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  <p:sldMasterId id="2147483675" r:id="rId2"/>
    <p:sldMasterId id="2147483700" r:id="rId3"/>
    <p:sldMasterId id="2147483754" r:id="rId4"/>
    <p:sldMasterId id="2147483766" r:id="rId5"/>
    <p:sldMasterId id="2147483779" r:id="rId6"/>
  </p:sldMasterIdLst>
  <p:notesMasterIdLst>
    <p:notesMasterId r:id="rId39"/>
  </p:notesMasterIdLst>
  <p:sldIdLst>
    <p:sldId id="258" r:id="rId7"/>
    <p:sldId id="260" r:id="rId8"/>
    <p:sldId id="336" r:id="rId9"/>
    <p:sldId id="329" r:id="rId10"/>
    <p:sldId id="410" r:id="rId11"/>
    <p:sldId id="337" r:id="rId12"/>
    <p:sldId id="338" r:id="rId13"/>
    <p:sldId id="446" r:id="rId14"/>
    <p:sldId id="392" r:id="rId15"/>
    <p:sldId id="393" r:id="rId16"/>
    <p:sldId id="394" r:id="rId17"/>
    <p:sldId id="396" r:id="rId18"/>
    <p:sldId id="341" r:id="rId19"/>
    <p:sldId id="330" r:id="rId20"/>
    <p:sldId id="439" r:id="rId21"/>
    <p:sldId id="438" r:id="rId22"/>
    <p:sldId id="331" r:id="rId23"/>
    <p:sldId id="447" r:id="rId24"/>
    <p:sldId id="441" r:id="rId25"/>
    <p:sldId id="430" r:id="rId26"/>
    <p:sldId id="386" r:id="rId27"/>
    <p:sldId id="440" r:id="rId28"/>
    <p:sldId id="435" r:id="rId29"/>
    <p:sldId id="380" r:id="rId30"/>
    <p:sldId id="296" r:id="rId31"/>
    <p:sldId id="323" r:id="rId32"/>
    <p:sldId id="405" r:id="rId33"/>
    <p:sldId id="418" r:id="rId34"/>
    <p:sldId id="422" r:id="rId35"/>
    <p:sldId id="445" r:id="rId36"/>
    <p:sldId id="443" r:id="rId37"/>
    <p:sldId id="444" r:id="rId38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1" autoAdjust="0"/>
    <p:restoredTop sz="74159" autoAdjust="0"/>
  </p:normalViewPr>
  <p:slideViewPr>
    <p:cSldViewPr snapToGrid="0">
      <p:cViewPr varScale="1">
        <p:scale>
          <a:sx n="82" d="100"/>
          <a:sy n="82" d="100"/>
        </p:scale>
        <p:origin x="1968" y="168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6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1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16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87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F7331E-7667-435C-9FB9-87610DED8524}" type="slidenum">
              <a:rPr lang="ru-RU" altLang="ru-RU">
                <a:latin typeface="Calibri" panose="020F0502020204030204" pitchFamily="34" charset="0"/>
              </a:rPr>
              <a:pPr eaLnBrk="1" hangingPunct="1"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5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881EB7-CCBE-4EB8-882B-DAFD49FA50CC}" type="slidenum">
              <a:rPr lang="ru-RU" altLang="ru-RU"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9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953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56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11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2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763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84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AE3B5-1F35-424B-88A6-ABACCE0CE39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45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78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35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55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3DBAF-D62D-43AD-ADC0-2E6BE995800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77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4490C-ECF8-4DB4-9AF2-F0261AB6F7E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09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78E2F5-E5AD-4E0B-BCAA-52DCC7A201AC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9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endParaRPr lang="ru-RU" altLang="ru-RU" sz="18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D1E5A4-3ACE-4DA8-9154-E104C96C909A}" type="slidenum">
              <a:rPr lang="ru-RU" altLang="ru-RU">
                <a:latin typeface="Calibri" panose="020F0502020204030204" pitchFamily="34" charset="0"/>
              </a:rPr>
              <a:pPr eaLnBrk="1" hangingPunct="1"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0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819376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dirty="0">
              <a:latin typeface="Arial" charset="0"/>
              <a:ea typeface="MS PGothic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E3467-F95C-874C-9B3B-A7CBE6F0195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6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3"/>
          <p:cNvSpPr>
            <a:spLocks noGrp="1"/>
          </p:cNvSpPr>
          <p:nvPr/>
        </p:nvSpPr>
        <p:spPr bwMode="auto">
          <a:xfrm>
            <a:off x="673577" y="4654828"/>
            <a:ext cx="5388610" cy="44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35844" name="Заметки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9790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E6D030-15CA-4B5C-9D08-A72DCE3BCA7E}" type="slidenum">
              <a:rPr lang="ru-RU" altLang="ru-RU"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67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14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CA5D-6D41-4A7D-AC66-A26B7C608752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5D85-A3B3-46EB-855A-BB0DBDC095AC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3E90-539E-46C6-BF7C-0034B3E14A11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2D33F-735B-47AE-ACD1-349F3089AE72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5387A-8CE1-4515-91BA-914E182ACF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88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74E76F-7D57-453E-9B30-12649DBE7FE2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4FBEC-52F3-4108-971F-77A09BDF08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2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472754-BEA5-402D-8D54-4C3E65B7A668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277D-6D94-44BE-8223-C977FC5B06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14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67E3EC-2973-483B-B061-44F2EE8926DA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8C52C-788A-4A58-80AF-8B542530B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53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6071E-DDA5-480C-A880-816E7AFEA52C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E3628-26D6-48C4-ADB6-1407CBFB6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70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614C7C-9097-4617-9E11-22E82B76510C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CE523-9831-435D-9536-D0882BD07C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38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7F7147-1873-46E4-A7B2-994E6A0FDEB0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5B5C6-4D2A-4CB1-8290-2A6111241C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21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5AEAA6-3A3A-4C69-845D-C58EA8D9590D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B2D15-15DF-4B10-86C3-E02EDE32A6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6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28EA-3A6F-49F8-A159-6762405F887A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752720-98A1-4578-B3ED-6DE4D35C1782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5EB38-69A3-4FBD-B709-8DE49064B6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774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17E3DF-D737-4724-AB57-FE7646E16A2E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0B31F-C4B0-468D-8867-D814B7179A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845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9FA173-1DA3-434B-8E3A-14590E4E14C6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BD351-4ECA-436E-A181-E69890FA53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977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F978A5-B181-4363-8E18-33CF207A4D15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0763-829B-4010-A5DE-DD8C38849A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8389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1806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9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0"/>
          </p:nvPr>
        </p:nvSpPr>
        <p:spPr>
          <a:xfrm>
            <a:off x="607484" y="6248400"/>
            <a:ext cx="7696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PROGRESSTECH-DUBNA  PROPRIETARY</a:t>
            </a:r>
            <a:endParaRPr lang="ru-RU" dirty="0" smtClean="0"/>
          </a:p>
        </p:txBody>
      </p:sp>
      <p:pic>
        <p:nvPicPr>
          <p:cNvPr id="20" name="Picture 7" descr="Logo-Dubna 1(+ENG)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2" y="379787"/>
            <a:ext cx="4454733" cy="130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E400DA-3E00-4103-86EE-0903F3C59E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3822701" y="1701801"/>
            <a:ext cx="8408425" cy="2522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9" y="413953"/>
            <a:ext cx="1885295" cy="12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7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623392" y="6525344"/>
            <a:ext cx="4320480" cy="332656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PROGRESSTECH-DUBNA  PROPRIETARY</a:t>
            </a:r>
            <a:endParaRPr lang="ru-RU" dirty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84299" y="6400800"/>
            <a:ext cx="2844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4E56B-0752-45B0-B61E-3F2868320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14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3714EAE-7638-4098-B866-80857115E90E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2DB2-75EF-4158-92E6-B11161B32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64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59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81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3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66F-0B24-45BC-8436-FAE8A3EB5132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97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98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41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39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41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5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1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88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037FA-0DD8-4246-9633-067903D8D803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2C7E2-95A9-40BF-B961-EC274A6B66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5040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9ED1-8D5E-46AD-9B3A-F8F7A879751A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1F1C2-1259-4F4F-A930-A7F603C917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126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6014-7C96-4F74-BE88-E58F24F521B2}" type="datetime1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5F193-C0A5-49E8-8B9F-32DE4014B295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6387E-7C21-41D9-9D56-0D8ABDE036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584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C21C-95E2-4BBA-8DBD-80735362EED3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B13A9-FD97-41F8-9801-7674343E20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073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15FC3-22F8-4247-A2D3-3EAE33CFA721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5F83C-CB03-43C5-994F-41114F7EC9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50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B95F-A590-4FF3-B3B7-146BF415314E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1FF99-4C04-467C-BC4A-636F6960A5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5294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6CCB-A271-4612-9A7F-C2BC6C7B59EB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E80EA-3E66-4F5A-B79B-E9C5E1E56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919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064AF-9761-40D7-AB14-7E697A701721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378ED-1BF3-443F-8890-EEF3AD0F59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4915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B8F1C-E408-4439-BBD3-C954F53C7009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33E6B-8E5E-4E6A-B5E9-2ACDA03B60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093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0DDBD-FBD8-420F-9943-94538D166A45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3FE17-CEAB-4A74-9D76-F90F31A91D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450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46FF5-71F7-42C1-9AE8-17C607F8864C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4F992-CD5C-44B5-A537-D0697C300C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0525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CF7DF-E66B-4BA2-8ECB-E7762CFDDB1F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C5991-E3CD-43C3-8AA1-E42ABEE978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356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AD41-1D5F-44B1-9DD7-709B78AA1747}" type="datetime1">
              <a:rPr lang="ru-RU" smtClean="0"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51D79-7863-4A1A-B9EC-C6BF9B7E2DA4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36835-A4FE-499F-A77B-600288D6BC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9753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2EF67-7A14-409C-9791-1D691BC51278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67A43-5571-43C2-AD58-6A9B498502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3478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416C-26DB-401B-B92C-EFB4B1DC7F45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F4AA0-E54E-4719-8D3E-D566726C70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3758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B3E3C-46D8-496D-8627-92CC2CD0D10E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D0F53-012A-4B17-8621-5171A7626B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6021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C7A3-A99F-4ADC-94D7-55E07A3D1C80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07085-C7A5-4CD2-B97C-372C2B9E17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441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48B8B-6447-4E64-9C6E-88493004730C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C3BB9-27A8-4FA2-8858-EF4714A194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3518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59FE-A18B-48F9-AA8F-66550854D2DE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AE4AE-854F-449B-9799-E94D3BBF6D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0406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9656E-29DA-4D0A-A550-2FC30C029387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D9DA1-AE40-4420-8CBF-9E43CEC0E2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567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ACA90-80E4-409F-BC32-D41CEED24E6E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CA314-3B46-4444-BD2F-29C897DBAF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2691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FAC33-124D-4E8F-9F6A-147E4A078483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53C2B-D0C3-4338-A45E-69C044F6C5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07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A331-8CBD-4EB5-A094-949F7B932CBD}" type="datetime1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F5275-8664-408F-9B7D-3AC32C092F01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39C5C-3BE9-46FE-817E-440E9AFFC0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74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BC85-AF7F-470B-8EBB-7F7C1DB3CEEA}" type="datetime1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EC13-0D2D-424C-B42F-FD0DEB07402D}" type="datetime1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90A-28A7-45DD-AE97-E7A1DA1D114F}" type="datetime1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F64D-DA8F-4E1E-B59D-AA56CED133E2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1056EE0-6D81-45A8-9C74-0BF203D957F2}" type="datetimeFigureOut">
              <a:rPr lang="ru-RU" altLang="ru-RU"/>
              <a:pPr/>
              <a:t>10.04.2018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C1DA437-7241-4DCA-A478-014DA748C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629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7484" y="6248400"/>
            <a:ext cx="78888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PROGRESSTECH-DUBNA  PROPRIETARY</a:t>
            </a:r>
            <a:endParaRPr lang="ru-RU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4CE400DA-3E00-4103-86EE-0903F3C59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103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</a:endParaRPr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103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1"/>
            <a:ext cx="109728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14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859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7683-579C-4E31-87C8-239719D09141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9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C69B20-5249-4351-9BD4-780F28672424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D96A3D0-29D0-4CE2-AAC3-8BB49998A4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42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7DCDC9-2410-47BA-8BBF-E4B9FF829F09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306AE8E-BB4E-4E8C-9AD9-F1D6CA56A7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97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83113" y="2624138"/>
            <a:ext cx="28412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900" b="1" dirty="0" smtClean="0">
                <a:solidFill>
                  <a:srgbClr val="0000FF"/>
                </a:solidFill>
              </a:rPr>
              <a:t>Viacheslav Golovatyuk</a:t>
            </a:r>
            <a:endParaRPr lang="en-US" sz="19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    </a:t>
            </a:r>
            <a:r>
              <a:rPr lang="ru-RU" sz="1900" b="1" dirty="0">
                <a:solidFill>
                  <a:srgbClr val="0000FF"/>
                </a:solidFill>
              </a:rPr>
              <a:t>  </a:t>
            </a:r>
            <a:r>
              <a:rPr lang="en-US" sz="1900" b="1" dirty="0" smtClean="0">
                <a:solidFill>
                  <a:srgbClr val="0000FF"/>
                </a:solidFill>
              </a:rPr>
              <a:t>      </a:t>
            </a:r>
            <a:r>
              <a:rPr lang="ru-RU" sz="1900" b="1" dirty="0" smtClean="0">
                <a:solidFill>
                  <a:srgbClr val="0000FF"/>
                </a:solidFill>
              </a:rPr>
              <a:t> </a:t>
            </a:r>
            <a:r>
              <a:rPr lang="en-US" sz="1900" b="1" dirty="0" smtClean="0">
                <a:solidFill>
                  <a:srgbClr val="0000FF"/>
                </a:solidFill>
              </a:rPr>
              <a:t>(JINR)</a:t>
            </a:r>
            <a:endParaRPr lang="ru-RU" sz="1900" b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B51E1-6E08-4BD5-8DA5-FD5F3C893E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79012" y="1491589"/>
            <a:ext cx="5331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Status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MPD project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33530" y="171451"/>
            <a:ext cx="7962932" cy="971553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38415" y="82796"/>
            <a:ext cx="7837175" cy="774437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 Momentum resolution</a:t>
            </a: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179" y="257248"/>
            <a:ext cx="78581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9717" y="214335"/>
            <a:ext cx="982914" cy="514331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524000" y="6500834"/>
            <a:ext cx="6072198" cy="357166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r>
              <a:rPr lang="en-US" sz="4000" kern="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A. Zinchenko</a:t>
            </a:r>
            <a:endParaRPr lang="ru-RU" sz="4000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 rot="10800000">
            <a:off x="7060429" y="6492876"/>
            <a:ext cx="3071802" cy="357166"/>
          </a:xfrm>
          <a:prstGeom prst="roundRect">
            <a:avLst/>
          </a:prstGeom>
          <a:gradFill>
            <a:gsLst>
              <a:gs pos="5000">
                <a:srgbClr val="FFFF00"/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spcBef>
                <a:spcPct val="20000"/>
              </a:spcBef>
              <a:defRPr/>
            </a:pPr>
            <a:endParaRPr lang="ru-RU" sz="4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739338" y="6492876"/>
            <a:ext cx="785786" cy="365125"/>
          </a:xfrm>
        </p:spPr>
        <p:txBody>
          <a:bodyPr/>
          <a:lstStyle/>
          <a:p>
            <a:fld id="{2A95C68D-C7D4-488D-979F-A99F6C2267B4}" type="slidenum">
              <a:rPr lang="ru-RU" sz="1600" b="1">
                <a:solidFill>
                  <a:srgbClr val="00349E">
                    <a:lumMod val="75000"/>
                  </a:srgbClr>
                </a:solidFill>
                <a:latin typeface="Calibri"/>
              </a:rPr>
              <a:pPr/>
              <a:t>10</a:t>
            </a:fld>
            <a:endParaRPr lang="ru-RU" sz="1600" b="1" dirty="0">
              <a:solidFill>
                <a:srgbClr val="00349E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8" name="Дата 14"/>
          <p:cNvSpPr>
            <a:spLocks noGrp="1"/>
          </p:cNvSpPr>
          <p:nvPr>
            <p:ph type="dt" sz="half" idx="10"/>
          </p:nvPr>
        </p:nvSpPr>
        <p:spPr>
          <a:xfrm>
            <a:off x="7596198" y="6492876"/>
            <a:ext cx="2133600" cy="365125"/>
          </a:xfrm>
        </p:spPr>
        <p:txBody>
          <a:bodyPr/>
          <a:lstStyle/>
          <a:p>
            <a:r>
              <a:rPr lang="ru-RU" sz="140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23.01.2018</a:t>
            </a:r>
          </a:p>
        </p:txBody>
      </p:sp>
      <p:pic>
        <p:nvPicPr>
          <p:cNvPr id="17" name="Рисунок 16" descr="dptpt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120" y="1788160"/>
            <a:ext cx="5750560" cy="4619840"/>
          </a:xfrm>
          <a:prstGeom prst="rect">
            <a:avLst/>
          </a:prstGeom>
        </p:spPr>
      </p:pic>
      <p:pic>
        <p:nvPicPr>
          <p:cNvPr id="20" name="Рисунок 19" descr="dptptEta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5680" y="1788159"/>
            <a:ext cx="5811520" cy="46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33530" y="171451"/>
            <a:ext cx="7962932" cy="971553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38415" y="82796"/>
            <a:ext cx="7837175" cy="774437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Track pointing accuracy </a:t>
            </a: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179" y="257248"/>
            <a:ext cx="78581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9717" y="214335"/>
            <a:ext cx="982914" cy="514331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524000" y="6500834"/>
            <a:ext cx="6072198" cy="357166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r>
              <a:rPr lang="en-US" sz="4000" kern="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A. Zinchenko</a:t>
            </a:r>
            <a:endParaRPr lang="ru-RU" sz="4000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 rot="10800000">
            <a:off x="7596198" y="6500834"/>
            <a:ext cx="3071802" cy="357166"/>
          </a:xfrm>
          <a:prstGeom prst="roundRect">
            <a:avLst/>
          </a:prstGeom>
          <a:gradFill>
            <a:gsLst>
              <a:gs pos="5000">
                <a:srgbClr val="FFFF00"/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spcBef>
                <a:spcPct val="20000"/>
              </a:spcBef>
              <a:defRPr/>
            </a:pPr>
            <a:endParaRPr lang="ru-RU" sz="4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739338" y="6492876"/>
            <a:ext cx="785786" cy="365125"/>
          </a:xfrm>
        </p:spPr>
        <p:txBody>
          <a:bodyPr/>
          <a:lstStyle/>
          <a:p>
            <a:fld id="{2A95C68D-C7D4-488D-979F-A99F6C2267B4}" type="slidenum">
              <a:rPr lang="ru-RU" sz="1600" b="1">
                <a:solidFill>
                  <a:srgbClr val="00349E">
                    <a:lumMod val="75000"/>
                  </a:srgbClr>
                </a:solidFill>
                <a:latin typeface="Calibri"/>
              </a:rPr>
              <a:pPr/>
              <a:t>11</a:t>
            </a:fld>
            <a:endParaRPr lang="ru-RU" sz="1600" b="1" dirty="0">
              <a:solidFill>
                <a:srgbClr val="00349E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6" name="Дата 14"/>
          <p:cNvSpPr>
            <a:spLocks noGrp="1"/>
          </p:cNvSpPr>
          <p:nvPr>
            <p:ph type="dt" sz="half" idx="10"/>
          </p:nvPr>
        </p:nvSpPr>
        <p:spPr>
          <a:xfrm>
            <a:off x="7596198" y="6492876"/>
            <a:ext cx="2133600" cy="365125"/>
          </a:xfrm>
        </p:spPr>
        <p:txBody>
          <a:bodyPr/>
          <a:lstStyle/>
          <a:p>
            <a:r>
              <a:rPr lang="ru-RU" sz="140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23.01.2018</a:t>
            </a:r>
          </a:p>
        </p:txBody>
      </p:sp>
      <p:pic>
        <p:nvPicPr>
          <p:cNvPr id="12" name="Рисунок 11" descr="dca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4000" y="1800000"/>
            <a:ext cx="5662880" cy="4415062"/>
          </a:xfrm>
          <a:prstGeom prst="rect">
            <a:avLst/>
          </a:prstGeom>
        </p:spPr>
      </p:pic>
      <p:pic>
        <p:nvPicPr>
          <p:cNvPr id="11" name="Рисунок 10" descr="vertex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" y="1800000"/>
            <a:ext cx="6021120" cy="44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33530" y="171451"/>
            <a:ext cx="7962932" cy="971553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38415" y="82796"/>
            <a:ext cx="7837175" cy="774437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sz="3600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600" kern="0" dirty="0" err="1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n-US" sz="3600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measurement </a:t>
            </a: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179" y="257248"/>
            <a:ext cx="78581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9717" y="214335"/>
            <a:ext cx="982914" cy="514331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524000" y="6500834"/>
            <a:ext cx="6072198" cy="357166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r>
              <a:rPr lang="en-US" sz="4000" kern="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A. Zinchenko</a:t>
            </a:r>
            <a:endParaRPr lang="ru-RU" sz="4000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 rot="10800000">
            <a:off x="7596198" y="6500834"/>
            <a:ext cx="3071802" cy="357166"/>
          </a:xfrm>
          <a:prstGeom prst="roundRect">
            <a:avLst/>
          </a:prstGeom>
          <a:gradFill>
            <a:gsLst>
              <a:gs pos="5000">
                <a:srgbClr val="FFFF00"/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spcBef>
                <a:spcPct val="20000"/>
              </a:spcBef>
              <a:defRPr/>
            </a:pPr>
            <a:endParaRPr lang="ru-RU" sz="4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739338" y="6492876"/>
            <a:ext cx="785786" cy="365125"/>
          </a:xfrm>
        </p:spPr>
        <p:txBody>
          <a:bodyPr/>
          <a:lstStyle/>
          <a:p>
            <a:fld id="{2A95C68D-C7D4-488D-979F-A99F6C2267B4}" type="slidenum">
              <a:rPr lang="ru-RU" sz="1600" b="1">
                <a:solidFill>
                  <a:srgbClr val="00349E">
                    <a:lumMod val="75000"/>
                  </a:srgbClr>
                </a:solidFill>
                <a:latin typeface="Calibri"/>
              </a:rPr>
              <a:pPr/>
              <a:t>12</a:t>
            </a:fld>
            <a:endParaRPr lang="ru-RU" sz="1600" b="1" dirty="0">
              <a:solidFill>
                <a:srgbClr val="00349E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6" name="Дата 14"/>
          <p:cNvSpPr>
            <a:spLocks noGrp="1"/>
          </p:cNvSpPr>
          <p:nvPr>
            <p:ph type="dt" sz="half" idx="10"/>
          </p:nvPr>
        </p:nvSpPr>
        <p:spPr>
          <a:xfrm>
            <a:off x="7596198" y="6492876"/>
            <a:ext cx="2133600" cy="365125"/>
          </a:xfrm>
        </p:spPr>
        <p:txBody>
          <a:bodyPr/>
          <a:lstStyle/>
          <a:p>
            <a:r>
              <a:rPr lang="ru-RU" sz="140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23.01.2018</a:t>
            </a:r>
          </a:p>
        </p:txBody>
      </p:sp>
      <p:pic>
        <p:nvPicPr>
          <p:cNvPr id="15" name="Рисунок 14" descr="dedx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99999"/>
            <a:ext cx="6024000" cy="4415063"/>
          </a:xfrm>
          <a:prstGeom prst="rect">
            <a:avLst/>
          </a:prstGeom>
        </p:spPr>
      </p:pic>
      <p:pic>
        <p:nvPicPr>
          <p:cNvPr id="17" name="Рисунок 16" descr="dedxPi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04000" y="1799999"/>
            <a:ext cx="5520640" cy="44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9" descr="D:\babkin\NIKA-MPD\ToF_RPC\documents_15\ToF_TDR\tripple_stack_SRPC_scheme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3"/>
          <a:stretch>
            <a:fillRect/>
          </a:stretch>
        </p:blipFill>
        <p:spPr bwMode="auto">
          <a:xfrm>
            <a:off x="4768851" y="442912"/>
            <a:ext cx="707391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6"/>
          <p:cNvSpPr txBox="1">
            <a:spLocks noChangeArrowheads="1"/>
          </p:cNvSpPr>
          <p:nvPr/>
        </p:nvSpPr>
        <p:spPr bwMode="auto">
          <a:xfrm>
            <a:off x="5448300" y="1"/>
            <a:ext cx="1771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600" b="1"/>
              <a:t>MPD TOF </a:t>
            </a:r>
            <a:endParaRPr lang="ru-RU" altLang="ru-RU" sz="2600" b="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99463" y="6356351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8854CB-156C-49A5-AAA2-0FD47AEA6DF9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13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90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5360" r="-255" b="10660"/>
          <a:stretch>
            <a:fillRect/>
          </a:stretch>
        </p:blipFill>
        <p:spPr bwMode="auto">
          <a:xfrm>
            <a:off x="347124" y="406606"/>
            <a:ext cx="35829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0263" y="2015620"/>
            <a:ext cx="26084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Arial Narrow" pitchFamily="34" charset="0"/>
              </a:rPr>
              <a:t>Dimensions of sensitive area</a:t>
            </a:r>
            <a:endParaRPr lang="en-US" dirty="0">
              <a:latin typeface="Arial Narrow" pitchFamily="34" charset="0"/>
            </a:endParaRPr>
          </a:p>
          <a:p>
            <a:pPr algn="ctr">
              <a:defRPr/>
            </a:pPr>
            <a:r>
              <a:rPr lang="en-US" dirty="0" smtClean="0">
                <a:latin typeface="Arial Narrow" pitchFamily="34" charset="0"/>
              </a:rPr>
              <a:t>600 x300 mm</a:t>
            </a:r>
            <a:r>
              <a:rPr lang="en-US" baseline="30000" dirty="0" smtClean="0">
                <a:latin typeface="Arial Narrow" pitchFamily="34" charset="0"/>
              </a:rPr>
              <a:t>2</a:t>
            </a:r>
            <a:r>
              <a:rPr lang="en-US" dirty="0" smtClean="0">
                <a:latin typeface="Arial Narrow" pitchFamily="34" charset="0"/>
              </a:rPr>
              <a:t> 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6392" name="Рисунок 11" descr="D:\Documents\TOF\MPD\TDR_MPD\EfficiencySRPC200_2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3" y="2132705"/>
            <a:ext cx="3875225" cy="241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40"/>
          <a:stretch>
            <a:fillRect/>
          </a:stretch>
        </p:blipFill>
        <p:spPr bwMode="auto">
          <a:xfrm>
            <a:off x="9149067" y="3020463"/>
            <a:ext cx="288680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13765"/>
              </p:ext>
            </p:extLst>
          </p:nvPr>
        </p:nvGraphicFramePr>
        <p:xfrm>
          <a:off x="842494" y="4832593"/>
          <a:ext cx="6790451" cy="2083783"/>
        </p:xfrm>
        <a:graphic>
          <a:graphicData uri="http://schemas.openxmlformats.org/drawingml/2006/table">
            <a:tbl>
              <a:tblPr firstRow="1" firstCol="1" bandRow="1"/>
              <a:tblGrid>
                <a:gridCol w="962451">
                  <a:extLst>
                    <a:ext uri="{9D8B030D-6E8A-4147-A177-3AD203B41FA5}">
                      <a16:colId xmlns="" xmlns:a16="http://schemas.microsoft.com/office/drawing/2014/main" val="2228609366"/>
                    </a:ext>
                  </a:extLst>
                </a:gridCol>
                <a:gridCol w="1008796">
                  <a:extLst>
                    <a:ext uri="{9D8B030D-6E8A-4147-A177-3AD203B41FA5}">
                      <a16:colId xmlns="" xmlns:a16="http://schemas.microsoft.com/office/drawing/2014/main" val="493187770"/>
                    </a:ext>
                  </a:extLst>
                </a:gridCol>
                <a:gridCol w="1204222">
                  <a:extLst>
                    <a:ext uri="{9D8B030D-6E8A-4147-A177-3AD203B41FA5}">
                      <a16:colId xmlns="" xmlns:a16="http://schemas.microsoft.com/office/drawing/2014/main" val="2047160722"/>
                    </a:ext>
                  </a:extLst>
                </a:gridCol>
                <a:gridCol w="1204994">
                  <a:extLst>
                    <a:ext uri="{9D8B030D-6E8A-4147-A177-3AD203B41FA5}">
                      <a16:colId xmlns="" xmlns:a16="http://schemas.microsoft.com/office/drawing/2014/main" val="378720818"/>
                    </a:ext>
                  </a:extLst>
                </a:gridCol>
                <a:gridCol w="1204994">
                  <a:extLst>
                    <a:ext uri="{9D8B030D-6E8A-4147-A177-3AD203B41FA5}">
                      <a16:colId xmlns="" xmlns:a16="http://schemas.microsoft.com/office/drawing/2014/main" val="4239619119"/>
                    </a:ext>
                  </a:extLst>
                </a:gridCol>
                <a:gridCol w="1204994">
                  <a:extLst>
                    <a:ext uri="{9D8B030D-6E8A-4147-A177-3AD203B41FA5}">
                      <a16:colId xmlns="" xmlns:a16="http://schemas.microsoft.com/office/drawing/2014/main" val="1510819808"/>
                    </a:ext>
                  </a:extLst>
                </a:gridCol>
              </a:tblGrid>
              <a:tr h="7696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detectors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readout strips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Sensitive area, m</a:t>
                      </a:r>
                      <a:r>
                        <a:rPr lang="en-US" sz="16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FEE cards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FEE channels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84808415"/>
                  </a:ext>
                </a:extLst>
              </a:tr>
              <a:tr h="390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MRPC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8905769"/>
                  </a:ext>
                </a:extLst>
              </a:tr>
              <a:tr h="388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Module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1.848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1457689"/>
                  </a:ext>
                </a:extLst>
              </a:tr>
              <a:tr h="476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Barrel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(1680 chips)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9687231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35462" y="4543957"/>
            <a:ext cx="134626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b="0" i="0" u="none" strike="noStrike" cap="none" normalizeH="0" baseline="0" dirty="0" smtClean="0" bmk="OLE_LINK14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parameters of the TOF system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 descr="D:\babkin\NIKA-MPD\ToF_RPC\documents_15\ToF_TDR\Lobastov_MC\mpd_geov7.png"/>
          <p:cNvPicPr/>
          <p:nvPr/>
        </p:nvPicPr>
        <p:blipFill>
          <a:blip r:embed="rId7" cstate="print"/>
          <a:srcRect l="11583" t="2973" r="13470" b="3965"/>
          <a:stretch>
            <a:fillRect/>
          </a:stretch>
        </p:blipFill>
        <p:spPr bwMode="auto">
          <a:xfrm>
            <a:off x="7829594" y="4942178"/>
            <a:ext cx="2244436" cy="1861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6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5B2390-FBAB-4A6D-A8D9-4B0D71E56ED1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4310063" y="1"/>
            <a:ext cx="4170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/>
              <a:t>Fast Trigger L</a:t>
            </a:r>
            <a:r>
              <a:rPr lang="en-US" altLang="ru-RU" sz="2800" b="1" baseline="-25000"/>
              <a:t>0</a:t>
            </a:r>
            <a:r>
              <a:rPr lang="en-US" altLang="ru-RU" sz="2800" b="1"/>
              <a:t> for MPD</a:t>
            </a:r>
            <a:endParaRPr lang="ru-RU" altLang="ru-RU" sz="2800" b="1"/>
          </a:p>
        </p:txBody>
      </p:sp>
      <p:grpSp>
        <p:nvGrpSpPr>
          <p:cNvPr id="12292" name="Группа 13"/>
          <p:cNvGrpSpPr>
            <a:grpSpLocks/>
          </p:cNvGrpSpPr>
          <p:nvPr/>
        </p:nvGrpSpPr>
        <p:grpSpPr bwMode="auto">
          <a:xfrm>
            <a:off x="181200" y="452946"/>
            <a:ext cx="8634413" cy="6470205"/>
            <a:chOff x="0" y="434323"/>
            <a:chExt cx="8634413" cy="6469897"/>
          </a:xfrm>
        </p:grpSpPr>
        <p:grpSp>
          <p:nvGrpSpPr>
            <p:cNvPr id="12293" name="Группа 4"/>
            <p:cNvGrpSpPr>
              <a:grpSpLocks/>
            </p:cNvGrpSpPr>
            <p:nvPr/>
          </p:nvGrpSpPr>
          <p:grpSpPr bwMode="auto">
            <a:xfrm>
              <a:off x="4857750" y="3421580"/>
              <a:ext cx="3776663" cy="3482640"/>
              <a:chOff x="5224068" y="1787555"/>
              <a:chExt cx="3919931" cy="3715303"/>
            </a:xfrm>
          </p:grpSpPr>
          <p:pic>
            <p:nvPicPr>
              <p:cNvPr id="1230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4068" y="1787555"/>
                <a:ext cx="3919931" cy="3214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2" name="TextBox 6"/>
              <p:cNvSpPr txBox="1">
                <a:spLocks noChangeArrowheads="1"/>
              </p:cNvSpPr>
              <p:nvPr/>
            </p:nvSpPr>
            <p:spPr bwMode="auto">
              <a:xfrm>
                <a:off x="5500694" y="4714884"/>
                <a:ext cx="3429024" cy="787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400" dirty="0"/>
                  <a:t>The vertex resolution for Au-Au collisions at √s=5GeV/n for three distances from interaction point</a:t>
                </a:r>
                <a:endParaRPr lang="ru-RU" altLang="ru-RU" sz="1400" dirty="0"/>
              </a:p>
            </p:txBody>
          </p:sp>
        </p:grpSp>
        <p:pic>
          <p:nvPicPr>
            <p:cNvPr id="122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29132"/>
              <a:ext cx="2928926" cy="2436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Box 10"/>
            <p:cNvSpPr txBox="1">
              <a:spLocks noChangeArrowheads="1"/>
            </p:cNvSpPr>
            <p:nvPr/>
          </p:nvSpPr>
          <p:spPr bwMode="auto">
            <a:xfrm>
              <a:off x="2786050" y="4500570"/>
              <a:ext cx="1928826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/>
                <a:t>Beam crossing fast signal from Collider is needed in trigger for determination of FFD efficiency for peripheral collisions </a:t>
              </a:r>
              <a:endParaRPr lang="ru-RU" altLang="ru-RU"/>
            </a:p>
          </p:txBody>
        </p:sp>
        <p:grpSp>
          <p:nvGrpSpPr>
            <p:cNvPr id="12298" name="Группа 12"/>
            <p:cNvGrpSpPr>
              <a:grpSpLocks/>
            </p:cNvGrpSpPr>
            <p:nvPr/>
          </p:nvGrpSpPr>
          <p:grpSpPr bwMode="auto">
            <a:xfrm>
              <a:off x="2428899" y="434323"/>
              <a:ext cx="5963341" cy="2999283"/>
              <a:chOff x="2428899" y="434323"/>
              <a:chExt cx="5963341" cy="2999283"/>
            </a:xfrm>
          </p:grpSpPr>
          <p:pic>
            <p:nvPicPr>
              <p:cNvPr id="1229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99" y="434323"/>
                <a:ext cx="5963341" cy="2999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0" name="TextBox 11"/>
              <p:cNvSpPr txBox="1">
                <a:spLocks noChangeArrowheads="1"/>
              </p:cNvSpPr>
              <p:nvPr/>
            </p:nvSpPr>
            <p:spPr bwMode="auto">
              <a:xfrm>
                <a:off x="3135104" y="2439999"/>
                <a:ext cx="5131812" cy="923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dirty="0" smtClean="0"/>
                  <a:t>FFD </a:t>
                </a:r>
                <a:r>
                  <a:rPr lang="en-US" altLang="ru-RU" dirty="0"/>
                  <a:t>provides information on </a:t>
                </a:r>
              </a:p>
              <a:p>
                <a:pPr eaLnBrk="1" hangingPunct="1"/>
                <a:r>
                  <a:rPr lang="en-US" altLang="ru-RU" dirty="0" smtClean="0"/>
                  <a:t>     - interaction </a:t>
                </a:r>
                <a:r>
                  <a:rPr lang="en-US" altLang="ru-RU" dirty="0"/>
                  <a:t>rate ( luminosity adjustment </a:t>
                </a:r>
                <a:r>
                  <a:rPr lang="en-US" altLang="ru-RU" dirty="0" smtClean="0"/>
                  <a:t>)</a:t>
                </a:r>
              </a:p>
              <a:p>
                <a:pPr eaLnBrk="1" hangingPunct="1"/>
                <a:r>
                  <a:rPr lang="en-US" altLang="ru-RU" dirty="0" smtClean="0"/>
                  <a:t>     </a:t>
                </a:r>
                <a:r>
                  <a:rPr lang="en-US" altLang="ru-RU" dirty="0"/>
                  <a:t>- bunch crossing region </a:t>
                </a:r>
                <a:r>
                  <a:rPr lang="en-US" altLang="ru-RU" dirty="0" smtClean="0"/>
                  <a:t>position</a:t>
                </a:r>
                <a:endParaRPr lang="ru-RU" altLang="ru-RU" dirty="0"/>
              </a:p>
            </p:txBody>
          </p:sp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425" y="477959"/>
            <a:ext cx="3630893" cy="21597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98900" y="2674423"/>
            <a:ext cx="2402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15 mm quartz radiator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 mm Lead converter</a:t>
            </a:r>
            <a:endParaRPr lang="en-US" sz="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198" y="3661604"/>
            <a:ext cx="2962120" cy="2315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00" y="132021"/>
            <a:ext cx="3170872" cy="2712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613" y="2940082"/>
            <a:ext cx="3446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FFD sub-detector consists of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20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modules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based on 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Planacon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MCP-PMTs 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80 independent channels plus </a:t>
            </a:r>
          </a:p>
        </p:txBody>
      </p:sp>
    </p:spTree>
    <p:extLst>
      <p:ext uri="{BB962C8B-B14F-4D97-AF65-F5344CB8AC3E}">
        <p14:creationId xmlns:p14="http://schemas.microsoft.com/office/powerpoint/2010/main" val="23067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35D87-0678-46A9-9687-68872CFD618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7" y="0"/>
            <a:ext cx="10631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80EA-3E66-4F5A-B79B-E9C5E1E5686C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1281"/>
            <a:ext cx="7076661" cy="64001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9723" y="3445567"/>
            <a:ext cx="45719" cy="1093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660" y="1613647"/>
            <a:ext cx="4599683" cy="4225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7877" y="22232"/>
            <a:ext cx="8158662" cy="584775"/>
          </a:xfrm>
          <a:prstGeom prst="rect">
            <a:avLst/>
          </a:prstGeom>
          <a:solidFill>
            <a:srgbClr val="00B0F0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Beam-Beam Monitor (</a:t>
            </a:r>
            <a:r>
              <a:rPr lang="en-US" sz="3200" dirty="0" err="1" smtClean="0">
                <a:solidFill>
                  <a:schemeClr val="bg1"/>
                </a:solidFill>
              </a:rPr>
              <a:t>MexNICA</a:t>
            </a:r>
            <a:r>
              <a:rPr lang="en-US" sz="3200" dirty="0" smtClean="0">
                <a:solidFill>
                  <a:schemeClr val="bg1"/>
                </a:solidFill>
              </a:rPr>
              <a:t> Collaboration 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6749" y="5774721"/>
            <a:ext cx="488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timing scintillation </a:t>
            </a:r>
            <a:r>
              <a:rPr lang="en-US" dirty="0" err="1" smtClean="0"/>
              <a:t>hodoscope</a:t>
            </a:r>
            <a:r>
              <a:rPr lang="en-US" dirty="0" smtClean="0"/>
              <a:t> with APD readout. Required resolution –better 40 </a:t>
            </a:r>
            <a:r>
              <a:rPr lang="en-US" dirty="0" err="1" smtClean="0"/>
              <a:t>ps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197" y="625576"/>
            <a:ext cx="6194551" cy="1522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49290" y="3438941"/>
            <a:ext cx="45719" cy="1093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369646" y="-76674"/>
            <a:ext cx="4638115" cy="105943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altLang="ru-RU" sz="2400" b="1" dirty="0" err="1">
                <a:solidFill>
                  <a:srgbClr val="0070C0"/>
                </a:solidFill>
              </a:rPr>
              <a:t>FHCal</a:t>
            </a:r>
            <a:r>
              <a:rPr lang="en-US" altLang="ru-RU" sz="2400" b="1" dirty="0">
                <a:solidFill>
                  <a:srgbClr val="0070C0"/>
                </a:solidFill>
              </a:rPr>
              <a:t> can be used for beam </a:t>
            </a:r>
            <a:r>
              <a:rPr lang="en-US" altLang="ru-RU" sz="2400" b="1" dirty="0" smtClean="0">
                <a:solidFill>
                  <a:srgbClr val="0070C0"/>
                </a:solidFill>
              </a:rPr>
              <a:t>tuning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/>
            </a:r>
            <a:br>
              <a:rPr lang="ru-RU" altLang="ru-RU" sz="2400" b="1" dirty="0" smtClean="0">
                <a:solidFill>
                  <a:srgbClr val="0070C0"/>
                </a:solidFill>
              </a:rPr>
            </a:br>
            <a:r>
              <a:rPr lang="en-US" sz="1800" b="1" dirty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Leaders: </a:t>
            </a:r>
            <a:r>
              <a:rPr lang="en-US" sz="1800" b="1" dirty="0" err="1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A.Ivashkin</a:t>
            </a:r>
            <a:r>
              <a:rPr lang="en-US" sz="1800" b="1" dirty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, </a:t>
            </a:r>
            <a:r>
              <a:rPr lang="en-US" sz="1800" b="1" dirty="0" err="1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F.Guber</a:t>
            </a:r>
            <a:r>
              <a:rPr lang="en-US" sz="1800" b="1" dirty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 (INR, </a:t>
            </a:r>
            <a:r>
              <a:rPr lang="en-US" sz="1800" b="1" dirty="0" err="1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Troitsk</a:t>
            </a:r>
            <a:r>
              <a:rPr lang="en-US" sz="1800" b="1" dirty="0" smtClean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) + </a:t>
            </a:r>
            <a:r>
              <a:rPr lang="en-US" sz="1800" b="1" dirty="0" err="1" smtClean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MiPhi</a:t>
            </a:r>
            <a:r>
              <a:rPr lang="ru-RU" sz="1800" b="1" dirty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lang="ru-RU" sz="1800" b="1" dirty="0">
                <a:solidFill>
                  <a:srgbClr val="0000B0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endParaRPr lang="ru-RU" alt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0026" y="343698"/>
            <a:ext cx="460175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  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Two-arms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~3.2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 interaction point.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Each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 consists of 45 individual modules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Module size 150x150x1100cm</a:t>
            </a:r>
            <a:r>
              <a:rPr lang="en-US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(55 layers)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 </a:t>
            </a:r>
            <a:r>
              <a:rPr lang="en-US" altLang="ru-RU" sz="1600" b="1" dirty="0" err="1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Pb</a:t>
            </a:r>
            <a:r>
              <a:rPr lang="en-US" altLang="ru-RU" sz="1600" b="1" dirty="0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(16mm</a:t>
            </a:r>
            <a:r>
              <a:rPr lang="en-US" altLang="ru-RU" sz="16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)+</a:t>
            </a:r>
            <a:r>
              <a:rPr lang="en-US" altLang="ru-RU" sz="1600" b="1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Scint</a:t>
            </a:r>
            <a:r>
              <a:rPr lang="en-US" altLang="ru-RU" sz="16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.(4mm) </a:t>
            </a:r>
            <a:r>
              <a:rPr lang="en-US" altLang="ru-RU" sz="1600" b="1" dirty="0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sandwich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7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6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WLS-fiber/MAPD per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MAPDs/module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400" b="1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8762" r="21428" b="11047"/>
          <a:stretch>
            <a:fillRect/>
          </a:stretch>
        </p:blipFill>
        <p:spPr bwMode="auto">
          <a:xfrm>
            <a:off x="592779" y="1240445"/>
            <a:ext cx="22145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25803"/>
          <a:stretch>
            <a:fillRect/>
          </a:stretch>
        </p:blipFill>
        <p:spPr bwMode="auto">
          <a:xfrm>
            <a:off x="3070390" y="897545"/>
            <a:ext cx="417671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94" y="2414283"/>
            <a:ext cx="4720287" cy="164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34" y="4361330"/>
            <a:ext cx="4023709" cy="2267909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2369646" y="2164976"/>
            <a:ext cx="1126589" cy="87702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369646" y="2211705"/>
            <a:ext cx="3803595" cy="830291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478" y="4198979"/>
            <a:ext cx="4049018" cy="26003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4531" y="4077080"/>
            <a:ext cx="3213527" cy="27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8388" r="9013" b="7396"/>
          <a:stretch>
            <a:fillRect/>
          </a:stretch>
        </p:blipFill>
        <p:spPr bwMode="auto">
          <a:xfrm>
            <a:off x="1692772" y="973788"/>
            <a:ext cx="4013762" cy="263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61448" y="0"/>
            <a:ext cx="8413118" cy="8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210" eaLnBrk="1" hangingPunct="1"/>
            <a:r>
              <a:rPr lang="en-US" altLang="ru-RU" sz="2800" b="1" kern="0" dirty="0">
                <a:solidFill>
                  <a:srgbClr val="FF0000"/>
                </a:solidFill>
                <a:latin typeface="Calibri" pitchFamily="34" charset="0"/>
              </a:rPr>
              <a:t>Reaction plane </a:t>
            </a:r>
            <a:r>
              <a:rPr lang="en-US" altLang="ru-RU" sz="2800" b="1" kern="0" dirty="0" smtClean="0">
                <a:solidFill>
                  <a:srgbClr val="FF0000"/>
                </a:solidFill>
                <a:latin typeface="Calibri" pitchFamily="34" charset="0"/>
              </a:rPr>
              <a:t>and impact parameter resolution</a:t>
            </a:r>
            <a:endParaRPr lang="ru-RU" altLang="ru-RU" sz="2800" kern="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47214" y="1196752"/>
            <a:ext cx="4455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21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accuracy of reaction plane reconstruction is practically the same as in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the case 10x10 cm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modules </a:t>
            </a:r>
          </a:p>
          <a:p>
            <a:pPr marL="342900" indent="-342900" algn="just" defTabSz="91421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ange 26-31 degrees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511" y="3620743"/>
            <a:ext cx="4773582" cy="3237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093" y="3871900"/>
            <a:ext cx="4444369" cy="175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525" y="5995940"/>
            <a:ext cx="379204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173" y="-393304"/>
            <a:ext cx="6592267" cy="1325563"/>
          </a:xfrm>
        </p:spPr>
        <p:txBody>
          <a:bodyPr/>
          <a:lstStyle/>
          <a:p>
            <a:r>
              <a:rPr lang="en-US" dirty="0" smtClean="0"/>
              <a:t>ITS </a:t>
            </a:r>
            <a:r>
              <a:rPr lang="en-US" dirty="0"/>
              <a:t>for MPD </a:t>
            </a:r>
            <a:r>
              <a:rPr lang="en-US" dirty="0" err="1" smtClean="0"/>
              <a:t>Experimen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Dementev Dmitrii, International Session-Conference of SNP PSD RAS “Physics of Fundamental Interactions”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0F6D0-7903-4362-AD26-37E0580608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" y="3467438"/>
            <a:ext cx="3889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838" y="6045194"/>
            <a:ext cx="355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MPD ITS based on ALICE type staves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3866" y="624785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25612" y="444807"/>
            <a:ext cx="8740775" cy="12618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/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Consortium includes JINR, NICA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(BM@N &amp;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MPD)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FAIR, Russian, Poland and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Ukrine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Insitutes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+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CCNU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Central China Normal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Univ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Wu Han and  Feng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Liu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IMP-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Institute of Modern Physics  - Lan Zhou and Nu Xu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eaLnBrk="1" hangingPunct="1"/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           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USTC – Hefei -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Zebo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Tang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4539485" y="4659650"/>
            <a:ext cx="2000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 +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4539485" y="5276849"/>
            <a:ext cx="30003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Ξ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l-GR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ru-RU" altLang="ru-RU" sz="24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└→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 +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8266112" y="4698998"/>
            <a:ext cx="30876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l-GR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K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</a:t>
            </a:r>
            <a:endParaRPr kumimoji="0" lang="ru-RU" altLang="ru-RU" sz="24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└→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 +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8435943" y="5682897"/>
            <a:ext cx="2000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8" y="1316975"/>
            <a:ext cx="2501352" cy="245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448" y="1914886"/>
            <a:ext cx="7415824" cy="24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640014" y="115889"/>
            <a:ext cx="2005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Arial Black" pitchFamily="34" charset="0"/>
                <a:cs typeface="Aharoni" pitchFamily="2" charset="-79"/>
              </a:rPr>
              <a:t>Outline</a:t>
            </a:r>
            <a:endParaRPr lang="ru-RU" sz="3600" b="1" dirty="0">
              <a:solidFill>
                <a:srgbClr val="000066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13711" y="1340768"/>
            <a:ext cx="582383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SzPct val="75000"/>
              <a:defRPr/>
            </a:pPr>
            <a:endParaRPr lang="en-US" sz="2400" b="1" dirty="0">
              <a:solidFill>
                <a:srgbClr val="000066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Event parameters at NICA  energies </a:t>
            </a:r>
          </a:p>
          <a:p>
            <a:pPr marL="342900" lvl="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MPD Layout for stages 1 </a:t>
            </a:r>
            <a:r>
              <a:rPr lang="mr-IN" sz="2400" b="1" dirty="0">
                <a:solidFill>
                  <a:srgbClr val="002060"/>
                </a:solidFill>
                <a:latin typeface="Calibri" panose="020F0502020204030204"/>
                <a:cs typeface="Mangal" panose="02040503050203030202" pitchFamily="18" charset="0"/>
              </a:rPr>
              <a:t>–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/>
                <a:cs typeface="+mn-cs"/>
              </a:rPr>
              <a:t>2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Status of the main subsystems:     </a:t>
            </a:r>
          </a:p>
          <a:p>
            <a:pPr eaLnBrk="1" hangingPunct="1">
              <a:buSzPct val="75000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         - Solenoid and Magnet Yoke</a:t>
            </a:r>
          </a:p>
          <a:p>
            <a:pPr eaLnBrk="1" hangingPunct="1">
              <a:buSzPct val="75000"/>
              <a:defRPr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    - TPC, TOF, FFD, </a:t>
            </a:r>
            <a:r>
              <a:rPr lang="en-US" sz="2400" b="1" dirty="0" err="1" smtClean="0">
                <a:solidFill>
                  <a:srgbClr val="002060"/>
                </a:solidFill>
              </a:rPr>
              <a:t>FHCal</a:t>
            </a:r>
            <a:r>
              <a:rPr lang="en-US" sz="2400" b="1" dirty="0" smtClean="0">
                <a:solidFill>
                  <a:srgbClr val="002060"/>
                </a:solidFill>
              </a:rPr>
              <a:t>  </a:t>
            </a: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  MPD Integration</a:t>
            </a: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eaLnBrk="1" hangingPunct="1">
              <a:buSzPct val="75000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                  </a:t>
            </a: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eaLnBrk="1" hangingPunct="1">
              <a:buSzPct val="75000"/>
              <a:defRPr/>
            </a:pP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208214" y="765175"/>
            <a:ext cx="7488237" cy="1428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13711" y="3590509"/>
            <a:ext cx="2460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SzPct val="75000"/>
              <a:defRPr/>
            </a:pPr>
            <a:endParaRPr lang="en-US" sz="2400" b="1" dirty="0">
              <a:solidFill>
                <a:srgbClr val="000066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</a:rPr>
              <a:t> Conclusions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26896" y="6448252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69773" y="0"/>
            <a:ext cx="781878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Plans of participation of China Institutes in the MPD Project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Stage 1 (2019-2021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– THU – Tsinghua University.,  Yi Wang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   SDU –Shandong University 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   HU-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Huzhou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University 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Fuqing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Wang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IT and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readout (fast electronics) – CCNU, IMP,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USTC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TOF module production    USTC,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Tsinghua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Computing - CCNU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Stage 2 (2021- 2025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IT production CCNU, IMP,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USTC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TOF Forward USTC, Tsinghua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IPP – Institute of Plasma Physics, Hefei –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coord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Yuntao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Song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IMP- Institute of Modern Physics  - Lan Zhou and Nu Xu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CCNU Central China Normal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Univ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– Wu Han and  Feng Liu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USTC – Hefei -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Zebo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Tang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TGU Three Gorge University, - Yi Chang,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Shenqin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Feng (simulation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1954306" y="2046766"/>
            <a:ext cx="5098958" cy="48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860612" y="1"/>
            <a:ext cx="10721787" cy="461665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 (</a:t>
            </a:r>
            <a:r>
              <a:rPr lang="en-US" alt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ECAL) for </a:t>
            </a:r>
            <a:r>
              <a:rPr lang="en-US" alt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Purpose Detector (MPD)</a:t>
            </a:r>
            <a:endParaRPr lang="ru-RU" alt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624014" y="1587503"/>
            <a:ext cx="542925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Barrel ECAL ~ </a:t>
            </a:r>
            <a:r>
              <a:rPr lang="en-US" altLang="ru-RU" sz="24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43000</a:t>
            </a:r>
            <a:r>
              <a:rPr lang="en-US" alt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ECAL modules</a:t>
            </a:r>
            <a:endParaRPr lang="ru-RU" alt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H="1">
            <a:off x="4060033" y="2178845"/>
            <a:ext cx="1214437" cy="1428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2" y="1721226"/>
            <a:ext cx="3593603" cy="269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4091363"/>
            <a:ext cx="3593602" cy="269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7319683" y="1314219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800" dirty="0">
                <a:solidFill>
                  <a:prstClr val="black"/>
                </a:solidFill>
                <a:cs typeface="Arial" panose="020B0604020202020204" pitchFamily="34" charset="0"/>
              </a:rPr>
              <a:t>Prototype of one module</a:t>
            </a:r>
            <a:endParaRPr lang="ru-RU" alt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1326" y="517227"/>
            <a:ext cx="862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ECal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– THU – Tsinghua University.,  Yi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Wang</a:t>
            </a:r>
          </a:p>
          <a:p>
            <a:pPr lvl="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SDU –Shandong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University</a:t>
            </a:r>
          </a:p>
          <a:p>
            <a:pPr lvl="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HU-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Huzhou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University  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Fuqing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Wang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51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6" y="1137841"/>
            <a:ext cx="7545924" cy="5439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43432"/>
            <a:ext cx="4195305" cy="3884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857464"/>
            <a:ext cx="4876800" cy="3000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9" y="-10261"/>
            <a:ext cx="9717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Forward tracker based on thin gap MWPC with pad (strip) readout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Technical University of Santa Maria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in 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Valparaiso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Chile (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S.Kovalenko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</a:rPr>
              <a:t>and </a:t>
            </a:r>
            <a:r>
              <a:rPr lang="en-US" dirty="0">
                <a:solidFill>
                  <a:srgbClr val="444444"/>
                </a:solidFill>
                <a:latin typeface="helveticaneuecyr-roman-webfont"/>
              </a:rPr>
              <a:t>Petersburg Nuclear Physics </a:t>
            </a:r>
            <a:r>
              <a:rPr lang="en-US" dirty="0" smtClean="0">
                <a:solidFill>
                  <a:srgbClr val="444444"/>
                </a:solidFill>
                <a:latin typeface="helveticaneuecyr-roman-webfont"/>
              </a:rPr>
              <a:t>Institute, </a:t>
            </a:r>
            <a:r>
              <a:rPr lang="en-US" dirty="0" err="1" smtClean="0">
                <a:solidFill>
                  <a:srgbClr val="444444"/>
                </a:solidFill>
                <a:latin typeface="helveticaneuecyr-roman-webfont"/>
              </a:rPr>
              <a:t>Gatchina</a:t>
            </a:r>
            <a:r>
              <a:rPr lang="en-US" dirty="0" smtClean="0">
                <a:solidFill>
                  <a:srgbClr val="444444"/>
                </a:solidFill>
                <a:latin typeface="helveticaneuecyr-roman-webfont"/>
              </a:rPr>
              <a:t> (</a:t>
            </a:r>
            <a:r>
              <a:rPr lang="en-US" dirty="0" err="1" smtClean="0">
                <a:solidFill>
                  <a:srgbClr val="444444"/>
                </a:solidFill>
                <a:latin typeface="helveticaneuecyr-roman-webfont"/>
              </a:rPr>
              <a:t>O.Fedin</a:t>
            </a:r>
            <a:r>
              <a:rPr lang="en-US" dirty="0" smtClean="0">
                <a:solidFill>
                  <a:srgbClr val="444444"/>
                </a:solidFill>
                <a:latin typeface="helveticaneuecyr-roman-webfont"/>
              </a:rPr>
              <a:t>)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0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3142" t="7477" r="2746" b="10280"/>
          <a:stretch>
            <a:fillRect/>
          </a:stretch>
        </p:blipFill>
        <p:spPr bwMode="auto">
          <a:xfrm>
            <a:off x="129571" y="1661994"/>
            <a:ext cx="9228241" cy="507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88974" y="0"/>
            <a:ext cx="723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MPD with platforms for electronics and cryogenics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2319" y="493024"/>
            <a:ext cx="480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WUT, Warsaw (Coordinator -Marek </a:t>
            </a:r>
            <a:r>
              <a:rPr lang="en-US" dirty="0" err="1" smtClean="0"/>
              <a:t>Peryt</a:t>
            </a:r>
            <a:r>
              <a:rPr lang="en-US" dirty="0" smtClean="0"/>
              <a:t>)  –                                  Rack organization on the  MPD platforms</a:t>
            </a:r>
            <a:endParaRPr lang="ru-RU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58308" y="-3282247"/>
            <a:ext cx="9014857" cy="344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4551" tIns="76176" rIns="91440" bIns="22852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" name="Grupa 40"/>
          <p:cNvGrpSpPr/>
          <p:nvPr/>
        </p:nvGrpSpPr>
        <p:grpSpPr>
          <a:xfrm>
            <a:off x="7691718" y="461666"/>
            <a:ext cx="3944470" cy="6010852"/>
            <a:chOff x="0" y="0"/>
            <a:chExt cx="5334635" cy="7978140"/>
          </a:xfrm>
        </p:grpSpPr>
        <p:pic>
          <p:nvPicPr>
            <p:cNvPr id="7" name="Obraz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635" cy="7635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Pole tekstowe 39"/>
            <p:cNvSpPr txBox="1"/>
            <p:nvPr/>
          </p:nvSpPr>
          <p:spPr>
            <a:xfrm>
              <a:off x="0" y="7691755"/>
              <a:ext cx="5334635" cy="28638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pl-PL" sz="900" i="1">
                  <a:solidFill>
                    <a:srgbClr val="323232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Figure 17; PLATFORM, LEVEL 1-4</a:t>
              </a:r>
              <a:endParaRPr lang="ru-RU" sz="900" i="1">
                <a:solidFill>
                  <a:srgbClr val="323232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5258308" y="-3761452"/>
            <a:ext cx="9014857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24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ru-RU" sz="24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kumimoji="0" lang="en-US" altLang="ru-RU" sz="24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altLang="ru-RU" sz="2400" b="0" i="0" u="none" strike="noStrike" cap="none" normalizeH="0" baseline="0" smtClean="0" bmk="_Toc508899302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PLATFORM Technical Description</a:t>
            </a:r>
            <a:endParaRPr kumimoji="0" lang="en-US" altLang="ru-RU" sz="24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28"/>
          <p:cNvGrpSpPr>
            <a:grpSpLocks/>
          </p:cNvGrpSpPr>
          <p:nvPr/>
        </p:nvGrpSpPr>
        <p:grpSpPr bwMode="auto">
          <a:xfrm>
            <a:off x="1524001" y="857250"/>
            <a:ext cx="8894763" cy="4357688"/>
            <a:chOff x="0" y="857232"/>
            <a:chExt cx="8894763" cy="4357688"/>
          </a:xfrm>
        </p:grpSpPr>
        <p:grpSp>
          <p:nvGrpSpPr>
            <p:cNvPr id="10248" name="Группа 21"/>
            <p:cNvGrpSpPr>
              <a:grpSpLocks/>
            </p:cNvGrpSpPr>
            <p:nvPr/>
          </p:nvGrpSpPr>
          <p:grpSpPr bwMode="auto">
            <a:xfrm>
              <a:off x="0" y="857232"/>
              <a:ext cx="8894763" cy="4357688"/>
              <a:chOff x="142875" y="857250"/>
              <a:chExt cx="8894763" cy="4357688"/>
            </a:xfrm>
          </p:grpSpPr>
          <p:grpSp>
            <p:nvGrpSpPr>
              <p:cNvPr id="10256" name="Группа 11"/>
              <p:cNvGrpSpPr>
                <a:grpSpLocks/>
              </p:cNvGrpSpPr>
              <p:nvPr/>
            </p:nvGrpSpPr>
            <p:grpSpPr bwMode="auto">
              <a:xfrm>
                <a:off x="142875" y="857250"/>
                <a:ext cx="8894763" cy="4357688"/>
                <a:chOff x="142844" y="857232"/>
                <a:chExt cx="8894763" cy="4357688"/>
              </a:xfrm>
            </p:grpSpPr>
            <p:pic>
              <p:nvPicPr>
                <p:cNvPr id="10261" name="Рисунок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46" t="17593" r="18437" b="12407"/>
                <a:stretch>
                  <a:fillRect/>
                </a:stretch>
              </p:blipFill>
              <p:spPr bwMode="auto">
                <a:xfrm>
                  <a:off x="142844" y="857232"/>
                  <a:ext cx="8894763" cy="435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 rot="1998311">
                  <a:off x="2085944" y="2651107"/>
                  <a:ext cx="3425825" cy="55563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Куб 9"/>
                <p:cNvSpPr/>
                <p:nvPr/>
              </p:nvSpPr>
              <p:spPr>
                <a:xfrm rot="1940661">
                  <a:off x="2262157" y="1887520"/>
                  <a:ext cx="969962" cy="1920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Куб 10"/>
                <p:cNvSpPr/>
                <p:nvPr/>
              </p:nvSpPr>
              <p:spPr>
                <a:xfrm rot="1940661">
                  <a:off x="4925982" y="3636945"/>
                  <a:ext cx="822325" cy="155575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57" name="TextBox 11"/>
              <p:cNvSpPr txBox="1">
                <a:spLocks noChangeArrowheads="1"/>
              </p:cNvSpPr>
              <p:nvPr/>
            </p:nvSpPr>
            <p:spPr bwMode="auto">
              <a:xfrm>
                <a:off x="2571735" y="1143002"/>
                <a:ext cx="128588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Beam pipe</a:t>
                </a:r>
                <a:endParaRPr kumimoji="0" lang="ru-RU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58" name="TextBox 12"/>
              <p:cNvSpPr txBox="1">
                <a:spLocks noChangeArrowheads="1"/>
              </p:cNvSpPr>
              <p:nvPr/>
            </p:nvSpPr>
            <p:spPr bwMode="auto">
              <a:xfrm>
                <a:off x="1428727" y="3571876"/>
                <a:ext cx="18573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Final focus lenses</a:t>
                </a:r>
                <a:endParaRPr kumimoji="0" lang="ru-RU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Прямая со стрелкой 14"/>
              <p:cNvCxnSpPr/>
              <p:nvPr/>
            </p:nvCxnSpPr>
            <p:spPr>
              <a:xfrm>
                <a:off x="3286125" y="3571875"/>
                <a:ext cx="1785938" cy="7143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/>
              <p:nvPr/>
            </p:nvCxnSpPr>
            <p:spPr>
              <a:xfrm rot="16200000" flipH="1">
                <a:off x="2928938" y="1785938"/>
                <a:ext cx="1285875" cy="7143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Блок-схема: память с прямым доступом 15"/>
            <p:cNvSpPr/>
            <p:nvPr/>
          </p:nvSpPr>
          <p:spPr>
            <a:xfrm rot="2173728">
              <a:off x="3013075" y="2279632"/>
              <a:ext cx="273050" cy="155575"/>
            </a:xfrm>
            <a:prstGeom prst="flowChartMagneticDrum">
              <a:avLst/>
            </a:prstGeom>
            <a:solidFill>
              <a:srgbClr val="C00000">
                <a:alpha val="4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Блок-схема: память с прямым доступом 17"/>
            <p:cNvSpPr/>
            <p:nvPr/>
          </p:nvSpPr>
          <p:spPr>
            <a:xfrm rot="2173728">
              <a:off x="4602163" y="3268645"/>
              <a:ext cx="239712" cy="177800"/>
            </a:xfrm>
            <a:prstGeom prst="flowChartMagneticDrum">
              <a:avLst/>
            </a:prstGeom>
            <a:solidFill>
              <a:srgbClr val="C00000">
                <a:alpha val="4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Блок-схема: память с прямым доступом 18"/>
            <p:cNvSpPr/>
            <p:nvPr/>
          </p:nvSpPr>
          <p:spPr>
            <a:xfrm rot="2173728" flipH="1">
              <a:off x="4470400" y="3163870"/>
              <a:ext cx="131763" cy="184150"/>
            </a:xfrm>
            <a:prstGeom prst="flowChartMagneticDrum">
              <a:avLst/>
            </a:prstGeom>
            <a:solidFill>
              <a:srgbClr val="7030A0">
                <a:alpha val="63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Блок-схема: память с прямым доступом 19"/>
            <p:cNvSpPr/>
            <p:nvPr/>
          </p:nvSpPr>
          <p:spPr>
            <a:xfrm rot="2173728" flipH="1">
              <a:off x="3255963" y="2378057"/>
              <a:ext cx="131762" cy="184150"/>
            </a:xfrm>
            <a:prstGeom prst="flowChartMagneticDrum">
              <a:avLst/>
            </a:prstGeom>
            <a:solidFill>
              <a:srgbClr val="7030A0">
                <a:alpha val="6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3" name="TextBox 12"/>
            <p:cNvSpPr txBox="1">
              <a:spLocks noChangeArrowheads="1"/>
            </p:cNvSpPr>
            <p:nvPr/>
          </p:nvSpPr>
          <p:spPr bwMode="auto">
            <a:xfrm>
              <a:off x="71406" y="2714620"/>
              <a:ext cx="35719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FFD and FHCal for Luminosity tuning</a:t>
              </a:r>
              <a:endPara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rot="5400000" flipH="1" flipV="1">
              <a:off x="2964657" y="2536013"/>
              <a:ext cx="214312" cy="1428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3071813" y="3000357"/>
              <a:ext cx="1347787" cy="34766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B60B1-3E5E-4DE1-91D5-B4F0401325B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452813" y="214313"/>
            <a:ext cx="542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Positions of MPD in the experimental zone</a:t>
            </a: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5" name="TextBox 12"/>
          <p:cNvSpPr txBox="1">
            <a:spLocks noChangeArrowheads="1"/>
          </p:cNvSpPr>
          <p:nvPr/>
        </p:nvSpPr>
        <p:spPr bwMode="auto">
          <a:xfrm>
            <a:off x="2024063" y="5357814"/>
            <a:ext cx="6000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1 -    Working position, Detector on the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2 -    Endcaps roll away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3 –   Detector Assembling area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0172" r="20255" b="13469"/>
          <a:stretch>
            <a:fillRect/>
          </a:stretch>
        </p:blipFill>
        <p:spPr bwMode="auto">
          <a:xfrm>
            <a:off x="8310564" y="3714750"/>
            <a:ext cx="207168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30"/>
          <p:cNvSpPr txBox="1">
            <a:spLocks noChangeArrowheads="1"/>
          </p:cNvSpPr>
          <p:nvPr/>
        </p:nvSpPr>
        <p:spPr bwMode="auto">
          <a:xfrm>
            <a:off x="1952625" y="6286500"/>
            <a:ext cx="7786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FFD and FHCal are panned to be used for Collider luminosity tuning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1310" y="618836"/>
            <a:ext cx="1468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4364" y="1407305"/>
            <a:ext cx="104054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Substantial progress in MPD project realization in 2017 </a:t>
            </a:r>
            <a:r>
              <a:rPr lang="mr-IN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1Q 2018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(Magnet, Solenoid, TPC,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TOF,  FFD, FHCAL)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 (final) choice for the TPC FEE based on SAMPA chip becoming real. It allows us to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start design forward trackers and calorimeters.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MPD Collaboration  toward the formal foundation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5726545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4437" y="1939636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Spares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7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6C2DB2-75EF-4158-92E6-B11161B3213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7248" y="358964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9999C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ECAL guides</a:t>
            </a:r>
            <a:endParaRPr lang="ru-RU" sz="3600" b="1" i="1" dirty="0">
              <a:solidFill>
                <a:srgbClr val="9999C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50" name="Picture 2" descr="\\dub-sv-fs1\Projects\JINR\MPD\DESIGN\WORKDATA\User_Folders\Osipov.Dmitriy\Для презентации\2017-08-25\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60862"/>
            <a:ext cx="7164288" cy="36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 rot="1547685">
            <a:off x="3429115" y="4034341"/>
            <a:ext cx="4539372" cy="323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Овал 7"/>
          <p:cNvSpPr/>
          <p:nvPr/>
        </p:nvSpPr>
        <p:spPr>
          <a:xfrm rot="1547685">
            <a:off x="1939579" y="3961206"/>
            <a:ext cx="4539372" cy="469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Овал 8"/>
          <p:cNvSpPr/>
          <p:nvPr/>
        </p:nvSpPr>
        <p:spPr>
          <a:xfrm rot="1547685">
            <a:off x="1551874" y="5198346"/>
            <a:ext cx="4858712" cy="303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51" name="Picture 3" descr="\\dub-sv-fs1\Projects\JINR\MPD\DESIGN\WORKDATA\User_Folders\Osipov.Dmitriy\Для презентации\2017-08-25\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05" y="1005295"/>
            <a:ext cx="3859461" cy="29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568808" y="3284984"/>
            <a:ext cx="4145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13366" y="1196752"/>
            <a:ext cx="522794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552384" y="1196752"/>
            <a:ext cx="522794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056450" y="3254499"/>
            <a:ext cx="522794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6804" y="1044715"/>
            <a:ext cx="448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9999CC">
                    <a:lumMod val="50000"/>
                  </a:srgbClr>
                </a:solidFill>
                <a:latin typeface="Arial" charset="0"/>
              </a:rPr>
              <a:t>Each </a:t>
            </a:r>
            <a:r>
              <a:rPr lang="en-US" i="1" dirty="0">
                <a:solidFill>
                  <a:srgbClr val="9999CC">
                    <a:lumMod val="50000"/>
                  </a:srgbClr>
                </a:solidFill>
                <a:latin typeface="Arial" charset="0"/>
              </a:rPr>
              <a:t>of the sectors has two pairs of guides and grooves, which are situated in the sector’s corners.</a:t>
            </a:r>
            <a:endParaRPr lang="ru-RU" i="1" dirty="0">
              <a:solidFill>
                <a:srgbClr val="9999CC">
                  <a:lumMod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2DB2-75EF-4158-92E6-B11161B32138}" type="slidenum">
              <a:rPr lang="ru-RU" smtClean="0"/>
              <a:t>28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48680"/>
            <a:ext cx="4736514" cy="393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4" y="2340897"/>
            <a:ext cx="4736514" cy="3939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5165" y="404665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Flange Installation of </a:t>
            </a:r>
          </a:p>
          <a:p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the first ECAL</a:t>
            </a:r>
            <a:endParaRPr lang="ru-RU" sz="3600" i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400DA-3E00-4103-86EE-0903F3C59EA2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1" y="2282017"/>
            <a:ext cx="4974526" cy="3966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7608" y="420438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99C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 fitting of the truss to ECAL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9999CC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43" y="2068818"/>
            <a:ext cx="5943600" cy="4058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7608" y="1236133"/>
            <a:ext cx="677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Deformation of the module with flanges siting on the support ring</a:t>
            </a:r>
          </a:p>
          <a:p>
            <a:r>
              <a:rPr lang="en-US" dirty="0" smtClean="0"/>
              <a:t>Max deformation is 4,84mm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2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2296" r="10344" b="589"/>
          <a:stretch>
            <a:fillRect/>
          </a:stretch>
        </p:blipFill>
        <p:spPr bwMode="auto">
          <a:xfrm>
            <a:off x="9975" y="826656"/>
            <a:ext cx="5108886" cy="48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085032" y="786324"/>
            <a:ext cx="3064402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 err="1">
                <a:solidFill>
                  <a:sysClr val="windowText" lastClr="000000"/>
                </a:solidFill>
                <a:latin typeface="Arial Narrow" pitchFamily="34" charset="0"/>
              </a:rPr>
              <a:t>Hermeticity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, 2</a:t>
            </a:r>
            <a:r>
              <a:rPr lang="en-US" sz="1600" b="1" kern="0" dirty="0">
                <a:solidFill>
                  <a:sysClr val="windowText" lastClr="000000"/>
                </a:solidFill>
                <a:latin typeface="Symbol" pitchFamily="18" charset="2"/>
              </a:rPr>
              <a:t>p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acceptance in azimuth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3-D tracking (TPC, ECT)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High resolution vertexing (IT)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Powerful PID (TPC, TOF, ECAL)</a:t>
            </a:r>
          </a:p>
          <a:p>
            <a:pPr>
              <a:lnSpc>
                <a:spcPct val="120000"/>
              </a:lnSpc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     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sz="1600" b="1" kern="0" dirty="0">
                <a:solidFill>
                  <a:sysClr val="windowText" lastClr="000000"/>
                </a:solidFill>
                <a:latin typeface="Symbol" pitchFamily="18" charset="2"/>
              </a:rPr>
              <a:t>p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/K up to 1.5 GeV/c,</a:t>
            </a:r>
          </a:p>
          <a:p>
            <a:pPr>
              <a:lnSpc>
                <a:spcPct val="120000"/>
              </a:lnSpc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      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K/p up to 3 GeV/c,</a:t>
            </a:r>
          </a:p>
          <a:p>
            <a:pPr>
              <a:lnSpc>
                <a:spcPct val="120000"/>
              </a:lnSpc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       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sz="1600" b="1" kern="0" dirty="0">
                <a:solidFill>
                  <a:sysClr val="windowText" lastClr="000000"/>
                </a:solidFill>
                <a:latin typeface="Symbol" pitchFamily="18" charset="2"/>
              </a:rPr>
              <a:t>g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, e :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0.1&lt;p&lt;3 GeV/c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Low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material budget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High event rate (up to ~ 6 kHz)</a:t>
            </a:r>
            <a:endParaRPr lang="ru-RU" sz="1600" b="1" kern="0" dirty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495550" y="87314"/>
            <a:ext cx="7200176" cy="492443"/>
          </a:xfrm>
          <a:prstGeom prst="rect">
            <a:avLst/>
          </a:prstGeom>
          <a:solidFill>
            <a:srgbClr val="FFF8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2600" b="1" dirty="0" err="1"/>
              <a:t>ulti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2600" b="1" dirty="0" err="1"/>
              <a:t>urpose</a:t>
            </a:r>
            <a:r>
              <a:rPr lang="en-US" sz="2600" b="1" dirty="0"/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2600" b="1" dirty="0" err="1"/>
              <a:t>etecor</a:t>
            </a:r>
            <a:r>
              <a:rPr lang="en-US" sz="2600" b="1" dirty="0"/>
              <a:t> for </a:t>
            </a:r>
            <a:r>
              <a:rPr lang="en-US" sz="2600" b="1" dirty="0" err="1" smtClean="0"/>
              <a:t>Au+Au</a:t>
            </a:r>
            <a:r>
              <a:rPr lang="en-US" sz="2600" b="1" dirty="0" smtClean="0"/>
              <a:t> </a:t>
            </a:r>
            <a:r>
              <a:rPr lang="en-US" sz="2600" b="1" dirty="0"/>
              <a:t>collisions @ NICA</a:t>
            </a:r>
            <a:endParaRPr lang="ru-RU" sz="2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26450" y="6356351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F05199-5EE5-4644-B793-AFBDFDA561AE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6888163" y="31686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  <p:pic>
        <p:nvPicPr>
          <p:cNvPr id="7175" name="Рисунок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r="4950"/>
          <a:stretch>
            <a:fillRect/>
          </a:stretch>
        </p:blipFill>
        <p:spPr bwMode="auto">
          <a:xfrm>
            <a:off x="8149434" y="826657"/>
            <a:ext cx="4003638" cy="312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13" y="3994447"/>
            <a:ext cx="4899555" cy="29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8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250" y="0"/>
            <a:ext cx="82296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MPD </a:t>
            </a:r>
            <a:r>
              <a:rPr kumimoji="0" lang="en-US" alt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Magnet Yoke: construction status</a:t>
            </a:r>
            <a:endParaRPr kumimoji="0" lang="en-US" altLang="ru-RU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02291" y="900254"/>
            <a:ext cx="6828221" cy="9694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28 </a:t>
            </a:r>
            <a:r>
              <a:rPr kumimoji="0" lang="en-US" alt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plates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 </a:t>
            </a:r>
            <a:r>
              <a:rPr kumimoji="0" lang="en-US" alt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each)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26 ready</a:t>
            </a:r>
            <a:endParaRPr kumimoji="0" lang="en-US" altLang="ru-RU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 support </a:t>
            </a:r>
            <a:r>
              <a:rPr kumimoji="0" lang="en-US" alt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rings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42.5 </a:t>
            </a:r>
            <a:r>
              <a:rPr kumimoji="0" lang="en-US" alt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each) -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ready</a:t>
            </a:r>
            <a:endParaRPr kumimoji="0" lang="en-US" altLang="ru-RU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Lodgment </a:t>
            </a:r>
            <a:r>
              <a:rPr kumimoji="0" lang="en-US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(Yoke support</a:t>
            </a:r>
            <a:r>
              <a:rPr kumimoji="0" lang="en-US" alt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70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t, </a:t>
            </a:r>
            <a:r>
              <a:rPr kumimoji="0" lang="en-US" alt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ordinary steel St.3 (Fe 360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US" alt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progress</a:t>
            </a:r>
            <a:endParaRPr kumimoji="0" lang="en-US" altLang="ru-RU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8" y="649287"/>
            <a:ext cx="3329605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2017 year\Чехия_13_17_2017\L10607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3"/>
          <a:stretch/>
        </p:blipFill>
        <p:spPr bwMode="auto">
          <a:xfrm>
            <a:off x="5936849" y="1933273"/>
            <a:ext cx="409313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5100" y="3273137"/>
            <a:ext cx="793750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2" y="3792993"/>
            <a:ext cx="3959799" cy="26472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4393" b="12726"/>
          <a:stretch/>
        </p:blipFill>
        <p:spPr>
          <a:xfrm>
            <a:off x="6012168" y="4040320"/>
            <a:ext cx="4221018" cy="2728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0654" y="4114168"/>
            <a:ext cx="113152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Lodgment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181" y="3670988"/>
            <a:ext cx="683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2102" y="512475"/>
            <a:ext cx="177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B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Leader: N.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B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Topilin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B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35D87-0678-46A9-9687-68872CFD618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3167064" y="214313"/>
            <a:ext cx="607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half of cut away of MPD with beam optics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4952207" y="1713707"/>
            <a:ext cx="285750" cy="1587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78A0B-DAF5-4ACB-B391-1C9966A3969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197" name="Группа 44"/>
          <p:cNvGrpSpPr>
            <a:grpSpLocks/>
          </p:cNvGrpSpPr>
          <p:nvPr/>
        </p:nvGrpSpPr>
        <p:grpSpPr bwMode="auto">
          <a:xfrm>
            <a:off x="1666875" y="785814"/>
            <a:ext cx="7727950" cy="5532437"/>
            <a:chOff x="142844" y="785794"/>
            <a:chExt cx="7727950" cy="5532438"/>
          </a:xfrm>
        </p:grpSpPr>
        <p:grpSp>
          <p:nvGrpSpPr>
            <p:cNvPr id="8201" name="Группа 35"/>
            <p:cNvGrpSpPr>
              <a:grpSpLocks/>
            </p:cNvGrpSpPr>
            <p:nvPr/>
          </p:nvGrpSpPr>
          <p:grpSpPr bwMode="auto">
            <a:xfrm>
              <a:off x="142844" y="785794"/>
              <a:ext cx="7727950" cy="5532438"/>
              <a:chOff x="142844" y="785794"/>
              <a:chExt cx="7727950" cy="5532438"/>
            </a:xfrm>
          </p:grpSpPr>
          <p:grpSp>
            <p:nvGrpSpPr>
              <p:cNvPr id="8206" name="Группа 30"/>
              <p:cNvGrpSpPr>
                <a:grpSpLocks/>
              </p:cNvGrpSpPr>
              <p:nvPr/>
            </p:nvGrpSpPr>
            <p:grpSpPr bwMode="auto">
              <a:xfrm>
                <a:off x="142844" y="785794"/>
                <a:ext cx="7727950" cy="5532438"/>
                <a:chOff x="142844" y="785794"/>
                <a:chExt cx="7727950" cy="5532438"/>
              </a:xfrm>
            </p:grpSpPr>
            <p:grpSp>
              <p:nvGrpSpPr>
                <p:cNvPr id="8209" name="Группа 18"/>
                <p:cNvGrpSpPr>
                  <a:grpSpLocks/>
                </p:cNvGrpSpPr>
                <p:nvPr/>
              </p:nvGrpSpPr>
              <p:grpSpPr bwMode="auto">
                <a:xfrm>
                  <a:off x="142844" y="785794"/>
                  <a:ext cx="7727950" cy="5532438"/>
                  <a:chOff x="142844" y="857253"/>
                  <a:chExt cx="7727950" cy="5532438"/>
                </a:xfrm>
              </p:grpSpPr>
              <p:grpSp>
                <p:nvGrpSpPr>
                  <p:cNvPr id="8216" name="Группа 8"/>
                  <p:cNvGrpSpPr>
                    <a:grpSpLocks/>
                  </p:cNvGrpSpPr>
                  <p:nvPr/>
                </p:nvGrpSpPr>
                <p:grpSpPr bwMode="auto">
                  <a:xfrm>
                    <a:off x="142844" y="857253"/>
                    <a:ext cx="7727950" cy="5532438"/>
                    <a:chOff x="142813" y="857235"/>
                    <a:chExt cx="7727950" cy="5532438"/>
                  </a:xfrm>
                </p:grpSpPr>
                <p:pic>
                  <p:nvPicPr>
                    <p:cNvPr id="8220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2813" y="857235"/>
                      <a:ext cx="7727950" cy="55324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221" name="TextBox 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0033" y="1000108"/>
                      <a:ext cx="3857622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Beam diameter inside of MPD -40 mm, length -400 cm (central part 1,5m – beryllium)</a:t>
                      </a:r>
                      <a:endParaRPr kumimoji="0" lang="ru-RU" alt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5" name="Прямоугольник 14"/>
                  <p:cNvSpPr/>
                  <p:nvPr/>
                </p:nvSpPr>
                <p:spPr>
                  <a:xfrm>
                    <a:off x="2500282" y="3000378"/>
                    <a:ext cx="71437" cy="142875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8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1802" y="3929066"/>
                    <a:ext cx="1643074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ru-RU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Beam position monitor (pick up)</a:t>
                    </a:r>
                    <a:endParaRPr kumimoji="0" lang="ru-RU" altLang="ru-RU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8" name="Прямая со стрелкой 17"/>
                  <p:cNvCxnSpPr/>
                  <p:nvPr/>
                </p:nvCxnSpPr>
                <p:spPr>
                  <a:xfrm rot="16200000" flipV="1">
                    <a:off x="2393126" y="3250409"/>
                    <a:ext cx="857250" cy="642937"/>
                  </a:xfrm>
                  <a:prstGeom prst="straightConnector1">
                    <a:avLst/>
                  </a:prstGeom>
                  <a:ln w="25400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10" name="Группа 19"/>
                <p:cNvGrpSpPr>
                  <a:grpSpLocks/>
                </p:cNvGrpSpPr>
                <p:nvPr/>
              </p:nvGrpSpPr>
              <p:grpSpPr bwMode="auto">
                <a:xfrm>
                  <a:off x="928662" y="1928802"/>
                  <a:ext cx="2287604" cy="379215"/>
                  <a:chOff x="928662" y="2071678"/>
                  <a:chExt cx="2287604" cy="379215"/>
                </a:xfrm>
              </p:grpSpPr>
              <p:cxnSp>
                <p:nvCxnSpPr>
                  <p:cNvPr id="10" name="Прямая со стрелкой 9"/>
                  <p:cNvCxnSpPr/>
                  <p:nvPr/>
                </p:nvCxnSpPr>
                <p:spPr>
                  <a:xfrm flipV="1">
                    <a:off x="2928907" y="2071670"/>
                    <a:ext cx="287337" cy="214312"/>
                  </a:xfrm>
                  <a:prstGeom prst="straightConnector1">
                    <a:avLst/>
                  </a:prstGeom>
                  <a:ln w="25400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15" name="Text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8662" y="2143116"/>
                    <a:ext cx="214314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ru-RU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Center of the Detector</a:t>
                    </a:r>
                    <a:endParaRPr kumimoji="0" lang="ru-RU" altLang="ru-RU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2" name="Прямоугольник 21"/>
                <p:cNvSpPr/>
                <p:nvPr/>
              </p:nvSpPr>
              <p:spPr>
                <a:xfrm>
                  <a:off x="2285969" y="2928919"/>
                  <a:ext cx="142875" cy="14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" name="Прямая со стрелкой 23"/>
                <p:cNvCxnSpPr>
                  <a:endCxn id="22" idx="2"/>
                </p:cNvCxnSpPr>
                <p:nvPr/>
              </p:nvCxnSpPr>
              <p:spPr>
                <a:xfrm rot="16200000" flipV="1">
                  <a:off x="2000220" y="3428982"/>
                  <a:ext cx="1643062" cy="928687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1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286116" y="4572008"/>
                  <a:ext cx="100013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Collimator</a:t>
                  </a:r>
                  <a:endParaRPr kumimoji="0" lang="ru-RU" altLang="ru-RU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" name="Прямоугольник 33"/>
              <p:cNvSpPr/>
              <p:nvPr/>
            </p:nvSpPr>
            <p:spPr>
              <a:xfrm>
                <a:off x="1806544" y="3041631"/>
                <a:ext cx="428625" cy="53975"/>
              </a:xfrm>
              <a:prstGeom prst="rect">
                <a:avLst/>
              </a:prstGeom>
              <a:solidFill>
                <a:srgbClr val="7030A0"/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806544" y="2919394"/>
                <a:ext cx="428625" cy="53975"/>
              </a:xfrm>
              <a:prstGeom prst="rect">
                <a:avLst/>
              </a:prstGeom>
              <a:solidFill>
                <a:srgbClr val="7030A0"/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02" name="TextBox 36"/>
            <p:cNvSpPr txBox="1">
              <a:spLocks noChangeArrowheads="1"/>
            </p:cNvSpPr>
            <p:nvPr/>
          </p:nvSpPr>
          <p:spPr bwMode="auto">
            <a:xfrm>
              <a:off x="2714612" y="2285992"/>
              <a:ext cx="1785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Final focus lenses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 rot="5400000">
              <a:off x="3000345" y="2643168"/>
              <a:ext cx="285750" cy="14287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rot="5400000">
              <a:off x="3465482" y="2749531"/>
              <a:ext cx="214312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rot="16200000" flipH="1">
              <a:off x="3964751" y="2678887"/>
              <a:ext cx="285750" cy="7143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Прямая соединительная линия 27"/>
          <p:cNvCxnSpPr/>
          <p:nvPr/>
        </p:nvCxnSpPr>
        <p:spPr>
          <a:xfrm>
            <a:off x="7381876" y="2786064"/>
            <a:ext cx="1000125" cy="1587"/>
          </a:xfrm>
          <a:prstGeom prst="line">
            <a:avLst/>
          </a:prstGeom>
          <a:ln w="158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 flipV="1">
            <a:off x="4452939" y="1785939"/>
            <a:ext cx="642937" cy="7143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0" name="TextBox 31"/>
          <p:cNvSpPr txBox="1">
            <a:spLocks noChangeArrowheads="1"/>
          </p:cNvSpPr>
          <p:nvPr/>
        </p:nvSpPr>
        <p:spPr bwMode="auto">
          <a:xfrm>
            <a:off x="7381876" y="2428875"/>
            <a:ext cx="1071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ᴓ40 mm</a:t>
            </a:r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eft Brace 30"/>
          <p:cNvSpPr/>
          <p:nvPr/>
        </p:nvSpPr>
        <p:spPr>
          <a:xfrm rot="5400000">
            <a:off x="4524376" y="2928939"/>
            <a:ext cx="214313" cy="235743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381501" y="1"/>
            <a:ext cx="3548063" cy="646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Layout  of MPD central beam pipe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Basic and Project configuration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4738688" y="5873750"/>
            <a:ext cx="4572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All dimensions in mm. Wall thickness 800μm for dia 60 and 80 mm. The thickness of wall for pipe with diameter 100 mm is not limited by physicists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2438" y="6376989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A95A6-6C59-40A3-A8F0-4D56A4B11DC3}" type="slidenum"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56" name="Группа 53"/>
          <p:cNvGrpSpPr>
            <a:grpSpLocks/>
          </p:cNvGrpSpPr>
          <p:nvPr/>
        </p:nvGrpSpPr>
        <p:grpSpPr bwMode="auto">
          <a:xfrm>
            <a:off x="3022601" y="3429000"/>
            <a:ext cx="6359525" cy="2928938"/>
            <a:chOff x="2355879" y="428604"/>
            <a:chExt cx="6359525" cy="2928959"/>
          </a:xfrm>
        </p:grpSpPr>
        <p:sp>
          <p:nvSpPr>
            <p:cNvPr id="2088" name="TextBox 7"/>
            <p:cNvSpPr txBox="1">
              <a:spLocks noChangeArrowheads="1"/>
            </p:cNvSpPr>
            <p:nvPr/>
          </p:nvSpPr>
          <p:spPr bwMode="auto">
            <a:xfrm>
              <a:off x="4357688" y="1714500"/>
              <a:ext cx="420308" cy="2770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</a:t>
              </a:r>
              <a:r>
                <a:rPr kumimoji="0" lang="en-US" alt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50</a:t>
              </a:r>
              <a:endPara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143529" y="1285860"/>
              <a:ext cx="0" cy="8223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000529" y="2000240"/>
              <a:ext cx="1143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91" name="TextBox 49"/>
            <p:cNvSpPr txBox="1">
              <a:spLocks noChangeArrowheads="1"/>
            </p:cNvSpPr>
            <p:nvPr/>
          </p:nvSpPr>
          <p:spPr bwMode="auto">
            <a:xfrm>
              <a:off x="5357813" y="2000250"/>
              <a:ext cx="498475" cy="2762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altLang="ru-R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200</a:t>
              </a:r>
            </a:p>
          </p:txBody>
        </p:sp>
        <p:cxnSp>
          <p:nvCxnSpPr>
            <p:cNvPr id="52" name="Straight Connector 12"/>
            <p:cNvCxnSpPr/>
            <p:nvPr/>
          </p:nvCxnSpPr>
          <p:spPr>
            <a:xfrm rot="5400000">
              <a:off x="6608789" y="1892289"/>
              <a:ext cx="928695" cy="15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93" name="Группа 93"/>
            <p:cNvGrpSpPr>
              <a:grpSpLocks/>
            </p:cNvGrpSpPr>
            <p:nvPr/>
          </p:nvGrpSpPr>
          <p:grpSpPr bwMode="auto">
            <a:xfrm>
              <a:off x="5634038" y="1214438"/>
              <a:ext cx="366712" cy="723900"/>
              <a:chOff x="3072209" y="1214422"/>
              <a:chExt cx="366306" cy="723905"/>
            </a:xfrm>
          </p:grpSpPr>
          <p:sp>
            <p:nvSpPr>
              <p:cNvPr id="2128" name="TextBox 18"/>
              <p:cNvSpPr txBox="1">
                <a:spLocks noChangeArrowheads="1"/>
              </p:cNvSpPr>
              <p:nvPr/>
            </p:nvSpPr>
            <p:spPr bwMode="auto">
              <a:xfrm rot="-5400000">
                <a:off x="2972501" y="1480644"/>
                <a:ext cx="476415" cy="277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ᴓ </a:t>
                </a:r>
                <a:r>
                  <a: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  <a:r>
                  <a:rPr kumimoji="0" lang="en-US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grpSp>
            <p:nvGrpSpPr>
              <p:cNvPr id="2129" name="Группа 77"/>
              <p:cNvGrpSpPr>
                <a:grpSpLocks/>
              </p:cNvGrpSpPr>
              <p:nvPr/>
            </p:nvGrpSpPr>
            <p:grpSpPr bwMode="auto">
              <a:xfrm>
                <a:off x="3428990" y="1214422"/>
                <a:ext cx="9525" cy="723905"/>
                <a:chOff x="4633914" y="1204898"/>
                <a:chExt cx="9525" cy="723905"/>
              </a:xfrm>
            </p:grpSpPr>
            <p:cxnSp>
              <p:nvCxnSpPr>
                <p:cNvPr id="66" name="Straight Connector 28"/>
                <p:cNvCxnSpPr/>
                <p:nvPr/>
              </p:nvCxnSpPr>
              <p:spPr>
                <a:xfrm rot="16200000" flipH="1">
                  <a:off x="4500591" y="1785916"/>
                  <a:ext cx="285754" cy="0"/>
                </a:xfrm>
                <a:prstGeom prst="line">
                  <a:avLst/>
                </a:prstGeom>
                <a:ln>
                  <a:headEnd type="stealth" w="sm" len="lg"/>
                  <a:tailEnd type="none" w="sm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8"/>
                <p:cNvCxnSpPr/>
                <p:nvPr/>
              </p:nvCxnSpPr>
              <p:spPr>
                <a:xfrm rot="16200000" flipV="1">
                  <a:off x="4491071" y="1347766"/>
                  <a:ext cx="295279" cy="9514"/>
                </a:xfrm>
                <a:prstGeom prst="line">
                  <a:avLst/>
                </a:prstGeom>
                <a:ln>
                  <a:headEnd type="stealth" w="sm" len="lg"/>
                  <a:tailEnd type="none" w="sm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28"/>
              <p:cNvCxnSpPr/>
              <p:nvPr/>
            </p:nvCxnSpPr>
            <p:spPr>
              <a:xfrm rot="5400000">
                <a:off x="3322665" y="1606525"/>
                <a:ext cx="214315" cy="158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94" name="TextBox 18"/>
            <p:cNvSpPr txBox="1">
              <a:spLocks noChangeArrowheads="1"/>
            </p:cNvSpPr>
            <p:nvPr/>
          </p:nvSpPr>
          <p:spPr bwMode="auto">
            <a:xfrm>
              <a:off x="6215063" y="2571750"/>
              <a:ext cx="576262" cy="2762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4485*</a:t>
              </a:r>
              <a:endPara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95" name="Группа 52"/>
            <p:cNvGrpSpPr>
              <a:grpSpLocks/>
            </p:cNvGrpSpPr>
            <p:nvPr/>
          </p:nvGrpSpPr>
          <p:grpSpPr bwMode="auto">
            <a:xfrm>
              <a:off x="2355879" y="428604"/>
              <a:ext cx="6359525" cy="2928959"/>
              <a:chOff x="2357438" y="428604"/>
              <a:chExt cx="6359525" cy="2928959"/>
            </a:xfrm>
          </p:grpSpPr>
          <p:sp>
            <p:nvSpPr>
              <p:cNvPr id="2096" name="TextBox 31"/>
              <p:cNvSpPr txBox="1">
                <a:spLocks noChangeArrowheads="1"/>
              </p:cNvSpPr>
              <p:nvPr/>
            </p:nvSpPr>
            <p:spPr bwMode="auto">
              <a:xfrm>
                <a:off x="3000380" y="428605"/>
                <a:ext cx="157162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Central part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Be section</a:t>
                </a:r>
              </a:p>
            </p:txBody>
          </p: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000501" y="2285992"/>
                <a:ext cx="3071812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1" name="Left Brace 110"/>
              <p:cNvSpPr/>
              <p:nvPr/>
            </p:nvSpPr>
            <p:spPr>
              <a:xfrm rot="5400000">
                <a:off x="6750844" y="-678672"/>
                <a:ext cx="357190" cy="3571875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8" name="Straight Connector 17"/>
              <p:cNvCxnSpPr/>
              <p:nvPr/>
            </p:nvCxnSpPr>
            <p:spPr>
              <a:xfrm rot="5400000">
                <a:off x="3000369" y="2357431"/>
                <a:ext cx="200026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00" name="Группа 93"/>
              <p:cNvGrpSpPr>
                <a:grpSpLocks/>
              </p:cNvGrpSpPr>
              <p:nvPr/>
            </p:nvGrpSpPr>
            <p:grpSpPr bwMode="auto">
              <a:xfrm>
                <a:off x="2357438" y="1214438"/>
                <a:ext cx="1073150" cy="714375"/>
                <a:chOff x="2357409" y="1214406"/>
                <a:chExt cx="1073168" cy="714383"/>
              </a:xfrm>
            </p:grpSpPr>
            <p:grpSp>
              <p:nvGrpSpPr>
                <p:cNvPr id="2123" name="Группа 77"/>
                <p:cNvGrpSpPr>
                  <a:grpSpLocks/>
                </p:cNvGrpSpPr>
                <p:nvPr/>
              </p:nvGrpSpPr>
              <p:grpSpPr bwMode="auto">
                <a:xfrm>
                  <a:off x="2786038" y="1214406"/>
                  <a:ext cx="9525" cy="714383"/>
                  <a:chOff x="3990962" y="1204882"/>
                  <a:chExt cx="9525" cy="714383"/>
                </a:xfrm>
              </p:grpSpPr>
              <p:cxnSp>
                <p:nvCxnSpPr>
                  <p:cNvPr id="115" name="Straight Connector 28"/>
                  <p:cNvCxnSpPr/>
                  <p:nvPr/>
                </p:nvCxnSpPr>
                <p:spPr>
                  <a:xfrm rot="16200000" flipH="1">
                    <a:off x="3848087" y="1776377"/>
                    <a:ext cx="285755" cy="0"/>
                  </a:xfrm>
                  <a:prstGeom prst="line">
                    <a:avLst/>
                  </a:prstGeom>
                  <a:ln>
                    <a:headEnd type="stealth" w="sm" len="lg"/>
                    <a:tailEnd type="none" w="sm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28"/>
                  <p:cNvCxnSpPr/>
                  <p:nvPr/>
                </p:nvCxnSpPr>
                <p:spPr>
                  <a:xfrm rot="16200000" flipV="1">
                    <a:off x="3848087" y="1347745"/>
                    <a:ext cx="295280" cy="9525"/>
                  </a:xfrm>
                  <a:prstGeom prst="line">
                    <a:avLst/>
                  </a:prstGeom>
                  <a:ln>
                    <a:headEnd type="stealth" w="sm" len="lg"/>
                    <a:tailEnd type="none" w="sm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Connector 28"/>
                <p:cNvCxnSpPr/>
                <p:nvPr/>
              </p:nvCxnSpPr>
              <p:spPr>
                <a:xfrm rot="5400000">
                  <a:off x="3322625" y="1535072"/>
                  <a:ext cx="214317" cy="15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25" name="Text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251047" y="1392207"/>
                  <a:ext cx="490537" cy="27781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rPr>
                    <a:t>ᴓ 60</a:t>
                  </a:r>
                </a:p>
              </p:txBody>
            </p:sp>
          </p:grpSp>
          <p:sp>
            <p:nvSpPr>
              <p:cNvPr id="2101" name="TextBox 13"/>
              <p:cNvSpPr txBox="1">
                <a:spLocks noChangeArrowheads="1"/>
              </p:cNvSpPr>
              <p:nvPr/>
            </p:nvSpPr>
            <p:spPr bwMode="auto">
              <a:xfrm>
                <a:off x="6357950" y="428604"/>
                <a:ext cx="1357326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Al (AW-2219)</a:t>
                </a:r>
              </a:p>
            </p:txBody>
          </p:sp>
          <p:cxnSp>
            <p:nvCxnSpPr>
              <p:cNvPr id="42" name="Straight Arrow Connector 145"/>
              <p:cNvCxnSpPr/>
              <p:nvPr/>
            </p:nvCxnSpPr>
            <p:spPr>
              <a:xfrm>
                <a:off x="4002088" y="2928935"/>
                <a:ext cx="4714875" cy="158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2"/>
              <p:cNvCxnSpPr/>
              <p:nvPr/>
            </p:nvCxnSpPr>
            <p:spPr>
              <a:xfrm rot="5400000">
                <a:off x="7751756" y="2392356"/>
                <a:ext cx="1928827" cy="15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04" name="Группа 50"/>
              <p:cNvGrpSpPr>
                <a:grpSpLocks/>
              </p:cNvGrpSpPr>
              <p:nvPr/>
            </p:nvGrpSpPr>
            <p:grpSpPr bwMode="auto">
              <a:xfrm>
                <a:off x="2714626" y="1071563"/>
                <a:ext cx="6000750" cy="1000125"/>
                <a:chOff x="2714626" y="1071563"/>
                <a:chExt cx="6000750" cy="1000125"/>
              </a:xfrm>
            </p:grpSpPr>
            <p:sp>
              <p:nvSpPr>
                <p:cNvPr id="181" name="Rectangle 180"/>
                <p:cNvSpPr/>
                <p:nvPr/>
              </p:nvSpPr>
              <p:spPr bwMode="auto">
                <a:xfrm>
                  <a:off x="2714626" y="1490650"/>
                  <a:ext cx="2428875" cy="152401"/>
                </a:xfrm>
                <a:prstGeom prst="rect">
                  <a:avLst/>
                </a:prstGeom>
                <a:solidFill>
                  <a:srgbClr val="E46C0A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09" name="Группа 59"/>
                <p:cNvGrpSpPr>
                  <a:grpSpLocks/>
                </p:cNvGrpSpPr>
                <p:nvPr/>
              </p:nvGrpSpPr>
              <p:grpSpPr bwMode="auto">
                <a:xfrm rot="10800000">
                  <a:off x="5143500" y="1428750"/>
                  <a:ext cx="357188" cy="285750"/>
                  <a:chOff x="3286115" y="1428750"/>
                  <a:chExt cx="357198" cy="285750"/>
                </a:xfrm>
              </p:grpSpPr>
              <p:sp>
                <p:nvSpPr>
                  <p:cNvPr id="61" name="Trapezoid 179"/>
                  <p:cNvSpPr/>
                  <p:nvPr/>
                </p:nvSpPr>
                <p:spPr>
                  <a:xfrm rot="5400000" flipH="1">
                    <a:off x="3341682" y="1428759"/>
                    <a:ext cx="285752" cy="285758"/>
                  </a:xfrm>
                  <a:prstGeom prst="trapezoid">
                    <a:avLst>
                      <a:gd name="adj" fmla="val 25437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rapezoid 125"/>
                  <p:cNvSpPr/>
                  <p:nvPr/>
                </p:nvSpPr>
                <p:spPr>
                  <a:xfrm rot="5400000" flipH="1">
                    <a:off x="3152764" y="1546237"/>
                    <a:ext cx="285752" cy="50801"/>
                  </a:xfrm>
                  <a:prstGeom prst="trapezoid">
                    <a:avLst>
                      <a:gd name="adj" fmla="val 7723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" name="Прямоугольник 38"/>
                <p:cNvSpPr/>
                <p:nvPr/>
              </p:nvSpPr>
              <p:spPr>
                <a:xfrm>
                  <a:off x="7429501" y="1357299"/>
                  <a:ext cx="1285875" cy="42862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5500688" y="1428736"/>
                  <a:ext cx="1571625" cy="28575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12" name="Группа 59"/>
                <p:cNvGrpSpPr>
                  <a:grpSpLocks/>
                </p:cNvGrpSpPr>
                <p:nvPr/>
              </p:nvGrpSpPr>
              <p:grpSpPr bwMode="auto">
                <a:xfrm rot="10800000">
                  <a:off x="7072313" y="1357313"/>
                  <a:ext cx="357187" cy="428625"/>
                  <a:chOff x="3286115" y="1428750"/>
                  <a:chExt cx="357198" cy="285750"/>
                </a:xfrm>
              </p:grpSpPr>
              <p:sp>
                <p:nvSpPr>
                  <p:cNvPr id="70" name="Trapezoid 179"/>
                  <p:cNvSpPr/>
                  <p:nvPr/>
                </p:nvSpPr>
                <p:spPr>
                  <a:xfrm rot="5400000" flipH="1">
                    <a:off x="3341683" y="1428754"/>
                    <a:ext cx="285752" cy="285759"/>
                  </a:xfrm>
                  <a:prstGeom prst="trapezoid">
                    <a:avLst>
                      <a:gd name="adj" fmla="val 25437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Trapezoid 125"/>
                  <p:cNvSpPr/>
                  <p:nvPr/>
                </p:nvSpPr>
                <p:spPr>
                  <a:xfrm rot="5400000" flipH="1">
                    <a:off x="3138476" y="1546232"/>
                    <a:ext cx="285752" cy="50802"/>
                  </a:xfrm>
                  <a:prstGeom prst="trapezoid">
                    <a:avLst>
                      <a:gd name="adj" fmla="val 7723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13" name="Группа 93"/>
                <p:cNvGrpSpPr>
                  <a:grpSpLocks/>
                </p:cNvGrpSpPr>
                <p:nvPr/>
              </p:nvGrpSpPr>
              <p:grpSpPr bwMode="auto">
                <a:xfrm>
                  <a:off x="7643967" y="1071563"/>
                  <a:ext cx="366560" cy="1000125"/>
                  <a:chOff x="3072361" y="1071542"/>
                  <a:chExt cx="366154" cy="1000141"/>
                </a:xfrm>
              </p:grpSpPr>
              <p:sp>
                <p:nvSpPr>
                  <p:cNvPr id="2114" name="TextBox 18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2933220" y="1392778"/>
                    <a:ext cx="554973" cy="276692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ru-RU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rPr>
                      <a:t>ᴓ </a:t>
                    </a:r>
                    <a:r>
                      <a:rPr kumimoji="0" lang="ru-RU" altLang="ru-RU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rPr>
                      <a:t>1</a:t>
                    </a:r>
                    <a:r>
                      <a:rPr kumimoji="0" lang="en-US" altLang="ru-RU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rPr>
                      <a:t>30</a:t>
                    </a:r>
                  </a:p>
                </p:txBody>
              </p:sp>
              <p:grpSp>
                <p:nvGrpSpPr>
                  <p:cNvPr id="2115" name="Группа 77"/>
                  <p:cNvGrpSpPr>
                    <a:grpSpLocks/>
                  </p:cNvGrpSpPr>
                  <p:nvPr/>
                </p:nvGrpSpPr>
                <p:grpSpPr bwMode="auto">
                  <a:xfrm>
                    <a:off x="3428990" y="1071542"/>
                    <a:ext cx="9525" cy="1000141"/>
                    <a:chOff x="4633914" y="1062018"/>
                    <a:chExt cx="9525" cy="1000141"/>
                  </a:xfrm>
                </p:grpSpPr>
                <p:cxnSp>
                  <p:nvCxnSpPr>
                    <p:cNvPr id="76" name="Straight Connector 28"/>
                    <p:cNvCxnSpPr/>
                    <p:nvPr/>
                  </p:nvCxnSpPr>
                  <p:spPr>
                    <a:xfrm rot="16200000" flipH="1">
                      <a:off x="4500560" y="1919272"/>
                      <a:ext cx="285757" cy="0"/>
                    </a:xfrm>
                    <a:prstGeom prst="line">
                      <a:avLst/>
                    </a:prstGeom>
                    <a:ln>
                      <a:headEnd type="stealth" w="sm" len="lg"/>
                      <a:tailEnd type="none" w="sm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28"/>
                    <p:cNvCxnSpPr/>
                    <p:nvPr/>
                  </p:nvCxnSpPr>
                  <p:spPr>
                    <a:xfrm rot="16200000" flipV="1">
                      <a:off x="4491040" y="1204886"/>
                      <a:ext cx="295282" cy="9514"/>
                    </a:xfrm>
                    <a:prstGeom prst="line">
                      <a:avLst/>
                    </a:prstGeom>
                    <a:ln>
                      <a:headEnd type="stealth" w="sm" len="lg"/>
                      <a:tailEnd type="none" w="sm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5" name="Straight Connector 28"/>
                  <p:cNvCxnSpPr/>
                  <p:nvPr/>
                </p:nvCxnSpPr>
                <p:spPr>
                  <a:xfrm rot="5400000">
                    <a:off x="3214682" y="1571600"/>
                    <a:ext cx="428635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9" name="Пятно 1 48"/>
              <p:cNvSpPr/>
              <p:nvPr/>
            </p:nvSpPr>
            <p:spPr>
              <a:xfrm>
                <a:off x="3887788" y="1476362"/>
                <a:ext cx="214313" cy="214315"/>
              </a:xfrm>
              <a:prstGeom prst="irregularSeal1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6" name="TextBox 49"/>
              <p:cNvSpPr txBox="1">
                <a:spLocks noChangeArrowheads="1"/>
              </p:cNvSpPr>
              <p:nvPr/>
            </p:nvSpPr>
            <p:spPr bwMode="auto">
              <a:xfrm>
                <a:off x="2500298" y="2000240"/>
                <a:ext cx="121444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Interaction Point</a:t>
                </a:r>
                <a:endParaRPr kumimoji="0" lang="ru-RU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Прямая со стрелкой 50"/>
              <p:cNvCxnSpPr/>
              <p:nvPr/>
            </p:nvCxnSpPr>
            <p:spPr>
              <a:xfrm flipV="1">
                <a:off x="3500438" y="1714488"/>
                <a:ext cx="357188" cy="285752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7" name="Группа 113"/>
          <p:cNvGrpSpPr>
            <a:grpSpLocks/>
          </p:cNvGrpSpPr>
          <p:nvPr/>
        </p:nvGrpSpPr>
        <p:grpSpPr bwMode="auto">
          <a:xfrm>
            <a:off x="3157539" y="714376"/>
            <a:ext cx="6224587" cy="2786063"/>
            <a:chOff x="2490773" y="571481"/>
            <a:chExt cx="6224653" cy="2786082"/>
          </a:xfrm>
        </p:grpSpPr>
        <p:cxnSp>
          <p:nvCxnSpPr>
            <p:cNvPr id="56" name="Straight Arrow Connector 145"/>
            <p:cNvCxnSpPr/>
            <p:nvPr/>
          </p:nvCxnSpPr>
          <p:spPr>
            <a:xfrm flipV="1">
              <a:off x="4000501" y="2285993"/>
              <a:ext cx="307184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17"/>
            <p:cNvCxnSpPr/>
            <p:nvPr/>
          </p:nvCxnSpPr>
          <p:spPr>
            <a:xfrm rot="5400000">
              <a:off x="2990844" y="2357431"/>
              <a:ext cx="20002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63" name="TextBox 13"/>
            <p:cNvSpPr txBox="1">
              <a:spLocks noChangeArrowheads="1"/>
            </p:cNvSpPr>
            <p:nvPr/>
          </p:nvSpPr>
          <p:spPr bwMode="auto">
            <a:xfrm>
              <a:off x="6072197" y="571481"/>
              <a:ext cx="1357326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Al (AW-2219)</a:t>
              </a:r>
            </a:p>
          </p:txBody>
        </p:sp>
        <p:cxnSp>
          <p:nvCxnSpPr>
            <p:cNvPr id="59" name="Straight Arrow Connector 145"/>
            <p:cNvCxnSpPr/>
            <p:nvPr/>
          </p:nvCxnSpPr>
          <p:spPr>
            <a:xfrm>
              <a:off x="3990976" y="2928935"/>
              <a:ext cx="4714925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12"/>
            <p:cNvCxnSpPr/>
            <p:nvPr/>
          </p:nvCxnSpPr>
          <p:spPr>
            <a:xfrm rot="5400000">
              <a:off x="7742281" y="2392356"/>
              <a:ext cx="1928826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12"/>
            <p:cNvCxnSpPr/>
            <p:nvPr/>
          </p:nvCxnSpPr>
          <p:spPr>
            <a:xfrm rot="5400000">
              <a:off x="6608793" y="1892290"/>
              <a:ext cx="928694" cy="15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67" name="Группа 93"/>
            <p:cNvGrpSpPr>
              <a:grpSpLocks/>
            </p:cNvGrpSpPr>
            <p:nvPr/>
          </p:nvGrpSpPr>
          <p:grpSpPr bwMode="auto">
            <a:xfrm>
              <a:off x="5634046" y="1214421"/>
              <a:ext cx="357188" cy="723904"/>
              <a:chOff x="3081735" y="1214405"/>
              <a:chExt cx="356793" cy="723909"/>
            </a:xfrm>
          </p:grpSpPr>
          <p:sp>
            <p:nvSpPr>
              <p:cNvPr id="2083" name="TextBox 18"/>
              <p:cNvSpPr txBox="1">
                <a:spLocks noChangeArrowheads="1"/>
              </p:cNvSpPr>
              <p:nvPr/>
            </p:nvSpPr>
            <p:spPr bwMode="auto">
              <a:xfrm rot="-5400000">
                <a:off x="2982027" y="1456988"/>
                <a:ext cx="476415" cy="277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ᴓ </a:t>
                </a:r>
                <a:r>
                  <a: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  <a:r>
                  <a:rPr kumimoji="0" lang="en-US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grpSp>
            <p:nvGrpSpPr>
              <p:cNvPr id="2084" name="Группа 77"/>
              <p:cNvGrpSpPr>
                <a:grpSpLocks/>
              </p:cNvGrpSpPr>
              <p:nvPr/>
            </p:nvGrpSpPr>
            <p:grpSpPr bwMode="auto">
              <a:xfrm>
                <a:off x="3429013" y="1214405"/>
                <a:ext cx="9515" cy="723909"/>
                <a:chOff x="4633937" y="1204881"/>
                <a:chExt cx="9515" cy="723909"/>
              </a:xfrm>
            </p:grpSpPr>
            <p:cxnSp>
              <p:nvCxnSpPr>
                <p:cNvPr id="92" name="Straight Connector 28"/>
                <p:cNvCxnSpPr/>
                <p:nvPr/>
              </p:nvCxnSpPr>
              <p:spPr>
                <a:xfrm rot="16200000" flipH="1">
                  <a:off x="4500588" y="1785916"/>
                  <a:ext cx="285754" cy="0"/>
                </a:xfrm>
                <a:prstGeom prst="line">
                  <a:avLst/>
                </a:prstGeom>
                <a:ln>
                  <a:headEnd type="stealth" w="sm" len="lg"/>
                  <a:tailEnd type="none" w="sm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28"/>
                <p:cNvCxnSpPr/>
                <p:nvPr/>
              </p:nvCxnSpPr>
              <p:spPr>
                <a:xfrm rot="16200000" flipV="1">
                  <a:off x="4491068" y="1347765"/>
                  <a:ext cx="295279" cy="9515"/>
                </a:xfrm>
                <a:prstGeom prst="line">
                  <a:avLst/>
                </a:prstGeom>
                <a:ln>
                  <a:headEnd type="stealth" w="sm" len="lg"/>
                  <a:tailEnd type="none" w="sm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28"/>
              <p:cNvCxnSpPr/>
              <p:nvPr/>
            </p:nvCxnSpPr>
            <p:spPr>
              <a:xfrm rot="5400000">
                <a:off x="3322662" y="1606525"/>
                <a:ext cx="214315" cy="158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68" name="Группа 50"/>
            <p:cNvGrpSpPr>
              <a:grpSpLocks/>
            </p:cNvGrpSpPr>
            <p:nvPr/>
          </p:nvGrpSpPr>
          <p:grpSpPr bwMode="auto">
            <a:xfrm>
              <a:off x="2776525" y="1071547"/>
              <a:ext cx="5929353" cy="1000132"/>
              <a:chOff x="2786050" y="1071547"/>
              <a:chExt cx="5929353" cy="1000132"/>
            </a:xfrm>
          </p:grpSpPr>
          <p:sp>
            <p:nvSpPr>
              <p:cNvPr id="80" name="Прямоугольник 79"/>
              <p:cNvSpPr/>
              <p:nvPr/>
            </p:nvSpPr>
            <p:spPr>
              <a:xfrm>
                <a:off x="7429537" y="1357299"/>
                <a:ext cx="1285889" cy="4286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2786051" y="1428736"/>
                <a:ext cx="4286296" cy="28575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Trapezoid 179"/>
              <p:cNvSpPr/>
              <p:nvPr/>
            </p:nvSpPr>
            <p:spPr bwMode="auto">
              <a:xfrm rot="16200000" flipH="1">
                <a:off x="7039803" y="1396193"/>
                <a:ext cx="428628" cy="350841"/>
              </a:xfrm>
              <a:prstGeom prst="trapezoid">
                <a:avLst>
                  <a:gd name="adj" fmla="val 25437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77" name="Группа 93"/>
              <p:cNvGrpSpPr>
                <a:grpSpLocks/>
              </p:cNvGrpSpPr>
              <p:nvPr/>
            </p:nvGrpSpPr>
            <p:grpSpPr bwMode="auto">
              <a:xfrm>
                <a:off x="7643966" y="1071547"/>
                <a:ext cx="366586" cy="1000132"/>
                <a:chOff x="3072360" y="1071526"/>
                <a:chExt cx="366180" cy="1000148"/>
              </a:xfrm>
            </p:grpSpPr>
            <p:sp>
              <p:nvSpPr>
                <p:cNvPr id="2078" name="Text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933220" y="1392777"/>
                  <a:ext cx="554973" cy="27669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rPr>
                    <a:t>ᴓ </a:t>
                  </a:r>
                  <a:r>
                    <a:rPr kumimoji="0" lang="ru-RU" altLang="ru-RU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rPr>
                    <a:t>1</a:t>
                  </a:r>
                  <a:r>
                    <a:rPr kumimoji="0" lang="en-US" altLang="ru-RU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grpSp>
              <p:nvGrpSpPr>
                <p:cNvPr id="2079" name="Группа 77"/>
                <p:cNvGrpSpPr>
                  <a:grpSpLocks/>
                </p:cNvGrpSpPr>
                <p:nvPr/>
              </p:nvGrpSpPr>
              <p:grpSpPr bwMode="auto">
                <a:xfrm>
                  <a:off x="3429024" y="1071526"/>
                  <a:ext cx="9516" cy="1000148"/>
                  <a:chOff x="4633948" y="1062002"/>
                  <a:chExt cx="9516" cy="1000148"/>
                </a:xfrm>
              </p:grpSpPr>
              <p:cxnSp>
                <p:nvCxnSpPr>
                  <p:cNvPr id="87" name="Straight Connector 28"/>
                  <p:cNvCxnSpPr/>
                  <p:nvPr/>
                </p:nvCxnSpPr>
                <p:spPr>
                  <a:xfrm rot="16200000" flipH="1">
                    <a:off x="4500603" y="1919272"/>
                    <a:ext cx="285757" cy="0"/>
                  </a:xfrm>
                  <a:prstGeom prst="line">
                    <a:avLst/>
                  </a:prstGeom>
                  <a:ln>
                    <a:headEnd type="stealth" w="sm" len="lg"/>
                    <a:tailEnd type="none" w="sm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28"/>
                  <p:cNvCxnSpPr/>
                  <p:nvPr/>
                </p:nvCxnSpPr>
                <p:spPr>
                  <a:xfrm rot="16200000" flipV="1">
                    <a:off x="4491083" y="1204885"/>
                    <a:ext cx="295282" cy="9515"/>
                  </a:xfrm>
                  <a:prstGeom prst="line">
                    <a:avLst/>
                  </a:prstGeom>
                  <a:ln>
                    <a:headEnd type="stealth" w="sm" len="lg"/>
                    <a:tailEnd type="none" w="sm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6" name="Straight Connector 28"/>
                <p:cNvCxnSpPr/>
                <p:nvPr/>
              </p:nvCxnSpPr>
              <p:spPr>
                <a:xfrm rot="5400000">
                  <a:off x="3214724" y="1571601"/>
                  <a:ext cx="42863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Пятно 1 71"/>
            <p:cNvSpPr/>
            <p:nvPr/>
          </p:nvSpPr>
          <p:spPr>
            <a:xfrm>
              <a:off x="3878263" y="1476362"/>
              <a:ext cx="214314" cy="214314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0" name="TextBox 53"/>
            <p:cNvSpPr txBox="1">
              <a:spLocks noChangeArrowheads="1"/>
            </p:cNvSpPr>
            <p:nvPr/>
          </p:nvSpPr>
          <p:spPr bwMode="auto">
            <a:xfrm>
              <a:off x="2490773" y="2000240"/>
              <a:ext cx="1214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Interaction Point</a:t>
              </a:r>
              <a:endPara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3059104" y="1263636"/>
              <a:ext cx="131763" cy="639767"/>
            </a:xfrm>
            <a:custGeom>
              <a:avLst/>
              <a:gdLst>
                <a:gd name="connsiteX0" fmla="*/ 23553 w 131618"/>
                <a:gd name="connsiteY0" fmla="*/ 0 h 640080"/>
                <a:gd name="connsiteX1" fmla="*/ 81742 w 131618"/>
                <a:gd name="connsiteY1" fmla="*/ 133003 h 640080"/>
                <a:gd name="connsiteX2" fmla="*/ 65116 w 131618"/>
                <a:gd name="connsiteY2" fmla="*/ 274320 h 640080"/>
                <a:gd name="connsiteX3" fmla="*/ 6927 w 131618"/>
                <a:gd name="connsiteY3" fmla="*/ 332509 h 640080"/>
                <a:gd name="connsiteX4" fmla="*/ 23553 w 131618"/>
                <a:gd name="connsiteY4" fmla="*/ 473825 h 640080"/>
                <a:gd name="connsiteX5" fmla="*/ 73429 w 131618"/>
                <a:gd name="connsiteY5" fmla="*/ 565265 h 640080"/>
                <a:gd name="connsiteX6" fmla="*/ 131618 w 131618"/>
                <a:gd name="connsiteY6" fmla="*/ 64008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618" h="640080">
                  <a:moveTo>
                    <a:pt x="23553" y="0"/>
                  </a:moveTo>
                  <a:cubicBezTo>
                    <a:pt x="49184" y="43641"/>
                    <a:pt x="74815" y="87283"/>
                    <a:pt x="81742" y="133003"/>
                  </a:cubicBezTo>
                  <a:cubicBezTo>
                    <a:pt x="88669" y="178723"/>
                    <a:pt x="77585" y="241069"/>
                    <a:pt x="65116" y="274320"/>
                  </a:cubicBezTo>
                  <a:cubicBezTo>
                    <a:pt x="52647" y="307571"/>
                    <a:pt x="13854" y="299258"/>
                    <a:pt x="6927" y="332509"/>
                  </a:cubicBezTo>
                  <a:cubicBezTo>
                    <a:pt x="0" y="365760"/>
                    <a:pt x="12469" y="435032"/>
                    <a:pt x="23553" y="473825"/>
                  </a:cubicBezTo>
                  <a:cubicBezTo>
                    <a:pt x="34637" y="512618"/>
                    <a:pt x="55418" y="537556"/>
                    <a:pt x="73429" y="565265"/>
                  </a:cubicBezTo>
                  <a:cubicBezTo>
                    <a:pt x="91440" y="592974"/>
                    <a:pt x="111529" y="616527"/>
                    <a:pt x="131618" y="64008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3144830" y="1289036"/>
              <a:ext cx="131763" cy="639767"/>
            </a:xfrm>
            <a:custGeom>
              <a:avLst/>
              <a:gdLst>
                <a:gd name="connsiteX0" fmla="*/ 23553 w 131618"/>
                <a:gd name="connsiteY0" fmla="*/ 0 h 640080"/>
                <a:gd name="connsiteX1" fmla="*/ 81742 w 131618"/>
                <a:gd name="connsiteY1" fmla="*/ 133003 h 640080"/>
                <a:gd name="connsiteX2" fmla="*/ 65116 w 131618"/>
                <a:gd name="connsiteY2" fmla="*/ 274320 h 640080"/>
                <a:gd name="connsiteX3" fmla="*/ 6927 w 131618"/>
                <a:gd name="connsiteY3" fmla="*/ 332509 h 640080"/>
                <a:gd name="connsiteX4" fmla="*/ 23553 w 131618"/>
                <a:gd name="connsiteY4" fmla="*/ 473825 h 640080"/>
                <a:gd name="connsiteX5" fmla="*/ 73429 w 131618"/>
                <a:gd name="connsiteY5" fmla="*/ 565265 h 640080"/>
                <a:gd name="connsiteX6" fmla="*/ 131618 w 131618"/>
                <a:gd name="connsiteY6" fmla="*/ 64008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618" h="640080">
                  <a:moveTo>
                    <a:pt x="23553" y="0"/>
                  </a:moveTo>
                  <a:cubicBezTo>
                    <a:pt x="49184" y="43641"/>
                    <a:pt x="74815" y="87283"/>
                    <a:pt x="81742" y="133003"/>
                  </a:cubicBezTo>
                  <a:cubicBezTo>
                    <a:pt x="88669" y="178723"/>
                    <a:pt x="77585" y="241069"/>
                    <a:pt x="65116" y="274320"/>
                  </a:cubicBezTo>
                  <a:cubicBezTo>
                    <a:pt x="52647" y="307571"/>
                    <a:pt x="13854" y="299258"/>
                    <a:pt x="6927" y="332509"/>
                  </a:cubicBezTo>
                  <a:cubicBezTo>
                    <a:pt x="0" y="365760"/>
                    <a:pt x="12469" y="435032"/>
                    <a:pt x="23553" y="473825"/>
                  </a:cubicBezTo>
                  <a:cubicBezTo>
                    <a:pt x="34637" y="512618"/>
                    <a:pt x="55418" y="537556"/>
                    <a:pt x="73429" y="565265"/>
                  </a:cubicBezTo>
                  <a:cubicBezTo>
                    <a:pt x="91440" y="592974"/>
                    <a:pt x="111529" y="616527"/>
                    <a:pt x="131618" y="64008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Left Brace 110"/>
            <p:cNvSpPr/>
            <p:nvPr/>
          </p:nvSpPr>
          <p:spPr>
            <a:xfrm rot="5400000">
              <a:off x="6219850" y="-1138276"/>
              <a:ext cx="419103" cy="4572048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8" name="TextBox 49"/>
          <p:cNvSpPr txBox="1">
            <a:spLocks noChangeArrowheads="1"/>
          </p:cNvSpPr>
          <p:nvPr/>
        </p:nvSpPr>
        <p:spPr bwMode="auto">
          <a:xfrm>
            <a:off x="6096001" y="2071689"/>
            <a:ext cx="498475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2059" name="TextBox 18"/>
          <p:cNvSpPr txBox="1">
            <a:spLocks noChangeArrowheads="1"/>
          </p:cNvSpPr>
          <p:nvPr/>
        </p:nvSpPr>
        <p:spPr bwMode="auto">
          <a:xfrm>
            <a:off x="6738938" y="2786064"/>
            <a:ext cx="57626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4485*</a:t>
            </a:r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TextBox 83"/>
          <p:cNvSpPr txBox="1">
            <a:spLocks noChangeArrowheads="1"/>
          </p:cNvSpPr>
          <p:nvPr/>
        </p:nvSpPr>
        <p:spPr bwMode="auto">
          <a:xfrm>
            <a:off x="76202" y="1214438"/>
            <a:ext cx="2805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thickness of Al beam pipe D60 – (1-1,5) mm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3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29"/>
          <p:cNvGrpSpPr>
            <a:grpSpLocks/>
          </p:cNvGrpSpPr>
          <p:nvPr/>
        </p:nvGrpSpPr>
        <p:grpSpPr bwMode="auto">
          <a:xfrm>
            <a:off x="1638300" y="3584576"/>
            <a:ext cx="3625850" cy="2987675"/>
            <a:chOff x="114300" y="3714752"/>
            <a:chExt cx="3625821" cy="2987675"/>
          </a:xfrm>
        </p:grpSpPr>
        <p:pic>
          <p:nvPicPr>
            <p:cNvPr id="11288" name="Рисунок 5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7805" r="9120" b="6364"/>
            <a:stretch>
              <a:fillRect/>
            </a:stretch>
          </p:blipFill>
          <p:spPr bwMode="auto">
            <a:xfrm>
              <a:off x="500034" y="3714752"/>
              <a:ext cx="3240087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12382" y="3789365"/>
              <a:ext cx="875554" cy="584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Charged</a:t>
              </a:r>
            </a:p>
            <a:p>
              <a:pPr algn="ctr">
                <a:defRPr/>
              </a:pPr>
              <a:r>
                <a:rPr lang="en-US" sz="1600" dirty="0"/>
                <a:t>b&lt;11 </a:t>
              </a:r>
              <a:r>
                <a:rPr lang="en-US" sz="1600" dirty="0" err="1"/>
                <a:t>fm</a:t>
              </a:r>
              <a:endParaRPr lang="ru-RU" sz="1600" dirty="0"/>
            </a:p>
          </p:txBody>
        </p:sp>
        <p:sp>
          <p:nvSpPr>
            <p:cNvPr id="11290" name="TextBox 8"/>
            <p:cNvSpPr txBox="1">
              <a:spLocks noChangeArrowheads="1"/>
            </p:cNvSpPr>
            <p:nvPr/>
          </p:nvSpPr>
          <p:spPr bwMode="auto">
            <a:xfrm rot="-5400000">
              <a:off x="-102393" y="4006056"/>
              <a:ext cx="7874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700">
                  <a:latin typeface="Calibri" panose="020F0502020204030204" pitchFamily="34" charset="0"/>
                </a:rPr>
                <a:t>dN/d</a:t>
              </a:r>
              <a:r>
                <a:rPr lang="en-US" altLang="ru-RU" sz="1700">
                  <a:latin typeface="Symbol" panose="05050102010706020507" pitchFamily="18" charset="2"/>
                </a:rPr>
                <a:t>h</a:t>
              </a:r>
              <a:endParaRPr lang="ru-RU" altLang="ru-RU" sz="1700">
                <a:latin typeface="Calibri" panose="020F0502020204030204" pitchFamily="34" charset="0"/>
              </a:endParaRPr>
            </a:p>
          </p:txBody>
        </p:sp>
        <p:sp>
          <p:nvSpPr>
            <p:cNvPr id="11291" name="TextBox 76"/>
            <p:cNvSpPr txBox="1">
              <a:spLocks noChangeArrowheads="1"/>
            </p:cNvSpPr>
            <p:nvPr/>
          </p:nvSpPr>
          <p:spPr bwMode="auto">
            <a:xfrm>
              <a:off x="2714625" y="4643438"/>
              <a:ext cx="9286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400" dirty="0"/>
                <a:t>Forward Tracker</a:t>
              </a:r>
              <a:endParaRPr lang="ru-RU" altLang="ru-RU" sz="1400" dirty="0"/>
            </a:p>
          </p:txBody>
        </p:sp>
      </p:grpSp>
      <p:pic>
        <p:nvPicPr>
          <p:cNvPr id="1126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7064"/>
            <a:ext cx="40322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2198689" y="44450"/>
            <a:ext cx="6839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>
                <a:latin typeface="Calibri" panose="020F0502020204030204" pitchFamily="34" charset="0"/>
              </a:rPr>
              <a:t>Au+Au collisions at NICA (model predictions)</a:t>
            </a:r>
            <a:endParaRPr lang="ru-RU" altLang="ru-RU" sz="2800" b="1">
              <a:latin typeface="Calibri" panose="020F0502020204030204" pitchFamily="34" charset="0"/>
            </a:endParaRP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4916488" y="6459538"/>
            <a:ext cx="3159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700">
                <a:latin typeface="Symbol" panose="05050102010706020507" pitchFamily="18" charset="2"/>
              </a:rPr>
              <a:t>h</a:t>
            </a:r>
            <a:endParaRPr lang="ru-RU" altLang="ru-RU" sz="1700">
              <a:latin typeface="Calibri" panose="020F0502020204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5FE358-6415-4019-81DF-974DB122F7A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52813" y="4643439"/>
            <a:ext cx="5715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238500" y="5214939"/>
            <a:ext cx="28575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3881438" y="5214939"/>
            <a:ext cx="28575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881314" y="5572125"/>
            <a:ext cx="357187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4167189" y="5572125"/>
            <a:ext cx="357187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2738438" y="5857875"/>
            <a:ext cx="285750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4381500" y="5857875"/>
            <a:ext cx="285750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79" name="TextBox 75"/>
          <p:cNvSpPr txBox="1">
            <a:spLocks noChangeArrowheads="1"/>
          </p:cNvSpPr>
          <p:nvPr/>
        </p:nvSpPr>
        <p:spPr bwMode="auto">
          <a:xfrm>
            <a:off x="3381376" y="4429125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TPC</a:t>
            </a:r>
            <a:endParaRPr lang="ru-RU" altLang="ru-RU"/>
          </a:p>
        </p:txBody>
      </p:sp>
      <p:cxnSp>
        <p:nvCxnSpPr>
          <p:cNvPr id="79" name="Прямая со стрелкой 78"/>
          <p:cNvCxnSpPr>
            <a:endCxn id="68" idx="0"/>
          </p:cNvCxnSpPr>
          <p:nvPr/>
        </p:nvCxnSpPr>
        <p:spPr>
          <a:xfrm rot="10800000" flipV="1">
            <a:off x="4024313" y="5072064"/>
            <a:ext cx="214312" cy="142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1" name="TextBox 79"/>
          <p:cNvSpPr txBox="1">
            <a:spLocks noChangeArrowheads="1"/>
          </p:cNvSpPr>
          <p:nvPr/>
        </p:nvSpPr>
        <p:spPr bwMode="auto">
          <a:xfrm>
            <a:off x="4595813" y="5214939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/>
              <a:t>FFD</a:t>
            </a:r>
            <a:endParaRPr lang="ru-RU" altLang="ru-RU" sz="1400"/>
          </a:p>
        </p:txBody>
      </p:sp>
      <p:cxnSp>
        <p:nvCxnSpPr>
          <p:cNvPr id="81" name="Прямая со стрелкой 80"/>
          <p:cNvCxnSpPr/>
          <p:nvPr/>
        </p:nvCxnSpPr>
        <p:spPr>
          <a:xfrm rot="10800000" flipV="1">
            <a:off x="4452938" y="5429251"/>
            <a:ext cx="214312" cy="142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3" name="TextBox 81"/>
          <p:cNvSpPr txBox="1">
            <a:spLocks noChangeArrowheads="1"/>
          </p:cNvSpPr>
          <p:nvPr/>
        </p:nvSpPr>
        <p:spPr bwMode="auto">
          <a:xfrm>
            <a:off x="4667251" y="5500689"/>
            <a:ext cx="78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/>
              <a:t>FHCal</a:t>
            </a:r>
            <a:endParaRPr lang="ru-RU" altLang="ru-RU" sz="1400"/>
          </a:p>
        </p:txBody>
      </p:sp>
      <p:cxnSp>
        <p:nvCxnSpPr>
          <p:cNvPr id="83" name="Прямая со стрелкой 82"/>
          <p:cNvCxnSpPr/>
          <p:nvPr/>
        </p:nvCxnSpPr>
        <p:spPr>
          <a:xfrm rot="10800000" flipV="1">
            <a:off x="4524376" y="5715001"/>
            <a:ext cx="214313" cy="142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5" name="Picture 11" descr="http://upload.wikimedia.org/wikipedia/commons/3/30/Pseudorapidity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710113"/>
            <a:ext cx="228461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20" y="754147"/>
            <a:ext cx="5034280" cy="36003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7" name="Picture 7" descr="\eta = -\ln\left[\tan\left(\frac{\theta}{2}\right)\right],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34" y="5776915"/>
            <a:ext cx="17303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510803" y="4970464"/>
            <a:ext cx="513509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4168" y="4747639"/>
            <a:ext cx="587800" cy="37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TOF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62024473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1" y="1046164"/>
            <a:ext cx="5324475" cy="4376737"/>
          </a:xfrm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752600" y="1231901"/>
            <a:ext cx="1690688" cy="369332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Control Dewar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,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009" y="2082800"/>
            <a:ext cx="1077912" cy="339725"/>
          </a:xfrm>
          <a:prstGeom prst="rect">
            <a:avLst/>
          </a:prstGeom>
          <a:solidFill>
            <a:srgbClr val="00009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Cryostat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92025" y="1601233"/>
            <a:ext cx="936625" cy="339725"/>
          </a:xfrm>
          <a:prstGeom prst="rect">
            <a:avLst/>
          </a:prstGeom>
          <a:solidFill>
            <a:srgbClr val="00009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SC coil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071937" y="1913196"/>
            <a:ext cx="109696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Trim Coil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1494351" y="1869005"/>
            <a:ext cx="517013" cy="696395"/>
          </a:xfrm>
          <a:prstGeom prst="straightConnector1">
            <a:avLst/>
          </a:prstGeom>
          <a:noFill/>
          <a:ln w="53975">
            <a:solidFill>
              <a:srgbClr val="FF0000">
                <a:alpha val="99000"/>
              </a:srgbClr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 flipV="1">
            <a:off x="4307682" y="2658270"/>
            <a:ext cx="487362" cy="302419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3481389" y="44451"/>
            <a:ext cx="5576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Arial" charset="0"/>
              </a:rPr>
              <a:t>MPD superconducting solenoid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3487739" y="1869005"/>
            <a:ext cx="1084261" cy="88383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" t="44313" r="-2"/>
          <a:stretch>
            <a:fillRect/>
          </a:stretch>
        </p:blipFill>
        <p:spPr bwMode="auto">
          <a:xfrm>
            <a:off x="5375276" y="666752"/>
            <a:ext cx="36639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9" name="Straight Arrow Connector 15"/>
          <p:cNvCxnSpPr>
            <a:cxnSpLocks noChangeShapeType="1"/>
          </p:cNvCxnSpPr>
          <p:nvPr/>
        </p:nvCxnSpPr>
        <p:spPr bwMode="auto">
          <a:xfrm>
            <a:off x="6591300" y="2082800"/>
            <a:ext cx="121285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30" name="TextBox 16"/>
          <p:cNvSpPr txBox="1">
            <a:spLocks noChangeArrowheads="1"/>
          </p:cNvSpPr>
          <p:nvPr/>
        </p:nvSpPr>
        <p:spPr bwMode="auto">
          <a:xfrm>
            <a:off x="6550026" y="1666875"/>
            <a:ext cx="12218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US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TPC region</a:t>
            </a:r>
          </a:p>
        </p:txBody>
      </p:sp>
      <p:sp>
        <p:nvSpPr>
          <p:cNvPr id="9231" name="TextBox 27"/>
          <p:cNvSpPr txBox="1">
            <a:spLocks noChangeArrowheads="1"/>
          </p:cNvSpPr>
          <p:nvPr/>
        </p:nvSpPr>
        <p:spPr bwMode="auto">
          <a:xfrm>
            <a:off x="3543301" y="736600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weight ~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9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00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</a:t>
            </a:r>
          </a:p>
        </p:txBody>
      </p:sp>
      <p:sp>
        <p:nvSpPr>
          <p:cNvPr id="9232" name="TextBox 4"/>
          <p:cNvSpPr txBox="1">
            <a:spLocks noChangeArrowheads="1"/>
          </p:cNvSpPr>
          <p:nvPr/>
        </p:nvSpPr>
        <p:spPr bwMode="auto">
          <a:xfrm>
            <a:off x="1689100" y="711201"/>
            <a:ext cx="1917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</a:t>
            </a:r>
            <a:r>
              <a:rPr kumimoji="0" lang="en-US" altLang="ru-RU" sz="2200" b="1" i="0" u="none" strike="noStrike" kern="1200" cap="none" spc="0" normalizeH="0" baseline="-2500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  <a:r>
              <a:rPr kumimoji="0" lang="en-US" altLang="ru-RU" sz="22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=0.5 T</a:t>
            </a:r>
            <a:endParaRPr kumimoji="0" lang="ru-RU" altLang="ru-RU" sz="2200" b="1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699" name="TextBox 17"/>
          <p:cNvSpPr txBox="1">
            <a:spLocks noChangeArrowheads="1"/>
          </p:cNvSpPr>
          <p:nvPr/>
        </p:nvSpPr>
        <p:spPr bwMode="auto">
          <a:xfrm>
            <a:off x="2261905" y="5217971"/>
            <a:ext cx="6115050" cy="1569660"/>
          </a:xfrm>
          <a:prstGeom prst="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Schedule of Solenoid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Manufacture                                   - 04.01.2016-06.08.2018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Finishing  Solenoid tests in AGS    - 06.06.2018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Packaging and Transport                - 04.04.2018-22.10.2018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Assembly in JINR                           - 23.10.2018-17.04.2019 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Magnetic field measurements       - to be finished at IV q 2019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34" name="Rectangle 35"/>
          <p:cNvSpPr>
            <a:spLocks noChangeArrowheads="1"/>
          </p:cNvSpPr>
          <p:nvPr/>
        </p:nvSpPr>
        <p:spPr bwMode="auto">
          <a:xfrm>
            <a:off x="5319430" y="2641602"/>
            <a:ext cx="3441700" cy="647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1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high level (~ 3x</a:t>
            </a:r>
            <a:r>
              <a:rPr kumimoji="0" lang="en-US" altLang="ru-RU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10</a:t>
            </a:r>
            <a:r>
              <a:rPr kumimoji="0" lang="en-US" altLang="ru-RU" sz="1800" b="0" i="1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-4</a:t>
            </a:r>
            <a:r>
              <a:rPr kumimoji="0" lang="en-US" altLang="ru-RU" sz="1800" b="0" i="1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) of magnetic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 homogeneity  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26450" y="6356351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23699-AFD3-DF4E-9DF6-1EEBCB11C37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24" name="Picture 10" descr="Macintosh HD:Users:user:Library:Containers:com.apple.mail:Data:Library:Mail Downloads:08906026-CD33-4A29-B4D9-2C2F59ED9A7C:IMG_20171215_15285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b="-48"/>
          <a:stretch/>
        </p:blipFill>
        <p:spPr bwMode="auto">
          <a:xfrm>
            <a:off x="8967506" y="1996202"/>
            <a:ext cx="2888881" cy="25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850" y="4716662"/>
            <a:ext cx="3297537" cy="1923684"/>
          </a:xfrm>
          <a:prstGeom prst="rect">
            <a:avLst/>
          </a:prstGeom>
        </p:spPr>
      </p:pic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5319430" y="3654625"/>
            <a:ext cx="3340603" cy="615553"/>
          </a:xfrm>
          <a:prstGeom prst="rect">
            <a:avLst/>
          </a:prstGeom>
          <a:solidFill>
            <a:srgbClr val="CEE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ASG </a:t>
            </a:r>
            <a:r>
              <a:rPr kumimoji="0" lang="en-US" alt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superconductors </a:t>
            </a:r>
            <a:r>
              <a:rPr kumimoji="0" lang="en-US" alt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(Genova</a:t>
            </a:r>
            <a:r>
              <a:rPr kumimoji="0" lang="en-US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Italy</a:t>
            </a:r>
            <a:r>
              <a:rPr kumimoji="0" lang="en-US" alt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alt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ru-RU" sz="1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General responsibility</a:t>
            </a:r>
            <a:endParaRPr kumimoji="0" lang="en-US" altLang="ru-RU" sz="1700" b="1" i="1" u="none" strike="noStrike" kern="1200" cap="none" spc="0" normalizeH="0" baseline="0" noProof="0" dirty="0">
              <a:ln>
                <a:noFill/>
              </a:ln>
              <a:solidFill>
                <a:srgbClr val="FF000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5167314" y="142876"/>
            <a:ext cx="253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/>
              <a:t>MPD 1</a:t>
            </a:r>
            <a:r>
              <a:rPr lang="en-US" altLang="ru-RU" sz="2800" b="1" baseline="30000"/>
              <a:t>st</a:t>
            </a:r>
            <a:r>
              <a:rPr lang="en-US" altLang="ru-RU" sz="2800" b="1"/>
              <a:t> stage</a:t>
            </a:r>
            <a:endParaRPr lang="ru-RU" altLang="ru-RU" sz="2800" b="1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74A41A-2B6A-41DB-AA01-2CF61F6205A1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197" name="Группа 57"/>
          <p:cNvGrpSpPr>
            <a:grpSpLocks/>
          </p:cNvGrpSpPr>
          <p:nvPr/>
        </p:nvGrpSpPr>
        <p:grpSpPr bwMode="auto">
          <a:xfrm>
            <a:off x="400050" y="625476"/>
            <a:ext cx="10953750" cy="5832474"/>
            <a:chOff x="71438" y="642918"/>
            <a:chExt cx="8858280" cy="4303985"/>
          </a:xfrm>
        </p:grpSpPr>
        <p:grpSp>
          <p:nvGrpSpPr>
            <p:cNvPr id="8198" name="Группа 56"/>
            <p:cNvGrpSpPr>
              <a:grpSpLocks/>
            </p:cNvGrpSpPr>
            <p:nvPr/>
          </p:nvGrpSpPr>
          <p:grpSpPr bwMode="auto">
            <a:xfrm>
              <a:off x="3063160" y="642918"/>
              <a:ext cx="5866558" cy="4143405"/>
              <a:chOff x="3063160" y="642918"/>
              <a:chExt cx="5866558" cy="4143405"/>
            </a:xfrm>
          </p:grpSpPr>
          <p:pic>
            <p:nvPicPr>
              <p:cNvPr id="820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3160" y="642918"/>
                <a:ext cx="5866558" cy="4143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Прямоугольник 52"/>
              <p:cNvSpPr/>
              <p:nvPr/>
            </p:nvSpPr>
            <p:spPr>
              <a:xfrm>
                <a:off x="4929204" y="2214642"/>
                <a:ext cx="214313" cy="571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4929204" y="3214831"/>
                <a:ext cx="214313" cy="571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7572400" y="2214642"/>
                <a:ext cx="214314" cy="571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7572400" y="3214831"/>
                <a:ext cx="214314" cy="571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"/>
            <a:stretch>
              <a:fillRect/>
            </a:stretch>
          </p:blipFill>
          <p:spPr bwMode="auto">
            <a:xfrm>
              <a:off x="71438" y="1428737"/>
              <a:ext cx="4000496" cy="35181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663469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99463" y="6376989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FA1EC9-8032-4C74-8749-83B0F0CCBCFC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19536" y="116632"/>
            <a:ext cx="8192889" cy="619362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MPD </a:t>
            </a:r>
            <a:r>
              <a:rPr lang="en-US" sz="2800" b="1" dirty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T</a:t>
            </a: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ime </a:t>
            </a:r>
            <a:r>
              <a:rPr lang="en-US" sz="2800" b="1" dirty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P</a:t>
            </a: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rojection </a:t>
            </a:r>
            <a:r>
              <a:rPr lang="en-US" sz="2800" b="1" dirty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C</a:t>
            </a: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hamber</a:t>
            </a:r>
            <a:r>
              <a:rPr lang="ru-RU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 </a:t>
            </a:r>
            <a:endParaRPr lang="ru-RU" sz="2800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cs typeface="Arial"/>
            </a:endParaRPr>
          </a:p>
        </p:txBody>
      </p:sp>
      <p:pic>
        <p:nvPicPr>
          <p:cNvPr id="1331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3862430"/>
            <a:ext cx="3644153" cy="28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6" y="599138"/>
            <a:ext cx="5385674" cy="324215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23058"/>
              </p:ext>
            </p:extLst>
          </p:nvPr>
        </p:nvGraphicFramePr>
        <p:xfrm>
          <a:off x="7593006" y="613257"/>
          <a:ext cx="4509346" cy="6072690"/>
        </p:xfrm>
        <a:graphic>
          <a:graphicData uri="http://schemas.openxmlformats.org/drawingml/2006/table">
            <a:tbl>
              <a:tblPr/>
              <a:tblGrid>
                <a:gridCol w="16009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084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Item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Dimension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 of the TPC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340cm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Outer radius of vessel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140cm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Inner radius of vessel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cm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Outer radius of the drift volume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133cm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Inner radius of the drift volume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34cm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 of the drift volume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170cm (of each half)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 electrode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Membrane at the center of the TPC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Electric field strength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~140V/cm;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Drift gas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 Ar+10% Methane, Atmospheric pres. + 2 mbar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amplification factor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</a:t>
                      </a:r>
                      <a:r>
                        <a:rPr kumimoji="0" lang="en-US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Drift velocity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5.45 cm/µs;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Drift time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30µs;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 stability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0.5°C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readout chambers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(12 per each end-plate)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Segmentation in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φ</a:t>
                      </a: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 size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5x12mm</a:t>
                      </a:r>
                      <a:r>
                        <a:rPr kumimoji="0" lang="en-US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5x18mm</a:t>
                      </a:r>
                      <a:r>
                        <a:rPr kumimoji="0" lang="en-US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pads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95232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 raw numbers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Maximal event rate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7 kHz ( Lum. 10</a:t>
                      </a:r>
                      <a:r>
                        <a:rPr kumimoji="0" lang="en-US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33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Electronics shaping time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~180 ns (FWHM)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Signal-to-noise ratio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30:1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33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Signal dynamical range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bits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Sampling rate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MHz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Sampling depth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 time buckets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11" name="Picture 5" descr="D:\AleksBag\NICA-MPD\TPC-MPD\Cylinder C1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37" y="3841291"/>
            <a:ext cx="1939675" cy="272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869" y="6376989"/>
            <a:ext cx="3581400" cy="338138"/>
          </a:xfrm>
          <a:prstGeom prst="rect">
            <a:avLst/>
          </a:prstGeom>
          <a:solidFill>
            <a:srgbClr val="404176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Length: 3.4 m  Diameter: 2.660 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2192" y="3244300"/>
            <a:ext cx="2133600" cy="584200"/>
          </a:xfrm>
          <a:prstGeom prst="rect">
            <a:avLst/>
          </a:prstGeom>
          <a:solidFill>
            <a:srgbClr val="404176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Length: 3.4 m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Diameter: 0.540 m</a:t>
            </a:r>
          </a:p>
        </p:txBody>
      </p:sp>
    </p:spTree>
    <p:extLst>
      <p:ext uri="{BB962C8B-B14F-4D97-AF65-F5344CB8AC3E}">
        <p14:creationId xmlns:p14="http://schemas.microsoft.com/office/powerpoint/2010/main" val="28149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43199" y="457200"/>
            <a:ext cx="825137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MPD TPC FEE: FEC64SAM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v1.0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based on SAMPA rev.3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0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2F2A2E0-22BE-4D25-90D9-40A87AF79769}" type="slidenum">
              <a:rPr lang="en-US" altLang="ru-RU" sz="1400">
                <a:solidFill>
                  <a:schemeClr val="tx2"/>
                </a:solidFill>
                <a:latin typeface="Arial Narrow" panose="020B0606020202030204" pitchFamily="34" charset="0"/>
              </a:rPr>
              <a:pPr eaLnBrk="1" hangingPunct="1"/>
              <a:t>8</a:t>
            </a:fld>
            <a:endParaRPr lang="en-US" altLang="ru-RU" sz="1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73" name="Рисунок 11" descr="FEC-64SAM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118"/>
          <a:stretch/>
        </p:blipFill>
        <p:spPr bwMode="auto">
          <a:xfrm>
            <a:off x="250688" y="1166885"/>
            <a:ext cx="3905899" cy="556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Рисунок 12" descr="FEC-64SAM1-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20" y="1166885"/>
            <a:ext cx="3962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6" name="Прямая со стрелкой 15"/>
          <p:cNvCxnSpPr>
            <a:cxnSpLocks noChangeShapeType="1"/>
          </p:cNvCxnSpPr>
          <p:nvPr/>
        </p:nvCxnSpPr>
        <p:spPr bwMode="auto">
          <a:xfrm flipH="1" flipV="1">
            <a:off x="1943100" y="2814710"/>
            <a:ext cx="2213487" cy="61998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7" name="Прямая со стрелкой 16"/>
          <p:cNvCxnSpPr>
            <a:cxnSpLocks noChangeShapeType="1"/>
          </p:cNvCxnSpPr>
          <p:nvPr/>
        </p:nvCxnSpPr>
        <p:spPr bwMode="auto">
          <a:xfrm flipH="1">
            <a:off x="1905000" y="3166065"/>
            <a:ext cx="2251587" cy="152593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8066753" y="1166885"/>
            <a:ext cx="3961174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CC"/>
                </a:solidFill>
              </a:rPr>
              <a:t>Dubna</a:t>
            </a:r>
            <a:r>
              <a:rPr lang="en-US" sz="2000" b="1" dirty="0">
                <a:solidFill>
                  <a:srgbClr val="0000CC"/>
                </a:solidFill>
              </a:rPr>
              <a:t> plans: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SAMPA second iteration – July 2016</a:t>
            </a:r>
          </a:p>
          <a:p>
            <a:pPr algn="l">
              <a:buFontTx/>
              <a:buChar char="-"/>
            </a:pPr>
            <a:r>
              <a:rPr lang="en-US" sz="2000" b="1" dirty="0"/>
              <a:t> Delivery 10pc to </a:t>
            </a:r>
            <a:r>
              <a:rPr lang="en-US" sz="2000" b="1" dirty="0" err="1"/>
              <a:t>Dubna</a:t>
            </a:r>
            <a:r>
              <a:rPr lang="en-US" sz="2000" b="1" dirty="0"/>
              <a:t> – October 8 2016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design MPD TPC FE-SA64 board rev.01 – </a:t>
            </a:r>
            <a:r>
              <a:rPr lang="en-US" sz="2000" b="1" dirty="0"/>
              <a:t>ok!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test SAMPA evaluation board – </a:t>
            </a:r>
            <a:r>
              <a:rPr lang="en-US" sz="2000" b="1" dirty="0"/>
              <a:t>in progress</a:t>
            </a:r>
            <a:endParaRPr lang="en-US" sz="2000" b="1" dirty="0">
              <a:solidFill>
                <a:srgbClr val="0000CC"/>
              </a:solidFill>
            </a:endParaRP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test FE-SA64 board rev.01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design FE-SA64 board  rev.02</a:t>
            </a:r>
            <a:endParaRPr lang="en-US" sz="2000" b="1" dirty="0"/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test FE-SA64 board rev.02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/>
              <a:t>SAMPA third iteration– May 2017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design FE-SA64 board  rev.03</a:t>
            </a:r>
            <a:endParaRPr lang="en-US" sz="2000" b="1" dirty="0"/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test FE-SA64 board rev.03</a:t>
            </a:r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design FE-SA64 serial board  rev.04</a:t>
            </a:r>
            <a:endParaRPr lang="en-US" sz="2000" b="1" dirty="0"/>
          </a:p>
          <a:p>
            <a:pPr algn="l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test FE-SA64  serial board rev.04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4020" y="3588026"/>
            <a:ext cx="3962400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SAMPAs-FPGA communication – </a:t>
            </a:r>
            <a:r>
              <a:rPr lang="en-US" sz="2000" b="1" dirty="0">
                <a:solidFill>
                  <a:srgbClr val="00B050"/>
                </a:solidFill>
              </a:rPr>
              <a:t>ok!</a:t>
            </a:r>
            <a:endParaRPr lang="ru-RU" sz="20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Trigger and synch – </a:t>
            </a:r>
            <a:r>
              <a:rPr lang="en-US" sz="2000" b="1" dirty="0">
                <a:solidFill>
                  <a:srgbClr val="00B050"/>
                </a:solidFill>
              </a:rPr>
              <a:t>ok!</a:t>
            </a:r>
          </a:p>
          <a:p>
            <a:pPr>
              <a:defRPr/>
            </a:pPr>
            <a:endParaRPr lang="ru-RU" sz="2000" b="1" dirty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Plans:</a:t>
            </a: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  - data transmission </a:t>
            </a: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            from FPGA to kit – </a:t>
            </a:r>
            <a:r>
              <a:rPr lang="en-US" sz="2000" b="1" dirty="0"/>
              <a:t>in progress</a:t>
            </a: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  - board parameters study – </a:t>
            </a:r>
            <a:r>
              <a:rPr lang="en-US" sz="2000" b="1" dirty="0"/>
              <a:t>will be done</a:t>
            </a:r>
          </a:p>
        </p:txBody>
      </p:sp>
    </p:spTree>
    <p:extLst>
      <p:ext uri="{BB962C8B-B14F-4D97-AF65-F5344CB8AC3E}">
        <p14:creationId xmlns:p14="http://schemas.microsoft.com/office/powerpoint/2010/main" val="21271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33530" y="171451"/>
            <a:ext cx="7962932" cy="971553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38415" y="82796"/>
            <a:ext cx="7837175" cy="774437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Track reconstruction efficiency</a:t>
            </a: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179" y="257248"/>
            <a:ext cx="78581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9717" y="214335"/>
            <a:ext cx="982914" cy="514331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524000" y="6500834"/>
            <a:ext cx="6072198" cy="357166"/>
          </a:xfrm>
          <a:prstGeom prst="roundRect">
            <a:avLst/>
          </a:prstGeom>
          <a:gradFill>
            <a:gsLst>
              <a:gs pos="5000">
                <a:srgbClr val="00349E">
                  <a:lumMod val="75000"/>
                </a:srgbClr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r>
              <a:rPr lang="en-US" sz="4000" kern="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A. Zinchenko</a:t>
            </a:r>
            <a:endParaRPr lang="ru-RU" sz="4000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 rot="10800000">
            <a:off x="7596198" y="6500834"/>
            <a:ext cx="3071802" cy="357166"/>
          </a:xfrm>
          <a:prstGeom prst="roundRect">
            <a:avLst/>
          </a:prstGeom>
          <a:gradFill>
            <a:gsLst>
              <a:gs pos="5000">
                <a:srgbClr val="FFFF00"/>
              </a:gs>
              <a:gs pos="100000">
                <a:srgbClr val="005BD3">
                  <a:lumMod val="60000"/>
                  <a:lumOff val="40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spcBef>
                <a:spcPct val="20000"/>
              </a:spcBef>
              <a:defRPr/>
            </a:pPr>
            <a:endParaRPr lang="ru-RU" sz="4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739338" y="6492876"/>
            <a:ext cx="785786" cy="365125"/>
          </a:xfrm>
        </p:spPr>
        <p:txBody>
          <a:bodyPr/>
          <a:lstStyle/>
          <a:p>
            <a:fld id="{2A95C68D-C7D4-488D-979F-A99F6C2267B4}" type="slidenum">
              <a:rPr lang="ru-RU" sz="1600" b="1">
                <a:solidFill>
                  <a:srgbClr val="00349E">
                    <a:lumMod val="75000"/>
                  </a:srgbClr>
                </a:solidFill>
                <a:latin typeface="Calibri"/>
              </a:rPr>
              <a:pPr/>
              <a:t>9</a:t>
            </a:fld>
            <a:endParaRPr lang="ru-RU" sz="1600" b="1" dirty="0">
              <a:solidFill>
                <a:srgbClr val="00349E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3" name="Дата 14"/>
          <p:cNvSpPr>
            <a:spLocks noGrp="1"/>
          </p:cNvSpPr>
          <p:nvPr>
            <p:ph type="dt" sz="half" idx="10"/>
          </p:nvPr>
        </p:nvSpPr>
        <p:spPr>
          <a:xfrm>
            <a:off x="7596198" y="6492876"/>
            <a:ext cx="2133600" cy="365125"/>
          </a:xfrm>
        </p:spPr>
        <p:txBody>
          <a:bodyPr/>
          <a:lstStyle/>
          <a:p>
            <a:r>
              <a:rPr lang="ru-RU" sz="1400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23.01.2018</a:t>
            </a:r>
          </a:p>
        </p:txBody>
      </p:sp>
      <p:pic>
        <p:nvPicPr>
          <p:cNvPr id="15" name="Рисунок 14" descr="effEtaPrim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400" y="1512000"/>
            <a:ext cx="5257600" cy="4517402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024166" y="1142985"/>
            <a:ext cx="244987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buClr>
                <a:srgbClr val="3333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>
                <a:solidFill>
                  <a:srgbClr val="005BD3">
                    <a:lumMod val="75000"/>
                  </a:srgbClr>
                </a:solidFill>
                <a:latin typeface="Times New Roman" pitchFamily="18" charset="0"/>
                <a:ea typeface="msmincho" charset="0"/>
                <a:cs typeface="Times New Roman" pitchFamily="18" charset="0"/>
              </a:rPr>
              <a:t>     Primary                                                  </a:t>
            </a:r>
            <a:endParaRPr lang="en-GB" sz="2000" b="1" i="1" dirty="0">
              <a:solidFill>
                <a:srgbClr val="005BD3">
                  <a:lumMod val="75000"/>
                </a:srgbClr>
              </a:solidFill>
              <a:latin typeface="Times New Roman" pitchFamily="18" charset="0"/>
              <a:ea typeface="msmincho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303" y="1556954"/>
            <a:ext cx="5019708" cy="42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 презентации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12819</TotalTime>
  <Words>1423</Words>
  <Application>Microsoft Macintosh PowerPoint</Application>
  <PresentationFormat>Широкоэкранный</PresentationFormat>
  <Paragraphs>358</Paragraphs>
  <Slides>32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54" baseType="lpstr">
      <vt:lpstr>Aharoni</vt:lpstr>
      <vt:lpstr>Arial Black</vt:lpstr>
      <vt:lpstr>Arial Narrow</vt:lpstr>
      <vt:lpstr>Calibri</vt:lpstr>
      <vt:lpstr>Calibri Light</vt:lpstr>
      <vt:lpstr>Cambria</vt:lpstr>
      <vt:lpstr>Cambria Math</vt:lpstr>
      <vt:lpstr>helveticaneuecyr-roman-webfont</vt:lpstr>
      <vt:lpstr>Mangal</vt:lpstr>
      <vt:lpstr>MS PGothic</vt:lpstr>
      <vt:lpstr>ＭＳ Ｐゴシック</vt:lpstr>
      <vt:lpstr>msmincho</vt:lpstr>
      <vt:lpstr>Symbol</vt:lpstr>
      <vt:lpstr>Times New Roman</vt:lpstr>
      <vt:lpstr>Wingdings</vt:lpstr>
      <vt:lpstr>Arial</vt:lpstr>
      <vt:lpstr>Тема Office</vt:lpstr>
      <vt:lpstr>2_Тема Office</vt:lpstr>
      <vt:lpstr>Шаблон презентации</vt:lpstr>
      <vt:lpstr>1_Тема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FHCal can be used for beam tuning Leaders: A.Ivashkin, F.Guber (INR, Troitsk) + MiPhi </vt:lpstr>
      <vt:lpstr>Презентация PowerPoint</vt:lpstr>
      <vt:lpstr>ITS for MPD Experimen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Microsoft Office</cp:lastModifiedBy>
  <cp:revision>305</cp:revision>
  <cp:lastPrinted>2018-03-27T11:34:10Z</cp:lastPrinted>
  <dcterms:created xsi:type="dcterms:W3CDTF">2017-12-26T08:57:48Z</dcterms:created>
  <dcterms:modified xsi:type="dcterms:W3CDTF">2018-04-11T04:00:58Z</dcterms:modified>
</cp:coreProperties>
</file>