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365" r:id="rId3"/>
    <p:sldId id="443" r:id="rId4"/>
    <p:sldId id="378" r:id="rId5"/>
    <p:sldId id="367" r:id="rId6"/>
    <p:sldId id="432" r:id="rId7"/>
    <p:sldId id="406" r:id="rId8"/>
    <p:sldId id="430" r:id="rId9"/>
    <p:sldId id="442" r:id="rId10"/>
    <p:sldId id="440" r:id="rId11"/>
    <p:sldId id="419" r:id="rId12"/>
    <p:sldId id="421" r:id="rId13"/>
    <p:sldId id="422" r:id="rId14"/>
    <p:sldId id="425" r:id="rId15"/>
    <p:sldId id="428" r:id="rId16"/>
    <p:sldId id="429" r:id="rId17"/>
    <p:sldId id="435" r:id="rId18"/>
    <p:sldId id="439" r:id="rId19"/>
    <p:sldId id="437" r:id="rId20"/>
    <p:sldId id="438" r:id="rId21"/>
    <p:sldId id="417" r:id="rId22"/>
    <p:sldId id="372" r:id="rId23"/>
  </p:sldIdLst>
  <p:sldSz cx="9144000" cy="6858000" type="screen4x3"/>
  <p:notesSz cx="6735763" cy="9799638"/>
  <p:defaultTextStyle>
    <a:defPPr>
      <a:defRPr lang="ru-RU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9" autoAdjust="0"/>
    <p:restoredTop sz="94660"/>
  </p:normalViewPr>
  <p:slideViewPr>
    <p:cSldViewPr>
      <p:cViewPr varScale="1">
        <p:scale>
          <a:sx n="75" d="100"/>
          <a:sy n="75" d="100"/>
        </p:scale>
        <p:origin x="1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89AB4-2472-409E-9EB2-54AD691FF8EF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30F5A-60F4-440A-9636-3F8F20549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4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30F5A-60F4-440A-9636-3F8F2054928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9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C455B-A6E8-4D8B-B74B-9C3A8C9A53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02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30F5A-60F4-440A-9636-3F8F2054928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5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all. In conclusion I would like to say that: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94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F6320-E713-4509-BF40-D5AE5585B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30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11" Type="http://schemas.openxmlformats.org/officeDocument/2006/relationships/image" Target="../media/image37.png"/><Relationship Id="rId5" Type="http://schemas.openxmlformats.org/officeDocument/2006/relationships/image" Target="../media/image310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488832" cy="1800200"/>
          </a:xfrm>
        </p:spPr>
        <p:txBody>
          <a:bodyPr>
            <a:normAutofit fontScale="90000"/>
          </a:bodyPr>
          <a:lstStyle/>
          <a:p>
            <a:r>
              <a:rPr lang="en-US" altLang="ru-RU" sz="4800" b="1" dirty="0" smtClean="0">
                <a:solidFill>
                  <a:srgbClr val="C00000"/>
                </a:solidFill>
                <a:latin typeface="Calibri" pitchFamily="34" charset="0"/>
              </a:rPr>
              <a:t>Forward Hadron Calorimeter </a:t>
            </a:r>
            <a:r>
              <a:rPr lang="en-US" sz="4800" b="1" dirty="0" err="1" smtClean="0">
                <a:solidFill>
                  <a:srgbClr val="C00000"/>
                </a:solidFill>
              </a:rPr>
              <a:t>FHCal</a:t>
            </a:r>
            <a:r>
              <a:rPr lang="en-US" sz="4800" b="1" dirty="0" smtClean="0">
                <a:solidFill>
                  <a:srgbClr val="C00000"/>
                </a:solidFill>
              </a:rPr>
              <a:t> for MPD and BM@N</a:t>
            </a:r>
            <a:br>
              <a:rPr lang="en-US" sz="4800" b="1" dirty="0" smtClean="0">
                <a:solidFill>
                  <a:srgbClr val="C00000"/>
                </a:solidFill>
              </a:rPr>
            </a:b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835696" y="2724427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A.Ivashkin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cs typeface="Times New Roman" panose="02020603050405020304" pitchFamily="18" charset="0"/>
              </a:rPr>
              <a:t>Institute for Nuclear Researches RAS, Moscow</a:t>
            </a:r>
          </a:p>
          <a:p>
            <a:pPr algn="ctr"/>
            <a:r>
              <a:rPr lang="en-US" sz="2000" b="1" dirty="0" smtClean="0">
                <a:cs typeface="Times New Roman" panose="02020603050405020304" pitchFamily="18" charset="0"/>
              </a:rPr>
              <a:t>on </a:t>
            </a:r>
            <a:r>
              <a:rPr lang="en-US" sz="2000" b="1" dirty="0">
                <a:cs typeface="Times New Roman" panose="02020603050405020304" pitchFamily="18" charset="0"/>
              </a:rPr>
              <a:t>behalf of the </a:t>
            </a:r>
            <a:r>
              <a:rPr lang="en-US" sz="2000" b="1" dirty="0" err="1" smtClean="0">
                <a:cs typeface="Times New Roman" panose="02020603050405020304" pitchFamily="18" charset="0"/>
              </a:rPr>
              <a:t>FHCal</a:t>
            </a:r>
            <a:r>
              <a:rPr lang="en-US" sz="2000" b="1" dirty="0" smtClean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MPD </a:t>
            </a:r>
            <a:r>
              <a:rPr lang="en-US" sz="2000" b="1" dirty="0" smtClean="0">
                <a:cs typeface="Times New Roman" panose="02020603050405020304" pitchFamily="18" charset="0"/>
              </a:rPr>
              <a:t>group</a:t>
            </a:r>
            <a:endParaRPr lang="en-US" sz="20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309320"/>
            <a:ext cx="583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</a:t>
            </a:r>
            <a:r>
              <a:rPr lang="en-US" b="1" baseline="30000" dirty="0" smtClean="0">
                <a:solidFill>
                  <a:srgbClr val="C00000"/>
                </a:solidFill>
              </a:rPr>
              <a:t>st</a:t>
            </a:r>
            <a:r>
              <a:rPr lang="en-US" b="1" dirty="0" smtClean="0">
                <a:solidFill>
                  <a:srgbClr val="C00000"/>
                </a:solidFill>
              </a:rPr>
              <a:t> MPD/BM@N collaboration meeting, April 11-13, 2018.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6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Shape 1"/>
          <p:cNvSpPr txBox="1"/>
          <p:nvPr/>
        </p:nvSpPr>
        <p:spPr>
          <a:xfrm>
            <a:off x="3170748" y="4500319"/>
            <a:ext cx="2769762" cy="1345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sz="1633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readout electronics: </a:t>
            </a:r>
            <a:r>
              <a:rPr lang="en-GB" sz="1633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FPGA based 64 </a:t>
            </a:r>
            <a:r>
              <a:rPr lang="en-GB" sz="1633" b="1" spc="-1" dirty="0">
                <a:uFill>
                  <a:solidFill>
                    <a:srgbClr val="FFFFFF"/>
                  </a:solidFill>
                </a:uFill>
                <a:latin typeface="Arial"/>
              </a:rPr>
              <a:t>channel </a:t>
            </a:r>
            <a:r>
              <a:rPr lang="en-GB" sz="1633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ADC64 </a:t>
            </a:r>
            <a:r>
              <a:rPr lang="en-GB" sz="1633" b="1" spc="-1" dirty="0">
                <a:uFill>
                  <a:solidFill>
                    <a:srgbClr val="FFFFFF"/>
                  </a:solidFill>
                </a:uFill>
                <a:latin typeface="Arial"/>
              </a:rPr>
              <a:t>board, 62.5MS/s </a:t>
            </a:r>
            <a:r>
              <a:rPr lang="en-GB" sz="1633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GB" sz="1633" b="1" spc="-1" dirty="0">
                <a:uFill>
                  <a:solidFill>
                    <a:srgbClr val="FFFFFF"/>
                  </a:solidFill>
                </a:uFill>
                <a:latin typeface="Arial"/>
              </a:rPr>
              <a:t>AFI Electronics, JINR, </a:t>
            </a:r>
            <a:r>
              <a:rPr lang="en-GB" sz="1633" b="1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Dubna</a:t>
            </a:r>
            <a:r>
              <a:rPr lang="en-GB" sz="1633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).</a:t>
            </a:r>
            <a:endParaRPr lang="en-GB" sz="1633" b="1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633" b="1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06159" y="1380687"/>
            <a:ext cx="23550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7 channels:</a:t>
            </a:r>
          </a:p>
          <a:p>
            <a:r>
              <a:rPr lang="en-US" b="1" dirty="0" smtClean="0"/>
              <a:t>two-stage amplifiers; HV channels;</a:t>
            </a:r>
          </a:p>
          <a:p>
            <a:r>
              <a:rPr lang="en-US" b="1" dirty="0" smtClean="0"/>
              <a:t>LED calibration source. 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</a:t>
            </a:r>
            <a:r>
              <a:rPr lang="en-US" sz="2800" b="1" dirty="0">
                <a:solidFill>
                  <a:srgbClr val="C00000"/>
                </a:solidFill>
              </a:rPr>
              <a:t>P</a:t>
            </a:r>
            <a:r>
              <a:rPr lang="en-US" sz="2800" b="1" dirty="0" smtClean="0">
                <a:solidFill>
                  <a:srgbClr val="C00000"/>
                </a:solidFill>
              </a:rPr>
              <a:t>hotodiodes, FEE and readout electronics.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93FF-0D2C-477C-9CF6-DFC357FD0BD0}" type="slidenum">
              <a:rPr lang="ru-RU" smtClean="0"/>
              <a:t>10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5720" y="1207523"/>
            <a:ext cx="246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Front-End-Electronics: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964" y="582954"/>
            <a:ext cx="84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first samples of FEE with MPPC photodetectors were developed  and produced.  </a:t>
            </a:r>
          </a:p>
        </p:txBody>
      </p:sp>
      <p:sp>
        <p:nvSpPr>
          <p:cNvPr id="7" name="Line 2"/>
          <p:cNvSpPr/>
          <p:nvPr/>
        </p:nvSpPr>
        <p:spPr>
          <a:xfrm>
            <a:off x="3351644" y="3155058"/>
            <a:ext cx="3017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Line 3"/>
          <p:cNvSpPr/>
          <p:nvPr/>
        </p:nvSpPr>
        <p:spPr>
          <a:xfrm flipH="1">
            <a:off x="3378747" y="3156038"/>
            <a:ext cx="121804" cy="1988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4"/>
          <p:cNvSpPr/>
          <p:nvPr/>
        </p:nvSpPr>
        <p:spPr>
          <a:xfrm>
            <a:off x="3493693" y="3163222"/>
            <a:ext cx="128335" cy="1985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5"/>
          <p:cNvSpPr/>
          <p:nvPr/>
        </p:nvSpPr>
        <p:spPr>
          <a:xfrm>
            <a:off x="3378747" y="3361765"/>
            <a:ext cx="2367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6"/>
          <p:cNvSpPr/>
          <p:nvPr/>
        </p:nvSpPr>
        <p:spPr>
          <a:xfrm>
            <a:off x="3500551" y="3361765"/>
            <a:ext cx="1959" cy="2419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7"/>
          <p:cNvSpPr/>
          <p:nvPr/>
        </p:nvSpPr>
        <p:spPr>
          <a:xfrm flipV="1">
            <a:off x="3493693" y="2984925"/>
            <a:ext cx="0" cy="1711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Freeform 8"/>
          <p:cNvSpPr/>
          <p:nvPr/>
        </p:nvSpPr>
        <p:spPr>
          <a:xfrm>
            <a:off x="3051543" y="2978068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1"/>
                  <a:pt x="474" y="162"/>
                  <a:pt x="497" y="364"/>
                </a:cubicBezTo>
                <a:cubicBezTo>
                  <a:pt x="526" y="613"/>
                  <a:pt x="0" y="272"/>
                  <a:pt x="235" y="560"/>
                </a:cubicBezTo>
                <a:cubicBezTo>
                  <a:pt x="338" y="686"/>
                  <a:pt x="539" y="686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4" name="Freeform 9"/>
          <p:cNvSpPr/>
          <p:nvPr/>
        </p:nvSpPr>
        <p:spPr>
          <a:xfrm>
            <a:off x="2889574" y="2978394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0"/>
                  <a:pt x="473" y="161"/>
                  <a:pt x="497" y="364"/>
                </a:cubicBezTo>
                <a:cubicBezTo>
                  <a:pt x="526" y="612"/>
                  <a:pt x="0" y="272"/>
                  <a:pt x="235" y="559"/>
                </a:cubicBezTo>
                <a:cubicBezTo>
                  <a:pt x="337" y="685"/>
                  <a:pt x="538" y="685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5" name="Line 10"/>
          <p:cNvSpPr/>
          <p:nvPr/>
        </p:nvSpPr>
        <p:spPr>
          <a:xfrm flipH="1" flipV="1">
            <a:off x="3083219" y="3188040"/>
            <a:ext cx="72168" cy="865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Line 11"/>
          <p:cNvSpPr/>
          <p:nvPr/>
        </p:nvSpPr>
        <p:spPr>
          <a:xfrm flipH="1" flipV="1">
            <a:off x="3047298" y="3247146"/>
            <a:ext cx="108088" cy="323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Line 12"/>
          <p:cNvSpPr/>
          <p:nvPr/>
        </p:nvSpPr>
        <p:spPr>
          <a:xfrm flipH="1" flipV="1">
            <a:off x="3254658" y="3192612"/>
            <a:ext cx="67596" cy="777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Line 13"/>
          <p:cNvSpPr/>
          <p:nvPr/>
        </p:nvSpPr>
        <p:spPr>
          <a:xfrm flipH="1" flipV="1">
            <a:off x="3218411" y="3247146"/>
            <a:ext cx="95026" cy="2743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Shape 14"/>
          <p:cNvSpPr txBox="1"/>
          <p:nvPr/>
        </p:nvSpPr>
        <p:spPr>
          <a:xfrm>
            <a:off x="2812834" y="3466588"/>
            <a:ext cx="694901" cy="29259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3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MPPC</a:t>
            </a:r>
          </a:p>
        </p:txBody>
      </p:sp>
      <p:sp>
        <p:nvSpPr>
          <p:cNvPr id="20" name="Rectangle 15"/>
          <p:cNvSpPr/>
          <p:nvPr/>
        </p:nvSpPr>
        <p:spPr>
          <a:xfrm>
            <a:off x="5468022" y="2863448"/>
            <a:ext cx="1129214" cy="777845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Integrator</a:t>
            </a:r>
          </a:p>
        </p:txBody>
      </p:sp>
      <p:sp>
        <p:nvSpPr>
          <p:cNvPr id="21" name="Line 16"/>
          <p:cNvSpPr/>
          <p:nvPr/>
        </p:nvSpPr>
        <p:spPr>
          <a:xfrm flipV="1">
            <a:off x="4863249" y="3238002"/>
            <a:ext cx="512685" cy="587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Freeform 17"/>
          <p:cNvSpPr/>
          <p:nvPr/>
        </p:nvSpPr>
        <p:spPr>
          <a:xfrm>
            <a:off x="4924314" y="3385277"/>
            <a:ext cx="375860" cy="455539"/>
          </a:xfrm>
          <a:custGeom>
            <a:avLst/>
            <a:gdLst/>
            <a:ahLst/>
            <a:cxnLst/>
            <a:rect l="0" t="0" r="r" b="b"/>
            <a:pathLst>
              <a:path w="1151" h="1395">
                <a:moveTo>
                  <a:pt x="0" y="88"/>
                </a:moveTo>
                <a:cubicBezTo>
                  <a:pt x="89" y="88"/>
                  <a:pt x="181" y="50"/>
                  <a:pt x="268" y="88"/>
                </a:cubicBezTo>
                <a:cubicBezTo>
                  <a:pt x="384" y="139"/>
                  <a:pt x="360" y="427"/>
                  <a:pt x="372" y="617"/>
                </a:cubicBezTo>
                <a:cubicBezTo>
                  <a:pt x="384" y="809"/>
                  <a:pt x="432" y="985"/>
                  <a:pt x="493" y="1146"/>
                </a:cubicBezTo>
                <a:cubicBezTo>
                  <a:pt x="587" y="1394"/>
                  <a:pt x="668" y="1074"/>
                  <a:pt x="657" y="882"/>
                </a:cubicBezTo>
                <a:cubicBezTo>
                  <a:pt x="648" y="695"/>
                  <a:pt x="687" y="509"/>
                  <a:pt x="726" y="335"/>
                </a:cubicBezTo>
                <a:cubicBezTo>
                  <a:pt x="768" y="156"/>
                  <a:pt x="860" y="9"/>
                  <a:pt x="960" y="35"/>
                </a:cubicBezTo>
                <a:lnTo>
                  <a:pt x="1047" y="18"/>
                </a:lnTo>
                <a:lnTo>
                  <a:pt x="1133" y="0"/>
                </a:lnTo>
                <a:lnTo>
                  <a:pt x="1150" y="18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3" name="Line 18"/>
          <p:cNvSpPr/>
          <p:nvPr/>
        </p:nvSpPr>
        <p:spPr>
          <a:xfrm>
            <a:off x="6939462" y="3220695"/>
            <a:ext cx="592690" cy="293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Rectangle 19"/>
          <p:cNvSpPr/>
          <p:nvPr/>
        </p:nvSpPr>
        <p:spPr>
          <a:xfrm>
            <a:off x="7602687" y="2843529"/>
            <a:ext cx="849686" cy="700452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ADC</a:t>
            </a:r>
          </a:p>
        </p:txBody>
      </p:sp>
      <p:sp>
        <p:nvSpPr>
          <p:cNvPr id="25" name="TextShape 22"/>
          <p:cNvSpPr txBox="1"/>
          <p:nvPr/>
        </p:nvSpPr>
        <p:spPr>
          <a:xfrm>
            <a:off x="4762671" y="3807181"/>
            <a:ext cx="847074" cy="34189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τ</a:t>
            </a:r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20ns</a:t>
            </a:r>
            <a:endParaRPr lang="en-GB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Rectangle 24"/>
          <p:cNvSpPr/>
          <p:nvPr/>
        </p:nvSpPr>
        <p:spPr>
          <a:xfrm>
            <a:off x="4157899" y="2972516"/>
            <a:ext cx="616202" cy="577996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Amp</a:t>
            </a:r>
          </a:p>
        </p:txBody>
      </p:sp>
      <p:sp>
        <p:nvSpPr>
          <p:cNvPr id="28" name="Line 25"/>
          <p:cNvSpPr/>
          <p:nvPr/>
        </p:nvSpPr>
        <p:spPr>
          <a:xfrm>
            <a:off x="3735015" y="3270331"/>
            <a:ext cx="362145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26"/>
          <p:cNvSpPr/>
          <p:nvPr/>
        </p:nvSpPr>
        <p:spPr>
          <a:xfrm>
            <a:off x="3851920" y="2499670"/>
            <a:ext cx="3012435" cy="1634715"/>
          </a:xfrm>
          <a:prstGeom prst="rect">
            <a:avLst/>
          </a:prstGeom>
          <a:solidFill>
            <a:srgbClr val="FF8080">
              <a:alpha val="1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TextShape 27"/>
          <p:cNvSpPr txBox="1"/>
          <p:nvPr/>
        </p:nvSpPr>
        <p:spPr>
          <a:xfrm>
            <a:off x="3957070" y="3713787"/>
            <a:ext cx="567546" cy="31446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</a:t>
            </a:r>
          </a:p>
        </p:txBody>
      </p:sp>
      <p:sp>
        <p:nvSpPr>
          <p:cNvPr id="35" name="TextShape 23"/>
          <p:cNvSpPr txBox="1"/>
          <p:nvPr/>
        </p:nvSpPr>
        <p:spPr>
          <a:xfrm>
            <a:off x="4754507" y="3807181"/>
            <a:ext cx="1006757" cy="3272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D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</a:t>
            </a:r>
            <a:r>
              <a:rPr lang="en-GB" sz="136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ns</a:t>
            </a:r>
            <a:endParaRPr lang="en-GB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86125" y="939728"/>
            <a:ext cx="382237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Hamamatsu MPPC</a:t>
            </a:r>
            <a:r>
              <a:rPr lang="en-US" b="1" dirty="0" smtClean="0"/>
              <a:t>: size – 3x3 mm</a:t>
            </a:r>
            <a:r>
              <a:rPr lang="en-US" b="1" baseline="30000" dirty="0" smtClean="0"/>
              <a:t>2</a:t>
            </a:r>
            <a:r>
              <a:rPr lang="en-US" b="1" dirty="0" smtClean="0"/>
              <a:t>; </a:t>
            </a:r>
          </a:p>
          <a:p>
            <a:r>
              <a:rPr lang="en-US" b="1" dirty="0" smtClean="0"/>
              <a:t>                                    pixel -10x10 µm</a:t>
            </a:r>
            <a:r>
              <a:rPr lang="en-US" b="1" baseline="30000" dirty="0" smtClean="0"/>
              <a:t>2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                                    PDE~12%.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526354" y="908720"/>
            <a:ext cx="1954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Photodetectors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544" y="6470233"/>
            <a:ext cx="707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Full readout chain was tested with cosmic </a:t>
            </a:r>
            <a:r>
              <a:rPr lang="en-US" sz="2000" b="1" dirty="0" err="1" smtClean="0">
                <a:solidFill>
                  <a:srgbClr val="C00000"/>
                </a:solidFill>
              </a:rPr>
              <a:t>muons</a:t>
            </a:r>
            <a:r>
              <a:rPr lang="en-US" sz="2000" b="1" dirty="0" smtClean="0">
                <a:solidFill>
                  <a:srgbClr val="C00000"/>
                </a:solidFill>
              </a:rPr>
              <a:t> and at beam!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32567" y="3289873"/>
            <a:ext cx="599586" cy="367983"/>
          </a:xfrm>
          <a:custGeom>
            <a:avLst/>
            <a:gdLst>
              <a:gd name="connsiteX0" fmla="*/ 0 w 1109133"/>
              <a:gd name="connsiteY0" fmla="*/ 82243 h 437886"/>
              <a:gd name="connsiteX1" fmla="*/ 254000 w 1109133"/>
              <a:gd name="connsiteY1" fmla="*/ 73777 h 437886"/>
              <a:gd name="connsiteX2" fmla="*/ 457200 w 1109133"/>
              <a:gd name="connsiteY2" fmla="*/ 437843 h 437886"/>
              <a:gd name="connsiteX3" fmla="*/ 753533 w 1109133"/>
              <a:gd name="connsiteY3" fmla="*/ 48377 h 437886"/>
              <a:gd name="connsiteX4" fmla="*/ 1109133 w 1109133"/>
              <a:gd name="connsiteY4" fmla="*/ 6043 h 437886"/>
              <a:gd name="connsiteX5" fmla="*/ 1109133 w 1109133"/>
              <a:gd name="connsiteY5" fmla="*/ 6043 h 437886"/>
              <a:gd name="connsiteX6" fmla="*/ 1109133 w 1109133"/>
              <a:gd name="connsiteY6" fmla="*/ 6043 h 4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133" h="437886">
                <a:moveTo>
                  <a:pt x="0" y="82243"/>
                </a:moveTo>
                <a:cubicBezTo>
                  <a:pt x="88900" y="48376"/>
                  <a:pt x="177800" y="14510"/>
                  <a:pt x="254000" y="73777"/>
                </a:cubicBezTo>
                <a:cubicBezTo>
                  <a:pt x="330200" y="133044"/>
                  <a:pt x="373945" y="442076"/>
                  <a:pt x="457200" y="437843"/>
                </a:cubicBezTo>
                <a:cubicBezTo>
                  <a:pt x="540456" y="433610"/>
                  <a:pt x="644878" y="120344"/>
                  <a:pt x="753533" y="48377"/>
                </a:cubicBezTo>
                <a:cubicBezTo>
                  <a:pt x="862188" y="-23590"/>
                  <a:pt x="1109133" y="6043"/>
                  <a:pt x="1109133" y="6043"/>
                </a:cubicBezTo>
                <a:lnTo>
                  <a:pt x="1109133" y="6043"/>
                </a:lnTo>
                <a:lnTo>
                  <a:pt x="1109133" y="60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Shape 23"/>
          <p:cNvSpPr txBox="1"/>
          <p:nvPr/>
        </p:nvSpPr>
        <p:spPr>
          <a:xfrm>
            <a:off x="6932567" y="3686934"/>
            <a:ext cx="1217108" cy="2911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D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GB" sz="1814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</a:t>
            </a:r>
            <a:r>
              <a:rPr lang="en-GB" sz="136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 ns</a:t>
            </a:r>
            <a:endParaRPr lang="en-GB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117" y="4290219"/>
            <a:ext cx="3243353" cy="20911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6" y="1584221"/>
            <a:ext cx="2414225" cy="157900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51574" y="3293624"/>
            <a:ext cx="2456901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371000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11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4834"/>
            <a:ext cx="3873728" cy="291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69" y="1254834"/>
            <a:ext cx="3860748" cy="2895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Test of calorimeter </a:t>
            </a:r>
            <a:r>
              <a:rPr lang="en-US" sz="2400" b="1" dirty="0" err="1" smtClean="0">
                <a:solidFill>
                  <a:srgbClr val="C00000"/>
                </a:solidFill>
              </a:rPr>
              <a:t>supermodule</a:t>
            </a:r>
            <a:r>
              <a:rPr lang="en-US" sz="2400" b="1" dirty="0" smtClean="0">
                <a:solidFill>
                  <a:srgbClr val="C00000"/>
                </a:solidFill>
              </a:rPr>
              <a:t> at CERN T9 line.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6326" y="652277"/>
            <a:ext cx="37444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Proton momentum range: 3-10 </a:t>
            </a:r>
            <a:r>
              <a:rPr lang="en-US" b="1" dirty="0" err="1" smtClean="0"/>
              <a:t>GeV</a:t>
            </a:r>
            <a:r>
              <a:rPr lang="en-US" b="1" dirty="0" smtClean="0"/>
              <a:t>/c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3674" y="4581128"/>
            <a:ext cx="8327243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Supermodule</a:t>
            </a:r>
            <a:r>
              <a:rPr lang="en-US" sz="2000" b="1" dirty="0" smtClean="0"/>
              <a:t> consists of 9 (3x3) CBM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FEE and readout are designed for MPD (BM@N) experiment.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Each module has 10 longitudinal sections with 10 </a:t>
            </a:r>
            <a:r>
              <a:rPr lang="en-US" sz="2000" b="1" dirty="0" err="1" smtClean="0"/>
              <a:t>SiPMs</a:t>
            </a:r>
            <a:r>
              <a:rPr lang="en-US" sz="2000" b="1" dirty="0" smtClean="0"/>
              <a:t> at the end.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Full size 60x60x160 cm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Weight ~ 4.5 tons.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810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83D4EDA-1D73-4703-A022-207614EC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D006-5250-43BC-9B64-4263389CA341}" type="slidenum">
              <a:rPr lang="en-US" smtClean="0"/>
              <a:t>12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E40DB5-D29C-4A2A-852B-312DD4F9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6" y="1268760"/>
            <a:ext cx="8947943" cy="4665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91F683-CF84-4F2D-AA93-0A0E29D1E128}"/>
              </a:ext>
            </a:extLst>
          </p:cNvPr>
          <p:cNvSpPr txBox="1"/>
          <p:nvPr/>
        </p:nvSpPr>
        <p:spPr>
          <a:xfrm>
            <a:off x="5436096" y="4773405"/>
            <a:ext cx="297403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Muons energy </a:t>
            </a:r>
            <a:r>
              <a:rPr lang="en-US" b="1" dirty="0" smtClean="0"/>
              <a:t>deposition spectra </a:t>
            </a:r>
            <a:r>
              <a:rPr lang="en-US" b="1" dirty="0"/>
              <a:t>in 10 sections</a:t>
            </a:r>
          </a:p>
          <a:p>
            <a:r>
              <a:rPr lang="en-US" b="1" dirty="0"/>
              <a:t>of </a:t>
            </a:r>
            <a:r>
              <a:rPr lang="en-US" b="1" dirty="0" smtClean="0"/>
              <a:t>central module.</a:t>
            </a:r>
            <a:endParaRPr lang="en-US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5A01BE9-1DB6-47C7-9579-182E9451025F}"/>
              </a:ext>
            </a:extLst>
          </p:cNvPr>
          <p:cNvSpPr/>
          <p:nvPr/>
        </p:nvSpPr>
        <p:spPr>
          <a:xfrm>
            <a:off x="6429515" y="1441076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1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2A696C1-591D-4E26-B2A4-85944AB34AFC}"/>
              </a:ext>
            </a:extLst>
          </p:cNvPr>
          <p:cNvSpPr/>
          <p:nvPr/>
        </p:nvSpPr>
        <p:spPr>
          <a:xfrm>
            <a:off x="8267340" y="1433723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2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EE8FD89-640E-4C91-9F8E-F87CC46CEF30}"/>
              </a:ext>
            </a:extLst>
          </p:cNvPr>
          <p:cNvSpPr/>
          <p:nvPr/>
        </p:nvSpPr>
        <p:spPr>
          <a:xfrm>
            <a:off x="903617" y="3034738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3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82AF886-DCC6-41ED-8228-CE5C28523513}"/>
              </a:ext>
            </a:extLst>
          </p:cNvPr>
          <p:cNvSpPr/>
          <p:nvPr/>
        </p:nvSpPr>
        <p:spPr>
          <a:xfrm>
            <a:off x="2713007" y="3075848"/>
            <a:ext cx="685800" cy="254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Sect.4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CFB7BEE-D2F2-45FA-BDDB-6B8DD33F7E30}"/>
              </a:ext>
            </a:extLst>
          </p:cNvPr>
          <p:cNvSpPr/>
          <p:nvPr/>
        </p:nvSpPr>
        <p:spPr>
          <a:xfrm>
            <a:off x="4508880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5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C563B4C-3138-4C36-8BE7-E6B747E2CDA9}"/>
              </a:ext>
            </a:extLst>
          </p:cNvPr>
          <p:cNvSpPr/>
          <p:nvPr/>
        </p:nvSpPr>
        <p:spPr>
          <a:xfrm>
            <a:off x="6429515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6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335825"/>
            <a:ext cx="18722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Muons</a:t>
            </a:r>
            <a:r>
              <a:rPr lang="en-US" b="1" dirty="0" smtClean="0"/>
              <a:t> deposit</a:t>
            </a:r>
          </a:p>
          <a:p>
            <a:pPr algn="ctr"/>
            <a:r>
              <a:rPr lang="en-US" b="1" dirty="0" smtClean="0"/>
              <a:t>~5 MeV</a:t>
            </a:r>
          </a:p>
          <a:p>
            <a:pPr algn="ctr"/>
            <a:r>
              <a:rPr lang="en-US" b="1" dirty="0" smtClean="0"/>
              <a:t> in one section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759" y="47131"/>
            <a:ext cx="915789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Calibration of longitudinal sections with beam </a:t>
            </a:r>
            <a:r>
              <a:rPr lang="en-US" sz="2400" b="1" dirty="0" err="1" smtClean="0">
                <a:solidFill>
                  <a:srgbClr val="C00000"/>
                </a:solidFill>
              </a:rPr>
              <a:t>muons</a:t>
            </a:r>
            <a:r>
              <a:rPr lang="en-US" sz="2400" b="1" dirty="0" smtClean="0">
                <a:solidFill>
                  <a:srgbClr val="C00000"/>
                </a:solidFill>
              </a:rPr>
              <a:t>, 6 </a:t>
            </a:r>
            <a:r>
              <a:rPr lang="en-US" sz="2400" b="1" dirty="0" err="1" smtClean="0">
                <a:solidFill>
                  <a:srgbClr val="C00000"/>
                </a:solidFill>
              </a:rPr>
              <a:t>GeV</a:t>
            </a:r>
            <a:r>
              <a:rPr lang="en-US" sz="2400" b="1" dirty="0" smtClean="0">
                <a:solidFill>
                  <a:srgbClr val="C00000"/>
                </a:solidFill>
              </a:rPr>
              <a:t>/c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571" y="77490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Identification of </a:t>
            </a:r>
            <a:r>
              <a:rPr lang="en-US" b="1" dirty="0" err="1" smtClean="0"/>
              <a:t>muons</a:t>
            </a:r>
            <a:r>
              <a:rPr lang="en-US" b="1" dirty="0" smtClean="0"/>
              <a:t> – equal energy deposition in first and last half of modules.</a:t>
            </a:r>
            <a:endParaRPr lang="ru-RU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C563B4C-3138-4C36-8BE7-E6B747E2CDA9}"/>
              </a:ext>
            </a:extLst>
          </p:cNvPr>
          <p:cNvSpPr/>
          <p:nvPr/>
        </p:nvSpPr>
        <p:spPr>
          <a:xfrm>
            <a:off x="954061" y="4662922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8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C563B4C-3138-4C36-8BE7-E6B747E2CDA9}"/>
              </a:ext>
            </a:extLst>
          </p:cNvPr>
          <p:cNvSpPr/>
          <p:nvPr/>
        </p:nvSpPr>
        <p:spPr>
          <a:xfrm>
            <a:off x="2771800" y="4662922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9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C563B4C-3138-4C36-8BE7-E6B747E2CDA9}"/>
              </a:ext>
            </a:extLst>
          </p:cNvPr>
          <p:cNvSpPr/>
          <p:nvPr/>
        </p:nvSpPr>
        <p:spPr>
          <a:xfrm>
            <a:off x="4508880" y="4662922"/>
            <a:ext cx="783199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10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0C563B4C-3138-4C36-8BE7-E6B747E2CDA9}"/>
              </a:ext>
            </a:extLst>
          </p:cNvPr>
          <p:cNvSpPr/>
          <p:nvPr/>
        </p:nvSpPr>
        <p:spPr>
          <a:xfrm>
            <a:off x="8267340" y="2995657"/>
            <a:ext cx="685800" cy="336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Sect. </a:t>
            </a:r>
            <a:r>
              <a:rPr lang="en-US" sz="1350" dirty="0">
                <a:solidFill>
                  <a:schemeClr val="tx1"/>
                </a:solidFill>
              </a:rPr>
              <a:t>7</a:t>
            </a:r>
            <a:endParaRPr lang="ru-RU" sz="1350" dirty="0">
              <a:solidFill>
                <a:schemeClr val="tx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339752" y="1052736"/>
            <a:ext cx="216024" cy="1206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27784" y="1144239"/>
            <a:ext cx="1512168" cy="1204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1610896" y="158884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</a:t>
            </a:r>
            <a:r>
              <a:rPr lang="en-US" sz="1200" b="1" baseline="-25000" dirty="0" smtClean="0"/>
              <a:t>2 </a:t>
            </a:r>
            <a:r>
              <a:rPr lang="en-US" sz="1200" b="1" dirty="0" smtClean="0"/>
              <a:t>[MeV]</a:t>
            </a:r>
            <a:endParaRPr lang="ru-RU" sz="12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414253" y="143778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[MeV]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9256" y="2634777"/>
            <a:ext cx="448112" cy="138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762632" y="262054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</a:t>
            </a:r>
            <a:r>
              <a:rPr lang="en-US" sz="1200" b="1" baseline="-25000" dirty="0" smtClean="0"/>
              <a:t>1</a:t>
            </a:r>
            <a:r>
              <a:rPr lang="en-US" sz="1200" b="1" dirty="0" smtClean="0"/>
              <a:t> [MeV]</a:t>
            </a:r>
            <a:endParaRPr lang="ru-RU" sz="12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056403" y="2651330"/>
            <a:ext cx="448112" cy="138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924561" y="264164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</a:t>
            </a:r>
            <a:r>
              <a:rPr lang="en-US" sz="1200" b="1" baseline="-25000" dirty="0" smtClean="0"/>
              <a:t>1</a:t>
            </a:r>
            <a:r>
              <a:rPr lang="en-US" sz="1200" b="1" dirty="0" smtClean="0"/>
              <a:t> [MeV]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6515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D62ADD-4A17-48C7-A666-01D625470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8156"/>
            <a:ext cx="5442597" cy="2694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B76BE8-A6B5-42BF-BC6A-CF4D3772B96F}"/>
              </a:ext>
            </a:extLst>
          </p:cNvPr>
          <p:cNvSpPr txBox="1"/>
          <p:nvPr/>
        </p:nvSpPr>
        <p:spPr>
          <a:xfrm>
            <a:off x="2559839" y="82114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-21652" y="0"/>
            <a:ext cx="915789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</a:t>
            </a:r>
            <a:r>
              <a:rPr lang="en-US" sz="2400" b="1" dirty="0" smtClean="0">
                <a:solidFill>
                  <a:srgbClr val="C00000"/>
                </a:solidFill>
              </a:rPr>
              <a:t>pectra </a:t>
            </a:r>
            <a:r>
              <a:rPr lang="en-US" sz="2400" b="1" smtClean="0">
                <a:solidFill>
                  <a:srgbClr val="C00000"/>
                </a:solidFill>
              </a:rPr>
              <a:t>of </a:t>
            </a:r>
            <a:r>
              <a:rPr lang="en-US" sz="2400" b="1" smtClean="0">
                <a:solidFill>
                  <a:srgbClr val="C00000"/>
                </a:solidFill>
              </a:rPr>
              <a:t>energy</a:t>
            </a:r>
            <a:r>
              <a:rPr lang="en-US" sz="2400" b="1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sum </a:t>
            </a:r>
            <a:r>
              <a:rPr lang="en-US" sz="2400" b="1" dirty="0" smtClean="0">
                <a:solidFill>
                  <a:srgbClr val="C00000"/>
                </a:solidFill>
              </a:rPr>
              <a:t>in </a:t>
            </a:r>
            <a:r>
              <a:rPr lang="en-US" sz="2400" b="1" dirty="0">
                <a:solidFill>
                  <a:srgbClr val="C00000"/>
                </a:solidFill>
              </a:rPr>
              <a:t>first </a:t>
            </a:r>
            <a:r>
              <a:rPr lang="en-US" sz="2400" b="1" i="1" dirty="0" smtClean="0">
                <a:solidFill>
                  <a:srgbClr val="C00000"/>
                </a:solidFill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sections in central module</a:t>
            </a:r>
            <a:r>
              <a:rPr lang="en-US" sz="2400" b="1">
                <a:solidFill>
                  <a:srgbClr val="C00000"/>
                </a:solidFill>
              </a:rPr>
              <a:t>, </a:t>
            </a:r>
            <a:endParaRPr lang="en-US" sz="2400" b="1" smtClean="0">
              <a:solidFill>
                <a:srgbClr val="C00000"/>
              </a:solidFill>
            </a:endParaRPr>
          </a:p>
          <a:p>
            <a:pPr algn="ctr"/>
            <a:r>
              <a:rPr lang="en-US" sz="2400" b="1" smtClean="0">
                <a:solidFill>
                  <a:srgbClr val="C00000"/>
                </a:solidFill>
              </a:rPr>
              <a:t>protons </a:t>
            </a:r>
            <a:r>
              <a:rPr lang="en-US" sz="2400" b="1" dirty="0" smtClean="0">
                <a:solidFill>
                  <a:srgbClr val="C00000"/>
                </a:solidFill>
              </a:rPr>
              <a:t>3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and 6 </a:t>
            </a:r>
            <a:r>
              <a:rPr lang="en-US" sz="2400" b="1" dirty="0" err="1" smtClean="0">
                <a:solidFill>
                  <a:srgbClr val="C00000"/>
                </a:solidFill>
              </a:rPr>
              <a:t>GeV</a:t>
            </a:r>
            <a:r>
              <a:rPr lang="en-US" sz="2400" b="1" dirty="0" smtClean="0">
                <a:solidFill>
                  <a:srgbClr val="C00000"/>
                </a:solidFill>
              </a:rPr>
              <a:t>/c.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1" y="1340768"/>
            <a:ext cx="329727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Some part of protons has only ionizing energy loss without hadron shower in  first sections.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D62ADD-4A17-48C7-A666-01D62547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7" y="3764913"/>
            <a:ext cx="6023194" cy="2981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BE4D66-4008-4959-B363-9B6AFACB21B7}"/>
              </a:ext>
            </a:extLst>
          </p:cNvPr>
          <p:cNvSpPr txBox="1"/>
          <p:nvPr/>
        </p:nvSpPr>
        <p:spPr>
          <a:xfrm>
            <a:off x="2227929" y="748722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</a:t>
            </a:r>
            <a:r>
              <a:rPr lang="en-US" sz="2100" b="1" dirty="0" smtClean="0"/>
              <a:t>= </a:t>
            </a:r>
            <a:r>
              <a:rPr lang="en-US" sz="2100" b="1" dirty="0"/>
              <a:t>3</a:t>
            </a:r>
            <a:r>
              <a:rPr lang="en-US" sz="2100" b="1" dirty="0" smtClean="0"/>
              <a:t> </a:t>
            </a:r>
            <a:r>
              <a:rPr lang="en-US" sz="2100" b="1" dirty="0"/>
              <a:t>GeV/c</a:t>
            </a:r>
            <a:endParaRPr lang="ru-RU" sz="21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BE4D66-4008-4959-B363-9B6AFACB21B7}"/>
              </a:ext>
            </a:extLst>
          </p:cNvPr>
          <p:cNvSpPr txBox="1"/>
          <p:nvPr/>
        </p:nvSpPr>
        <p:spPr>
          <a:xfrm>
            <a:off x="6444208" y="3497220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</a:t>
            </a:r>
            <a:r>
              <a:rPr lang="en-US" sz="2100" b="1" dirty="0" smtClean="0"/>
              <a:t>= </a:t>
            </a:r>
            <a:r>
              <a:rPr lang="en-US" sz="2100" b="1" dirty="0"/>
              <a:t>6</a:t>
            </a:r>
            <a:r>
              <a:rPr lang="en-US" sz="2100" b="1" dirty="0" smtClean="0"/>
              <a:t> </a:t>
            </a:r>
            <a:r>
              <a:rPr lang="en-US" sz="2100" b="1" dirty="0"/>
              <a:t>GeV/c</a:t>
            </a:r>
            <a:endParaRPr lang="ru-RU" sz="21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03101" y="1164220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01" y="1164220"/>
                <a:ext cx="500547" cy="475515"/>
              </a:xfrm>
              <a:prstGeom prst="rect">
                <a:avLst/>
              </a:prstGeom>
              <a:blipFill rotWithShape="0">
                <a:blip r:embed="rId4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33640" y="3912718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640" y="3912718"/>
                <a:ext cx="500547" cy="475515"/>
              </a:xfrm>
              <a:prstGeom prst="rect">
                <a:avLst/>
              </a:prstGeom>
              <a:blipFill rotWithShape="0">
                <a:blip r:embed="rId5"/>
                <a:stretch>
                  <a:fillRect l="-107317" t="-116667" r="-108537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75788" y="3038135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788" y="3038135"/>
                <a:ext cx="500547" cy="479234"/>
              </a:xfrm>
              <a:prstGeom prst="rect">
                <a:avLst/>
              </a:prstGeom>
              <a:blipFill rotWithShape="0">
                <a:blip r:embed="rId6"/>
                <a:stretch>
                  <a:fillRect l="-104819" t="-113924" r="-107229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28802" y="1194155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802" y="1194155"/>
                <a:ext cx="500547" cy="475515"/>
              </a:xfrm>
              <a:prstGeom prst="rect">
                <a:avLst/>
              </a:prstGeom>
              <a:blipFill rotWithShape="0">
                <a:blip r:embed="rId7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68144" y="3971334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971334"/>
                <a:ext cx="500547" cy="475515"/>
              </a:xfrm>
              <a:prstGeom prst="rect">
                <a:avLst/>
              </a:prstGeom>
              <a:blipFill rotWithShape="0">
                <a:blip r:embed="rId8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00392" y="3921846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3921846"/>
                <a:ext cx="500547" cy="475515"/>
              </a:xfrm>
              <a:prstGeom prst="rect">
                <a:avLst/>
              </a:prstGeom>
              <a:blipFill rotWithShape="0">
                <a:blip r:embed="rId9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43492" y="1182423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492" y="1182423"/>
                <a:ext cx="500547" cy="475515"/>
              </a:xfrm>
              <a:prstGeom prst="rect">
                <a:avLst/>
              </a:prstGeom>
              <a:blipFill rotWithShape="0">
                <a:blip r:embed="rId10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43608" y="2076795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076795"/>
                <a:ext cx="500547" cy="475515"/>
              </a:xfrm>
              <a:prstGeom prst="rect">
                <a:avLst/>
              </a:prstGeom>
              <a:blipFill rotWithShape="0">
                <a:blip r:embed="rId11"/>
                <a:stretch>
                  <a:fillRect l="-106098" t="-116667" r="-109756" b="-1794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64411" y="4922364"/>
                <a:ext cx="500547" cy="4755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411" y="4922364"/>
                <a:ext cx="500547" cy="475515"/>
              </a:xfrm>
              <a:prstGeom prst="rect">
                <a:avLst/>
              </a:prstGeom>
              <a:blipFill rotWithShape="0">
                <a:blip r:embed="rId12"/>
                <a:stretch>
                  <a:fillRect l="-107317" t="-115385" r="-108537" b="-18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926197" y="2076795"/>
                <a:ext cx="500547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197" y="2076795"/>
                <a:ext cx="500547" cy="482568"/>
              </a:xfrm>
              <a:prstGeom prst="rect">
                <a:avLst/>
              </a:prstGeom>
              <a:blipFill rotWithShape="0">
                <a:blip r:embed="rId13"/>
                <a:stretch>
                  <a:fillRect l="-106098" t="-115190" r="-109756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115872" y="4932943"/>
                <a:ext cx="500547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872" y="4932943"/>
                <a:ext cx="500547" cy="482568"/>
              </a:xfrm>
              <a:prstGeom prst="rect">
                <a:avLst/>
              </a:prstGeom>
              <a:blipFill rotWithShape="0">
                <a:blip r:embed="rId14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8786" y="2079295"/>
                <a:ext cx="500547" cy="480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786" y="2079295"/>
                <a:ext cx="500547" cy="480068"/>
              </a:xfrm>
              <a:prstGeom prst="rect">
                <a:avLst/>
              </a:prstGeom>
              <a:blipFill rotWithShape="0">
                <a:blip r:embed="rId15"/>
                <a:stretch>
                  <a:fillRect l="-107317" t="-113924" r="-108537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082550" y="4938989"/>
                <a:ext cx="500547" cy="480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550" y="4938989"/>
                <a:ext cx="500547" cy="480068"/>
              </a:xfrm>
              <a:prstGeom prst="rect">
                <a:avLst/>
              </a:prstGeom>
              <a:blipFill rotWithShape="0">
                <a:blip r:embed="rId15"/>
                <a:stretch>
                  <a:fillRect l="-107317" t="-113924" r="-108537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53374" y="2987511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74" y="2987511"/>
                <a:ext cx="500547" cy="479234"/>
              </a:xfrm>
              <a:prstGeom prst="rect">
                <a:avLst/>
              </a:prstGeom>
              <a:blipFill rotWithShape="0">
                <a:blip r:embed="rId16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7921" y="5952072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921" y="5952072"/>
                <a:ext cx="500547" cy="479234"/>
              </a:xfrm>
              <a:prstGeom prst="rect">
                <a:avLst/>
              </a:prstGeom>
              <a:blipFill rotWithShape="0">
                <a:blip r:embed="rId16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93934" y="5961200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34" y="5961200"/>
                <a:ext cx="500547" cy="479234"/>
              </a:xfrm>
              <a:prstGeom prst="rect">
                <a:avLst/>
              </a:prstGeom>
              <a:blipFill rotWithShape="0">
                <a:blip r:embed="rId17"/>
                <a:stretch>
                  <a:fillRect l="-106098" t="-115190" r="-109756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33281" y="3007573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81" y="3007573"/>
                <a:ext cx="500547" cy="479234"/>
              </a:xfrm>
              <a:prstGeom prst="rect">
                <a:avLst/>
              </a:prstGeom>
              <a:blipFill rotWithShape="0">
                <a:blip r:embed="rId18"/>
                <a:stretch>
                  <a:fillRect l="-106098" t="-113924" r="-109756" b="-177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179947" y="5961200"/>
                <a:ext cx="500547" cy="4792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ru-RU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  <m:e>
                          <m:r>
                            <a:rPr lang="en-US" sz="11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1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ru-RU" sz="11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947" y="5961200"/>
                <a:ext cx="500547" cy="479234"/>
              </a:xfrm>
              <a:prstGeom prst="rect">
                <a:avLst/>
              </a:prstGeom>
              <a:blipFill rotWithShape="0">
                <a:blip r:embed="rId19"/>
                <a:stretch>
                  <a:fillRect l="-107317" t="-115190" r="-108537" b="-1759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73490" y="5592397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315510" y="458839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299197" y="459682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334839" y="459185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06696" y="3599562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157030" y="361010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252687" y="364234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950570" y="2718257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35276" y="2702568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346896" y="270789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956864" y="179503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157030" y="1795033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346896" y="178124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322837" y="6568874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276892" y="656733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334839" y="6567336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363371" y="5552042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265739" y="5572809"/>
            <a:ext cx="58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MeV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4725144"/>
            <a:ext cx="2637066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 7</a:t>
            </a:r>
            <a:r>
              <a:rPr lang="en-US" baseline="30000" dirty="0" smtClean="0"/>
              <a:t>th</a:t>
            </a:r>
            <a:r>
              <a:rPr lang="en-US" dirty="0" smtClean="0"/>
              <a:t> section the low energy ionizing peak is disappeared. Energy spectrum has Gaussian  shape. </a:t>
            </a:r>
            <a:endParaRPr lang="ru-RU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757961" y="3650929"/>
            <a:ext cx="252873" cy="10173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653128" y="6271142"/>
            <a:ext cx="475051" cy="2203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09B6A2-64F1-40B8-9825-F36AC90C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895" y="6381328"/>
            <a:ext cx="2133600" cy="365125"/>
          </a:xfrm>
        </p:spPr>
        <p:txBody>
          <a:bodyPr/>
          <a:lstStyle/>
          <a:p>
            <a:fld id="{4B45D006-5250-43BC-9B64-4263389CA3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32" y="0"/>
            <a:ext cx="909391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Comparison of </a:t>
            </a:r>
            <a:r>
              <a:rPr lang="en-US" sz="2400" b="1" dirty="0" smtClean="0">
                <a:solidFill>
                  <a:srgbClr val="C00000"/>
                </a:solidFill>
              </a:rPr>
              <a:t>amplitude </a:t>
            </a:r>
            <a:r>
              <a:rPr lang="en-US" sz="2400" b="1" dirty="0" smtClean="0">
                <a:solidFill>
                  <a:srgbClr val="C00000"/>
                </a:solidFill>
              </a:rPr>
              <a:t>spectra in sections, protons 6 </a:t>
            </a:r>
            <a:r>
              <a:rPr lang="en-US" sz="2400" b="1" dirty="0" err="1" smtClean="0">
                <a:solidFill>
                  <a:srgbClr val="C00000"/>
                </a:solidFill>
              </a:rPr>
              <a:t>GeV</a:t>
            </a:r>
            <a:r>
              <a:rPr lang="en-US" sz="2400" b="1" dirty="0" smtClean="0">
                <a:solidFill>
                  <a:srgbClr val="C00000"/>
                </a:solidFill>
              </a:rPr>
              <a:t>/c.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BE65A08-BB94-4D8D-A3B6-755D0F09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223" y="6467800"/>
            <a:ext cx="2133600" cy="365125"/>
          </a:xfrm>
        </p:spPr>
        <p:txBody>
          <a:bodyPr/>
          <a:lstStyle/>
          <a:p>
            <a:fld id="{4B45D006-5250-43BC-9B64-4263389CA341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07504" y="692696"/>
            <a:ext cx="8853747" cy="5237217"/>
            <a:chOff x="170107" y="1006710"/>
            <a:chExt cx="8853747" cy="523721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619" y="3815022"/>
              <a:ext cx="4245235" cy="239376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315" y="1042504"/>
              <a:ext cx="4143681" cy="2534951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02" y="1006710"/>
              <a:ext cx="4049471" cy="25921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76817" y="3448520"/>
              <a:ext cx="99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 [MeV] </a:t>
              </a:r>
              <a:endParaRPr lang="ru-RU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07" y="3815022"/>
              <a:ext cx="4325808" cy="24289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51720" y="1067209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-----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MC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----- experiment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94843" y="3959038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-----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MC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----- experiment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58339" y="3959038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-----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MC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----- experiment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2308" y="1124744"/>
              <a:ext cx="208823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-----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MC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----- experiment</a:t>
              </a:r>
              <a:endParaRPr lang="ru-RU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4159" y="1691504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Section 1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07048" y="4700831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Section 4</a:t>
              </a:r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78419" y="4607110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Section 3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35289" y="1723321"/>
              <a:ext cx="13724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Section 2</a:t>
              </a:r>
              <a:endParaRPr lang="ru-RU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763593" y="3017874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[MeV] 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275927" y="5721252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[MeV] 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809337" y="5768222"/>
            <a:ext cx="9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[MeV]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6237312"/>
            <a:ext cx="615663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and simulation spectra are in good agreement.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7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093C549-49A9-4520-A5CF-452A31BCA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4293096"/>
            <a:ext cx="4852660" cy="249004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E659662-45FE-4B16-B49A-5C76A41C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6577404"/>
            <a:ext cx="714374" cy="20574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450"/>
              </a:spcAft>
            </a:pPr>
            <a:fld id="{4B45D006-5250-43BC-9B64-4263389CA341}" type="slidenum">
              <a:rPr lang="en-US" smtClean="0"/>
              <a:pPr>
                <a:spcAft>
                  <a:spcPts val="450"/>
                </a:spcAft>
              </a:pPr>
              <a:t>15</a:t>
            </a:fld>
            <a:endParaRPr lang="en-US" dirty="0"/>
          </a:p>
        </p:txBody>
      </p:sp>
      <p:pic>
        <p:nvPicPr>
          <p:cNvPr id="16" name="Рисунок 15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A21C220-A1D0-4245-AC56-A3D64FD91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692"/>
            <a:ext cx="4572000" cy="257733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2754071C-D52F-41BF-BE2A-0FE121F34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/>
          <a:stretch/>
        </p:blipFill>
        <p:spPr>
          <a:xfrm>
            <a:off x="4139952" y="1504252"/>
            <a:ext cx="4622959" cy="2642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Energy resolution for full </a:t>
            </a:r>
            <a:r>
              <a:rPr lang="en-US" sz="2400" b="1" dirty="0" err="1" smtClean="0">
                <a:solidFill>
                  <a:srgbClr val="C00000"/>
                </a:solidFill>
              </a:rPr>
              <a:t>supermodule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687" y="805699"/>
                <a:ext cx="1192249" cy="701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687" y="805699"/>
                <a:ext cx="1192249" cy="7016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81028" y="856322"/>
                <a:ext cx="3168352" cy="600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800" i="1" baseline="-2500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 smtClean="0"/>
                  <a:t>⨁b</a:t>
                </a:r>
                <a:r>
                  <a:rPr lang="en-US" sz="2800" dirty="0"/>
                  <a:t> 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028" y="856322"/>
                <a:ext cx="3168352" cy="600357"/>
              </a:xfrm>
              <a:prstGeom prst="rect">
                <a:avLst/>
              </a:prstGeom>
              <a:blipFill rotWithShape="0">
                <a:blip r:embed="rId7"/>
                <a:stretch>
                  <a:fillRect t="-11111" b="-171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27295" y="407494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Linearity of response.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2499" y="4851702"/>
            <a:ext cx="388905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stochastic term of ~56% practically doesn't depend on the fitting function.</a:t>
            </a:r>
          </a:p>
          <a:p>
            <a:r>
              <a:rPr lang="en-US" dirty="0" smtClean="0"/>
              <a:t>Good agreement with MC results.</a:t>
            </a:r>
          </a:p>
          <a:p>
            <a:r>
              <a:rPr lang="en-US" dirty="0" smtClean="0"/>
              <a:t>The  noise term is almost zero.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8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C2EB03-FD5D-4198-B43C-03C40E66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90620"/>
            <a:ext cx="2133600" cy="365125"/>
          </a:xfrm>
        </p:spPr>
        <p:txBody>
          <a:bodyPr/>
          <a:lstStyle/>
          <a:p>
            <a:fld id="{4B45D006-5250-43BC-9B64-4263389CA341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73DB917-2B2D-47AF-BC00-8D2ED989B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/>
          <a:stretch/>
        </p:blipFill>
        <p:spPr>
          <a:xfrm>
            <a:off x="4572000" y="3212976"/>
            <a:ext cx="4063919" cy="27759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6BC9B0-F4C1-48E6-BEE8-891B1CD5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"/>
          <a:stretch/>
        </p:blipFill>
        <p:spPr>
          <a:xfrm>
            <a:off x="251520" y="3212976"/>
            <a:ext cx="3997275" cy="2748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269FEE-B121-4C17-A75E-F190814DAD20}"/>
              </a:ext>
            </a:extLst>
          </p:cNvPr>
          <p:cNvSpPr txBox="1"/>
          <p:nvPr/>
        </p:nvSpPr>
        <p:spPr>
          <a:xfrm>
            <a:off x="1115616" y="3717032"/>
            <a:ext cx="16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module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812F8A-1ACF-41C9-8F68-02BFE29BACD0}"/>
              </a:ext>
            </a:extLst>
          </p:cNvPr>
          <p:cNvSpPr txBox="1"/>
          <p:nvPr/>
        </p:nvSpPr>
        <p:spPr>
          <a:xfrm>
            <a:off x="5652120" y="37890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</a:t>
            </a:r>
            <a:r>
              <a:rPr lang="en-US" dirty="0" err="1" smtClean="0"/>
              <a:t>supermodule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Dependence of energy resolution on </a:t>
            </a:r>
            <a:r>
              <a:rPr lang="en-US" sz="2400" b="1" dirty="0" err="1" smtClean="0">
                <a:solidFill>
                  <a:srgbClr val="C00000"/>
                </a:solidFill>
              </a:rPr>
              <a:t>supermodule</a:t>
            </a:r>
            <a:r>
              <a:rPr lang="en-US" sz="2400" b="1" dirty="0" smtClean="0">
                <a:solidFill>
                  <a:srgbClr val="C00000"/>
                </a:solidFill>
              </a:rPr>
              <a:t> length.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2708920"/>
            <a:ext cx="780231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energy resolution for central module and for full </a:t>
            </a:r>
            <a:r>
              <a:rPr lang="en-US" dirty="0" err="1" smtClean="0"/>
              <a:t>supermodule</a:t>
            </a:r>
            <a:r>
              <a:rPr lang="en-US" dirty="0" smtClean="0"/>
              <a:t> is practically constant starting from the 7 longitudinal sections.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6021288"/>
            <a:ext cx="820891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Length of 4</a:t>
            </a:r>
            <a:r>
              <a:rPr lang="el-GR" dirty="0" smtClean="0"/>
              <a:t>λ</a:t>
            </a:r>
            <a:r>
              <a:rPr lang="en-US" baseline="-25000" dirty="0" smtClean="0"/>
              <a:t>I</a:t>
            </a:r>
            <a:r>
              <a:rPr lang="en-US" dirty="0" smtClean="0"/>
              <a:t> or 7 longitudinal sections is optimum for momentum range 3-6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E8EC884-4E99-4BC0-A980-00419CB979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7117"/>
          <a:stretch/>
        </p:blipFill>
        <p:spPr>
          <a:xfrm>
            <a:off x="251520" y="548680"/>
            <a:ext cx="4171498" cy="2016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BE4D66-4008-4959-B363-9B6AFACB21B7}"/>
              </a:ext>
            </a:extLst>
          </p:cNvPr>
          <p:cNvSpPr txBox="1"/>
          <p:nvPr/>
        </p:nvSpPr>
        <p:spPr>
          <a:xfrm>
            <a:off x="2411760" y="908720"/>
            <a:ext cx="13965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p</a:t>
            </a:r>
            <a:r>
              <a:rPr lang="en-US" sz="2100" b="1" dirty="0" smtClean="0"/>
              <a:t>= </a:t>
            </a:r>
            <a:r>
              <a:rPr lang="en-US" sz="2100" b="1" dirty="0"/>
              <a:t>6</a:t>
            </a:r>
            <a:r>
              <a:rPr lang="en-US" sz="2100" b="1" dirty="0" smtClean="0"/>
              <a:t> </a:t>
            </a:r>
            <a:r>
              <a:rPr lang="en-US" sz="2100" b="1" dirty="0"/>
              <a:t>GeV/c</a:t>
            </a:r>
            <a:endParaRPr lang="ru-RU" sz="2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764704"/>
            <a:ext cx="309634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 profile of hadron shower in central module.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0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Open issues.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t="8762" r="21428" b="11047"/>
          <a:stretch/>
        </p:blipFill>
        <p:spPr bwMode="auto">
          <a:xfrm>
            <a:off x="6376670" y="750369"/>
            <a:ext cx="2486660" cy="235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4750"/>
          <a:stretch/>
        </p:blipFill>
        <p:spPr>
          <a:xfrm>
            <a:off x="5045013" y="3356992"/>
            <a:ext cx="4072088" cy="27807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97293" y="6028475"/>
            <a:ext cx="5311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Magnet </a:t>
            </a:r>
            <a:r>
              <a:rPr lang="en-US" sz="1600" b="1" dirty="0"/>
              <a:t>pole </a:t>
            </a:r>
            <a:r>
              <a:rPr lang="en-US" sz="1600" b="1" dirty="0" smtClean="0"/>
              <a:t>with </a:t>
            </a:r>
            <a:r>
              <a:rPr lang="en-US" sz="1600" b="1" dirty="0" err="1"/>
              <a:t>FHCal</a:t>
            </a:r>
            <a:r>
              <a:rPr lang="en-US" sz="1600" b="1" dirty="0"/>
              <a:t> </a:t>
            </a:r>
            <a:r>
              <a:rPr lang="en-US" sz="1600" b="1" dirty="0" smtClean="0"/>
              <a:t>(left) </a:t>
            </a:r>
            <a:r>
              <a:rPr lang="en-US" sz="1600" b="1" dirty="0"/>
              <a:t>and </a:t>
            </a:r>
            <a:r>
              <a:rPr lang="en-US" sz="1600" b="1" dirty="0" err="1"/>
              <a:t>endcup</a:t>
            </a:r>
            <a:r>
              <a:rPr lang="en-US" sz="1600" b="1" dirty="0"/>
              <a:t> detectors (right).</a:t>
            </a:r>
            <a:endParaRPr lang="ru-RU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508020"/>
            <a:ext cx="4909353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Mechanical support.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FEE and readout. </a:t>
            </a:r>
            <a:r>
              <a:rPr lang="en-US" sz="2000" b="1" dirty="0"/>
              <a:t>F</a:t>
            </a:r>
            <a:r>
              <a:rPr lang="en-US" sz="2000" b="1" dirty="0" smtClean="0"/>
              <a:t>inal variant?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Simulations: detector performance and physics performance.</a:t>
            </a:r>
            <a:endParaRPr lang="ru-RU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Calibration. Cosmic </a:t>
            </a:r>
            <a:r>
              <a:rPr lang="en-US" sz="2000" b="1" dirty="0" err="1" smtClean="0"/>
              <a:t>muons</a:t>
            </a:r>
            <a:r>
              <a:rPr lang="en-US" sz="2000" b="1" dirty="0" smtClean="0"/>
              <a:t>, geometry of tracks. Simulations.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Power supplies. Mounting of readout </a:t>
            </a:r>
            <a:r>
              <a:rPr lang="en-US" sz="2000" b="1" dirty="0" smtClean="0"/>
              <a:t>elements. Full </a:t>
            </a:r>
            <a:r>
              <a:rPr lang="en-US" sz="2000" b="1" dirty="0"/>
              <a:t>integration to MPD.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Operation manpower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37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55977" y="72983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Present ZDC at BM@N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3996" y="1495315"/>
            <a:ext cx="4125217" cy="203132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central </a:t>
            </a:r>
            <a:r>
              <a:rPr lang="en-US" b="1" dirty="0"/>
              <a:t>part  consist of 36 modules with sizes 7.5×7.5 cm</a:t>
            </a:r>
            <a:r>
              <a:rPr lang="en-US" b="1" baseline="30000" dirty="0"/>
              <a:t>2</a:t>
            </a:r>
            <a:r>
              <a:rPr lang="en-US" b="1" dirty="0"/>
              <a:t>, </a:t>
            </a: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peripheral </a:t>
            </a:r>
            <a:r>
              <a:rPr lang="en-US" b="1" dirty="0"/>
              <a:t>part contains 68 modules of 15×15 </a:t>
            </a:r>
            <a:r>
              <a:rPr lang="en-US" b="1" dirty="0" smtClean="0"/>
              <a:t>cm</a:t>
            </a:r>
            <a:r>
              <a:rPr lang="en-US" b="1" baseline="30000" dirty="0" smtClean="0"/>
              <a:t>2</a:t>
            </a:r>
            <a:r>
              <a:rPr lang="en-US" b="1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Total number of modules - 104.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5976" y="1187460"/>
            <a:ext cx="216024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 beam hole.</a:t>
            </a:r>
            <a:endParaRPr lang="ru-RU" b="1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2FC0-D3C0-4936-9F0D-1FE4153B88E0}" type="slidenum">
              <a:rPr lang="ru-RU" smtClean="0"/>
              <a:t>18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Proposition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for BM@N.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4005064"/>
            <a:ext cx="4546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MPD/CBM synergy for BM@N:  Why?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4437112"/>
            <a:ext cx="417646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Modern technics;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</a:t>
            </a:r>
            <a:r>
              <a:rPr lang="en-US" b="1" dirty="0" smtClean="0"/>
              <a:t>ight yield ~x10 higher;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Detection of low energies;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Stable operation at high count rates;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Unification of approaches;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</a:t>
            </a:r>
            <a:r>
              <a:rPr lang="en-US" b="1" dirty="0" smtClean="0"/>
              <a:t>xperience in operation for later MPD/CBM experiments.  </a:t>
            </a:r>
            <a:endParaRPr lang="ru-RU" b="1" dirty="0"/>
          </a:p>
        </p:txBody>
      </p:sp>
      <p:pic>
        <p:nvPicPr>
          <p:cNvPr id="2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509120"/>
            <a:ext cx="3199418" cy="19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23528" y="4149080"/>
            <a:ext cx="30963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MPD modules </a:t>
            </a:r>
            <a:r>
              <a:rPr lang="en-US" b="1" dirty="0" smtClean="0"/>
              <a:t>+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FFC000"/>
                </a:solidFill>
              </a:rPr>
              <a:t>CBM modules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>
            <a:off x="1619672" y="3645024"/>
            <a:ext cx="216024" cy="432048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79561"/>
            <a:ext cx="3889585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004915" y="528534"/>
            <a:ext cx="279396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active beam dump;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backscattered particles;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heavy fragments!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44" y="478173"/>
            <a:ext cx="334786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Active beam dump;</a:t>
            </a: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ackscattered particles;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Problems with heavy fragments!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0159" y="6443425"/>
            <a:ext cx="21336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3" name="Рисунок 2" descr="BMN_with_hol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074" y="1143048"/>
            <a:ext cx="4472170" cy="271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4" b="5904"/>
          <a:stretch/>
        </p:blipFill>
        <p:spPr>
          <a:xfrm>
            <a:off x="4557296" y="4093548"/>
            <a:ext cx="3846273" cy="2641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9" b="5571"/>
          <a:stretch/>
        </p:blipFill>
        <p:spPr>
          <a:xfrm>
            <a:off x="340632" y="4106319"/>
            <a:ext cx="3933433" cy="2679370"/>
          </a:xfrm>
          <a:prstGeom prst="rect">
            <a:avLst/>
          </a:prstGeom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929942" y="3938331"/>
            <a:ext cx="4949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Event </a:t>
            </a:r>
            <a:r>
              <a:rPr lang="en-US" b="1" dirty="0">
                <a:solidFill>
                  <a:srgbClr val="C00000"/>
                </a:solidFill>
              </a:rPr>
              <a:t>plane </a:t>
            </a:r>
            <a:r>
              <a:rPr lang="en-US" b="1" dirty="0" smtClean="0">
                <a:solidFill>
                  <a:srgbClr val="C00000"/>
                </a:solidFill>
              </a:rPr>
              <a:t>resolution: the same in both variants!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Variants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for BM@N.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821" y="1159320"/>
            <a:ext cx="418147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47864" y="980728"/>
            <a:ext cx="15121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CBM modules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548680"/>
            <a:ext cx="18448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MPD modules</a:t>
            </a:r>
            <a:endParaRPr lang="ru-RU" b="1" dirty="0">
              <a:solidFill>
                <a:srgbClr val="00B0F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131840" y="1297372"/>
            <a:ext cx="648072" cy="71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277862" y="1275158"/>
            <a:ext cx="825936" cy="895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09460" y="888002"/>
            <a:ext cx="1588677" cy="1020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194087" y="898518"/>
            <a:ext cx="1566589" cy="1057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6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2"/>
          <a:srcRect l="21397" t="25802"/>
          <a:stretch/>
        </p:blipFill>
        <p:spPr bwMode="auto">
          <a:xfrm>
            <a:off x="4393631" y="2708921"/>
            <a:ext cx="4764806" cy="31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668" y="541038"/>
            <a:ext cx="8815820" cy="373979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2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FHCal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will detect the spectators to measure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geometry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of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ion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collisions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8" y="3783552"/>
            <a:ext cx="2238195" cy="180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1679" y="4927540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617136" y="4199314"/>
            <a:ext cx="1196186" cy="7159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9" idx="0"/>
          </p:cNvCxnSpPr>
          <p:nvPr/>
        </p:nvCxnSpPr>
        <p:spPr>
          <a:xfrm flipH="1" flipV="1">
            <a:off x="2749629" y="4349095"/>
            <a:ext cx="752363" cy="5784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719572" y="5892017"/>
            <a:ext cx="7956884" cy="92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</a:t>
            </a:r>
            <a:r>
              <a:rPr lang="en-US" altLang="ru-RU" sz="1800" b="1" u="sng" dirty="0" smtClean="0">
                <a:latin typeface="Calibri" pitchFamily="34" charset="0"/>
              </a:rPr>
              <a:t>arms </a:t>
            </a:r>
            <a:r>
              <a:rPr lang="en-US" altLang="ru-RU" sz="1800" b="1" u="sng" dirty="0">
                <a:latin typeface="Calibri" pitchFamily="34" charset="0"/>
              </a:rPr>
              <a:t>of hadron calorimeters </a:t>
            </a:r>
            <a:r>
              <a:rPr lang="en-US" altLang="ru-RU" sz="1800" b="1" dirty="0">
                <a:latin typeface="Calibri" pitchFamily="34" charset="0"/>
              </a:rPr>
              <a:t>at opposite sides in forward </a:t>
            </a:r>
            <a:r>
              <a:rPr lang="en-US" altLang="ru-RU" sz="1800" b="1" dirty="0" smtClean="0">
                <a:latin typeface="Calibri" pitchFamily="34" charset="0"/>
              </a:rPr>
              <a:t>regions</a:t>
            </a:r>
            <a:r>
              <a:rPr lang="en-US" altLang="ru-RU" sz="1800" b="1" dirty="0">
                <a:latin typeface="Calibri" pitchFamily="34" charset="0"/>
              </a:rPr>
              <a:t>.</a:t>
            </a:r>
            <a:endParaRPr lang="en-US" altLang="ru-RU" sz="1800" b="1" dirty="0" smtClean="0"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</a:t>
            </a:r>
            <a:r>
              <a:rPr lang="en-US" altLang="ru-RU" sz="1800" b="1" dirty="0" smtClean="0">
                <a:latin typeface="Calibri" pitchFamily="34" charset="0"/>
              </a:rPr>
              <a:t>t </a:t>
            </a:r>
            <a:r>
              <a:rPr lang="en-US" altLang="ru-RU" sz="1800" b="1" dirty="0">
                <a:latin typeface="Calibri" pitchFamily="34" charset="0"/>
              </a:rPr>
              <a:t>the distance </a:t>
            </a:r>
            <a:r>
              <a:rPr lang="en-US" altLang="ru-RU" sz="1800" b="1" dirty="0" smtClean="0">
                <a:latin typeface="Calibri" pitchFamily="34" charset="0"/>
              </a:rPr>
              <a:t>3.2 </a:t>
            </a:r>
            <a:r>
              <a:rPr lang="en-US" altLang="ru-RU" sz="1800" b="1" dirty="0">
                <a:latin typeface="Calibri" pitchFamily="34" charset="0"/>
              </a:rPr>
              <a:t>meters from the interaction point</a:t>
            </a:r>
            <a:r>
              <a:rPr lang="en-US" altLang="ru-RU" sz="1800" b="1" dirty="0" smtClean="0">
                <a:latin typeface="Calibri" pitchFamily="34" charset="0"/>
              </a:rPr>
              <a:t>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 smtClean="0">
                <a:latin typeface="Calibri" pitchFamily="34" charset="0"/>
              </a:rPr>
              <a:t>Acceptance corresponds to </a:t>
            </a:r>
            <a:r>
              <a:rPr lang="en-US" altLang="ru-RU" sz="1800" b="1" dirty="0" err="1" smtClean="0">
                <a:latin typeface="Calibri" pitchFamily="34" charset="0"/>
              </a:rPr>
              <a:t>pseudorapidity</a:t>
            </a:r>
            <a:r>
              <a:rPr lang="en-US" altLang="ru-RU" sz="1800" b="1" dirty="0" smtClean="0">
                <a:latin typeface="Calibri" pitchFamily="34" charset="0"/>
              </a:rPr>
              <a:t>   2.0&lt;</a:t>
            </a:r>
            <a:r>
              <a:rPr lang="en-US" altLang="ru-RU" sz="1800" b="1" dirty="0" smtClean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The Forward </a:t>
            </a:r>
            <a:r>
              <a:rPr lang="en-US" altLang="ru-RU" sz="2800" b="1" dirty="0">
                <a:solidFill>
                  <a:srgbClr val="C00000"/>
                </a:solidFill>
                <a:latin typeface="Calibri" pitchFamily="34" charset="0"/>
              </a:rPr>
              <a:t>H</a:t>
            </a: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adron </a:t>
            </a:r>
            <a:r>
              <a:rPr lang="en-US" altLang="ru-RU" sz="2800" b="1" dirty="0">
                <a:solidFill>
                  <a:srgbClr val="C00000"/>
                </a:solidFill>
                <a:latin typeface="Calibri" pitchFamily="34" charset="0"/>
              </a:rPr>
              <a:t>C</a:t>
            </a: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alorimeter in </a:t>
            </a:r>
            <a:r>
              <a:rPr lang="en-US" altLang="ru-RU" sz="2800" b="1" dirty="0">
                <a:solidFill>
                  <a:srgbClr val="C00000"/>
                </a:solidFill>
                <a:latin typeface="Calibri" pitchFamily="34" charset="0"/>
              </a:rPr>
              <a:t>MPD </a:t>
            </a:r>
            <a:r>
              <a:rPr lang="en-US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setup.</a:t>
            </a:r>
            <a:endParaRPr lang="ru-RU" altLang="ru-RU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61732" y="6436514"/>
            <a:ext cx="21336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47397" y="1249129"/>
            <a:ext cx="344645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The centrality of the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collisions: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b="14833"/>
          <a:stretch/>
        </p:blipFill>
        <p:spPr>
          <a:xfrm>
            <a:off x="5023997" y="1017802"/>
            <a:ext cx="2725596" cy="14798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34" y="1761657"/>
            <a:ext cx="2873666" cy="213617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496" y="2447558"/>
            <a:ext cx="233975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reaction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plane: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 rot="430143">
            <a:off x="936766" y="4330915"/>
            <a:ext cx="1781364" cy="759298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80198" y="4509120"/>
            <a:ext cx="2428295" cy="3733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419" y="3844328"/>
            <a:ext cx="760166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Event plane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248" y="524124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Spectator spot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477112" y="4833416"/>
            <a:ext cx="889278" cy="5250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16119" r="16287" b="14033"/>
          <a:stretch/>
        </p:blipFill>
        <p:spPr>
          <a:xfrm rot="10800000">
            <a:off x="6192180" y="2432220"/>
            <a:ext cx="504056" cy="468052"/>
          </a:xfrm>
          <a:prstGeom prst="rect">
            <a:avLst/>
          </a:prstGeom>
        </p:spPr>
      </p:pic>
      <p:sp>
        <p:nvSpPr>
          <p:cNvPr id="25" name="Стрелка вниз 24"/>
          <p:cNvSpPr/>
          <p:nvPr/>
        </p:nvSpPr>
        <p:spPr>
          <a:xfrm>
            <a:off x="6444208" y="2416809"/>
            <a:ext cx="114540" cy="162224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1652" y="0"/>
            <a:ext cx="91578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Problems with centrality.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BMN_with_hole.gif"/>
          <p:cNvPicPr>
            <a:picLocks noChangeAspect="1"/>
          </p:cNvPicPr>
          <p:nvPr/>
        </p:nvPicPr>
        <p:blipFill rotWithShape="1">
          <a:blip r:embed="rId2"/>
          <a:srcRect l="1918" t="14278" r="25225" b="17754"/>
          <a:stretch/>
        </p:blipFill>
        <p:spPr>
          <a:xfrm>
            <a:off x="5950495" y="653479"/>
            <a:ext cx="2736305" cy="1551385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 rotWithShape="1">
          <a:blip r:embed="rId3"/>
          <a:srcRect r="16980" b="8925"/>
          <a:stretch/>
        </p:blipFill>
        <p:spPr bwMode="auto">
          <a:xfrm>
            <a:off x="379353" y="452455"/>
            <a:ext cx="2464455" cy="16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3640"/>
            <a:ext cx="3167520" cy="2626852"/>
          </a:xfrm>
          <a:prstGeom prst="rect">
            <a:avLst/>
          </a:prstGeom>
        </p:spPr>
      </p:pic>
      <p:sp>
        <p:nvSpPr>
          <p:cNvPr id="10" name="TextBox 58"/>
          <p:cNvSpPr txBox="1">
            <a:spLocks noChangeArrowheads="1"/>
          </p:cNvSpPr>
          <p:nvPr/>
        </p:nvSpPr>
        <p:spPr bwMode="auto">
          <a:xfrm>
            <a:off x="3167520" y="1759239"/>
            <a:ext cx="2730634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663300"/>
                </a:solidFill>
                <a:latin typeface="Calibri" pitchFamily="34" charset="0"/>
              </a:rPr>
              <a:t>Simulations: LA-QGSM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663300"/>
                </a:solidFill>
                <a:latin typeface="Calibri" pitchFamily="34" charset="0"/>
              </a:rPr>
              <a:t>Au+Au@4.5 </a:t>
            </a:r>
            <a:r>
              <a:rPr lang="en-US" b="1" dirty="0" err="1" smtClean="0">
                <a:solidFill>
                  <a:srgbClr val="663300"/>
                </a:solidFill>
                <a:latin typeface="Calibri" pitchFamily="34" charset="0"/>
              </a:rPr>
              <a:t>AGeV</a:t>
            </a:r>
            <a:endParaRPr lang="en-US" b="1" dirty="0">
              <a:solidFill>
                <a:srgbClr val="663300"/>
              </a:solidFill>
              <a:latin typeface="Calibri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155" y="2348880"/>
            <a:ext cx="2950720" cy="2231329"/>
          </a:xfrm>
          <a:prstGeom prst="rect">
            <a:avLst/>
          </a:prstGeom>
        </p:spPr>
      </p:pic>
      <p:pic>
        <p:nvPicPr>
          <p:cNvPr id="15" name="Рисунок 14" descr="c_asym_3plots_full_geom_field_54mods_plus18_7cm_left_hole_8m_99498ev.gif"/>
          <p:cNvPicPr preferRelativeResize="0">
            <a:picLocks/>
          </p:cNvPicPr>
          <p:nvPr/>
        </p:nvPicPr>
        <p:blipFill rotWithShape="1">
          <a:blip r:embed="rId6"/>
          <a:srcRect l="35155" t="8179" r="34820" b="5231"/>
          <a:stretch/>
        </p:blipFill>
        <p:spPr>
          <a:xfrm>
            <a:off x="6061242" y="4595099"/>
            <a:ext cx="2736304" cy="216024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3676" y="6446413"/>
            <a:ext cx="21336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774917" y="3122617"/>
            <a:ext cx="508679" cy="115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71472" y="484238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are these events?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1043608" y="3933056"/>
            <a:ext cx="792088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83968" y="2950290"/>
            <a:ext cx="20027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Leak of heavy ions in beam hole.</a:t>
            </a:r>
            <a:endParaRPr lang="ru-RU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6061242" y="3212976"/>
            <a:ext cx="1535094" cy="386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0195" y="5149304"/>
            <a:ext cx="29036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Some heavy ions with A&gt;100 deposit energy through e.-m. ionizing loss without hadron cascade. 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079376" y="4821123"/>
            <a:ext cx="215747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Correlations between energy asymmetry and energy deposition are much worse than in case of MPD/NICA. 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979785" y="6462363"/>
            <a:ext cx="58964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Centrality measurements are </a:t>
            </a:r>
            <a:r>
              <a:rPr lang="en-US" b="1" dirty="0" smtClean="0"/>
              <a:t>not</a:t>
            </a:r>
            <a:r>
              <a:rPr lang="ru-RU" b="1" dirty="0" smtClean="0"/>
              <a:t> </a:t>
            </a:r>
            <a:r>
              <a:rPr lang="en-US" b="1" dirty="0" smtClean="0"/>
              <a:t>simple </a:t>
            </a:r>
            <a:r>
              <a:rPr lang="en-US" b="1" dirty="0" smtClean="0"/>
              <a:t>in both geometries!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764704"/>
            <a:ext cx="273630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Energy deposition is not monotonic in both cases even without beam hole!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9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444608"/>
            <a:ext cx="7200800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project is well developed.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are a few open questions.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manpower for both hardware and software is desired!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68139" y="6424993"/>
            <a:ext cx="2133600" cy="365125"/>
          </a:xfrm>
        </p:spPr>
        <p:txBody>
          <a:bodyPr/>
          <a:lstStyle/>
          <a:p>
            <a:fld id="{432D6898-0A46-4AB4-8E0F-EC70D0D57769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" y="2412946"/>
            <a:ext cx="2740217" cy="365919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6077"/>
          <a:stretch/>
        </p:blipFill>
        <p:spPr>
          <a:xfrm>
            <a:off x="2935537" y="2799409"/>
            <a:ext cx="3338520" cy="2217128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08104" y="483614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MeV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99920" y="2164188"/>
            <a:ext cx="51266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First CBM module is already installed</a:t>
            </a:r>
            <a:r>
              <a:rPr lang="en-US" b="1" dirty="0"/>
              <a:t> at BM@N</a:t>
            </a:r>
            <a:r>
              <a:rPr lang="en-US" b="1" dirty="0" smtClean="0"/>
              <a:t>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84553" y="264317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Ar</a:t>
            </a:r>
            <a:r>
              <a:rPr lang="en-US" b="1" dirty="0" smtClean="0"/>
              <a:t>-peak in CBM module.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704476" y="2489620"/>
            <a:ext cx="1294187" cy="812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 rotWithShape="1">
          <a:blip r:embed="rId5"/>
          <a:srcRect t="7934" r="6983"/>
          <a:stretch/>
        </p:blipFill>
        <p:spPr>
          <a:xfrm>
            <a:off x="6136805" y="4393011"/>
            <a:ext cx="2966390" cy="1963341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 rot="16200000">
            <a:off x="5817370" y="441636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MeV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42696" y="6117216"/>
            <a:ext cx="908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  <a:r>
              <a:rPr lang="en-US" sz="1400" b="1" dirty="0" smtClean="0"/>
              <a:t>ection#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0142" y="4057876"/>
            <a:ext cx="177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Shower profile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219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19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</a:t>
            </a:r>
            <a:r>
              <a:rPr lang="en-US" sz="6600" b="1" dirty="0" smtClean="0">
                <a:solidFill>
                  <a:srgbClr val="FF0000"/>
                </a:solidFill>
              </a:rPr>
              <a:t>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94" y="0"/>
            <a:ext cx="9127429" cy="47667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Main stages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project.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6093296"/>
          </a:xfrm>
        </p:spPr>
        <p:txBody>
          <a:bodyPr>
            <a:normAutofit/>
          </a:bodyPr>
          <a:lstStyle/>
          <a:p>
            <a:r>
              <a:rPr lang="en-US" sz="2000" b="1" dirty="0" err="1" smtClean="0"/>
              <a:t>FHCal</a:t>
            </a:r>
            <a:r>
              <a:rPr lang="en-US" sz="2000" b="1" dirty="0" smtClean="0"/>
              <a:t> TDR (INR-</a:t>
            </a:r>
            <a:r>
              <a:rPr lang="en-US" sz="2000" b="1" dirty="0" err="1" smtClean="0"/>
              <a:t>MEPhI</a:t>
            </a:r>
            <a:r>
              <a:rPr lang="en-US" sz="2000" b="1" dirty="0" smtClean="0"/>
              <a:t>-JINR). </a:t>
            </a:r>
          </a:p>
          <a:p>
            <a:pPr marL="0" indent="0">
              <a:buNone/>
            </a:pPr>
            <a:r>
              <a:rPr lang="en-US" sz="2000" b="1" dirty="0" smtClean="0"/>
              <a:t>    The final version is </a:t>
            </a:r>
            <a:r>
              <a:rPr lang="en-US" sz="2000" b="1" dirty="0"/>
              <a:t>(almost) </a:t>
            </a:r>
            <a:r>
              <a:rPr lang="en-US" sz="2000" b="1" dirty="0" smtClean="0"/>
              <a:t>ready.</a:t>
            </a:r>
            <a:endParaRPr lang="ru-RU" sz="2000" b="1" dirty="0" smtClean="0"/>
          </a:p>
          <a:p>
            <a:pPr marL="0" indent="0">
              <a:buNone/>
            </a:pPr>
            <a:r>
              <a:rPr lang="en-US" sz="2000" b="1" dirty="0" smtClean="0"/>
              <a:t>    Collaboration of 3 institutes. 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Contribution of CBM/FAIR. </a:t>
            </a:r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Production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   (INR, Moscow)</a:t>
            </a:r>
          </a:p>
          <a:p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 smtClean="0"/>
              <a:t>Beam tests of modules at CERN</a:t>
            </a:r>
          </a:p>
          <a:p>
            <a:pPr marL="0" indent="0">
              <a:buNone/>
            </a:pPr>
            <a:r>
              <a:rPr lang="en-US" sz="2000" b="1" dirty="0" smtClean="0"/>
              <a:t>      (</a:t>
            </a:r>
            <a:r>
              <a:rPr lang="en-US" sz="2000" b="1" dirty="0" err="1" smtClean="0"/>
              <a:t>MoU</a:t>
            </a:r>
            <a:r>
              <a:rPr lang="en-US" sz="2000" b="1" dirty="0" smtClean="0"/>
              <a:t> between JINR and CBM)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 smtClean="0"/>
              <a:t>Use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/CBM modules for BM@N</a:t>
            </a:r>
          </a:p>
          <a:p>
            <a:pPr marL="0" indent="0">
              <a:buNone/>
            </a:pPr>
            <a:r>
              <a:rPr lang="en-US" sz="2000" b="1" dirty="0" smtClean="0"/>
              <a:t>      (</a:t>
            </a:r>
            <a:r>
              <a:rPr lang="en-US" sz="2000" b="1" dirty="0" err="1"/>
              <a:t>MoU</a:t>
            </a:r>
            <a:r>
              <a:rPr lang="en-US" sz="2000" b="1" dirty="0"/>
              <a:t> between JINR and CBM)</a:t>
            </a:r>
            <a:endParaRPr lang="ru-RU" sz="2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98814"/>
            <a:ext cx="1728192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573016"/>
            <a:ext cx="2082712" cy="1562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5157192"/>
            <a:ext cx="2530059" cy="1615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60" y="1923426"/>
            <a:ext cx="2770480" cy="16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0" y="19095"/>
            <a:ext cx="914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+mj-lt"/>
              </a:rPr>
              <a:t>Structure of </a:t>
            </a:r>
            <a:r>
              <a:rPr lang="en-US" altLang="ru-RU" sz="2400" b="1" dirty="0" err="1" smtClean="0">
                <a:solidFill>
                  <a:srgbClr val="C00000"/>
                </a:solidFill>
                <a:latin typeface="+mj-lt"/>
              </a:rPr>
              <a:t>FHCal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</a:rPr>
              <a:t> – </a:t>
            </a:r>
            <a:r>
              <a:rPr lang="en-US" altLang="ru-RU" sz="2400" b="1" dirty="0" smtClean="0">
                <a:solidFill>
                  <a:srgbClr val="C00000"/>
                </a:solidFill>
                <a:latin typeface="+mj-lt"/>
              </a:rPr>
              <a:t>two left/right arms.</a:t>
            </a:r>
            <a:endParaRPr lang="ru-RU" altLang="ru-RU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77154" y="1166965"/>
            <a:ext cx="3157790" cy="18466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</a:rPr>
              <a:t>     Each arm: 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45 modules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;</a:t>
            </a:r>
            <a:endParaRPr lang="en-US" sz="2000" b="1" dirty="0" smtClean="0">
              <a:solidFill>
                <a:srgbClr val="000000"/>
              </a:solidFill>
              <a:latin typeface="+mj-lt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Beam hole;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Weight </a:t>
            </a:r>
            <a:r>
              <a:rPr lang="en-US" sz="2000" b="1" dirty="0">
                <a:solidFill>
                  <a:srgbClr val="000000"/>
                </a:solidFill>
                <a:latin typeface="+mj-lt"/>
              </a:rPr>
              <a:t>– 9 tons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grpSp>
        <p:nvGrpSpPr>
          <p:cNvPr id="22532" name="Группа 7"/>
          <p:cNvGrpSpPr>
            <a:grpSpLocks/>
          </p:cNvGrpSpPr>
          <p:nvPr/>
        </p:nvGrpSpPr>
        <p:grpSpPr bwMode="auto">
          <a:xfrm>
            <a:off x="1619249" y="1989137"/>
            <a:ext cx="306388" cy="260350"/>
            <a:chOff x="1619578" y="1989580"/>
            <a:chExt cx="306348" cy="26041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619578" y="1989580"/>
              <a:ext cx="306348" cy="260411"/>
            </a:xfrm>
            <a:prstGeom prst="rect">
              <a:avLst/>
            </a:prstGeom>
            <a:solidFill>
              <a:srgbClr val="C4D3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1700531" y="2061034"/>
              <a:ext cx="144443" cy="14449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42298" y="3573016"/>
            <a:ext cx="1872208" cy="1969966"/>
            <a:chOff x="3200" y="730"/>
            <a:chExt cx="1561" cy="1634"/>
          </a:xfrm>
        </p:grpSpPr>
        <p:grpSp>
          <p:nvGrpSpPr>
            <p:cNvPr id="22538" name="Group 6"/>
            <p:cNvGrpSpPr>
              <a:grpSpLocks/>
            </p:cNvGrpSpPr>
            <p:nvPr/>
          </p:nvGrpSpPr>
          <p:grpSpPr bwMode="auto">
            <a:xfrm>
              <a:off x="3837" y="776"/>
              <a:ext cx="924" cy="989"/>
              <a:chOff x="3294" y="1351"/>
              <a:chExt cx="924" cy="989"/>
            </a:xfrm>
          </p:grpSpPr>
          <p:sp>
            <p:nvSpPr>
              <p:cNvPr id="22648" name="AutoShape 7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" name="AutoShape 8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" name="AutoShape 9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1" name="AutoShape 10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39" name="AutoShape 11"/>
            <p:cNvSpPr>
              <a:spLocks noChangeAspect="1" noChangeArrowheads="1"/>
            </p:cNvSpPr>
            <p:nvPr/>
          </p:nvSpPr>
          <p:spPr bwMode="auto">
            <a:xfrm>
              <a:off x="3817" y="919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0" name="Freeform 12"/>
            <p:cNvSpPr>
              <a:spLocks noChangeAspect="1"/>
            </p:cNvSpPr>
            <p:nvPr/>
          </p:nvSpPr>
          <p:spPr bwMode="auto">
            <a:xfrm>
              <a:off x="3817" y="894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AutoShape 13"/>
            <p:cNvSpPr>
              <a:spLocks noChangeAspect="1" noChangeArrowheads="1"/>
            </p:cNvSpPr>
            <p:nvPr/>
          </p:nvSpPr>
          <p:spPr bwMode="auto">
            <a:xfrm>
              <a:off x="3871" y="987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2" name="AutoShape 14"/>
            <p:cNvSpPr>
              <a:spLocks noChangeAspect="1" noChangeArrowheads="1"/>
            </p:cNvSpPr>
            <p:nvPr/>
          </p:nvSpPr>
          <p:spPr bwMode="auto">
            <a:xfrm>
              <a:off x="3814" y="868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3" name="Freeform 15"/>
            <p:cNvSpPr>
              <a:spLocks noChangeAspect="1"/>
            </p:cNvSpPr>
            <p:nvPr/>
          </p:nvSpPr>
          <p:spPr bwMode="auto">
            <a:xfrm>
              <a:off x="4061" y="869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Arc 16"/>
            <p:cNvSpPr>
              <a:spLocks noChangeAspect="1"/>
            </p:cNvSpPr>
            <p:nvPr/>
          </p:nvSpPr>
          <p:spPr bwMode="auto">
            <a:xfrm rot="21549114" flipV="1">
              <a:off x="3786" y="873"/>
              <a:ext cx="396" cy="46"/>
            </a:xfrm>
            <a:custGeom>
              <a:avLst/>
              <a:gdLst>
                <a:gd name="T0" fmla="*/ 0 w 16087"/>
                <a:gd name="T1" fmla="*/ 0 h 18140"/>
                <a:gd name="T2" fmla="*/ 0 w 16087"/>
                <a:gd name="T3" fmla="*/ 0 h 18140"/>
                <a:gd name="T4" fmla="*/ 0 w 16087"/>
                <a:gd name="T5" fmla="*/ 0 h 18140"/>
                <a:gd name="T6" fmla="*/ 0 60000 65536"/>
                <a:gd name="T7" fmla="*/ 0 60000 65536"/>
                <a:gd name="T8" fmla="*/ 0 60000 65536"/>
                <a:gd name="T9" fmla="*/ 0 w 16087"/>
                <a:gd name="T10" fmla="*/ 0 h 18140"/>
                <a:gd name="T11" fmla="*/ 16087 w 1608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87" h="18140" fill="none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</a:path>
                <a:path w="16087" h="18140" stroke="0" extrusionOk="0">
                  <a:moveTo>
                    <a:pt x="11726" y="-1"/>
                  </a:moveTo>
                  <a:cubicBezTo>
                    <a:pt x="13338" y="1042"/>
                    <a:pt x="14805" y="2295"/>
                    <a:pt x="16087" y="3725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5" name="Arc 17"/>
            <p:cNvSpPr>
              <a:spLocks noChangeAspect="1"/>
            </p:cNvSpPr>
            <p:nvPr/>
          </p:nvSpPr>
          <p:spPr bwMode="auto">
            <a:xfrm rot="11110049" flipV="1">
              <a:off x="3883" y="920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6" name="Arc 18"/>
            <p:cNvSpPr>
              <a:spLocks noChangeAspect="1"/>
            </p:cNvSpPr>
            <p:nvPr/>
          </p:nvSpPr>
          <p:spPr bwMode="auto">
            <a:xfrm rot="255756" flipH="1">
              <a:off x="3935" y="925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7" name="AutoShape 19"/>
            <p:cNvSpPr>
              <a:spLocks noChangeAspect="1" noChangeArrowheads="1"/>
            </p:cNvSpPr>
            <p:nvPr/>
          </p:nvSpPr>
          <p:spPr bwMode="auto">
            <a:xfrm>
              <a:off x="3865" y="983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8" name="AutoShape 20"/>
            <p:cNvSpPr>
              <a:spLocks noChangeAspect="1" noChangeArrowheads="1"/>
            </p:cNvSpPr>
            <p:nvPr/>
          </p:nvSpPr>
          <p:spPr bwMode="auto">
            <a:xfrm>
              <a:off x="3878" y="995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49" name="Arc 21"/>
            <p:cNvSpPr>
              <a:spLocks noChangeAspect="1"/>
            </p:cNvSpPr>
            <p:nvPr/>
          </p:nvSpPr>
          <p:spPr bwMode="auto">
            <a:xfrm rot="10507534" flipV="1">
              <a:off x="3873" y="912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0" name="Line 22"/>
            <p:cNvSpPr>
              <a:spLocks noChangeAspect="1" noChangeShapeType="1"/>
            </p:cNvSpPr>
            <p:nvPr/>
          </p:nvSpPr>
          <p:spPr bwMode="auto">
            <a:xfrm flipH="1">
              <a:off x="3895" y="1021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51" name="Group 23"/>
            <p:cNvGrpSpPr>
              <a:grpSpLocks/>
            </p:cNvGrpSpPr>
            <p:nvPr/>
          </p:nvGrpSpPr>
          <p:grpSpPr bwMode="auto">
            <a:xfrm>
              <a:off x="3722" y="887"/>
              <a:ext cx="924" cy="989"/>
              <a:chOff x="3294" y="1351"/>
              <a:chExt cx="924" cy="989"/>
            </a:xfrm>
          </p:grpSpPr>
          <p:sp>
            <p:nvSpPr>
              <p:cNvPr id="22644" name="AutoShape 24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" name="AutoShape 25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" name="AutoShape 26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" name="AutoShape 27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52" name="AutoShape 28"/>
            <p:cNvSpPr>
              <a:spLocks noChangeAspect="1" noChangeArrowheads="1"/>
            </p:cNvSpPr>
            <p:nvPr/>
          </p:nvSpPr>
          <p:spPr bwMode="auto">
            <a:xfrm>
              <a:off x="3697" y="103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3" name="Freeform 29"/>
            <p:cNvSpPr>
              <a:spLocks noChangeAspect="1"/>
            </p:cNvSpPr>
            <p:nvPr/>
          </p:nvSpPr>
          <p:spPr bwMode="auto">
            <a:xfrm>
              <a:off x="3697" y="100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AutoShape 30"/>
            <p:cNvSpPr>
              <a:spLocks noChangeAspect="1" noChangeArrowheads="1"/>
            </p:cNvSpPr>
            <p:nvPr/>
          </p:nvSpPr>
          <p:spPr bwMode="auto">
            <a:xfrm>
              <a:off x="3751" y="110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5" name="AutoShape 31"/>
            <p:cNvSpPr>
              <a:spLocks noChangeAspect="1" noChangeArrowheads="1"/>
            </p:cNvSpPr>
            <p:nvPr/>
          </p:nvSpPr>
          <p:spPr bwMode="auto">
            <a:xfrm>
              <a:off x="3694" y="98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56" name="Freeform 32"/>
            <p:cNvSpPr>
              <a:spLocks noChangeAspect="1"/>
            </p:cNvSpPr>
            <p:nvPr/>
          </p:nvSpPr>
          <p:spPr bwMode="auto">
            <a:xfrm>
              <a:off x="3941" y="98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Arc 33"/>
            <p:cNvSpPr>
              <a:spLocks noChangeAspect="1"/>
            </p:cNvSpPr>
            <p:nvPr/>
          </p:nvSpPr>
          <p:spPr bwMode="auto">
            <a:xfrm rot="21549114" flipV="1">
              <a:off x="3666" y="985"/>
              <a:ext cx="429" cy="46"/>
            </a:xfrm>
            <a:custGeom>
              <a:avLst/>
              <a:gdLst>
                <a:gd name="T0" fmla="*/ 0 w 17459"/>
                <a:gd name="T1" fmla="*/ 0 h 18140"/>
                <a:gd name="T2" fmla="*/ 0 w 17459"/>
                <a:gd name="T3" fmla="*/ 0 h 18140"/>
                <a:gd name="T4" fmla="*/ 0 w 1745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459"/>
                <a:gd name="T10" fmla="*/ 0 h 18140"/>
                <a:gd name="T11" fmla="*/ 17459 w 1745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59" h="18140" fill="none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</a:path>
                <a:path w="17459" h="18140" stroke="0" extrusionOk="0">
                  <a:moveTo>
                    <a:pt x="11726" y="-1"/>
                  </a:moveTo>
                  <a:cubicBezTo>
                    <a:pt x="13953" y="1439"/>
                    <a:pt x="15897" y="3278"/>
                    <a:pt x="17458" y="542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8" name="Arc 34"/>
            <p:cNvSpPr>
              <a:spLocks noChangeAspect="1"/>
            </p:cNvSpPr>
            <p:nvPr/>
          </p:nvSpPr>
          <p:spPr bwMode="auto">
            <a:xfrm rot="11110049" flipV="1">
              <a:off x="3763" y="103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9" name="Arc 35"/>
            <p:cNvSpPr>
              <a:spLocks noChangeAspect="1"/>
            </p:cNvSpPr>
            <p:nvPr/>
          </p:nvSpPr>
          <p:spPr bwMode="auto">
            <a:xfrm rot="255756" flipH="1">
              <a:off x="3815" y="103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0" name="AutoShape 36"/>
            <p:cNvSpPr>
              <a:spLocks noChangeAspect="1" noChangeArrowheads="1"/>
            </p:cNvSpPr>
            <p:nvPr/>
          </p:nvSpPr>
          <p:spPr bwMode="auto">
            <a:xfrm>
              <a:off x="3745" y="109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1" name="AutoShape 37"/>
            <p:cNvSpPr>
              <a:spLocks noChangeAspect="1" noChangeArrowheads="1"/>
            </p:cNvSpPr>
            <p:nvPr/>
          </p:nvSpPr>
          <p:spPr bwMode="auto">
            <a:xfrm>
              <a:off x="3758" y="110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2" name="Arc 38"/>
            <p:cNvSpPr>
              <a:spLocks noChangeAspect="1"/>
            </p:cNvSpPr>
            <p:nvPr/>
          </p:nvSpPr>
          <p:spPr bwMode="auto">
            <a:xfrm rot="10507534" flipV="1">
              <a:off x="3753" y="102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3" name="Line 39"/>
            <p:cNvSpPr>
              <a:spLocks noChangeAspect="1" noChangeShapeType="1"/>
            </p:cNvSpPr>
            <p:nvPr/>
          </p:nvSpPr>
          <p:spPr bwMode="auto">
            <a:xfrm flipH="1">
              <a:off x="3775" y="113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64" name="Group 40"/>
            <p:cNvGrpSpPr>
              <a:grpSpLocks/>
            </p:cNvGrpSpPr>
            <p:nvPr/>
          </p:nvGrpSpPr>
          <p:grpSpPr bwMode="auto">
            <a:xfrm>
              <a:off x="3602" y="1005"/>
              <a:ext cx="924" cy="989"/>
              <a:chOff x="3294" y="1351"/>
              <a:chExt cx="924" cy="989"/>
            </a:xfrm>
          </p:grpSpPr>
          <p:sp>
            <p:nvSpPr>
              <p:cNvPr id="22640" name="AutoShape 41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" name="AutoShape 42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" name="AutoShape 43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" name="AutoShape 44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65" name="AutoShape 45"/>
            <p:cNvSpPr>
              <a:spLocks noChangeAspect="1" noChangeArrowheads="1"/>
            </p:cNvSpPr>
            <p:nvPr/>
          </p:nvSpPr>
          <p:spPr bwMode="auto">
            <a:xfrm>
              <a:off x="3576" y="115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6" name="Freeform 46"/>
            <p:cNvSpPr>
              <a:spLocks noChangeAspect="1"/>
            </p:cNvSpPr>
            <p:nvPr/>
          </p:nvSpPr>
          <p:spPr bwMode="auto">
            <a:xfrm>
              <a:off x="3576" y="112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AutoShape 47"/>
            <p:cNvSpPr>
              <a:spLocks noChangeAspect="1" noChangeArrowheads="1"/>
            </p:cNvSpPr>
            <p:nvPr/>
          </p:nvSpPr>
          <p:spPr bwMode="auto">
            <a:xfrm>
              <a:off x="3630" y="122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8" name="AutoShape 48"/>
            <p:cNvSpPr>
              <a:spLocks noChangeAspect="1" noChangeArrowheads="1"/>
            </p:cNvSpPr>
            <p:nvPr/>
          </p:nvSpPr>
          <p:spPr bwMode="auto">
            <a:xfrm>
              <a:off x="3573" y="110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69" name="Freeform 49"/>
            <p:cNvSpPr>
              <a:spLocks noChangeAspect="1"/>
            </p:cNvSpPr>
            <p:nvPr/>
          </p:nvSpPr>
          <p:spPr bwMode="auto">
            <a:xfrm>
              <a:off x="3820" y="110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Arc 50"/>
            <p:cNvSpPr>
              <a:spLocks noChangeAspect="1"/>
            </p:cNvSpPr>
            <p:nvPr/>
          </p:nvSpPr>
          <p:spPr bwMode="auto">
            <a:xfrm rot="21549114" flipV="1">
              <a:off x="3545" y="1106"/>
              <a:ext cx="434" cy="46"/>
            </a:xfrm>
            <a:custGeom>
              <a:avLst/>
              <a:gdLst>
                <a:gd name="T0" fmla="*/ 0 w 17639"/>
                <a:gd name="T1" fmla="*/ 0 h 18140"/>
                <a:gd name="T2" fmla="*/ 0 w 17639"/>
                <a:gd name="T3" fmla="*/ 0 h 18140"/>
                <a:gd name="T4" fmla="*/ 0 w 17639"/>
                <a:gd name="T5" fmla="*/ 0 h 18140"/>
                <a:gd name="T6" fmla="*/ 0 60000 65536"/>
                <a:gd name="T7" fmla="*/ 0 60000 65536"/>
                <a:gd name="T8" fmla="*/ 0 60000 65536"/>
                <a:gd name="T9" fmla="*/ 0 w 17639"/>
                <a:gd name="T10" fmla="*/ 0 h 18140"/>
                <a:gd name="T11" fmla="*/ 17639 w 17639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39" h="18140" fill="none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</a:path>
                <a:path w="17639" h="18140" stroke="0" extrusionOk="0">
                  <a:moveTo>
                    <a:pt x="11726" y="-1"/>
                  </a:moveTo>
                  <a:cubicBezTo>
                    <a:pt x="14040" y="1496"/>
                    <a:pt x="16047" y="3421"/>
                    <a:pt x="17638" y="5672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1" name="Arc 51"/>
            <p:cNvSpPr>
              <a:spLocks noChangeAspect="1"/>
            </p:cNvSpPr>
            <p:nvPr/>
          </p:nvSpPr>
          <p:spPr bwMode="auto">
            <a:xfrm rot="11110049" flipV="1">
              <a:off x="3642" y="115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2" name="Arc 52"/>
            <p:cNvSpPr>
              <a:spLocks noChangeAspect="1"/>
            </p:cNvSpPr>
            <p:nvPr/>
          </p:nvSpPr>
          <p:spPr bwMode="auto">
            <a:xfrm rot="255756" flipH="1">
              <a:off x="3694" y="115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3" name="AutoShape 53"/>
            <p:cNvSpPr>
              <a:spLocks noChangeAspect="1" noChangeArrowheads="1"/>
            </p:cNvSpPr>
            <p:nvPr/>
          </p:nvSpPr>
          <p:spPr bwMode="auto">
            <a:xfrm>
              <a:off x="3624" y="121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4" name="AutoShape 54"/>
            <p:cNvSpPr>
              <a:spLocks noChangeAspect="1" noChangeArrowheads="1"/>
            </p:cNvSpPr>
            <p:nvPr/>
          </p:nvSpPr>
          <p:spPr bwMode="auto">
            <a:xfrm>
              <a:off x="3637" y="122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5" name="Arc 55"/>
            <p:cNvSpPr>
              <a:spLocks noChangeAspect="1"/>
            </p:cNvSpPr>
            <p:nvPr/>
          </p:nvSpPr>
          <p:spPr bwMode="auto">
            <a:xfrm rot="10507534" flipV="1">
              <a:off x="3632" y="114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6" name="Line 56"/>
            <p:cNvSpPr>
              <a:spLocks noChangeAspect="1" noChangeShapeType="1"/>
            </p:cNvSpPr>
            <p:nvPr/>
          </p:nvSpPr>
          <p:spPr bwMode="auto">
            <a:xfrm flipH="1">
              <a:off x="3654" y="125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77" name="Group 57"/>
            <p:cNvGrpSpPr>
              <a:grpSpLocks/>
            </p:cNvGrpSpPr>
            <p:nvPr/>
          </p:nvGrpSpPr>
          <p:grpSpPr bwMode="auto">
            <a:xfrm>
              <a:off x="3480" y="1127"/>
              <a:ext cx="924" cy="989"/>
              <a:chOff x="3294" y="1351"/>
              <a:chExt cx="924" cy="989"/>
            </a:xfrm>
          </p:grpSpPr>
          <p:sp>
            <p:nvSpPr>
              <p:cNvPr id="22636" name="AutoShape 58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" name="AutoShape 59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" name="AutoShape 60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" name="AutoShape 61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78" name="AutoShape 62"/>
            <p:cNvSpPr>
              <a:spLocks noChangeAspect="1" noChangeArrowheads="1"/>
            </p:cNvSpPr>
            <p:nvPr/>
          </p:nvSpPr>
          <p:spPr bwMode="auto">
            <a:xfrm>
              <a:off x="3464" y="1263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79" name="Freeform 63"/>
            <p:cNvSpPr>
              <a:spLocks noChangeAspect="1"/>
            </p:cNvSpPr>
            <p:nvPr/>
          </p:nvSpPr>
          <p:spPr bwMode="auto">
            <a:xfrm>
              <a:off x="3464" y="1238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0" name="AutoShape 64"/>
            <p:cNvSpPr>
              <a:spLocks noChangeAspect="1" noChangeArrowheads="1"/>
            </p:cNvSpPr>
            <p:nvPr/>
          </p:nvSpPr>
          <p:spPr bwMode="auto">
            <a:xfrm>
              <a:off x="3518" y="1331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1" name="AutoShape 65"/>
            <p:cNvSpPr>
              <a:spLocks noChangeAspect="1" noChangeArrowheads="1"/>
            </p:cNvSpPr>
            <p:nvPr/>
          </p:nvSpPr>
          <p:spPr bwMode="auto">
            <a:xfrm>
              <a:off x="3461" y="1212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2" name="Freeform 66"/>
            <p:cNvSpPr>
              <a:spLocks noChangeAspect="1"/>
            </p:cNvSpPr>
            <p:nvPr/>
          </p:nvSpPr>
          <p:spPr bwMode="auto">
            <a:xfrm>
              <a:off x="3708" y="1213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3" name="Arc 67"/>
            <p:cNvSpPr>
              <a:spLocks noChangeAspect="1"/>
            </p:cNvSpPr>
            <p:nvPr/>
          </p:nvSpPr>
          <p:spPr bwMode="auto">
            <a:xfrm rot="21549114" flipV="1">
              <a:off x="3433" y="1216"/>
              <a:ext cx="423" cy="46"/>
            </a:xfrm>
            <a:custGeom>
              <a:avLst/>
              <a:gdLst>
                <a:gd name="T0" fmla="*/ 0 w 17197"/>
                <a:gd name="T1" fmla="*/ 0 h 18140"/>
                <a:gd name="T2" fmla="*/ 0 w 17197"/>
                <a:gd name="T3" fmla="*/ 0 h 18140"/>
                <a:gd name="T4" fmla="*/ 0 w 17197"/>
                <a:gd name="T5" fmla="*/ 0 h 18140"/>
                <a:gd name="T6" fmla="*/ 0 60000 65536"/>
                <a:gd name="T7" fmla="*/ 0 60000 65536"/>
                <a:gd name="T8" fmla="*/ 0 60000 65536"/>
                <a:gd name="T9" fmla="*/ 0 w 17197"/>
                <a:gd name="T10" fmla="*/ 0 h 18140"/>
                <a:gd name="T11" fmla="*/ 17197 w 17197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97" h="18140" fill="none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</a:path>
                <a:path w="17197" h="18140" stroke="0" extrusionOk="0">
                  <a:moveTo>
                    <a:pt x="11726" y="-1"/>
                  </a:moveTo>
                  <a:cubicBezTo>
                    <a:pt x="13830" y="1360"/>
                    <a:pt x="15681" y="3075"/>
                    <a:pt x="17197" y="507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4" name="Arc 68"/>
            <p:cNvSpPr>
              <a:spLocks noChangeAspect="1"/>
            </p:cNvSpPr>
            <p:nvPr/>
          </p:nvSpPr>
          <p:spPr bwMode="auto">
            <a:xfrm rot="11110049" flipV="1">
              <a:off x="3530" y="1264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5" name="Arc 69"/>
            <p:cNvSpPr>
              <a:spLocks noChangeAspect="1"/>
            </p:cNvSpPr>
            <p:nvPr/>
          </p:nvSpPr>
          <p:spPr bwMode="auto">
            <a:xfrm rot="255756" flipH="1">
              <a:off x="3582" y="1269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6" name="AutoShape 70"/>
            <p:cNvSpPr>
              <a:spLocks noChangeAspect="1" noChangeArrowheads="1"/>
            </p:cNvSpPr>
            <p:nvPr/>
          </p:nvSpPr>
          <p:spPr bwMode="auto">
            <a:xfrm>
              <a:off x="3512" y="1327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7" name="AutoShape 71"/>
            <p:cNvSpPr>
              <a:spLocks noChangeAspect="1" noChangeArrowheads="1"/>
            </p:cNvSpPr>
            <p:nvPr/>
          </p:nvSpPr>
          <p:spPr bwMode="auto">
            <a:xfrm>
              <a:off x="3525" y="1339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88" name="Arc 72"/>
            <p:cNvSpPr>
              <a:spLocks noChangeAspect="1"/>
            </p:cNvSpPr>
            <p:nvPr/>
          </p:nvSpPr>
          <p:spPr bwMode="auto">
            <a:xfrm rot="10507534" flipV="1">
              <a:off x="3520" y="1256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9" name="Line 73"/>
            <p:cNvSpPr>
              <a:spLocks noChangeAspect="1" noChangeShapeType="1"/>
            </p:cNvSpPr>
            <p:nvPr/>
          </p:nvSpPr>
          <p:spPr bwMode="auto">
            <a:xfrm flipH="1">
              <a:off x="3542" y="1365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590" name="Group 74"/>
            <p:cNvGrpSpPr>
              <a:grpSpLocks/>
            </p:cNvGrpSpPr>
            <p:nvPr/>
          </p:nvGrpSpPr>
          <p:grpSpPr bwMode="auto">
            <a:xfrm>
              <a:off x="3366" y="1237"/>
              <a:ext cx="924" cy="989"/>
              <a:chOff x="3294" y="1351"/>
              <a:chExt cx="924" cy="989"/>
            </a:xfrm>
          </p:grpSpPr>
          <p:sp>
            <p:nvSpPr>
              <p:cNvPr id="22632" name="AutoShape 75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3" name="AutoShape 76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4" name="AutoShape 77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5" name="AutoShape 78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591" name="AutoShape 79"/>
            <p:cNvSpPr>
              <a:spLocks noChangeAspect="1" noChangeArrowheads="1"/>
            </p:cNvSpPr>
            <p:nvPr/>
          </p:nvSpPr>
          <p:spPr bwMode="auto">
            <a:xfrm>
              <a:off x="3346" y="1378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2" name="Freeform 80"/>
            <p:cNvSpPr>
              <a:spLocks noChangeAspect="1"/>
            </p:cNvSpPr>
            <p:nvPr/>
          </p:nvSpPr>
          <p:spPr bwMode="auto">
            <a:xfrm>
              <a:off x="3346" y="1353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3" name="AutoShape 81"/>
            <p:cNvSpPr>
              <a:spLocks noChangeAspect="1" noChangeArrowheads="1"/>
            </p:cNvSpPr>
            <p:nvPr/>
          </p:nvSpPr>
          <p:spPr bwMode="auto">
            <a:xfrm>
              <a:off x="3400" y="1446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4" name="AutoShape 82"/>
            <p:cNvSpPr>
              <a:spLocks noChangeAspect="1" noChangeArrowheads="1"/>
            </p:cNvSpPr>
            <p:nvPr/>
          </p:nvSpPr>
          <p:spPr bwMode="auto">
            <a:xfrm>
              <a:off x="3343" y="1327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595" name="Freeform 83"/>
            <p:cNvSpPr>
              <a:spLocks noChangeAspect="1"/>
            </p:cNvSpPr>
            <p:nvPr/>
          </p:nvSpPr>
          <p:spPr bwMode="auto">
            <a:xfrm>
              <a:off x="3590" y="1328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6" name="Arc 84"/>
            <p:cNvSpPr>
              <a:spLocks noChangeAspect="1"/>
            </p:cNvSpPr>
            <p:nvPr/>
          </p:nvSpPr>
          <p:spPr bwMode="auto">
            <a:xfrm rot="21549114" flipV="1">
              <a:off x="3315" y="1331"/>
              <a:ext cx="441" cy="46"/>
            </a:xfrm>
            <a:custGeom>
              <a:avLst/>
              <a:gdLst>
                <a:gd name="T0" fmla="*/ 0 w 17951"/>
                <a:gd name="T1" fmla="*/ 0 h 18140"/>
                <a:gd name="T2" fmla="*/ 0 w 17951"/>
                <a:gd name="T3" fmla="*/ 0 h 18140"/>
                <a:gd name="T4" fmla="*/ 0 w 17951"/>
                <a:gd name="T5" fmla="*/ 0 h 18140"/>
                <a:gd name="T6" fmla="*/ 0 60000 65536"/>
                <a:gd name="T7" fmla="*/ 0 60000 65536"/>
                <a:gd name="T8" fmla="*/ 0 60000 65536"/>
                <a:gd name="T9" fmla="*/ 0 w 17951"/>
                <a:gd name="T10" fmla="*/ 0 h 18140"/>
                <a:gd name="T11" fmla="*/ 17951 w 17951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1" h="18140" fill="none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</a:path>
                <a:path w="17951" h="18140" stroke="0" extrusionOk="0">
                  <a:moveTo>
                    <a:pt x="11726" y="-1"/>
                  </a:moveTo>
                  <a:cubicBezTo>
                    <a:pt x="14196" y="1597"/>
                    <a:pt x="16315" y="3681"/>
                    <a:pt x="17951" y="6126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7" name="Arc 85"/>
            <p:cNvSpPr>
              <a:spLocks noChangeAspect="1"/>
            </p:cNvSpPr>
            <p:nvPr/>
          </p:nvSpPr>
          <p:spPr bwMode="auto">
            <a:xfrm rot="11110049" flipV="1">
              <a:off x="3412" y="1379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8" name="Arc 86"/>
            <p:cNvSpPr>
              <a:spLocks noChangeAspect="1"/>
            </p:cNvSpPr>
            <p:nvPr/>
          </p:nvSpPr>
          <p:spPr bwMode="auto">
            <a:xfrm rot="255756" flipH="1">
              <a:off x="3464" y="1384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9" name="AutoShape 87"/>
            <p:cNvSpPr>
              <a:spLocks noChangeAspect="1" noChangeArrowheads="1"/>
            </p:cNvSpPr>
            <p:nvPr/>
          </p:nvSpPr>
          <p:spPr bwMode="auto">
            <a:xfrm>
              <a:off x="3394" y="1442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0" name="AutoShape 88"/>
            <p:cNvSpPr>
              <a:spLocks noChangeAspect="1" noChangeArrowheads="1"/>
            </p:cNvSpPr>
            <p:nvPr/>
          </p:nvSpPr>
          <p:spPr bwMode="auto">
            <a:xfrm>
              <a:off x="3407" y="1454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1" name="Arc 89"/>
            <p:cNvSpPr>
              <a:spLocks noChangeAspect="1"/>
            </p:cNvSpPr>
            <p:nvPr/>
          </p:nvSpPr>
          <p:spPr bwMode="auto">
            <a:xfrm rot="10507534" flipV="1">
              <a:off x="3402" y="1371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02" name="Line 90"/>
            <p:cNvSpPr>
              <a:spLocks noChangeAspect="1" noChangeShapeType="1"/>
            </p:cNvSpPr>
            <p:nvPr/>
          </p:nvSpPr>
          <p:spPr bwMode="auto">
            <a:xfrm flipH="1">
              <a:off x="3424" y="1480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2603" name="Group 91"/>
            <p:cNvGrpSpPr>
              <a:grpSpLocks/>
            </p:cNvGrpSpPr>
            <p:nvPr/>
          </p:nvGrpSpPr>
          <p:grpSpPr bwMode="auto">
            <a:xfrm>
              <a:off x="3251" y="1348"/>
              <a:ext cx="924" cy="989"/>
              <a:chOff x="3294" y="1351"/>
              <a:chExt cx="924" cy="989"/>
            </a:xfrm>
          </p:grpSpPr>
          <p:sp>
            <p:nvSpPr>
              <p:cNvPr id="22628" name="AutoShape 92"/>
              <p:cNvSpPr>
                <a:spLocks noChangeArrowheads="1"/>
              </p:cNvSpPr>
              <p:nvPr/>
            </p:nvSpPr>
            <p:spPr bwMode="auto">
              <a:xfrm>
                <a:off x="3294" y="1407"/>
                <a:ext cx="924" cy="933"/>
              </a:xfrm>
              <a:prstGeom prst="cube">
                <a:avLst>
                  <a:gd name="adj" fmla="val 1016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29" name="AutoShape 93"/>
              <p:cNvSpPr>
                <a:spLocks noChangeArrowheads="1"/>
              </p:cNvSpPr>
              <p:nvPr/>
            </p:nvSpPr>
            <p:spPr bwMode="auto">
              <a:xfrm>
                <a:off x="4044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0" name="AutoShape 94"/>
              <p:cNvSpPr>
                <a:spLocks noChangeArrowheads="1"/>
              </p:cNvSpPr>
              <p:nvPr/>
            </p:nvSpPr>
            <p:spPr bwMode="auto">
              <a:xfrm>
                <a:off x="3305" y="1351"/>
                <a:ext cx="174" cy="148"/>
              </a:xfrm>
              <a:prstGeom prst="cube">
                <a:avLst>
                  <a:gd name="adj" fmla="val 61764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1" name="AutoShape 95"/>
              <p:cNvSpPr>
                <a:spLocks noChangeArrowheads="1"/>
              </p:cNvSpPr>
              <p:nvPr/>
            </p:nvSpPr>
            <p:spPr bwMode="auto">
              <a:xfrm rot="16200000" flipH="1">
                <a:off x="4116" y="1409"/>
                <a:ext cx="114" cy="79"/>
              </a:xfrm>
              <a:prstGeom prst="parallelogram">
                <a:avLst>
                  <a:gd name="adj" fmla="val 98728"/>
                </a:avLst>
              </a:prstGeom>
              <a:solidFill>
                <a:srgbClr val="888888"/>
              </a:solidFill>
              <a:ln w="9525" algn="ctr">
                <a:solidFill>
                  <a:srgbClr val="8A8A8A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604" name="AutoShape 96"/>
            <p:cNvSpPr>
              <a:spLocks noChangeAspect="1" noChangeArrowheads="1"/>
            </p:cNvSpPr>
            <p:nvPr/>
          </p:nvSpPr>
          <p:spPr bwMode="auto">
            <a:xfrm>
              <a:off x="3231" y="1492"/>
              <a:ext cx="856" cy="872"/>
            </a:xfrm>
            <a:prstGeom prst="cube">
              <a:avLst>
                <a:gd name="adj" fmla="val 392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5" name="Freeform 97"/>
            <p:cNvSpPr>
              <a:spLocks noChangeAspect="1"/>
            </p:cNvSpPr>
            <p:nvPr/>
          </p:nvSpPr>
          <p:spPr bwMode="auto">
            <a:xfrm>
              <a:off x="3231" y="1467"/>
              <a:ext cx="826" cy="896"/>
            </a:xfrm>
            <a:custGeom>
              <a:avLst/>
              <a:gdLst>
                <a:gd name="T0" fmla="*/ 244 w 826"/>
                <a:gd name="T1" fmla="*/ 54 h 896"/>
                <a:gd name="T2" fmla="*/ 826 w 826"/>
                <a:gd name="T3" fmla="*/ 55 h 896"/>
                <a:gd name="T4" fmla="*/ 826 w 826"/>
                <a:gd name="T5" fmla="*/ 896 h 896"/>
                <a:gd name="T6" fmla="*/ 0 w 826"/>
                <a:gd name="T7" fmla="*/ 896 h 896"/>
                <a:gd name="T8" fmla="*/ 0 w 826"/>
                <a:gd name="T9" fmla="*/ 0 h 896"/>
                <a:gd name="T10" fmla="*/ 246 w 826"/>
                <a:gd name="T11" fmla="*/ 2 h 896"/>
                <a:gd name="T12" fmla="*/ 244 w 826"/>
                <a:gd name="T13" fmla="*/ 54 h 8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6"/>
                <a:gd name="T22" fmla="*/ 0 h 896"/>
                <a:gd name="T23" fmla="*/ 826 w 826"/>
                <a:gd name="T24" fmla="*/ 896 h 8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6" h="896">
                  <a:moveTo>
                    <a:pt x="244" y="54"/>
                  </a:moveTo>
                  <a:lnTo>
                    <a:pt x="826" y="55"/>
                  </a:lnTo>
                  <a:lnTo>
                    <a:pt x="826" y="896"/>
                  </a:lnTo>
                  <a:lnTo>
                    <a:pt x="0" y="896"/>
                  </a:lnTo>
                  <a:lnTo>
                    <a:pt x="0" y="0"/>
                  </a:lnTo>
                  <a:lnTo>
                    <a:pt x="246" y="2"/>
                  </a:lnTo>
                  <a:lnTo>
                    <a:pt x="244" y="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6" name="AutoShape 98"/>
            <p:cNvSpPr>
              <a:spLocks noChangeAspect="1" noChangeArrowheads="1"/>
            </p:cNvSpPr>
            <p:nvPr/>
          </p:nvSpPr>
          <p:spPr bwMode="auto">
            <a:xfrm>
              <a:off x="3285" y="1560"/>
              <a:ext cx="724" cy="741"/>
            </a:xfrm>
            <a:prstGeom prst="roundRect">
              <a:avLst>
                <a:gd name="adj" fmla="val 16764"/>
              </a:avLst>
            </a:prstGeom>
            <a:solidFill>
              <a:schemeClr val="accent1"/>
            </a:solidFill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7" name="AutoShape 99"/>
            <p:cNvSpPr>
              <a:spLocks noChangeAspect="1" noChangeArrowheads="1"/>
            </p:cNvSpPr>
            <p:nvPr/>
          </p:nvSpPr>
          <p:spPr bwMode="auto">
            <a:xfrm>
              <a:off x="3228" y="1441"/>
              <a:ext cx="280" cy="28"/>
            </a:xfrm>
            <a:prstGeom prst="parallelogram">
              <a:avLst>
                <a:gd name="adj" fmla="val 121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08" name="Freeform 100"/>
            <p:cNvSpPr>
              <a:spLocks noChangeAspect="1"/>
            </p:cNvSpPr>
            <p:nvPr/>
          </p:nvSpPr>
          <p:spPr bwMode="auto">
            <a:xfrm>
              <a:off x="3475" y="1442"/>
              <a:ext cx="33" cy="81"/>
            </a:xfrm>
            <a:custGeom>
              <a:avLst/>
              <a:gdLst>
                <a:gd name="T0" fmla="*/ 0 w 33"/>
                <a:gd name="T1" fmla="*/ 28 h 81"/>
                <a:gd name="T2" fmla="*/ 33 w 33"/>
                <a:gd name="T3" fmla="*/ 0 h 81"/>
                <a:gd name="T4" fmla="*/ 32 w 33"/>
                <a:gd name="T5" fmla="*/ 55 h 81"/>
                <a:gd name="T6" fmla="*/ 0 w 33"/>
                <a:gd name="T7" fmla="*/ 81 h 81"/>
                <a:gd name="T8" fmla="*/ 0 w 33"/>
                <a:gd name="T9" fmla="*/ 28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1"/>
                <a:gd name="T17" fmla="*/ 33 w 3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1">
                  <a:moveTo>
                    <a:pt x="0" y="28"/>
                  </a:moveTo>
                  <a:lnTo>
                    <a:pt x="33" y="0"/>
                  </a:lnTo>
                  <a:lnTo>
                    <a:pt x="32" y="55"/>
                  </a:lnTo>
                  <a:lnTo>
                    <a:pt x="0" y="8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9" name="Arc 101"/>
            <p:cNvSpPr>
              <a:spLocks noChangeAspect="1"/>
            </p:cNvSpPr>
            <p:nvPr/>
          </p:nvSpPr>
          <p:spPr bwMode="auto">
            <a:xfrm rot="21549114" flipV="1">
              <a:off x="3200" y="1445"/>
              <a:ext cx="466" cy="46"/>
            </a:xfrm>
            <a:custGeom>
              <a:avLst/>
              <a:gdLst>
                <a:gd name="T0" fmla="*/ 0 w 18930"/>
                <a:gd name="T1" fmla="*/ 0 h 18140"/>
                <a:gd name="T2" fmla="*/ 0 w 18930"/>
                <a:gd name="T3" fmla="*/ 0 h 18140"/>
                <a:gd name="T4" fmla="*/ 0 w 18930"/>
                <a:gd name="T5" fmla="*/ 0 h 18140"/>
                <a:gd name="T6" fmla="*/ 0 60000 65536"/>
                <a:gd name="T7" fmla="*/ 0 60000 65536"/>
                <a:gd name="T8" fmla="*/ 0 60000 65536"/>
                <a:gd name="T9" fmla="*/ 0 w 18930"/>
                <a:gd name="T10" fmla="*/ 0 h 18140"/>
                <a:gd name="T11" fmla="*/ 18930 w 18930"/>
                <a:gd name="T12" fmla="*/ 18140 h 18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30" h="18140" fill="none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</a:path>
                <a:path w="18930" h="18140" stroke="0" extrusionOk="0">
                  <a:moveTo>
                    <a:pt x="11726" y="-1"/>
                  </a:moveTo>
                  <a:cubicBezTo>
                    <a:pt x="14731" y="1942"/>
                    <a:pt x="17206" y="4601"/>
                    <a:pt x="18930" y="7737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0" name="Arc 102"/>
            <p:cNvSpPr>
              <a:spLocks noChangeAspect="1"/>
            </p:cNvSpPr>
            <p:nvPr/>
          </p:nvSpPr>
          <p:spPr bwMode="auto">
            <a:xfrm rot="11110049" flipV="1">
              <a:off x="3297" y="1493"/>
              <a:ext cx="459" cy="209"/>
            </a:xfrm>
            <a:custGeom>
              <a:avLst/>
              <a:gdLst>
                <a:gd name="T0" fmla="*/ 0 w 21235"/>
                <a:gd name="T1" fmla="*/ 0 h 17590"/>
                <a:gd name="T2" fmla="*/ 0 w 21235"/>
                <a:gd name="T3" fmla="*/ 0 h 17590"/>
                <a:gd name="T4" fmla="*/ 0 w 21235"/>
                <a:gd name="T5" fmla="*/ 0 h 17590"/>
                <a:gd name="T6" fmla="*/ 0 60000 65536"/>
                <a:gd name="T7" fmla="*/ 0 60000 65536"/>
                <a:gd name="T8" fmla="*/ 0 60000 65536"/>
                <a:gd name="T9" fmla="*/ 0 w 21235"/>
                <a:gd name="T10" fmla="*/ 0 h 17590"/>
                <a:gd name="T11" fmla="*/ 21235 w 21235"/>
                <a:gd name="T12" fmla="*/ 17590 h 175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35" h="17590" fill="none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</a:path>
                <a:path w="21235" h="17590" stroke="0" extrusionOk="0">
                  <a:moveTo>
                    <a:pt x="12536" y="-1"/>
                  </a:moveTo>
                  <a:cubicBezTo>
                    <a:pt x="17092" y="3247"/>
                    <a:pt x="20211" y="8136"/>
                    <a:pt x="21235" y="13637"/>
                  </a:cubicBezTo>
                  <a:lnTo>
                    <a:pt x="0" y="17590"/>
                  </a:lnTo>
                  <a:lnTo>
                    <a:pt x="12536" y="-1"/>
                  </a:lnTo>
                  <a:close/>
                </a:path>
              </a:pathLst>
            </a:custGeom>
            <a:noFill/>
            <a:ln w="38100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1" name="Arc 103"/>
            <p:cNvSpPr>
              <a:spLocks noChangeAspect="1"/>
            </p:cNvSpPr>
            <p:nvPr/>
          </p:nvSpPr>
          <p:spPr bwMode="auto">
            <a:xfrm rot="255756" flipH="1">
              <a:off x="3349" y="1498"/>
              <a:ext cx="308" cy="191"/>
            </a:xfrm>
            <a:custGeom>
              <a:avLst/>
              <a:gdLst>
                <a:gd name="T0" fmla="*/ 0 w 18868"/>
                <a:gd name="T1" fmla="*/ 0 h 18818"/>
                <a:gd name="T2" fmla="*/ 0 w 18868"/>
                <a:gd name="T3" fmla="*/ 0 h 18818"/>
                <a:gd name="T4" fmla="*/ 0 w 18868"/>
                <a:gd name="T5" fmla="*/ 0 h 18818"/>
                <a:gd name="T6" fmla="*/ 0 60000 65536"/>
                <a:gd name="T7" fmla="*/ 0 60000 65536"/>
                <a:gd name="T8" fmla="*/ 0 60000 65536"/>
                <a:gd name="T9" fmla="*/ 0 w 18868"/>
                <a:gd name="T10" fmla="*/ 0 h 18818"/>
                <a:gd name="T11" fmla="*/ 18868 w 18868"/>
                <a:gd name="T12" fmla="*/ 18818 h 188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68" h="18818" fill="none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</a:path>
                <a:path w="18868" h="18818" stroke="0" extrusionOk="0">
                  <a:moveTo>
                    <a:pt x="10603" y="-1"/>
                  </a:moveTo>
                  <a:cubicBezTo>
                    <a:pt x="14070" y="1953"/>
                    <a:pt x="16930" y="4826"/>
                    <a:pt x="18867" y="8303"/>
                  </a:cubicBezTo>
                  <a:lnTo>
                    <a:pt x="0" y="18818"/>
                  </a:lnTo>
                  <a:lnTo>
                    <a:pt x="10603" y="-1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2" name="AutoShape 104"/>
            <p:cNvSpPr>
              <a:spLocks noChangeAspect="1" noChangeArrowheads="1"/>
            </p:cNvSpPr>
            <p:nvPr/>
          </p:nvSpPr>
          <p:spPr bwMode="auto">
            <a:xfrm>
              <a:off x="3279" y="1556"/>
              <a:ext cx="735" cy="752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13" name="AutoShape 105"/>
            <p:cNvSpPr>
              <a:spLocks noChangeAspect="1" noChangeArrowheads="1"/>
            </p:cNvSpPr>
            <p:nvPr/>
          </p:nvSpPr>
          <p:spPr bwMode="auto">
            <a:xfrm>
              <a:off x="3292" y="1568"/>
              <a:ext cx="708" cy="727"/>
            </a:xfrm>
            <a:prstGeom prst="roundRect">
              <a:avLst>
                <a:gd name="adj" fmla="val 16764"/>
              </a:avLst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2614" name="Arc 106"/>
            <p:cNvSpPr>
              <a:spLocks noChangeAspect="1"/>
            </p:cNvSpPr>
            <p:nvPr/>
          </p:nvSpPr>
          <p:spPr bwMode="auto">
            <a:xfrm rot="10507534" flipV="1">
              <a:off x="3287" y="1485"/>
              <a:ext cx="326" cy="180"/>
            </a:xfrm>
            <a:custGeom>
              <a:avLst/>
              <a:gdLst>
                <a:gd name="T0" fmla="*/ 0 w 20465"/>
                <a:gd name="T1" fmla="*/ 0 h 20476"/>
                <a:gd name="T2" fmla="*/ 0 w 20465"/>
                <a:gd name="T3" fmla="*/ 0 h 20476"/>
                <a:gd name="T4" fmla="*/ 0 w 20465"/>
                <a:gd name="T5" fmla="*/ 0 h 20476"/>
                <a:gd name="T6" fmla="*/ 0 60000 65536"/>
                <a:gd name="T7" fmla="*/ 0 60000 65536"/>
                <a:gd name="T8" fmla="*/ 0 60000 65536"/>
                <a:gd name="T9" fmla="*/ 0 w 20465"/>
                <a:gd name="T10" fmla="*/ 0 h 20476"/>
                <a:gd name="T11" fmla="*/ 20465 w 20465"/>
                <a:gd name="T12" fmla="*/ 20476 h 20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65" h="20476" fill="none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</a:path>
                <a:path w="20465" h="20476" stroke="0" extrusionOk="0">
                  <a:moveTo>
                    <a:pt x="6877" y="0"/>
                  </a:moveTo>
                  <a:cubicBezTo>
                    <a:pt x="13277" y="2150"/>
                    <a:pt x="18304" y="7168"/>
                    <a:pt x="20464" y="13565"/>
                  </a:cubicBezTo>
                  <a:lnTo>
                    <a:pt x="0" y="20476"/>
                  </a:lnTo>
                  <a:lnTo>
                    <a:pt x="6877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5" name="Line 107"/>
            <p:cNvSpPr>
              <a:spLocks noChangeAspect="1" noChangeShapeType="1"/>
            </p:cNvSpPr>
            <p:nvPr/>
          </p:nvSpPr>
          <p:spPr bwMode="auto">
            <a:xfrm flipH="1">
              <a:off x="3309" y="1594"/>
              <a:ext cx="10" cy="14"/>
            </a:xfrm>
            <a:prstGeom prst="line">
              <a:avLst/>
            </a:prstGeom>
            <a:noFill/>
            <a:ln w="952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6" name="Arc 108"/>
            <p:cNvSpPr>
              <a:spLocks/>
            </p:cNvSpPr>
            <p:nvPr/>
          </p:nvSpPr>
          <p:spPr bwMode="auto">
            <a:xfrm rot="327994" flipV="1">
              <a:off x="3539" y="855"/>
              <a:ext cx="585" cy="633"/>
            </a:xfrm>
            <a:custGeom>
              <a:avLst/>
              <a:gdLst>
                <a:gd name="T0" fmla="*/ 0 w 16534"/>
                <a:gd name="T1" fmla="*/ 0 h 21250"/>
                <a:gd name="T2" fmla="*/ 0 w 16534"/>
                <a:gd name="T3" fmla="*/ 0 h 21250"/>
                <a:gd name="T4" fmla="*/ 0 w 16534"/>
                <a:gd name="T5" fmla="*/ 0 h 21250"/>
                <a:gd name="T6" fmla="*/ 0 60000 65536"/>
                <a:gd name="T7" fmla="*/ 0 60000 65536"/>
                <a:gd name="T8" fmla="*/ 0 60000 65536"/>
                <a:gd name="T9" fmla="*/ 0 w 16534"/>
                <a:gd name="T10" fmla="*/ 0 h 21250"/>
                <a:gd name="T11" fmla="*/ 16534 w 16534"/>
                <a:gd name="T12" fmla="*/ 21250 h 212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534" h="21250" fill="none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</a:path>
                <a:path w="16534" h="21250" stroke="0" extrusionOk="0">
                  <a:moveTo>
                    <a:pt x="3872" y="0"/>
                  </a:moveTo>
                  <a:cubicBezTo>
                    <a:pt x="8820" y="901"/>
                    <a:pt x="13297" y="3501"/>
                    <a:pt x="16533" y="7350"/>
                  </a:cubicBezTo>
                  <a:lnTo>
                    <a:pt x="0" y="21250"/>
                  </a:lnTo>
                  <a:lnTo>
                    <a:pt x="3872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17" name="Line 109"/>
            <p:cNvSpPr>
              <a:spLocks noChangeShapeType="1"/>
            </p:cNvSpPr>
            <p:nvPr/>
          </p:nvSpPr>
          <p:spPr bwMode="auto">
            <a:xfrm flipV="1">
              <a:off x="4098" y="730"/>
              <a:ext cx="606" cy="58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8" name="Line 110"/>
            <p:cNvSpPr>
              <a:spLocks noChangeShapeType="1"/>
            </p:cNvSpPr>
            <p:nvPr/>
          </p:nvSpPr>
          <p:spPr bwMode="auto">
            <a:xfrm flipV="1">
              <a:off x="4107" y="734"/>
              <a:ext cx="560" cy="536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19" name="Line 111"/>
            <p:cNvSpPr>
              <a:spLocks noChangeShapeType="1"/>
            </p:cNvSpPr>
            <p:nvPr/>
          </p:nvSpPr>
          <p:spPr bwMode="auto">
            <a:xfrm flipV="1">
              <a:off x="4149" y="746"/>
              <a:ext cx="465" cy="44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0" name="Arc 112"/>
            <p:cNvSpPr>
              <a:spLocks/>
            </p:cNvSpPr>
            <p:nvPr/>
          </p:nvSpPr>
          <p:spPr bwMode="auto">
            <a:xfrm rot="21559666" flipV="1">
              <a:off x="3753" y="1190"/>
              <a:ext cx="360" cy="169"/>
            </a:xfrm>
            <a:custGeom>
              <a:avLst/>
              <a:gdLst>
                <a:gd name="T0" fmla="*/ 0 w 19366"/>
                <a:gd name="T1" fmla="*/ 0 h 21600"/>
                <a:gd name="T2" fmla="*/ 0 w 19366"/>
                <a:gd name="T3" fmla="*/ 0 h 21600"/>
                <a:gd name="T4" fmla="*/ 0 w 19366"/>
                <a:gd name="T5" fmla="*/ 0 h 21600"/>
                <a:gd name="T6" fmla="*/ 0 60000 65536"/>
                <a:gd name="T7" fmla="*/ 0 60000 65536"/>
                <a:gd name="T8" fmla="*/ 0 60000 65536"/>
                <a:gd name="T9" fmla="*/ 0 w 19366"/>
                <a:gd name="T10" fmla="*/ 0 h 21600"/>
                <a:gd name="T11" fmla="*/ 19366 w 1936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66" h="21600" fill="none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</a:path>
                <a:path w="19366" h="21600" stroke="0" extrusionOk="0">
                  <a:moveTo>
                    <a:pt x="-1" y="1"/>
                  </a:moveTo>
                  <a:cubicBezTo>
                    <a:pt x="95" y="0"/>
                    <a:pt x="191" y="-1"/>
                    <a:pt x="288" y="0"/>
                  </a:cubicBezTo>
                  <a:cubicBezTo>
                    <a:pt x="8279" y="0"/>
                    <a:pt x="15618" y="4412"/>
                    <a:pt x="19365" y="11471"/>
                  </a:cubicBezTo>
                  <a:lnTo>
                    <a:pt x="288" y="21600"/>
                  </a:lnTo>
                  <a:lnTo>
                    <a:pt x="-1" y="1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1" name="Arc 113"/>
            <p:cNvSpPr>
              <a:spLocks/>
            </p:cNvSpPr>
            <p:nvPr/>
          </p:nvSpPr>
          <p:spPr bwMode="auto">
            <a:xfrm rot="21335689" flipV="1">
              <a:off x="3953" y="1024"/>
              <a:ext cx="280" cy="106"/>
            </a:xfrm>
            <a:custGeom>
              <a:avLst/>
              <a:gdLst>
                <a:gd name="T0" fmla="*/ 0 w 17959"/>
                <a:gd name="T1" fmla="*/ 0 h 21600"/>
                <a:gd name="T2" fmla="*/ 0 w 17959"/>
                <a:gd name="T3" fmla="*/ 0 h 21600"/>
                <a:gd name="T4" fmla="*/ 0 w 17959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9"/>
                <a:gd name="T10" fmla="*/ 0 h 21600"/>
                <a:gd name="T11" fmla="*/ 17959 w 179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9" h="21600" fill="none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</a:path>
                <a:path w="17959" h="21600" stroke="0" extrusionOk="0">
                  <a:moveTo>
                    <a:pt x="0" y="0"/>
                  </a:moveTo>
                  <a:cubicBezTo>
                    <a:pt x="7213" y="0"/>
                    <a:pt x="13950" y="3600"/>
                    <a:pt x="17958" y="9598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2" name="Line 114"/>
            <p:cNvSpPr>
              <a:spLocks noChangeShapeType="1"/>
            </p:cNvSpPr>
            <p:nvPr/>
          </p:nvSpPr>
          <p:spPr bwMode="auto">
            <a:xfrm flipV="1">
              <a:off x="4225" y="748"/>
              <a:ext cx="342" cy="330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3" name="Arc 115"/>
            <p:cNvSpPr>
              <a:spLocks/>
            </p:cNvSpPr>
            <p:nvPr/>
          </p:nvSpPr>
          <p:spPr bwMode="auto">
            <a:xfrm flipV="1">
              <a:off x="4057" y="891"/>
              <a:ext cx="259" cy="125"/>
            </a:xfrm>
            <a:custGeom>
              <a:avLst/>
              <a:gdLst>
                <a:gd name="T0" fmla="*/ 0 w 19068"/>
                <a:gd name="T1" fmla="*/ 0 h 21414"/>
                <a:gd name="T2" fmla="*/ 0 w 19068"/>
                <a:gd name="T3" fmla="*/ 0 h 21414"/>
                <a:gd name="T4" fmla="*/ 0 w 19068"/>
                <a:gd name="T5" fmla="*/ 0 h 21414"/>
                <a:gd name="T6" fmla="*/ 0 60000 65536"/>
                <a:gd name="T7" fmla="*/ 0 60000 65536"/>
                <a:gd name="T8" fmla="*/ 0 60000 65536"/>
                <a:gd name="T9" fmla="*/ 0 w 19068"/>
                <a:gd name="T10" fmla="*/ 0 h 21414"/>
                <a:gd name="T11" fmla="*/ 19068 w 19068"/>
                <a:gd name="T12" fmla="*/ 21414 h 214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68" h="21414" fill="none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</a:path>
                <a:path w="19068" h="21414" stroke="0" extrusionOk="0">
                  <a:moveTo>
                    <a:pt x="2828" y="0"/>
                  </a:moveTo>
                  <a:cubicBezTo>
                    <a:pt x="9743" y="913"/>
                    <a:pt x="15791" y="5109"/>
                    <a:pt x="19067" y="11266"/>
                  </a:cubicBezTo>
                  <a:lnTo>
                    <a:pt x="0" y="21414"/>
                  </a:lnTo>
                  <a:lnTo>
                    <a:pt x="2828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4" name="Line 116"/>
            <p:cNvSpPr>
              <a:spLocks noChangeShapeType="1"/>
            </p:cNvSpPr>
            <p:nvPr/>
          </p:nvSpPr>
          <p:spPr bwMode="auto">
            <a:xfrm flipV="1">
              <a:off x="4292" y="761"/>
              <a:ext cx="219" cy="208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5" name="Arc 117"/>
            <p:cNvSpPr>
              <a:spLocks/>
            </p:cNvSpPr>
            <p:nvPr/>
          </p:nvSpPr>
          <p:spPr bwMode="auto">
            <a:xfrm flipV="1">
              <a:off x="4174" y="781"/>
              <a:ext cx="195" cy="128"/>
            </a:xfrm>
            <a:custGeom>
              <a:avLst/>
              <a:gdLst>
                <a:gd name="T0" fmla="*/ 0 w 17956"/>
                <a:gd name="T1" fmla="*/ 0 h 21600"/>
                <a:gd name="T2" fmla="*/ 0 w 17956"/>
                <a:gd name="T3" fmla="*/ 0 h 21600"/>
                <a:gd name="T4" fmla="*/ 0 w 17956"/>
                <a:gd name="T5" fmla="*/ 0 h 21600"/>
                <a:gd name="T6" fmla="*/ 0 60000 65536"/>
                <a:gd name="T7" fmla="*/ 0 60000 65536"/>
                <a:gd name="T8" fmla="*/ 0 60000 65536"/>
                <a:gd name="T9" fmla="*/ 0 w 17956"/>
                <a:gd name="T10" fmla="*/ 0 h 21600"/>
                <a:gd name="T11" fmla="*/ 17956 w 1795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56" h="21600" fill="none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</a:path>
                <a:path w="17956" h="21600" stroke="0" extrusionOk="0">
                  <a:moveTo>
                    <a:pt x="0" y="0"/>
                  </a:moveTo>
                  <a:cubicBezTo>
                    <a:pt x="7211" y="0"/>
                    <a:pt x="13947" y="3599"/>
                    <a:pt x="17955" y="959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626" name="Line 118"/>
            <p:cNvSpPr>
              <a:spLocks noChangeShapeType="1"/>
            </p:cNvSpPr>
            <p:nvPr/>
          </p:nvSpPr>
          <p:spPr bwMode="auto">
            <a:xfrm flipV="1">
              <a:off x="4352" y="757"/>
              <a:ext cx="122" cy="112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627" name="Arc 119"/>
            <p:cNvSpPr>
              <a:spLocks/>
            </p:cNvSpPr>
            <p:nvPr/>
          </p:nvSpPr>
          <p:spPr bwMode="auto">
            <a:xfrm flipV="1">
              <a:off x="3852" y="1144"/>
              <a:ext cx="306" cy="102"/>
            </a:xfrm>
            <a:custGeom>
              <a:avLst/>
              <a:gdLst>
                <a:gd name="T0" fmla="*/ 0 w 20338"/>
                <a:gd name="T1" fmla="*/ 0 h 21600"/>
                <a:gd name="T2" fmla="*/ 0 w 20338"/>
                <a:gd name="T3" fmla="*/ 0 h 21600"/>
                <a:gd name="T4" fmla="*/ 0 w 20338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38"/>
                <a:gd name="T10" fmla="*/ 0 h 21600"/>
                <a:gd name="T11" fmla="*/ 20338 w 2033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38" h="21600" fill="none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</a:path>
                <a:path w="20338" h="21600" stroke="0" extrusionOk="0">
                  <a:moveTo>
                    <a:pt x="0" y="0"/>
                  </a:moveTo>
                  <a:cubicBezTo>
                    <a:pt x="9124" y="0"/>
                    <a:pt x="17264" y="5733"/>
                    <a:pt x="20338" y="14324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4" name="Прямоугольник 123"/>
          <p:cNvSpPr/>
          <p:nvPr/>
        </p:nvSpPr>
        <p:spPr>
          <a:xfrm>
            <a:off x="708143" y="480760"/>
            <a:ext cx="74136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00"/>
                </a:solidFill>
              </a:rPr>
              <a:t>Modular Lead/Scintillator sandwich compensating calorimeter.                 Sampling ratio </a:t>
            </a:r>
            <a:r>
              <a:rPr lang="en-US" sz="2000" b="1" dirty="0" err="1">
                <a:solidFill>
                  <a:srgbClr val="000000"/>
                </a:solidFill>
              </a:rPr>
              <a:t>Pb:Scint</a:t>
            </a:r>
            <a:r>
              <a:rPr lang="en-US" sz="2000" b="1" dirty="0">
                <a:solidFill>
                  <a:srgbClr val="000000"/>
                </a:solidFill>
              </a:rPr>
              <a:t>=4:1.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1424" y="6501983"/>
            <a:ext cx="2133600" cy="365125"/>
          </a:xfrm>
        </p:spPr>
        <p:txBody>
          <a:bodyPr/>
          <a:lstStyle/>
          <a:p>
            <a:pPr>
              <a:defRPr/>
            </a:pPr>
            <a:fld id="{101510BB-DFD6-4D90-BA39-12F391CD3F0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5" y="1231797"/>
            <a:ext cx="2402109" cy="193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618" y="5703979"/>
            <a:ext cx="265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Light from scintillator tiles is captured by WLS-fibers and transported to </a:t>
            </a:r>
            <a:r>
              <a:rPr lang="en-US" b="1" dirty="0" err="1" smtClean="0"/>
              <a:t>SiPM</a:t>
            </a:r>
            <a:r>
              <a:rPr lang="en-US" b="1" dirty="0" smtClean="0"/>
              <a:t>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7113" y="3225598"/>
            <a:ext cx="5736392" cy="33085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</a:rPr>
              <a:t>       Each module:  </a:t>
            </a:r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Transverse size - 15x15cm</a:t>
            </a:r>
            <a:r>
              <a:rPr lang="en-US" b="1" baseline="30000" dirty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Total length  </a:t>
            </a:r>
            <a:r>
              <a:rPr lang="en-US" b="1" dirty="0">
                <a:solidFill>
                  <a:srgbClr val="000000"/>
                </a:solidFill>
              </a:rPr>
              <a:t>- 106 cm.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Interaction length  ~4 </a:t>
            </a:r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n-US" b="1" baseline="-25000" dirty="0" err="1">
                <a:solidFill>
                  <a:srgbClr val="000000"/>
                </a:solidFill>
              </a:rPr>
              <a:t>int</a:t>
            </a:r>
            <a:r>
              <a:rPr lang="en-US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Longitudinal segmentation – 7 sections;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>
                <a:solidFill>
                  <a:srgbClr val="000000"/>
                </a:solidFill>
              </a:rPr>
              <a:t>1 section ~ 0.5</a:t>
            </a:r>
            <a:r>
              <a:rPr lang="ru-RU" altLang="ru-RU" b="1" dirty="0">
                <a:solidFill>
                  <a:srgbClr val="000000"/>
                </a:solidFill>
              </a:rPr>
              <a:t>6</a:t>
            </a:r>
            <a:r>
              <a:rPr lang="el-GR" altLang="ru-RU" b="1" dirty="0">
                <a:solidFill>
                  <a:srgbClr val="000000"/>
                </a:solidFill>
              </a:rPr>
              <a:t>λ</a:t>
            </a:r>
            <a:r>
              <a:rPr lang="en-US" altLang="ru-RU" b="1" baseline="-25000" dirty="0" err="1">
                <a:solidFill>
                  <a:srgbClr val="000000"/>
                </a:solidFill>
              </a:rPr>
              <a:t>int</a:t>
            </a:r>
            <a:r>
              <a:rPr lang="en-US" altLang="ru-RU" b="1" dirty="0">
                <a:solidFill>
                  <a:srgbClr val="000000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>
                <a:solidFill>
                  <a:srgbClr val="000000"/>
                </a:solidFill>
              </a:rPr>
              <a:t>7 </a:t>
            </a:r>
            <a:r>
              <a:rPr lang="en-US" altLang="ru-RU" b="1" dirty="0" err="1">
                <a:solidFill>
                  <a:srgbClr val="000000"/>
                </a:solidFill>
              </a:rPr>
              <a:t>photodetectors</a:t>
            </a:r>
            <a:r>
              <a:rPr lang="en-US" altLang="ru-RU" b="1" dirty="0">
                <a:solidFill>
                  <a:srgbClr val="000000"/>
                </a:solidFill>
              </a:rPr>
              <a:t>/module;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b="1" dirty="0" err="1">
                <a:solidFill>
                  <a:srgbClr val="000000"/>
                </a:solidFill>
              </a:rPr>
              <a:t>Photodetectors</a:t>
            </a:r>
            <a:r>
              <a:rPr lang="en-US" altLang="ru-RU" b="1" dirty="0">
                <a:solidFill>
                  <a:srgbClr val="000000"/>
                </a:solidFill>
              </a:rPr>
              <a:t> – silicon photomultipliers (</a:t>
            </a:r>
            <a:r>
              <a:rPr lang="en-US" altLang="ru-RU" b="1" dirty="0" err="1">
                <a:solidFill>
                  <a:srgbClr val="000000"/>
                </a:solidFill>
              </a:rPr>
              <a:t>SiPM</a:t>
            </a:r>
            <a:r>
              <a:rPr lang="en-US" altLang="ru-RU" b="1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246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8388" r="9013" b="7396"/>
          <a:stretch>
            <a:fillRect/>
          </a:stretch>
        </p:blipFill>
        <p:spPr bwMode="auto">
          <a:xfrm>
            <a:off x="107504" y="466544"/>
            <a:ext cx="3493368" cy="240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163" y="3303"/>
            <a:ext cx="9131836" cy="432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 kern="0" dirty="0" smtClean="0">
                <a:solidFill>
                  <a:srgbClr val="C00000"/>
                </a:solidFill>
                <a:latin typeface="Calibri" pitchFamily="34" charset="0"/>
              </a:rPr>
              <a:t>Event plane and centrality resolution.</a:t>
            </a:r>
            <a:endParaRPr lang="ru-RU" altLang="ru-RU" sz="2400" kern="0" dirty="0" smtClean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549424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68937" y="611811"/>
            <a:ext cx="50588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0" indent="-285690">
              <a:spcBef>
                <a:spcPct val="0"/>
              </a:spcBef>
            </a:pPr>
            <a:r>
              <a:rPr lang="en-US" altLang="ru-RU" b="1" dirty="0" smtClean="0">
                <a:latin typeface="Calibri" panose="020F0502020204030204" pitchFamily="34" charset="0"/>
              </a:rPr>
              <a:t>     </a:t>
            </a:r>
            <a:r>
              <a:rPr lang="en-US" altLang="ru-RU" sz="1600" b="1" dirty="0" smtClean="0">
                <a:latin typeface="Calibri" panose="020F0502020204030204" pitchFamily="34" charset="0"/>
              </a:rPr>
              <a:t>Modules </a:t>
            </a:r>
            <a:r>
              <a:rPr lang="en-US" altLang="ru-RU" sz="1600" b="1" dirty="0">
                <a:latin typeface="Calibri" pitchFamily="34" charset="0"/>
              </a:rPr>
              <a:t>15x15 cm</a:t>
            </a:r>
            <a:r>
              <a:rPr lang="en-US" altLang="ru-RU" sz="1600" b="1" baseline="30000" dirty="0">
                <a:latin typeface="Calibri" panose="020F0502020204030204" pitchFamily="34" charset="0"/>
              </a:rPr>
              <a:t>2 </a:t>
            </a:r>
            <a:r>
              <a:rPr lang="en-US" altLang="ru-RU" sz="1600" b="1" dirty="0">
                <a:latin typeface="Calibri" panose="020F0502020204030204" pitchFamily="34" charset="0"/>
              </a:rPr>
              <a:t>are optimum choice </a:t>
            </a:r>
            <a:r>
              <a:rPr lang="en-US" altLang="ru-RU" sz="1600" b="1" dirty="0" smtClean="0">
                <a:latin typeface="Calibri" panose="020F0502020204030204" pitchFamily="34" charset="0"/>
              </a:rPr>
              <a:t>and fit the transverse size of hadron showers (interaction length of </a:t>
            </a:r>
            <a:r>
              <a:rPr lang="en-US" altLang="ru-RU" sz="1600" b="1" dirty="0" err="1" smtClean="0">
                <a:latin typeface="Calibri" panose="020F0502020204030204" pitchFamily="34" charset="0"/>
              </a:rPr>
              <a:t>lead+scint</a:t>
            </a:r>
            <a:r>
              <a:rPr lang="en-US" altLang="ru-RU" sz="1600" b="1" dirty="0" smtClean="0">
                <a:latin typeface="Calibri" panose="020F0502020204030204" pitchFamily="34" charset="0"/>
              </a:rPr>
              <a:t>.  </a:t>
            </a:r>
            <a:r>
              <a:rPr lang="el-GR" altLang="ru-RU" sz="1600" b="1" dirty="0" smtClean="0">
                <a:latin typeface="Calibri" panose="020F0502020204030204" pitchFamily="34" charset="0"/>
              </a:rPr>
              <a:t>λ</a:t>
            </a:r>
            <a:r>
              <a:rPr lang="en-US" altLang="ru-RU" sz="1600" b="1" baseline="-25000" dirty="0" smtClean="0">
                <a:latin typeface="Calibri" panose="020F0502020204030204" pitchFamily="34" charset="0"/>
              </a:rPr>
              <a:t>I</a:t>
            </a:r>
            <a:r>
              <a:rPr lang="en-US" altLang="ru-RU" sz="1600" b="1" dirty="0" smtClean="0">
                <a:latin typeface="Calibri" panose="020F0502020204030204" pitchFamily="34" charset="0"/>
              </a:rPr>
              <a:t>~20 cm).</a:t>
            </a:r>
          </a:p>
        </p:txBody>
      </p:sp>
      <p:pic>
        <p:nvPicPr>
          <p:cNvPr id="9" name="Picture 9" descr="c_pImpEdep_2det_AuAuss11mb_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09118"/>
            <a:ext cx="433228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c_centrality_det1_2det_AuAuss5mb_7sect.gif"/>
          <p:cNvPicPr>
            <a:picLocks noChangeAspect="1"/>
          </p:cNvPicPr>
          <p:nvPr/>
        </p:nvPicPr>
        <p:blipFill rotWithShape="1">
          <a:blip r:embed="rId4"/>
          <a:srcRect l="4303" t="8445" r="8766" b="6049"/>
          <a:stretch/>
        </p:blipFill>
        <p:spPr bwMode="auto">
          <a:xfrm>
            <a:off x="4615964" y="3595975"/>
            <a:ext cx="3698788" cy="246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2946141"/>
            <a:ext cx="669674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Energy deposition in </a:t>
            </a:r>
            <a:r>
              <a:rPr lang="en-US" sz="1600" b="1" dirty="0" err="1" smtClean="0"/>
              <a:t>FHCal</a:t>
            </a:r>
            <a:r>
              <a:rPr lang="en-US" sz="1600" b="1" dirty="0" smtClean="0"/>
              <a:t>  isn’t monotonic due to beam hole and can’t resolve the central and peripheral events. 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65018" y="1616792"/>
            <a:ext cx="534483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The event plane resolution of 20</a:t>
            </a:r>
            <a:r>
              <a:rPr lang="en-US" sz="1600" b="1" baseline="30000" dirty="0" smtClean="0"/>
              <a:t>0</a:t>
            </a:r>
            <a:r>
              <a:rPr lang="en-US" sz="1600" b="1" dirty="0" smtClean="0"/>
              <a:t>-25</a:t>
            </a:r>
            <a:r>
              <a:rPr lang="en-US" sz="1600" b="1" baseline="30000" dirty="0" smtClean="0"/>
              <a:t>0</a:t>
            </a:r>
            <a:r>
              <a:rPr lang="en-US" sz="1600" b="1" dirty="0" smtClean="0"/>
              <a:t>: two arms of </a:t>
            </a:r>
            <a:r>
              <a:rPr lang="en-US" sz="1600" b="1" dirty="0" err="1" smtClean="0"/>
              <a:t>FHCal</a:t>
            </a:r>
            <a:r>
              <a:rPr lang="en-US" sz="1600" b="1" dirty="0" smtClean="0"/>
              <a:t> (maximum spectator multiplicity) and no influence of magnet field.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065" y="6193035"/>
            <a:ext cx="8063233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C00000"/>
                </a:solidFill>
              </a:rPr>
              <a:t>The </a:t>
            </a:r>
            <a:r>
              <a:rPr lang="en-US" sz="1600" b="1" dirty="0">
                <a:solidFill>
                  <a:srgbClr val="C00000"/>
                </a:solidFill>
              </a:rPr>
              <a:t>ambiguity in centrality determination </a:t>
            </a:r>
            <a:r>
              <a:rPr lang="en-US" sz="1600" b="1" dirty="0" smtClean="0">
                <a:solidFill>
                  <a:srgbClr val="C00000"/>
                </a:solidFill>
              </a:rPr>
              <a:t>can be resolved by taking track multiplicity in TPC. 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Or by using other observables in </a:t>
            </a:r>
            <a:r>
              <a:rPr lang="en-US" sz="1600" b="1" dirty="0" err="1" smtClean="0">
                <a:solidFill>
                  <a:srgbClr val="C00000"/>
                </a:solidFill>
              </a:rPr>
              <a:t>FHCal</a:t>
            </a:r>
            <a:r>
              <a:rPr lang="en-US" sz="1600" b="1" dirty="0" smtClean="0">
                <a:solidFill>
                  <a:srgbClr val="C00000"/>
                </a:solidFill>
              </a:rPr>
              <a:t>.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199701" y="632679"/>
            <a:ext cx="2195736" cy="1961796"/>
            <a:chOff x="6446497" y="-19636"/>
            <a:chExt cx="2610320" cy="228583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"/>
            <a:stretch/>
          </p:blipFill>
          <p:spPr>
            <a:xfrm>
              <a:off x="6446497" y="-19636"/>
              <a:ext cx="2610320" cy="22858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21587" y="960095"/>
              <a:ext cx="52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in</a:t>
              </a:r>
              <a:endParaRPr lang="ru-RU" sz="20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46497" y="460632"/>
              <a:ext cx="675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out</a:t>
              </a:r>
              <a:endParaRPr lang="ru-RU" sz="2000" b="1" baseline="-2500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3204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Other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observable for the centrality measurement.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D93FF-0D2C-477C-9CF6-DFC357FD0BD0}" type="slidenum">
              <a:rPr lang="ru-RU" smtClean="0"/>
              <a:t>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75656" y="3412601"/>
            <a:ext cx="371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Let’s construct </a:t>
            </a:r>
            <a:r>
              <a:rPr lang="en-US" sz="2000" b="1" i="1" dirty="0" smtClean="0">
                <a:solidFill>
                  <a:srgbClr val="FF0000"/>
                </a:solidFill>
              </a:rPr>
              <a:t>energy asymmetry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9528" y="1194093"/>
            <a:ext cx="880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d</a:t>
            </a:r>
            <a:r>
              <a:rPr lang="en-US" b="1" i="1" dirty="0" smtClean="0">
                <a:solidFill>
                  <a:schemeClr val="tx2"/>
                </a:solidFill>
              </a:rPr>
              <a:t>    </a:t>
            </a:r>
            <a:r>
              <a:rPr lang="en-US" b="1" i="1" baseline="30000" dirty="0" smtClean="0">
                <a:solidFill>
                  <a:schemeClr val="tx2"/>
                </a:solidFill>
              </a:rPr>
              <a:t>3</a:t>
            </a:r>
            <a:r>
              <a:rPr lang="en-US" b="1" i="1" dirty="0" smtClean="0">
                <a:solidFill>
                  <a:schemeClr val="tx2"/>
                </a:solidFill>
              </a:rPr>
              <a:t>He</a:t>
            </a:r>
          </a:p>
          <a:p>
            <a:endParaRPr lang="en-US" b="1" i="1" dirty="0">
              <a:solidFill>
                <a:schemeClr val="tx2"/>
              </a:solidFill>
            </a:endParaRPr>
          </a:p>
          <a:p>
            <a:r>
              <a:rPr lang="en-US" b="1" i="1" dirty="0">
                <a:solidFill>
                  <a:schemeClr val="tx2"/>
                </a:solidFill>
              </a:rPr>
              <a:t>t</a:t>
            </a:r>
            <a:r>
              <a:rPr lang="en-US" b="1" i="1" baseline="30000" dirty="0" smtClean="0">
                <a:solidFill>
                  <a:schemeClr val="tx2"/>
                </a:solidFill>
              </a:rPr>
              <a:t>       4</a:t>
            </a:r>
            <a:r>
              <a:rPr lang="en-US" b="1" i="1" dirty="0" smtClean="0">
                <a:solidFill>
                  <a:schemeClr val="tx2"/>
                </a:solidFill>
              </a:rPr>
              <a:t>He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9842" y="694658"/>
            <a:ext cx="21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π</a:t>
            </a:r>
            <a:r>
              <a:rPr lang="en-US" b="1" i="1" baseline="30000" dirty="0" smtClean="0">
                <a:solidFill>
                  <a:srgbClr val="FF0000"/>
                </a:solidFill>
              </a:rPr>
              <a:t>+                              </a:t>
            </a:r>
            <a:r>
              <a:rPr lang="en-US" b="1" i="1" dirty="0" smtClean="0">
                <a:solidFill>
                  <a:srgbClr val="FF0000"/>
                </a:solidFill>
              </a:rPr>
              <a:t>π</a:t>
            </a:r>
            <a:r>
              <a:rPr lang="en-US" b="1" i="1" baseline="30000" dirty="0" smtClean="0">
                <a:solidFill>
                  <a:srgbClr val="FF0000"/>
                </a:solidFill>
              </a:rPr>
              <a:t>-</a:t>
            </a:r>
          </a:p>
          <a:p>
            <a:endParaRPr lang="en-US" b="1" i="1" dirty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π</a:t>
            </a:r>
            <a:r>
              <a:rPr lang="en-US" b="1" i="1" baseline="30000" dirty="0" smtClean="0">
                <a:solidFill>
                  <a:srgbClr val="FF0000"/>
                </a:solidFill>
              </a:rPr>
              <a:t>+          </a:t>
            </a:r>
            <a:r>
              <a:rPr lang="en-US" b="1" i="1" baseline="30000" dirty="0" smtClean="0">
                <a:solidFill>
                  <a:srgbClr val="0070C0"/>
                </a:solidFill>
              </a:rPr>
              <a:t>  </a:t>
            </a:r>
            <a:r>
              <a:rPr lang="en-US" b="1" i="1" dirty="0" smtClean="0">
                <a:solidFill>
                  <a:srgbClr val="0070C0"/>
                </a:solidFill>
              </a:rPr>
              <a:t> </a:t>
            </a:r>
            <a:r>
              <a:rPr lang="en-US" b="1" i="1" baseline="30000" dirty="0" smtClean="0">
                <a:solidFill>
                  <a:srgbClr val="0070C0"/>
                </a:solidFill>
              </a:rPr>
              <a:t>                </a:t>
            </a:r>
            <a:r>
              <a:rPr lang="en-US" b="1" i="1" baseline="30000" dirty="0" smtClean="0">
                <a:solidFill>
                  <a:srgbClr val="FF0000"/>
                </a:solidFill>
              </a:rPr>
              <a:t>            </a:t>
            </a:r>
            <a:r>
              <a:rPr lang="en-US" b="1" i="1" dirty="0" smtClean="0">
                <a:solidFill>
                  <a:srgbClr val="FF0000"/>
                </a:solidFill>
              </a:rPr>
              <a:t> π</a:t>
            </a:r>
            <a:r>
              <a:rPr lang="en-US" b="1" i="1" baseline="30000" dirty="0" smtClean="0">
                <a:solidFill>
                  <a:srgbClr val="FF0000"/>
                </a:solidFill>
              </a:rPr>
              <a:t>-</a:t>
            </a:r>
          </a:p>
          <a:p>
            <a:endParaRPr lang="en-US" b="1" i="1" baseline="30000" dirty="0">
              <a:solidFill>
                <a:srgbClr val="FF0000"/>
              </a:solidFill>
            </a:endParaRPr>
          </a:p>
          <a:p>
            <a:endParaRPr lang="en-US" b="1" i="1" baseline="30000" dirty="0" smtClean="0">
              <a:solidFill>
                <a:srgbClr val="FF0000"/>
              </a:solidFill>
            </a:endParaRPr>
          </a:p>
          <a:p>
            <a:endParaRPr lang="en-US" b="1" i="1" baseline="30000" dirty="0" smtClean="0">
              <a:solidFill>
                <a:srgbClr val="FF0000"/>
              </a:solidFill>
            </a:endParaRPr>
          </a:p>
          <a:p>
            <a:endParaRPr lang="en-US" b="1" i="1" baseline="30000" dirty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     π</a:t>
            </a:r>
            <a:r>
              <a:rPr lang="en-US" b="1" i="1" baseline="30000" dirty="0">
                <a:solidFill>
                  <a:srgbClr val="FF0000"/>
                </a:solidFill>
              </a:rPr>
              <a:t>+                             </a:t>
            </a:r>
            <a:r>
              <a:rPr lang="en-US" b="1" i="1" dirty="0" smtClean="0">
                <a:solidFill>
                  <a:srgbClr val="FF0000"/>
                </a:solidFill>
              </a:rPr>
              <a:t>π</a:t>
            </a:r>
            <a:r>
              <a:rPr lang="en-US" b="1" i="1" baseline="30000" dirty="0" smtClean="0">
                <a:solidFill>
                  <a:srgbClr val="FF0000"/>
                </a:solidFill>
              </a:rPr>
              <a:t>-</a:t>
            </a:r>
            <a:endParaRPr lang="en-US" b="1" i="1" baseline="30000" dirty="0">
              <a:solidFill>
                <a:srgbClr val="FF0000"/>
              </a:solidFill>
            </a:endParaRPr>
          </a:p>
          <a:p>
            <a:endParaRPr lang="en-US" b="1" i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93774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Mainly, </a:t>
            </a:r>
            <a:r>
              <a:rPr lang="en-US" b="1" dirty="0" smtClean="0">
                <a:solidFill>
                  <a:schemeClr val="tx2"/>
                </a:solidFill>
              </a:rPr>
              <a:t>fragments</a:t>
            </a:r>
            <a:r>
              <a:rPr lang="en-US" dirty="0" smtClean="0"/>
              <a:t> are produced in peripheral collisions and located near beam hole.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744007" y="1514001"/>
            <a:ext cx="1164468" cy="3584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161390" y="1367254"/>
            <a:ext cx="971876" cy="81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1165" y="2645404"/>
            <a:ext cx="727280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Depending on centrality there must be difference in  the energy depositions in inner and outer parts of calorimeter.</a:t>
            </a:r>
            <a:endParaRPr lang="ru-RU" b="1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43" y="3947578"/>
            <a:ext cx="7734034" cy="24225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96267" y="1057452"/>
            <a:ext cx="296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while </a:t>
            </a:r>
            <a:r>
              <a:rPr lang="en-US" b="1" dirty="0" err="1" smtClean="0">
                <a:solidFill>
                  <a:srgbClr val="FF0000"/>
                </a:solidFill>
              </a:rPr>
              <a:t>pions</a:t>
            </a:r>
            <a:r>
              <a:rPr lang="en-US" dirty="0" smtClean="0"/>
              <a:t> are produced</a:t>
            </a:r>
          </a:p>
          <a:p>
            <a:r>
              <a:rPr lang="en-US" dirty="0" smtClean="0"/>
              <a:t>in central collisions.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61390" y="3271526"/>
            <a:ext cx="236545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597" t="37467" r="9249" b="818"/>
          <a:stretch/>
        </p:blipFill>
        <p:spPr>
          <a:xfrm>
            <a:off x="2422104" y="692696"/>
            <a:ext cx="6264696" cy="4190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Calculation of centrality from energy asymmetry – energy correlation.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8" name="Группа 15"/>
          <p:cNvGrpSpPr/>
          <p:nvPr/>
        </p:nvGrpSpPr>
        <p:grpSpPr>
          <a:xfrm>
            <a:off x="226368" y="548680"/>
            <a:ext cx="2195736" cy="1961796"/>
            <a:chOff x="6446497" y="-19636"/>
            <a:chExt cx="2610320" cy="228583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"/>
            <a:stretch/>
          </p:blipFill>
          <p:spPr>
            <a:xfrm>
              <a:off x="6446497" y="-19636"/>
              <a:ext cx="2610320" cy="22858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121587" y="960095"/>
              <a:ext cx="52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in</a:t>
              </a:r>
              <a:endParaRPr lang="ru-RU" sz="2000" b="1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6497" y="460632"/>
              <a:ext cx="675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</a:t>
              </a:r>
              <a:r>
                <a:rPr lang="en-US" sz="2000" b="1" baseline="-25000" dirty="0" err="1" smtClean="0"/>
                <a:t>out</a:t>
              </a:r>
              <a:endParaRPr lang="ru-RU" sz="2000" b="1" baseline="-250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7864" y="3372530"/>
            <a:ext cx="2699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resolution of impact parameter for central events is determined by low spectator multiplicity.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237" y="5236187"/>
            <a:ext cx="78037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energy bins are used for the calculations. </a:t>
            </a:r>
          </a:p>
          <a:p>
            <a:pPr algn="ctr"/>
            <a:r>
              <a:rPr lang="en-US" dirty="0" smtClean="0"/>
              <a:t>More advanced two-dimensional analysis can improve the resolution.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4572001" y="4502064"/>
            <a:ext cx="504055" cy="7341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117823" y="4399639"/>
            <a:ext cx="2293915" cy="836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13808" y="6117935"/>
            <a:ext cx="726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Inspite</a:t>
            </a:r>
            <a:r>
              <a:rPr lang="en-US" b="1" dirty="0" smtClean="0">
                <a:solidFill>
                  <a:srgbClr val="C00000"/>
                </a:solidFill>
              </a:rPr>
              <a:t> of beam hole </a:t>
            </a:r>
            <a:r>
              <a:rPr lang="en-US" b="1" dirty="0" err="1" smtClean="0">
                <a:solidFill>
                  <a:srgbClr val="C00000"/>
                </a:solidFill>
              </a:rPr>
              <a:t>FHCal</a:t>
            </a:r>
            <a:r>
              <a:rPr lang="en-US" b="1" dirty="0" smtClean="0">
                <a:solidFill>
                  <a:srgbClr val="C00000"/>
                </a:solidFill>
              </a:rPr>
              <a:t> can resolve the central and peripheral events.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4" y="2583432"/>
            <a:ext cx="1719221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8" y="6196306"/>
            <a:ext cx="543609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Permanent quality control of scintillator tiles, </a:t>
            </a:r>
          </a:p>
          <a:p>
            <a:r>
              <a:rPr lang="en-US" dirty="0" smtClean="0"/>
              <a:t>WLS-fibers and gluing is performing  with </a:t>
            </a:r>
            <a:r>
              <a:rPr lang="en-US" baseline="30000" dirty="0" smtClean="0"/>
              <a:t>90</a:t>
            </a:r>
            <a:r>
              <a:rPr lang="en-US" dirty="0" smtClean="0"/>
              <a:t>Sr </a:t>
            </a:r>
            <a:r>
              <a:rPr lang="el-GR" dirty="0" smtClean="0"/>
              <a:t>β</a:t>
            </a:r>
            <a:r>
              <a:rPr lang="en-US" dirty="0" smtClean="0"/>
              <a:t>-source.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9433"/>
          <a:stretch/>
        </p:blipFill>
        <p:spPr>
          <a:xfrm rot="5400000">
            <a:off x="1353383" y="814969"/>
            <a:ext cx="2116752" cy="3024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t="20282"/>
          <a:stretch/>
        </p:blipFill>
        <p:spPr>
          <a:xfrm rot="5400000">
            <a:off x="5354074" y="846726"/>
            <a:ext cx="2124326" cy="28243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Stages of </a:t>
            </a:r>
            <a:r>
              <a:rPr lang="en-US" sz="2800" b="1" dirty="0" err="1" smtClean="0">
                <a:solidFill>
                  <a:srgbClr val="C00000"/>
                </a:solidFill>
              </a:rPr>
              <a:t>FHCal</a:t>
            </a:r>
            <a:r>
              <a:rPr lang="en-US" sz="2800" b="1" dirty="0" smtClean="0">
                <a:solidFill>
                  <a:srgbClr val="C00000"/>
                </a:solidFill>
              </a:rPr>
              <a:t> production: scintillators.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01008"/>
            <a:ext cx="4104457" cy="3085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3743474"/>
            <a:ext cx="3024335" cy="227361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9195"/>
            <a:ext cx="21336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436510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Tests of different grooves and reflectors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5736" y="220486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</a:t>
            </a:r>
            <a:r>
              <a:rPr lang="en-US" b="1" dirty="0" smtClean="0">
                <a:solidFill>
                  <a:srgbClr val="00B050"/>
                </a:solidFill>
              </a:rPr>
              <a:t>cintillator tiles with WLS-fibers.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8104" y="2636912"/>
            <a:ext cx="196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</a:t>
            </a:r>
            <a:r>
              <a:rPr lang="en-US" b="1" dirty="0" smtClean="0">
                <a:solidFill>
                  <a:srgbClr val="00B050"/>
                </a:solidFill>
              </a:rPr>
              <a:t>cintillator tiles in TYVEC reflector.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92696"/>
            <a:ext cx="76683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FHCal</a:t>
            </a:r>
            <a:r>
              <a:rPr lang="en-US" dirty="0" smtClean="0"/>
              <a:t> scintillator tiles and modules are assembled in workshop of INR, Moscow.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5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36845"/>
            <a:ext cx="2259166" cy="2759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5022"/>
          <a:stretch/>
        </p:blipFill>
        <p:spPr>
          <a:xfrm rot="5400000">
            <a:off x="2274257" y="1418117"/>
            <a:ext cx="3036306" cy="1529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56485" y="1419863"/>
            <a:ext cx="3076453" cy="1584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26769" y="1394826"/>
            <a:ext cx="3098984" cy="16112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1652" y="0"/>
            <a:ext cx="915789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Stages of </a:t>
            </a:r>
            <a:r>
              <a:rPr lang="en-US" sz="2800" b="1" dirty="0" err="1" smtClean="0">
                <a:solidFill>
                  <a:srgbClr val="C00000"/>
                </a:solidFill>
              </a:rPr>
              <a:t>FHCal</a:t>
            </a:r>
            <a:r>
              <a:rPr lang="en-US" sz="2800" b="1" dirty="0" smtClean="0">
                <a:solidFill>
                  <a:srgbClr val="C00000"/>
                </a:solidFill>
              </a:rPr>
              <a:t> production: modules.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952307"/>
            <a:ext cx="4361262" cy="2573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000" y="4221088"/>
            <a:ext cx="430648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At present, about 1/3 of </a:t>
            </a:r>
            <a:r>
              <a:rPr lang="en-US" dirty="0" err="1" smtClean="0"/>
              <a:t>FHCal</a:t>
            </a:r>
            <a:r>
              <a:rPr lang="en-US" dirty="0" smtClean="0"/>
              <a:t> modules are ready for the tests.</a:t>
            </a:r>
          </a:p>
          <a:p>
            <a:r>
              <a:rPr lang="en-US" dirty="0" smtClean="0"/>
              <a:t>All </a:t>
            </a:r>
            <a:r>
              <a:rPr lang="en-US" dirty="0" err="1" smtClean="0"/>
              <a:t>FHCal</a:t>
            </a:r>
            <a:r>
              <a:rPr lang="en-US" dirty="0" smtClean="0"/>
              <a:t> modules will be ready in 2019.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59461" y="5432790"/>
            <a:ext cx="420502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Tests of modules with cosmic </a:t>
            </a:r>
            <a:r>
              <a:rPr lang="en-US" dirty="0" err="1" smtClean="0"/>
              <a:t>muons</a:t>
            </a:r>
            <a:r>
              <a:rPr lang="en-US" dirty="0" smtClean="0"/>
              <a:t>  are done in parallel with the development of    Front-End-Electronics and readout.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0036" y="280576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Lead absorbers and mechanics.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3492" y="2481720"/>
            <a:ext cx="213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Lead and scintillators sandwiches in box.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0633" y="3068960"/>
            <a:ext cx="17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WLS-fibers are aligned.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8964" y="3128932"/>
            <a:ext cx="200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Optical connectors are polished.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1458</Words>
  <Application>Microsoft Office PowerPoint</Application>
  <PresentationFormat>Экран (4:3)</PresentationFormat>
  <Paragraphs>304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Times New Roman</vt:lpstr>
      <vt:lpstr>Тема Office</vt:lpstr>
      <vt:lpstr>Forward Hadron Calorimeter FHCal for MPD and BM@N </vt:lpstr>
      <vt:lpstr>Презентация PowerPoint</vt:lpstr>
      <vt:lpstr>Main stages of FHCal project.</vt:lpstr>
      <vt:lpstr>Презентация PowerPoint</vt:lpstr>
      <vt:lpstr>Презентация PowerPoint</vt:lpstr>
      <vt:lpstr>Other FHCal observable for the centrality measurement.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Golubeva Marina</dc:creator>
  <cp:lastModifiedBy>alexander ivashkin</cp:lastModifiedBy>
  <cp:revision>644</cp:revision>
  <cp:lastPrinted>2017-01-16T06:36:02Z</cp:lastPrinted>
  <dcterms:created xsi:type="dcterms:W3CDTF">2016-02-16T08:04:12Z</dcterms:created>
  <dcterms:modified xsi:type="dcterms:W3CDTF">2018-04-10T17:48:39Z</dcterms:modified>
</cp:coreProperties>
</file>