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0" r:id="rId3"/>
    <p:sldId id="261" r:id="rId4"/>
    <p:sldId id="289" r:id="rId5"/>
    <p:sldId id="277" r:id="rId6"/>
    <p:sldId id="262" r:id="rId7"/>
    <p:sldId id="290" r:id="rId8"/>
    <p:sldId id="336" r:id="rId9"/>
    <p:sldId id="325" r:id="rId10"/>
    <p:sldId id="297" r:id="rId11"/>
    <p:sldId id="302" r:id="rId12"/>
    <p:sldId id="327" r:id="rId13"/>
    <p:sldId id="307" r:id="rId14"/>
    <p:sldId id="326" r:id="rId15"/>
    <p:sldId id="328" r:id="rId16"/>
    <p:sldId id="321" r:id="rId17"/>
    <p:sldId id="324" r:id="rId18"/>
    <p:sldId id="317" r:id="rId19"/>
    <p:sldId id="329" r:id="rId20"/>
    <p:sldId id="331" r:id="rId21"/>
    <p:sldId id="330" r:id="rId22"/>
    <p:sldId id="314" r:id="rId23"/>
    <p:sldId id="315" r:id="rId24"/>
    <p:sldId id="332" r:id="rId25"/>
    <p:sldId id="318" r:id="rId26"/>
    <p:sldId id="333" r:id="rId27"/>
    <p:sldId id="335" r:id="rId28"/>
    <p:sldId id="33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B905D-8994-4B6F-B848-0A7740C4EDF5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C4A3D-C55E-4A63-96DE-983A4404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1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AF827-C182-43AD-AD3F-031F96A6E2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9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EBB26-6D8D-435D-90A8-4C6BED11115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    </a:t>
            </a:r>
            <a:endParaRPr lang="ru-RU" sz="16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9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34D96-DF49-4274-A50E-36B156A14BAD}" type="slidenum">
              <a:rPr lang="ru-RU"/>
              <a:pPr/>
              <a:t>16</a:t>
            </a:fld>
            <a:endParaRPr lang="ru-RU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5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C4A3D-C55E-4A63-96DE-983A4404830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4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B1D2-7F8D-41A9-AE8C-C5A657EB76FD}" type="datetime1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8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F81D-0ED2-4059-B175-886A4535E8A5}" type="datetime1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4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F0D0-9F2F-4A6A-8C39-5B22EC8FCA72}" type="datetime1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0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9A6-C623-430A-BD9B-47D5602D4029}" type="datetime1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4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89C9-9201-4B25-92EB-629101CC5D22}" type="datetime1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3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420B-FC2E-4197-9A4D-B38AFBC64FC4}" type="datetime1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3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0F6-36B2-4D5D-BD55-C759E56D0F29}" type="datetime1">
              <a:rPr lang="ru-RU" smtClean="0"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4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BF3B-D1FD-49CC-B8A5-A6F2BF890DD3}" type="datetime1">
              <a:rPr lang="ru-RU" smtClean="0"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8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B632-2016-4F9B-82F9-8982B6547542}" type="datetime1">
              <a:rPr lang="ru-RU" smtClean="0"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3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3A15-B47C-4DDF-A01A-ACFC810630ED}" type="datetime1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7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060-D21B-4F91-817D-81119D732497}" type="datetime1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1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A925-9E9A-4EF1-AA42-AF28EEA843EA}" type="datetime1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633A-2E17-4A9A-B1B9-8BDCFBE64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7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EED2-B35A-44A9-8CF3-40FF87652FE0}" type="slidenum">
              <a:rPr lang="ru-RU" smtClean="0"/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00937" y="207820"/>
            <a:ext cx="7377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MPD physics simulation: status and plans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85592" y="1109388"/>
            <a:ext cx="649224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900" b="1" dirty="0" smtClean="0">
                <a:solidFill>
                  <a:srgbClr val="0000FF"/>
                </a:solidFill>
              </a:rPr>
              <a:t>                      Vadim </a:t>
            </a:r>
            <a:r>
              <a:rPr lang="en-US" sz="1900" b="1" dirty="0">
                <a:solidFill>
                  <a:srgbClr val="0000FF"/>
                </a:solidFill>
              </a:rPr>
              <a:t>Kolesnikov</a:t>
            </a:r>
          </a:p>
          <a:p>
            <a:pPr eaLnBrk="1" hangingPunct="1"/>
            <a:r>
              <a:rPr lang="en-US" sz="1900" b="1" dirty="0">
                <a:solidFill>
                  <a:srgbClr val="0000FF"/>
                </a:solidFill>
              </a:rPr>
              <a:t>    </a:t>
            </a:r>
            <a:r>
              <a:rPr lang="ru-RU" sz="1900" b="1" dirty="0">
                <a:solidFill>
                  <a:srgbClr val="0000FF"/>
                </a:solidFill>
              </a:rPr>
              <a:t>  </a:t>
            </a:r>
            <a:r>
              <a:rPr lang="en-US" sz="1900" b="1" dirty="0" smtClean="0">
                <a:solidFill>
                  <a:srgbClr val="0000FF"/>
                </a:solidFill>
              </a:rPr>
              <a:t>                 (VBLHEP, JINR)</a:t>
            </a:r>
          </a:p>
          <a:p>
            <a:pPr eaLnBrk="1" hangingPunct="1"/>
            <a:endParaRPr lang="en-US" sz="19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                  on behalf of the group:</a:t>
            </a:r>
          </a:p>
          <a:p>
            <a:pPr algn="ctr" eaLnBrk="1" hangingPunct="1"/>
            <a:r>
              <a:rPr lang="en-US" b="1" dirty="0" err="1" smtClean="0">
                <a:solidFill>
                  <a:srgbClr val="0000FF"/>
                </a:solidFill>
              </a:rPr>
              <a:t>V.Vasendina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A.Mudrokh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V.Kireyeu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A.Zinchenko</a:t>
            </a:r>
            <a:r>
              <a:rPr lang="en-US" b="1" dirty="0" smtClean="0">
                <a:solidFill>
                  <a:srgbClr val="0000FF"/>
                </a:solidFill>
              </a:rPr>
              <a:t>,</a:t>
            </a:r>
          </a:p>
          <a:p>
            <a:pPr algn="ctr" eaLnBrk="1" hangingPunct="1"/>
            <a:r>
              <a:rPr lang="en-US" b="1" dirty="0" err="1" smtClean="0">
                <a:solidFill>
                  <a:srgbClr val="0000FF"/>
                </a:solidFill>
              </a:rPr>
              <a:t>K.Shtejer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N.Geraksiev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M.Iieva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D.Suvarieva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L.Yordanova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5592" y="6063962"/>
            <a:ext cx="6792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MPD and BM@N Collaboration meeting</a:t>
            </a:r>
          </a:p>
          <a:p>
            <a:pPr algn="ctr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JINR, 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Dubna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April 11-13, 2018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 1" descr="image_NICA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38" y="3288229"/>
            <a:ext cx="4609937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293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855494" y="40224"/>
            <a:ext cx="9245608" cy="446276"/>
          </a:xfrm>
          <a:prstGeom prst="rect">
            <a:avLst/>
          </a:prstGeom>
          <a:solidFill>
            <a:srgbClr val="FFF8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ulti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300" b="1" dirty="0" err="1">
                <a:latin typeface="Arial" pitchFamily="34" charset="0"/>
                <a:cs typeface="Arial" pitchFamily="34" charset="0"/>
              </a:rPr>
              <a:t>urpose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etector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for A+A collisions @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NICA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Stage’1 setup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6896" y="6356351"/>
            <a:ext cx="2133600" cy="365125"/>
          </a:xfrm>
        </p:spPr>
        <p:txBody>
          <a:bodyPr/>
          <a:lstStyle/>
          <a:p>
            <a:fld id="{9637668B-8315-4E46-8DAB-5A5735942071}" type="slidenum">
              <a:rPr lang="ru-RU" smtClean="0"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88089" y="3169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8" name="Группа 56"/>
          <p:cNvGrpSpPr>
            <a:grpSpLocks noChangeAspect="1"/>
          </p:cNvGrpSpPr>
          <p:nvPr/>
        </p:nvGrpSpPr>
        <p:grpSpPr bwMode="auto">
          <a:xfrm>
            <a:off x="159257" y="548640"/>
            <a:ext cx="3955326" cy="3384000"/>
            <a:chOff x="4358777" y="1017687"/>
            <a:chExt cx="4260928" cy="371302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5" t="9044" r="5284" b="1343"/>
            <a:stretch/>
          </p:blipFill>
          <p:spPr bwMode="auto">
            <a:xfrm>
              <a:off x="4358777" y="1017687"/>
              <a:ext cx="4260928" cy="371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929204" y="2214642"/>
              <a:ext cx="214313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29204" y="3214831"/>
              <a:ext cx="214313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572400" y="2214642"/>
              <a:ext cx="214314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572400" y="3214831"/>
              <a:ext cx="214314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 flipV="1">
            <a:off x="1958336" y="651824"/>
            <a:ext cx="2397760" cy="1727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91949" y="41291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=1.2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Rectangle 1"/>
          <p:cNvSpPr/>
          <p:nvPr/>
        </p:nvSpPr>
        <p:spPr>
          <a:xfrm>
            <a:off x="4659197" y="848537"/>
            <a:ext cx="3900101" cy="1600438"/>
          </a:xfrm>
          <a:prstGeom prst="rect">
            <a:avLst/>
          </a:prstGeom>
          <a:solidFill>
            <a:srgbClr val="CCD5FF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              MPD at Stage’1: 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700" b="1" i="1" dirty="0">
                <a:solidFill>
                  <a:srgbClr val="000090"/>
                </a:solidFill>
                <a:latin typeface="Arial Narrow" panose="020B0606020202030204" pitchFamily="34" charset="0"/>
              </a:rPr>
              <a:t>TPC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 tracking: |</a:t>
            </a:r>
            <a:r>
              <a:rPr lang="en-US" sz="1700" i="1" dirty="0">
                <a:solidFill>
                  <a:srgbClr val="000090"/>
                </a:solidFill>
                <a:latin typeface="Symbol" panose="05050102010706020507" pitchFamily="18" charset="2"/>
              </a:rPr>
              <a:t>h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|&lt;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1.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6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 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(</a:t>
            </a:r>
            <a:r>
              <a:rPr lang="en-US" sz="1700" i="1" dirty="0" err="1" smtClean="0">
                <a:solidFill>
                  <a:srgbClr val="000090"/>
                </a:solidFill>
                <a:latin typeface="Arial Narrow" panose="020B0606020202030204" pitchFamily="34" charset="0"/>
              </a:rPr>
              <a:t>Npoints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&gt;</a:t>
            </a:r>
            <a:r>
              <a:rPr lang="ru-RU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1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5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)</a:t>
            </a:r>
            <a:endParaRPr lang="en-US" sz="1700" i="1" dirty="0">
              <a:solidFill>
                <a:srgbClr val="00009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700" b="1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TOF &amp; ECAL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 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coverage: |</a:t>
            </a:r>
            <a:r>
              <a:rPr lang="en-US" sz="1700" i="1" dirty="0">
                <a:solidFill>
                  <a:srgbClr val="000090"/>
                </a:solidFill>
                <a:latin typeface="Symbol" panose="05050102010706020507" pitchFamily="18" charset="2"/>
              </a:rPr>
              <a:t>h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|&lt;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1.2</a:t>
            </a:r>
            <a:endParaRPr lang="en-US" sz="1700" i="1" dirty="0">
              <a:solidFill>
                <a:srgbClr val="00009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700" b="1" i="1" dirty="0">
                <a:solidFill>
                  <a:srgbClr val="000090"/>
                </a:solidFill>
                <a:latin typeface="Arial Narrow" panose="020B0606020202030204" pitchFamily="34" charset="0"/>
              </a:rPr>
              <a:t>PID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: 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combined |</a:t>
            </a:r>
            <a:r>
              <a:rPr lang="en-US" sz="1700" i="1" dirty="0" smtClean="0">
                <a:solidFill>
                  <a:srgbClr val="000090"/>
                </a:solidFill>
                <a:latin typeface="Symbol" panose="05050102010706020507" pitchFamily="18" charset="2"/>
              </a:rPr>
              <a:t>h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|&lt;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1.2, 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0.1&lt;</a:t>
            </a:r>
            <a:r>
              <a:rPr lang="en-US" sz="1700" i="1" dirty="0" err="1">
                <a:solidFill>
                  <a:srgbClr val="000090"/>
                </a:solidFill>
                <a:latin typeface="Arial Narrow" panose="020B0606020202030204" pitchFamily="34" charset="0"/>
              </a:rPr>
              <a:t>pT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&lt;4 GeV/c, </a:t>
            </a:r>
            <a:endParaRPr lang="en-US" sz="1700" i="1" dirty="0" smtClean="0">
              <a:solidFill>
                <a:srgbClr val="000090"/>
              </a:solidFill>
              <a:latin typeface="Arial Narrow" panose="020B0606020202030204" pitchFamily="34" charset="0"/>
            </a:endParaRPr>
          </a:p>
          <a:p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 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     limited 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in 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1.2&lt;</a:t>
            </a:r>
            <a:r>
              <a:rPr lang="en-US" sz="1700" i="1" dirty="0" smtClean="0">
                <a:solidFill>
                  <a:srgbClr val="000090"/>
                </a:solidFill>
                <a:latin typeface="Symbol" panose="05050102010706020507" pitchFamily="18" charset="2"/>
              </a:rPr>
              <a:t>|</a:t>
            </a:r>
            <a:r>
              <a:rPr lang="en-US" sz="1700" i="1" dirty="0">
                <a:solidFill>
                  <a:srgbClr val="000090"/>
                </a:solidFill>
                <a:latin typeface="Symbol" panose="05050102010706020507" pitchFamily="18" charset="2"/>
              </a:rPr>
              <a:t>h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|&lt;1.6  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(only </a:t>
            </a:r>
            <a:r>
              <a:rPr lang="en-US" sz="1700" i="1" dirty="0" err="1" smtClean="0">
                <a:solidFill>
                  <a:srgbClr val="000090"/>
                </a:solidFill>
                <a:latin typeface="Arial Narrow" panose="020B0606020202030204" pitchFamily="34" charset="0"/>
              </a:rPr>
              <a:t>dE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/dx)</a:t>
            </a:r>
            <a:endParaRPr lang="en-US" sz="1700" i="1" dirty="0">
              <a:solidFill>
                <a:srgbClr val="00009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74" y="2683002"/>
            <a:ext cx="403225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973053" y="3506062"/>
            <a:ext cx="792000" cy="1800000"/>
          </a:xfrm>
          <a:prstGeom prst="rect">
            <a:avLst/>
          </a:prstGeom>
          <a:solidFill>
            <a:srgbClr val="00CCFF">
              <a:alpha val="47000"/>
            </a:srgbClr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787815" y="2554558"/>
            <a:ext cx="318606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700" b="1" dirty="0">
                <a:solidFill>
                  <a:schemeClr val="hlink"/>
                </a:solidFill>
              </a:rPr>
              <a:t>Barrel:</a:t>
            </a:r>
            <a:r>
              <a:rPr lang="en-US" altLang="ru-RU" sz="1700" b="1" dirty="0"/>
              <a:t> ~60% for charged (</a:t>
            </a:r>
            <a:r>
              <a:rPr lang="en-US" altLang="ru-RU" sz="1700" b="1" dirty="0">
                <a:latin typeface="Symbol" panose="05050102010706020507" pitchFamily="18" charset="2"/>
              </a:rPr>
              <a:t>s</a:t>
            </a:r>
            <a:r>
              <a:rPr lang="en-US" altLang="ru-RU" sz="1700" b="1" baseline="-25000" dirty="0">
                <a:latin typeface="Symbol" panose="05050102010706020507" pitchFamily="18" charset="2"/>
              </a:rPr>
              <a:t>p</a:t>
            </a:r>
            <a:r>
              <a:rPr lang="en-US" altLang="ru-RU" sz="1700" b="1" dirty="0"/>
              <a:t>~1.3</a:t>
            </a:r>
            <a:r>
              <a:rPr lang="en-US" altLang="ru-RU" sz="1700" b="1" dirty="0" smtClean="0"/>
              <a:t>)</a:t>
            </a:r>
            <a:endParaRPr lang="en-US" altLang="ru-RU" sz="17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86887" y="5706528"/>
            <a:ext cx="45031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Phase-space coverage &amp; event characterization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Low material budget, magnetic field – </a:t>
            </a:r>
            <a:r>
              <a:rPr lang="en-US" dirty="0" err="1" smtClean="0">
                <a:latin typeface="Arial Narrow" panose="020B0606020202030204" pitchFamily="34" charset="0"/>
              </a:rPr>
              <a:t>pT</a:t>
            </a:r>
            <a:r>
              <a:rPr lang="en-US" dirty="0" smtClean="0">
                <a:latin typeface="Arial Narrow" panose="020B0606020202030204" pitchFamily="34" charset="0"/>
              </a:rPr>
              <a:t> cutoff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Number of points – tracking and PID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5" name="Рисунок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7805" r="9120" b="6364"/>
          <a:stretch>
            <a:fillRect/>
          </a:stretch>
        </p:blipFill>
        <p:spPr bwMode="auto">
          <a:xfrm>
            <a:off x="8755204" y="2044880"/>
            <a:ext cx="32400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войная стрелка влево/вправо 25"/>
          <p:cNvSpPr>
            <a:spLocks noChangeAspect="1"/>
          </p:cNvSpPr>
          <p:nvPr/>
        </p:nvSpPr>
        <p:spPr>
          <a:xfrm>
            <a:off x="10866536" y="4419880"/>
            <a:ext cx="576000" cy="271586"/>
          </a:xfrm>
          <a:prstGeom prst="leftRightArrow">
            <a:avLst/>
          </a:prstGeom>
          <a:solidFill>
            <a:schemeClr val="accent6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" t="2667" r="15"/>
          <a:stretch/>
        </p:blipFill>
        <p:spPr>
          <a:xfrm>
            <a:off x="280024" y="3985476"/>
            <a:ext cx="333567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-500063" y="-176242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2000" b="1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5503863" y="6330950"/>
            <a:ext cx="184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 sz="900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/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6260" name="Picture 4" descr="mpd-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7"/>
          <a:stretch>
            <a:fillRect/>
          </a:stretch>
        </p:blipFill>
        <p:spPr bwMode="auto">
          <a:xfrm>
            <a:off x="204268" y="1569244"/>
            <a:ext cx="917733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 descr="mpdro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6171" r="3876" b="4272"/>
          <a:stretch>
            <a:fillRect/>
          </a:stretch>
        </p:blipFill>
        <p:spPr bwMode="auto">
          <a:xfrm>
            <a:off x="204268" y="2409457"/>
            <a:ext cx="33035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 descr="mpd_vew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2637" r="6642" b="1758"/>
          <a:stretch>
            <a:fillRect/>
          </a:stretch>
        </p:blipFill>
        <p:spPr bwMode="auto">
          <a:xfrm>
            <a:off x="3884280" y="2409457"/>
            <a:ext cx="3423316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976116" y="4565383"/>
            <a:ext cx="3121025" cy="16891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333399"/>
                </a:solidFill>
                <a:latin typeface="Arial" pitchFamily="34" charset="0"/>
              </a:rPr>
              <a:t> </a:t>
            </a:r>
            <a:r>
              <a:rPr lang="en-US" sz="1700" b="1" dirty="0">
                <a:solidFill>
                  <a:srgbClr val="333399"/>
                </a:solidFill>
                <a:latin typeface="Arial" pitchFamily="34" charset="0"/>
              </a:rPr>
              <a:t>Detector geometry</a:t>
            </a:r>
          </a:p>
          <a:p>
            <a:pPr>
              <a:buFont typeface="Wingdings" pitchFamily="2" charset="2"/>
              <a:buChar char="§"/>
            </a:pPr>
            <a:r>
              <a:rPr lang="en-US" sz="1700" b="1" dirty="0">
                <a:solidFill>
                  <a:srgbClr val="333399"/>
                </a:solidFill>
                <a:latin typeface="Arial" pitchFamily="34" charset="0"/>
              </a:rPr>
              <a:t> Event generators</a:t>
            </a:r>
          </a:p>
          <a:p>
            <a:pPr>
              <a:buFont typeface="Wingdings" pitchFamily="2" charset="2"/>
              <a:buChar char="§"/>
            </a:pPr>
            <a:r>
              <a:rPr lang="en-US" sz="1700" b="1" dirty="0">
                <a:solidFill>
                  <a:srgbClr val="333399"/>
                </a:solidFill>
                <a:latin typeface="Arial" pitchFamily="34" charset="0"/>
              </a:rPr>
              <a:t> Transport (Geant3,4)</a:t>
            </a:r>
          </a:p>
          <a:p>
            <a:pPr>
              <a:buFont typeface="Wingdings" pitchFamily="2" charset="2"/>
              <a:buChar char="§"/>
            </a:pPr>
            <a:r>
              <a:rPr lang="en-US" sz="1700" b="1" dirty="0">
                <a:solidFill>
                  <a:srgbClr val="333399"/>
                </a:solidFill>
                <a:latin typeface="Arial" pitchFamily="34" charset="0"/>
              </a:rPr>
              <a:t> Response simulation</a:t>
            </a:r>
          </a:p>
          <a:p>
            <a:pPr>
              <a:buFont typeface="Wingdings" pitchFamily="2" charset="2"/>
              <a:buChar char="§"/>
            </a:pPr>
            <a:r>
              <a:rPr lang="en-US" sz="1700" b="1" dirty="0">
                <a:solidFill>
                  <a:srgbClr val="333399"/>
                </a:solidFill>
                <a:latin typeface="Arial" pitchFamily="34" charset="0"/>
              </a:rPr>
              <a:t> Reconstruction algorithms</a:t>
            </a:r>
          </a:p>
          <a:p>
            <a:pPr>
              <a:buFont typeface="Wingdings" pitchFamily="2" charset="2"/>
              <a:buChar char="§"/>
            </a:pPr>
            <a:r>
              <a:rPr lang="en-US" sz="1700" b="1" dirty="0">
                <a:solidFill>
                  <a:srgbClr val="333399"/>
                </a:solidFill>
                <a:latin typeface="Arial" pitchFamily="34" charset="0"/>
              </a:rPr>
              <a:t> Analysis tools</a:t>
            </a:r>
            <a:endParaRPr lang="ru-RU" sz="1700" b="1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11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92626" y="0"/>
            <a:ext cx="25907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MPD simulation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7856" y="500141"/>
            <a:ext cx="4346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Status of event reconstruction in MPD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of MPD physics cases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50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9204" y="1867069"/>
            <a:ext cx="68096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 Narrow" panose="020B0606020202030204" pitchFamily="34" charset="0"/>
              </a:rPr>
              <a:t>                Event reconstruction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Narrow" panose="020B0606020202030204" pitchFamily="34" charset="0"/>
              </a:rPr>
              <a:t>Detector response simulation (</a:t>
            </a:r>
            <a:r>
              <a:rPr lang="en-U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TPC,TOF, FHCAL</a:t>
            </a:r>
            <a:r>
              <a:rPr lang="en-US" sz="2400" dirty="0" smtClean="0">
                <a:latin typeface="Arial Narrow" panose="020B0606020202030204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ECAL</a:t>
            </a:r>
            <a:r>
              <a:rPr lang="en-US" sz="2400" dirty="0" smtClean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Narrow" panose="020B0606020202030204" pitchFamily="34" charset="0"/>
              </a:rPr>
              <a:t>Clustering, tracking, matching (</a:t>
            </a:r>
            <a:r>
              <a:rPr lang="en-U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TPC, TOF</a:t>
            </a:r>
            <a:r>
              <a:rPr lang="en-US" sz="2400" dirty="0" smtClean="0">
                <a:latin typeface="Arial Narrow" panose="020B0606020202030204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ECAL</a:t>
            </a:r>
            <a:r>
              <a:rPr lang="en-US" sz="2400" dirty="0" smtClean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 Narrow" panose="020B0606020202030204" pitchFamily="34" charset="0"/>
              </a:rPr>
              <a:t>Vertexing</a:t>
            </a:r>
            <a:r>
              <a:rPr lang="en-US" sz="2400" dirty="0" smtClean="0">
                <a:latin typeface="Arial Narrow" panose="020B0606020202030204" pitchFamily="34" charset="0"/>
              </a:rPr>
              <a:t> &amp; pattern recognition (</a:t>
            </a:r>
            <a:r>
              <a:rPr lang="en-U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TPC</a:t>
            </a:r>
            <a:r>
              <a:rPr lang="en-US" sz="2400" dirty="0" smtClean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Narrow" panose="020B0606020202030204" pitchFamily="34" charset="0"/>
              </a:rPr>
              <a:t>Event characterization (</a:t>
            </a:r>
            <a:r>
              <a:rPr lang="en-U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FH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CAL</a:t>
            </a:r>
            <a:r>
              <a:rPr lang="en-US" sz="2400" dirty="0" smtClean="0">
                <a:latin typeface="Arial Narrow" panose="020B0606020202030204" pitchFamily="34" charset="0"/>
              </a:rPr>
              <a:t>)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840" y="182880"/>
            <a:ext cx="5277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 reconstruction chain in MPD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280" y="772929"/>
            <a:ext cx="818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 with Monte Carlo data only, but can be applied to real data as well</a:t>
            </a:r>
            <a:endParaRPr lang="ru-RU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528" y="2002294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xisting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1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552"/>
          <a:stretch>
            <a:fillRect/>
          </a:stretch>
        </p:blipFill>
        <p:spPr bwMode="auto">
          <a:xfrm>
            <a:off x="5702300" y="612486"/>
            <a:ext cx="29083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9"/>
          <a:stretch>
            <a:fillRect/>
          </a:stretch>
        </p:blipFill>
        <p:spPr bwMode="auto">
          <a:xfrm>
            <a:off x="9214904" y="368412"/>
            <a:ext cx="285591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851843" y="-28807"/>
            <a:ext cx="42659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600" b="1" dirty="0" smtClean="0">
                <a:latin typeface="Arial" panose="020B0604020202020204" pitchFamily="34" charset="0"/>
              </a:rPr>
              <a:t>Realistic tracking </a:t>
            </a:r>
            <a:r>
              <a:rPr lang="en-US" altLang="ru-RU" sz="2600" b="1" dirty="0">
                <a:latin typeface="Arial" panose="020B0604020202020204" pitchFamily="34" charset="0"/>
              </a:rPr>
              <a:t>in MPD </a:t>
            </a:r>
            <a:endParaRPr lang="ru-RU" altLang="ru-RU" sz="2600" b="1" dirty="0"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3A6224-B87B-4660-A430-99C1BF1B4D80}" type="slidenum">
              <a:rPr lang="ru-RU" altLang="ru-RU">
                <a:solidFill>
                  <a:srgbClr val="898989"/>
                </a:solidFill>
              </a:rPr>
              <a:pPr eaLnBrk="1" hangingPunct="1"/>
              <a:t>13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970" y="731312"/>
            <a:ext cx="5057717" cy="32501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Microsimulation &amp; tracking procedure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Primary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ionization (ionization clusters)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Drift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diffusion of ionization electrons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Gas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gain fluctuations (</a:t>
            </a:r>
            <a:r>
              <a:rPr lang="en-US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Polya</a:t>
            </a: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distribution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Pad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response (charge distribution on pad plane)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Electronics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shaping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Signal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digitization (ADC overflow) </a:t>
            </a:r>
            <a:endParaRPr lang="en-US" dirty="0" smtClean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Bayesian unfolding for cluster topologies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Two-pass </a:t>
            </a:r>
            <a:r>
              <a:rPr lang="en-US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Kalman</a:t>
            </a: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filtering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Primary &amp; secondary </a:t>
            </a:r>
            <a:r>
              <a:rPr lang="en-US" dirty="0" err="1">
                <a:latin typeface="Arial Narrow" panose="020B0606020202030204" pitchFamily="34" charset="0"/>
              </a:rPr>
              <a:t>vertexing</a:t>
            </a:r>
            <a:r>
              <a:rPr lang="en-US" dirty="0">
                <a:latin typeface="Arial Narrow" panose="020B0606020202030204" pitchFamily="34" charset="0"/>
              </a:rPr>
              <a:t> with </a:t>
            </a:r>
            <a:r>
              <a:rPr lang="en-US" dirty="0" err="1">
                <a:latin typeface="Arial Narrow" panose="020B0606020202030204" pitchFamily="34" charset="0"/>
              </a:rPr>
              <a:t>Kalman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filtering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239" y="3970239"/>
            <a:ext cx="3979457" cy="277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7" y="4338000"/>
            <a:ext cx="3617690" cy="25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911" y="4122000"/>
            <a:ext cx="3927776" cy="273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413" y="2917536"/>
            <a:ext cx="5222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 advanced part of the reconstruction chain</a:t>
            </a:r>
          </a:p>
          <a:p>
            <a:r>
              <a:rPr lang="en-US" dirty="0" smtClean="0"/>
              <a:t>But! Maintained by a single person, no enough power</a:t>
            </a:r>
          </a:p>
          <a:p>
            <a:r>
              <a:rPr lang="en-US" dirty="0"/>
              <a:t>t</a:t>
            </a:r>
            <a:r>
              <a:rPr lang="en-US" dirty="0" smtClean="0"/>
              <a:t>o test and develop for physics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11687" y="35528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person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2720976"/>
            <a:ext cx="31369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90" y="3612131"/>
            <a:ext cx="4606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630238"/>
            <a:ext cx="308133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3071813" y="114301"/>
            <a:ext cx="5324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dirty="0">
                <a:latin typeface="Arial" panose="020B0604020202020204" pitchFamily="34" charset="0"/>
              </a:rPr>
              <a:t>ECAL simulation : recent progress 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280" y="958623"/>
            <a:ext cx="534125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100" dirty="0">
                <a:latin typeface="Arial Narrow" pitchFamily="34" charset="0"/>
              </a:rPr>
              <a:t>Detailed detector response in central Au+Au</a:t>
            </a:r>
          </a:p>
          <a:p>
            <a:pPr>
              <a:defRPr/>
            </a:pPr>
            <a:r>
              <a:rPr lang="en-US" sz="2100" dirty="0">
                <a:latin typeface="Arial Narrow" pitchFamily="34" charset="0"/>
              </a:rPr>
              <a:t>          (GEANT4 as a transport)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100" dirty="0">
                <a:latin typeface="Arial Narrow" pitchFamily="34" charset="0"/>
              </a:rPr>
              <a:t>Cluster finder algorithms for different specie</a:t>
            </a:r>
          </a:p>
          <a:p>
            <a:pPr>
              <a:defRPr/>
            </a:pPr>
            <a:r>
              <a:rPr lang="en-US" sz="2100" dirty="0">
                <a:latin typeface="Arial Narrow" pitchFamily="34" charset="0"/>
              </a:rPr>
              <a:t>         (hadrons, electrons, gammas)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100" dirty="0">
                <a:latin typeface="Arial Narrow" pitchFamily="34" charset="0"/>
              </a:rPr>
              <a:t>Matching of ECAL clusters to charged </a:t>
            </a:r>
            <a:r>
              <a:rPr lang="en-US" sz="2100" dirty="0" smtClean="0">
                <a:latin typeface="Arial Narrow" pitchFamily="34" charset="0"/>
              </a:rPr>
              <a:t>tracks </a:t>
            </a:r>
          </a:p>
          <a:p>
            <a:pPr>
              <a:defRPr/>
            </a:pPr>
            <a:r>
              <a:rPr lang="en-US" sz="2100" dirty="0">
                <a:latin typeface="Arial Narrow" pitchFamily="34" charset="0"/>
              </a:rPr>
              <a:t> </a:t>
            </a:r>
            <a:r>
              <a:rPr lang="en-US" sz="2100" dirty="0" smtClean="0">
                <a:latin typeface="Arial Narrow" pitchFamily="34" charset="0"/>
              </a:rPr>
              <a:t>     reconstructed </a:t>
            </a:r>
            <a:r>
              <a:rPr lang="en-US" sz="2100" dirty="0">
                <a:latin typeface="Arial Narrow" pitchFamily="34" charset="0"/>
              </a:rPr>
              <a:t>in </a:t>
            </a:r>
            <a:r>
              <a:rPr lang="en-US" sz="2100" dirty="0" smtClean="0">
                <a:latin typeface="Arial Narrow" pitchFamily="34" charset="0"/>
              </a:rPr>
              <a:t>TPC</a:t>
            </a:r>
            <a:endParaRPr lang="en-US" sz="21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FF548E-E4C8-4870-A4C1-85469B1A3FCB}" type="slidenum">
              <a:rPr lang="ru-RU" altLang="ru-RU">
                <a:solidFill>
                  <a:srgbClr val="898989"/>
                </a:solidFill>
              </a:rPr>
              <a:pPr eaLnBrk="1" hangingPunct="1"/>
              <a:t>14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7920" y="4856346"/>
            <a:ext cx="57614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Was progressing slowly since was maintained by 2 persons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Significant extension of the ECAL group (China, ITEP, JINR)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      and efforts dedicated to </a:t>
            </a:r>
            <a:r>
              <a:rPr lang="en-US" dirty="0" err="1" smtClean="0">
                <a:latin typeface="Arial Narrow" panose="020B0606020202030204" pitchFamily="34" charset="0"/>
              </a:rPr>
              <a:t>simulation&amp;analysis</a:t>
            </a:r>
            <a:r>
              <a:rPr lang="en-US" dirty="0" smtClean="0">
                <a:latin typeface="Arial Narrow" panose="020B0606020202030204" pitchFamily="34" charset="0"/>
              </a:rPr>
              <a:t> – waiting for more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       rapid progress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7181" y="49383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person(s)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63" y="660503"/>
            <a:ext cx="4714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Comments to the MPD reconstruction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(from the physics analysis point of view)</a:t>
            </a:r>
            <a:endParaRPr lang="ru-RU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2027" y="2361977"/>
            <a:ext cx="80201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There has  to be a dedicated group (as a PWG, may be) responsible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    for the event reconstruction and DST production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They have to have the group leader (Coordinator), clear vision and strategy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   for the overall detector alignment/system-wise calibration/reconstruction/DST/etc.,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    plus necessary software tooling in hands </a:t>
            </a:r>
            <a:endParaRPr lang="ru-RU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6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1930043" y="-2563"/>
            <a:ext cx="878118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MPD performance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study. Bulk properties (spectra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yields)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8787" y="1016182"/>
            <a:ext cx="5616623" cy="646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20" tIns="45711" rIns="91420" bIns="45711">
            <a:spAutoFit/>
          </a:bodyPr>
          <a:lstStyle>
            <a:lvl1pPr marL="341313" indent="-341313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i="1" dirty="0">
                <a:solidFill>
                  <a:srgbClr val="0E1480"/>
                </a:solidFill>
              </a:rPr>
              <a:t>Full reconstruction chain, realistic PID, corrections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i="1" dirty="0">
                <a:solidFill>
                  <a:srgbClr val="0E1480"/>
                </a:solidFill>
              </a:rPr>
              <a:t>Hadron spectra :large rapidity &amp; </a:t>
            </a:r>
            <a:r>
              <a:rPr lang="en-US" sz="1800" i="1" dirty="0" err="1">
                <a:solidFill>
                  <a:srgbClr val="0E1480"/>
                </a:solidFill>
              </a:rPr>
              <a:t>pT</a:t>
            </a:r>
            <a:r>
              <a:rPr lang="en-US" sz="1800" i="1" dirty="0">
                <a:solidFill>
                  <a:srgbClr val="0E1480"/>
                </a:solidFill>
              </a:rPr>
              <a:t>-coverage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3704-58AA-4699-B2D2-ABE5D5546AD0}" type="slidenum">
              <a:rPr lang="ru-RU" smtClean="0"/>
              <a:t>16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23633" y="53444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persons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" y="2158020"/>
            <a:ext cx="3739750" cy="313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75" y="516144"/>
            <a:ext cx="3870884" cy="27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3773" y="1788093"/>
            <a:ext cx="852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 Narrow" panose="020B0606020202030204" pitchFamily="34" charset="0"/>
              </a:rPr>
              <a:t>dE</a:t>
            </a:r>
            <a:r>
              <a:rPr lang="en-US" sz="1200" b="1" dirty="0" smtClean="0">
                <a:latin typeface="Arial Narrow" panose="020B0606020202030204" pitchFamily="34" charset="0"/>
              </a:rPr>
              <a:t>/</a:t>
            </a:r>
            <a:r>
              <a:rPr lang="en-US" sz="1200" b="1" dirty="0" err="1" smtClean="0">
                <a:latin typeface="Arial Narrow" panose="020B0606020202030204" pitchFamily="34" charset="0"/>
              </a:rPr>
              <a:t>dx+TOF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11" name="Picture 3" descr="cover_05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46564" r="9897" b="10402"/>
          <a:stretch>
            <a:fillRect/>
          </a:stretch>
        </p:blipFill>
        <p:spPr bwMode="auto">
          <a:xfrm>
            <a:off x="8610598" y="3218001"/>
            <a:ext cx="3545072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spectra_p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"/>
          <a:stretch>
            <a:fillRect/>
          </a:stretch>
        </p:blipFill>
        <p:spPr bwMode="auto">
          <a:xfrm>
            <a:off x="4253773" y="2158020"/>
            <a:ext cx="3832849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771" y="5646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46991"/>
            <a:ext cx="1184330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rial Narrow" panose="020B0606020202030204" pitchFamily="34" charset="0"/>
              </a:rPr>
              <a:t>Hadron yields and spectra are good probes for Day’1 physics (source bulk properties, EOS, phase transition, reaction dynamics)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rial Narrow" panose="020B0606020202030204" pitchFamily="34" charset="0"/>
              </a:rPr>
              <a:t>Fruitful and simple probes, though not trivial  analysis (PID for rare specie like </a:t>
            </a:r>
            <a:r>
              <a:rPr lang="en-US" sz="1900" dirty="0" err="1" smtClean="0">
                <a:latin typeface="Arial Narrow" panose="020B0606020202030204" pitchFamily="34" charset="0"/>
              </a:rPr>
              <a:t>pbars</a:t>
            </a:r>
            <a:r>
              <a:rPr lang="en-US" sz="1900" dirty="0" smtClean="0">
                <a:latin typeface="Arial Narrow" panose="020B0606020202030204" pitchFamily="34" charset="0"/>
              </a:rPr>
              <a:t>, extrapolation issue, </a:t>
            </a:r>
            <a:r>
              <a:rPr lang="en-US" sz="1900" dirty="0" err="1" smtClean="0">
                <a:latin typeface="Arial Narrow" panose="020B0606020202030204" pitchFamily="34" charset="0"/>
              </a:rPr>
              <a:t>feeddown</a:t>
            </a:r>
            <a:r>
              <a:rPr lang="en-US" sz="1900" dirty="0" smtClean="0">
                <a:latin typeface="Arial Narrow" panose="020B0606020202030204" pitchFamily="34" charset="0"/>
              </a:rPr>
              <a:t>, etc.)</a:t>
            </a:r>
            <a:endParaRPr lang="ru-RU" sz="1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45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3448187" y="0"/>
            <a:ext cx="5868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</a:rPr>
              <a:t>PID (TOF) performance </a:t>
            </a:r>
            <a:r>
              <a:rPr lang="en-US" altLang="ru-RU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for </a:t>
            </a:r>
            <a:r>
              <a:rPr lang="en-US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pbars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17038" y="2276475"/>
            <a:ext cx="811212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Fig. 1.</a:t>
            </a:r>
            <a:endParaRPr lang="ru-RU" sz="2000" b="1" dirty="0"/>
          </a:p>
        </p:txBody>
      </p:sp>
      <p:pic>
        <p:nvPicPr>
          <p:cNvPr id="12292" name="Picture 2" descr="m2_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 r="8897"/>
          <a:stretch>
            <a:fillRect/>
          </a:stretch>
        </p:blipFill>
        <p:spPr bwMode="auto">
          <a:xfrm>
            <a:off x="1754188" y="2636839"/>
            <a:ext cx="47736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8" r="10330"/>
          <a:stretch>
            <a:fillRect/>
          </a:stretch>
        </p:blipFill>
        <p:spPr bwMode="auto">
          <a:xfrm>
            <a:off x="5951538" y="620713"/>
            <a:ext cx="46212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510713" y="2381250"/>
            <a:ext cx="74295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Fig. 2</a:t>
            </a:r>
            <a:endParaRPr lang="ru-RU" sz="2000" b="1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77371" y="873126"/>
            <a:ext cx="4397829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Fig.1</a:t>
            </a:r>
            <a:r>
              <a:rPr lang="en-US" sz="2000" dirty="0">
                <a:solidFill>
                  <a:schemeClr val="bg1"/>
                </a:solidFill>
              </a:rPr>
              <a:t>. Mass-squared (from TOF) for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      positively charged hadrons. 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(UrQMD, central Au+Au @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√s=4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GeV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)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621464" y="4573588"/>
            <a:ext cx="3938587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Fig.2</a:t>
            </a:r>
            <a:r>
              <a:rPr lang="en-US" sz="2000" dirty="0">
                <a:solidFill>
                  <a:schemeClr val="bg1"/>
                </a:solidFill>
              </a:rPr>
              <a:t>. Mass-squared (TOF) for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</a:rPr>
              <a:t>      negatively charged hadrons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 (UrQMD,  Au+Au at √s=11 GeV)</a:t>
            </a:r>
          </a:p>
        </p:txBody>
      </p:sp>
      <p:sp>
        <p:nvSpPr>
          <p:cNvPr id="12297" name="TextBox 2"/>
          <p:cNvSpPr txBox="1">
            <a:spLocks noChangeArrowheads="1"/>
          </p:cNvSpPr>
          <p:nvPr/>
        </p:nvSpPr>
        <p:spPr bwMode="auto">
          <a:xfrm>
            <a:off x="7696200" y="882650"/>
            <a:ext cx="12779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p &lt; 2 GeV/c</a:t>
            </a:r>
            <a:endParaRPr lang="ru-RU" altLang="ru-RU" b="1"/>
          </a:p>
        </p:txBody>
      </p:sp>
      <p:sp>
        <p:nvSpPr>
          <p:cNvPr id="18" name="TextBox 17"/>
          <p:cNvSpPr txBox="1"/>
          <p:nvPr/>
        </p:nvSpPr>
        <p:spPr>
          <a:xfrm>
            <a:off x="2401888" y="3028950"/>
            <a:ext cx="741362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Fig. 1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" r="2943"/>
          <a:stretch>
            <a:fillRect/>
          </a:stretch>
        </p:blipFill>
        <p:spPr bwMode="auto">
          <a:xfrm>
            <a:off x="1847851" y="2205038"/>
            <a:ext cx="57451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6501" y="3357564"/>
            <a:ext cx="3408363" cy="1508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    </a:t>
            </a:r>
            <a:r>
              <a:rPr lang="en-US" sz="2000" b="1" dirty="0"/>
              <a:t>Antiprotons (constrains):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-contamination at </a:t>
            </a:r>
            <a:r>
              <a:rPr lang="en-US" dirty="0" err="1"/>
              <a:t>pT</a:t>
            </a:r>
            <a:r>
              <a:rPr lang="en-US" dirty="0"/>
              <a:t>&gt;2 GeV/c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which Increases with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/pbar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/>
              <a:t> An annihilation trigger</a:t>
            </a:r>
          </a:p>
          <a:p>
            <a:pPr>
              <a:defRPr/>
            </a:pPr>
            <a:r>
              <a:rPr lang="en-US" dirty="0"/>
              <a:t>      from ECAL? (under study)</a:t>
            </a:r>
            <a:endParaRPr lang="ru-RU" dirty="0"/>
          </a:p>
        </p:txBody>
      </p:sp>
      <p:sp>
        <p:nvSpPr>
          <p:cNvPr id="12301" name="TextBox 16"/>
          <p:cNvSpPr txBox="1">
            <a:spLocks noChangeArrowheads="1"/>
          </p:cNvSpPr>
          <p:nvPr/>
        </p:nvSpPr>
        <p:spPr bwMode="auto">
          <a:xfrm>
            <a:off x="10186988" y="6453189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11</a:t>
            </a:r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7" descr="hydro_mu_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" r="3529"/>
          <a:stretch>
            <a:fillRect/>
          </a:stretch>
        </p:blipFill>
        <p:spPr bwMode="auto">
          <a:xfrm>
            <a:off x="109510" y="1318384"/>
            <a:ext cx="3124826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47" name="Text Box 19"/>
          <p:cNvSpPr txBox="1">
            <a:spLocks noChangeArrowheads="1"/>
          </p:cNvSpPr>
          <p:nvPr/>
        </p:nvSpPr>
        <p:spPr bwMode="auto">
          <a:xfrm>
            <a:off x="120856" y="518060"/>
            <a:ext cx="36486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Trajectories calculated by a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3-fluid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hydrodynamics 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Toneev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&amp;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Ivanov)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7590" name="Text Box 23"/>
          <p:cNvSpPr txBox="1">
            <a:spLocks noChangeArrowheads="1"/>
          </p:cNvSpPr>
          <p:nvPr/>
        </p:nvSpPr>
        <p:spPr bwMode="auto">
          <a:xfrm>
            <a:off x="1849886" y="1844"/>
            <a:ext cx="7734769" cy="4924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latin typeface="Arial" pitchFamily="34" charset="0"/>
              </a:rPr>
              <a:t>MPD performance. Critical </a:t>
            </a:r>
            <a:r>
              <a:rPr lang="en-US" sz="2400" b="1" dirty="0">
                <a:latin typeface="Arial" pitchFamily="34" charset="0"/>
              </a:rPr>
              <a:t>End Point (CEP</a:t>
            </a:r>
            <a:r>
              <a:rPr lang="en-US" sz="2600" b="1" dirty="0" smtClean="0">
                <a:latin typeface="Arial" pitchFamily="34" charset="0"/>
              </a:rPr>
              <a:t>) @ MPD</a:t>
            </a:r>
            <a:endParaRPr lang="ru-RU" sz="2600" b="1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506" y="713967"/>
            <a:ext cx="4540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Observables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-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event-by-event fluctuations: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multiplicity,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conserved charges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particle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ratios, mean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pT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, 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baryon number, etc.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18</a:t>
            </a:fld>
            <a:endParaRPr lang="ru-RU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470317" y="2048647"/>
            <a:ext cx="869793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Experimental challenge: 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</a:rPr>
              <a:t>fluctuation signal may be suppressed due to final state interactions that washed out the signal. True CEP signal should show consistency in several observables! 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7" r="9279" b="-1"/>
          <a:stretch/>
        </p:blipFill>
        <p:spPr>
          <a:xfrm>
            <a:off x="9329583" y="4129475"/>
            <a:ext cx="2783421" cy="259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27" y="4129475"/>
            <a:ext cx="3095928" cy="259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1910" y="4739004"/>
            <a:ext cx="5894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Large phase-space important for </a:t>
            </a:r>
            <a:r>
              <a:rPr lang="en-US" dirty="0" err="1" smtClean="0">
                <a:latin typeface="Arial Narrow" panose="020B0606020202030204" pitchFamily="34" charset="0"/>
              </a:rPr>
              <a:t>EvE</a:t>
            </a:r>
            <a:r>
              <a:rPr lang="en-US" dirty="0" smtClean="0">
                <a:latin typeface="Arial Narrow" panose="020B0606020202030204" pitchFamily="34" charset="0"/>
              </a:rPr>
              <a:t> fluctuations in CEP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~ 55-65 identified protons per central </a:t>
            </a:r>
            <a:r>
              <a:rPr lang="en-US" dirty="0" err="1" smtClean="0">
                <a:latin typeface="Arial Narrow" panose="020B0606020202030204" pitchFamily="34" charset="0"/>
              </a:rPr>
              <a:t>Au+Au</a:t>
            </a:r>
            <a:r>
              <a:rPr lang="en-US" dirty="0" smtClean="0">
                <a:latin typeface="Arial Narrow" panose="020B0606020202030204" pitchFamily="34" charset="0"/>
              </a:rPr>
              <a:t> collision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Uniform midrapidity phase-space coverage (|y|&lt;1, </a:t>
            </a:r>
            <a:r>
              <a:rPr lang="en-US" dirty="0" err="1" smtClean="0">
                <a:latin typeface="Arial Narrow" panose="020B0606020202030204" pitchFamily="34" charset="0"/>
              </a:rPr>
              <a:t>pT</a:t>
            </a:r>
            <a:r>
              <a:rPr lang="en-US" dirty="0" smtClean="0">
                <a:latin typeface="Arial Narrow" panose="020B0606020202030204" pitchFamily="34" charset="0"/>
              </a:rPr>
              <a:t>&lt;2.5 GeV/c)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1882" y="5813679"/>
            <a:ext cx="4906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2023 with endcap coverage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tracking+TOF+ECAL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increase by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7760" y="446888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MPD: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73690" y="3163736"/>
            <a:ext cx="7582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Strong competence around us both in theory and analysis (Baku, Poland),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but we are not fully satisfied with the progress (1 person is involved)  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9916" y="39505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70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"/>
          <p:cNvSpPr txBox="1">
            <a:spLocks/>
          </p:cNvSpPr>
          <p:nvPr/>
        </p:nvSpPr>
        <p:spPr>
          <a:xfrm>
            <a:off x="3217766" y="0"/>
            <a:ext cx="7892471" cy="57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MPD performance: multi-strangeness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0492" y="709372"/>
            <a:ext cx="5451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Stage’1 MPD configuration (TPC+TOF)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Selection criteria dictated by the decay topology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848567" y="4470470"/>
            <a:ext cx="43652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Hyperon yields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for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1 week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running (Stage’1)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30366" y="319820"/>
            <a:ext cx="394552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~ 5 </a:t>
            </a:r>
            <a:r>
              <a:rPr lang="en-US" baseline="30000" dirty="0" smtClean="0"/>
              <a:t>.</a:t>
            </a:r>
            <a:r>
              <a:rPr lang="en-US" dirty="0" smtClean="0"/>
              <a:t> 10 </a:t>
            </a:r>
            <a:r>
              <a:rPr lang="en-US" baseline="30000" dirty="0" smtClean="0"/>
              <a:t>5</a:t>
            </a:r>
            <a:r>
              <a:rPr lang="en-US" dirty="0" smtClean="0"/>
              <a:t> central </a:t>
            </a:r>
            <a:r>
              <a:rPr lang="en-US" dirty="0" err="1" smtClean="0"/>
              <a:t>Au+Au</a:t>
            </a:r>
            <a:r>
              <a:rPr lang="en-US" dirty="0" smtClean="0"/>
              <a:t> at 9 GeV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Λ- </a:t>
            </a:r>
            <a:r>
              <a:rPr lang="en-US" dirty="0" smtClean="0">
                <a:latin typeface="Arial Narrow" panose="020B0606020202030204" pitchFamily="34" charset="0"/>
              </a:rPr>
              <a:t>candidates </a:t>
            </a:r>
            <a:r>
              <a:rPr lang="en-US" dirty="0">
                <a:latin typeface="Arial Narrow" panose="020B0606020202030204" pitchFamily="34" charset="0"/>
              </a:rPr>
              <a:t>in the invariant </a:t>
            </a:r>
            <a:r>
              <a:rPr lang="en-US" dirty="0" smtClean="0">
                <a:latin typeface="Arial Narrow" panose="020B0606020202030204" pitchFamily="34" charset="0"/>
              </a:rPr>
              <a:t>mass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   window </a:t>
            </a:r>
            <a:r>
              <a:rPr lang="en-US" dirty="0" smtClean="0"/>
              <a:t>±</a:t>
            </a:r>
            <a:r>
              <a:rPr lang="en-US" dirty="0"/>
              <a:t>3σ </a:t>
            </a:r>
            <a:r>
              <a:rPr lang="en-US" dirty="0">
                <a:latin typeface="Arial Narrow" panose="020B0606020202030204" pitchFamily="34" charset="0"/>
              </a:rPr>
              <a:t>around the </a:t>
            </a:r>
            <a:r>
              <a:rPr lang="en-US" dirty="0" smtClean="0">
                <a:latin typeface="Arial Narrow" panose="020B0606020202030204" pitchFamily="34" charset="0"/>
              </a:rPr>
              <a:t>peak combined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    with kaons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Topological cuts optimized to maximize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     significance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3943-6398-4A3F-A6C2-AB6621E8B8B0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16114" y="5035840"/>
          <a:ext cx="812800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84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38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</a:rPr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</a:t>
                      </a:r>
                      <a:r>
                        <a:rPr lang="en-US" dirty="0" smtClean="0">
                          <a:latin typeface="Symbol" pitchFamily="18" charset="2"/>
                        </a:rPr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</a:rPr>
                        <a:t>X</a:t>
                      </a:r>
                      <a:r>
                        <a:rPr lang="en-US" baseline="30000" dirty="0" smtClean="0">
                          <a:latin typeface="Symbol" pitchFamily="18" charset="2"/>
                        </a:rPr>
                        <a:t>-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</a:t>
                      </a:r>
                      <a:r>
                        <a:rPr lang="en-US" dirty="0" smtClean="0">
                          <a:latin typeface="Symbol" pitchFamily="18" charset="2"/>
                        </a:rPr>
                        <a:t>X</a:t>
                      </a:r>
                      <a:r>
                        <a:rPr lang="en-US" baseline="30000" dirty="0" smtClean="0"/>
                        <a:t>+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</a:rPr>
                        <a:t>W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30000" dirty="0" smtClean="0"/>
                        <a:t>- 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</a:t>
                      </a:r>
                      <a:r>
                        <a:rPr lang="en-US" dirty="0" smtClean="0">
                          <a:latin typeface="Symbol" pitchFamily="18" charset="2"/>
                        </a:rPr>
                        <a:t>-W</a:t>
                      </a:r>
                      <a:r>
                        <a:rPr lang="en-US" baseline="30000" dirty="0" smtClean="0"/>
                        <a:t>+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Yield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 . </a:t>
                      </a:r>
                      <a:r>
                        <a:rPr lang="en-US" b="1" dirty="0" smtClean="0"/>
                        <a:t>10</a:t>
                      </a:r>
                      <a:r>
                        <a:rPr lang="en-US" b="1" baseline="30000" dirty="0" smtClean="0"/>
                        <a:t>7</a:t>
                      </a:r>
                      <a:endParaRPr lang="ru-RU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3.5 </a:t>
                      </a:r>
                      <a:r>
                        <a:rPr lang="en-US" b="1" baseline="30000" dirty="0" smtClean="0"/>
                        <a:t>. </a:t>
                      </a:r>
                      <a:r>
                        <a:rPr lang="en-US" b="1" dirty="0" smtClean="0"/>
                        <a:t>10</a:t>
                      </a:r>
                      <a:r>
                        <a:rPr lang="en-US" b="1" baseline="30000" dirty="0" smtClean="0"/>
                        <a:t>5</a:t>
                      </a:r>
                      <a:endParaRPr lang="ru-RU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 </a:t>
                      </a:r>
                      <a:r>
                        <a:rPr lang="en-US" b="1" baseline="30000" dirty="0" smtClean="0"/>
                        <a:t>.</a:t>
                      </a:r>
                      <a:r>
                        <a:rPr lang="en-US" b="1" baseline="0" dirty="0" smtClean="0"/>
                        <a:t> 10</a:t>
                      </a:r>
                      <a:r>
                        <a:rPr lang="en-US" b="1" baseline="30000" dirty="0" smtClean="0"/>
                        <a:t>5</a:t>
                      </a:r>
                      <a:endParaRPr lang="ru-RU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8.0 </a:t>
                      </a:r>
                      <a:r>
                        <a:rPr lang="en-US" b="1" baseline="30000" dirty="0" smtClean="0"/>
                        <a:t>. </a:t>
                      </a:r>
                      <a:r>
                        <a:rPr lang="en-US" b="1" dirty="0" smtClean="0"/>
                        <a:t>10</a:t>
                      </a:r>
                      <a:r>
                        <a:rPr lang="en-US" b="1" baseline="30000" dirty="0" smtClean="0"/>
                        <a:t>3</a:t>
                      </a:r>
                      <a:endParaRPr lang="ru-RU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 </a:t>
                      </a:r>
                      <a:r>
                        <a:rPr lang="en-US" b="1" baseline="30000" dirty="0" smtClean="0"/>
                        <a:t>. </a:t>
                      </a:r>
                      <a:r>
                        <a:rPr lang="en-US" b="1" dirty="0" smtClean="0"/>
                        <a:t>10</a:t>
                      </a:r>
                      <a:r>
                        <a:rPr lang="en-US" b="1" baseline="30000" dirty="0" smtClean="0"/>
                        <a:t>3</a:t>
                      </a:r>
                      <a:endParaRPr lang="ru-RU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 </a:t>
                      </a:r>
                      <a:r>
                        <a:rPr lang="en-US" b="1" baseline="30000" dirty="0" smtClean="0"/>
                        <a:t>. </a:t>
                      </a:r>
                      <a:r>
                        <a:rPr lang="en-US" b="1" dirty="0" smtClean="0"/>
                        <a:t>10</a:t>
                      </a:r>
                      <a:r>
                        <a:rPr lang="en-US" b="1" baseline="30000" dirty="0" smtClean="0"/>
                        <a:t>3</a:t>
                      </a:r>
                      <a:endParaRPr lang="ru-RU" b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502">
            <a:off x="98557" y="715257"/>
            <a:ext cx="2299106" cy="1404000"/>
          </a:xfrm>
          <a:prstGeom prst="rect">
            <a:avLst/>
          </a:prstGeom>
        </p:spPr>
      </p:pic>
      <p:pic>
        <p:nvPicPr>
          <p:cNvPr id="18" name="Рисунок 17" descr="Om_P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748" y="2418521"/>
            <a:ext cx="3538572" cy="248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43234" y="40243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persons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09" y="1826363"/>
            <a:ext cx="3408864" cy="2448000"/>
          </a:xfrm>
          <a:prstGeom prst="rect">
            <a:avLst/>
          </a:prstGeom>
        </p:spPr>
      </p:pic>
      <p:pic>
        <p:nvPicPr>
          <p:cNvPr id="22" name="Рисунок 21" descr="L0_10k_TPC_PI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36170" y="2099535"/>
            <a:ext cx="3333912" cy="2376000"/>
          </a:xfrm>
          <a:prstGeom prst="rect">
            <a:avLst/>
          </a:prstGeom>
        </p:spPr>
      </p:pic>
      <p:pic>
        <p:nvPicPr>
          <p:cNvPr id="23" name="Рисунок 22" descr="L0_10k_ITS_PI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0600" y="4500924"/>
            <a:ext cx="3364599" cy="2412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06414" y="2296247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w/o ITS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96061" y="4733244"/>
            <a:ext cx="62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w ITS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085" y="5962801"/>
            <a:ext cx="816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Well advanced activity, optimal combination of seniors and juniors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Better coordination between JINR and outside contributors, code unification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6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640014" y="279709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ru-RU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89599" y="1841261"/>
            <a:ext cx="872546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Introduction</a:t>
            </a:r>
          </a:p>
          <a:p>
            <a:pPr eaLnBrk="1" hangingPunct="1">
              <a:buSzPct val="75000"/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NICA/MPD </a:t>
            </a:r>
            <a:r>
              <a:rPr lang="en-US" sz="2400" b="1" dirty="0" smtClean="0">
                <a:solidFill>
                  <a:srgbClr val="002060"/>
                </a:solidFill>
              </a:rPr>
              <a:t>goals for the period 2021-23</a:t>
            </a:r>
          </a:p>
          <a:p>
            <a:pPr marL="342900" indent="-342900" eaLnBrk="1" hangingPunct="1">
              <a:buSzPct val="75000"/>
              <a:buFont typeface="Wingdings" panose="05000000000000000000" pitchFamily="2" charset="2"/>
              <a:buChar char="q"/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indent="-342900" eaLnBrk="1" hangingPunct="1"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MPD physics cases for 2021-23: status of development</a:t>
            </a:r>
          </a:p>
          <a:p>
            <a:pPr marL="342900" indent="-342900" eaLnBrk="1" hangingPunct="1">
              <a:buSzPct val="75000"/>
              <a:buFont typeface="Wingdings" panose="05000000000000000000" pitchFamily="2" charset="2"/>
              <a:buChar char="q"/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indent="-342900" eaLnBrk="1" hangingPunct="1"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Summary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208214" y="918719"/>
            <a:ext cx="7488237" cy="14288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6896" y="6448252"/>
            <a:ext cx="2133600" cy="365125"/>
          </a:xfrm>
        </p:spPr>
        <p:txBody>
          <a:bodyPr/>
          <a:lstStyle/>
          <a:p>
            <a:fld id="{A36A2754-2559-4244-8B63-4C958C9DBE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17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5" descr="fig_pid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"/>
          <a:stretch>
            <a:fillRect/>
          </a:stretch>
        </p:blipFill>
        <p:spPr bwMode="auto">
          <a:xfrm>
            <a:off x="1554261" y="801000"/>
            <a:ext cx="331936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9" descr="fig_pid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11952" b="4218"/>
          <a:stretch>
            <a:fillRect/>
          </a:stretch>
        </p:blipFill>
        <p:spPr bwMode="auto">
          <a:xfrm>
            <a:off x="1559499" y="3602232"/>
            <a:ext cx="3061811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711624" y="1916833"/>
            <a:ext cx="21563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b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en-US" sz="1500" b="1" dirty="0">
                <a:solidFill>
                  <a:srgbClr val="FF0000"/>
                </a:solidFill>
              </a:rPr>
              <a:t> K    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en-US" sz="1500" b="1" dirty="0">
                <a:solidFill>
                  <a:srgbClr val="FF0000"/>
                </a:solidFill>
              </a:rPr>
              <a:t>  p      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en-US" sz="1500" b="1" dirty="0">
                <a:solidFill>
                  <a:srgbClr val="FF0000"/>
                </a:solidFill>
              </a:rPr>
              <a:t>d    </a:t>
            </a:r>
            <a:r>
              <a:rPr lang="ru-RU" sz="1500" b="1" dirty="0">
                <a:solidFill>
                  <a:srgbClr val="FF0000"/>
                </a:solidFill>
              </a:rPr>
              <a:t>     </a:t>
            </a:r>
            <a:r>
              <a:rPr lang="en-US" sz="1500" b="1" dirty="0">
                <a:solidFill>
                  <a:srgbClr val="FF0000"/>
                </a:solidFill>
              </a:rPr>
              <a:t> t</a:t>
            </a:r>
            <a:endParaRPr lang="ru-RU" sz="1500" b="1" dirty="0">
              <a:solidFill>
                <a:srgbClr val="FF0000"/>
              </a:solidFill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4151784" y="1218238"/>
            <a:ext cx="4860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baseline="300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He</a:t>
            </a:r>
            <a:endParaRPr lang="ru-RU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503713" y="3481066"/>
            <a:ext cx="1031875" cy="307975"/>
          </a:xfrm>
          <a:prstGeom prst="rect">
            <a:avLst/>
          </a:prstGeom>
          <a:solidFill>
            <a:srgbClr val="29C8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Calibri" pitchFamily="34" charset="0"/>
              </a:rPr>
              <a:t>P = 1 GeV/c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063552" y="1"/>
            <a:ext cx="78139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Hypertritons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at NICA-MPD. Feasibility study 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5720" y="443711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7648" y="4499829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3978" y="41293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0190" y="801001"/>
            <a:ext cx="304743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Central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Au+Au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@ 5A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(DCM-QGSM)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4903958" y="908618"/>
            <a:ext cx="598753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Particles </a:t>
            </a: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are selected within 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cuts in </a:t>
            </a:r>
            <a:r>
              <a:rPr lang="en-US" sz="1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/dx (1) or</a:t>
            </a:r>
          </a:p>
          <a:p>
            <a:pPr>
              <a:defRPr/>
            </a:pP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/dx -m</a:t>
            </a:r>
            <a:r>
              <a:rPr lang="en-US" sz="1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in momentum bins (2)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Secondary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vertex finding </a:t>
            </a: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with quality cuts for max. significance  </a:t>
            </a:r>
          </a:p>
        </p:txBody>
      </p:sp>
      <p:pic>
        <p:nvPicPr>
          <p:cNvPr id="19" name="Рисунок 1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6" r="7280"/>
          <a:stretch/>
        </p:blipFill>
        <p:spPr>
          <a:xfrm>
            <a:off x="7788504" y="2025048"/>
            <a:ext cx="2844000" cy="1836000"/>
          </a:xfrm>
          <a:prstGeom prst="rect">
            <a:avLst/>
          </a:prstGeom>
        </p:spPr>
      </p:pic>
      <p:pic>
        <p:nvPicPr>
          <p:cNvPr id="20" name="Рисунок 12" descr="H3_2pn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12" y="3897102"/>
            <a:ext cx="3348000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85038" y="4509120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>
                <a:solidFill>
                  <a:srgbClr val="FF0000"/>
                </a:solidFill>
              </a:rPr>
              <a:t>-</a:t>
            </a:r>
            <a:endParaRPr lang="ru-RU" sz="16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3873" y="2492896"/>
            <a:ext cx="262552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Min. # of cuts, cut values are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close to ones used by STAR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3872" y="3212976"/>
            <a:ext cx="27510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Max. # of cuts, parameters are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tuned for Max. Significance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7608168" y="2636913"/>
            <a:ext cx="360040" cy="23596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862264" y="3356992"/>
            <a:ext cx="9781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S/B = 0.15</a:t>
            </a:r>
            <a:endParaRPr lang="ru-RU" sz="1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6384032" y="3753064"/>
            <a:ext cx="204374" cy="252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04" name="Picture 132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2393" r="1963"/>
          <a:stretch/>
        </p:blipFill>
        <p:spPr bwMode="auto">
          <a:xfrm>
            <a:off x="8004512" y="3789040"/>
            <a:ext cx="2700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12424" y="2128500"/>
            <a:ext cx="5549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MPD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032" y="4365104"/>
            <a:ext cx="554960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MPD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3704-58AA-4699-B2D2-ABE5D5546AD0}" type="slidenum">
              <a:rPr lang="ru-RU" smtClean="0"/>
              <a:t>20</a:t>
            </a:fld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143234" y="40243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persons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76609" y="6247100"/>
            <a:ext cx="6607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Arial Narrow" panose="020B0606020202030204" pitchFamily="34" charset="0"/>
                <a:ea typeface="Droid Sans"/>
              </a:rPr>
              <a:t>Stage’2: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  <a:ea typeface="Droid Sans"/>
              </a:rPr>
              <a:t> Expected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Droid Sans"/>
              </a:rPr>
              <a:t>yield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  <a:ea typeface="Droid Sans"/>
              </a:rPr>
              <a:t>of  </a:t>
            </a:r>
            <a:r>
              <a:rPr lang="en-US" baseline="30000" dirty="0">
                <a:solidFill>
                  <a:srgbClr val="FF0000"/>
                </a:solidFill>
                <a:latin typeface="Times New Roman"/>
                <a:ea typeface="Droid Sans"/>
              </a:rPr>
              <a:t>3</a:t>
            </a:r>
            <a:r>
              <a:rPr lang="en-US" baseline="-25000" dirty="0">
                <a:solidFill>
                  <a:srgbClr val="FF0000"/>
                </a:solidFill>
                <a:latin typeface="Times New Roman"/>
                <a:ea typeface="Droid Sans"/>
              </a:rPr>
              <a:t>Λ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Droid Sans"/>
              </a:rPr>
              <a:t>H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Droid Sans"/>
              </a:rPr>
              <a:t> </a:t>
            </a:r>
            <a:r>
              <a:rPr lang="en-US" dirty="0" smtClean="0">
                <a:solidFill>
                  <a:srgbClr val="0D0D0D"/>
                </a:solidFill>
                <a:latin typeface="Arial Narrow" panose="020B0606020202030204" pitchFamily="34" charset="0"/>
                <a:ea typeface="Droid Sans"/>
              </a:rPr>
              <a:t>for </a:t>
            </a:r>
            <a:r>
              <a:rPr lang="en-US" dirty="0">
                <a:solidFill>
                  <a:srgbClr val="0D0D0D"/>
                </a:solidFill>
                <a:latin typeface="Arial Narrow" panose="020B0606020202030204" pitchFamily="34" charset="0"/>
                <a:ea typeface="Droid Sans"/>
              </a:rPr>
              <a:t>MPD (</a:t>
            </a:r>
            <a:r>
              <a:rPr lang="en-US" dirty="0" smtClean="0">
                <a:solidFill>
                  <a:srgbClr val="0D0D0D"/>
                </a:solidFill>
                <a:latin typeface="Arial Narrow" panose="020B0606020202030204" pitchFamily="34" charset="0"/>
                <a:ea typeface="Droid Sans"/>
              </a:rPr>
              <a:t>1 week) </a:t>
            </a:r>
            <a:r>
              <a:rPr lang="en-US" dirty="0">
                <a:solidFill>
                  <a:srgbClr val="0D0D0D"/>
                </a:solidFill>
                <a:latin typeface="Arial Narrow" panose="020B0606020202030204" pitchFamily="34" charset="0"/>
                <a:ea typeface="Droid Sans"/>
              </a:rPr>
              <a:t>@ 5A GeV: 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Droid Sans"/>
              </a:rPr>
              <a:t>9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Droid Sans"/>
              </a:rPr>
              <a:t> </a:t>
            </a:r>
            <a:r>
              <a:rPr lang="en-US" b="1" baseline="30000" dirty="0" smtClean="0">
                <a:solidFill>
                  <a:srgbClr val="FF0000"/>
                </a:solidFill>
                <a:latin typeface="Arial Narrow" panose="020B0606020202030204" pitchFamily="34" charset="0"/>
                <a:ea typeface="Droid Sans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Droid Sans"/>
              </a:rPr>
              <a:t>10</a:t>
            </a:r>
            <a:r>
              <a:rPr lang="en-US" b="1" baseline="30000" dirty="0">
                <a:solidFill>
                  <a:srgbClr val="FF0000"/>
                </a:solidFill>
                <a:latin typeface="Arial Narrow" panose="020B0606020202030204" pitchFamily="34" charset="0"/>
                <a:ea typeface="Droid Sans"/>
              </a:rPr>
              <a:t>4</a:t>
            </a:r>
            <a:endParaRPr lang="en-US" b="1" baseline="30000" dirty="0" smtClean="0">
              <a:solidFill>
                <a:srgbClr val="FF0000"/>
              </a:solidFill>
              <a:latin typeface="Arial Narrow" panose="020B0606020202030204" pitchFamily="34" charset="0"/>
              <a:ea typeface="Droid Sans"/>
            </a:endParaRPr>
          </a:p>
          <a:p>
            <a:pPr algn="ctr">
              <a:lnSpc>
                <a:spcPct val="100000"/>
              </a:lnSpc>
            </a:pPr>
            <a:r>
              <a:rPr lang="en-US" b="1" baseline="30000" dirty="0" smtClean="0">
                <a:solidFill>
                  <a:srgbClr val="FF0000"/>
                </a:solidFill>
                <a:latin typeface="Times New Roman"/>
                <a:ea typeface="Droid Sans"/>
              </a:rPr>
              <a:t>                                                             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ea typeface="Droid Sans"/>
              </a:rPr>
              <a:t>4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ea typeface="Droid Sans"/>
              </a:rPr>
              <a:t>Λ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Droid Sans"/>
              </a:rPr>
              <a:t>He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Droid Sans"/>
              </a:rPr>
              <a:t>  </a:t>
            </a:r>
            <a:r>
              <a:rPr lang="en-US" dirty="0">
                <a:solidFill>
                  <a:srgbClr val="0D0D0D"/>
                </a:solidFill>
                <a:latin typeface="Arial Narrow" panose="020B0606020202030204" pitchFamily="34" charset="0"/>
                <a:ea typeface="Droid Sans"/>
              </a:rPr>
              <a:t>for MPD (</a:t>
            </a:r>
            <a:r>
              <a:rPr lang="en-US" dirty="0" smtClean="0">
                <a:solidFill>
                  <a:srgbClr val="0D0D0D"/>
                </a:solidFill>
                <a:latin typeface="Arial Narrow" panose="020B0606020202030204" pitchFamily="34" charset="0"/>
                <a:ea typeface="Droid Sans"/>
              </a:rPr>
              <a:t>1 week) </a:t>
            </a:r>
            <a:r>
              <a:rPr lang="en-US" dirty="0">
                <a:solidFill>
                  <a:srgbClr val="0D0D0D"/>
                </a:solidFill>
                <a:latin typeface="Arial Narrow" panose="020B0606020202030204" pitchFamily="34" charset="0"/>
                <a:ea typeface="Droid Sans"/>
              </a:rPr>
              <a:t>@ 5A GeV:  </a:t>
            </a:r>
            <a:r>
              <a:rPr lang="en-US" b="1" dirty="0" smtClean="0">
                <a:solidFill>
                  <a:srgbClr val="CC0000"/>
                </a:solidFill>
                <a:latin typeface="Times New Roman"/>
                <a:ea typeface="Droid Sans"/>
              </a:rPr>
              <a:t>1 </a:t>
            </a:r>
            <a:r>
              <a:rPr lang="en-US" b="1" baseline="30000" dirty="0" smtClean="0">
                <a:solidFill>
                  <a:srgbClr val="CC0000"/>
                </a:solidFill>
                <a:latin typeface="Times New Roman"/>
                <a:ea typeface="Droid Sans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Droid Sans"/>
              </a:rPr>
              <a:t>10</a:t>
            </a:r>
            <a:r>
              <a:rPr lang="en-US" b="1" baseline="30000" dirty="0">
                <a:solidFill>
                  <a:srgbClr val="FF0000"/>
                </a:solidFill>
                <a:latin typeface="Times New Roman"/>
                <a:ea typeface="Droid Sans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Droid Sans"/>
              </a:rPr>
              <a:t> 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 rotWithShape="1">
          <a:blip r:embed="rId7"/>
          <a:srcRect l="466" t="9777" r="5232" b="5230"/>
          <a:stretch/>
        </p:blipFill>
        <p:spPr>
          <a:xfrm>
            <a:off x="9685642" y="44896"/>
            <a:ext cx="2477854" cy="122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0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0400" y="6308725"/>
            <a:ext cx="2133600" cy="476250"/>
          </a:xfrm>
          <a:noFill/>
        </p:spPr>
        <p:txBody>
          <a:bodyPr anchor="b"/>
          <a:lstStyle/>
          <a:p>
            <a:fld id="{31EB4353-B7E8-46FC-B28F-B1FDC48B85A8}" type="slidenum">
              <a:rPr lang="ru-RU"/>
              <a:pPr/>
              <a:t>21</a:t>
            </a:fld>
            <a:endParaRPr lang="ru-RU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91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38" y="3804863"/>
            <a:ext cx="7539586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2"/>
          <p:cNvSpPr txBox="1">
            <a:spLocks noChangeArrowheads="1"/>
          </p:cNvSpPr>
          <p:nvPr/>
        </p:nvSpPr>
        <p:spPr bwMode="auto">
          <a:xfrm>
            <a:off x="76858" y="4632903"/>
            <a:ext cx="1282723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  <a:cs typeface="Arial" pitchFamily="34" charset="0"/>
              </a:rPr>
              <a:t>0&lt;</a:t>
            </a:r>
            <a:r>
              <a:rPr lang="en-US" sz="1400" b="1" dirty="0" err="1">
                <a:latin typeface="Arial Narrow" panose="020B0606020202030204" pitchFamily="34" charset="0"/>
                <a:cs typeface="Arial" pitchFamily="34" charset="0"/>
              </a:rPr>
              <a:t>pT</a:t>
            </a:r>
            <a:r>
              <a:rPr lang="en-US" sz="1400" b="1" dirty="0">
                <a:latin typeface="Arial Narrow" panose="020B0606020202030204" pitchFamily="34" charset="0"/>
                <a:cs typeface="Arial" pitchFamily="34" charset="0"/>
              </a:rPr>
              <a:t>&lt;0.2 GeV/c</a:t>
            </a:r>
            <a:endParaRPr lang="ru-RU" sz="14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9157" name="TextBox 11"/>
          <p:cNvSpPr txBox="1">
            <a:spLocks noChangeArrowheads="1"/>
          </p:cNvSpPr>
          <p:nvPr/>
        </p:nvSpPr>
        <p:spPr bwMode="auto">
          <a:xfrm>
            <a:off x="6046443" y="6154836"/>
            <a:ext cx="1406154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  <a:cs typeface="Arial" pitchFamily="34" charset="0"/>
              </a:rPr>
              <a:t>1.8&lt;</a:t>
            </a:r>
            <a:r>
              <a:rPr lang="en-US" sz="1400" b="1" dirty="0" err="1">
                <a:latin typeface="Arial Narrow" panose="020B0606020202030204" pitchFamily="34" charset="0"/>
                <a:cs typeface="Arial" pitchFamily="34" charset="0"/>
              </a:rPr>
              <a:t>pT</a:t>
            </a:r>
            <a:r>
              <a:rPr lang="en-US" sz="1400" b="1" dirty="0">
                <a:latin typeface="Arial Narrow" panose="020B0606020202030204" pitchFamily="34" charset="0"/>
                <a:cs typeface="Arial" pitchFamily="34" charset="0"/>
              </a:rPr>
              <a:t>&lt;2.0 GeV/c</a:t>
            </a:r>
            <a:endParaRPr lang="ru-RU" sz="14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10716" y="23647"/>
            <a:ext cx="4045528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MPD performance: </a:t>
            </a:r>
            <a:r>
              <a:rPr lang="en-GB" sz="2400" b="1" dirty="0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6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627" y="4076284"/>
            <a:ext cx="3726071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1" t="7115" r="7338" b="1287"/>
          <a:stretch/>
        </p:blipFill>
        <p:spPr>
          <a:xfrm>
            <a:off x="-16778" y="96356"/>
            <a:ext cx="2711941" cy="25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7" t="7944" r="6715"/>
          <a:stretch/>
        </p:blipFill>
        <p:spPr>
          <a:xfrm>
            <a:off x="9347200" y="0"/>
            <a:ext cx="2721565" cy="25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9287" y="1269212"/>
            <a:ext cx="6494312" cy="677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Event plane detector (FHCAL) coverage and transverse granularity</a:t>
            </a:r>
          </a:p>
          <a:p>
            <a:pPr>
              <a:defRPr/>
            </a:pPr>
            <a:r>
              <a:rPr lang="en-US" sz="1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providing </a:t>
            </a:r>
            <a:r>
              <a:rPr lang="en-US" sz="19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R1(R2) ~ 0.9 (0.7) </a:t>
            </a:r>
            <a:r>
              <a:rPr lang="en-US" sz="1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for the </a:t>
            </a:r>
            <a:r>
              <a:rPr lang="en-US" sz="1900" dirty="0">
                <a:solidFill>
                  <a:srgbClr val="0000FF"/>
                </a:solidFill>
                <a:latin typeface="Arial Narrow" panose="020B0606020202030204" pitchFamily="34" charset="0"/>
              </a:rPr>
              <a:t>reaction </a:t>
            </a:r>
            <a:r>
              <a:rPr lang="en-US" sz="1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plane with the EP method</a:t>
            </a:r>
            <a:endParaRPr lang="en-US" sz="1900" baseline="300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4573" y="480409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MEPHI group + 2 persons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6793" y="2780884"/>
            <a:ext cx="816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Well advanced activity, optimal combination of seniors and juniors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Better coordination between JINR and outside contributors, code unification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95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22</a:t>
            </a:fld>
            <a:endParaRPr lang="ru-RU"/>
          </a:p>
        </p:txBody>
      </p:sp>
      <p:pic>
        <p:nvPicPr>
          <p:cNvPr id="42" name="Рисунок 12" descr="b_dedx_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6673"/>
          <a:stretch>
            <a:fillRect/>
          </a:stretch>
        </p:blipFill>
        <p:spPr bwMode="auto">
          <a:xfrm>
            <a:off x="8546810" y="206375"/>
            <a:ext cx="3392909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3671583" y="2299453"/>
            <a:ext cx="4791696" cy="1077218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Significant 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remaining contribution from </a:t>
            </a:r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hadrons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       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in </a:t>
            </a:r>
            <a:r>
              <a:rPr lang="en-US" sz="1600" b="1" dirty="0" err="1" smtClean="0">
                <a:solidFill>
                  <a:srgbClr val="FF0000"/>
                </a:solidFill>
                <a:latin typeface="Arial Narrow" pitchFamily="34" charset="0"/>
              </a:rPr>
              <a:t>dE</a:t>
            </a:r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/dx-TOF identified sample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(common problem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       for such kind of detectors)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16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Hadron suppression factor is not sufficient w/o ECAL!</a:t>
            </a:r>
          </a:p>
        </p:txBody>
      </p:sp>
      <p:pic>
        <p:nvPicPr>
          <p:cNvPr id="80" name="Рисунок 29" descr="bkg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34" y="4164210"/>
            <a:ext cx="3960316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Заголовок 10"/>
          <p:cNvSpPr txBox="1">
            <a:spLocks/>
          </p:cNvSpPr>
          <p:nvPr/>
        </p:nvSpPr>
        <p:spPr>
          <a:xfrm>
            <a:off x="3084870" y="37114"/>
            <a:ext cx="5692446" cy="448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MPD performance for </a:t>
            </a:r>
            <a:r>
              <a:rPr lang="en-GB" sz="2400" b="1" dirty="0" err="1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dileptons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 rot="780000" flipH="1">
            <a:off x="6409431" y="5128532"/>
            <a:ext cx="2663825" cy="11223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9101859" y="5305727"/>
            <a:ext cx="2954482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 Narrow" panose="020B0606020202030204" pitchFamily="34" charset="0"/>
              </a:rPr>
              <a:t>Remaining hadron background contributes over </a:t>
            </a:r>
            <a:r>
              <a:rPr lang="en-US" dirty="0" smtClean="0">
                <a:latin typeface="Arial Narrow" panose="020B0606020202030204" pitchFamily="34" charset="0"/>
              </a:rPr>
              <a:t>the large </a:t>
            </a:r>
            <a:r>
              <a:rPr lang="en-US" dirty="0" err="1" smtClean="0">
                <a:latin typeface="Arial Narrow" panose="020B0606020202030204" pitchFamily="34" charset="0"/>
              </a:rPr>
              <a:t>M</a:t>
            </a:r>
            <a:r>
              <a:rPr lang="en-US" baseline="-25000" dirty="0" err="1" smtClean="0">
                <a:latin typeface="Arial Narrow" panose="020B0606020202030204" pitchFamily="34" charset="0"/>
              </a:rPr>
              <a:t>e+e</a:t>
            </a:r>
            <a:r>
              <a:rPr lang="en-US" baseline="-25000" dirty="0" smtClean="0">
                <a:latin typeface="Arial Narrow" panose="020B0606020202030204" pitchFamily="34" charset="0"/>
              </a:rPr>
              <a:t>-</a:t>
            </a:r>
            <a:r>
              <a:rPr lang="en-US" dirty="0" smtClean="0">
                <a:latin typeface="Arial Narrow" panose="020B0606020202030204" pitchFamily="34" charset="0"/>
              </a:rPr>
              <a:t> range </a:t>
            </a:r>
            <a:r>
              <a:rPr lang="en-US" dirty="0">
                <a:latin typeface="Arial Narrow" panose="020B0606020202030204" pitchFamily="34" charset="0"/>
              </a:rPr>
              <a:t>from </a:t>
            </a:r>
            <a:r>
              <a:rPr lang="en-US" dirty="0" err="1">
                <a:latin typeface="Arial Narrow" panose="020B0606020202030204" pitchFamily="34" charset="0"/>
              </a:rPr>
              <a:t>p</a:t>
            </a:r>
            <a:r>
              <a:rPr lang="en-US" baseline="-25000" dirty="0" err="1">
                <a:latin typeface="Arial Narrow" panose="020B0606020202030204" pitchFamily="34" charset="0"/>
              </a:rPr>
              <a:t>T</a:t>
            </a:r>
            <a:r>
              <a:rPr lang="en-US" dirty="0">
                <a:latin typeface="Arial Narrow" panose="020B0606020202030204" pitchFamily="34" charset="0"/>
              </a:rPr>
              <a:t> = 0.5 to 1.5 GeV/c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rot="600000" flipH="1">
            <a:off x="5092431" y="5086378"/>
            <a:ext cx="3960812" cy="9064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9"/>
          <p:cNvSpPr txBox="1">
            <a:spLocks noChangeArrowheads="1"/>
          </p:cNvSpPr>
          <p:nvPr/>
        </p:nvSpPr>
        <p:spPr>
          <a:xfrm>
            <a:off x="668045" y="689774"/>
            <a:ext cx="6607599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fr-FR" sz="1800" dirty="0">
                <a:latin typeface="Arial Narrow" pitchFamily="34" charset="0"/>
                <a:cs typeface="Arial" pitchFamily="34" charset="0"/>
              </a:rPr>
              <a:t>Central Au+Au @ 7A </a:t>
            </a:r>
            <a:r>
              <a:rPr lang="fr-FR" sz="1800" dirty="0" err="1">
                <a:latin typeface="Arial Narrow" pitchFamily="34" charset="0"/>
                <a:cs typeface="Arial" pitchFamily="34" charset="0"/>
              </a:rPr>
              <a:t>GeV</a:t>
            </a:r>
            <a:r>
              <a:rPr lang="fr-FR" sz="1800" dirty="0">
                <a:latin typeface="Arial Narrow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 Narrow" pitchFamily="34" charset="0"/>
                <a:cs typeface="Arial" pitchFamily="34" charset="0"/>
              </a:rPr>
              <a:t>(</a:t>
            </a:r>
            <a:r>
              <a:rPr lang="fr-FR" sz="1800" dirty="0">
                <a:latin typeface="Arial Narrow" pitchFamily="34" charset="0"/>
                <a:cs typeface="Arial" pitchFamily="34" charset="0"/>
              </a:rPr>
              <a:t>Pluto </a:t>
            </a:r>
            <a:r>
              <a:rPr lang="fr-FR" sz="1800" dirty="0" smtClean="0">
                <a:latin typeface="Arial Narrow" pitchFamily="34" charset="0"/>
                <a:cs typeface="Arial" pitchFamily="34" charset="0"/>
              </a:rPr>
              <a:t>+ </a:t>
            </a:r>
            <a:r>
              <a:rPr lang="fr-FR" sz="1800" dirty="0">
                <a:latin typeface="Arial Narrow" pitchFamily="34" charset="0"/>
                <a:cs typeface="Arial" pitchFamily="34" charset="0"/>
              </a:rPr>
              <a:t>UrQMD) ,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fr-FR" sz="1800" dirty="0">
                <a:latin typeface="Arial Narrow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 Narrow" pitchFamily="34" charset="0"/>
                <a:cs typeface="Arial" pitchFamily="34" charset="0"/>
              </a:rPr>
              <a:t>Realistic</a:t>
            </a:r>
            <a:r>
              <a:rPr lang="fr-FR" sz="1800" dirty="0" smtClean="0">
                <a:latin typeface="Arial Narrow" pitchFamily="34" charset="0"/>
                <a:cs typeface="Arial" pitchFamily="34" charset="0"/>
              </a:rPr>
              <a:t>  </a:t>
            </a:r>
            <a:r>
              <a:rPr lang="fr-FR" sz="1800" dirty="0">
                <a:latin typeface="Arial Narrow" pitchFamily="34" charset="0"/>
                <a:cs typeface="Arial" pitchFamily="34" charset="0"/>
              </a:rPr>
              <a:t>tracking and </a:t>
            </a:r>
            <a:r>
              <a:rPr lang="fr-FR" sz="1800" dirty="0" smtClean="0">
                <a:latin typeface="Arial Narrow" pitchFamily="34" charset="0"/>
                <a:cs typeface="Arial" pitchFamily="34" charset="0"/>
              </a:rPr>
              <a:t>PID (TPC,TOF,ECAL)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fr-FR" sz="1800" dirty="0">
                <a:latin typeface="Arial Narrow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 Narrow" pitchFamily="34" charset="0"/>
                <a:cs typeface="Arial" pitchFamily="34" charset="0"/>
              </a:rPr>
              <a:t>PID and </a:t>
            </a:r>
            <a:r>
              <a:rPr lang="fr-FR" sz="1800" dirty="0" err="1" smtClean="0">
                <a:latin typeface="Arial Narrow" pitchFamily="34" charset="0"/>
                <a:cs typeface="Arial" pitchFamily="34" charset="0"/>
              </a:rPr>
              <a:t>quality</a:t>
            </a:r>
            <a:r>
              <a:rPr lang="fr-FR" sz="1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 Narrow" pitchFamily="34" charset="0"/>
                <a:cs typeface="Arial" pitchFamily="34" charset="0"/>
              </a:rPr>
              <a:t>cuts</a:t>
            </a:r>
            <a:r>
              <a:rPr lang="fr-FR" sz="18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fr-FR" sz="1800" dirty="0" err="1" smtClean="0">
                <a:latin typeface="Arial Narrow" pitchFamily="34" charset="0"/>
                <a:cs typeface="Arial" pitchFamily="34" charset="0"/>
              </a:rPr>
              <a:t>Dalitz</a:t>
            </a:r>
            <a:r>
              <a:rPr lang="fr-FR" sz="1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 Narrow" pitchFamily="34" charset="0"/>
                <a:cs typeface="Arial" pitchFamily="34" charset="0"/>
              </a:rPr>
              <a:t>decay</a:t>
            </a:r>
            <a:r>
              <a:rPr lang="fr-FR" sz="1800" dirty="0" smtClean="0">
                <a:latin typeface="Arial Narrow" pitchFamily="34" charset="0"/>
                <a:cs typeface="Arial" pitchFamily="34" charset="0"/>
              </a:rPr>
              <a:t>, pi0 and conversion suppression</a:t>
            </a:r>
            <a:endParaRPr lang="fr-FR" sz="18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2553"/>
          <a:stretch/>
        </p:blipFill>
        <p:spPr bwMode="auto">
          <a:xfrm>
            <a:off x="8463279" y="2712718"/>
            <a:ext cx="3732684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4"/>
          <a:stretch>
            <a:fillRect/>
          </a:stretch>
        </p:blipFill>
        <p:spPr bwMode="auto">
          <a:xfrm>
            <a:off x="261387" y="4553237"/>
            <a:ext cx="2866021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Скругленный прямоугольник 85"/>
          <p:cNvSpPr/>
          <p:nvPr/>
        </p:nvSpPr>
        <p:spPr>
          <a:xfrm>
            <a:off x="5910135" y="5191597"/>
            <a:ext cx="814388" cy="1224436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43100" y="5305727"/>
            <a:ext cx="4102100" cy="3711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404520" y="415401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persons + China + ITEP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3" y="1775331"/>
            <a:ext cx="3590091" cy="2582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886" y="3126389"/>
            <a:ext cx="68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STAR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236410" y="431517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MPD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53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23</a:t>
            </a:fld>
            <a:endParaRPr lang="ru-RU"/>
          </a:p>
        </p:txBody>
      </p:sp>
      <p:pic>
        <p:nvPicPr>
          <p:cNvPr id="45" name="Рисунок 10" descr="response_1Gev_wind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2061" r="3252" b="506"/>
          <a:stretch/>
        </p:blipFill>
        <p:spPr bwMode="auto">
          <a:xfrm>
            <a:off x="134306" y="572335"/>
            <a:ext cx="3813521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r="1912" b="50000"/>
          <a:stretch/>
        </p:blipFill>
        <p:spPr bwMode="auto">
          <a:xfrm>
            <a:off x="7671710" y="1113393"/>
            <a:ext cx="4377600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Заголовок 10"/>
          <p:cNvSpPr txBox="1">
            <a:spLocks/>
          </p:cNvSpPr>
          <p:nvPr/>
        </p:nvSpPr>
        <p:spPr>
          <a:xfrm>
            <a:off x="2788925" y="120277"/>
            <a:ext cx="7466838" cy="4926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MPD performance for </a:t>
            </a:r>
            <a:r>
              <a:rPr lang="en-GB" sz="2400" b="1" dirty="0" err="1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dileptons</a:t>
            </a:r>
            <a:r>
              <a:rPr lang="en-GB" sz="2400" b="1" dirty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400" b="1" dirty="0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ECAL function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150" y="635158"/>
            <a:ext cx="4100290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Further hadron suppression with ECAL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Cluster finding, TPC – ECAL matching,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Energy deposit and timing in ECAL 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7" y="3297147"/>
            <a:ext cx="32004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42" y="2186259"/>
            <a:ext cx="3495187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-753"/>
          <a:stretch/>
        </p:blipFill>
        <p:spPr bwMode="auto">
          <a:xfrm>
            <a:off x="7498079" y="2743200"/>
            <a:ext cx="4684979" cy="340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399760" y="3217496"/>
            <a:ext cx="2088232" cy="16333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defTabSz="457200" fontAlgn="base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defTabSz="457200" fontAlgn="base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defTabSz="457200" fontAlgn="base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defTabSz="457200" fontAlgn="base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buClr>
                <a:srgbClr val="502652"/>
              </a:buClr>
              <a:buFont typeface="Georgia" pitchFamily="16" charset="0"/>
              <a:buNone/>
            </a:pPr>
            <a:r>
              <a:rPr lang="en-GB" sz="1700" b="1" dirty="0">
                <a:solidFill>
                  <a:srgbClr val="2B4A5E"/>
                </a:solidFill>
                <a:latin typeface="Arial Narrow" pitchFamily="34" charset="0"/>
              </a:rPr>
              <a:t>Extra h-suppression</a:t>
            </a:r>
          </a:p>
          <a:p>
            <a:pPr>
              <a:lnSpc>
                <a:spcPct val="100000"/>
              </a:lnSpc>
              <a:buClr>
                <a:srgbClr val="502652"/>
              </a:buClr>
              <a:buFont typeface="Georgia" pitchFamily="16" charset="0"/>
              <a:buNone/>
            </a:pPr>
            <a:r>
              <a:rPr lang="en-GB" sz="1700" b="1" dirty="0">
                <a:solidFill>
                  <a:srgbClr val="2B4A5E"/>
                </a:solidFill>
                <a:latin typeface="Arial Narrow" pitchFamily="34" charset="0"/>
              </a:rPr>
              <a:t>    factor with EMC:</a:t>
            </a:r>
          </a:p>
          <a:p>
            <a:pPr>
              <a:spcBef>
                <a:spcPts val="1200"/>
              </a:spcBef>
              <a:buClr>
                <a:srgbClr val="2B4A5E"/>
              </a:buClr>
              <a:buFont typeface="Wingdings" charset="2"/>
              <a:buChar char=""/>
            </a:pPr>
            <a:r>
              <a:rPr lang="en-GB" dirty="0">
                <a:solidFill>
                  <a:srgbClr val="2B4A5E"/>
                </a:solidFill>
                <a:latin typeface="Arial Narrow" pitchFamily="34" charset="0"/>
              </a:rPr>
              <a:t> up to </a:t>
            </a:r>
            <a:r>
              <a:rPr lang="en-GB" b="1" dirty="0">
                <a:solidFill>
                  <a:srgbClr val="FF0000"/>
                </a:solidFill>
                <a:latin typeface="Arial Narrow" pitchFamily="34" charset="0"/>
              </a:rPr>
              <a:t>30</a:t>
            </a:r>
            <a:r>
              <a:rPr lang="en-GB" b="1" dirty="0">
                <a:solidFill>
                  <a:srgbClr val="2B4A5E"/>
                </a:solidFill>
                <a:latin typeface="Arial Narrow" pitchFamily="34" charset="0"/>
              </a:rPr>
              <a:t> </a:t>
            </a:r>
            <a:r>
              <a:rPr lang="en-GB" dirty="0">
                <a:solidFill>
                  <a:srgbClr val="2B4A5E"/>
                </a:solidFill>
                <a:latin typeface="Arial Narrow" pitchFamily="34" charset="0"/>
              </a:rPr>
              <a:t>for protons</a:t>
            </a:r>
          </a:p>
          <a:p>
            <a:pPr>
              <a:lnSpc>
                <a:spcPct val="100000"/>
              </a:lnSpc>
              <a:buClr>
                <a:srgbClr val="2B4A5E"/>
              </a:buClr>
              <a:buFont typeface="Wingdings" charset="2"/>
              <a:buChar char=""/>
            </a:pPr>
            <a:r>
              <a:rPr lang="en-GB" dirty="0">
                <a:solidFill>
                  <a:srgbClr val="2B4A5E"/>
                </a:solidFill>
                <a:latin typeface="Arial Narrow" pitchFamily="34" charset="0"/>
              </a:rPr>
              <a:t> up to </a:t>
            </a:r>
            <a:r>
              <a:rPr lang="en-GB" b="1" dirty="0">
                <a:solidFill>
                  <a:srgbClr val="FF0000"/>
                </a:solidFill>
                <a:latin typeface="Arial Narrow" pitchFamily="34" charset="0"/>
              </a:rPr>
              <a:t>13</a:t>
            </a:r>
            <a:r>
              <a:rPr lang="en-GB" dirty="0">
                <a:solidFill>
                  <a:srgbClr val="2B4A5E"/>
                </a:solidFill>
                <a:latin typeface="Arial Narrow" pitchFamily="34" charset="0"/>
              </a:rPr>
              <a:t> for </a:t>
            </a:r>
            <a:r>
              <a:rPr lang="en-GB" dirty="0" err="1">
                <a:solidFill>
                  <a:srgbClr val="2B4A5E"/>
                </a:solidFill>
                <a:latin typeface="Arial Narrow" pitchFamily="34" charset="0"/>
              </a:rPr>
              <a:t>pions</a:t>
            </a:r>
            <a:endParaRPr lang="en-GB" dirty="0">
              <a:solidFill>
                <a:srgbClr val="2B4A5E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  <a:buClr>
                <a:srgbClr val="2B4A5E"/>
              </a:buClr>
              <a:buFont typeface="Wingdings" charset="2"/>
              <a:buChar char=""/>
            </a:pPr>
            <a:r>
              <a:rPr lang="en-GB" dirty="0">
                <a:solidFill>
                  <a:srgbClr val="2B4A5E"/>
                </a:solidFill>
                <a:latin typeface="Arial Narrow" pitchFamily="34" charset="0"/>
              </a:rPr>
              <a:t> up to </a:t>
            </a:r>
            <a:r>
              <a:rPr lang="en-GB" b="1" dirty="0">
                <a:solidFill>
                  <a:srgbClr val="FF0000"/>
                </a:solidFill>
                <a:latin typeface="Arial Narrow" pitchFamily="34" charset="0"/>
              </a:rPr>
              <a:t>12</a:t>
            </a:r>
            <a:r>
              <a:rPr lang="en-GB" dirty="0">
                <a:solidFill>
                  <a:srgbClr val="2B4A5E"/>
                </a:solidFill>
                <a:latin typeface="Arial Narrow" pitchFamily="34" charset="0"/>
              </a:rPr>
              <a:t> for </a:t>
            </a:r>
            <a:r>
              <a:rPr lang="en-GB" dirty="0" err="1">
                <a:solidFill>
                  <a:srgbClr val="2B4A5E"/>
                </a:solidFill>
                <a:latin typeface="Arial Narrow" pitchFamily="34" charset="0"/>
              </a:rPr>
              <a:t>kaons</a:t>
            </a:r>
            <a:endParaRPr lang="en-GB" dirty="0">
              <a:solidFill>
                <a:srgbClr val="2B4A5E"/>
              </a:solidFill>
              <a:latin typeface="Arial Narrow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019"/>
          <a:stretch/>
        </p:blipFill>
        <p:spPr bwMode="auto">
          <a:xfrm>
            <a:off x="4007780" y="4464000"/>
            <a:ext cx="3597664" cy="22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9385" y="1742357"/>
            <a:ext cx="187936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ECAL energy deposit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1114" y="3579235"/>
            <a:ext cx="11900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ECAL timing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3840" y="5724635"/>
            <a:ext cx="94801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ECAL E/p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09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4888" y="6376244"/>
            <a:ext cx="2133600" cy="365125"/>
          </a:xfrm>
        </p:spPr>
        <p:txBody>
          <a:bodyPr/>
          <a:lstStyle/>
          <a:p>
            <a:fld id="{A36A2754-2559-4244-8B63-4C958C9DBE39}" type="slidenum">
              <a:rPr lang="ru-RU" smtClean="0"/>
              <a:t>24</a:t>
            </a:fld>
            <a:endParaRPr lang="ru-RU" dirty="0"/>
          </a:p>
        </p:txBody>
      </p:sp>
      <p:pic>
        <p:nvPicPr>
          <p:cNvPr id="6" name="Рисунок 25" descr="phi_om_PAC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66" y="449900"/>
            <a:ext cx="3912112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8621" y="3039189"/>
            <a:ext cx="38707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4FEE"/>
                </a:solidFill>
                <a:latin typeface="Arial Narrow" pitchFamily="34" charset="0"/>
              </a:rPr>
              <a:t>Invariant mass of dileptons (background subtracted): red-MC, blue- </a:t>
            </a:r>
            <a:r>
              <a:rPr lang="en-US" sz="1800" i="1" dirty="0" err="1">
                <a:solidFill>
                  <a:srgbClr val="004FEE"/>
                </a:solidFill>
                <a:latin typeface="Arial Narrow" pitchFamily="34" charset="0"/>
              </a:rPr>
              <a:t>reco</a:t>
            </a:r>
            <a:r>
              <a:rPr lang="en-US" sz="1800" i="1" dirty="0">
                <a:solidFill>
                  <a:srgbClr val="004FEE"/>
                </a:solidFill>
                <a:latin typeface="Arial Narrow" pitchFamily="34" charset="0"/>
              </a:rPr>
              <a:t>. </a:t>
            </a:r>
          </a:p>
        </p:txBody>
      </p:sp>
      <p:pic>
        <p:nvPicPr>
          <p:cNvPr id="8" name="Рисунок 26" descr="S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019" y="528343"/>
            <a:ext cx="4309282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889544" y="815116"/>
            <a:ext cx="29363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4FEE"/>
                </a:solidFill>
                <a:latin typeface="Arial Narrow" pitchFamily="34" charset="0"/>
              </a:rPr>
              <a:t>Signal-to-Background </a:t>
            </a:r>
            <a:r>
              <a:rPr lang="en-US" sz="1800" i="1" dirty="0" smtClean="0">
                <a:solidFill>
                  <a:srgbClr val="004FEE"/>
                </a:solidFill>
                <a:latin typeface="Arial Narrow" pitchFamily="34" charset="0"/>
              </a:rPr>
              <a:t>ratio</a:t>
            </a:r>
          </a:p>
          <a:p>
            <a:pPr algn="ctr" eaLnBrk="1" hangingPunct="1"/>
            <a:r>
              <a:rPr lang="en-US" sz="1800" i="1" dirty="0" smtClean="0">
                <a:solidFill>
                  <a:srgbClr val="004FEE"/>
                </a:solidFill>
                <a:latin typeface="Arial Narrow" pitchFamily="34" charset="0"/>
              </a:rPr>
              <a:t>(0.2&lt;</a:t>
            </a:r>
            <a:r>
              <a:rPr lang="en-US" sz="1800" i="1" dirty="0" err="1" smtClean="0">
                <a:solidFill>
                  <a:srgbClr val="004FEE"/>
                </a:solidFill>
                <a:latin typeface="Arial Narrow" pitchFamily="34" charset="0"/>
              </a:rPr>
              <a:t>Mi</a:t>
            </a:r>
            <a:r>
              <a:rPr lang="en-US" sz="1800" i="1" baseline="-25000" dirty="0" err="1" smtClean="0">
                <a:solidFill>
                  <a:srgbClr val="004FEE"/>
                </a:solidFill>
                <a:latin typeface="Arial Narrow" pitchFamily="34" charset="0"/>
              </a:rPr>
              <a:t>e+e</a:t>
            </a:r>
            <a:r>
              <a:rPr lang="en-US" sz="1800" i="1" baseline="-25000" dirty="0" smtClean="0">
                <a:solidFill>
                  <a:srgbClr val="004FEE"/>
                </a:solidFill>
                <a:latin typeface="Arial Narrow" pitchFamily="34" charset="0"/>
              </a:rPr>
              <a:t>-</a:t>
            </a:r>
            <a:r>
              <a:rPr lang="en-US" sz="1800" i="1" dirty="0">
                <a:solidFill>
                  <a:srgbClr val="004FEE"/>
                </a:solidFill>
                <a:latin typeface="Arial Narrow" pitchFamily="34" charset="0"/>
              </a:rPr>
              <a:t>&lt;1.1) </a:t>
            </a:r>
            <a:r>
              <a:rPr lang="en-US" sz="1800" i="1" dirty="0" smtClean="0">
                <a:solidFill>
                  <a:srgbClr val="004FEE"/>
                </a:solidFill>
                <a:latin typeface="Arial Narrow" pitchFamily="34" charset="0"/>
              </a:rPr>
              <a:t>in A+A collisions</a:t>
            </a:r>
            <a:endParaRPr lang="ru-RU" sz="1800" i="1" dirty="0" smtClean="0">
              <a:solidFill>
                <a:srgbClr val="004FEE"/>
              </a:solidFill>
              <a:latin typeface="Arial Narrow" pitchFamily="34" charset="0"/>
            </a:endParaRPr>
          </a:p>
          <a:p>
            <a:pPr algn="ctr" eaLnBrk="1" hangingPunct="1"/>
            <a:r>
              <a:rPr lang="en-US" sz="1800" i="1" dirty="0">
                <a:solidFill>
                  <a:srgbClr val="004FEE"/>
                </a:solidFill>
                <a:latin typeface="Arial Narrow" pitchFamily="34" charset="0"/>
              </a:rPr>
              <a:t>a</a:t>
            </a:r>
            <a:r>
              <a:rPr lang="en-US" sz="1800" i="1" dirty="0" smtClean="0">
                <a:solidFill>
                  <a:srgbClr val="004FEE"/>
                </a:solidFill>
                <a:latin typeface="Arial Narrow" pitchFamily="34" charset="0"/>
              </a:rPr>
              <a:t>t NICA/MPD</a:t>
            </a:r>
            <a:endParaRPr lang="en-US" sz="1800" i="1" dirty="0">
              <a:solidFill>
                <a:srgbClr val="004FEE"/>
              </a:solidFill>
              <a:latin typeface="Arial Narrow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146796" y="5758646"/>
            <a:ext cx="6262255" cy="93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>
                <a:latin typeface="Arial Narrow" panose="020B0606020202030204" pitchFamily="34" charset="0"/>
              </a:rPr>
              <a:t>Estimate of  </a:t>
            </a:r>
            <a:r>
              <a:rPr lang="en-US" altLang="ru-RU" sz="1800" dirty="0" err="1">
                <a:latin typeface="Arial Narrow" panose="020B0606020202030204" pitchFamily="34" charset="0"/>
              </a:rPr>
              <a:t>dilepton</a:t>
            </a:r>
            <a:r>
              <a:rPr lang="en-US" altLang="ru-RU" sz="1800" dirty="0">
                <a:latin typeface="Arial Narrow" panose="020B0606020202030204" pitchFamily="34" charset="0"/>
              </a:rPr>
              <a:t> yield in central </a:t>
            </a:r>
            <a:r>
              <a:rPr lang="en-US" altLang="ru-RU" sz="1800" dirty="0" err="1">
                <a:latin typeface="Arial Narrow" panose="020B0606020202030204" pitchFamily="34" charset="0"/>
              </a:rPr>
              <a:t>Au+Au</a:t>
            </a:r>
            <a:r>
              <a:rPr lang="en-US" altLang="ru-RU" sz="1800" dirty="0">
                <a:latin typeface="Arial Narrow" panose="020B0606020202030204" pitchFamily="34" charset="0"/>
              </a:rPr>
              <a:t> at  m = 2 - 2.5 GeV/c</a:t>
            </a:r>
            <a:r>
              <a:rPr lang="en-US" altLang="ru-RU" sz="1800" baseline="30000" dirty="0">
                <a:latin typeface="Arial Narrow" panose="020B0606020202030204" pitchFamily="34" charset="0"/>
              </a:rPr>
              <a:t>2</a:t>
            </a:r>
            <a:r>
              <a:rPr lang="en-US" altLang="ru-RU" sz="1800" dirty="0">
                <a:latin typeface="Arial Narrow" panose="020B0606020202030204" pitchFamily="34" charset="0"/>
              </a:rPr>
              <a:t> 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dirty="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>
                <a:latin typeface="Arial Narrow" panose="020B0606020202030204" pitchFamily="34" charset="0"/>
              </a:rPr>
              <a:t>√s</a:t>
            </a:r>
            <a:r>
              <a:rPr lang="en-US" altLang="ru-RU" sz="1800" baseline="-25000" dirty="0">
                <a:latin typeface="Arial Narrow" panose="020B0606020202030204" pitchFamily="34" charset="0"/>
              </a:rPr>
              <a:t>NN</a:t>
            </a:r>
            <a:r>
              <a:rPr lang="en-US" altLang="ru-RU" sz="1800" dirty="0">
                <a:latin typeface="Arial Narrow" panose="020B0606020202030204" pitchFamily="34" charset="0"/>
              </a:rPr>
              <a:t> = 8 GeV                    410 pairs/10 d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dirty="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>
                <a:latin typeface="Arial Narrow" panose="020B0606020202030204" pitchFamily="34" charset="0"/>
              </a:rPr>
              <a:t>√s</a:t>
            </a:r>
            <a:r>
              <a:rPr lang="en-US" altLang="ru-RU" sz="1800" baseline="-25000" dirty="0">
                <a:latin typeface="Arial Narrow" panose="020B0606020202030204" pitchFamily="34" charset="0"/>
              </a:rPr>
              <a:t>NN</a:t>
            </a:r>
            <a:r>
              <a:rPr lang="en-US" altLang="ru-RU" sz="1800" dirty="0">
                <a:latin typeface="Arial Narrow" panose="020B0606020202030204" pitchFamily="34" charset="0"/>
              </a:rPr>
              <a:t> = 6.3 GeV                 54 pairs/10 d   </a:t>
            </a:r>
          </a:p>
        </p:txBody>
      </p:sp>
      <p:pic>
        <p:nvPicPr>
          <p:cNvPr id="11" name="Picture 5" descr="predictions2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8" t="8454" r="6510" b="4169"/>
          <a:stretch/>
        </p:blipFill>
        <p:spPr bwMode="auto">
          <a:xfrm>
            <a:off x="8905017" y="3169357"/>
            <a:ext cx="3166942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9409051" y="2756092"/>
            <a:ext cx="2662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latin typeface="Arial Narrow" panose="020B0606020202030204" pitchFamily="34" charset="0"/>
              </a:rPr>
              <a:t>R. Rapp – private communication</a:t>
            </a:r>
          </a:p>
        </p:txBody>
      </p:sp>
      <p:sp>
        <p:nvSpPr>
          <p:cNvPr id="15" name="Заголовок 10"/>
          <p:cNvSpPr txBox="1">
            <a:spLocks/>
          </p:cNvSpPr>
          <p:nvPr/>
        </p:nvSpPr>
        <p:spPr>
          <a:xfrm>
            <a:off x="3629042" y="1077"/>
            <a:ext cx="4725846" cy="448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MPD prospects for </a:t>
            </a:r>
            <a:r>
              <a:rPr lang="en-GB" sz="2400" b="1" dirty="0" err="1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dileptons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885977" y="3825142"/>
          <a:ext cx="7632699" cy="1739901"/>
        </p:xfrm>
        <a:graphic>
          <a:graphicData uri="http://schemas.openxmlformats.org/drawingml/2006/table">
            <a:tbl>
              <a:tblPr/>
              <a:tblGrid>
                <a:gridCol w="1007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05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55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Particle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     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Yields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Decay mode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BR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Effic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 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Yield/1 w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p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y=0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r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e+e-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4.7 </a:t>
                      </a:r>
                      <a:r>
                        <a:rPr kumimoji="0" lang="en-US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 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-5</a:t>
                      </a:r>
                      <a:endParaRPr kumimoji="0" lang="ru-RU" sz="15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7.3 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10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  <a:endParaRPr kumimoji="0" lang="ru-RU" sz="15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w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e+e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7.1 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10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-5</a:t>
                      </a:r>
                      <a:endParaRPr kumimoji="0" lang="ru-RU" sz="15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7.2 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10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  <a:endParaRPr kumimoji="0" lang="ru-RU" sz="15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j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2.6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e+e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 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-4</a:t>
                      </a:r>
                      <a:endParaRPr kumimoji="0" lang="ru-RU" sz="15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1.7 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10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  <a:endParaRPr kumimoji="0" lang="ru-RU" sz="15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443" marR="91443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324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0235" y="-46445"/>
            <a:ext cx="473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MPD simulation: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p+p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collisions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744" y="1425170"/>
            <a:ext cx="3639558" cy="25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996" y="1112663"/>
            <a:ext cx="4176474" cy="295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827" y="4039289"/>
            <a:ext cx="3945578" cy="2736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612" y="4813289"/>
            <a:ext cx="1279340" cy="118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09983" y="2328784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rial Narrow" panose="020B0606020202030204" pitchFamily="34" charset="0"/>
              </a:rPr>
              <a:t>p</a:t>
            </a:r>
            <a:r>
              <a:rPr lang="en-US" sz="1600" b="1" dirty="0" err="1" smtClean="0">
                <a:latin typeface="Arial Narrow" panose="020B0606020202030204" pitchFamily="34" charset="0"/>
              </a:rPr>
              <a:t>+p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0991" y="3190885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rial Narrow" panose="020B0606020202030204" pitchFamily="34" charset="0"/>
              </a:rPr>
              <a:t>p</a:t>
            </a:r>
            <a:r>
              <a:rPr lang="en-US" sz="1600" b="1" dirty="0" err="1" smtClean="0">
                <a:latin typeface="Arial Narrow" panose="020B0606020202030204" pitchFamily="34" charset="0"/>
              </a:rPr>
              <a:t>+p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3633" y="5133193"/>
            <a:ext cx="774174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Normal performance in vertex and track reconstruction in </a:t>
            </a:r>
            <a:r>
              <a:rPr lang="en-US" sz="2000" dirty="0" err="1" smtClean="0">
                <a:latin typeface="Arial Narrow" panose="020B0606020202030204" pitchFamily="34" charset="0"/>
              </a:rPr>
              <a:t>p+p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Reconstruction of strange hyperons from </a:t>
            </a:r>
            <a:r>
              <a:rPr lang="en-US" sz="2000" dirty="0" err="1" smtClean="0">
                <a:latin typeface="Arial Narrow" panose="020B0606020202030204" pitchFamily="34" charset="0"/>
              </a:rPr>
              <a:t>p+p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collisions in the </a:t>
            </a:r>
            <a:r>
              <a:rPr lang="en-US" sz="2000" dirty="0" smtClean="0">
                <a:latin typeface="Arial Narrow" panose="020B0606020202030204" pitchFamily="34" charset="0"/>
              </a:rPr>
              <a:t>MPD detector </a:t>
            </a:r>
            <a:r>
              <a:rPr lang="en-US" sz="2000" dirty="0">
                <a:latin typeface="Arial Narrow" panose="020B0606020202030204" pitchFamily="34" charset="0"/>
              </a:rPr>
              <a:t>is possible by combining charged tracks reconstructed in the </a:t>
            </a:r>
            <a:r>
              <a:rPr lang="en-US" sz="2000" dirty="0" smtClean="0">
                <a:latin typeface="Arial Narrow" panose="020B0606020202030204" pitchFamily="34" charset="0"/>
              </a:rPr>
              <a:t>TPC. </a:t>
            </a:r>
            <a:r>
              <a:rPr lang="en-US" sz="2000" dirty="0">
                <a:latin typeface="Arial Narrow" panose="020B0606020202030204" pitchFamily="34" charset="0"/>
              </a:rPr>
              <a:t>A</a:t>
            </a:r>
            <a:r>
              <a:rPr lang="en-US" sz="2000" dirty="0" smtClean="0">
                <a:latin typeface="Arial Narrow" panose="020B0606020202030204" pitchFamily="34" charset="0"/>
              </a:rPr>
              <a:t> weak combinatorial background due </a:t>
            </a:r>
            <a:r>
              <a:rPr lang="en-US" sz="2000" dirty="0">
                <a:latin typeface="Arial Narrow" panose="020B0606020202030204" pitchFamily="34" charset="0"/>
              </a:rPr>
              <a:t>to the low </a:t>
            </a:r>
            <a:r>
              <a:rPr lang="en-US" sz="2000" dirty="0" smtClean="0">
                <a:latin typeface="Arial Narrow" panose="020B0606020202030204" pitchFamily="34" charset="0"/>
              </a:rPr>
              <a:t>multiplicity from </a:t>
            </a:r>
            <a:r>
              <a:rPr lang="en-US" sz="2000" dirty="0" err="1" smtClean="0">
                <a:latin typeface="Arial Narrow" panose="020B0606020202030204" pitchFamily="34" charset="0"/>
              </a:rPr>
              <a:t>p+p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25</a:t>
            </a:fld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667446" y="38827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1(!) person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76" y="1867792"/>
            <a:ext cx="4383520" cy="3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2683" y="678858"/>
            <a:ext cx="8683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Too many tasks for single person (models, trigger, efficiency, PID, performance, etc.).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More manpower is needed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3621" y="262409"/>
            <a:ext cx="39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and outlook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1402" y="6168572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686" y="1451429"/>
            <a:ext cx="109295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for the NICA/MPD Day’1 physics is ongoing. Lack of the manpower in JINR can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be naturally solved by external groups contributions.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and tasks of the MPD PWGs will be soon defined.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Should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wait for about 0.5-1 year until a spokesperson’s suggestion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about MPD PWG?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Contact person for the collection of group’s interests in data analysis?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vision about the MPD reconstruction? A dedicated group with the coordinator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or something else?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27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02628" y="2467429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Spares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65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6254" y="42508"/>
            <a:ext cx="79159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MPD reconstruction. TPC tracking performance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2754-2559-4244-8B63-4C958C9DBE39}" type="slidenum">
              <a:rPr lang="ru-RU" smtClean="0"/>
              <a:t>28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1141039"/>
            <a:ext cx="31104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600" y="574049"/>
            <a:ext cx="506152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Track reconstruction – </a:t>
            </a:r>
            <a:r>
              <a:rPr lang="en-US" dirty="0" err="1" smtClean="0">
                <a:latin typeface="Arial Narrow" panose="020B0606020202030204" pitchFamily="34" charset="0"/>
              </a:rPr>
              <a:t>Kalman</a:t>
            </a:r>
            <a:r>
              <a:rPr lang="en-US" dirty="0" smtClean="0">
                <a:latin typeface="Arial Narrow" panose="020B0606020202030204" pitchFamily="34" charset="0"/>
              </a:rPr>
              <a:t> filtering technique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Tracking down to eta= 1.8(1.6) with </a:t>
            </a:r>
            <a:r>
              <a:rPr lang="en-US" dirty="0" err="1" smtClean="0">
                <a:latin typeface="Arial Narrow" panose="020B0606020202030204" pitchFamily="34" charset="0"/>
              </a:rPr>
              <a:t>Npoints</a:t>
            </a:r>
            <a:r>
              <a:rPr lang="en-US" dirty="0" smtClean="0">
                <a:latin typeface="Arial Narrow" panose="020B0606020202030204" pitchFamily="34" charset="0"/>
              </a:rPr>
              <a:t>&gt;10(20)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Primary &amp; secondary </a:t>
            </a:r>
            <a:r>
              <a:rPr lang="en-US" dirty="0" err="1" smtClean="0">
                <a:latin typeface="Arial Narrow" panose="020B0606020202030204" pitchFamily="34" charset="0"/>
              </a:rPr>
              <a:t>vertexing</a:t>
            </a:r>
            <a:r>
              <a:rPr lang="en-US" dirty="0" smtClean="0">
                <a:latin typeface="Arial Narrow" panose="020B0606020202030204" pitchFamily="34" charset="0"/>
              </a:rPr>
              <a:t> with </a:t>
            </a:r>
            <a:r>
              <a:rPr lang="en-US" dirty="0" err="1" smtClean="0">
                <a:latin typeface="Arial Narrow" panose="020B0606020202030204" pitchFamily="34" charset="0"/>
              </a:rPr>
              <a:t>Kalman</a:t>
            </a:r>
            <a:r>
              <a:rPr lang="en-US" dirty="0" smtClean="0">
                <a:latin typeface="Arial Narrow" panose="020B0606020202030204" pitchFamily="34" charset="0"/>
              </a:rPr>
              <a:t> filtering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      formalism (sub-cm precision w/o vertex detector)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>
                <a:latin typeface="Arial Narrow" panose="020B0606020202030204" pitchFamily="34" charset="0"/>
              </a:rPr>
              <a:t>MPD tracking efficiency above </a:t>
            </a:r>
            <a:r>
              <a:rPr lang="en-US" dirty="0" smtClean="0">
                <a:latin typeface="Arial Narrow" panose="020B0606020202030204" pitchFamily="34" charset="0"/>
              </a:rPr>
              <a:t>85% within </a:t>
            </a:r>
            <a:r>
              <a:rPr lang="en-US" dirty="0">
                <a:latin typeface="Arial Narrow" panose="020B0606020202030204" pitchFamily="34" charset="0"/>
              </a:rPr>
              <a:t>|</a:t>
            </a:r>
            <a:r>
              <a:rPr lang="en-US" dirty="0">
                <a:latin typeface="Symbol" panose="05050102010706020507" pitchFamily="18" charset="2"/>
              </a:rPr>
              <a:t>h</a:t>
            </a:r>
            <a:r>
              <a:rPr lang="en-US" dirty="0">
                <a:latin typeface="Arial Narrow" panose="020B0606020202030204" pitchFamily="34" charset="0"/>
              </a:rPr>
              <a:t>|&lt;2.0 &amp;&amp; </a:t>
            </a:r>
            <a:r>
              <a:rPr lang="en-US" dirty="0" err="1">
                <a:latin typeface="Arial Narrow" panose="020B0606020202030204" pitchFamily="34" charset="0"/>
              </a:rPr>
              <a:t>p</a:t>
            </a:r>
            <a:r>
              <a:rPr lang="en-US" baseline="-25000" dirty="0" err="1">
                <a:latin typeface="Arial Narrow" panose="020B0606020202030204" pitchFamily="34" charset="0"/>
              </a:rPr>
              <a:t>t</a:t>
            </a:r>
            <a:r>
              <a:rPr lang="en-US" dirty="0">
                <a:latin typeface="Arial Narrow" panose="020B0606020202030204" pitchFamily="34" charset="0"/>
              </a:rPr>
              <a:t>&gt;0.15 </a:t>
            </a:r>
            <a:r>
              <a:rPr lang="en-US" dirty="0" smtClean="0">
                <a:latin typeface="Arial Narrow" panose="020B0606020202030204" pitchFamily="34" charset="0"/>
              </a:rPr>
              <a:t>GeV/c</a:t>
            </a: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>
                <a:latin typeface="Arial Narrow" panose="020B0606020202030204" pitchFamily="34" charset="0"/>
              </a:rPr>
              <a:t>p</a:t>
            </a:r>
            <a:r>
              <a:rPr lang="en-US" dirty="0">
                <a:latin typeface="Arial Narrow" panose="020B0606020202030204" pitchFamily="34" charset="0"/>
              </a:rPr>
              <a:t>/p &lt; 3% at </a:t>
            </a:r>
            <a:r>
              <a:rPr lang="en-US" dirty="0" smtClean="0">
                <a:latin typeface="Arial Narrow" panose="020B0606020202030204" pitchFamily="34" charset="0"/>
              </a:rPr>
              <a:t>midrapidity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54" y="2243169"/>
            <a:ext cx="3058560" cy="212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7" y="4299299"/>
            <a:ext cx="3369600" cy="2340000"/>
          </a:xfrm>
          <a:prstGeom prst="rect">
            <a:avLst/>
          </a:prstGeom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9"/>
          <a:stretch>
            <a:fillRect/>
          </a:stretch>
        </p:blipFill>
        <p:spPr bwMode="auto">
          <a:xfrm>
            <a:off x="8379368" y="3307234"/>
            <a:ext cx="3629995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4"/>
          <a:stretch>
            <a:fillRect/>
          </a:stretch>
        </p:blipFill>
        <p:spPr bwMode="auto">
          <a:xfrm>
            <a:off x="4843413" y="4423234"/>
            <a:ext cx="363843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740"/>
          <a:stretch>
            <a:fillRect/>
          </a:stretch>
        </p:blipFill>
        <p:spPr bwMode="auto">
          <a:xfrm>
            <a:off x="8618905" y="1141039"/>
            <a:ext cx="3309616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99"/>
          <p:cNvSpPr txBox="1">
            <a:spLocks noChangeArrowheads="1"/>
          </p:cNvSpPr>
          <p:nvPr/>
        </p:nvSpPr>
        <p:spPr bwMode="auto">
          <a:xfrm>
            <a:off x="2332038" y="712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19" name="Text Box 168"/>
          <p:cNvSpPr txBox="1">
            <a:spLocks noChangeArrowheads="1"/>
          </p:cNvSpPr>
          <p:nvPr/>
        </p:nvSpPr>
        <p:spPr bwMode="auto">
          <a:xfrm>
            <a:off x="-200025" y="1504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726440" y="170046"/>
            <a:ext cx="10586720" cy="914400"/>
          </a:xfrm>
          <a:prstGeom prst="rect">
            <a:avLst/>
          </a:prstGeom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ru-RU" sz="28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HIC experiments at finite </a:t>
            </a:r>
            <a:r>
              <a:rPr lang="en-US" altLang="ru-RU" sz="2800" b="1" dirty="0" smtClean="0">
                <a:solidFill>
                  <a:srgbClr val="FFFF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ru-RU" sz="2800" b="1" baseline="-25000" dirty="0" smtClean="0">
                <a:solidFill>
                  <a:srgbClr val="FFFF00"/>
                </a:solidFill>
                <a:cs typeface="Arial" panose="020B0604020202020204" pitchFamily="34" charset="0"/>
              </a:rPr>
              <a:t>B</a:t>
            </a:r>
            <a:r>
              <a:rPr lang="en-US" altLang="ru-RU" sz="28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: landscape prior to 2020</a:t>
            </a:r>
            <a:endParaRPr lang="en-US" altLang="ru-RU" sz="28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60421" name="TextBox 72"/>
          <p:cNvSpPr txBox="1">
            <a:spLocks noChangeArrowheads="1"/>
          </p:cNvSpPr>
          <p:nvPr/>
        </p:nvSpPr>
        <p:spPr bwMode="auto">
          <a:xfrm>
            <a:off x="9129714" y="4724400"/>
            <a:ext cx="150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/>
              <a:t>√S</a:t>
            </a:r>
            <a:r>
              <a:rPr lang="en-US" altLang="ru-RU" sz="2000" b="1" baseline="-25000" dirty="0"/>
              <a:t>NN</a:t>
            </a:r>
            <a:r>
              <a:rPr lang="en-US" altLang="ru-RU" sz="2000" b="1" dirty="0"/>
              <a:t> [GeV] </a:t>
            </a:r>
            <a:endParaRPr lang="ru-RU" altLang="ru-RU" sz="2000" b="1" dirty="0"/>
          </a:p>
        </p:txBody>
      </p:sp>
      <p:sp>
        <p:nvSpPr>
          <p:cNvPr id="60422" name="Left Arrow 76"/>
          <p:cNvSpPr>
            <a:spLocks noChangeArrowheads="1"/>
          </p:cNvSpPr>
          <p:nvPr/>
        </p:nvSpPr>
        <p:spPr bwMode="auto">
          <a:xfrm>
            <a:off x="4800601" y="3927475"/>
            <a:ext cx="1547813" cy="190500"/>
          </a:xfrm>
          <a:prstGeom prst="leftArrow">
            <a:avLst>
              <a:gd name="adj1" fmla="val 50000"/>
              <a:gd name="adj2" fmla="val 50067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FFFFFF"/>
              </a:solidFill>
            </a:endParaRPr>
          </a:p>
        </p:txBody>
      </p:sp>
      <p:grpSp>
        <p:nvGrpSpPr>
          <p:cNvPr id="60423" name="Group 7"/>
          <p:cNvGrpSpPr>
            <a:grpSpLocks/>
          </p:cNvGrpSpPr>
          <p:nvPr/>
        </p:nvGrpSpPr>
        <p:grpSpPr bwMode="auto">
          <a:xfrm>
            <a:off x="1905001" y="4876800"/>
            <a:ext cx="7148513" cy="477838"/>
            <a:chOff x="395288" y="5943600"/>
            <a:chExt cx="7148243" cy="477225"/>
          </a:xfrm>
        </p:grpSpPr>
        <p:sp>
          <p:nvSpPr>
            <p:cNvPr id="60487" name="TextBox 74"/>
            <p:cNvSpPr txBox="1">
              <a:spLocks noChangeArrowheads="1"/>
            </p:cNvSpPr>
            <p:nvPr/>
          </p:nvSpPr>
          <p:spPr bwMode="auto">
            <a:xfrm flipH="1">
              <a:off x="395288" y="5943600"/>
              <a:ext cx="360037" cy="40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000" b="1">
                  <a:solidFill>
                    <a:srgbClr val="FFFFFF"/>
                  </a:solidFill>
                </a:rPr>
                <a:t>1</a:t>
              </a:r>
              <a:endParaRPr lang="ru-RU" altLang="ru-RU" sz="2000" b="1">
                <a:solidFill>
                  <a:srgbClr val="FFFFFF"/>
                </a:solidFill>
              </a:endParaRPr>
            </a:p>
          </p:txBody>
        </p:sp>
        <p:sp>
          <p:nvSpPr>
            <p:cNvPr id="60488" name="TextBox 75"/>
            <p:cNvSpPr txBox="1">
              <a:spLocks noChangeArrowheads="1"/>
            </p:cNvSpPr>
            <p:nvPr/>
          </p:nvSpPr>
          <p:spPr bwMode="auto">
            <a:xfrm>
              <a:off x="3563612" y="5980696"/>
              <a:ext cx="504051" cy="40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000" b="1">
                  <a:solidFill>
                    <a:srgbClr val="FFFFFF"/>
                  </a:solidFill>
                </a:rPr>
                <a:t>10</a:t>
              </a:r>
              <a:endParaRPr lang="ru-RU" altLang="ru-RU" sz="2000" b="1">
                <a:solidFill>
                  <a:srgbClr val="FFFFFF"/>
                </a:solidFill>
              </a:endParaRPr>
            </a:p>
          </p:txBody>
        </p:sp>
        <p:sp>
          <p:nvSpPr>
            <p:cNvPr id="60489" name="TextBox 76"/>
            <p:cNvSpPr txBox="1">
              <a:spLocks noChangeArrowheads="1"/>
            </p:cNvSpPr>
            <p:nvPr/>
          </p:nvSpPr>
          <p:spPr bwMode="auto">
            <a:xfrm>
              <a:off x="6731935" y="6020761"/>
              <a:ext cx="811596" cy="40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000" b="1">
                  <a:solidFill>
                    <a:srgbClr val="FFFFFF"/>
                  </a:solidFill>
                </a:rPr>
                <a:t>10</a:t>
              </a:r>
              <a:r>
                <a:rPr lang="en-US" altLang="ru-RU" sz="2000" b="1" baseline="30000">
                  <a:solidFill>
                    <a:srgbClr val="FFFFFF"/>
                  </a:solidFill>
                </a:rPr>
                <a:t>2</a:t>
              </a:r>
              <a:endParaRPr lang="ru-RU" altLang="ru-RU" sz="20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60424" name="Group 5"/>
          <p:cNvGrpSpPr>
            <a:grpSpLocks/>
          </p:cNvGrpSpPr>
          <p:nvPr/>
        </p:nvGrpSpPr>
        <p:grpSpPr bwMode="auto">
          <a:xfrm>
            <a:off x="1981200" y="1676401"/>
            <a:ext cx="8686800" cy="3330575"/>
            <a:chOff x="457200" y="2743200"/>
            <a:chExt cx="8686800" cy="3329963"/>
          </a:xfrm>
        </p:grpSpPr>
        <p:sp>
          <p:nvSpPr>
            <p:cNvPr id="60451" name="Text Box 21"/>
            <p:cNvSpPr txBox="1">
              <a:spLocks noChangeArrowheads="1"/>
            </p:cNvSpPr>
            <p:nvPr/>
          </p:nvSpPr>
          <p:spPr bwMode="auto">
            <a:xfrm>
              <a:off x="1763713" y="5229225"/>
              <a:ext cx="17414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</a:rPr>
                <a:t>HADES (GSI)</a:t>
              </a: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60452" name="Rectangle 42"/>
            <p:cNvSpPr>
              <a:spLocks noChangeArrowheads="1"/>
            </p:cNvSpPr>
            <p:nvPr/>
          </p:nvSpPr>
          <p:spPr bwMode="auto">
            <a:xfrm>
              <a:off x="5867400" y="4876800"/>
              <a:ext cx="3276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000">
                  <a:solidFill>
                    <a:srgbClr val="FFFFFF"/>
                  </a:solidFill>
                </a:rPr>
                <a:t>    STAR (RHIC) </a:t>
              </a:r>
              <a:endParaRPr lang="ru-RU" altLang="ru-RU" sz="2000">
                <a:solidFill>
                  <a:srgbClr val="FFFFFF"/>
                </a:solidFill>
              </a:endParaRPr>
            </a:p>
          </p:txBody>
        </p:sp>
        <p:grpSp>
          <p:nvGrpSpPr>
            <p:cNvPr id="60453" name="Группа 75"/>
            <p:cNvGrpSpPr>
              <a:grpSpLocks/>
            </p:cNvGrpSpPr>
            <p:nvPr/>
          </p:nvGrpSpPr>
          <p:grpSpPr bwMode="auto">
            <a:xfrm>
              <a:off x="539488" y="5585955"/>
              <a:ext cx="8280244" cy="487208"/>
              <a:chOff x="827088" y="5732463"/>
              <a:chExt cx="8281985" cy="486243"/>
            </a:xfrm>
          </p:grpSpPr>
          <p:grpSp>
            <p:nvGrpSpPr>
              <p:cNvPr id="60465" name="Группа 73"/>
              <p:cNvGrpSpPr>
                <a:grpSpLocks/>
              </p:cNvGrpSpPr>
              <p:nvPr/>
            </p:nvGrpSpPr>
            <p:grpSpPr bwMode="auto">
              <a:xfrm>
                <a:off x="827088" y="5732463"/>
                <a:ext cx="8281985" cy="288925"/>
                <a:chOff x="827088" y="5732463"/>
                <a:chExt cx="8281985" cy="288925"/>
              </a:xfrm>
            </p:grpSpPr>
            <p:sp>
              <p:nvSpPr>
                <p:cNvPr id="60475" name="Line 6"/>
                <p:cNvSpPr>
                  <a:spLocks noChangeShapeType="1"/>
                </p:cNvSpPr>
                <p:nvPr/>
              </p:nvSpPr>
              <p:spPr bwMode="auto">
                <a:xfrm>
                  <a:off x="844550" y="5734050"/>
                  <a:ext cx="0" cy="287338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6" name="Line 7"/>
                <p:cNvSpPr>
                  <a:spLocks noChangeShapeType="1"/>
                </p:cNvSpPr>
                <p:nvPr/>
              </p:nvSpPr>
              <p:spPr bwMode="auto">
                <a:xfrm>
                  <a:off x="4065588" y="5734050"/>
                  <a:ext cx="0" cy="287338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7" name="Line 8"/>
                <p:cNvSpPr>
                  <a:spLocks noChangeShapeType="1"/>
                </p:cNvSpPr>
                <p:nvPr/>
              </p:nvSpPr>
              <p:spPr bwMode="auto">
                <a:xfrm>
                  <a:off x="1835150" y="5768975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8" name="Line 9"/>
                <p:cNvSpPr>
                  <a:spLocks noChangeShapeType="1"/>
                </p:cNvSpPr>
                <p:nvPr/>
              </p:nvSpPr>
              <p:spPr bwMode="auto">
                <a:xfrm>
                  <a:off x="2771775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9" name="Line 10"/>
                <p:cNvSpPr>
                  <a:spLocks noChangeShapeType="1"/>
                </p:cNvSpPr>
                <p:nvPr/>
              </p:nvSpPr>
              <p:spPr bwMode="auto">
                <a:xfrm>
                  <a:off x="7304088" y="5734050"/>
                  <a:ext cx="0" cy="287338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0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827088" y="5735851"/>
                  <a:ext cx="8281985" cy="2201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1" name="Line 9"/>
                <p:cNvSpPr>
                  <a:spLocks noChangeShapeType="1"/>
                </p:cNvSpPr>
                <p:nvPr/>
              </p:nvSpPr>
              <p:spPr bwMode="auto">
                <a:xfrm>
                  <a:off x="3348038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2" name="Line 9"/>
                <p:cNvSpPr>
                  <a:spLocks noChangeShapeType="1"/>
                </p:cNvSpPr>
                <p:nvPr/>
              </p:nvSpPr>
              <p:spPr bwMode="auto">
                <a:xfrm>
                  <a:off x="3779838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3" name="Line 8"/>
                <p:cNvSpPr>
                  <a:spLocks noChangeShapeType="1"/>
                </p:cNvSpPr>
                <p:nvPr/>
              </p:nvSpPr>
              <p:spPr bwMode="auto">
                <a:xfrm>
                  <a:off x="5076825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4" name="Line 9"/>
                <p:cNvSpPr>
                  <a:spLocks noChangeShapeType="1"/>
                </p:cNvSpPr>
                <p:nvPr/>
              </p:nvSpPr>
              <p:spPr bwMode="auto">
                <a:xfrm>
                  <a:off x="6011863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5" name="Line 9"/>
                <p:cNvSpPr>
                  <a:spLocks noChangeShapeType="1"/>
                </p:cNvSpPr>
                <p:nvPr/>
              </p:nvSpPr>
              <p:spPr bwMode="auto">
                <a:xfrm>
                  <a:off x="6588125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6" name="Line 9"/>
                <p:cNvSpPr>
                  <a:spLocks noChangeShapeType="1"/>
                </p:cNvSpPr>
                <p:nvPr/>
              </p:nvSpPr>
              <p:spPr bwMode="auto">
                <a:xfrm>
                  <a:off x="7019925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0466" name="Группа 74"/>
              <p:cNvGrpSpPr>
                <a:grpSpLocks/>
              </p:cNvGrpSpPr>
              <p:nvPr/>
            </p:nvGrpSpPr>
            <p:grpSpPr bwMode="auto">
              <a:xfrm>
                <a:off x="1692275" y="5876925"/>
                <a:ext cx="5759574" cy="341781"/>
                <a:chOff x="1692275" y="5876925"/>
                <a:chExt cx="5759574" cy="341781"/>
              </a:xfrm>
            </p:grpSpPr>
            <p:sp>
              <p:nvSpPr>
                <p:cNvPr id="60467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1692275" y="5876925"/>
                  <a:ext cx="358775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>
                      <a:solidFill>
                        <a:srgbClr val="FFFFFF"/>
                      </a:solidFill>
                    </a:rPr>
                    <a:t>2</a:t>
                  </a:r>
                  <a:endParaRPr lang="ru-RU" altLang="ru-RU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468" name="TextBox 66"/>
                <p:cNvSpPr txBox="1">
                  <a:spLocks noChangeArrowheads="1"/>
                </p:cNvSpPr>
                <p:nvPr/>
              </p:nvSpPr>
              <p:spPr bwMode="auto">
                <a:xfrm>
                  <a:off x="2627313" y="5876925"/>
                  <a:ext cx="360362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>
                      <a:solidFill>
                        <a:srgbClr val="FFFFFF"/>
                      </a:solidFill>
                    </a:rPr>
                    <a:t>4</a:t>
                  </a:r>
                  <a:endParaRPr lang="ru-RU" altLang="ru-RU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469" name="TextBox 67"/>
                <p:cNvSpPr txBox="1">
                  <a:spLocks noChangeArrowheads="1"/>
                </p:cNvSpPr>
                <p:nvPr/>
              </p:nvSpPr>
              <p:spPr bwMode="auto">
                <a:xfrm>
                  <a:off x="3203575" y="5876925"/>
                  <a:ext cx="360363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>
                      <a:solidFill>
                        <a:srgbClr val="FFFFFF"/>
                      </a:solidFill>
                    </a:rPr>
                    <a:t>6</a:t>
                  </a:r>
                  <a:endParaRPr lang="ru-RU" altLang="ru-RU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470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3635375" y="5876925"/>
                  <a:ext cx="360363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>
                      <a:solidFill>
                        <a:srgbClr val="FFFFFF"/>
                      </a:solidFill>
                    </a:rPr>
                    <a:t>8</a:t>
                  </a:r>
                  <a:endParaRPr lang="ru-RU" altLang="ru-RU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471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4860032" y="5877272"/>
                  <a:ext cx="50437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>
                      <a:solidFill>
                        <a:srgbClr val="FFFFFF"/>
                      </a:solidFill>
                    </a:rPr>
                    <a:t>20</a:t>
                  </a:r>
                  <a:endParaRPr lang="ru-RU" altLang="ru-RU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472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5796557" y="5877272"/>
                  <a:ext cx="575643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>
                      <a:solidFill>
                        <a:srgbClr val="FFFFFF"/>
                      </a:solidFill>
                    </a:rPr>
                    <a:t>40</a:t>
                  </a:r>
                  <a:endParaRPr lang="ru-RU" altLang="ru-RU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473" name="TextBox 76"/>
                <p:cNvSpPr txBox="1">
                  <a:spLocks noChangeArrowheads="1"/>
                </p:cNvSpPr>
                <p:nvPr/>
              </p:nvSpPr>
              <p:spPr bwMode="auto">
                <a:xfrm>
                  <a:off x="6372200" y="5878981"/>
                  <a:ext cx="431825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>
                      <a:solidFill>
                        <a:srgbClr val="FFFFFF"/>
                      </a:solidFill>
                    </a:rPr>
                    <a:t>60</a:t>
                  </a:r>
                  <a:endParaRPr lang="ru-RU" altLang="ru-RU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474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6804248" y="5877272"/>
                  <a:ext cx="64760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ru-RU" sz="1600">
                      <a:solidFill>
                        <a:srgbClr val="FFFFFF"/>
                      </a:solidFill>
                    </a:rPr>
                    <a:t>80</a:t>
                  </a:r>
                  <a:endParaRPr lang="ru-RU" altLang="ru-RU" sz="16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60454" name="Group 3"/>
            <p:cNvGrpSpPr>
              <a:grpSpLocks/>
            </p:cNvGrpSpPr>
            <p:nvPr/>
          </p:nvGrpSpPr>
          <p:grpSpPr bwMode="auto">
            <a:xfrm>
              <a:off x="457200" y="2743200"/>
              <a:ext cx="6096000" cy="1390710"/>
              <a:chOff x="423863" y="1447800"/>
              <a:chExt cx="6096000" cy="1390710"/>
            </a:xfrm>
          </p:grpSpPr>
          <p:sp>
            <p:nvSpPr>
              <p:cNvPr id="42057" name="Rectangle 48"/>
              <p:cNvSpPr>
                <a:spLocks noChangeArrowheads="1"/>
              </p:cNvSpPr>
              <p:nvPr/>
            </p:nvSpPr>
            <p:spPr bwMode="auto">
              <a:xfrm>
                <a:off x="1490663" y="2514600"/>
                <a:ext cx="2362200" cy="30480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0"/>
                    </a:srgbClr>
                  </a:gs>
                  <a:gs pos="45000">
                    <a:srgbClr val="FF0000"/>
                  </a:gs>
                  <a:gs pos="1000">
                    <a:srgbClr val="FFFF00"/>
                  </a:gs>
                </a:gsLst>
                <a:lin ang="0" scaled="1"/>
              </a:gra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459" name="Rectangle 49"/>
              <p:cNvSpPr>
                <a:spLocks noChangeArrowheads="1"/>
              </p:cNvSpPr>
              <p:nvPr/>
            </p:nvSpPr>
            <p:spPr bwMode="auto">
              <a:xfrm>
                <a:off x="3929063" y="2438400"/>
                <a:ext cx="2590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2000">
                    <a:solidFill>
                      <a:srgbClr val="FFFFFF"/>
                    </a:solidFill>
                  </a:rPr>
                  <a:t>MPD, BM@N (NICA) </a:t>
                </a:r>
                <a:endParaRPr lang="ru-RU" alt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0" name="Rectangle 53"/>
              <p:cNvSpPr>
                <a:spLocks noChangeArrowheads="1"/>
              </p:cNvSpPr>
              <p:nvPr/>
            </p:nvSpPr>
            <p:spPr bwMode="auto">
              <a:xfrm>
                <a:off x="2786063" y="1981200"/>
                <a:ext cx="26590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FontTx/>
                  <a:buNone/>
                </a:pPr>
                <a:r>
                  <a:rPr lang="en-US" altLang="ru-RU" sz="2000">
                    <a:solidFill>
                      <a:srgbClr val="FFFFFF"/>
                    </a:solidFill>
                  </a:rPr>
                  <a:t>CBM (FAIR SIS-100)</a:t>
                </a:r>
                <a:r>
                  <a:rPr lang="ru-RU" altLang="ru-RU" sz="2000">
                    <a:solidFill>
                      <a:srgbClr val="FFFFFF"/>
                    </a:solidFill>
                  </a:rPr>
                  <a:t> </a:t>
                </a:r>
                <a:endParaRPr lang="en-US" alt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461" name="Rectangle 55"/>
              <p:cNvSpPr>
                <a:spLocks noChangeArrowheads="1"/>
              </p:cNvSpPr>
              <p:nvPr/>
            </p:nvSpPr>
            <p:spPr bwMode="auto">
              <a:xfrm>
                <a:off x="3624263" y="1447800"/>
                <a:ext cx="270986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FontTx/>
                  <a:buNone/>
                </a:pPr>
                <a:r>
                  <a:rPr lang="en-US" altLang="ru-RU" sz="2000">
                    <a:solidFill>
                      <a:srgbClr val="FFFFFF"/>
                    </a:solidFill>
                  </a:rPr>
                  <a:t>CBM (FAIR SIS-300)</a:t>
                </a:r>
              </a:p>
            </p:txBody>
          </p:sp>
          <p:sp>
            <p:nvSpPr>
              <p:cNvPr id="60462" name="Text Box 159"/>
              <p:cNvSpPr txBox="1">
                <a:spLocks noChangeArrowheads="1"/>
              </p:cNvSpPr>
              <p:nvPr/>
            </p:nvSpPr>
            <p:spPr bwMode="auto">
              <a:xfrm>
                <a:off x="423863" y="2420938"/>
                <a:ext cx="810839" cy="400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2000" b="1">
                    <a:latin typeface="Comic Sans MS" panose="030F0702030302020204" pitchFamily="66" charset="0"/>
                  </a:rPr>
                  <a:t>2020</a:t>
                </a:r>
                <a:endParaRPr lang="ru-RU" altLang="ru-RU" sz="20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60463" name="Rectangle 160"/>
              <p:cNvSpPr>
                <a:spLocks noChangeArrowheads="1"/>
              </p:cNvSpPr>
              <p:nvPr/>
            </p:nvSpPr>
            <p:spPr bwMode="auto">
              <a:xfrm>
                <a:off x="423863" y="1962150"/>
                <a:ext cx="813043" cy="400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2000" b="1" i="1">
                    <a:latin typeface="Comic Sans MS" panose="030F0702030302020204" pitchFamily="66" charset="0"/>
                  </a:rPr>
                  <a:t>2025</a:t>
                </a:r>
                <a:endParaRPr lang="ru-RU" altLang="ru-RU" sz="2000" b="1" i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60464" name="Rectangle 161"/>
              <p:cNvSpPr>
                <a:spLocks noChangeArrowheads="1"/>
              </p:cNvSpPr>
              <p:nvPr/>
            </p:nvSpPr>
            <p:spPr bwMode="auto">
              <a:xfrm>
                <a:off x="465138" y="1447800"/>
                <a:ext cx="790601" cy="400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2000" b="1" dirty="0" smtClean="0">
                    <a:latin typeface="Comic Sans MS" panose="030F0702030302020204" pitchFamily="66" charset="0"/>
                  </a:rPr>
                  <a:t>20??</a:t>
                </a:r>
                <a:endParaRPr lang="ru-RU" altLang="ru-RU" sz="20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0455" name="TextBox 77"/>
            <p:cNvSpPr txBox="1">
              <a:spLocks noChangeArrowheads="1"/>
            </p:cNvSpPr>
            <p:nvPr/>
          </p:nvSpPr>
          <p:spPr bwMode="auto">
            <a:xfrm>
              <a:off x="3505200" y="4724400"/>
              <a:ext cx="838691" cy="3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i="1"/>
                <a:t>BES II</a:t>
              </a:r>
            </a:p>
          </p:txBody>
        </p:sp>
      </p:grpSp>
      <p:sp>
        <p:nvSpPr>
          <p:cNvPr id="60425" name="Rectangle 42"/>
          <p:cNvSpPr>
            <a:spLocks noChangeArrowheads="1"/>
          </p:cNvSpPr>
          <p:nvPr/>
        </p:nvSpPr>
        <p:spPr bwMode="auto">
          <a:xfrm>
            <a:off x="6096000" y="11430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FFFFFF"/>
                </a:solidFill>
              </a:rPr>
              <a:t>NA60+ (SPS) </a:t>
            </a:r>
            <a:endParaRPr lang="ru-RU" altLang="ru-RU" sz="2000" dirty="0">
              <a:solidFill>
                <a:srgbClr val="FFFFFF"/>
              </a:solidFill>
            </a:endParaRPr>
          </a:p>
        </p:txBody>
      </p:sp>
      <p:sp>
        <p:nvSpPr>
          <p:cNvPr id="60426" name="Rectangle 41"/>
          <p:cNvSpPr>
            <a:spLocks noChangeArrowheads="1"/>
          </p:cNvSpPr>
          <p:nvPr/>
        </p:nvSpPr>
        <p:spPr bwMode="auto">
          <a:xfrm>
            <a:off x="4876801" y="1219201"/>
            <a:ext cx="1152525" cy="269875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rgbClr val="FF3300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721360" y="3193146"/>
            <a:ext cx="100080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0" name="Rectangle 161"/>
          <p:cNvSpPr>
            <a:spLocks noChangeArrowheads="1"/>
          </p:cNvSpPr>
          <p:nvPr/>
        </p:nvSpPr>
        <p:spPr bwMode="auto">
          <a:xfrm>
            <a:off x="2057400" y="1143000"/>
            <a:ext cx="801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>
                <a:latin typeface="Comic Sans MS" panose="030F0702030302020204" pitchFamily="66" charset="0"/>
              </a:rPr>
              <a:t>20??</a:t>
            </a:r>
            <a:endParaRPr lang="ru-RU" altLang="ru-RU" sz="2000" b="1">
              <a:latin typeface="Comic Sans MS" panose="030F0702030302020204" pitchFamily="66" charset="0"/>
            </a:endParaRPr>
          </a:p>
        </p:txBody>
      </p:sp>
      <p:sp>
        <p:nvSpPr>
          <p:cNvPr id="124" name="Rectangle 48"/>
          <p:cNvSpPr>
            <a:spLocks noChangeArrowheads="1"/>
          </p:cNvSpPr>
          <p:nvPr/>
        </p:nvSpPr>
        <p:spPr bwMode="auto">
          <a:xfrm>
            <a:off x="3048000" y="2286000"/>
            <a:ext cx="1211094" cy="304800"/>
          </a:xfrm>
          <a:prstGeom prst="rect">
            <a:avLst/>
          </a:prstGeom>
          <a:gradFill rotWithShape="1">
            <a:gsLst>
              <a:gs pos="0">
                <a:srgbClr val="FF0000">
                  <a:alpha val="0"/>
                </a:srgbClr>
              </a:gs>
              <a:gs pos="45000">
                <a:srgbClr val="FF0000"/>
              </a:gs>
              <a:gs pos="1000">
                <a:srgbClr val="FFFF00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5" name="Rectangle 48"/>
          <p:cNvSpPr>
            <a:spLocks noChangeArrowheads="1"/>
          </p:cNvSpPr>
          <p:nvPr/>
        </p:nvSpPr>
        <p:spPr bwMode="auto">
          <a:xfrm>
            <a:off x="4267200" y="1676401"/>
            <a:ext cx="830094" cy="342507"/>
          </a:xfrm>
          <a:prstGeom prst="rect">
            <a:avLst/>
          </a:prstGeom>
          <a:gradFill rotWithShape="1">
            <a:gsLst>
              <a:gs pos="0">
                <a:srgbClr val="FF0000">
                  <a:alpha val="0"/>
                </a:srgbClr>
              </a:gs>
              <a:gs pos="45000">
                <a:srgbClr val="FF0000"/>
              </a:gs>
              <a:gs pos="1000">
                <a:srgbClr val="FFFF00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26" name="Straight Connector 125"/>
          <p:cNvCxnSpPr>
            <a:cxnSpLocks noChangeShapeType="1"/>
          </p:cNvCxnSpPr>
          <p:nvPr/>
        </p:nvCxnSpPr>
        <p:spPr bwMode="auto">
          <a:xfrm>
            <a:off x="1036320" y="5486400"/>
            <a:ext cx="99360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48"/>
          <p:cNvSpPr>
            <a:spLocks noChangeArrowheads="1"/>
          </p:cNvSpPr>
          <p:nvPr/>
        </p:nvSpPr>
        <p:spPr bwMode="auto">
          <a:xfrm>
            <a:off x="6248400" y="3886200"/>
            <a:ext cx="3352800" cy="270000"/>
          </a:xfrm>
          <a:prstGeom prst="rect">
            <a:avLst/>
          </a:prstGeom>
          <a:gradFill rotWithShape="1">
            <a:gsLst>
              <a:gs pos="0">
                <a:srgbClr val="FF0000">
                  <a:alpha val="0"/>
                </a:srgbClr>
              </a:gs>
              <a:gs pos="45000">
                <a:srgbClr val="FF0000"/>
              </a:gs>
              <a:gs pos="1000">
                <a:srgbClr val="FFFF00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dirty="0">
                <a:solidFill>
                  <a:srgbClr val="FFFFFF"/>
                </a:solidFill>
              </a:rPr>
              <a:t>STAR (RHIC)</a:t>
            </a:r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3048000" y="4114800"/>
            <a:ext cx="228600" cy="304800"/>
          </a:xfrm>
          <a:prstGeom prst="rect">
            <a:avLst/>
          </a:prstGeom>
          <a:gradFill rotWithShape="1">
            <a:gsLst>
              <a:gs pos="0">
                <a:srgbClr val="FF0000">
                  <a:alpha val="0"/>
                </a:srgbClr>
              </a:gs>
              <a:gs pos="45000">
                <a:srgbClr val="FF0000"/>
              </a:gs>
              <a:gs pos="1000">
                <a:srgbClr val="FFFF00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fld id="{3258470C-2E1D-49F2-AAE7-3F311B8EEDD8}" type="slidenum">
              <a:rPr lang="en-US" altLang="ru-RU" sz="1200"/>
              <a:pPr eaLnBrk="1" hangingPunct="1">
                <a:defRPr/>
              </a:pPr>
              <a:t>3</a:t>
            </a:fld>
            <a:endParaRPr lang="en-US" altLang="ru-RU" sz="1200"/>
          </a:p>
        </p:txBody>
      </p:sp>
      <p:sp>
        <p:nvSpPr>
          <p:cNvPr id="65" name="TextBox 64"/>
          <p:cNvSpPr txBox="1"/>
          <p:nvPr/>
        </p:nvSpPr>
        <p:spPr>
          <a:xfrm>
            <a:off x="95596" y="3687718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2511" y="1640831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41"/>
          <p:cNvSpPr>
            <a:spLocks noChangeArrowheads="1"/>
          </p:cNvSpPr>
          <p:nvPr/>
        </p:nvSpPr>
        <p:spPr bwMode="auto">
          <a:xfrm>
            <a:off x="4454749" y="3389244"/>
            <a:ext cx="1440000" cy="269875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rgbClr val="FF3300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FFFFFF"/>
              </a:solidFill>
            </a:endParaRPr>
          </a:p>
        </p:txBody>
      </p:sp>
      <p:sp>
        <p:nvSpPr>
          <p:cNvPr id="61" name="Rectangle 42"/>
          <p:cNvSpPr>
            <a:spLocks noChangeArrowheads="1"/>
          </p:cNvSpPr>
          <p:nvPr/>
        </p:nvSpPr>
        <p:spPr bwMode="auto">
          <a:xfrm>
            <a:off x="5887661" y="3284428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 smtClean="0">
                <a:solidFill>
                  <a:srgbClr val="FFFFFF"/>
                </a:solidFill>
              </a:rPr>
              <a:t>NA60 </a:t>
            </a:r>
            <a:r>
              <a:rPr lang="en-US" altLang="ru-RU" sz="2000" dirty="0">
                <a:solidFill>
                  <a:srgbClr val="FFFFFF"/>
                </a:solidFill>
              </a:rPr>
              <a:t>(SPS) </a:t>
            </a:r>
            <a:endParaRPr lang="ru-RU" altLang="ru-R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19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985" y="3955016"/>
            <a:ext cx="6305926" cy="273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" y="615111"/>
            <a:ext cx="3458063" cy="313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6999" y="4783574"/>
            <a:ext cx="4002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Calibri-Light"/>
              </a:rPr>
              <a:t>In addition: BES </a:t>
            </a:r>
            <a:r>
              <a:rPr lang="fr-FR" dirty="0">
                <a:solidFill>
                  <a:srgbClr val="0000FF"/>
                </a:solidFill>
                <a:latin typeface="Calibri-Light"/>
              </a:rPr>
              <a:t>II </a:t>
            </a:r>
            <a:r>
              <a:rPr lang="fr-FR" dirty="0" err="1">
                <a:solidFill>
                  <a:srgbClr val="0000FF"/>
                </a:solidFill>
                <a:latin typeface="Calibri-Light"/>
              </a:rPr>
              <a:t>Fixed</a:t>
            </a:r>
            <a:r>
              <a:rPr lang="fr-FR" dirty="0">
                <a:solidFill>
                  <a:srgbClr val="0000FF"/>
                </a:solidFill>
                <a:latin typeface="Calibri-Light"/>
              </a:rPr>
              <a:t> Target Mode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481" y="5426571"/>
            <a:ext cx="3865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Proposal to extend CMS energy 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range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from 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7.7 down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to 3 GeV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279" y="554537"/>
            <a:ext cx="7965001" cy="3149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3280" y="110613"/>
            <a:ext cx="520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RHIC/STAR: BESII plans (2019-20)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6080" y="3383280"/>
            <a:ext cx="2367280" cy="320724"/>
          </a:xfrm>
          <a:prstGeom prst="round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633A-2E17-4A9A-B1B9-8BDCFBE647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630" y="69003"/>
            <a:ext cx="760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NA61/SHINE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CERN/SPS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plans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beyond 2020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8401" y="5506819"/>
            <a:ext cx="912730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latin typeface="Arial Narrow" pitchFamily="34" charset="0"/>
                <a:cs typeface="Arial" pitchFamily="34" charset="0"/>
              </a:rPr>
              <a:t>End of 2D energy-system size scan in 2017/18, data analysis up to 2020</a:t>
            </a:r>
            <a:endParaRPr lang="en-US" b="1" dirty="0"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 Narrow" pitchFamily="34" charset="0"/>
                <a:cs typeface="Arial" pitchFamily="34" charset="0"/>
              </a:rPr>
              <a:t>Study of charm production after LS2 (not yet approved)</a:t>
            </a:r>
            <a:endParaRPr lang="en-US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3D7-C0CC-4D00-B714-A7E044A04ECA}" type="slidenum">
              <a:rPr lang="ru-RU" smtClean="0"/>
              <a:t>5</a:t>
            </a:fld>
            <a:endParaRPr lang="ru-RU"/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0" t="5811" r="-2" b="2448"/>
          <a:stretch>
            <a:fillRect/>
          </a:stretch>
        </p:blipFill>
        <p:spPr bwMode="auto">
          <a:xfrm>
            <a:off x="4450658" y="2248419"/>
            <a:ext cx="3042791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31750" y="666026"/>
            <a:ext cx="5272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 Narrow" pitchFamily="34" charset="0"/>
              </a:rPr>
              <a:t>NA61 Program: </a:t>
            </a:r>
            <a:endParaRPr lang="ru-RU" b="1" dirty="0">
              <a:latin typeface="Arial Narrow" pitchFamily="34" charset="0"/>
            </a:endParaRPr>
          </a:p>
          <a:p>
            <a:pPr algn="ctr"/>
            <a:r>
              <a:rPr lang="en-US" dirty="0">
                <a:latin typeface="Arial Narrow" pitchFamily="34" charset="0"/>
              </a:rPr>
              <a:t>2D energy-system size </a:t>
            </a:r>
            <a:r>
              <a:rPr lang="en-US" dirty="0" smtClean="0">
                <a:latin typeface="Arial Narrow" pitchFamily="34" charset="0"/>
              </a:rPr>
              <a:t>scan is aimed at the search for CEP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and unveil the properties of </a:t>
            </a:r>
            <a:r>
              <a:rPr lang="en-US" dirty="0" err="1" smtClean="0">
                <a:latin typeface="Arial Narrow" pitchFamily="34" charset="0"/>
              </a:rPr>
              <a:t>deconfinement</a:t>
            </a:r>
            <a:r>
              <a:rPr lang="en-US" dirty="0" smtClean="0">
                <a:latin typeface="Arial Narrow" pitchFamily="34" charset="0"/>
              </a:rPr>
              <a:t> phase transition 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3912" y="722071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Data taking schedule:</a:t>
            </a:r>
          </a:p>
          <a:p>
            <a:r>
              <a:rPr lang="en-US" sz="1600" dirty="0">
                <a:solidFill>
                  <a:srgbClr val="009A00"/>
                </a:solidFill>
                <a:latin typeface="Arial Narrow" panose="020B0606020202030204" pitchFamily="34" charset="0"/>
              </a:rPr>
              <a:t>• </a:t>
            </a:r>
            <a:r>
              <a:rPr lang="en-US" sz="1600" b="1" dirty="0">
                <a:solidFill>
                  <a:srgbClr val="009A00"/>
                </a:solidFill>
                <a:latin typeface="Arial Narrow" panose="020B0606020202030204" pitchFamily="34" charset="0"/>
              </a:rPr>
              <a:t>Taken data (green)</a:t>
            </a:r>
          </a:p>
          <a:p>
            <a:r>
              <a:rPr lang="en-US" sz="1600" dirty="0">
                <a:solidFill>
                  <a:srgbClr val="C10000"/>
                </a:solidFill>
                <a:latin typeface="Arial Narrow" panose="020B0606020202030204" pitchFamily="34" charset="0"/>
              </a:rPr>
              <a:t>• </a:t>
            </a:r>
            <a:r>
              <a:rPr lang="en-US" sz="1600" b="1" dirty="0">
                <a:solidFill>
                  <a:srgbClr val="C10000"/>
                </a:solidFill>
                <a:latin typeface="Arial Narrow" panose="020B0606020202030204" pitchFamily="34" charset="0"/>
              </a:rPr>
              <a:t>Approved (red)</a:t>
            </a:r>
          </a:p>
          <a:p>
            <a:r>
              <a:rPr lang="en-US" sz="1600" dirty="0">
                <a:solidFill>
                  <a:srgbClr val="7F7F7F"/>
                </a:solidFill>
                <a:latin typeface="Arial Narrow" panose="020B0606020202030204" pitchFamily="34" charset="0"/>
              </a:rPr>
              <a:t>• </a:t>
            </a:r>
            <a:r>
              <a:rPr lang="en-US" sz="1600" b="1" dirty="0">
                <a:solidFill>
                  <a:srgbClr val="7F7F7F"/>
                </a:solidFill>
                <a:latin typeface="Arial Narrow" panose="020B0606020202030204" pitchFamily="34" charset="0"/>
              </a:rPr>
              <a:t>Proposed extensions (gray)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177" y="2050093"/>
            <a:ext cx="3771969" cy="255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9678"/>
            <a:ext cx="3956068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63"/>
          <p:cNvGrpSpPr>
            <a:grpSpLocks/>
          </p:cNvGrpSpPr>
          <p:nvPr/>
        </p:nvGrpSpPr>
        <p:grpSpPr bwMode="auto">
          <a:xfrm>
            <a:off x="10040941" y="-333375"/>
            <a:ext cx="123825" cy="1487488"/>
            <a:chOff x="3189" y="1642"/>
            <a:chExt cx="78" cy="937"/>
          </a:xfrm>
        </p:grpSpPr>
        <p:sp>
          <p:nvSpPr>
            <p:cNvPr id="36925" name="Freeform 64"/>
            <p:cNvSpPr>
              <a:spLocks/>
            </p:cNvSpPr>
            <p:nvPr/>
          </p:nvSpPr>
          <p:spPr bwMode="auto">
            <a:xfrm>
              <a:off x="3241" y="1642"/>
              <a:ext cx="26" cy="585"/>
            </a:xfrm>
            <a:custGeom>
              <a:avLst/>
              <a:gdLst>
                <a:gd name="T0" fmla="*/ 26 w 26"/>
                <a:gd name="T1" fmla="*/ 0 h 585"/>
                <a:gd name="T2" fmla="*/ 0 w 26"/>
                <a:gd name="T3" fmla="*/ 292 h 585"/>
                <a:gd name="T4" fmla="*/ 9 w 26"/>
                <a:gd name="T5" fmla="*/ 430 h 585"/>
                <a:gd name="T6" fmla="*/ 0 w 26"/>
                <a:gd name="T7" fmla="*/ 473 h 585"/>
                <a:gd name="T8" fmla="*/ 9 w 26"/>
                <a:gd name="T9" fmla="*/ 585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85">
                  <a:moveTo>
                    <a:pt x="26" y="0"/>
                  </a:moveTo>
                  <a:cubicBezTo>
                    <a:pt x="21" y="96"/>
                    <a:pt x="25" y="198"/>
                    <a:pt x="0" y="292"/>
                  </a:cubicBezTo>
                  <a:cubicBezTo>
                    <a:pt x="3" y="338"/>
                    <a:pt x="9" y="384"/>
                    <a:pt x="9" y="430"/>
                  </a:cubicBezTo>
                  <a:cubicBezTo>
                    <a:pt x="9" y="445"/>
                    <a:pt x="0" y="458"/>
                    <a:pt x="0" y="473"/>
                  </a:cubicBezTo>
                  <a:cubicBezTo>
                    <a:pt x="0" y="510"/>
                    <a:pt x="9" y="548"/>
                    <a:pt x="9" y="5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66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26" name="Freeform 65"/>
            <p:cNvSpPr>
              <a:spLocks/>
            </p:cNvSpPr>
            <p:nvPr/>
          </p:nvSpPr>
          <p:spPr bwMode="auto">
            <a:xfrm>
              <a:off x="3189" y="2416"/>
              <a:ext cx="69" cy="163"/>
            </a:xfrm>
            <a:custGeom>
              <a:avLst/>
              <a:gdLst>
                <a:gd name="T0" fmla="*/ 69 w 69"/>
                <a:gd name="T1" fmla="*/ 0 h 163"/>
                <a:gd name="T2" fmla="*/ 0 w 69"/>
                <a:gd name="T3" fmla="*/ 163 h 1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63">
                  <a:moveTo>
                    <a:pt x="69" y="0"/>
                  </a:moveTo>
                  <a:cubicBezTo>
                    <a:pt x="58" y="59"/>
                    <a:pt x="48" y="121"/>
                    <a:pt x="0" y="16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69" name="Group 63"/>
          <p:cNvGrpSpPr>
            <a:grpSpLocks/>
          </p:cNvGrpSpPr>
          <p:nvPr/>
        </p:nvGrpSpPr>
        <p:grpSpPr bwMode="auto">
          <a:xfrm>
            <a:off x="4105277" y="-203200"/>
            <a:ext cx="123825" cy="1487488"/>
            <a:chOff x="3189" y="1642"/>
            <a:chExt cx="78" cy="937"/>
          </a:xfrm>
        </p:grpSpPr>
        <p:sp>
          <p:nvSpPr>
            <p:cNvPr id="36923" name="Freeform 64"/>
            <p:cNvSpPr>
              <a:spLocks/>
            </p:cNvSpPr>
            <p:nvPr/>
          </p:nvSpPr>
          <p:spPr bwMode="auto">
            <a:xfrm>
              <a:off x="3241" y="1642"/>
              <a:ext cx="26" cy="585"/>
            </a:xfrm>
            <a:custGeom>
              <a:avLst/>
              <a:gdLst>
                <a:gd name="T0" fmla="*/ 26 w 26"/>
                <a:gd name="T1" fmla="*/ 0 h 585"/>
                <a:gd name="T2" fmla="*/ 0 w 26"/>
                <a:gd name="T3" fmla="*/ 292 h 585"/>
                <a:gd name="T4" fmla="*/ 9 w 26"/>
                <a:gd name="T5" fmla="*/ 430 h 585"/>
                <a:gd name="T6" fmla="*/ 0 w 26"/>
                <a:gd name="T7" fmla="*/ 473 h 585"/>
                <a:gd name="T8" fmla="*/ 9 w 26"/>
                <a:gd name="T9" fmla="*/ 585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85">
                  <a:moveTo>
                    <a:pt x="26" y="0"/>
                  </a:moveTo>
                  <a:cubicBezTo>
                    <a:pt x="21" y="96"/>
                    <a:pt x="25" y="198"/>
                    <a:pt x="0" y="292"/>
                  </a:cubicBezTo>
                  <a:cubicBezTo>
                    <a:pt x="3" y="338"/>
                    <a:pt x="9" y="384"/>
                    <a:pt x="9" y="430"/>
                  </a:cubicBezTo>
                  <a:cubicBezTo>
                    <a:pt x="9" y="445"/>
                    <a:pt x="0" y="458"/>
                    <a:pt x="0" y="473"/>
                  </a:cubicBezTo>
                  <a:cubicBezTo>
                    <a:pt x="0" y="510"/>
                    <a:pt x="9" y="548"/>
                    <a:pt x="9" y="5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66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24" name="Freeform 65"/>
            <p:cNvSpPr>
              <a:spLocks/>
            </p:cNvSpPr>
            <p:nvPr/>
          </p:nvSpPr>
          <p:spPr bwMode="auto">
            <a:xfrm>
              <a:off x="3189" y="2416"/>
              <a:ext cx="69" cy="163"/>
            </a:xfrm>
            <a:custGeom>
              <a:avLst/>
              <a:gdLst>
                <a:gd name="T0" fmla="*/ 69 w 69"/>
                <a:gd name="T1" fmla="*/ 0 h 163"/>
                <a:gd name="T2" fmla="*/ 0 w 69"/>
                <a:gd name="T3" fmla="*/ 163 h 1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63">
                  <a:moveTo>
                    <a:pt x="69" y="0"/>
                  </a:moveTo>
                  <a:cubicBezTo>
                    <a:pt x="58" y="59"/>
                    <a:pt x="48" y="121"/>
                    <a:pt x="0" y="16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71" name="Group 2"/>
          <p:cNvGrpSpPr>
            <a:grpSpLocks/>
          </p:cNvGrpSpPr>
          <p:nvPr/>
        </p:nvGrpSpPr>
        <p:grpSpPr bwMode="auto">
          <a:xfrm>
            <a:off x="2232025" y="3641727"/>
            <a:ext cx="2884488" cy="2405063"/>
            <a:chOff x="381" y="1900"/>
            <a:chExt cx="1817" cy="1515"/>
          </a:xfrm>
        </p:grpSpPr>
        <p:sp>
          <p:nvSpPr>
            <p:cNvPr id="36917" name="Oval 62"/>
            <p:cNvSpPr>
              <a:spLocks noChangeArrowheads="1"/>
            </p:cNvSpPr>
            <p:nvPr/>
          </p:nvSpPr>
          <p:spPr bwMode="auto">
            <a:xfrm>
              <a:off x="465" y="1900"/>
              <a:ext cx="1672" cy="151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9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altLang="ru-RU" baseline="30000"/>
            </a:p>
          </p:txBody>
        </p:sp>
        <p:sp>
          <p:nvSpPr>
            <p:cNvPr id="36918" name="Text Box 63"/>
            <p:cNvSpPr txBox="1">
              <a:spLocks noChangeArrowheads="1"/>
            </p:cNvSpPr>
            <p:nvPr/>
          </p:nvSpPr>
          <p:spPr bwMode="auto">
            <a:xfrm>
              <a:off x="381" y="2181"/>
              <a:ext cx="1817" cy="101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/>
              <a:r>
                <a:rPr lang="en-US" altLang="ru-RU" sz="1600" b="1" u="sng" dirty="0">
                  <a:solidFill>
                    <a:srgbClr val="000090"/>
                  </a:solidFill>
                </a:rPr>
                <a:t>Nuclotron (45 Tm)</a:t>
              </a:r>
            </a:p>
            <a:p>
              <a:pPr algn="ctr"/>
              <a:endParaRPr lang="en-US" altLang="ru-RU" sz="1600" i="1" dirty="0">
                <a:solidFill>
                  <a:srgbClr val="000090"/>
                </a:solidFill>
              </a:endParaRPr>
            </a:p>
            <a:p>
              <a:pPr algn="ctr"/>
              <a:r>
                <a:rPr lang="en-US" altLang="ru-RU" sz="1600" i="1" dirty="0">
                  <a:solidFill>
                    <a:srgbClr val="000090"/>
                  </a:solidFill>
                </a:rPr>
                <a:t>injection  bunch </a:t>
              </a:r>
            </a:p>
            <a:p>
              <a:pPr algn="ctr"/>
              <a:r>
                <a:rPr lang="en-US" altLang="ru-RU" sz="1600" i="1" dirty="0">
                  <a:solidFill>
                    <a:srgbClr val="000090"/>
                  </a:solidFill>
                  <a:sym typeface="Symbol"/>
                </a:rPr>
                <a:t>~ </a:t>
              </a:r>
              <a:r>
                <a:rPr lang="en-US" altLang="ru-RU" sz="1600" i="1" dirty="0">
                  <a:solidFill>
                    <a:srgbClr val="000090"/>
                  </a:solidFill>
                  <a:sym typeface="Apple Chancery"/>
                </a:rPr>
                <a:t>2</a:t>
              </a:r>
              <a:r>
                <a:rPr lang="en-US" altLang="ru-RU" sz="1600" i="1" dirty="0">
                  <a:solidFill>
                    <a:srgbClr val="000090"/>
                  </a:solidFill>
                </a:rPr>
                <a:t>×10</a:t>
              </a:r>
              <a:r>
                <a:rPr lang="en-US" altLang="ru-RU" sz="1600" i="1" baseline="30000" dirty="0">
                  <a:solidFill>
                    <a:srgbClr val="000090"/>
                  </a:solidFill>
                </a:rPr>
                <a:t>9</a:t>
              </a:r>
              <a:r>
                <a:rPr lang="en-US" altLang="ru-RU" sz="1600" i="1" dirty="0">
                  <a:solidFill>
                    <a:srgbClr val="000090"/>
                  </a:solidFill>
                </a:rPr>
                <a:t> ions</a:t>
              </a:r>
            </a:p>
            <a:p>
              <a:pPr algn="ctr"/>
              <a:r>
                <a:rPr lang="en-US" altLang="ru-RU" sz="1600" i="1" dirty="0">
                  <a:solidFill>
                    <a:srgbClr val="000090"/>
                  </a:solidFill>
                </a:rPr>
                <a:t>acceleration up to </a:t>
              </a:r>
            </a:p>
            <a:p>
              <a:pPr algn="ctr"/>
              <a:r>
                <a:rPr lang="en-US" altLang="ru-RU" sz="1600" b="1" i="1" dirty="0">
                  <a:solidFill>
                    <a:srgbClr val="000090"/>
                  </a:solidFill>
                </a:rPr>
                <a:t>1 - 4.5 GeV/u</a:t>
              </a:r>
              <a:endParaRPr lang="ru-RU" altLang="ru-RU" sz="1600" b="1" i="1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36872" name="Group 5"/>
          <p:cNvGrpSpPr>
            <a:grpSpLocks/>
          </p:cNvGrpSpPr>
          <p:nvPr/>
        </p:nvGrpSpPr>
        <p:grpSpPr bwMode="auto">
          <a:xfrm>
            <a:off x="5834063" y="1077914"/>
            <a:ext cx="4580448" cy="622300"/>
            <a:chOff x="2624" y="685"/>
            <a:chExt cx="2870" cy="392"/>
          </a:xfrm>
        </p:grpSpPr>
        <p:sp>
          <p:nvSpPr>
            <p:cNvPr id="36913" name="Text Box 65"/>
            <p:cNvSpPr txBox="1">
              <a:spLocks noChangeArrowheads="1"/>
            </p:cNvSpPr>
            <p:nvPr/>
          </p:nvSpPr>
          <p:spPr bwMode="auto">
            <a:xfrm>
              <a:off x="3047" y="772"/>
              <a:ext cx="1565" cy="2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/>
              <a:r>
                <a:rPr lang="en-US" altLang="ru-RU" sz="1600" b="1" dirty="0" err="1">
                  <a:solidFill>
                    <a:srgbClr val="000090"/>
                  </a:solidFill>
                </a:rPr>
                <a:t>Linac</a:t>
              </a:r>
              <a:r>
                <a:rPr lang="en-US" altLang="ru-RU" sz="1600" b="1" dirty="0">
                  <a:solidFill>
                    <a:srgbClr val="000090"/>
                  </a:solidFill>
                </a:rPr>
                <a:t> LU</a:t>
              </a:r>
              <a:r>
                <a:rPr lang="ru-RU" altLang="ru-RU" sz="1600" b="1" dirty="0">
                  <a:solidFill>
                    <a:srgbClr val="000090"/>
                  </a:solidFill>
                </a:rPr>
                <a:t>-20</a:t>
              </a:r>
            </a:p>
          </p:txBody>
        </p:sp>
        <p:sp>
          <p:nvSpPr>
            <p:cNvPr id="36914" name="Text Box 65"/>
            <p:cNvSpPr txBox="1">
              <a:spLocks noChangeArrowheads="1"/>
            </p:cNvSpPr>
            <p:nvPr/>
          </p:nvSpPr>
          <p:spPr bwMode="auto">
            <a:xfrm>
              <a:off x="4768" y="685"/>
              <a:ext cx="726" cy="3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/>
              <a:r>
                <a:rPr lang="en-US" altLang="ru-RU" sz="1600" b="1" dirty="0">
                  <a:solidFill>
                    <a:srgbClr val="000090"/>
                  </a:solidFill>
                </a:rPr>
                <a:t>Ion sources</a:t>
              </a:r>
              <a:endParaRPr lang="ru-RU" altLang="ru-RU" sz="1600" b="1" dirty="0">
                <a:solidFill>
                  <a:srgbClr val="000090"/>
                </a:solidFill>
              </a:endParaRPr>
            </a:p>
          </p:txBody>
        </p:sp>
        <p:sp>
          <p:nvSpPr>
            <p:cNvPr id="36915" name="Line 95"/>
            <p:cNvSpPr>
              <a:spLocks noChangeShapeType="1"/>
            </p:cNvSpPr>
            <p:nvPr/>
          </p:nvSpPr>
          <p:spPr bwMode="auto">
            <a:xfrm flipH="1" flipV="1">
              <a:off x="4625" y="894"/>
              <a:ext cx="115" cy="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16" name="Line 9"/>
            <p:cNvSpPr>
              <a:spLocks noChangeShapeType="1"/>
            </p:cNvSpPr>
            <p:nvPr/>
          </p:nvSpPr>
          <p:spPr bwMode="auto">
            <a:xfrm flipH="1">
              <a:off x="2624" y="896"/>
              <a:ext cx="416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4" name="Group 10"/>
          <p:cNvGrpSpPr>
            <a:grpSpLocks/>
          </p:cNvGrpSpPr>
          <p:nvPr/>
        </p:nvGrpSpPr>
        <p:grpSpPr bwMode="auto">
          <a:xfrm>
            <a:off x="5014915" y="1884365"/>
            <a:ext cx="5311775" cy="2852737"/>
            <a:chOff x="2118" y="1193"/>
            <a:chExt cx="3346" cy="1797"/>
          </a:xfrm>
          <a:solidFill>
            <a:schemeClr val="bg1"/>
          </a:solidFill>
        </p:grpSpPr>
        <p:sp>
          <p:nvSpPr>
            <p:cNvPr id="101" name="Text Box 64"/>
            <p:cNvSpPr txBox="1">
              <a:spLocks noChangeArrowheads="1"/>
            </p:cNvSpPr>
            <p:nvPr/>
          </p:nvSpPr>
          <p:spPr bwMode="auto">
            <a:xfrm>
              <a:off x="3159" y="1193"/>
              <a:ext cx="2305" cy="948"/>
            </a:xfrm>
            <a:prstGeom prst="rect">
              <a:avLst/>
            </a:prstGeom>
            <a:grpFill/>
            <a:ln w="38100">
              <a:solidFill>
                <a:srgbClr val="000066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b="1" u="sng" dirty="0">
                <a:solidFill>
                  <a:srgbClr val="FF0000"/>
                </a:solidFill>
              </a:endParaRPr>
            </a:p>
            <a:p>
              <a:pPr algn="ctr" eaLnBrk="1" hangingPunct="1">
                <a:defRPr/>
              </a:pPr>
              <a:endParaRPr lang="en-US" b="1" u="sng" dirty="0">
                <a:solidFill>
                  <a:srgbClr val="000090"/>
                </a:solidFill>
              </a:endParaRPr>
            </a:p>
            <a:p>
              <a:pPr algn="ctr" eaLnBrk="1" hangingPunct="1">
                <a:defRPr/>
              </a:pPr>
              <a:r>
                <a:rPr lang="en-US" b="1" u="sng" dirty="0">
                  <a:solidFill>
                    <a:srgbClr val="000090"/>
                  </a:solidFill>
                </a:rPr>
                <a:t>Fixed Target Area</a:t>
              </a:r>
              <a:endParaRPr lang="ru-RU" sz="1600" b="1" dirty="0">
                <a:solidFill>
                  <a:srgbClr val="000090"/>
                </a:solidFill>
              </a:endParaRPr>
            </a:p>
          </p:txBody>
        </p:sp>
        <p:sp>
          <p:nvSpPr>
            <p:cNvPr id="95" name="Arc 94"/>
            <p:cNvSpPr>
              <a:spLocks/>
            </p:cNvSpPr>
            <p:nvPr/>
          </p:nvSpPr>
          <p:spPr bwMode="auto">
            <a:xfrm rot="10693531" flipV="1">
              <a:off x="2118" y="2067"/>
              <a:ext cx="732" cy="923"/>
            </a:xfrm>
            <a:custGeom>
              <a:avLst/>
              <a:gdLst>
                <a:gd name="T0" fmla="*/ 0 w 21564"/>
                <a:gd name="T1" fmla="*/ 0 h 21249"/>
                <a:gd name="T2" fmla="*/ 0 w 21564"/>
                <a:gd name="T3" fmla="*/ 0 h 21249"/>
                <a:gd name="T4" fmla="*/ 0 w 21564"/>
                <a:gd name="T5" fmla="*/ 0 h 21249"/>
                <a:gd name="T6" fmla="*/ 0 60000 65536"/>
                <a:gd name="T7" fmla="*/ 0 60000 65536"/>
                <a:gd name="T8" fmla="*/ 0 60000 65536"/>
                <a:gd name="T9" fmla="*/ 0 w 21564"/>
                <a:gd name="T10" fmla="*/ 0 h 21249"/>
                <a:gd name="T11" fmla="*/ 21564 w 21564"/>
                <a:gd name="T12" fmla="*/ 21249 h 21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4" h="21249" fill="none" extrusionOk="0">
                  <a:moveTo>
                    <a:pt x="3880" y="0"/>
                  </a:moveTo>
                  <a:cubicBezTo>
                    <a:pt x="13681" y="1790"/>
                    <a:pt x="20986" y="10051"/>
                    <a:pt x="21563" y="19997"/>
                  </a:cubicBezTo>
                </a:path>
                <a:path w="21564" h="21249" stroke="0" extrusionOk="0">
                  <a:moveTo>
                    <a:pt x="3880" y="0"/>
                  </a:moveTo>
                  <a:cubicBezTo>
                    <a:pt x="13681" y="1790"/>
                    <a:pt x="20986" y="10051"/>
                    <a:pt x="21563" y="19997"/>
                  </a:cubicBezTo>
                  <a:lnTo>
                    <a:pt x="0" y="21249"/>
                  </a:lnTo>
                  <a:lnTo>
                    <a:pt x="3880" y="0"/>
                  </a:lnTo>
                  <a:close/>
                </a:path>
              </a:pathLst>
            </a:custGeom>
            <a:grpFill/>
            <a:ln w="38100">
              <a:solidFill>
                <a:srgbClr val="00009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 flipH="1">
              <a:off x="2696" y="1762"/>
              <a:ext cx="643" cy="291"/>
            </a:xfrm>
            <a:prstGeom prst="line">
              <a:avLst/>
            </a:prstGeom>
            <a:grpFill/>
            <a:ln w="38100">
              <a:solidFill>
                <a:srgbClr val="000090"/>
              </a:solidFill>
              <a:round/>
              <a:headEnd type="triangle" w="med" len="med"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 flipH="1" flipV="1">
              <a:off x="3345" y="1750"/>
              <a:ext cx="1371" cy="109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Line 95"/>
            <p:cNvSpPr>
              <a:spLocks noChangeShapeType="1"/>
            </p:cNvSpPr>
            <p:nvPr/>
          </p:nvSpPr>
          <p:spPr bwMode="auto">
            <a:xfrm flipH="1">
              <a:off x="3338" y="1356"/>
              <a:ext cx="1603" cy="387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Line 95"/>
            <p:cNvSpPr>
              <a:spLocks noChangeShapeType="1"/>
            </p:cNvSpPr>
            <p:nvPr/>
          </p:nvSpPr>
          <p:spPr bwMode="auto">
            <a:xfrm flipH="1">
              <a:off x="3363" y="1261"/>
              <a:ext cx="835" cy="483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" name="Group 17"/>
          <p:cNvGrpSpPr>
            <a:grpSpLocks/>
          </p:cNvGrpSpPr>
          <p:nvPr/>
        </p:nvGrpSpPr>
        <p:grpSpPr bwMode="auto">
          <a:xfrm>
            <a:off x="2128841" y="790575"/>
            <a:ext cx="2481263" cy="2406651"/>
            <a:chOff x="308" y="328"/>
            <a:chExt cx="1563" cy="1516"/>
          </a:xfrm>
        </p:grpSpPr>
        <p:sp>
          <p:nvSpPr>
            <p:cNvPr id="36911" name="Oval 79"/>
            <p:cNvSpPr>
              <a:spLocks noChangeArrowheads="1"/>
            </p:cNvSpPr>
            <p:nvPr/>
          </p:nvSpPr>
          <p:spPr bwMode="auto">
            <a:xfrm>
              <a:off x="308" y="328"/>
              <a:ext cx="1556" cy="151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altLang="ru-RU" baseline="30000"/>
            </a:p>
          </p:txBody>
        </p:sp>
        <p:sp>
          <p:nvSpPr>
            <p:cNvPr id="36912" name="Text Box 80"/>
            <p:cNvSpPr txBox="1">
              <a:spLocks noChangeArrowheads="1"/>
            </p:cNvSpPr>
            <p:nvPr/>
          </p:nvSpPr>
          <p:spPr bwMode="auto">
            <a:xfrm>
              <a:off x="319" y="585"/>
              <a:ext cx="1552" cy="9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/>
              <a:r>
                <a:rPr lang="en-US" altLang="ru-RU" sz="1600" b="1" u="sng" dirty="0">
                  <a:solidFill>
                    <a:srgbClr val="000090"/>
                  </a:solidFill>
                </a:rPr>
                <a:t>Booster (25 Tm)</a:t>
              </a:r>
            </a:p>
            <a:p>
              <a:pPr algn="ctr"/>
              <a:endParaRPr lang="en-US" altLang="ru-RU" sz="1600" b="1" u="sng" dirty="0">
                <a:solidFill>
                  <a:srgbClr val="000090"/>
                </a:solidFill>
              </a:endParaRPr>
            </a:p>
            <a:p>
              <a:pPr algn="ctr"/>
              <a:r>
                <a:rPr lang="en-US" altLang="ru-RU" sz="1600" i="1" dirty="0">
                  <a:solidFill>
                    <a:srgbClr val="000090"/>
                  </a:solidFill>
                </a:rPr>
                <a:t>storage of</a:t>
              </a:r>
            </a:p>
            <a:p>
              <a:pPr algn="ctr"/>
              <a:r>
                <a:rPr lang="en-US" altLang="ru-RU" sz="1600" i="1" dirty="0">
                  <a:solidFill>
                    <a:srgbClr val="000090"/>
                  </a:solidFill>
                </a:rPr>
                <a:t> (</a:t>
              </a:r>
              <a:r>
                <a:rPr lang="ru-RU" altLang="ru-RU" sz="1600" i="1" dirty="0">
                  <a:solidFill>
                    <a:srgbClr val="000090"/>
                  </a:solidFill>
                </a:rPr>
                <a:t>2</a:t>
              </a:r>
              <a:r>
                <a:rPr lang="en-US" altLang="ru-RU" sz="1600" i="1" dirty="0">
                  <a:solidFill>
                    <a:srgbClr val="000090"/>
                  </a:solidFill>
                </a:rPr>
                <a:t> </a:t>
              </a:r>
              <a:r>
                <a:rPr lang="en-US" altLang="ru-RU" sz="1600" i="1" dirty="0">
                  <a:solidFill>
                    <a:srgbClr val="000090"/>
                  </a:solidFill>
                  <a:sym typeface="Symbol"/>
                </a:rPr>
                <a:t></a:t>
              </a:r>
              <a:r>
                <a:rPr lang="en-US" altLang="ru-RU" sz="1600" i="1" dirty="0">
                  <a:solidFill>
                    <a:srgbClr val="000090"/>
                  </a:solidFill>
                </a:rPr>
                <a:t> 4)×10</a:t>
              </a:r>
              <a:r>
                <a:rPr lang="en-US" altLang="ru-RU" sz="1600" i="1" baseline="30000" dirty="0">
                  <a:solidFill>
                    <a:srgbClr val="000090"/>
                  </a:solidFill>
                </a:rPr>
                <a:t>9</a:t>
              </a:r>
              <a:r>
                <a:rPr lang="en-US" altLang="ru-RU" sz="1600" i="1" dirty="0">
                  <a:solidFill>
                    <a:srgbClr val="000090"/>
                  </a:solidFill>
                </a:rPr>
                <a:t> ions, </a:t>
              </a:r>
            </a:p>
            <a:p>
              <a:pPr algn="ctr"/>
              <a:r>
                <a:rPr lang="en-US" altLang="ru-RU" sz="1600" i="1" dirty="0">
                  <a:solidFill>
                    <a:srgbClr val="000090"/>
                  </a:solidFill>
                </a:rPr>
                <a:t>acceleration </a:t>
              </a:r>
            </a:p>
            <a:p>
              <a:pPr algn="ctr"/>
              <a:r>
                <a:rPr lang="en-US" altLang="ru-RU" sz="1600" i="1" dirty="0">
                  <a:solidFill>
                    <a:srgbClr val="000090"/>
                  </a:solidFill>
                </a:rPr>
                <a:t>up to 600 MeV/u</a:t>
              </a:r>
              <a:endParaRPr lang="ru-RU" altLang="ru-RU" sz="1600" i="1" dirty="0">
                <a:solidFill>
                  <a:srgbClr val="000090"/>
                </a:solidFill>
              </a:endParaRPr>
            </a:p>
          </p:txBody>
        </p:sp>
      </p:grpSp>
      <p:sp>
        <p:nvSpPr>
          <p:cNvPr id="106" name="Line 89"/>
          <p:cNvSpPr>
            <a:spLocks noChangeShapeType="1"/>
          </p:cNvSpPr>
          <p:nvPr/>
        </p:nvSpPr>
        <p:spPr bwMode="auto">
          <a:xfrm flipH="1">
            <a:off x="2132013" y="2049463"/>
            <a:ext cx="4763" cy="129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" name="Line 89"/>
          <p:cNvSpPr>
            <a:spLocks noChangeShapeType="1"/>
          </p:cNvSpPr>
          <p:nvPr/>
        </p:nvSpPr>
        <p:spPr bwMode="auto">
          <a:xfrm>
            <a:off x="2138365" y="3511551"/>
            <a:ext cx="261937" cy="1714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8" name="Group 22"/>
          <p:cNvGrpSpPr>
            <a:grpSpLocks/>
          </p:cNvGrpSpPr>
          <p:nvPr/>
        </p:nvGrpSpPr>
        <p:grpSpPr bwMode="auto">
          <a:xfrm>
            <a:off x="4854578" y="4418014"/>
            <a:ext cx="1439863" cy="1243012"/>
            <a:chOff x="2017" y="2789"/>
            <a:chExt cx="907" cy="783"/>
          </a:xfrm>
        </p:grpSpPr>
        <p:sp>
          <p:nvSpPr>
            <p:cNvPr id="36908" name="Arc 96"/>
            <p:cNvSpPr>
              <a:spLocks/>
            </p:cNvSpPr>
            <p:nvPr/>
          </p:nvSpPr>
          <p:spPr bwMode="auto">
            <a:xfrm rot="-4625293">
              <a:off x="1990" y="3262"/>
              <a:ext cx="337" cy="284"/>
            </a:xfrm>
            <a:custGeom>
              <a:avLst/>
              <a:gdLst>
                <a:gd name="T0" fmla="*/ 0 w 21600"/>
                <a:gd name="T1" fmla="*/ 0 h 23142"/>
                <a:gd name="T2" fmla="*/ 0 w 21600"/>
                <a:gd name="T3" fmla="*/ 0 h 23142"/>
                <a:gd name="T4" fmla="*/ 0 w 21600"/>
                <a:gd name="T5" fmla="*/ 0 h 2314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42"/>
                <a:gd name="T11" fmla="*/ 21600 w 21600"/>
                <a:gd name="T12" fmla="*/ 23142 h 23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42" fill="none" extrusionOk="0">
                  <a:moveTo>
                    <a:pt x="4209" y="0"/>
                  </a:moveTo>
                  <a:cubicBezTo>
                    <a:pt x="14318" y="2009"/>
                    <a:pt x="21600" y="10879"/>
                    <a:pt x="21600" y="21186"/>
                  </a:cubicBezTo>
                  <a:cubicBezTo>
                    <a:pt x="21600" y="21839"/>
                    <a:pt x="21570" y="22491"/>
                    <a:pt x="21511" y="23142"/>
                  </a:cubicBezTo>
                </a:path>
                <a:path w="21600" h="23142" stroke="0" extrusionOk="0">
                  <a:moveTo>
                    <a:pt x="4209" y="0"/>
                  </a:moveTo>
                  <a:cubicBezTo>
                    <a:pt x="14318" y="2009"/>
                    <a:pt x="21600" y="10879"/>
                    <a:pt x="21600" y="21186"/>
                  </a:cubicBezTo>
                  <a:cubicBezTo>
                    <a:pt x="21600" y="21839"/>
                    <a:pt x="21570" y="22491"/>
                    <a:pt x="21511" y="23142"/>
                  </a:cubicBezTo>
                  <a:lnTo>
                    <a:pt x="0" y="21186"/>
                  </a:lnTo>
                  <a:lnTo>
                    <a:pt x="4209" y="0"/>
                  </a:lnTo>
                  <a:close/>
                </a:path>
              </a:pathLst>
            </a:cu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36909" name="Arc 93"/>
            <p:cNvSpPr>
              <a:spLocks/>
            </p:cNvSpPr>
            <p:nvPr/>
          </p:nvSpPr>
          <p:spPr bwMode="auto">
            <a:xfrm rot="4986537" flipH="1">
              <a:off x="2480" y="3118"/>
              <a:ext cx="331" cy="557"/>
            </a:xfrm>
            <a:custGeom>
              <a:avLst/>
              <a:gdLst>
                <a:gd name="T0" fmla="*/ 0 w 21562"/>
                <a:gd name="T1" fmla="*/ 0 h 20893"/>
                <a:gd name="T2" fmla="*/ 0 w 21562"/>
                <a:gd name="T3" fmla="*/ 0 h 20893"/>
                <a:gd name="T4" fmla="*/ 0 w 21562"/>
                <a:gd name="T5" fmla="*/ 0 h 20893"/>
                <a:gd name="T6" fmla="*/ 0 60000 65536"/>
                <a:gd name="T7" fmla="*/ 0 60000 65536"/>
                <a:gd name="T8" fmla="*/ 0 60000 65536"/>
                <a:gd name="T9" fmla="*/ 0 w 21562"/>
                <a:gd name="T10" fmla="*/ 0 h 20893"/>
                <a:gd name="T11" fmla="*/ 21562 w 21562"/>
                <a:gd name="T12" fmla="*/ 20893 h 208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2" h="20893" fill="none" extrusionOk="0">
                  <a:moveTo>
                    <a:pt x="5481" y="0"/>
                  </a:moveTo>
                  <a:cubicBezTo>
                    <a:pt x="14521" y="2372"/>
                    <a:pt x="21010" y="10288"/>
                    <a:pt x="21562" y="19617"/>
                  </a:cubicBezTo>
                </a:path>
                <a:path w="21562" h="20893" stroke="0" extrusionOk="0">
                  <a:moveTo>
                    <a:pt x="5481" y="0"/>
                  </a:moveTo>
                  <a:cubicBezTo>
                    <a:pt x="14521" y="2372"/>
                    <a:pt x="21010" y="10288"/>
                    <a:pt x="21562" y="19617"/>
                  </a:cubicBezTo>
                  <a:lnTo>
                    <a:pt x="0" y="20893"/>
                  </a:lnTo>
                  <a:lnTo>
                    <a:pt x="548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ru-RU"/>
            </a:p>
          </p:txBody>
        </p:sp>
        <p:sp>
          <p:nvSpPr>
            <p:cNvPr id="36910" name="Arc 93"/>
            <p:cNvSpPr>
              <a:spLocks/>
            </p:cNvSpPr>
            <p:nvPr/>
          </p:nvSpPr>
          <p:spPr bwMode="auto">
            <a:xfrm rot="-4986537" flipH="1" flipV="1">
              <a:off x="2312" y="2771"/>
              <a:ext cx="505" cy="541"/>
            </a:xfrm>
            <a:custGeom>
              <a:avLst/>
              <a:gdLst>
                <a:gd name="T0" fmla="*/ 0 w 21562"/>
                <a:gd name="T1" fmla="*/ 0 h 20893"/>
                <a:gd name="T2" fmla="*/ 0 w 21562"/>
                <a:gd name="T3" fmla="*/ 0 h 20893"/>
                <a:gd name="T4" fmla="*/ 0 w 21562"/>
                <a:gd name="T5" fmla="*/ 0 h 20893"/>
                <a:gd name="T6" fmla="*/ 0 60000 65536"/>
                <a:gd name="T7" fmla="*/ 0 60000 65536"/>
                <a:gd name="T8" fmla="*/ 0 60000 65536"/>
                <a:gd name="T9" fmla="*/ 0 w 21562"/>
                <a:gd name="T10" fmla="*/ 0 h 20893"/>
                <a:gd name="T11" fmla="*/ 21562 w 21562"/>
                <a:gd name="T12" fmla="*/ 20893 h 208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2" h="20893" fill="none" extrusionOk="0">
                  <a:moveTo>
                    <a:pt x="5481" y="0"/>
                  </a:moveTo>
                  <a:cubicBezTo>
                    <a:pt x="14521" y="2372"/>
                    <a:pt x="21010" y="10288"/>
                    <a:pt x="21562" y="19617"/>
                  </a:cubicBezTo>
                </a:path>
                <a:path w="21562" h="20893" stroke="0" extrusionOk="0">
                  <a:moveTo>
                    <a:pt x="5481" y="0"/>
                  </a:moveTo>
                  <a:cubicBezTo>
                    <a:pt x="14521" y="2372"/>
                    <a:pt x="21010" y="10288"/>
                    <a:pt x="21562" y="19617"/>
                  </a:cubicBezTo>
                  <a:lnTo>
                    <a:pt x="0" y="20893"/>
                  </a:lnTo>
                  <a:lnTo>
                    <a:pt x="5481" y="0"/>
                  </a:lnTo>
                  <a:close/>
                </a:path>
              </a:pathLst>
            </a:custGeom>
            <a:noFill/>
            <a:ln w="38100">
              <a:solidFill>
                <a:srgbClr val="FF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ru-RU"/>
            </a:p>
          </p:txBody>
        </p:sp>
      </p:grpSp>
      <p:grpSp>
        <p:nvGrpSpPr>
          <p:cNvPr id="113" name="Group 26"/>
          <p:cNvGrpSpPr>
            <a:grpSpLocks/>
          </p:cNvGrpSpPr>
          <p:nvPr/>
        </p:nvGrpSpPr>
        <p:grpSpPr bwMode="auto">
          <a:xfrm>
            <a:off x="6030916" y="4403725"/>
            <a:ext cx="4340225" cy="1339851"/>
            <a:chOff x="2758" y="2780"/>
            <a:chExt cx="2734" cy="844"/>
          </a:xfrm>
        </p:grpSpPr>
        <p:grpSp>
          <p:nvGrpSpPr>
            <p:cNvPr id="36899" name="Group 27"/>
            <p:cNvGrpSpPr>
              <a:grpSpLocks/>
            </p:cNvGrpSpPr>
            <p:nvPr/>
          </p:nvGrpSpPr>
          <p:grpSpPr bwMode="auto">
            <a:xfrm>
              <a:off x="2758" y="2780"/>
              <a:ext cx="2734" cy="844"/>
              <a:chOff x="2758" y="2780"/>
              <a:chExt cx="2734" cy="844"/>
            </a:xfrm>
          </p:grpSpPr>
          <p:sp>
            <p:nvSpPr>
              <p:cNvPr id="36901" name="Oval 69"/>
              <p:cNvSpPr>
                <a:spLocks noChangeArrowheads="1"/>
              </p:cNvSpPr>
              <p:nvPr/>
            </p:nvSpPr>
            <p:spPr bwMode="auto">
              <a:xfrm>
                <a:off x="2758" y="2781"/>
                <a:ext cx="860" cy="84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baseline="30000"/>
              </a:p>
            </p:txBody>
          </p:sp>
          <p:sp>
            <p:nvSpPr>
              <p:cNvPr id="36902" name="Oval 70"/>
              <p:cNvSpPr>
                <a:spLocks noChangeArrowheads="1"/>
              </p:cNvSpPr>
              <p:nvPr/>
            </p:nvSpPr>
            <p:spPr bwMode="auto">
              <a:xfrm>
                <a:off x="4632" y="2781"/>
                <a:ext cx="860" cy="84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baseline="30000"/>
              </a:p>
            </p:txBody>
          </p:sp>
          <p:sp>
            <p:nvSpPr>
              <p:cNvPr id="36903" name="Oval 72"/>
              <p:cNvSpPr>
                <a:spLocks noChangeArrowheads="1"/>
              </p:cNvSpPr>
              <p:nvPr/>
            </p:nvSpPr>
            <p:spPr bwMode="auto">
              <a:xfrm>
                <a:off x="2837" y="2788"/>
                <a:ext cx="860" cy="8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CC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baseline="30000"/>
              </a:p>
            </p:txBody>
          </p:sp>
          <p:sp>
            <p:nvSpPr>
              <p:cNvPr id="36904" name="Oval 73"/>
              <p:cNvSpPr>
                <a:spLocks noChangeArrowheads="1"/>
              </p:cNvSpPr>
              <p:nvPr/>
            </p:nvSpPr>
            <p:spPr bwMode="auto">
              <a:xfrm>
                <a:off x="4561" y="2780"/>
                <a:ext cx="860" cy="8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baseline="30000"/>
              </a:p>
            </p:txBody>
          </p:sp>
          <p:sp>
            <p:nvSpPr>
              <p:cNvPr id="36905" name="Rectangle 74"/>
              <p:cNvSpPr>
                <a:spLocks noChangeArrowheads="1"/>
              </p:cNvSpPr>
              <p:nvPr/>
            </p:nvSpPr>
            <p:spPr bwMode="auto">
              <a:xfrm>
                <a:off x="3268" y="2788"/>
                <a:ext cx="1723" cy="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baseline="30000"/>
              </a:p>
            </p:txBody>
          </p:sp>
          <p:sp>
            <p:nvSpPr>
              <p:cNvPr id="36906" name="Line 75"/>
              <p:cNvSpPr>
                <a:spLocks noChangeShapeType="1"/>
              </p:cNvSpPr>
              <p:nvPr/>
            </p:nvSpPr>
            <p:spPr bwMode="auto">
              <a:xfrm flipV="1">
                <a:off x="3268" y="2780"/>
                <a:ext cx="1707" cy="8"/>
              </a:xfrm>
              <a:prstGeom prst="line">
                <a:avLst/>
              </a:prstGeom>
              <a:noFill/>
              <a:ln w="38100">
                <a:solidFill>
                  <a:srgbClr val="666633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7" name="Line 76"/>
              <p:cNvSpPr>
                <a:spLocks noChangeShapeType="1"/>
              </p:cNvSpPr>
              <p:nvPr/>
            </p:nvSpPr>
            <p:spPr bwMode="auto">
              <a:xfrm>
                <a:off x="3303" y="3624"/>
                <a:ext cx="1564" cy="0"/>
              </a:xfrm>
              <a:prstGeom prst="line">
                <a:avLst/>
              </a:prstGeom>
              <a:noFill/>
              <a:ln w="38100">
                <a:solidFill>
                  <a:srgbClr val="666633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900" name="Text Box 77"/>
            <p:cNvSpPr txBox="1">
              <a:spLocks noChangeArrowheads="1"/>
            </p:cNvSpPr>
            <p:nvPr/>
          </p:nvSpPr>
          <p:spPr bwMode="auto">
            <a:xfrm>
              <a:off x="3079" y="2861"/>
              <a:ext cx="2096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/>
              <a:r>
                <a:rPr lang="en-US" altLang="ru-RU" sz="1800" b="1" dirty="0">
                  <a:solidFill>
                    <a:srgbClr val="000090"/>
                  </a:solidFill>
                </a:rPr>
                <a:t>Two SC collider rings</a:t>
              </a:r>
            </a:p>
          </p:txBody>
        </p:sp>
      </p:grpSp>
      <p:grpSp>
        <p:nvGrpSpPr>
          <p:cNvPr id="123" name="Group 36"/>
          <p:cNvGrpSpPr>
            <a:grpSpLocks/>
          </p:cNvGrpSpPr>
          <p:nvPr/>
        </p:nvGrpSpPr>
        <p:grpSpPr bwMode="auto">
          <a:xfrm>
            <a:off x="3444876" y="558802"/>
            <a:ext cx="6969125" cy="417513"/>
            <a:chOff x="1129" y="358"/>
            <a:chExt cx="4390" cy="263"/>
          </a:xfrm>
        </p:grpSpPr>
        <p:sp>
          <p:nvSpPr>
            <p:cNvPr id="36895" name="Text Box 65"/>
            <p:cNvSpPr txBox="1">
              <a:spLocks noChangeArrowheads="1"/>
            </p:cNvSpPr>
            <p:nvPr/>
          </p:nvSpPr>
          <p:spPr bwMode="auto">
            <a:xfrm>
              <a:off x="3056" y="381"/>
              <a:ext cx="1565" cy="2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/>
              <a:r>
                <a:rPr lang="en-US" altLang="ru-RU" sz="1600" b="1" dirty="0" err="1">
                  <a:solidFill>
                    <a:srgbClr val="000090"/>
                  </a:solidFill>
                </a:rPr>
                <a:t>Linac</a:t>
              </a:r>
              <a:r>
                <a:rPr lang="en-US" altLang="ru-RU" sz="1600" b="1" dirty="0">
                  <a:solidFill>
                    <a:srgbClr val="000090"/>
                  </a:solidFill>
                </a:rPr>
                <a:t> </a:t>
              </a:r>
              <a:r>
                <a:rPr lang="en-US" altLang="ru-RU" sz="1600" b="1" dirty="0" err="1">
                  <a:solidFill>
                    <a:srgbClr val="000090"/>
                  </a:solidFill>
                </a:rPr>
                <a:t>HILac</a:t>
              </a:r>
              <a:endParaRPr lang="ru-RU" altLang="ru-RU" sz="1600" b="1" dirty="0">
                <a:solidFill>
                  <a:srgbClr val="000090"/>
                </a:solidFill>
              </a:endParaRPr>
            </a:p>
          </p:txBody>
        </p:sp>
        <p:sp>
          <p:nvSpPr>
            <p:cNvPr id="36896" name="Text Box 65"/>
            <p:cNvSpPr txBox="1">
              <a:spLocks noChangeArrowheads="1"/>
            </p:cNvSpPr>
            <p:nvPr/>
          </p:nvSpPr>
          <p:spPr bwMode="auto">
            <a:xfrm>
              <a:off x="4761" y="358"/>
              <a:ext cx="758" cy="2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/>
              <a:r>
                <a:rPr lang="en-US" altLang="ru-RU" sz="1600" b="1" dirty="0">
                  <a:solidFill>
                    <a:srgbClr val="000090"/>
                  </a:solidFill>
                </a:rPr>
                <a:t>KRION</a:t>
              </a:r>
              <a:endParaRPr lang="ru-RU" altLang="ru-RU" sz="1600" b="1" dirty="0">
                <a:solidFill>
                  <a:srgbClr val="000090"/>
                </a:solidFill>
              </a:endParaRPr>
            </a:p>
          </p:txBody>
        </p:sp>
        <p:sp>
          <p:nvSpPr>
            <p:cNvPr id="36897" name="Line 39"/>
            <p:cNvSpPr>
              <a:spLocks noChangeShapeType="1"/>
            </p:cNvSpPr>
            <p:nvPr/>
          </p:nvSpPr>
          <p:spPr bwMode="auto">
            <a:xfrm flipH="1" flipV="1">
              <a:off x="1129" y="521"/>
              <a:ext cx="19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98" name="Line 95"/>
            <p:cNvSpPr>
              <a:spLocks noChangeShapeType="1"/>
            </p:cNvSpPr>
            <p:nvPr/>
          </p:nvSpPr>
          <p:spPr bwMode="auto">
            <a:xfrm flipH="1" flipV="1">
              <a:off x="4634" y="503"/>
              <a:ext cx="115" cy="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" name="AutoShape 42"/>
          <p:cNvSpPr>
            <a:spLocks noChangeArrowheads="1"/>
          </p:cNvSpPr>
          <p:nvPr/>
        </p:nvSpPr>
        <p:spPr bwMode="auto">
          <a:xfrm>
            <a:off x="8054975" y="5618163"/>
            <a:ext cx="266700" cy="254000"/>
          </a:xfrm>
          <a:prstGeom prst="irregularSeal1">
            <a:avLst/>
          </a:prstGeom>
          <a:solidFill>
            <a:srgbClr val="FF66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9" name="Text Box 66"/>
          <p:cNvSpPr txBox="1">
            <a:spLocks noChangeArrowheads="1"/>
          </p:cNvSpPr>
          <p:nvPr/>
        </p:nvSpPr>
        <p:spPr bwMode="auto">
          <a:xfrm>
            <a:off x="7910513" y="3978277"/>
            <a:ext cx="6207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Bookman Old Style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Bookman Old Style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altLang="ru-RU" sz="1600" b="1">
                <a:solidFill>
                  <a:srgbClr val="000066"/>
                </a:solidFill>
              </a:rPr>
              <a:t>IP-2</a:t>
            </a:r>
            <a:endParaRPr lang="ru-RU" altLang="ru-RU" sz="1600" b="1">
              <a:solidFill>
                <a:srgbClr val="000066"/>
              </a:solidFill>
            </a:endParaRPr>
          </a:p>
        </p:txBody>
      </p:sp>
      <p:sp>
        <p:nvSpPr>
          <p:cNvPr id="130" name="AutoShape 44"/>
          <p:cNvSpPr>
            <a:spLocks noChangeArrowheads="1"/>
          </p:cNvSpPr>
          <p:nvPr/>
        </p:nvSpPr>
        <p:spPr bwMode="auto">
          <a:xfrm>
            <a:off x="8058151" y="4281488"/>
            <a:ext cx="266700" cy="254000"/>
          </a:xfrm>
          <a:prstGeom prst="irregularSeal1">
            <a:avLst/>
          </a:prstGeom>
          <a:solidFill>
            <a:srgbClr val="FF66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1" name="Text Box 66"/>
          <p:cNvSpPr txBox="1">
            <a:spLocks noChangeArrowheads="1"/>
          </p:cNvSpPr>
          <p:nvPr/>
        </p:nvSpPr>
        <p:spPr bwMode="auto">
          <a:xfrm>
            <a:off x="6770690" y="4921250"/>
            <a:ext cx="2955925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Bookman Old Style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Bookman Old Style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altLang="ru-RU" sz="1600" i="1" dirty="0">
                <a:solidFill>
                  <a:srgbClr val="000090"/>
                </a:solidFill>
              </a:rPr>
              <a:t>~ 2 x 22 injection cycles</a:t>
            </a:r>
          </a:p>
          <a:p>
            <a:r>
              <a:rPr lang="en-US" altLang="ru-RU" sz="1600" i="1" dirty="0">
                <a:solidFill>
                  <a:srgbClr val="000090"/>
                </a:solidFill>
              </a:rPr>
              <a:t>    22 bunches per ring</a:t>
            </a:r>
            <a:endParaRPr lang="ru-RU" altLang="ru-RU" sz="1600" i="1" dirty="0">
              <a:solidFill>
                <a:srgbClr val="000090"/>
              </a:solidFill>
            </a:endParaRPr>
          </a:p>
        </p:txBody>
      </p:sp>
      <p:sp>
        <p:nvSpPr>
          <p:cNvPr id="36894" name="Rectangle 7"/>
          <p:cNvSpPr>
            <a:spLocks noChangeArrowheads="1"/>
          </p:cNvSpPr>
          <p:nvPr/>
        </p:nvSpPr>
        <p:spPr bwMode="auto">
          <a:xfrm>
            <a:off x="424874" y="15009"/>
            <a:ext cx="10928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891" indent="-342891" algn="ctr" eaLnBrk="0" hangingPunct="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NICA </a:t>
            </a:r>
            <a:r>
              <a:rPr kumimoji="1" lang="en-US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Apple Chancery"/>
              </a:rPr>
              <a:t>: </a:t>
            </a:r>
            <a:r>
              <a:rPr kumimoji="1"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Apple Chancery"/>
              </a:rPr>
              <a:t>Structure, beam specie, and event rate</a:t>
            </a:r>
            <a:endParaRPr kumimoji="1" lang="en-US" altLang="ru-RU" sz="2400" b="1" dirty="0">
              <a:latin typeface="Arial" panose="020B0604020202020204" pitchFamily="34" charset="0"/>
              <a:cs typeface="Arial" panose="020B0604020202020204" pitchFamily="34" charset="0"/>
              <a:sym typeface="Apple Chancery"/>
            </a:endParaRPr>
          </a:p>
        </p:txBody>
      </p:sp>
      <p:grpSp>
        <p:nvGrpSpPr>
          <p:cNvPr id="36885" name="Group 55"/>
          <p:cNvGrpSpPr>
            <a:grpSpLocks/>
          </p:cNvGrpSpPr>
          <p:nvPr/>
        </p:nvGrpSpPr>
        <p:grpSpPr bwMode="auto">
          <a:xfrm>
            <a:off x="4249741" y="1409702"/>
            <a:ext cx="1582737" cy="2449513"/>
            <a:chOff x="1749" y="1128"/>
            <a:chExt cx="997" cy="1543"/>
          </a:xfrm>
        </p:grpSpPr>
        <p:sp>
          <p:nvSpPr>
            <p:cNvPr id="36890" name="Line 89"/>
            <p:cNvSpPr>
              <a:spLocks noChangeShapeType="1"/>
            </p:cNvSpPr>
            <p:nvPr/>
          </p:nvSpPr>
          <p:spPr bwMode="auto">
            <a:xfrm flipH="1">
              <a:off x="2122" y="1361"/>
              <a:ext cx="291" cy="928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91" name="Arc 57"/>
            <p:cNvSpPr>
              <a:spLocks/>
            </p:cNvSpPr>
            <p:nvPr/>
          </p:nvSpPr>
          <p:spPr bwMode="auto">
            <a:xfrm flipH="1">
              <a:off x="2406" y="1128"/>
              <a:ext cx="340" cy="280"/>
            </a:xfrm>
            <a:custGeom>
              <a:avLst/>
              <a:gdLst>
                <a:gd name="T0" fmla="*/ 0 w 21405"/>
                <a:gd name="T1" fmla="*/ 0 h 21600"/>
                <a:gd name="T2" fmla="*/ 0 w 21405"/>
                <a:gd name="T3" fmla="*/ 0 h 21600"/>
                <a:gd name="T4" fmla="*/ 0 w 214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05" h="21600" fill="none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</a:path>
                <a:path w="21405" h="21600" stroke="0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2" name="Arc 58"/>
            <p:cNvSpPr>
              <a:spLocks/>
            </p:cNvSpPr>
            <p:nvPr/>
          </p:nvSpPr>
          <p:spPr bwMode="auto">
            <a:xfrm rot="-3792276" flipH="1" flipV="1">
              <a:off x="1639" y="2281"/>
              <a:ext cx="500" cy="280"/>
            </a:xfrm>
            <a:custGeom>
              <a:avLst/>
              <a:gdLst>
                <a:gd name="T0" fmla="*/ 0 w 21405"/>
                <a:gd name="T1" fmla="*/ 0 h 21600"/>
                <a:gd name="T2" fmla="*/ 0 w 21405"/>
                <a:gd name="T3" fmla="*/ 0 h 21600"/>
                <a:gd name="T4" fmla="*/ 0 w 214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05" h="21600" fill="none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</a:path>
                <a:path w="21405" h="21600" stroke="0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2" name="Text Box 66"/>
          <p:cNvSpPr txBox="1">
            <a:spLocks noChangeArrowheads="1"/>
          </p:cNvSpPr>
          <p:nvPr/>
        </p:nvSpPr>
        <p:spPr bwMode="auto">
          <a:xfrm>
            <a:off x="7897813" y="5789613"/>
            <a:ext cx="6207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Bookman Old Style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Bookman Old Style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altLang="ru-RU" sz="1600" b="1">
                <a:solidFill>
                  <a:srgbClr val="000066"/>
                </a:solidFill>
              </a:rPr>
              <a:t>IP-1</a:t>
            </a:r>
            <a:endParaRPr lang="ru-RU" altLang="ru-RU" sz="1600" b="1">
              <a:solidFill>
                <a:srgbClr val="000066"/>
              </a:solidFill>
            </a:endParaRPr>
          </a:p>
        </p:txBody>
      </p:sp>
      <p:grpSp>
        <p:nvGrpSpPr>
          <p:cNvPr id="139" name="Group 59"/>
          <p:cNvGrpSpPr>
            <a:grpSpLocks/>
          </p:cNvGrpSpPr>
          <p:nvPr/>
        </p:nvGrpSpPr>
        <p:grpSpPr bwMode="auto">
          <a:xfrm>
            <a:off x="1931989" y="3221041"/>
            <a:ext cx="4519467" cy="409575"/>
            <a:chOff x="176" y="2035"/>
            <a:chExt cx="2358" cy="258"/>
          </a:xfrm>
        </p:grpSpPr>
        <p:sp>
          <p:nvSpPr>
            <p:cNvPr id="36888" name="Rectangle 81" descr="Темный диагональный 2"/>
            <p:cNvSpPr>
              <a:spLocks noChangeArrowheads="1"/>
            </p:cNvSpPr>
            <p:nvPr/>
          </p:nvSpPr>
          <p:spPr bwMode="auto">
            <a:xfrm rot="-5400000">
              <a:off x="296" y="2012"/>
              <a:ext cx="66" cy="305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 altLang="ru-RU" baseline="30000"/>
            </a:p>
          </p:txBody>
        </p:sp>
        <p:sp>
          <p:nvSpPr>
            <p:cNvPr id="36889" name="Text Box 97"/>
            <p:cNvSpPr txBox="1">
              <a:spLocks noChangeArrowheads="1"/>
            </p:cNvSpPr>
            <p:nvPr/>
          </p:nvSpPr>
          <p:spPr bwMode="auto">
            <a:xfrm>
              <a:off x="512" y="2035"/>
              <a:ext cx="2022" cy="2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r>
                <a:rPr lang="en-US" altLang="ru-RU" sz="1600" b="1" dirty="0">
                  <a:solidFill>
                    <a:srgbClr val="000066"/>
                  </a:solidFill>
                </a:rPr>
                <a:t>Stripping (</a:t>
              </a:r>
              <a:r>
                <a:rPr lang="en-US" altLang="ru-RU" sz="1600" b="1" dirty="0">
                  <a:solidFill>
                    <a:srgbClr val="FF0000"/>
                  </a:solidFill>
                </a:rPr>
                <a:t>80%</a:t>
              </a:r>
              <a:r>
                <a:rPr lang="en-US" altLang="ru-RU" sz="1600" b="1" dirty="0">
                  <a:solidFill>
                    <a:srgbClr val="000066"/>
                  </a:solidFill>
                </a:rPr>
                <a:t>) </a:t>
              </a:r>
              <a:r>
                <a:rPr lang="en-US" altLang="ru-RU" sz="1600" b="1" baseline="30000" dirty="0">
                  <a:solidFill>
                    <a:srgbClr val="000066"/>
                  </a:solidFill>
                </a:rPr>
                <a:t>197</a:t>
              </a:r>
              <a:r>
                <a:rPr lang="en-US" altLang="ru-RU" sz="1600" b="1" dirty="0">
                  <a:solidFill>
                    <a:srgbClr val="000066"/>
                  </a:solidFill>
                </a:rPr>
                <a:t>Au</a:t>
              </a:r>
              <a:r>
                <a:rPr lang="en-US" altLang="ru-RU" sz="1600" b="1" baseline="30000" dirty="0">
                  <a:solidFill>
                    <a:srgbClr val="000066"/>
                  </a:solidFill>
                </a:rPr>
                <a:t>31+ </a:t>
              </a:r>
              <a:r>
                <a:rPr lang="en-US" altLang="ru-RU" sz="1600" b="1" dirty="0">
                  <a:solidFill>
                    <a:srgbClr val="000066"/>
                  </a:solidFill>
                  <a:sym typeface="MS PGothic" pitchFamily="34" charset="-128"/>
                </a:rPr>
                <a:t>=&gt; </a:t>
              </a:r>
              <a:r>
                <a:rPr lang="en-US" altLang="ru-RU" sz="1600" b="1" baseline="30000" dirty="0">
                  <a:solidFill>
                    <a:srgbClr val="FF0000"/>
                  </a:solidFill>
                </a:rPr>
                <a:t>197</a:t>
              </a:r>
              <a:r>
                <a:rPr lang="en-US" altLang="ru-RU" sz="1600" b="1" dirty="0">
                  <a:solidFill>
                    <a:srgbClr val="FF0000"/>
                  </a:solidFill>
                </a:rPr>
                <a:t>Au</a:t>
              </a:r>
              <a:r>
                <a:rPr lang="en-US" altLang="ru-RU" sz="1600" b="1" baseline="30000" dirty="0">
                  <a:solidFill>
                    <a:srgbClr val="FF0000"/>
                  </a:solidFill>
                </a:rPr>
                <a:t>79+</a:t>
              </a:r>
              <a:endParaRPr lang="ru-RU" altLang="ru-RU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3704-58AA-4699-B2D2-ABE5D5546AD0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3" name="Group 202"/>
          <p:cNvGraphicFramePr>
            <a:graphicFrameLocks noGrp="1"/>
          </p:cNvGraphicFramePr>
          <p:nvPr>
            <p:extLst/>
          </p:nvPr>
        </p:nvGraphicFramePr>
        <p:xfrm>
          <a:off x="116780" y="478645"/>
          <a:ext cx="6237840" cy="5765244"/>
        </p:xfrm>
        <a:graphic>
          <a:graphicData uri="http://schemas.openxmlformats.org/drawingml/2006/table">
            <a:tbl>
              <a:tblPr/>
              <a:tblGrid>
                <a:gridCol w="1157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0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7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Beam</a:t>
                      </a:r>
                      <a:endParaRPr kumimoji="0" lang="cs-CZ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Nuclotron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beam intensity  (particle per cycle)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Current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0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Ion source type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0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at NICA </a:t>
                      </a:r>
                      <a:endParaRPr kumimoji="0" lang="cs-CZ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p</a:t>
                      </a: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10</a:t>
                      </a: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Duoplasmotron</a:t>
                      </a:r>
                      <a:endParaRPr kumimoji="0" lang="cs-CZ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12</a:t>
                      </a:r>
                      <a:endParaRPr kumimoji="0" lang="cs-CZ" sz="17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d</a:t>
                      </a: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10</a:t>
                      </a:r>
                      <a:endParaRPr kumimoji="0" lang="cs-CZ" sz="17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--- ,, ---</a:t>
                      </a:r>
                      <a:endParaRPr kumimoji="0" lang="cs-CZ" sz="12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12</a:t>
                      </a:r>
                      <a:endParaRPr kumimoji="0" lang="cs-CZ" sz="17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He</a:t>
                      </a: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8</a:t>
                      </a:r>
                      <a:endParaRPr kumimoji="0" lang="cs-CZ" sz="17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--- ,, ---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12</a:t>
                      </a:r>
                      <a:endParaRPr kumimoji="0" 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</a:t>
                      </a: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8</a:t>
                      </a:r>
                      <a:endParaRPr kumimoji="0" lang="cs-CZ" sz="17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SPI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10 </a:t>
                      </a:r>
                      <a:endParaRPr kumimoji="0" lang="cs-CZ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7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Li</a:t>
                      </a: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8</a:t>
                      </a:r>
                      <a:endParaRPr kumimoji="0" lang="cs-CZ" sz="17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Laser</a:t>
                      </a:r>
                      <a:endParaRPr kumimoji="0" lang="cs-CZ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11</a:t>
                      </a:r>
                      <a:endParaRPr kumimoji="0" lang="cs-CZ" sz="17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11,10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</a:t>
                      </a: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9,8</a:t>
                      </a: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--- ,, ---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12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</a:t>
                      </a: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9</a:t>
                      </a:r>
                      <a:endParaRPr kumimoji="0" lang="cs-CZ" sz="17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--- ,, ---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11</a:t>
                      </a:r>
                      <a:endParaRPr kumimoji="0" 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24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Mg</a:t>
                      </a: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7</a:t>
                      </a:r>
                      <a:endParaRPr kumimoji="0" lang="cs-CZ" sz="17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--- ,, ---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14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</a:t>
                      </a: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7</a:t>
                      </a:r>
                      <a:endParaRPr kumimoji="0" lang="cs-CZ" sz="17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ESIS (“Krion-6T”)</a:t>
                      </a:r>
                      <a:endParaRPr kumimoji="0" lang="cs-CZ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10</a:t>
                      </a:r>
                      <a:endParaRPr kumimoji="0" 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40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Ar</a:t>
                      </a: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9</a:t>
                      </a:r>
                      <a:endParaRPr kumimoji="0" lang="cs-CZ" sz="17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--- ,, ---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11</a:t>
                      </a:r>
                      <a:endParaRPr kumimoji="0" 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56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Fe</a:t>
                      </a: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6</a:t>
                      </a: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--- ,, ---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10</a:t>
                      </a: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84</a:t>
                      </a: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Kr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4</a:t>
                      </a: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--- ,, ---</a:t>
                      </a: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9</a:t>
                      </a:r>
                      <a:endParaRPr kumimoji="0" lang="cs-CZ" sz="17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sym typeface="Symbol" pitchFamily="18" charset="2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124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Xe</a:t>
                      </a:r>
                      <a:endParaRPr kumimoji="0" 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4</a:t>
                      </a: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--- ,, ---</a:t>
                      </a: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9</a:t>
                      </a:r>
                      <a:endParaRPr kumimoji="0" 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197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Au</a:t>
                      </a: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--- ,, ---</a:t>
                      </a: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10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9</a:t>
                      </a:r>
                      <a:endParaRPr kumimoji="0" 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3" marB="4572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80" name="Rectangle 22"/>
          <p:cNvSpPr/>
          <p:nvPr/>
        </p:nvSpPr>
        <p:spPr bwMode="auto">
          <a:xfrm>
            <a:off x="970539" y="6240244"/>
            <a:ext cx="896778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u="sng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Energy</a:t>
            </a:r>
            <a:r>
              <a:rPr lang="en-US" b="1" i="1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:</a:t>
            </a:r>
            <a:r>
              <a:rPr lang="en-US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 √</a:t>
            </a:r>
            <a:r>
              <a:rPr lang="en-US" b="1" dirty="0" err="1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s</a:t>
            </a:r>
            <a:r>
              <a:rPr lang="en-US" b="1" baseline="-25000" dirty="0" err="1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NN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  <a:sym typeface="SymbolPS" charset="0"/>
              </a:rPr>
              <a:t>=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4-11 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GeV</a:t>
            </a:r>
            <a:r>
              <a:rPr lang="ru-RU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Au,collider</a:t>
            </a:r>
            <a:r>
              <a:rPr lang="ru-RU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, up to 26 GeV (</a:t>
            </a:r>
            <a:r>
              <a:rPr lang="en-US" dirty="0" err="1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p+p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), E/A=2-6 GeV (fixed target),</a:t>
            </a:r>
            <a:r>
              <a:rPr lang="ru-RU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sng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Beams</a:t>
            </a:r>
            <a:r>
              <a:rPr lang="ru-RU" i="1" u="sng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ru-RU" i="1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from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Au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ru-RU" b="1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 L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~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10</a:t>
            </a:r>
            <a:r>
              <a:rPr lang="en-US" b="1" baseline="30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27</a:t>
            </a:r>
            <a:r>
              <a:rPr lang="en-US" baseline="30000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cm</a:t>
            </a:r>
            <a:r>
              <a:rPr lang="en-US" baseline="30000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-2 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baseline="30000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-1 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(Au), ~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10</a:t>
            </a:r>
            <a:r>
              <a:rPr lang="en-US" b="1" baseline="30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32</a:t>
            </a:r>
            <a:r>
              <a:rPr lang="en-US" baseline="30000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cm</a:t>
            </a:r>
            <a:r>
              <a:rPr lang="en-US" baseline="30000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-2 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baseline="30000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-1 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p,d</a:t>
            </a:r>
            <a:r>
              <a:rPr lang="en-US" dirty="0">
                <a:solidFill>
                  <a:srgbClr val="161645"/>
                </a:solidFill>
                <a:latin typeface="Arial" charset="0"/>
                <a:ea typeface="ＭＳ Ｐゴシック" charset="0"/>
                <a:cs typeface="ＭＳ Ｐゴシック" charset="0"/>
              </a:rPr>
              <a:t> )  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7287642" y="6595475"/>
            <a:ext cx="0" cy="252000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20" y="1520259"/>
            <a:ext cx="5658752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299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311208" y="20789"/>
            <a:ext cx="689323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</a:rPr>
              <a:t>NICA/MPD experimental strategy </a:t>
            </a:r>
            <a:r>
              <a:rPr lang="en-US" b="1" dirty="0">
                <a:latin typeface="Arial" charset="0"/>
              </a:rPr>
              <a:t>in 2021-2023</a:t>
            </a:r>
            <a:endParaRPr lang="ru-RU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64" y="2737626"/>
            <a:ext cx="11881729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L</a:t>
            </a:r>
            <a:r>
              <a:rPr lang="en-US" sz="2000" b="1" u="sng" dirty="0" smtClean="0">
                <a:solidFill>
                  <a:srgbClr val="C00000"/>
                </a:solidFill>
              </a:rPr>
              <a:t>imitations </a:t>
            </a:r>
            <a:r>
              <a:rPr lang="en-US" sz="2000" b="1" u="sng" dirty="0">
                <a:solidFill>
                  <a:srgbClr val="C00000"/>
                </a:solidFill>
              </a:rPr>
              <a:t>by the accelerator:</a:t>
            </a:r>
            <a:endParaRPr lang="en-US" sz="2000" b="1" u="sng" dirty="0">
              <a:solidFill>
                <a:srgbClr val="C00000"/>
              </a:solidFill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i="1" dirty="0">
                <a:solidFill>
                  <a:srgbClr val="002060"/>
                </a:solidFill>
                <a:cs typeface="Arial" pitchFamily="34" charset="0"/>
              </a:rPr>
              <a:t>lower </a:t>
            </a:r>
            <a:r>
              <a:rPr lang="en-US" sz="2000" i="1" dirty="0" smtClean="0">
                <a:solidFill>
                  <a:srgbClr val="002060"/>
                </a:solidFill>
                <a:cs typeface="Arial" pitchFamily="34" charset="0"/>
              </a:rPr>
              <a:t>luminosity (w/o electron cooling for the collider) &lt;10</a:t>
            </a:r>
            <a:r>
              <a:rPr lang="en-US" sz="2000" i="1" baseline="30000" dirty="0" smtClean="0">
                <a:solidFill>
                  <a:srgbClr val="002060"/>
                </a:solidFill>
                <a:cs typeface="Arial" pitchFamily="34" charset="0"/>
              </a:rPr>
              <a:t>26</a:t>
            </a:r>
            <a:r>
              <a:rPr lang="en-US" sz="2000" i="1" dirty="0" smtClean="0">
                <a:solidFill>
                  <a:srgbClr val="002060"/>
                </a:solidFill>
                <a:cs typeface="Arial" pitchFamily="34" charset="0"/>
              </a:rPr>
              <a:t> @ 7-11A GeV and ~10</a:t>
            </a:r>
            <a:r>
              <a:rPr lang="en-US" sz="2000" i="1" baseline="30000" dirty="0" smtClean="0">
                <a:solidFill>
                  <a:srgbClr val="002060"/>
                </a:solidFill>
                <a:cs typeface="Arial" pitchFamily="34" charset="0"/>
              </a:rPr>
              <a:t>24</a:t>
            </a:r>
            <a:r>
              <a:rPr lang="en-US" sz="2000" i="1" dirty="0" smtClean="0">
                <a:solidFill>
                  <a:srgbClr val="002060"/>
                </a:solidFill>
                <a:cs typeface="Arial" pitchFamily="34" charset="0"/>
              </a:rPr>
              <a:t> at 4A GeV</a:t>
            </a:r>
            <a:endParaRPr lang="en-US" sz="2000" i="1" dirty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i="1" dirty="0">
                <a:solidFill>
                  <a:srgbClr val="002060"/>
                </a:solidFill>
                <a:cs typeface="Arial" pitchFamily="34" charset="0"/>
              </a:rPr>
              <a:t>extra reduction by 40%  because of a larger </a:t>
            </a:r>
            <a:r>
              <a:rPr lang="en-US" sz="2000" i="1" dirty="0" smtClean="0">
                <a:solidFill>
                  <a:srgbClr val="002060"/>
                </a:solidFill>
                <a:cs typeface="Arial" pitchFamily="34" charset="0"/>
              </a:rPr>
              <a:t>interaction region  (beam diamond)</a:t>
            </a:r>
            <a:endParaRPr lang="en-US" sz="2000" i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41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095106D-1284-0B43-AE5A-430146D145B5}" type="slidenum">
              <a:rPr lang="ru-RU" sz="1200">
                <a:solidFill>
                  <a:srgbClr val="898989"/>
                </a:solidFill>
              </a:rPr>
              <a:pPr eaLnBrk="1" hangingPunct="1"/>
              <a:t>7</a:t>
            </a:fld>
            <a:endParaRPr lang="ru-RU" sz="1200">
              <a:solidFill>
                <a:srgbClr val="898989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43342"/>
              </p:ext>
            </p:extLst>
          </p:nvPr>
        </p:nvGraphicFramePr>
        <p:xfrm>
          <a:off x="1853799" y="1157708"/>
          <a:ext cx="8204599" cy="147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4710">
                  <a:extLst>
                    <a:ext uri="{9D8B030D-6E8A-4147-A177-3AD203B41FA5}">
                      <a16:colId xmlns:a16="http://schemas.microsoft.com/office/drawing/2014/main" xmlns="" val="3651780707"/>
                    </a:ext>
                  </a:extLst>
                </a:gridCol>
              </a:tblGrid>
              <a:tr h="35921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 Narrow" panose="020B0606020202030204" pitchFamily="34" charset="0"/>
                        </a:rPr>
                        <a:t>Beam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 Narrow" panose="020B0606020202030204" pitchFamily="34" charset="0"/>
                        </a:rPr>
                        <a:t>CM Energy, </a:t>
                      </a:r>
                      <a:r>
                        <a:rPr lang="en-US" sz="1700" dirty="0" err="1" smtClean="0">
                          <a:latin typeface="Arial Narrow" panose="020B0606020202030204" pitchFamily="34" charset="0"/>
                        </a:rPr>
                        <a:t>AGeV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L</a:t>
                      </a:r>
                      <a:r>
                        <a:rPr lang="en-US" sz="17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2021-23, cm</a:t>
                      </a:r>
                      <a:r>
                        <a:rPr lang="en-US" sz="1700" b="1" baseline="300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-2 </a:t>
                      </a:r>
                      <a:r>
                        <a:rPr lang="en-US" sz="17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c</a:t>
                      </a:r>
                      <a:r>
                        <a:rPr lang="en-US" sz="1700" b="1" baseline="300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-1</a:t>
                      </a:r>
                      <a:endParaRPr lang="ru-RU" sz="1700" b="1" baseline="300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 Narrow" panose="020B0606020202030204" pitchFamily="34" charset="0"/>
                        </a:rPr>
                        <a:t>L &gt;2023, cm</a:t>
                      </a:r>
                      <a:r>
                        <a:rPr lang="en-US" sz="1700" baseline="30000" dirty="0" smtClean="0">
                          <a:latin typeface="Arial Narrow" panose="020B0606020202030204" pitchFamily="34" charset="0"/>
                        </a:rPr>
                        <a:t>-2 </a:t>
                      </a:r>
                      <a:r>
                        <a:rPr lang="en-US" sz="1700" dirty="0" smtClean="0"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700" baseline="30000" dirty="0" smtClean="0">
                          <a:latin typeface="Arial Narrow" panose="020B0606020202030204" pitchFamily="34" charset="0"/>
                        </a:rPr>
                        <a:t>-1</a:t>
                      </a:r>
                      <a:endParaRPr lang="ru-RU" sz="1700" baseline="30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Heavy ions (Au)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10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ru-RU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27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Intermediate (Z/A~0.45)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ru-RU" b="1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29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~10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ru-RU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32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1636" y="464348"/>
            <a:ext cx="1178475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  <a:latin typeface="Arial Narrow" pitchFamily="34" charset="0"/>
              </a:rPr>
              <a:t>Experimental strategy</a:t>
            </a:r>
            <a:r>
              <a:rPr lang="en-US" b="1" i="1" dirty="0">
                <a:solidFill>
                  <a:srgbClr val="0000CC"/>
                </a:solidFill>
                <a:latin typeface="Arial Narrow" pitchFamily="34" charset="0"/>
              </a:rPr>
              <a:t>: </a:t>
            </a:r>
            <a:r>
              <a:rPr lang="en-US" b="1" i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energy and system size scan from 4 to 11(13,25) GeV </a:t>
            </a:r>
            <a:r>
              <a:rPr lang="en-US" b="1" i="1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to </a:t>
            </a:r>
            <a:r>
              <a:rPr lang="en-US" b="1" i="1" dirty="0" smtClean="0">
                <a:solidFill>
                  <a:srgbClr val="0000FF"/>
                </a:solidFill>
                <a:latin typeface="Arial Narrow" pitchFamily="34" charset="0"/>
              </a:rPr>
              <a:t>measure </a:t>
            </a:r>
            <a:r>
              <a:rPr lang="en-US" b="1" i="1" dirty="0">
                <a:solidFill>
                  <a:srgbClr val="0000FF"/>
                </a:solidFill>
                <a:latin typeface="Arial Narrow" pitchFamily="34" charset="0"/>
              </a:rPr>
              <a:t>a </a:t>
            </a:r>
            <a:r>
              <a:rPr lang="en-US" b="1" i="1" dirty="0" smtClean="0">
                <a:solidFill>
                  <a:srgbClr val="0000FF"/>
                </a:solidFill>
                <a:latin typeface="Arial Narrow" pitchFamily="34" charset="0"/>
              </a:rPr>
              <a:t>variety </a:t>
            </a:r>
            <a:r>
              <a:rPr lang="en-US" b="1" i="1" dirty="0">
                <a:solidFill>
                  <a:srgbClr val="0000FF"/>
                </a:solidFill>
                <a:latin typeface="Arial Narrow" pitchFamily="34" charset="0"/>
              </a:rPr>
              <a:t>of signals systematically changing collision parameters (</a:t>
            </a:r>
            <a:r>
              <a:rPr lang="en-US" b="1" i="1" dirty="0" smtClean="0">
                <a:solidFill>
                  <a:srgbClr val="0000FF"/>
                </a:solidFill>
                <a:latin typeface="Arial Narrow" pitchFamily="34" charset="0"/>
              </a:rPr>
              <a:t>energy &amp; system </a:t>
            </a:r>
            <a:r>
              <a:rPr lang="en-US" b="1" i="1" dirty="0">
                <a:solidFill>
                  <a:srgbClr val="0000FF"/>
                </a:solidFill>
                <a:latin typeface="Arial Narrow" pitchFamily="34" charset="0"/>
              </a:rPr>
              <a:t>size). Reference </a:t>
            </a:r>
            <a:r>
              <a:rPr lang="en-US" b="1" i="1" dirty="0" err="1" smtClean="0">
                <a:solidFill>
                  <a:srgbClr val="0000FF"/>
                </a:solidFill>
                <a:latin typeface="Arial Narrow" pitchFamily="34" charset="0"/>
              </a:rPr>
              <a:t>p+p</a:t>
            </a:r>
            <a:r>
              <a:rPr lang="en-US" b="1" i="1" dirty="0" smtClean="0">
                <a:solidFill>
                  <a:srgbClr val="0000FF"/>
                </a:solidFill>
                <a:latin typeface="Arial Narrow" pitchFamily="34" charset="0"/>
              </a:rPr>
              <a:t> data will </a:t>
            </a:r>
            <a:r>
              <a:rPr lang="en-US" b="1" i="1" dirty="0">
                <a:solidFill>
                  <a:srgbClr val="0000FF"/>
                </a:solidFill>
                <a:latin typeface="Arial Narrow" pitchFamily="34" charset="0"/>
              </a:rPr>
              <a:t>be taken in the same experimental </a:t>
            </a:r>
            <a:r>
              <a:rPr lang="en-US" b="1" i="1" dirty="0" smtClean="0">
                <a:solidFill>
                  <a:srgbClr val="0000FF"/>
                </a:solidFill>
                <a:latin typeface="Arial Narrow" pitchFamily="34" charset="0"/>
              </a:rPr>
              <a:t>conditions.</a:t>
            </a:r>
            <a:endParaRPr lang="ru-RU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64" y="3816349"/>
            <a:ext cx="102917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Event rates (rough estimates)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(</a:t>
            </a:r>
            <a:r>
              <a:rPr lang="en-US" dirty="0" err="1" smtClean="0"/>
              <a:t>MinBias</a:t>
            </a:r>
            <a:r>
              <a:rPr lang="en-US" dirty="0" smtClean="0"/>
              <a:t>, duty factor=0.5) ~100 Hz at 7-11A GeV and only 2 Hz at 4A GeV. For a 10-day beam time</a:t>
            </a:r>
          </a:p>
          <a:p>
            <a:r>
              <a:rPr lang="en-US" dirty="0"/>
              <a:t> </a:t>
            </a:r>
            <a:r>
              <a:rPr lang="en-US" dirty="0" smtClean="0"/>
              <a:t>    period per energy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~ 90M collisions at 7-11 GeV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Intermediate:  ~100M in 4 days at 7-11 GeV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39976" y="6469496"/>
            <a:ext cx="90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now is: to define a data taking scenario and potential probes for 2021-23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10326"/>
              </p:ext>
            </p:extLst>
          </p:nvPr>
        </p:nvGraphicFramePr>
        <p:xfrm>
          <a:off x="4791411" y="4756501"/>
          <a:ext cx="7032731" cy="15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2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70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82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7974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Beam</a:t>
                      </a:r>
                      <a:endParaRPr lang="ru-RU" sz="1600" dirty="0"/>
                    </a:p>
                  </a:txBody>
                  <a:tcPr marL="91442" marR="91442" marT="45734" marB="4573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Luminosity</a:t>
                      </a:r>
                      <a:r>
                        <a:rPr lang="en-US" sz="1600" baseline="0" dirty="0" smtClean="0"/>
                        <a:t> (cm 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 c </a:t>
                      </a:r>
                      <a:r>
                        <a:rPr lang="en-US" sz="1600" baseline="30000" dirty="0" smtClean="0"/>
                        <a:t>- 1</a:t>
                      </a:r>
                      <a:r>
                        <a:rPr lang="en-US" sz="1600" baseline="0" dirty="0" smtClean="0"/>
                        <a:t>) </a:t>
                      </a:r>
                      <a:endParaRPr lang="ru-RU" sz="1600" dirty="0"/>
                    </a:p>
                  </a:txBody>
                  <a:tcPr marL="91442" marR="91442" marT="45734" marB="4573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sample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per 1 week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at √s = 4 GeV</a:t>
                      </a:r>
                      <a:r>
                        <a:rPr lang="en-US" sz="1600" baseline="0" dirty="0" smtClean="0"/>
                        <a:t> </a:t>
                      </a:r>
                      <a:endParaRPr lang="ru-RU" sz="1600" dirty="0"/>
                    </a:p>
                  </a:txBody>
                  <a:tcPr marL="91442" marR="91442" marT="45734" marB="4573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sample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per 1 week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at √s = 11 GeV</a:t>
                      </a:r>
                      <a:r>
                        <a:rPr lang="en-US" sz="1600" baseline="0" dirty="0" smtClean="0"/>
                        <a:t> 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 marL="91442" marR="91442" marT="45734" marB="4573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/>
                          <a:cs typeface="Arial"/>
                        </a:rPr>
                        <a:t>√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s=4 GeV</a:t>
                      </a:r>
                      <a:endParaRPr lang="ru-RU" sz="1600" dirty="0"/>
                    </a:p>
                  </a:txBody>
                  <a:tcPr marL="91442" marR="91442" marT="45734" marB="4573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/>
                          <a:cs typeface="Arial"/>
                        </a:rPr>
                        <a:t>√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s=11 GeV</a:t>
                      </a:r>
                      <a:endParaRPr lang="ru-RU" sz="1600" dirty="0"/>
                    </a:p>
                  </a:txBody>
                  <a:tcPr marL="91442" marR="91442" marT="45734" marB="4573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291">
                <a:tc>
                  <a:txBody>
                    <a:bodyPr/>
                    <a:lstStyle/>
                    <a:p>
                      <a:r>
                        <a:rPr lang="en-US" sz="1600" b="1" baseline="30000" dirty="0" smtClean="0"/>
                        <a:t>197</a:t>
                      </a:r>
                      <a:r>
                        <a:rPr lang="en-US" sz="1600" b="1" dirty="0" smtClean="0"/>
                        <a:t>Au</a:t>
                      </a:r>
                      <a:endParaRPr lang="ru-RU" sz="1600" b="1" dirty="0"/>
                    </a:p>
                  </a:txBody>
                  <a:tcPr marL="91442" marR="91442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7 </a:t>
                      </a:r>
                      <a:r>
                        <a:rPr lang="en-US" sz="1600" b="1" baseline="30000" dirty="0" smtClean="0"/>
                        <a:t>.</a:t>
                      </a:r>
                      <a:r>
                        <a:rPr lang="en-US" sz="1600" b="1" dirty="0" smtClean="0"/>
                        <a:t>10</a:t>
                      </a:r>
                      <a:r>
                        <a:rPr lang="en-US" sz="1600" b="1" baseline="30000" dirty="0" smtClean="0"/>
                        <a:t>24</a:t>
                      </a:r>
                      <a:endParaRPr lang="ru-RU" sz="1600" b="1" baseline="30000" dirty="0"/>
                    </a:p>
                  </a:txBody>
                  <a:tcPr marL="91442" marR="91442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 </a:t>
                      </a:r>
                      <a:r>
                        <a:rPr lang="en-US" sz="1600" b="1" baseline="30000" dirty="0" smtClean="0"/>
                        <a:t>.</a:t>
                      </a:r>
                      <a:r>
                        <a:rPr lang="en-US" sz="1600" b="1" dirty="0" smtClean="0"/>
                        <a:t> 10</a:t>
                      </a:r>
                      <a:r>
                        <a:rPr lang="en-US" sz="1600" b="1" baseline="30000" dirty="0" smtClean="0"/>
                        <a:t>25</a:t>
                      </a:r>
                      <a:endParaRPr lang="ru-RU" sz="1600" b="1" baseline="30000" dirty="0"/>
                    </a:p>
                  </a:txBody>
                  <a:tcPr marL="91442" marR="91442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r>
                        <a:rPr lang="en-US" sz="1600" b="1" dirty="0" smtClean="0"/>
                        <a:t>.</a:t>
                      </a:r>
                      <a:r>
                        <a:rPr lang="ru-RU" sz="1600" b="1" dirty="0" smtClean="0"/>
                        <a:t>1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baseline="30000" dirty="0" smtClean="0"/>
                        <a:t>.</a:t>
                      </a:r>
                      <a:r>
                        <a:rPr lang="en-US" sz="1600" b="1" dirty="0" smtClean="0"/>
                        <a:t> 10</a:t>
                      </a:r>
                      <a:r>
                        <a:rPr lang="en-US" sz="1600" b="1" baseline="30000" dirty="0" smtClean="0"/>
                        <a:t>6</a:t>
                      </a:r>
                      <a:endParaRPr lang="ru-RU" sz="1600" b="1" baseline="30000" dirty="0"/>
                    </a:p>
                  </a:txBody>
                  <a:tcPr marL="91442" marR="91442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6</a:t>
                      </a:r>
                      <a:r>
                        <a:rPr lang="en-US" sz="1600" b="1" dirty="0" smtClean="0"/>
                        <a:t>.</a:t>
                      </a:r>
                      <a:r>
                        <a:rPr lang="ru-RU" sz="1600" b="1" dirty="0" smtClean="0"/>
                        <a:t>3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baseline="30000" dirty="0" smtClean="0"/>
                        <a:t>.</a:t>
                      </a:r>
                      <a:r>
                        <a:rPr lang="en-US" sz="1600" b="1" dirty="0" smtClean="0"/>
                        <a:t> 10</a:t>
                      </a:r>
                      <a:r>
                        <a:rPr lang="en-US" sz="1600" b="1" baseline="30000" dirty="0" smtClean="0"/>
                        <a:t>7</a:t>
                      </a:r>
                      <a:endParaRPr lang="ru-RU" sz="1600" b="1" baseline="30000" dirty="0" smtClean="0"/>
                    </a:p>
                    <a:p>
                      <a:endParaRPr lang="ru-RU" sz="1600" b="1" baseline="30000" dirty="0"/>
                    </a:p>
                  </a:txBody>
                  <a:tcPr marL="91442" marR="91442" marT="45734" marB="457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820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8926" y="1557339"/>
            <a:ext cx="92567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</a:rPr>
              <a:t>NICA is 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ideally suited for exploring the transition between the hadronic phase and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      the new plasma phase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</a:rPr>
              <a:t>. This exploration is the top priority of the NICA program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15888"/>
            <a:ext cx="69691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944564"/>
            <a:ext cx="15287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225425"/>
            <a:ext cx="11382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1524000" y="2535238"/>
            <a:ext cx="91376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900" b="1">
                <a:solidFill>
                  <a:srgbClr val="002060"/>
                </a:solidFill>
                <a:latin typeface="Arial Narrow" pitchFamily="34" charset="0"/>
              </a:rPr>
              <a:t>The </a:t>
            </a:r>
            <a:r>
              <a:rPr lang="en-US" sz="1900" b="1">
                <a:solidFill>
                  <a:srgbClr val="FF0000"/>
                </a:solidFill>
                <a:latin typeface="Arial Narrow" pitchFamily="34" charset="0"/>
              </a:rPr>
              <a:t>first round </a:t>
            </a:r>
            <a:r>
              <a:rPr lang="en-US" sz="1900" b="1">
                <a:solidFill>
                  <a:srgbClr val="002060"/>
                </a:solidFill>
                <a:latin typeface="Arial Narrow" pitchFamily="34" charset="0"/>
              </a:rPr>
              <a:t>of NICA experiments should concentrate on a </a:t>
            </a:r>
            <a:r>
              <a:rPr lang="en-US" sz="1900" b="1">
                <a:solidFill>
                  <a:srgbClr val="FF0000"/>
                </a:solidFill>
                <a:latin typeface="Arial Narrow" pitchFamily="34" charset="0"/>
              </a:rPr>
              <a:t>variety of diagnostic observables that have already been employed in experimental programs at RHIC and SPS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90662" y="4437063"/>
            <a:ext cx="9177338" cy="969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We recommend that the </a:t>
            </a:r>
            <a:r>
              <a:rPr lang="en-US" sz="1900" b="1" dirty="0">
                <a:solidFill>
                  <a:srgbClr val="FF0000"/>
                </a:solidFill>
                <a:latin typeface="Arial Narrow" pitchFamily="34" charset="0"/>
              </a:rPr>
              <a:t>MPD detector </a:t>
            </a: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at NICA will be </a:t>
            </a:r>
            <a:r>
              <a:rPr lang="en-US" sz="1900" b="1" dirty="0">
                <a:solidFill>
                  <a:srgbClr val="FF0000"/>
                </a:solidFill>
                <a:latin typeface="Arial Narrow" pitchFamily="34" charset="0"/>
              </a:rPr>
              <a:t>optimized for the study of fluctuations</a:t>
            </a:r>
          </a:p>
          <a:p>
            <a:pPr>
              <a:defRPr/>
            </a:pPr>
            <a:r>
              <a:rPr lang="en-US" sz="1900" b="1" dirty="0">
                <a:solidFill>
                  <a:srgbClr val="FF0000"/>
                </a:solidFill>
                <a:latin typeface="Arial Narrow" pitchFamily="34" charset="0"/>
              </a:rPr>
              <a:t>      and correlations</a:t>
            </a: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 of bulk properties and that a </a:t>
            </a:r>
            <a:r>
              <a:rPr lang="en-US" sz="1900" b="1" dirty="0">
                <a:solidFill>
                  <a:srgbClr val="FF0000"/>
                </a:solidFill>
                <a:latin typeface="Arial Narrow" pitchFamily="34" charset="0"/>
              </a:rPr>
              <a:t>primary goal</a:t>
            </a: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 will be to measure the </a:t>
            </a:r>
            <a:r>
              <a:rPr lang="en-US" sz="1900" b="1" dirty="0">
                <a:solidFill>
                  <a:srgbClr val="FF0000"/>
                </a:solidFill>
                <a:latin typeface="Arial Narrow" pitchFamily="34" charset="0"/>
              </a:rPr>
              <a:t>excitation</a:t>
            </a:r>
          </a:p>
          <a:p>
            <a:pPr>
              <a:defRPr/>
            </a:pPr>
            <a:r>
              <a:rPr lang="en-US" sz="1900" b="1" dirty="0">
                <a:solidFill>
                  <a:srgbClr val="FF0000"/>
                </a:solidFill>
                <a:latin typeface="Arial Narrow" pitchFamily="34" charset="0"/>
              </a:rPr>
              <a:t>     functions and the dependence of fluctuations &amp; correlations on centrality and system size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90662" y="3357564"/>
            <a:ext cx="9324976" cy="968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The </a:t>
            </a:r>
            <a:r>
              <a:rPr lang="en-US" sz="1900" b="1" dirty="0">
                <a:solidFill>
                  <a:srgbClr val="FF0000"/>
                </a:solidFill>
                <a:latin typeface="Arial Narrow" pitchFamily="34" charset="0"/>
              </a:rPr>
              <a:t>detector</a:t>
            </a: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 will c</a:t>
            </a:r>
            <a:r>
              <a:rPr lang="en-US" sz="1900" b="1" dirty="0">
                <a:solidFill>
                  <a:srgbClr val="FF0000"/>
                </a:solidFill>
                <a:latin typeface="Arial Narrow" pitchFamily="34" charset="0"/>
              </a:rPr>
              <a:t>ollect</a:t>
            </a: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 simultaneously centrality-selected </a:t>
            </a:r>
            <a:r>
              <a:rPr lang="en-US" sz="1900" b="1" dirty="0">
                <a:solidFill>
                  <a:srgbClr val="FF0000"/>
                </a:solidFill>
                <a:latin typeface="Arial Narrow" pitchFamily="34" charset="0"/>
              </a:rPr>
              <a:t>high-precision data on double differential spectra of identified hadrons.</a:t>
            </a: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 In consequence, freeze-out conditions will be</a:t>
            </a:r>
          </a:p>
          <a:p>
            <a:pPr>
              <a:defRPr/>
            </a:pP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      precisely established for collisions in the transition domain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58926" y="5487988"/>
            <a:ext cx="8640763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In </a:t>
            </a:r>
            <a:r>
              <a:rPr lang="en-US" sz="1900" b="1" dirty="0">
                <a:solidFill>
                  <a:srgbClr val="FF0000"/>
                </a:solidFill>
                <a:latin typeface="Arial Narrow" pitchFamily="34" charset="0"/>
              </a:rPr>
              <a:t>the second stage </a:t>
            </a: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one should consider measurements of open-charm hadrons,</a:t>
            </a:r>
          </a:p>
          <a:p>
            <a:pPr>
              <a:defRPr/>
            </a:pP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      </a:t>
            </a:r>
            <a:r>
              <a:rPr lang="en-US" sz="1900" b="1" dirty="0">
                <a:solidFill>
                  <a:srgbClr val="FF0000"/>
                </a:solidFill>
                <a:latin typeface="Arial Narrow" pitchFamily="34" charset="0"/>
              </a:rPr>
              <a:t>di-leptons, and di-photons </a:t>
            </a:r>
            <a:r>
              <a:rPr lang="en-US" sz="1900" b="1" dirty="0">
                <a:solidFill>
                  <a:srgbClr val="002060"/>
                </a:solidFill>
                <a:latin typeface="Arial Narrow" pitchFamily="34" charset="0"/>
              </a:rPr>
              <a:t>at NICA.</a:t>
            </a:r>
            <a:endParaRPr lang="ru-RU" sz="19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0775" y="1106488"/>
            <a:ext cx="1809750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http://nica.jinr.ru</a:t>
            </a:r>
            <a:endParaRPr lang="ru-RU" sz="2200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3704-58AA-4699-B2D2-ABE5D5546A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30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3527515" y="0"/>
            <a:ext cx="324800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2500" b="1" dirty="0">
                <a:solidFill>
                  <a:srgbClr val="000000"/>
                </a:solidFill>
                <a:latin typeface="Arial" panose="020B0604020202020204" pitchFamily="34" charset="0"/>
              </a:rPr>
              <a:t>MPD </a:t>
            </a:r>
            <a:r>
              <a:rPr lang="en-US" altLang="ru-RU" sz="2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physics cases</a:t>
            </a:r>
            <a:endParaRPr lang="ru-RU" altLang="ru-RU" sz="25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1811050" y="609600"/>
            <a:ext cx="726281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2200" b="1" i="1" dirty="0">
                <a:solidFill>
                  <a:srgbClr val="17375E"/>
                </a:solidFill>
                <a:latin typeface="Arial" panose="020B0604020202020204" pitchFamily="34" charset="0"/>
              </a:rPr>
              <a:t>Bulk properties, EOS</a:t>
            </a:r>
          </a:p>
          <a:p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</a:rPr>
              <a:t>particle yields &amp; spectra, ratios, </a:t>
            </a:r>
            <a:r>
              <a:rPr lang="en-US" altLang="ru-RU" sz="2200" b="1" dirty="0" err="1">
                <a:solidFill>
                  <a:srgbClr val="00B050"/>
                </a:solidFill>
                <a:latin typeface="Arial" panose="020B0604020202020204" pitchFamily="34" charset="0"/>
              </a:rPr>
              <a:t>femtoscopy</a:t>
            </a:r>
            <a:r>
              <a: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</a:rPr>
              <a:t>, flow</a:t>
            </a:r>
          </a:p>
          <a:p>
            <a:r>
              <a:rPr lang="en-US" altLang="ru-RU" sz="2100" b="1" dirty="0">
                <a:solidFill>
                  <a:srgbClr val="C00000"/>
                </a:solidFill>
                <a:latin typeface="Arial" panose="020B0604020202020204" pitchFamily="34" charset="0"/>
              </a:rPr>
              <a:t>   </a:t>
            </a:r>
            <a:r>
              <a:rPr lang="en-US" altLang="ru-RU" sz="2100" b="1" u="sng" dirty="0">
                <a:solidFill>
                  <a:srgbClr val="C00000"/>
                </a:solidFill>
                <a:latin typeface="Arial" panose="020B0604020202020204" pitchFamily="34" charset="0"/>
              </a:rPr>
              <a:t>measure: </a:t>
            </a:r>
            <a:r>
              <a:rPr lang="en-US" altLang="ru-RU" sz="2400" i="1" dirty="0">
                <a:solidFill>
                  <a:srgbClr val="C00000"/>
                </a:solidFill>
                <a:latin typeface="Symbol" panose="05050102010706020507" pitchFamily="18" charset="2"/>
              </a:rPr>
              <a:t>g, p</a:t>
            </a:r>
            <a:r>
              <a:rPr lang="en-US" altLang="ru-RU" sz="2400" i="1" dirty="0">
                <a:solidFill>
                  <a:srgbClr val="C00000"/>
                </a:solidFill>
                <a:latin typeface="Arial" panose="020B0604020202020204" pitchFamily="34" charset="0"/>
              </a:rPr>
              <a:t>, K, p, </a:t>
            </a:r>
            <a:r>
              <a:rPr lang="en-US" altLang="ru-RU" sz="2400" i="1" dirty="0">
                <a:solidFill>
                  <a:srgbClr val="C00000"/>
                </a:solidFill>
                <a:latin typeface="Symbol" panose="05050102010706020507" pitchFamily="18" charset="2"/>
              </a:rPr>
              <a:t>L, W</a:t>
            </a:r>
            <a:r>
              <a:rPr lang="en-US" altLang="ru-RU" sz="2400" i="1" dirty="0">
                <a:solidFill>
                  <a:srgbClr val="C00000"/>
                </a:solidFill>
                <a:latin typeface="Arial" panose="020B0604020202020204" pitchFamily="34" charset="0"/>
              </a:rPr>
              <a:t>, (anti)particles, light nuclei</a:t>
            </a:r>
          </a:p>
          <a:p>
            <a:endParaRPr lang="en-US" altLang="ru-RU" sz="24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altLang="ru-RU" sz="2200" b="1" i="1" dirty="0">
                <a:solidFill>
                  <a:srgbClr val="17375E"/>
                </a:solidFill>
                <a:latin typeface="Arial" panose="020B0604020202020204" pitchFamily="34" charset="0"/>
              </a:rPr>
              <a:t>In-Medium modification of hadron</a:t>
            </a:r>
            <a:r>
              <a:rPr lang="ru-RU" altLang="ru-RU" sz="2200" b="1" i="1" dirty="0">
                <a:solidFill>
                  <a:srgbClr val="17375E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200" b="1" i="1" dirty="0">
                <a:solidFill>
                  <a:srgbClr val="17375E"/>
                </a:solidFill>
                <a:latin typeface="Arial" panose="020B0604020202020204" pitchFamily="34" charset="0"/>
              </a:rPr>
              <a:t>properties</a:t>
            </a:r>
          </a:p>
          <a:p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</a:rPr>
              <a:t>onset of low-mass </a:t>
            </a:r>
            <a:r>
              <a:rPr lang="en-US" altLang="ru-RU" sz="2200" b="1" dirty="0" err="1">
                <a:solidFill>
                  <a:srgbClr val="00B050"/>
                </a:solidFill>
                <a:latin typeface="Arial" panose="020B0604020202020204" pitchFamily="34" charset="0"/>
              </a:rPr>
              <a:t>dilepton</a:t>
            </a:r>
            <a:r>
              <a: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</a:rPr>
              <a:t> enhancement</a:t>
            </a:r>
          </a:p>
          <a:p>
            <a:r>
              <a:rPr lang="en-US" altLang="ru-RU" sz="21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2100" b="1" u="sng" dirty="0">
                <a:solidFill>
                  <a:srgbClr val="C00000"/>
                </a:solidFill>
                <a:latin typeface="Arial" panose="020B0604020202020204" pitchFamily="34" charset="0"/>
              </a:rPr>
              <a:t>measure:</a:t>
            </a:r>
            <a:r>
              <a:rPr lang="en-US" altLang="ru-RU" sz="21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400" i="1" dirty="0">
                <a:solidFill>
                  <a:srgbClr val="C00000"/>
                </a:solidFill>
                <a:latin typeface="Symbol" panose="05050102010706020507" pitchFamily="18" charset="2"/>
              </a:rPr>
              <a:t>r, w, f </a:t>
            </a:r>
            <a:r>
              <a:rPr lang="en-US" altLang="ru-RU" sz="2400" i="1" dirty="0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ru-RU" sz="2400" i="1" dirty="0" err="1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e+e</a:t>
            </a:r>
            <a:r>
              <a:rPr lang="en-US" altLang="ru-RU" sz="2400" i="1" dirty="0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-</a:t>
            </a:r>
          </a:p>
          <a:p>
            <a:endParaRPr lang="en-US" altLang="ru-RU" sz="2400" b="1" i="1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ru-RU" sz="2200" b="1" i="1" dirty="0" err="1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Deconfinement</a:t>
            </a:r>
            <a:r>
              <a:rPr lang="en-US" altLang="ru-RU" sz="2200" b="1" i="1" dirty="0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(chiral) phase transition at high </a:t>
            </a:r>
            <a:r>
              <a:rPr lang="en-US" altLang="ru-RU" sz="2200" b="1" i="1" dirty="0" err="1">
                <a:solidFill>
                  <a:srgbClr val="17375E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r</a:t>
            </a:r>
            <a:r>
              <a:rPr lang="en-US" altLang="ru-RU" sz="2200" b="1" i="1" baseline="-25000" dirty="0" err="1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</a:t>
            </a:r>
            <a:endParaRPr lang="en-US" altLang="ru-RU" sz="2200" b="1" i="1" baseline="-25000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enhanced strangeness production</a:t>
            </a:r>
          </a:p>
          <a:p>
            <a:r>
              <a: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Chiral Magnetic </a:t>
            </a:r>
            <a:r>
              <a:rPr lang="en-US" alt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ru-RU" sz="2200" b="1" dirty="0" err="1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en-US" altLang="ru-RU" sz="2200" b="1" dirty="0" err="1" smtClean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ortical</a:t>
            </a:r>
            <a:r>
              <a: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) effect, </a:t>
            </a:r>
            <a:r>
              <a:rPr lang="en-US" altLang="ru-RU" sz="2200" b="1" dirty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polarization</a:t>
            </a:r>
          </a:p>
          <a:p>
            <a:endParaRPr lang="en-US" altLang="ru-RU" sz="2400" b="1" i="1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ru-RU" sz="2200" b="1" i="1" dirty="0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QCD Critical Point</a:t>
            </a:r>
          </a:p>
          <a:p>
            <a:r>
              <a:rPr lang="en-US" altLang="ru-RU" sz="24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event-by-event fluctuations and correlations</a:t>
            </a:r>
          </a:p>
          <a:p>
            <a:endParaRPr lang="en-US" altLang="ru-RU" sz="2400" b="1" i="1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ru-RU" sz="2200" b="1" i="1" dirty="0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Strangeness in nuclear matter</a:t>
            </a:r>
          </a:p>
          <a:p>
            <a:r>
              <a:rPr lang="en-US" altLang="ru-RU" sz="23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ru-RU" sz="2200" b="1" dirty="0" err="1" smtClean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hypernuclei</a:t>
            </a:r>
            <a:endParaRPr lang="ru-RU" altLang="ru-RU" sz="22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D27-F966-49A5-AE2E-4113C3EEC1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34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2604</Words>
  <Application>Microsoft Office PowerPoint</Application>
  <PresentationFormat>Широкоэкранный</PresentationFormat>
  <Paragraphs>504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6" baseType="lpstr">
      <vt:lpstr>ＭＳ Ｐゴシック</vt:lpstr>
      <vt:lpstr>ＭＳ Ｐゴシック</vt:lpstr>
      <vt:lpstr>Apple Chancery</vt:lpstr>
      <vt:lpstr>Arial</vt:lpstr>
      <vt:lpstr>Arial Narrow</vt:lpstr>
      <vt:lpstr>Bookman Old Style</vt:lpstr>
      <vt:lpstr>Calibri</vt:lpstr>
      <vt:lpstr>Calibri Light</vt:lpstr>
      <vt:lpstr>Calibri-Light</vt:lpstr>
      <vt:lpstr>Comic Sans MS</vt:lpstr>
      <vt:lpstr>Droid Sans</vt:lpstr>
      <vt:lpstr>Georgia</vt:lpstr>
      <vt:lpstr>Symbol</vt:lpstr>
      <vt:lpstr>SymbolPS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MPD performance: flow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Vadim Kolesnikov</cp:lastModifiedBy>
  <cp:revision>89</cp:revision>
  <dcterms:created xsi:type="dcterms:W3CDTF">2018-04-09T07:21:14Z</dcterms:created>
  <dcterms:modified xsi:type="dcterms:W3CDTF">2018-04-12T06:45:16Z</dcterms:modified>
</cp:coreProperties>
</file>