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2" r:id="rId3"/>
    <p:sldId id="266" r:id="rId4"/>
    <p:sldId id="264" r:id="rId5"/>
    <p:sldId id="265" r:id="rId6"/>
    <p:sldId id="271" r:id="rId7"/>
    <p:sldId id="272" r:id="rId8"/>
    <p:sldId id="259" r:id="rId9"/>
    <p:sldId id="273" r:id="rId10"/>
    <p:sldId id="274" r:id="rId11"/>
    <p:sldId id="270" r:id="rId12"/>
    <p:sldId id="276" r:id="rId13"/>
    <p:sldId id="27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80" d="100"/>
          <a:sy n="80" d="100"/>
        </p:scale>
        <p:origin x="-3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1A549-CC00-4108-B50E-E8D75216A550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329CD-2D28-47FC-9321-EC43494F5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13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73252-D1F2-47C8-8AA5-2501F4F620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7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3DE04B-3614-4181-8F3E-AFC8D2B40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00EC637-2AE0-4B88-B392-9E5A11D13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E2DD699-9670-4EF1-9050-16F59F51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AA1430-C5C7-40B8-8BB4-BB65D4E6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64B82E6-2DB9-4D77-B7F1-9EDE43FEE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1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E0B6D7-3464-442B-970E-E8463A92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7E06FAD-448C-4958-9BF1-B0FD5F2F1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D0C819-0EDD-4BEE-A4A7-F8D28EFE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A3036ED-CF17-472F-9BEF-5909C929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772F66D-CB8D-4C90-B948-84AEA12F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14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7474D18-797B-4DF4-B700-8DFA68C33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0F2E2DD-6BDC-4A4E-9BAF-4ADE8B077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0F3DA36-64FC-4CE5-91E1-ED705DCD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DC91F0E-4D12-4EDF-9ADB-99ACC2E9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AE7ED72-0BCE-477B-857D-E859B33D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4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4470400" cy="365125"/>
          </a:xfrm>
        </p:spPr>
        <p:txBody>
          <a:bodyPr/>
          <a:lstStyle/>
          <a:p>
            <a:r>
              <a:rPr lang="en-US" dirty="0"/>
              <a:t>29th CBM Collaboration Meeting, 24 March 2017</a:t>
            </a:r>
            <a:endParaRPr lang="de-D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84800" y="6356351"/>
            <a:ext cx="4775200" cy="365125"/>
          </a:xfrm>
        </p:spPr>
        <p:txBody>
          <a:bodyPr/>
          <a:lstStyle/>
          <a:p>
            <a:r>
              <a:rPr lang="en-US"/>
              <a:t>J. Heuser - Status STS Project </a:t>
            </a:r>
            <a:endParaRPr lang="de-D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34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8256" y="273679"/>
            <a:ext cx="10962976" cy="113913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8256" y="1604188"/>
            <a:ext cx="10962976" cy="397193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97725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485" y="44451"/>
            <a:ext cx="1576916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3934" y="44451"/>
            <a:ext cx="1246717" cy="720725"/>
          </a:xfrm>
          <a:prstGeom prst="rect">
            <a:avLst/>
          </a:prstGeom>
          <a:ln>
            <a:solidFill>
              <a:schemeClr val="accent1">
                <a:lumMod val="75000"/>
                <a:alpha val="36000"/>
              </a:schemeClr>
            </a:solidFill>
          </a:ln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127001" y="6524625"/>
            <a:ext cx="1587500" cy="2936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D6A7009-1A9C-4E97-A182-2AA52617817A}" type="datetime1">
              <a:rPr lang="ru-RU"/>
              <a:pPr>
                <a:defRPr/>
              </a:pPr>
              <a:t>12.04.2018</a:t>
            </a:fld>
            <a:endParaRPr lang="de-DE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524625"/>
            <a:ext cx="6191251" cy="2936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M. </a:t>
            </a:r>
            <a:r>
              <a:rPr lang="de-DE" dirty="0" err="1"/>
              <a:t>Merkin</a:t>
            </a:r>
            <a:r>
              <a:rPr lang="de-DE" dirty="0"/>
              <a:t> SINP MSU       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20867" y="6524625"/>
            <a:ext cx="1769533" cy="2936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D89B46-3B69-4705-BF35-17D6EA942E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26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092153-4BC0-4F66-9D46-19D18A47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34744F-D108-4DA3-902A-8DEA59CE1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711D23-C763-4274-A423-67E7E58D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2E069FC-BCAD-4DD6-AF59-58519D770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85E9BA3-A823-4C8C-96CB-8FF5A800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25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38870B-D72C-42C2-A768-789E0597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7E72309-3589-4946-AAA0-2D33D21D4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D9CDB6C-05D0-4EA7-B1F5-5D955A51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3C7D1C-6CB6-44D9-94A3-00F3B3E4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62DD886-0CC1-4CF9-892B-696C25B7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3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FE8B71-8688-4949-8822-5276E3D5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4DFE5DA-C1F2-4105-B321-1F6D39F34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ECD572D-859B-458E-8DA8-8AF3A6042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27D6BE8-6DDC-4C4D-9DF0-005947D9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B9A8E30-D958-4FF9-A5B1-6DBB7966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57D15E-6804-440B-A017-F6E2FE65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80FF7A-CFBC-4D77-AD8D-0FD9FAE9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1D2407D-FCDF-41D3-A206-493D3C6F4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28EE080-D2E9-4B5A-A078-C4E709744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33091C8-AA4B-45C0-8CF8-32AB99B18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D94F640-F5A3-43F3-8EED-ABC7ECCA0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F902223-DAF0-4159-8E8B-48768164E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A6BB55F-BB14-4A91-BB63-90EBB79B6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E4AD2D2-B8DB-4F72-9FD8-0BFA0FF7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9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0E49BE-83BF-4492-923D-1AA9836B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8D8291B-38D9-4741-BEE9-1EEE81AB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143737E-F42C-4788-91AB-AFDA2B59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DA16FB1-3BBA-4F0D-9876-77DB57023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E0A5F8F-1D78-4C43-A919-0698C2CD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2207D0C-B933-48D4-A7CD-FEEC1FE1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0BA35FB-0DD3-44CB-996C-8ADB76E9B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43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1FB5DC-D57B-4874-B962-43BF306F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B5CB20-D864-4189-9FD4-E3F0CEAC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7ABE7ED-0838-406E-95E5-02DDBFF89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D30BD6B-1ACA-4367-907A-BC60F70F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0F7AB3C-5799-4D31-8C69-4197F36B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A8B4F33-6247-400A-B292-479E0C72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37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533B7E-A041-4590-B1E4-2CB4C4F3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B16F4A2-A274-48D0-9193-6E79DD189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6AC6622-34FA-4A8E-AA3A-ADC9138D1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E16F237-62B9-448B-BF70-4F81AC77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8DF55A5-A06A-455D-BC0D-BAF1FCC73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1D86DC5-3B51-41D2-81DC-5F9CAED8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9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CD2CDA-F876-4B18-AF33-42A5A2716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3753DB1-49F3-4C77-AD95-E1FECFA22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49701DE-9942-4BF5-A921-1E45772AF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F694-D240-4356-8C02-BA89ACB056F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34EA95-B71E-452B-879C-1B1D754DA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8AF476F-B757-4F67-9576-9FAC10C1F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17C7-21C1-4BBD-80BE-583C3B927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59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2438" y="812262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MSU </a:t>
            </a: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Contribution to 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MPD and </a:t>
            </a: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BM@N</a:t>
            </a:r>
            <a:endParaRPr lang="en-US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Mikhail MERKIN, </a:t>
            </a:r>
            <a:r>
              <a:rPr lang="en-US" sz="2800" dirty="0">
                <a:latin typeface="Comic Sans MS" panose="030F0702030302020204" pitchFamily="66" charset="0"/>
              </a:rPr>
              <a:t>Alexander KRYUKOV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5068" y="982476"/>
            <a:ext cx="10835244" cy="5192693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</a:pPr>
            <a:r>
              <a:rPr lang="en-US" altLang="ru-RU" dirty="0" smtClean="0">
                <a:latin typeface="Comic Sans MS" panose="030F0702030302020204" pitchFamily="66" charset="0"/>
              </a:rPr>
              <a:t>Defined /to be defined</a:t>
            </a:r>
            <a:r>
              <a:rPr lang="en-US" altLang="ru-RU" dirty="0" smtClean="0">
                <a:latin typeface="Comic Sans MS" panose="030F0702030302020204" pitchFamily="66" charset="0"/>
              </a:rPr>
              <a:t>: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altLang="ru-RU" dirty="0" smtClean="0">
              <a:latin typeface="Comic Sans MS" panose="030F0702030302020204" pitchFamily="66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sets </a:t>
            </a:r>
            <a:r>
              <a:rPr lang="en-US" altLang="ru-RU" sz="2800" dirty="0">
                <a:latin typeface="Comic Sans MS" panose="030F0702030302020204" pitchFamily="66" charset="0"/>
              </a:rPr>
              <a:t>of the controlled ITS parameters;   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interfaces </a:t>
            </a:r>
            <a:r>
              <a:rPr lang="en-US" altLang="ru-RU" sz="2800" dirty="0">
                <a:latin typeface="Comic Sans MS" panose="030F0702030302020204" pitchFamily="66" charset="0"/>
              </a:rPr>
              <a:t>for slow control;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types </a:t>
            </a:r>
            <a:r>
              <a:rPr lang="en-US" altLang="ru-RU" sz="2800" dirty="0">
                <a:latin typeface="Comic Sans MS" panose="030F0702030302020204" pitchFamily="66" charset="0"/>
              </a:rPr>
              <a:t>of T, H and other sensors;</a:t>
            </a:r>
          </a:p>
          <a:p>
            <a:pPr lvl="1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the </a:t>
            </a:r>
            <a:r>
              <a:rPr lang="en-US" altLang="ru-RU" sz="2800" dirty="0">
                <a:latin typeface="Comic Sans MS" panose="030F0702030302020204" pitchFamily="66" charset="0"/>
              </a:rPr>
              <a:t>hardware the providing data transfer from ITS to MPD DCS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altLang="ru-RU" dirty="0" smtClean="0">
                <a:latin typeface="Comic Sans MS" panose="030F0702030302020204" pitchFamily="66" charset="0"/>
              </a:rPr>
              <a:t>In </a:t>
            </a:r>
            <a:r>
              <a:rPr lang="en-US" altLang="ru-RU" dirty="0">
                <a:latin typeface="Comic Sans MS" panose="030F0702030302020204" pitchFamily="66" charset="0"/>
              </a:rPr>
              <a:t>case of the emergency change of critical controlled parameters the system immediately has to make the </a:t>
            </a:r>
            <a:r>
              <a:rPr lang="en-US" altLang="ru-RU" dirty="0" smtClean="0">
                <a:latin typeface="Comic Sans MS" panose="030F0702030302020204" pitchFamily="66" charset="0"/>
              </a:rPr>
              <a:t>decision automatically by DCS</a:t>
            </a:r>
            <a:endParaRPr lang="en-US" altLang="ru-RU" dirty="0">
              <a:latin typeface="Comic Sans MS" panose="030F0702030302020204" pitchFamily="66" charset="0"/>
            </a:endParaRPr>
          </a:p>
          <a:p>
            <a:pPr>
              <a:buFont typeface="Arial" charset="0"/>
              <a:buChar char="•"/>
            </a:pPr>
            <a:r>
              <a:rPr lang="en-US" altLang="ru-RU" dirty="0">
                <a:latin typeface="Arial" charset="0"/>
              </a:rPr>
              <a:t>. </a:t>
            </a:r>
            <a:r>
              <a:rPr lang="en-US" altLang="ru-RU" dirty="0">
                <a:latin typeface="Comic Sans MS" panose="030F0702030302020204" pitchFamily="66" charset="0"/>
              </a:rPr>
              <a:t>At change of not critical parameters the system has to inform the operator and issue recommendations about possible </a:t>
            </a:r>
            <a:r>
              <a:rPr lang="en-US" altLang="ru-RU" dirty="0" smtClean="0">
                <a:latin typeface="Comic Sans MS" panose="030F0702030302020204" pitchFamily="66" charset="0"/>
              </a:rPr>
              <a:t>decisi</a:t>
            </a:r>
            <a:r>
              <a:rPr lang="en-US" altLang="ru-RU" dirty="0">
                <a:latin typeface="Comic Sans MS" panose="030F0702030302020204" pitchFamily="66" charset="0"/>
              </a:rPr>
              <a:t>ons</a:t>
            </a:r>
            <a:endParaRPr lang="ru-RU" dirty="0">
              <a:latin typeface="Comic Sans MS" panose="030F0702030302020204" pitchFamily="66" charset="0"/>
            </a:endParaRPr>
          </a:p>
          <a:p>
            <a:pPr>
              <a:buFont typeface="Arial" charset="0"/>
              <a:buChar char="•"/>
            </a:pPr>
            <a:endParaRPr lang="en-US" altLang="ru-RU" dirty="0">
              <a:latin typeface="Comic Sans MS" panose="030F0702030302020204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514" y="0"/>
            <a:ext cx="11530940" cy="9619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Calibri" pitchFamily="34" charset="0"/>
              </a:rPr>
              <a:t>Detector Control System for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cs typeface="Calibri" pitchFamily="34" charset="0"/>
              </a:rPr>
              <a:t>ITS MPD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3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50443-E41C-4D50-B82F-3CD11FC6B925}" type="datetime1">
              <a:rPr lang="ru-RU" smtClean="0"/>
              <a:pPr>
                <a:defRPr/>
              </a:pPr>
              <a:t>12.04.2018</a:t>
            </a:fld>
            <a:endParaRPr lang="de-DE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M. </a:t>
            </a:r>
            <a:r>
              <a:rPr lang="de-DE" dirty="0" err="1" smtClean="0"/>
              <a:t>Merkin</a:t>
            </a:r>
            <a:r>
              <a:rPr lang="de-DE" dirty="0" smtClean="0"/>
              <a:t> SINP MSU       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1BEEF-F6B3-4BCA-B555-104AE10463FE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22533" name="Прямоугольник 5"/>
          <p:cNvSpPr>
            <a:spLocks noChangeArrowheads="1"/>
          </p:cNvSpPr>
          <p:nvPr/>
        </p:nvSpPr>
        <p:spPr bwMode="auto">
          <a:xfrm>
            <a:off x="914400" y="1345094"/>
            <a:ext cx="1062841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dirty="0">
                <a:latin typeface="Comic Sans MS" panose="030F0702030302020204" pitchFamily="66" charset="0"/>
              </a:rPr>
              <a:t>The 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software protocol </a:t>
            </a:r>
            <a:r>
              <a:rPr lang="en-US" altLang="ru-RU" sz="2800" dirty="0">
                <a:latin typeface="Comic Sans MS" panose="030F0702030302020204" pitchFamily="66" charset="0"/>
              </a:rPr>
              <a:t>has to provide: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power </a:t>
            </a:r>
            <a:r>
              <a:rPr lang="en-US" altLang="ru-RU" sz="2800" dirty="0">
                <a:latin typeface="Comic Sans MS" panose="030F0702030302020204" pitchFamily="66" charset="0"/>
              </a:rPr>
              <a:t>on detectors and the reading-out electronics in the given sequence and with the required delays, both in automatic, and in test the modes; </a:t>
            </a:r>
            <a:endParaRPr lang="en-US" altLang="ru-RU" sz="28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measurement </a:t>
            </a:r>
            <a:r>
              <a:rPr lang="en-US" altLang="ru-RU" sz="2800" dirty="0">
                <a:latin typeface="Comic Sans MS" panose="030F0702030302020204" pitchFamily="66" charset="0"/>
              </a:rPr>
              <a:t>of currents of consumption of detectors and the reading-out electronics engineering.</a:t>
            </a:r>
          </a:p>
        </p:txBody>
      </p:sp>
      <p:sp>
        <p:nvSpPr>
          <p:cNvPr id="22534" name="Прямоугольник 6"/>
          <p:cNvSpPr>
            <a:spLocks noChangeArrowheads="1"/>
          </p:cNvSpPr>
          <p:nvPr/>
        </p:nvSpPr>
        <p:spPr bwMode="auto">
          <a:xfrm>
            <a:off x="807522" y="4022750"/>
            <a:ext cx="1087779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Comic Sans MS" panose="030F0702030302020204" pitchFamily="66" charset="0"/>
              </a:rPr>
              <a:t>- </a:t>
            </a:r>
            <a:r>
              <a:rPr lang="en-US" altLang="ru-RU" sz="2800" dirty="0">
                <a:latin typeface="Comic Sans MS" panose="030F0702030302020204" pitchFamily="66" charset="0"/>
              </a:rPr>
              <a:t>control of sensors and their 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connection to </a:t>
            </a:r>
            <a:r>
              <a:rPr lang="en-US" altLang="ru-RU" sz="2800" dirty="0">
                <a:latin typeface="Comic Sans MS" panose="030F0702030302020204" pitchFamily="66" charset="0"/>
              </a:rPr>
              <a:t>the concentrator, and data transmission in a control system of the detector MPD on the Ethernet 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interface</a:t>
            </a:r>
            <a:r>
              <a:rPr lang="ru-RU" altLang="ru-RU" sz="2800" dirty="0" smtClean="0">
                <a:latin typeface="Comic Sans MS" panose="030F0702030302020204" pitchFamily="66" charset="0"/>
              </a:rPr>
              <a:t>;</a:t>
            </a:r>
            <a:endParaRPr lang="en-US" altLang="ru-RU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522" y="653143"/>
            <a:ext cx="1031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  <a:cs typeface="Calibri" pitchFamily="34" charset="0"/>
              </a:rPr>
              <a:t>Detector Control System for ITS MPD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02870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7"/>
          <p:cNvSpPr>
            <a:spLocks noChangeArrowheads="1"/>
          </p:cNvSpPr>
          <p:nvPr/>
        </p:nvSpPr>
        <p:spPr bwMode="auto">
          <a:xfrm>
            <a:off x="807522" y="1299474"/>
            <a:ext cx="10664042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ru-RU" sz="2800" dirty="0">
                <a:latin typeface="Comic Sans MS" panose="030F0702030302020204" pitchFamily="66" charset="0"/>
              </a:rPr>
              <a:t>The software 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basis on </a:t>
            </a:r>
            <a:r>
              <a:rPr lang="en-US" altLang="ru-RU" sz="2800" dirty="0" err="1" smtClean="0">
                <a:latin typeface="Comic Sans MS" panose="030F0702030302020204" pitchFamily="66" charset="0"/>
              </a:rPr>
              <a:t>WinCC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 (TANGO CONTROLS) package have to :</a:t>
            </a:r>
            <a:endParaRPr lang="en-US" altLang="ru-RU" sz="2800" dirty="0">
              <a:latin typeface="Comic Sans MS" panose="030F0702030302020204" pitchFamily="66" charset="0"/>
            </a:endParaRPr>
          </a:p>
          <a:p>
            <a:pPr marL="342900" indent="-342900" algn="just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operate </a:t>
            </a:r>
            <a:r>
              <a:rPr lang="en-US" altLang="ru-RU" sz="2800" dirty="0">
                <a:latin typeface="Comic Sans MS" panose="030F0702030302020204" pitchFamily="66" charset="0"/>
              </a:rPr>
              <a:t>power supplies on set to the program of measurements, according to the 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protocol</a:t>
            </a:r>
            <a:r>
              <a:rPr lang="en-US" altLang="ru-RU" sz="2800" dirty="0">
                <a:latin typeface="Comic Sans MS" panose="030F0702030302020204" pitchFamily="66" charset="0"/>
              </a:rPr>
              <a:t>;</a:t>
            </a:r>
          </a:p>
          <a:p>
            <a:pPr marL="342900" indent="-342900" algn="just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take </a:t>
            </a:r>
            <a:r>
              <a:rPr lang="en-US" altLang="ru-RU" sz="2800" dirty="0">
                <a:latin typeface="Comic Sans MS" panose="030F0702030302020204" pitchFamily="66" charset="0"/>
              </a:rPr>
              <a:t>measurements of temperature, humidity, currents of consumption and the established power supply voltages;</a:t>
            </a:r>
          </a:p>
          <a:p>
            <a:pPr marL="342900" indent="-342900" algn="just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provide </a:t>
            </a:r>
            <a:r>
              <a:rPr lang="en-US" altLang="ru-RU" sz="2800" dirty="0">
                <a:latin typeface="Comic Sans MS" panose="030F0702030302020204" pitchFamily="66" charset="0"/>
              </a:rPr>
              <a:t>various schemes of measurement;</a:t>
            </a:r>
          </a:p>
          <a:p>
            <a:pPr marL="342900" indent="-342900" algn="just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carry </a:t>
            </a:r>
            <a:r>
              <a:rPr lang="en-US" altLang="ru-RU" sz="2800" dirty="0">
                <a:latin typeface="Comic Sans MS" panose="030F0702030302020204" pitchFamily="66" charset="0"/>
              </a:rPr>
              <a:t>out calculations and 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display results;</a:t>
            </a:r>
            <a:endParaRPr lang="en-US" altLang="ru-RU" sz="2800" dirty="0">
              <a:latin typeface="Comic Sans MS" panose="030F0702030302020204" pitchFamily="66" charset="0"/>
            </a:endParaRPr>
          </a:p>
          <a:p>
            <a:pPr marL="342900" indent="-342900" algn="just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keep </a:t>
            </a:r>
            <a:r>
              <a:rPr lang="en-US" altLang="ru-RU" sz="2800" dirty="0">
                <a:latin typeface="Comic Sans MS" panose="030F0702030302020204" pitchFamily="66" charset="0"/>
              </a:rPr>
              <a:t>the measured 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data in Condition DB;</a:t>
            </a:r>
            <a:endParaRPr lang="en-US" altLang="ru-RU" sz="2800" dirty="0">
              <a:latin typeface="Comic Sans MS" panose="030F0702030302020204" pitchFamily="66" charset="0"/>
            </a:endParaRPr>
          </a:p>
          <a:p>
            <a:pPr marL="342900" indent="-342900" algn="just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ru-RU" sz="2800" dirty="0" smtClean="0">
                <a:latin typeface="Comic Sans MS" panose="030F0702030302020204" pitchFamily="66" charset="0"/>
              </a:rPr>
              <a:t>output  system condition at </a:t>
            </a:r>
            <a:r>
              <a:rPr lang="en-US" altLang="ru-RU" sz="2800" dirty="0">
                <a:latin typeface="Comic Sans MS" panose="030F0702030302020204" pitchFamily="66" charset="0"/>
              </a:rPr>
              <a:t>specified time </a:t>
            </a:r>
            <a:r>
              <a:rPr lang="en-US" altLang="ru-RU" sz="2800" dirty="0" smtClean="0">
                <a:latin typeface="Comic Sans MS" panose="030F0702030302020204" pitchFamily="66" charset="0"/>
              </a:rPr>
              <a:t>period or on request from MPD SCS</a:t>
            </a:r>
            <a:endParaRPr lang="en-US" altLang="ru-RU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7522" y="653143"/>
            <a:ext cx="1031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  <a:cs typeface="Calibri" pitchFamily="34" charset="0"/>
              </a:rPr>
              <a:t>Detector Control System for ITS MPD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03656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8172" y="2476605"/>
            <a:ext cx="8241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Thanks for your attention!</a:t>
            </a:r>
            <a:endParaRPr lang="ru-RU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5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739475"/>
            <a:ext cx="5021911" cy="535002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flow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effects and early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dynamics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femtoscopic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observables in HI</a:t>
            </a:r>
            <a:r>
              <a:rPr lang="ru-RU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collisions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relaxation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of quark-hadron matter </a:t>
            </a:r>
            <a:endParaRPr lang="ru-RU" sz="2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multiplicity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of charged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particles</a:t>
            </a:r>
            <a:endParaRPr lang="ru-RU" sz="2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exotic </a:t>
            </a:r>
            <a:r>
              <a:rPr lang="en-US" sz="2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multiquark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hadrons in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QCD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at the nonzero chemical </a:t>
            </a:r>
            <a:r>
              <a:rPr lang="en-US" sz="2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potentia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diphoton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and </a:t>
            </a:r>
            <a:r>
              <a:rPr lang="en-US" sz="2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dipion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diagnostics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of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the hot and dense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matter</a:t>
            </a:r>
            <a:endParaRPr lang="ru-RU" sz="2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neutron stars and production of cascade-hyperons at BM@N. </a:t>
            </a:r>
            <a:endParaRPr lang="ru-RU" sz="2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exotic </a:t>
            </a:r>
            <a:r>
              <a:rPr lang="en-US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hypernuclei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at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MPD</a:t>
            </a:r>
            <a:endParaRPr lang="ru-R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3272" y="142489"/>
            <a:ext cx="10515600" cy="66059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Work in </a:t>
            </a:r>
            <a:r>
              <a:rPr lang="en-U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Progress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Plans</a:t>
            </a:r>
            <a:endParaRPr lang="en-US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2159" y="759754"/>
            <a:ext cx="601913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echniques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technologies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</a:t>
            </a:r>
            <a:r>
              <a:rPr lang="en-US" sz="2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evelopment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of techniques of 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tracking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detector control system for tracking components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en-US" sz="2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ensor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vis</a:t>
            </a:r>
            <a:r>
              <a:rPr lang="ru-RU" sz="2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ual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control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system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  <a:r>
              <a:rPr lang="en-US" sz="20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evelopment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of stands, assembly and testing of modules of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tracking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system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alignment</a:t>
            </a:r>
            <a:r>
              <a:rPr lang="ru-RU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of 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tracking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detectors </a:t>
            </a:r>
            <a:r>
              <a:rPr lang="ru-RU" sz="2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for</a:t>
            </a:r>
            <a:r>
              <a:rPr lang="ru-RU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BM@N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and MPD 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using 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test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experimental </a:t>
            </a:r>
            <a:r>
              <a:rPr lang="en-US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data</a:t>
            </a:r>
            <a:endParaRPr 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2159" y="3675680"/>
            <a:ext cx="613045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Computing: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Extension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of an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existing information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complex for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NICA project: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computing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resources.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ocal data storage 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detector remote </a:t>
            </a:r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monitoring and 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control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247" y="5804452"/>
            <a:ext cx="11696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Training of young specialists for 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BM@N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, MPD and SPD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. Preparation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of special courses 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directed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to physics 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of </a:t>
            </a: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heavy ion  </a:t>
            </a:r>
            <a:r>
              <a:rPr lang="en-US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interactions at NICA energies. </a:t>
            </a:r>
            <a:endParaRPr 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90493" y="1237227"/>
            <a:ext cx="4584590" cy="5084059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Gulnara </a:t>
            </a:r>
            <a:r>
              <a:rPr lang="en-GB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Eyyubova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  <a:ea typeface="Bitstream Vera Sans"/>
            </a:endParaRP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Olga  </a:t>
            </a:r>
            <a:r>
              <a:rPr lang="en-GB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Kodolova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  <a:ea typeface="Bitstream Vera Sans"/>
            </a:endParaRP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Vladimir </a:t>
            </a:r>
            <a:r>
              <a:rPr lang="en-GB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Korotkih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 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  <a:ea typeface="Bitstream Vera Sans"/>
            </a:endParaRP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Igor </a:t>
            </a:r>
            <a:r>
              <a:rPr lang="en-GB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Lokhtin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  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  <a:ea typeface="Bitstream Vera Sans"/>
            </a:endParaRPr>
          </a:p>
          <a:p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Ludmila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  </a:t>
            </a:r>
            <a:r>
              <a:rPr lang="en-GB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Malinina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 (also in JINR), 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  <a:ea typeface="Bitstream Vera Sans"/>
            </a:endParaRP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Alexandre </a:t>
            </a:r>
            <a:r>
              <a:rPr lang="en-GB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Snigirev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 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  <a:ea typeface="Bitstream Vera Sans"/>
            </a:endParaRPr>
          </a:p>
          <a:p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Evgeny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 </a:t>
            </a:r>
            <a:r>
              <a:rPr lang="en-GB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Zabrodin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 (also in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UiO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)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Dmitry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Lanskoy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Tatiana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Tretyakova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Dmitry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Melikov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,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Vladimir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Kukulin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Maria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Platonova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64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MSU Group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5673919" y="1294214"/>
            <a:ext cx="4584590" cy="5084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Edward Boos,</a:t>
            </a: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Anatoly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Solomin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</a:t>
            </a: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Stanislav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Shushkevich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</a:t>
            </a: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Mikhail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Korolev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 </a:t>
            </a: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Galina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Bogdanova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  </a:t>
            </a: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Vladimir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Volkov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 </a:t>
            </a: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Natalia Baranova,  </a:t>
            </a:r>
          </a:p>
          <a:p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Alexander </a:t>
            </a:r>
            <a:r>
              <a:rPr lang="en-GB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Kryukov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Bitstream Vera Sans"/>
              </a:rPr>
              <a:t>,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Petr Kharlamov,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Dmitry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Karmanov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Mikhail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Merkin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PhD students and students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8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110592" y="497715"/>
            <a:ext cx="10992837" cy="74919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GB" sz="2400" strike="noStrike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G.Eyyubova</a:t>
            </a:r>
            <a:r>
              <a:rPr lang="en-GB" sz="2400" strike="noStrike" dirty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, </a:t>
            </a:r>
            <a:r>
              <a:rPr lang="en-GB" sz="2400" strike="noStrike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O.Kodolova</a:t>
            </a:r>
            <a:r>
              <a:rPr lang="en-GB" sz="2400" strike="noStrike" dirty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, </a:t>
            </a:r>
            <a:r>
              <a:rPr lang="en-GB" sz="2400" strike="noStrike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V.Korotkih</a:t>
            </a:r>
            <a:r>
              <a:rPr lang="en-GB" sz="2400" strike="noStrike" dirty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,  </a:t>
            </a:r>
            <a:r>
              <a:rPr lang="en-GB" sz="2400" strike="noStrike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I.Lokhtin</a:t>
            </a:r>
            <a:r>
              <a:rPr lang="en-GB" sz="2400" strike="noStrike" dirty="0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, </a:t>
            </a:r>
            <a:r>
              <a:rPr lang="en-GB" sz="2400" strike="noStrike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L.Malinina</a:t>
            </a:r>
            <a:r>
              <a:rPr lang="en-GB" sz="2400" strike="noStrike" dirty="0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 </a:t>
            </a:r>
            <a:r>
              <a:rPr lang="en-GB" sz="2400" strike="noStrike" dirty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(also </a:t>
            </a:r>
            <a:r>
              <a:rPr lang="en-GB" sz="2400" strike="noStrike" dirty="0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JINR</a:t>
            </a:r>
            <a:r>
              <a:rPr lang="en-GB" sz="2400" strike="noStrike" dirty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), </a:t>
            </a:r>
            <a:r>
              <a:rPr lang="en-GB" sz="2400" strike="noStrike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A.Snigirev</a:t>
            </a:r>
            <a:r>
              <a:rPr lang="en-GB" sz="2400" strike="noStrike" dirty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,  </a:t>
            </a:r>
            <a:r>
              <a:rPr lang="en-GB" sz="2400" strike="noStrike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E.Zabrodin</a:t>
            </a:r>
            <a:r>
              <a:rPr lang="en-GB" sz="2400" strike="noStrike" dirty="0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 </a:t>
            </a:r>
            <a:r>
              <a:rPr lang="en-GB" sz="2400" strike="noStrike" dirty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(also </a:t>
            </a:r>
            <a:r>
              <a:rPr lang="en-GB" sz="2400" strike="noStrike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UiO</a:t>
            </a:r>
            <a:r>
              <a:rPr lang="en-GB" sz="2400" strike="noStrike" dirty="0">
                <a:solidFill>
                  <a:srgbClr val="0000FF"/>
                </a:solidFill>
                <a:latin typeface="Comic Sans MS" panose="030F0702030302020204" pitchFamily="66" charset="0"/>
                <a:ea typeface="Bitstream Vera Sans"/>
              </a:rPr>
              <a:t>) </a:t>
            </a:r>
            <a:endParaRPr sz="2400" dirty="0">
              <a:latin typeface="Comic Sans MS" panose="030F0702030302020204" pitchFamily="66" charset="0"/>
            </a:endParaRPr>
          </a:p>
          <a:p>
            <a:endParaRPr sz="2400" dirty="0"/>
          </a:p>
        </p:txBody>
      </p:sp>
      <p:sp>
        <p:nvSpPr>
          <p:cNvPr id="230" name="TextShape 2"/>
          <p:cNvSpPr txBox="1"/>
          <p:nvPr/>
        </p:nvSpPr>
        <p:spPr>
          <a:xfrm>
            <a:off x="137472" y="989892"/>
            <a:ext cx="11547847" cy="579685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000" dirty="0" smtClean="0">
                <a:solidFill>
                  <a:srgbClr val="FF3333"/>
                </a:solidFill>
                <a:latin typeface="Arial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Investigation of flow effects, early  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dynamics and freeze-out in heavy </a:t>
            </a: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ion collisions 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at NICA energies</a:t>
            </a: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.</a:t>
            </a:r>
          </a:p>
          <a:p>
            <a:endParaRPr sz="24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280099"/>
                </a:solidFill>
                <a:latin typeface="Arial"/>
              </a:rPr>
              <a:t> </a:t>
            </a: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Study of </a:t>
            </a:r>
            <a:r>
              <a:rPr lang="en-GB" sz="2400" dirty="0" err="1" smtClean="0">
                <a:solidFill>
                  <a:srgbClr val="280099"/>
                </a:solidFill>
                <a:latin typeface="Comic Sans MS" panose="030F0702030302020204" pitchFamily="66" charset="0"/>
              </a:rPr>
              <a:t>femtoscopic</a:t>
            </a: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 observables in HI collisions at NICA energies.</a:t>
            </a:r>
            <a:endParaRPr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Emission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times for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1st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order phase transition are larger than for crossover.  We study the possibilities to extract  this difference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at the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MPD using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femtoscopy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technique.  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280099"/>
                </a:solidFill>
                <a:latin typeface="Arial"/>
              </a:rPr>
              <a:t> 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Investigation of the relaxation of quark-hadron </a:t>
            </a: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matter 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to the equilibrium state in microscopic </a:t>
            </a: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models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. Extraction of equation of state (</a:t>
            </a:r>
            <a:r>
              <a:rPr lang="en-GB" sz="2400" dirty="0" err="1">
                <a:solidFill>
                  <a:srgbClr val="280099"/>
                </a:solidFill>
                <a:latin typeface="Comic Sans MS" panose="030F0702030302020204" pitchFamily="66" charset="0"/>
              </a:rPr>
              <a:t>EoS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) </a:t>
            </a: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of 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nuclear matter produced at NICA energies.</a:t>
            </a:r>
            <a:endParaRPr sz="2400" dirty="0">
              <a:latin typeface="Comic Sans MS" panose="030F0702030302020204" pitchFamily="66" charset="0"/>
            </a:endParaRPr>
          </a:p>
          <a:p>
            <a:endParaRPr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Study 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of multiplicity of charged particles in various kinematic </a:t>
            </a: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ranges 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available in </a:t>
            </a:r>
            <a:r>
              <a:rPr lang="en-GB" sz="2400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the MPD  </a:t>
            </a:r>
            <a:r>
              <a:rPr lang="en-GB" sz="2400" dirty="0">
                <a:solidFill>
                  <a:srgbClr val="280099"/>
                </a:solidFill>
                <a:latin typeface="Comic Sans MS" panose="030F0702030302020204" pitchFamily="66" charset="0"/>
              </a:rPr>
              <a:t>detector.</a:t>
            </a:r>
            <a:endParaRPr sz="2400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</a:pPr>
            <a:endParaRPr sz="2400" dirty="0"/>
          </a:p>
        </p:txBody>
      </p:sp>
      <p:sp>
        <p:nvSpPr>
          <p:cNvPr id="237" name="TextShape 6"/>
          <p:cNvSpPr txBox="1"/>
          <p:nvPr/>
        </p:nvSpPr>
        <p:spPr>
          <a:xfrm>
            <a:off x="-110592" y="-82626"/>
            <a:ext cx="12386304" cy="67102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SINP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MSU in NICA/MPD: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tasks</a:t>
            </a:r>
            <a:endParaRPr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3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35360" y="260648"/>
            <a:ext cx="11713301" cy="633670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US" sz="8000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Hypernuclear</a:t>
            </a:r>
            <a:r>
              <a:rPr lang="en-US" sz="80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physics on the NICA facility (D. </a:t>
            </a:r>
            <a:r>
              <a:rPr lang="en-US" sz="8000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Lanskoy</a:t>
            </a:r>
            <a:r>
              <a:rPr lang="en-US" sz="80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T. </a:t>
            </a:r>
            <a:r>
              <a:rPr lang="en-US" sz="8000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Tretyakova</a:t>
            </a:r>
            <a:r>
              <a:rPr lang="en-US" sz="80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):</a:t>
            </a:r>
            <a:r>
              <a:rPr lang="en-US" sz="8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 smtClean="0">
                <a:latin typeface="Comic Sans MS" panose="030F0702030302020204" pitchFamily="66" charset="0"/>
              </a:rPr>
              <a:t>Production of light double-strangeness (</a:t>
            </a:r>
            <a:r>
              <a:rPr lang="en-US" sz="8000" baseline="30000" dirty="0" smtClean="0">
                <a:latin typeface="Comic Sans MS" panose="030F0702030302020204" pitchFamily="66" charset="0"/>
              </a:rPr>
              <a:t>4</a:t>
            </a:r>
            <a:r>
              <a:rPr lang="en-US" sz="8000" baseline="-25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</a:t>
            </a:r>
            <a:r>
              <a:rPr lang="en-US" sz="8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H, </a:t>
            </a:r>
            <a:r>
              <a:rPr lang="en-US" sz="8000" baseline="30000" dirty="0">
                <a:latin typeface="Comic Sans MS" panose="030F0702030302020204" pitchFamily="66" charset="0"/>
                <a:sym typeface="Symbol" panose="05050102010706020507" pitchFamily="18" charset="2"/>
              </a:rPr>
              <a:t>5</a:t>
            </a:r>
            <a:r>
              <a:rPr lang="en-US" sz="8000" baseline="-25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</a:t>
            </a:r>
            <a:r>
              <a:rPr lang="en-US" sz="8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H,</a:t>
            </a:r>
            <a:r>
              <a:rPr lang="en-US" sz="8000" baseline="30000" dirty="0">
                <a:latin typeface="Comic Sans MS" panose="030F0702030302020204" pitchFamily="66" charset="0"/>
              </a:rPr>
              <a:t> </a:t>
            </a:r>
            <a:r>
              <a:rPr lang="en-US" sz="8000" baseline="30000" dirty="0" smtClean="0">
                <a:latin typeface="Comic Sans MS" panose="030F0702030302020204" pitchFamily="66" charset="0"/>
              </a:rPr>
              <a:t>5</a:t>
            </a:r>
            <a:r>
              <a:rPr lang="en-US" sz="8000" baseline="-25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</a:t>
            </a:r>
            <a:r>
              <a:rPr lang="en-US" sz="8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He) and neutron-rich </a:t>
            </a:r>
            <a:r>
              <a:rPr lang="en-US" sz="80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hypernuclei</a:t>
            </a:r>
            <a:r>
              <a:rPr lang="en-US" sz="8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for studying </a:t>
            </a:r>
            <a:r>
              <a:rPr lang="en-US" sz="80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hyperonic</a:t>
            </a:r>
            <a:r>
              <a:rPr lang="en-US" sz="8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interactions.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Study for the strange matter production in fixed target experiments BM@N at energies range 2-6 A GeV.</a:t>
            </a:r>
          </a:p>
          <a:p>
            <a:pPr marL="0" indent="45720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8000" b="1" u="sng" dirty="0" smtClean="0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Exotic </a:t>
            </a:r>
            <a:r>
              <a:rPr lang="en-US" sz="8000" b="1" u="sng" dirty="0" err="1" smtClean="0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multiquark</a:t>
            </a:r>
            <a:r>
              <a:rPr lang="en-US" sz="8000" b="1" u="sng" dirty="0" smtClean="0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states and their properties in QCD (D. </a:t>
            </a:r>
            <a:r>
              <a:rPr lang="en-US" sz="8000" b="1" u="sng" dirty="0" err="1" smtClean="0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Melikov</a:t>
            </a:r>
            <a:r>
              <a:rPr lang="en-US" sz="8000" b="1" u="sng" dirty="0" smtClean="0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Study for selection criteria for QCD diagrams which contribute to </a:t>
            </a:r>
            <a:r>
              <a:rPr lang="en-US" sz="8000" dirty="0" err="1" smtClean="0">
                <a:latin typeface="Comic Sans MS" panose="030F0702030302020204" pitchFamily="66" charset="0"/>
                <a:sym typeface="Symbol" panose="05050102010706020507" pitchFamily="18" charset="2"/>
              </a:rPr>
              <a:t>multiquark</a:t>
            </a:r>
            <a:r>
              <a:rPr lang="en-US" sz="8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poles.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Formulation of QCD sum rules for exotic states at nonzero chemical potential and study of modifications of properties of exotic states for NICA conditions. </a:t>
            </a:r>
          </a:p>
          <a:p>
            <a:pPr marL="0" indent="457200" algn="ctr">
              <a:lnSpc>
                <a:spcPct val="134000"/>
              </a:lnSpc>
              <a:spcBef>
                <a:spcPts val="0"/>
              </a:spcBef>
              <a:buNone/>
            </a:pPr>
            <a:endParaRPr lang="en-US" sz="8000" b="1" u="sng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457200" algn="ctr">
              <a:lnSpc>
                <a:spcPct val="134000"/>
              </a:lnSpc>
              <a:spcBef>
                <a:spcPts val="0"/>
              </a:spcBef>
              <a:buNone/>
            </a:pPr>
            <a:r>
              <a:rPr lang="en-US" sz="80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Novel </a:t>
            </a:r>
            <a:r>
              <a:rPr lang="en-US" sz="8000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diphoton</a:t>
            </a:r>
            <a:r>
              <a:rPr lang="en-US" sz="80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and </a:t>
            </a:r>
            <a:r>
              <a:rPr lang="en-US" sz="8000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dipion</a:t>
            </a:r>
            <a:r>
              <a:rPr lang="en-US" sz="80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diagnostics </a:t>
            </a:r>
            <a:r>
              <a:rPr lang="en-US" sz="80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for </a:t>
            </a:r>
            <a:r>
              <a:rPr lang="en-US" sz="80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the dense and hot matter at NICA</a:t>
            </a:r>
            <a:br>
              <a:rPr lang="en-US" sz="80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US" sz="72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(</a:t>
            </a:r>
            <a:r>
              <a:rPr lang="en-US" sz="72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V. </a:t>
            </a:r>
            <a:r>
              <a:rPr lang="en-US" sz="7200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Kukulin</a:t>
            </a:r>
            <a:r>
              <a:rPr lang="en-US" sz="72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and </a:t>
            </a:r>
            <a:r>
              <a:rPr lang="en-US" sz="72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M. </a:t>
            </a:r>
            <a:r>
              <a:rPr lang="en-US" sz="7200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Platonova</a:t>
            </a:r>
            <a:r>
              <a:rPr lang="en-US" sz="2000" b="1" dirty="0" smtClean="0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sz="7200" b="1" dirty="0" smtClean="0">
                <a:solidFill>
                  <a:srgbClr val="0070C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):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</a:rPr>
              <a:t>Light scalar meson (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-meson) p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</a:rPr>
              <a:t>roduction in hadronic and nuclear collisions and chiral symmetry restoration (CSR) in hot matter</a:t>
            </a:r>
            <a:r>
              <a:rPr lang="en-US" sz="8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sz="8000" dirty="0" smtClean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 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-signals at M </a:t>
            </a:r>
            <a:r>
              <a:rPr lang="en-US" sz="8000" baseline="-25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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≈ M</a:t>
            </a:r>
            <a:r>
              <a:rPr lang="en-US" sz="8000" baseline="-25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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≈ 350 MeV for CSR diagnostics</a:t>
            </a:r>
            <a:r>
              <a:rPr lang="en-US" sz="8000" dirty="0" smtClean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;  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the basic source: </a:t>
            </a:r>
            <a:r>
              <a:rPr lang="en-US" sz="8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 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</a:t>
            </a:r>
            <a:r>
              <a:rPr lang="en-US" sz="8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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sz="8000" dirty="0" smtClean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Digamma 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</a:t>
            </a:r>
            <a:r>
              <a:rPr lang="en-US" sz="8000" dirty="0" err="1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dileptons</a:t>
            </a:r>
            <a:r>
              <a:rPr lang="en-US" sz="80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in high-energy </a:t>
            </a:r>
            <a:r>
              <a:rPr lang="en-US" sz="8000" dirty="0" smtClean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collisions.</a:t>
            </a:r>
            <a:endParaRPr lang="en-US" sz="8000" dirty="0">
              <a:solidFill>
                <a:prstClr val="black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457200">
              <a:lnSpc>
                <a:spcPct val="134000"/>
              </a:lnSpc>
              <a:spcBef>
                <a:spcPts val="0"/>
              </a:spcBef>
              <a:buNone/>
            </a:pPr>
            <a:endParaRPr lang="ru-RU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2"/>
          <p:cNvSpPr txBox="1"/>
          <p:nvPr/>
        </p:nvSpPr>
        <p:spPr>
          <a:xfrm>
            <a:off x="217701" y="326586"/>
            <a:ext cx="11755843" cy="71816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lvl="0" algn="ctr" hangingPunct="0">
              <a:spcBef>
                <a:spcPts val="567"/>
              </a:spcBef>
              <a:spcAft>
                <a:spcPts val="567"/>
              </a:spcAft>
              <a:defRPr sz="2200"/>
            </a:pP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Source Han Sans CN Regular" pitchFamily="2"/>
                <a:cs typeface="Lohit Devanagari" pitchFamily="2"/>
              </a:rPr>
              <a:t>Development of software framework for alignment of tracking detectors of BM@N and MPD by the use of collision data</a:t>
            </a:r>
          </a:p>
        </p:txBody>
      </p:sp>
      <p:sp>
        <p:nvSpPr>
          <p:cNvPr id="44" name="TextShape 3"/>
          <p:cNvSpPr txBox="1"/>
          <p:nvPr/>
        </p:nvSpPr>
        <p:spPr>
          <a:xfrm>
            <a:off x="217701" y="1121747"/>
            <a:ext cx="11742656" cy="544995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567"/>
              </a:spcBef>
              <a:spcAft>
                <a:spcPts val="600"/>
              </a:spcAft>
            </a:pP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</a:rPr>
              <a:t>Track-based fine alignment of tracking systems was shown to be optimal method in large HEP experiments. Two main approaches: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216000" indent="-216000">
              <a:lnSpc>
                <a:spcPct val="100000"/>
              </a:lnSpc>
              <a:spcAft>
                <a:spcPts val="600"/>
              </a:spcAft>
              <a:buClr>
                <a:srgbClr val="280099"/>
              </a:buClr>
              <a:buFont typeface="Cantarell"/>
              <a:buChar char="•"/>
            </a:pP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</a:rPr>
              <a:t>global </a:t>
            </a: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  <a:ea typeface="DejaVu Sans"/>
              </a:rPr>
              <a:t>χ</a:t>
            </a:r>
            <a:r>
              <a:rPr lang="en-US" sz="2000" b="1" strike="noStrike" spc="-1" baseline="33000" dirty="0">
                <a:solidFill>
                  <a:srgbClr val="280099"/>
                </a:solidFill>
                <a:latin typeface="Comic Sans MS" panose="030F0702030302020204" pitchFamily="66" charset="0"/>
                <a:ea typeface="DejaVu Sans"/>
              </a:rPr>
              <a:t>2</a:t>
            </a: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  <a:ea typeface="DejaVu Sans"/>
              </a:rPr>
              <a:t> minimization: </a:t>
            </a: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</a:rPr>
              <a:t>best known implementation </a:t>
            </a:r>
            <a:r>
              <a:rPr lang="en-US" sz="2000" b="1" strike="noStrike" spc="-1" dirty="0" err="1">
                <a:solidFill>
                  <a:srgbClr val="280099"/>
                </a:solidFill>
                <a:latin typeface="Comic Sans MS" panose="030F0702030302020204" pitchFamily="66" charset="0"/>
                <a:ea typeface="Source Han Sans CN Regular"/>
              </a:rPr>
              <a:t>Millepede</a:t>
            </a: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>
                <a:solidFill>
                  <a:srgbClr val="280099"/>
                </a:solidFill>
                <a:latin typeface="Comic Sans MS" panose="030F0702030302020204" pitchFamily="66" charset="0"/>
                <a:ea typeface="Source Han Sans CN Regular" pitchFamily="2"/>
                <a:cs typeface="Lohit Devanagari" pitchFamily="2"/>
              </a:rPr>
              <a:t>(least squares fit) </a:t>
            </a:r>
            <a:r>
              <a:rPr lang="en-US" sz="2000" b="1" strike="noStrike" spc="-1" dirty="0" smtClean="0">
                <a:solidFill>
                  <a:srgbClr val="280099"/>
                </a:solidFill>
                <a:latin typeface="Comic Sans MS" panose="030F0702030302020204" pitchFamily="66" charset="0"/>
              </a:rPr>
              <a:t>by </a:t>
            </a:r>
            <a:r>
              <a:rPr lang="en-US" sz="2000" b="1" strike="noStrike" spc="-1" dirty="0" err="1">
                <a:solidFill>
                  <a:srgbClr val="280099"/>
                </a:solidFill>
                <a:latin typeface="Comic Sans MS" panose="030F0702030302020204" pitchFamily="66" charset="0"/>
              </a:rPr>
              <a:t>V.Blobel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432000" lvl="1" indent="-216000">
              <a:lnSpc>
                <a:spcPct val="100000"/>
              </a:lnSpc>
              <a:spcAft>
                <a:spcPts val="600"/>
              </a:spcAft>
              <a:buClr>
                <a:srgbClr val="006B6B"/>
              </a:buClr>
              <a:buSzPct val="50000"/>
              <a:buFont typeface="Cantarell"/>
              <a:buChar char="◾"/>
            </a:pPr>
            <a:r>
              <a:rPr lang="en-US" sz="2000" b="1" strike="noStrike" spc="-1" dirty="0">
                <a:solidFill>
                  <a:srgbClr val="198A8A"/>
                </a:solidFill>
                <a:latin typeface="Comic Sans MS" panose="030F0702030302020204" pitchFamily="66" charset="0"/>
                <a:ea typeface="Cantarell"/>
              </a:rPr>
              <a:t>advantage: efficient minimization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432000" lvl="1" indent="-216000">
              <a:lnSpc>
                <a:spcPct val="100000"/>
              </a:lnSpc>
              <a:spcAft>
                <a:spcPts val="600"/>
              </a:spcAft>
              <a:buClr>
                <a:srgbClr val="7E0021"/>
              </a:buClr>
              <a:buSzPct val="50000"/>
              <a:buFont typeface="Cantarell"/>
              <a:buChar char="◾"/>
            </a:pPr>
            <a:r>
              <a:rPr lang="en-US" sz="2000" b="1" strike="noStrike" spc="-1" dirty="0">
                <a:solidFill>
                  <a:srgbClr val="94006B"/>
                </a:solidFill>
                <a:latin typeface="Comic Sans MS" panose="030F0702030302020204" pitchFamily="66" charset="0"/>
                <a:ea typeface="Cantarell"/>
              </a:rPr>
              <a:t>disadvantage: solving large linear problem  can be computationally challenging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216000" indent="-216000">
              <a:lnSpc>
                <a:spcPct val="100000"/>
              </a:lnSpc>
              <a:spcAft>
                <a:spcPts val="600"/>
              </a:spcAft>
              <a:buClr>
                <a:srgbClr val="280099"/>
              </a:buClr>
              <a:buFont typeface="Cantarell"/>
              <a:buChar char="•"/>
            </a:pPr>
            <a:r>
              <a:rPr lang="en-US" sz="2000" b="1" strike="noStrike" spc="-1" dirty="0" err="1">
                <a:solidFill>
                  <a:srgbClr val="000080"/>
                </a:solidFill>
                <a:latin typeface="Comic Sans MS" panose="030F0702030302020204" pitchFamily="66" charset="0"/>
                <a:ea typeface="Cantarell"/>
              </a:rPr>
              <a:t>Kalman</a:t>
            </a:r>
            <a:r>
              <a:rPr lang="en-US" sz="2000" b="1" strike="noStrike" spc="-1" dirty="0">
                <a:solidFill>
                  <a:srgbClr val="000080"/>
                </a:solidFill>
                <a:latin typeface="Comic Sans MS" panose="030F0702030302020204" pitchFamily="66" charset="0"/>
                <a:ea typeface="Cantarell"/>
              </a:rPr>
              <a:t> filter approach (successfully used in LHC experiments)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432000" lvl="1" indent="-216000">
              <a:lnSpc>
                <a:spcPct val="100000"/>
              </a:lnSpc>
              <a:spcAft>
                <a:spcPts val="600"/>
              </a:spcAft>
              <a:buClr>
                <a:srgbClr val="006B6B"/>
              </a:buClr>
              <a:buSzPct val="50000"/>
              <a:buFont typeface="Cantarell"/>
              <a:buChar char="◾"/>
            </a:pPr>
            <a:r>
              <a:rPr lang="en-US" sz="2000" b="1" strike="noStrike" spc="-1" dirty="0">
                <a:solidFill>
                  <a:srgbClr val="198A8A"/>
                </a:solidFill>
                <a:latin typeface="Comic Sans MS" panose="030F0702030302020204" pitchFamily="66" charset="0"/>
                <a:ea typeface="Cantarell"/>
              </a:rPr>
              <a:t>advantage: possibility to use the same approach for reconstruction and for alignment, no need to invert large matrix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432000" lvl="1" indent="-216000">
              <a:lnSpc>
                <a:spcPct val="100000"/>
              </a:lnSpc>
              <a:spcAft>
                <a:spcPts val="600"/>
              </a:spcAft>
              <a:buClr>
                <a:srgbClr val="7E0021"/>
              </a:buClr>
              <a:buSzPct val="50000"/>
              <a:buFont typeface="Cantarell"/>
              <a:buChar char="◾"/>
            </a:pPr>
            <a:r>
              <a:rPr lang="en-US" sz="2000" b="1" strike="noStrike" spc="-1" dirty="0">
                <a:solidFill>
                  <a:srgbClr val="94006B"/>
                </a:solidFill>
                <a:latin typeface="Comic Sans MS" panose="030F0702030302020204" pitchFamily="66" charset="0"/>
                <a:ea typeface="Cantarell"/>
              </a:rPr>
              <a:t>disadvantage: need to update geometry with every track, some bookkeeping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  <a:ea typeface="Source Han Sans CN Regular"/>
              </a:rPr>
              <a:t>A new and more detailed procedure of detection and measurement of the BM@N and  MPD tracking detector misalignments is planned to be developed, based on </a:t>
            </a:r>
            <a:r>
              <a:rPr lang="en-US" sz="2000" b="1" strike="noStrike" spc="-1" dirty="0" err="1">
                <a:solidFill>
                  <a:srgbClr val="280099"/>
                </a:solidFill>
                <a:latin typeface="Comic Sans MS" panose="030F0702030302020204" pitchFamily="66" charset="0"/>
                <a:ea typeface="Source Han Sans CN Regular"/>
              </a:rPr>
              <a:t>Kalman</a:t>
            </a: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  <a:ea typeface="Source Han Sans CN Regular"/>
              </a:rPr>
              <a:t> filtering approach (instead of </a:t>
            </a:r>
            <a:r>
              <a:rPr lang="en-US" sz="2000" b="1" strike="noStrike" spc="-1" dirty="0" err="1">
                <a:solidFill>
                  <a:srgbClr val="280099"/>
                </a:solidFill>
                <a:latin typeface="Comic Sans MS" panose="030F0702030302020204" pitchFamily="66" charset="0"/>
                <a:ea typeface="Source Han Sans CN Regular"/>
              </a:rPr>
              <a:t>Millepede</a:t>
            </a: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  <a:ea typeface="Source Han Sans CN Regular"/>
              </a:rPr>
              <a:t>).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216000" indent="-216000">
              <a:lnSpc>
                <a:spcPct val="100000"/>
              </a:lnSpc>
              <a:spcAft>
                <a:spcPts val="600"/>
              </a:spcAft>
              <a:buClr>
                <a:srgbClr val="280099"/>
              </a:buClr>
              <a:buFont typeface="Cantarell"/>
              <a:buChar char="•"/>
            </a:pPr>
            <a:r>
              <a:rPr lang="en-US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  <a:ea typeface="Source Han Sans CN Regular"/>
              </a:rPr>
              <a:t>Common monitoring, computation and database updating mechanism is to be created, adjustable to particular detectors.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04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2"/>
          <p:cNvSpPr txBox="1"/>
          <p:nvPr/>
        </p:nvSpPr>
        <p:spPr>
          <a:xfrm>
            <a:off x="182023" y="137880"/>
            <a:ext cx="11399684" cy="65004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16000">
              <a:lnSpc>
                <a:spcPct val="100000"/>
              </a:lnSpc>
              <a:spcAft>
                <a:spcPts val="567"/>
              </a:spcAft>
              <a:buClr>
                <a:srgbClr val="280099"/>
              </a:buClr>
              <a:buFont typeface="Cantarell"/>
              <a:buChar char="•"/>
            </a:pPr>
            <a:r>
              <a:rPr lang="en-GB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</a:rPr>
              <a:t>For each tracking detector: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774900" lvl="1" indent="-342900">
              <a:spcAft>
                <a:spcPts val="567"/>
              </a:spcAft>
              <a:buClr>
                <a:srgbClr val="004A4A"/>
              </a:buClr>
              <a:buSzPct val="50000"/>
              <a:buFont typeface="Wingdings" panose="05000000000000000000" pitchFamily="2" charset="2"/>
              <a:buChar char="q"/>
            </a:pPr>
            <a:r>
              <a:rPr lang="en-GB" sz="2000" b="1" strike="noStrike" spc="-1" dirty="0">
                <a:solidFill>
                  <a:srgbClr val="004A4A"/>
                </a:solidFill>
                <a:latin typeface="Comic Sans MS" panose="030F0702030302020204" pitchFamily="66" charset="0"/>
              </a:rPr>
              <a:t>develop specific computation mechanism variant on top of existing </a:t>
            </a:r>
            <a:r>
              <a:rPr lang="en-GB" sz="2000" b="1" strike="noStrike" spc="-1" dirty="0" err="1">
                <a:solidFill>
                  <a:srgbClr val="004A4A"/>
                </a:solidFill>
                <a:latin typeface="Comic Sans MS" panose="030F0702030302020204" pitchFamily="66" charset="0"/>
              </a:rPr>
              <a:t>Kalman</a:t>
            </a:r>
            <a:r>
              <a:rPr lang="en-GB" sz="2000" b="1" strike="noStrike" spc="-1" dirty="0">
                <a:solidFill>
                  <a:srgbClr val="004A4A"/>
                </a:solidFill>
                <a:latin typeface="Comic Sans MS" panose="030F0702030302020204" pitchFamily="66" charset="0"/>
              </a:rPr>
              <a:t>-filter-based track reconstruction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774900" lvl="1" indent="-342900">
              <a:spcAft>
                <a:spcPts val="567"/>
              </a:spcAft>
              <a:buClr>
                <a:srgbClr val="004A4A"/>
              </a:buClr>
              <a:buSzPct val="50000"/>
              <a:buFont typeface="Wingdings" panose="05000000000000000000" pitchFamily="2" charset="2"/>
              <a:buChar char="q"/>
            </a:pPr>
            <a:r>
              <a:rPr lang="en-GB" sz="2000" b="1" strike="noStrike" spc="-1" dirty="0">
                <a:solidFill>
                  <a:srgbClr val="004A4A"/>
                </a:solidFill>
                <a:latin typeface="Comic Sans MS" panose="030F0702030302020204" pitchFamily="66" charset="0"/>
              </a:rPr>
              <a:t>define / refine a set of misalignment types to be monitored; order misalignment</a:t>
            </a:r>
            <a:r>
              <a:rPr lang="en-GB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strike="noStrike" spc="-1" dirty="0">
                <a:solidFill>
                  <a:srgbClr val="004A4A"/>
                </a:solidFill>
                <a:latin typeface="Comic Sans MS" panose="030F0702030302020204" pitchFamily="66" charset="0"/>
              </a:rPr>
              <a:t>types according to their influence on the tracking precision and for each type: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648000" lvl="2">
              <a:spcAft>
                <a:spcPts val="567"/>
              </a:spcAft>
              <a:buClr>
                <a:srgbClr val="7E0021"/>
              </a:buClr>
              <a:buSzPct val="70000"/>
              <a:buFont typeface="DejaVu Sans"/>
              <a:buChar char="━"/>
            </a:pPr>
            <a:r>
              <a:rPr lang="en-GB" sz="2000" b="1" strike="noStrike" spc="-1" dirty="0">
                <a:solidFill>
                  <a:srgbClr val="7E0021"/>
                </a:solidFill>
                <a:latin typeface="Comic Sans MS" panose="030F0702030302020204" pitchFamily="66" charset="0"/>
              </a:rPr>
              <a:t>work out individual criteria for selection of tracks to be used, that maximize efficiency of its </a:t>
            </a:r>
            <a:r>
              <a:rPr lang="en-GB" sz="2000" b="1" strike="noStrike" spc="-1" dirty="0" smtClean="0">
                <a:solidFill>
                  <a:srgbClr val="7E0021"/>
                </a:solidFill>
                <a:latin typeface="Comic Sans MS" panose="030F0702030302020204" pitchFamily="66" charset="0"/>
              </a:rPr>
              <a:t>detection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648000" lvl="2">
              <a:spcAft>
                <a:spcPts val="567"/>
              </a:spcAft>
              <a:buClr>
                <a:srgbClr val="7E0021"/>
              </a:buClr>
              <a:buSzPct val="70000"/>
              <a:buFont typeface="DejaVu Sans"/>
              <a:buChar char="━"/>
            </a:pPr>
            <a:r>
              <a:rPr lang="en-GB" sz="2000" b="1" strike="noStrike" spc="-1" dirty="0">
                <a:solidFill>
                  <a:srgbClr val="7E0021"/>
                </a:solidFill>
                <a:latin typeface="Comic Sans MS" panose="030F0702030302020204" pitchFamily="66" charset="0"/>
              </a:rPr>
              <a:t>create [software] trigger line for pre-selection of events enriched with the required tracks for each criterion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648000" lvl="2">
              <a:spcAft>
                <a:spcPts val="567"/>
              </a:spcAft>
              <a:buClr>
                <a:srgbClr val="7E0021"/>
              </a:buClr>
              <a:buSzPct val="70000"/>
              <a:buFont typeface="DejaVu Sans"/>
              <a:buChar char="━"/>
            </a:pPr>
            <a:r>
              <a:rPr lang="en-GB" sz="2000" b="1" strike="noStrike" spc="-1" dirty="0">
                <a:solidFill>
                  <a:srgbClr val="7E0021"/>
                </a:solidFill>
                <a:latin typeface="Comic Sans MS" panose="030F0702030302020204" pitchFamily="66" charset="0"/>
              </a:rPr>
              <a:t>customize computation algorithm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648000" lvl="2">
              <a:spcAft>
                <a:spcPts val="567"/>
              </a:spcAft>
              <a:buClr>
                <a:srgbClr val="7E0021"/>
              </a:buClr>
              <a:buSzPct val="70000"/>
              <a:buFont typeface="DejaVu Sans"/>
              <a:buChar char="━"/>
            </a:pPr>
            <a:r>
              <a:rPr lang="en-GB" sz="2000" b="1" strike="noStrike" spc="-1" dirty="0">
                <a:solidFill>
                  <a:srgbClr val="7E0021"/>
                </a:solidFill>
                <a:latin typeface="Comic Sans MS" panose="030F0702030302020204" pitchFamily="66" charset="0"/>
              </a:rPr>
              <a:t>determine periodicity of monitoring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648000" lvl="2">
              <a:spcAft>
                <a:spcPts val="567"/>
              </a:spcAft>
              <a:buClr>
                <a:srgbClr val="7E0021"/>
              </a:buClr>
              <a:buSzPct val="70000"/>
              <a:buFont typeface="DejaVu Sans"/>
              <a:buChar char="━"/>
            </a:pPr>
            <a:r>
              <a:rPr lang="en-GB" sz="2000" b="1" strike="noStrike" spc="-1" dirty="0">
                <a:solidFill>
                  <a:srgbClr val="7E0021"/>
                </a:solidFill>
                <a:latin typeface="Comic Sans MS" panose="030F0702030302020204" pitchFamily="66" charset="0"/>
              </a:rPr>
              <a:t>define format of corrections storage in the </a:t>
            </a:r>
            <a:r>
              <a:rPr lang="en-GB" sz="2000" b="1" strike="noStrike" spc="-1" dirty="0" err="1">
                <a:solidFill>
                  <a:srgbClr val="7E0021"/>
                </a:solidFill>
                <a:latin typeface="Comic Sans MS" panose="030F0702030302020204" pitchFamily="66" charset="0"/>
              </a:rPr>
              <a:t>UniDB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558900" indent="-342900">
              <a:spcAft>
                <a:spcPts val="567"/>
              </a:spcAft>
              <a:buClr>
                <a:srgbClr val="280099"/>
              </a:buClr>
              <a:buFont typeface="Wingdings" panose="05000000000000000000" pitchFamily="2" charset="2"/>
              <a:buChar char="q"/>
            </a:pPr>
            <a:r>
              <a:rPr lang="en-GB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</a:rPr>
              <a:t>Final measurements of misalignments will be computed using global tracking, involving all detectors, vertex fitting and </a:t>
            </a:r>
            <a:r>
              <a:rPr lang="en-GB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  <a:ea typeface="DejaVu Sans"/>
              </a:rPr>
              <a:t>Λ</a:t>
            </a:r>
            <a:r>
              <a:rPr lang="en-GB" sz="2000" b="1" strike="noStrike" spc="-1" baseline="33000" dirty="0">
                <a:solidFill>
                  <a:srgbClr val="280099"/>
                </a:solidFill>
                <a:latin typeface="Comic Sans MS" panose="030F0702030302020204" pitchFamily="66" charset="0"/>
                <a:ea typeface="DejaVu Sans"/>
              </a:rPr>
              <a:t>0</a:t>
            </a:r>
            <a:r>
              <a:rPr lang="en-GB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</a:rPr>
              <a:t> mass constraint.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558900" indent="-342900">
              <a:spcAft>
                <a:spcPts val="567"/>
              </a:spcAft>
              <a:buClr>
                <a:srgbClr val="280099"/>
              </a:buClr>
              <a:buFont typeface="Wingdings" panose="05000000000000000000" pitchFamily="2" charset="2"/>
              <a:buChar char="q"/>
            </a:pPr>
            <a:r>
              <a:rPr lang="en-GB" sz="2000" b="1" strike="noStrike" spc="-1" dirty="0">
                <a:solidFill>
                  <a:srgbClr val="280099"/>
                </a:solidFill>
                <a:latin typeface="Comic Sans MS" panose="030F0702030302020204" pitchFamily="66" charset="0"/>
              </a:rPr>
              <a:t>Prerequisites &amp; dependencies: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774900" lvl="1" indent="-342900">
              <a:spcAft>
                <a:spcPts val="567"/>
              </a:spcAft>
              <a:buClr>
                <a:srgbClr val="004A4A"/>
              </a:buClr>
              <a:buSzPct val="50000"/>
              <a:buFont typeface="Wingdings" panose="05000000000000000000" pitchFamily="2" charset="2"/>
              <a:buChar char="§"/>
            </a:pPr>
            <a:r>
              <a:rPr lang="en-GB" sz="2000" b="1" strike="noStrike" spc="-1" dirty="0">
                <a:solidFill>
                  <a:srgbClr val="004A4A"/>
                </a:solidFill>
                <a:latin typeface="Comic Sans MS" panose="030F0702030302020204" pitchFamily="66" charset="0"/>
              </a:rPr>
              <a:t>track reconstruction is implemented using a </a:t>
            </a:r>
            <a:r>
              <a:rPr lang="en-GB" sz="2000" b="1" strike="noStrike" spc="-1" dirty="0" err="1">
                <a:solidFill>
                  <a:srgbClr val="004A4A"/>
                </a:solidFill>
                <a:latin typeface="Comic Sans MS" panose="030F0702030302020204" pitchFamily="66" charset="0"/>
              </a:rPr>
              <a:t>Kalman</a:t>
            </a:r>
            <a:r>
              <a:rPr lang="en-GB" sz="2000" b="1" strike="noStrike" spc="-1" dirty="0">
                <a:solidFill>
                  <a:srgbClr val="004A4A"/>
                </a:solidFill>
                <a:latin typeface="Comic Sans MS" panose="030F0702030302020204" pitchFamily="66" charset="0"/>
              </a:rPr>
              <a:t> filtering method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  <a:p>
            <a:pPr marL="774900" lvl="1" indent="-342900">
              <a:spcAft>
                <a:spcPts val="567"/>
              </a:spcAft>
              <a:buClr>
                <a:srgbClr val="004A4A"/>
              </a:buClr>
              <a:buSzPct val="50000"/>
              <a:buFont typeface="Wingdings" panose="05000000000000000000" pitchFamily="2" charset="2"/>
              <a:buChar char="§"/>
            </a:pPr>
            <a:r>
              <a:rPr lang="en-GB" sz="2000" b="1" strike="noStrike" spc="-1" dirty="0">
                <a:solidFill>
                  <a:srgbClr val="004A4A"/>
                </a:solidFill>
                <a:latin typeface="Comic Sans MS" panose="030F0702030302020204" pitchFamily="66" charset="0"/>
              </a:rPr>
              <a:t>Monte Carlo simulation for a given detector is to be used for calibration and tuning.</a:t>
            </a:r>
            <a:endParaRPr lang="en-GB" sz="2000" b="0" strike="noStrike" spc="-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723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0" name="TextBox 39"/>
          <p:cNvSpPr txBox="1"/>
          <p:nvPr/>
        </p:nvSpPr>
        <p:spPr>
          <a:xfrm>
            <a:off x="7702261" y="1091268"/>
            <a:ext cx="278508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454025" lvl="2" indent="-285750">
              <a:buFont typeface="Calibri" panose="020F0502020204030204" pitchFamily="34" charset="0"/>
              <a:buChar char="‒"/>
            </a:pPr>
            <a:r>
              <a:rPr lang="en-US" i="1" dirty="0"/>
              <a:t>HPC and </a:t>
            </a:r>
            <a:r>
              <a:rPr lang="en-US" i="1" dirty="0" err="1"/>
              <a:t>CiS</a:t>
            </a:r>
            <a:r>
              <a:rPr lang="en-US" i="1" dirty="0"/>
              <a:t> vendors</a:t>
            </a:r>
          </a:p>
          <a:p>
            <a:pPr marL="454025" lvl="2" indent="-285750">
              <a:buFont typeface="Calibri" panose="020F0502020204030204" pitchFamily="34" charset="0"/>
              <a:buChar char="‒"/>
            </a:pPr>
            <a:r>
              <a:rPr lang="en-US" i="1" dirty="0"/>
              <a:t>300 double-sided silicon microstrip sensors acquired to be tested, 100 to be acquired</a:t>
            </a:r>
          </a:p>
          <a:p>
            <a:pPr marL="454025" lvl="2" indent="-285750">
              <a:buFont typeface="Calibri" panose="020F0502020204030204" pitchFamily="34" charset="0"/>
              <a:buChar char="‒"/>
            </a:pPr>
            <a:r>
              <a:rPr lang="en-US" i="1" dirty="0"/>
              <a:t>4 main sensor shapes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modules on 40 ladders in 10-12 configurations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dirty="0"/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sensors have been advanced to final design iteration together with GSI, CBM and LTU, Kharkov</a:t>
            </a:r>
            <a:br>
              <a:rPr lang="en-US" dirty="0"/>
            </a:br>
            <a:endParaRPr lang="en-US" sz="600" dirty="0"/>
          </a:p>
        </p:txBody>
      </p:sp>
      <p:sp>
        <p:nvSpPr>
          <p:cNvPr id="3" name="TextBox 2"/>
          <p:cNvSpPr txBox="1"/>
          <p:nvPr/>
        </p:nvSpPr>
        <p:spPr>
          <a:xfrm>
            <a:off x="714564" y="5615583"/>
            <a:ext cx="584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Typical IV and CV curves from automatic strip-by-strip probing at VB LHEP supervised by MSU experts at VB LHEP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7022D4E9-1559-4760-8C02-A449531CCBA6}"/>
              </a:ext>
            </a:extLst>
          </p:cNvPr>
          <p:cNvSpPr txBox="1">
            <a:spLocks/>
          </p:cNvSpPr>
          <p:nvPr/>
        </p:nvSpPr>
        <p:spPr>
          <a:xfrm>
            <a:off x="766990" y="-51475"/>
            <a:ext cx="106926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ru-RU" sz="3200" dirty="0" smtClean="0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Georgia" panose="02040502050405020303" pitchFamily="18" charset="0"/>
              </a:rPr>
              <a:t>Supervision </a:t>
            </a:r>
            <a:r>
              <a:rPr lang="en-US" altLang="ru-RU" sz="3200" dirty="0">
                <a:solidFill>
                  <a:srgbClr val="FF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  <a:cs typeface="Georgia" panose="02040502050405020303" pitchFamily="18" charset="0"/>
              </a:rPr>
              <a:t>and software development for the VB LHEP DSSD probe automat </a:t>
            </a:r>
            <a:endParaRPr lang="ru-RU" altLang="ru-RU" sz="3200" dirty="0">
              <a:solidFill>
                <a:srgbClr val="FF0000"/>
              </a:solidFill>
              <a:latin typeface="Comic Sans MS" panose="030F0702030302020204" pitchFamily="66" charset="0"/>
              <a:ea typeface="ＭＳ Ｐゴシック" panose="020B0600070205080204" pitchFamily="34" charset="-128"/>
              <a:cs typeface="Georgia" panose="02040502050405020303" pitchFamily="18" charset="0"/>
            </a:endParaRPr>
          </a:p>
        </p:txBody>
      </p:sp>
      <p:pic>
        <p:nvPicPr>
          <p:cNvPr id="8" name="Рисунок 7" descr="https://pp.userapi.com/c621511/v621511464/2d6d6/WWAWo1ae9_8.jpg">
            <a:extLst>
              <a:ext uri="{FF2B5EF4-FFF2-40B4-BE49-F238E27FC236}">
                <a16:creationId xmlns="" xmlns:a16="http://schemas.microsoft.com/office/drawing/2014/main" id="{5B4F687C-1042-43EA-A664-0A6B63287C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54" y="1274087"/>
            <a:ext cx="2870368" cy="3163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Admin\Downloads\01.jpg">
            <a:extLst>
              <a:ext uri="{FF2B5EF4-FFF2-40B4-BE49-F238E27FC236}">
                <a16:creationId xmlns="" xmlns:a16="http://schemas.microsoft.com/office/drawing/2014/main" id="{15B4005C-881E-4692-8FBF-C99C4C8B8E8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521" y="1274087"/>
            <a:ext cx="3210904" cy="3163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:\Users\Admin\Desktop\Fig1.JPG">
            <a:extLst>
              <a:ext uri="{FF2B5EF4-FFF2-40B4-BE49-F238E27FC236}">
                <a16:creationId xmlns="" xmlns:a16="http://schemas.microsoft.com/office/drawing/2014/main" id="{EBCA0685-DE0A-4E64-94DC-F1FAF38A71DF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0277" y="3958478"/>
            <a:ext cx="288734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Admin\Desktop\Fig4.JPG">
            <a:extLst>
              <a:ext uri="{FF2B5EF4-FFF2-40B4-BE49-F238E27FC236}">
                <a16:creationId xmlns="" xmlns:a16="http://schemas.microsoft.com/office/drawing/2014/main" id="{E3CED208-0342-4B19-982D-BF03813E2DA5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8693" y="4557393"/>
            <a:ext cx="2956560" cy="72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78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2570" y="1386237"/>
            <a:ext cx="10835244" cy="5192693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Comic Sans MS" panose="030F0702030302020204" pitchFamily="66" charset="0"/>
                <a:cs typeface="Arial" charset="0"/>
              </a:rPr>
              <a:t>Detector Control System (DCS) will handle the configuration, monitoring and operation of all experimental </a:t>
            </a:r>
            <a:r>
              <a:rPr lang="en-US" altLang="en-US" dirty="0" smtClean="0">
                <a:latin typeface="Comic Sans MS" panose="030F0702030302020204" pitchFamily="66" charset="0"/>
                <a:cs typeface="Arial" charset="0"/>
              </a:rPr>
              <a:t>equipment: </a:t>
            </a:r>
            <a:endParaRPr lang="ru-RU" altLang="en-US" dirty="0">
              <a:latin typeface="Comic Sans MS" panose="030F0702030302020204" pitchFamily="66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  <a:cs typeface="Arial" charset="0"/>
              </a:rPr>
              <a:t> Detector operations: High voltages, low voltages, temperatures, etc. </a:t>
            </a:r>
            <a:endParaRPr lang="ru-RU" altLang="en-US" dirty="0">
              <a:latin typeface="Comic Sans MS" panose="030F0702030302020204" pitchFamily="66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  <a:cs typeface="Arial" charset="0"/>
              </a:rPr>
              <a:t> Data acquisition: Frontend and backend electronics, readout network, etc. </a:t>
            </a:r>
            <a:endParaRPr lang="ru-RU" altLang="en-US" dirty="0">
              <a:latin typeface="Comic Sans MS" panose="030F0702030302020204" pitchFamily="66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US" altLang="en-US" dirty="0" smtClean="0">
                <a:latin typeface="Comic Sans MS" panose="030F0702030302020204" pitchFamily="66" charset="0"/>
                <a:cs typeface="Arial" charset="0"/>
              </a:rPr>
              <a:t>Infrastructure</a:t>
            </a:r>
            <a:r>
              <a:rPr lang="en-US" altLang="en-US" dirty="0">
                <a:latin typeface="Comic Sans MS" panose="030F0702030302020204" pitchFamily="66" charset="0"/>
                <a:cs typeface="Arial" charset="0"/>
              </a:rPr>
              <a:t>: Cooling, ventilation, electricity distribution, detector safety, etc. </a:t>
            </a:r>
            <a:endParaRPr lang="ru-RU" altLang="en-US" dirty="0">
              <a:latin typeface="Comic Sans MS" panose="030F0702030302020204" pitchFamily="66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  <a:cs typeface="Arial" charset="0"/>
              </a:rPr>
              <a:t> Interaction with the outside </a:t>
            </a:r>
            <a:r>
              <a:rPr lang="en-US" altLang="en-US" dirty="0" smtClean="0">
                <a:latin typeface="Comic Sans MS" panose="030F0702030302020204" pitchFamily="66" charset="0"/>
                <a:cs typeface="Arial" charset="0"/>
              </a:rPr>
              <a:t>of ITS: </a:t>
            </a:r>
            <a:r>
              <a:rPr lang="en-US" altLang="en-US" dirty="0">
                <a:latin typeface="Comic Sans MS" panose="030F0702030302020204" pitchFamily="66" charset="0"/>
                <a:cs typeface="Arial" charset="0"/>
              </a:rPr>
              <a:t>Accelerator, safety system, technical services, etc</a:t>
            </a:r>
            <a:r>
              <a:rPr lang="en-US" altLang="en-US" dirty="0" smtClean="0">
                <a:latin typeface="Comic Sans MS" panose="030F0702030302020204" pitchFamily="66" charset="0"/>
                <a:cs typeface="Arial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514" y="0"/>
            <a:ext cx="1153094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Calibri" pitchFamily="34" charset="0"/>
              </a:rPr>
              <a:t>Detector Control System for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cs typeface="Calibri" pitchFamily="34" charset="0"/>
              </a:rPr>
              <a:t>ITS MPD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460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1241</Words>
  <Application>Microsoft Office PowerPoint</Application>
  <PresentationFormat>Произвольный</PresentationFormat>
  <Paragraphs>136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MSU Contribution to MPD and BM@N</vt:lpstr>
      <vt:lpstr>Work in Progress and Plans</vt:lpstr>
      <vt:lpstr>MSU Group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Detector Control System for ITS MPD</vt:lpstr>
      <vt:lpstr>Detector Control System for ITS MPD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 Tracking System for BM@N as proto-CBM STS</dc:title>
  <dc:creator>Юрий Мурин</dc:creator>
  <cp:lastModifiedBy>merkinm</cp:lastModifiedBy>
  <cp:revision>51</cp:revision>
  <dcterms:created xsi:type="dcterms:W3CDTF">2017-06-26T08:32:11Z</dcterms:created>
  <dcterms:modified xsi:type="dcterms:W3CDTF">2018-04-12T07:34:29Z</dcterms:modified>
</cp:coreProperties>
</file>