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6"/>
  </p:notesMasterIdLst>
  <p:handoutMasterIdLst>
    <p:handoutMasterId r:id="rId37"/>
  </p:handoutMasterIdLst>
  <p:sldIdLst>
    <p:sldId id="1143" r:id="rId2"/>
    <p:sldId id="901" r:id="rId3"/>
    <p:sldId id="1166" r:id="rId4"/>
    <p:sldId id="1169" r:id="rId5"/>
    <p:sldId id="1167" r:id="rId6"/>
    <p:sldId id="1168" r:id="rId7"/>
    <p:sldId id="1170" r:id="rId8"/>
    <p:sldId id="1171" r:id="rId9"/>
    <p:sldId id="797" r:id="rId10"/>
    <p:sldId id="1147" r:id="rId11"/>
    <p:sldId id="1148" r:id="rId12"/>
    <p:sldId id="1144" r:id="rId13"/>
    <p:sldId id="1150" r:id="rId14"/>
    <p:sldId id="1149" r:id="rId15"/>
    <p:sldId id="1145" r:id="rId16"/>
    <p:sldId id="1157" r:id="rId17"/>
    <p:sldId id="1156" r:id="rId18"/>
    <p:sldId id="1158" r:id="rId19"/>
    <p:sldId id="1155" r:id="rId20"/>
    <p:sldId id="1154" r:id="rId21"/>
    <p:sldId id="1153" r:id="rId22"/>
    <p:sldId id="1159" r:id="rId23"/>
    <p:sldId id="1176" r:id="rId24"/>
    <p:sldId id="1172" r:id="rId25"/>
    <p:sldId id="1174" r:id="rId26"/>
    <p:sldId id="1177" r:id="rId27"/>
    <p:sldId id="1175" r:id="rId28"/>
    <p:sldId id="1173" r:id="rId29"/>
    <p:sldId id="1160" r:id="rId30"/>
    <p:sldId id="1161" r:id="rId31"/>
    <p:sldId id="1162" r:id="rId32"/>
    <p:sldId id="1163" r:id="rId33"/>
    <p:sldId id="1164" r:id="rId34"/>
    <p:sldId id="1165" r:id="rId35"/>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jinr.ru/wp-content/uploads/JINR_Docs/Regulation_for_the_organization_of_experiments_eng.doc" TargetMode="Externa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1">
            <a:extLst>
              <a:ext uri="{FF2B5EF4-FFF2-40B4-BE49-F238E27FC236}">
                <a16:creationId xmlns:a16="http://schemas.microsoft.com/office/drawing/2014/main" id="{9219F462-A53E-444D-BA2B-70E076330A4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2700" y="12700"/>
            <a:ext cx="9144000" cy="6845300"/>
          </a:xfrm>
          <a:prstGeom prst="rect">
            <a:avLst/>
          </a:prstGeom>
          <a:noFill/>
          <a:ln>
            <a:noFill/>
          </a:ln>
          <a:extLst>
            <a:ext uri="{909E8E84-426E-40DD-AFC4-6F175D3DCCD1}">
              <a14:hiddenFill xmlns:a14="http://schemas.microsoft.com/office/drawing/2010/main">
                <a:solidFill>
                  <a:srgbClr val="FFFFFF">
                    <a:alpha val="45097"/>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a:extLst>
              <a:ext uri="{FF2B5EF4-FFF2-40B4-BE49-F238E27FC236}">
                <a16:creationId xmlns:a16="http://schemas.microsoft.com/office/drawing/2014/main" id="{C1C2692B-7DB2-9948-9B14-C4839727D05C}"/>
              </a:ext>
            </a:extLst>
          </p:cNvPr>
          <p:cNvSpPr>
            <a:spLocks noGrp="1" noChangeArrowheads="1"/>
          </p:cNvSpPr>
          <p:nvPr>
            <p:ph type="subTitle" idx="1"/>
          </p:nvPr>
        </p:nvSpPr>
        <p:spPr>
          <a:xfrm>
            <a:off x="1524000" y="4038600"/>
            <a:ext cx="6400800" cy="609600"/>
          </a:xfrm>
        </p:spPr>
        <p:txBody>
          <a:bodyPr/>
          <a:lstStyle/>
          <a:p>
            <a:pPr eaLnBrk="1" hangingPunct="1">
              <a:defRPr/>
            </a:pPr>
            <a:r>
              <a:rPr lang="en-US" altLang="en-US" sz="3200" dirty="0">
                <a:ea typeface="ＭＳ Ｐゴシック" panose="020B0600070205080204" pitchFamily="34" charset="-128"/>
              </a:rPr>
              <a:t>Itzhak Tserruya</a:t>
            </a:r>
          </a:p>
        </p:txBody>
      </p:sp>
      <p:sp>
        <p:nvSpPr>
          <p:cNvPr id="2053" name="Rectangle 5">
            <a:extLst>
              <a:ext uri="{FF2B5EF4-FFF2-40B4-BE49-F238E27FC236}">
                <a16:creationId xmlns:a16="http://schemas.microsoft.com/office/drawing/2014/main" id="{DE209BAB-F978-C747-B4D1-9CC93F248299}"/>
              </a:ext>
            </a:extLst>
          </p:cNvPr>
          <p:cNvSpPr>
            <a:spLocks noChangeArrowheads="1"/>
          </p:cNvSpPr>
          <p:nvPr/>
        </p:nvSpPr>
        <p:spPr bwMode="auto">
          <a:xfrm>
            <a:off x="0" y="152400"/>
            <a:ext cx="8991600" cy="1981200"/>
          </a:xfrm>
          <a:prstGeom prst="rect">
            <a:avLst/>
          </a:prstGeom>
          <a:noFill/>
          <a:ln w="9525">
            <a:noFill/>
            <a:miter lim="800000"/>
            <a:headEnd/>
            <a:tailEnd/>
          </a:ln>
          <a:effectLst/>
        </p:spPr>
        <p:txBody>
          <a:bodyPr anchor="ctr"/>
          <a:lstStyle/>
          <a:p>
            <a:pPr algn="ctr" eaLnBrk="1" hangingPunct="1">
              <a:lnSpc>
                <a:spcPct val="130000"/>
              </a:lnSpc>
              <a:defRPr/>
            </a:pPr>
            <a:r>
              <a:rPr lang="en-US" sz="3600" b="1" u="sng" dirty="0">
                <a:solidFill>
                  <a:srgbClr val="FFFF00"/>
                </a:solidFill>
                <a:effectLst>
                  <a:outerShdw blurRad="38100" dist="38100" dir="2700000" algn="tl">
                    <a:srgbClr val="000000"/>
                  </a:outerShdw>
                </a:effectLst>
                <a:latin typeface="Arial" charset="0"/>
                <a:ea typeface="+mn-ea"/>
              </a:rPr>
              <a:t>First Collaboration Meeting of the BM@N and MPD Experiments at the NICA Facility</a:t>
            </a:r>
            <a:endParaRPr lang="en-US" sz="3600" b="1" u="sng" dirty="0">
              <a:solidFill>
                <a:schemeClr val="tx2"/>
              </a:solidFill>
              <a:effectLst>
                <a:outerShdw blurRad="38100" dist="38100" dir="2700000" algn="tl">
                  <a:srgbClr val="000000"/>
                </a:outerShdw>
              </a:effectLst>
              <a:latin typeface="Arial" charset="0"/>
              <a:ea typeface="+mn-ea"/>
            </a:endParaRPr>
          </a:p>
        </p:txBody>
      </p:sp>
      <p:sp>
        <p:nvSpPr>
          <p:cNvPr id="9" name="Rectangle 2">
            <a:extLst>
              <a:ext uri="{FF2B5EF4-FFF2-40B4-BE49-F238E27FC236}">
                <a16:creationId xmlns:a16="http://schemas.microsoft.com/office/drawing/2014/main" id="{7C8422F5-127E-A440-BE09-AB97E3B77F4A}"/>
              </a:ext>
            </a:extLst>
          </p:cNvPr>
          <p:cNvSpPr>
            <a:spLocks noGrp="1" noChangeArrowheads="1"/>
          </p:cNvSpPr>
          <p:nvPr>
            <p:ph type="ctrTitle"/>
          </p:nvPr>
        </p:nvSpPr>
        <p:spPr>
          <a:xfrm>
            <a:off x="304800" y="2895600"/>
            <a:ext cx="8610600" cy="1447800"/>
          </a:xfrm>
        </p:spPr>
        <p:txBody>
          <a:bodyPr/>
          <a:lstStyle/>
          <a:p>
            <a:pPr eaLnBrk="1" hangingPunct="1">
              <a:defRPr/>
            </a:pPr>
            <a:r>
              <a:rPr lang="en-US" altLang="en-US" sz="3200" dirty="0">
                <a:solidFill>
                  <a:srgbClr val="FFFF00"/>
                </a:solidFill>
                <a:ea typeface="ＭＳ Ｐゴシック" panose="020B0600070205080204" pitchFamily="34" charset="-128"/>
              </a:rPr>
              <a:t>  JINR, April 11-13, 2018</a:t>
            </a:r>
          </a:p>
        </p:txBody>
      </p:sp>
    </p:spTree>
  </p:cSld>
  <p:clrMapOvr>
    <a:masterClrMapping/>
  </p:clrMapOvr>
  <p:transition spd="med">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152400"/>
            <a:ext cx="7353300" cy="11430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 </a:t>
            </a:r>
          </a:p>
        </p:txBody>
      </p:sp>
      <p:sp>
        <p:nvSpPr>
          <p:cNvPr id="37890" name="Text Box 2">
            <a:extLst>
              <a:ext uri="{FF2B5EF4-FFF2-40B4-BE49-F238E27FC236}">
                <a16:creationId xmlns:a16="http://schemas.microsoft.com/office/drawing/2014/main" id="{3F0D9359-FAEE-AB4E-897D-F552160E5B66}"/>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9338EB17-479E-374B-9175-5191CC2970DB}" type="slidenum">
              <a:rPr lang="en-US" altLang="en-US" sz="1200" smtClean="0"/>
              <a:pPr eaLnBrk="1" hangingPunct="1">
                <a:defRPr/>
              </a:pPr>
              <a:t>10</a:t>
            </a:fld>
            <a:endParaRPr lang="en-US" altLang="en-US" sz="1200"/>
          </a:p>
        </p:txBody>
      </p:sp>
      <p:sp>
        <p:nvSpPr>
          <p:cNvPr id="5" name="Rectangle 4">
            <a:extLst>
              <a:ext uri="{FF2B5EF4-FFF2-40B4-BE49-F238E27FC236}">
                <a16:creationId xmlns:a16="http://schemas.microsoft.com/office/drawing/2014/main" id="{9170836C-A819-5F46-B853-304280734F75}"/>
              </a:ext>
            </a:extLst>
          </p:cNvPr>
          <p:cNvSpPr/>
          <p:nvPr/>
        </p:nvSpPr>
        <p:spPr>
          <a:xfrm>
            <a:off x="152399" y="930027"/>
            <a:ext cx="8991601" cy="5801588"/>
          </a:xfrm>
          <a:prstGeom prst="rect">
            <a:avLst/>
          </a:prstGeom>
        </p:spPr>
        <p:txBody>
          <a:bodyPr wrap="square">
            <a:spAutoFit/>
          </a:bodyPr>
          <a:lstStyle/>
          <a:p>
            <a:pPr eaLnBrk="1" hangingPunct="1">
              <a:lnSpc>
                <a:spcPct val="150000"/>
              </a:lnSpc>
              <a:spcAft>
                <a:spcPts val="0"/>
              </a:spcAft>
              <a:defRPr/>
            </a:pPr>
            <a:r>
              <a:rPr lang="en-US" sz="1800" b="1" i="1" dirty="0">
                <a:ea typeface="MS Mincho" panose="02020609040205080304" pitchFamily="49" charset="-128"/>
              </a:rPr>
              <a:t>       </a:t>
            </a:r>
            <a:r>
              <a:rPr lang="en-US" sz="1800" i="1" dirty="0">
                <a:ea typeface="MS Mincho" panose="02020609040205080304" pitchFamily="49" charset="-128"/>
              </a:rPr>
              <a:t>1. Institutions </a:t>
            </a:r>
            <a:endParaRPr lang="en-US" sz="1600" dirty="0">
              <a:latin typeface="Cambria" panose="02040503050406030204" pitchFamily="18" charset="0"/>
              <a:ea typeface="MS Mincho" panose="02020609040205080304" pitchFamily="49" charset="-128"/>
            </a:endParaRPr>
          </a:p>
          <a:p>
            <a:pPr eaLnBrk="1" hangingPunct="1">
              <a:spcAft>
                <a:spcPts val="0"/>
              </a:spcAft>
              <a:defRPr/>
            </a:pPr>
            <a:r>
              <a:rPr lang="en-US" sz="1800" dirty="0">
                <a:ea typeface="MS Mincho" panose="02020609040205080304" pitchFamily="49" charset="-128"/>
              </a:rPr>
              <a:t>Institutions (universities or laboratories) shall be admitted to the Collaboration or removed from it by the Institutional Board upon recommendation of the Spokesperson and upon receiving an affirmative vote of at least 50% of the Institutional Board </a:t>
            </a:r>
            <a:r>
              <a:rPr lang="en-US" dirty="0">
                <a:solidFill>
                  <a:srgbClr val="FFFF00"/>
                </a:solidFill>
              </a:rPr>
              <a:t>and at least 75% of the IB members participating in the vote. </a:t>
            </a:r>
            <a:endParaRPr lang="en-US" sz="1600" dirty="0">
              <a:latin typeface="Cambria" panose="02040503050406030204" pitchFamily="18" charset="0"/>
              <a:ea typeface="MS Mincho" panose="02020609040205080304" pitchFamily="49" charset="-128"/>
            </a:endParaRPr>
          </a:p>
          <a:p>
            <a:pPr eaLnBrk="1" hangingPunct="1">
              <a:spcAft>
                <a:spcPts val="0"/>
              </a:spcAft>
              <a:defRPr/>
            </a:pPr>
            <a:r>
              <a:rPr lang="en-US" sz="1800" dirty="0">
                <a:ea typeface="MS Mincho" panose="02020609040205080304" pitchFamily="49" charset="-128"/>
              </a:rPr>
              <a:t>Normally, each institution shall have </a:t>
            </a:r>
            <a:r>
              <a:rPr lang="en-US" sz="1800" u="sng" dirty="0">
                <a:ea typeface="MS Mincho" panose="02020609040205080304" pitchFamily="49" charset="-128"/>
              </a:rPr>
              <a:t>at least two scientists (at least one with a PhD) </a:t>
            </a:r>
            <a:r>
              <a:rPr lang="en-US" sz="1800" dirty="0">
                <a:ea typeface="MS Mincho" panose="02020609040205080304" pitchFamily="49" charset="-128"/>
              </a:rPr>
              <a:t> who are members of the MPD Collaboration. </a:t>
            </a:r>
            <a:endParaRPr lang="en-US" sz="1600" dirty="0">
              <a:latin typeface="Cambria" panose="02040503050406030204" pitchFamily="18" charset="0"/>
              <a:ea typeface="MS Mincho" panose="02020609040205080304" pitchFamily="49" charset="-128"/>
            </a:endParaRPr>
          </a:p>
          <a:p>
            <a:pPr eaLnBrk="1" hangingPunct="1">
              <a:spcAft>
                <a:spcPts val="0"/>
              </a:spcAft>
              <a:defRPr/>
            </a:pPr>
            <a:r>
              <a:rPr lang="en-US" sz="1800" dirty="0">
                <a:ea typeface="MS Mincho" panose="02020609040205080304" pitchFamily="49" charset="-128"/>
              </a:rPr>
              <a:t>Each institution is responsible for its list of members and for designating its group leader that will represent it in the Institutional Board.</a:t>
            </a:r>
            <a:endParaRPr lang="en-US" sz="1600" dirty="0">
              <a:latin typeface="Cambria" panose="02040503050406030204" pitchFamily="18" charset="0"/>
              <a:ea typeface="MS Mincho" panose="02020609040205080304" pitchFamily="49" charset="-128"/>
            </a:endParaRPr>
          </a:p>
          <a:p>
            <a:pPr eaLnBrk="1" hangingPunct="1">
              <a:spcAft>
                <a:spcPts val="0"/>
              </a:spcAft>
              <a:defRPr/>
            </a:pPr>
            <a:r>
              <a:rPr lang="en-US" sz="1800" u="sng" dirty="0">
                <a:ea typeface="MS Mincho" panose="02020609040205080304" pitchFamily="49" charset="-128"/>
              </a:rPr>
              <a:t>It is expected that a Memorandum of Understanding (MoU) between each institution, the host laboratory JINR  and the Collaboration shall be implemented within one year from the time of joining the Collaboration. These MoU shall define the rights and obligations of each collaborating institution. In particular, it is expected that each institution shall make an appropriate contribution to the funding of the detector construction and operation</a:t>
            </a:r>
            <a:r>
              <a:rPr lang="en-US" sz="1800" dirty="0">
                <a:ea typeface="MS Mincho" panose="02020609040205080304" pitchFamily="49" charset="-128"/>
              </a:rPr>
              <a:t>.</a:t>
            </a:r>
            <a:endParaRPr lang="en-US" sz="1600" dirty="0">
              <a:latin typeface="Cambria" panose="02040503050406030204" pitchFamily="18" charset="0"/>
              <a:ea typeface="MS Mincho" panose="02020609040205080304" pitchFamily="49" charset="-128"/>
            </a:endParaRPr>
          </a:p>
          <a:p>
            <a:pPr eaLnBrk="1" hangingPunct="1">
              <a:spcAft>
                <a:spcPts val="0"/>
              </a:spcAft>
              <a:defRPr/>
            </a:pPr>
            <a:r>
              <a:rPr lang="en-US" sz="1800" dirty="0">
                <a:ea typeface="MS Mincho" panose="02020609040205080304" pitchFamily="49" charset="-128"/>
              </a:rPr>
              <a:t>It is also expected that each MPD institution shall fulfill its responsibilities for an appropriate share of shifts and ensure that its members participate in experimental operations like beam tests, detector calibrations and other service work as determined by the Institutional Board or the Executive Council.</a:t>
            </a:r>
            <a:endParaRPr lang="en-US" sz="1600" dirty="0">
              <a:latin typeface="Cambria" panose="02040503050406030204" pitchFamily="18" charset="0"/>
              <a:ea typeface="MS Mincho" panose="02020609040205080304" pitchFamily="49" charset="-128"/>
            </a:endParaRPr>
          </a:p>
          <a:p>
            <a:pPr eaLnBrk="1" hangingPunct="1">
              <a:spcAft>
                <a:spcPts val="0"/>
              </a:spcAft>
              <a:defRPr/>
            </a:pPr>
            <a:endParaRPr lang="en-US" sz="1600" dirty="0">
              <a:latin typeface="Cambria" panose="02040503050406030204" pitchFamily="18" charset="0"/>
              <a:ea typeface="MS Mincho" panose="02020609040205080304" pitchFamily="49" charset="-128"/>
            </a:endParaRPr>
          </a:p>
        </p:txBody>
      </p:sp>
      <p:sp>
        <p:nvSpPr>
          <p:cNvPr id="8" name="Rectangle 1">
            <a:extLst>
              <a:ext uri="{FF2B5EF4-FFF2-40B4-BE49-F238E27FC236}">
                <a16:creationId xmlns:a16="http://schemas.microsoft.com/office/drawing/2014/main" id="{BB6AAB68-03D9-1546-B1FA-B25754CE8F7D}"/>
              </a:ext>
            </a:extLst>
          </p:cNvPr>
          <p:cNvSpPr txBox="1">
            <a:spLocks noChangeArrowheads="1"/>
          </p:cNvSpPr>
          <p:nvPr/>
        </p:nvSpPr>
        <p:spPr bwMode="auto">
          <a:xfrm>
            <a:off x="244475" y="66675"/>
            <a:ext cx="8442325" cy="76200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kern="0" dirty="0">
                <a:solidFill>
                  <a:srgbClr val="FFFF00"/>
                </a:solidFill>
                <a:ea typeface="ＭＳ Ｐゴシック" panose="020B0600070205080204" pitchFamily="34" charset="-128"/>
              </a:rPr>
              <a:t>I. Collaboration Membership </a:t>
            </a:r>
          </a:p>
        </p:txBody>
      </p:sp>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152400"/>
            <a:ext cx="7353300" cy="11430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 </a:t>
            </a:r>
          </a:p>
        </p:txBody>
      </p:sp>
      <p:sp>
        <p:nvSpPr>
          <p:cNvPr id="39938" name="Text Box 2">
            <a:extLst>
              <a:ext uri="{FF2B5EF4-FFF2-40B4-BE49-F238E27FC236}">
                <a16:creationId xmlns:a16="http://schemas.microsoft.com/office/drawing/2014/main" id="{F2E359B4-194C-1B44-AEBD-B016A5C3BD10}"/>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45108232-6682-C348-A770-9C39A0AF4DAE}" type="slidenum">
              <a:rPr lang="en-US" altLang="en-US" sz="1200" smtClean="0"/>
              <a:pPr eaLnBrk="1" hangingPunct="1">
                <a:defRPr/>
              </a:pPr>
              <a:t>11</a:t>
            </a:fld>
            <a:endParaRPr lang="en-US" altLang="en-US" sz="1200"/>
          </a:p>
        </p:txBody>
      </p:sp>
      <p:sp>
        <p:nvSpPr>
          <p:cNvPr id="2" name="Date Placeholder 1">
            <a:extLst>
              <a:ext uri="{FF2B5EF4-FFF2-40B4-BE49-F238E27FC236}">
                <a16:creationId xmlns:a16="http://schemas.microsoft.com/office/drawing/2014/main" id="{ECFB9142-7A24-1A4E-9CE9-FFE79E2A65F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3" name="Footer Placeholder 2">
            <a:extLst>
              <a:ext uri="{FF2B5EF4-FFF2-40B4-BE49-F238E27FC236}">
                <a16:creationId xmlns:a16="http://schemas.microsoft.com/office/drawing/2014/main" id="{BA1FB400-9CD8-AB45-A347-2FF09326A2C0}"/>
              </a:ext>
            </a:extLst>
          </p:cNvPr>
          <p:cNvSpPr>
            <a:spLocks noGrp="1"/>
          </p:cNvSpPr>
          <p:nvPr>
            <p:ph type="ftr" sz="quarter" idx="11"/>
          </p:nvPr>
        </p:nvSpPr>
        <p:spPr>
          <a:xfrm>
            <a:off x="2819400" y="6248400"/>
            <a:ext cx="3657600" cy="457200"/>
          </a:xfrm>
        </p:spPr>
        <p:txBody>
          <a:bodyPr/>
          <a:lstStyle/>
          <a:p>
            <a:pPr>
              <a:defRPr/>
            </a:pPr>
            <a:r>
              <a:rPr lang="cs-CZ" dirty="0" err="1"/>
              <a:t>First</a:t>
            </a:r>
            <a:r>
              <a:rPr lang="cs-CZ" dirty="0"/>
              <a:t> BM@N and MPD </a:t>
            </a:r>
            <a:r>
              <a:rPr lang="cs-CZ" dirty="0" err="1"/>
              <a:t>Collaboration</a:t>
            </a:r>
            <a:r>
              <a:rPr lang="cs-CZ" dirty="0"/>
              <a:t> Meeting </a:t>
            </a:r>
            <a:endParaRPr lang="en-US" dirty="0"/>
          </a:p>
        </p:txBody>
      </p:sp>
      <p:sp>
        <p:nvSpPr>
          <p:cNvPr id="39942" name="Rectangle 4">
            <a:extLst>
              <a:ext uri="{FF2B5EF4-FFF2-40B4-BE49-F238E27FC236}">
                <a16:creationId xmlns:a16="http://schemas.microsoft.com/office/drawing/2014/main" id="{5733B676-3A37-A047-A772-A0D10A7FA6FB}"/>
              </a:ext>
            </a:extLst>
          </p:cNvPr>
          <p:cNvSpPr>
            <a:spLocks noChangeArrowheads="1"/>
          </p:cNvSpPr>
          <p:nvPr/>
        </p:nvSpPr>
        <p:spPr bwMode="auto">
          <a:xfrm>
            <a:off x="28575" y="1423988"/>
            <a:ext cx="8610600"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20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i="1" dirty="0">
                <a:ea typeface="MS Mincho" panose="02020609040205080304" pitchFamily="49" charset="-128"/>
              </a:rPr>
              <a:t>2. Members </a:t>
            </a:r>
            <a:endParaRPr lang="en-US" altLang="en-US" sz="18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dirty="0">
                <a:ea typeface="MS Mincho" panose="02020609040205080304" pitchFamily="49" charset="-128"/>
              </a:rPr>
              <a:t>Scientists, engineers and students associated with an Institution that has been admitted to the MPD Collaboration and that are making a significant contribution to the MPD Collaboration are eligible to be members of the Collaboration. </a:t>
            </a:r>
            <a:endParaRPr lang="en-US" altLang="en-US" sz="18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dirty="0">
                <a:ea typeface="MS Mincho" panose="02020609040205080304" pitchFamily="49" charset="-128"/>
              </a:rPr>
              <a:t>All individual members are expected to participate in collaboration activities, both scientific and technical, in a collegial manner respecting the cultural and ethnic diversity within the collaboration. </a:t>
            </a:r>
            <a:endParaRPr lang="en-US" altLang="en-US" sz="18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dirty="0">
                <a:ea typeface="MS Mincho" panose="02020609040205080304" pitchFamily="49" charset="-128"/>
              </a:rPr>
              <a:t>All individual members are expected to abide by the MPD bylaws  and other adopted policies. They are also expected to abide by the JINR rules and procedures while present at the host premises. </a:t>
            </a:r>
            <a:endParaRPr lang="en-US" altLang="en-US" sz="1800" dirty="0">
              <a:latin typeface="Cambria" panose="02040503050406030204" pitchFamily="18" charset="0"/>
              <a:ea typeface="MS Mincho" panose="02020609040205080304" pitchFamily="49" charset="-128"/>
            </a:endParaRPr>
          </a:p>
        </p:txBody>
      </p:sp>
      <p:sp>
        <p:nvSpPr>
          <p:cNvPr id="8" name="Rectangle 1">
            <a:extLst>
              <a:ext uri="{FF2B5EF4-FFF2-40B4-BE49-F238E27FC236}">
                <a16:creationId xmlns:a16="http://schemas.microsoft.com/office/drawing/2014/main" id="{AE54E331-921F-1F46-BE18-C5D9EC47604D}"/>
              </a:ext>
            </a:extLst>
          </p:cNvPr>
          <p:cNvSpPr txBox="1">
            <a:spLocks noChangeArrowheads="1"/>
          </p:cNvSpPr>
          <p:nvPr/>
        </p:nvSpPr>
        <p:spPr bwMode="auto">
          <a:xfrm>
            <a:off x="228600" y="66675"/>
            <a:ext cx="8763000" cy="76200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kern="0" dirty="0">
                <a:solidFill>
                  <a:srgbClr val="FFFF00"/>
                </a:solidFill>
                <a:ea typeface="ＭＳ Ｐゴシック" panose="020B0600070205080204" pitchFamily="34" charset="-128"/>
              </a:rPr>
              <a:t>I. Collaboration </a:t>
            </a:r>
            <a:r>
              <a:rPr lang="en-US" altLang="ja-JP" u="sng" kern="0" dirty="0" err="1">
                <a:solidFill>
                  <a:srgbClr val="FFFF00"/>
                </a:solidFill>
                <a:ea typeface="ＭＳ Ｐゴシック" panose="020B0600070205080204" pitchFamily="34" charset="-128"/>
              </a:rPr>
              <a:t>Memebership</a:t>
            </a:r>
            <a:r>
              <a:rPr lang="en-US" altLang="ja-JP" u="sng" kern="0" dirty="0">
                <a:solidFill>
                  <a:srgbClr val="FFFF00"/>
                </a:solidFill>
                <a:ea typeface="ＭＳ Ｐゴシック" panose="020B0600070205080204" pitchFamily="34" charset="-128"/>
              </a:rPr>
              <a:t> (II) </a:t>
            </a:r>
          </a:p>
        </p:txBody>
      </p:sp>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152400"/>
            <a:ext cx="7353300" cy="11430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 </a:t>
            </a:r>
          </a:p>
        </p:txBody>
      </p:sp>
      <p:sp>
        <p:nvSpPr>
          <p:cNvPr id="41986" name="Text Box 2">
            <a:extLst>
              <a:ext uri="{FF2B5EF4-FFF2-40B4-BE49-F238E27FC236}">
                <a16:creationId xmlns:a16="http://schemas.microsoft.com/office/drawing/2014/main" id="{757E312D-3F73-4146-B88C-02AEFCFF2BF5}"/>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B7966556-6C2C-E24F-999D-19EFF8DEAAC4}" type="slidenum">
              <a:rPr lang="en-US" altLang="en-US" sz="1200" smtClean="0"/>
              <a:pPr eaLnBrk="1" hangingPunct="1">
                <a:defRPr/>
              </a:pPr>
              <a:t>12</a:t>
            </a:fld>
            <a:endParaRPr lang="en-US" altLang="en-US" sz="1200"/>
          </a:p>
        </p:txBody>
      </p:sp>
      <p:sp>
        <p:nvSpPr>
          <p:cNvPr id="5" name="Rectangle 4">
            <a:extLst>
              <a:ext uri="{FF2B5EF4-FFF2-40B4-BE49-F238E27FC236}">
                <a16:creationId xmlns:a16="http://schemas.microsoft.com/office/drawing/2014/main" id="{DAA8B56C-5B3E-5C41-B73F-C3352A3B3C9C}"/>
              </a:ext>
            </a:extLst>
          </p:cNvPr>
          <p:cNvSpPr/>
          <p:nvPr/>
        </p:nvSpPr>
        <p:spPr>
          <a:xfrm>
            <a:off x="42068" y="963470"/>
            <a:ext cx="8945563" cy="5909310"/>
          </a:xfrm>
          <a:prstGeom prst="rect">
            <a:avLst/>
          </a:prstGeom>
        </p:spPr>
        <p:txBody>
          <a:bodyPr wrap="square">
            <a:spAutoFit/>
          </a:bodyPr>
          <a:lstStyle/>
          <a:p>
            <a:pPr eaLnBrk="1" hangingPunct="1">
              <a:spcAft>
                <a:spcPts val="0"/>
              </a:spcAft>
              <a:defRPr/>
            </a:pPr>
            <a:r>
              <a:rPr lang="en-US" sz="1800" i="1" dirty="0">
                <a:latin typeface="+mj-lt"/>
                <a:ea typeface="MS Mincho" panose="02020609040205080304" pitchFamily="49" charset="-128"/>
              </a:rPr>
              <a:t>1. Function </a:t>
            </a:r>
            <a:endParaRPr lang="en-US" sz="1800" dirty="0">
              <a:latin typeface="+mj-lt"/>
              <a:ea typeface="MS Mincho" panose="02020609040205080304" pitchFamily="49" charset="-128"/>
            </a:endParaRPr>
          </a:p>
          <a:p>
            <a:pPr eaLnBrk="1" hangingPunct="1">
              <a:spcAft>
                <a:spcPts val="0"/>
              </a:spcAft>
              <a:defRPr/>
            </a:pPr>
            <a:r>
              <a:rPr lang="en-US" sz="1800" dirty="0">
                <a:latin typeface="+mj-lt"/>
                <a:ea typeface="MS Mincho" panose="02020609040205080304" pitchFamily="49" charset="-128"/>
              </a:rPr>
              <a:t>The Institutional Board shall deal with general issues which concern the MPD Collaboration as a whole. Examples include the organization and governance of the Collaboration, adoption and amendments of bylaws, admission of new institutions to the Collaboration, publication policy and issues affecting graduate students. </a:t>
            </a:r>
          </a:p>
          <a:p>
            <a:pPr eaLnBrk="1" hangingPunct="1">
              <a:spcAft>
                <a:spcPts val="0"/>
              </a:spcAft>
              <a:defRPr/>
            </a:pPr>
            <a:r>
              <a:rPr lang="en-US" sz="1800" dirty="0">
                <a:latin typeface="+mj-lt"/>
                <a:ea typeface="MS Mincho" panose="02020609040205080304" pitchFamily="49" charset="-128"/>
              </a:rPr>
              <a:t>The Institutional Board is responsible for the election of the Spokesperson every three years, the election of two or more members of the Executive Council every year and the endorsement of the Deputy Spokesperson and Project Manager.</a:t>
            </a:r>
          </a:p>
          <a:p>
            <a:pPr eaLnBrk="1" hangingPunct="1">
              <a:spcAft>
                <a:spcPts val="0"/>
              </a:spcAft>
              <a:defRPr/>
            </a:pPr>
            <a:r>
              <a:rPr lang="en-US" sz="1800" dirty="0">
                <a:latin typeface="+mj-lt"/>
                <a:ea typeface="MS Mincho" panose="02020609040205080304" pitchFamily="49" charset="-128"/>
              </a:rPr>
              <a:t> </a:t>
            </a:r>
          </a:p>
          <a:p>
            <a:pPr eaLnBrk="1" hangingPunct="1">
              <a:spcAft>
                <a:spcPts val="0"/>
              </a:spcAft>
              <a:defRPr/>
            </a:pPr>
            <a:r>
              <a:rPr lang="en-US" sz="1800" i="1" dirty="0">
                <a:latin typeface="+mj-lt"/>
                <a:ea typeface="MS Mincho" panose="02020609040205080304" pitchFamily="49" charset="-128"/>
              </a:rPr>
              <a:t>2. Membership </a:t>
            </a:r>
            <a:endParaRPr lang="en-US" sz="1800" dirty="0">
              <a:latin typeface="+mj-lt"/>
              <a:ea typeface="MS Mincho" panose="02020609040205080304" pitchFamily="49" charset="-128"/>
            </a:endParaRPr>
          </a:p>
          <a:p>
            <a:pPr>
              <a:spcAft>
                <a:spcPts val="0"/>
              </a:spcAft>
            </a:pPr>
            <a:r>
              <a:rPr lang="en-US" sz="1800" dirty="0">
                <a:latin typeface="+mj-lt"/>
                <a:ea typeface="MS Mincho" panose="02020609040205080304" pitchFamily="49" charset="-128"/>
              </a:rPr>
              <a:t>Membership shall consist of one MPD member from each collaborating institution who shall represent the members from that institution. Each institution shall select its representative. Substitution of representatives at meetings shall be allowed. The Spokesperson, Deputy Spokesperson(s) and Project Manager are ex-officio members of the Institutional Board</a:t>
            </a:r>
            <a:r>
              <a:rPr lang="en-US" sz="1800" dirty="0">
                <a:latin typeface="+mj-lt"/>
              </a:rPr>
              <a:t>. </a:t>
            </a:r>
            <a:r>
              <a:rPr lang="en-US" sz="1800" dirty="0">
                <a:solidFill>
                  <a:srgbClr val="FFFF00"/>
                </a:solidFill>
                <a:latin typeface="+mj-lt"/>
              </a:rPr>
              <a:t>The junior members (students and post-docs) of the collaboration shall be allowed to have one member in the IB.</a:t>
            </a:r>
          </a:p>
          <a:p>
            <a:pPr>
              <a:spcAft>
                <a:spcPts val="0"/>
              </a:spcAft>
            </a:pPr>
            <a:endParaRPr lang="en-US" sz="1800" dirty="0">
              <a:solidFill>
                <a:srgbClr val="FFFF00"/>
              </a:solidFill>
              <a:latin typeface="+mj-lt"/>
            </a:endParaRPr>
          </a:p>
          <a:p>
            <a:pPr>
              <a:spcAft>
                <a:spcPts val="0"/>
              </a:spcAft>
            </a:pPr>
            <a:r>
              <a:rPr lang="en-US" sz="1800" dirty="0">
                <a:solidFill>
                  <a:srgbClr val="FFFF00"/>
                </a:solidFill>
                <a:latin typeface="+mj-lt"/>
              </a:rPr>
              <a:t>The IB members shall elect one of them as IB Chairperson. The IB Chairperson shall serve for a maximum of two consecutive terms of 3 years each.  </a:t>
            </a:r>
          </a:p>
          <a:p>
            <a:pPr>
              <a:spcAft>
                <a:spcPts val="0"/>
              </a:spcAft>
            </a:pPr>
            <a:r>
              <a:rPr lang="en-US" sz="1800" dirty="0">
                <a:latin typeface="+mj-lt"/>
              </a:rPr>
              <a:t> </a:t>
            </a:r>
          </a:p>
          <a:p>
            <a:pPr eaLnBrk="1" hangingPunct="1">
              <a:spcAft>
                <a:spcPts val="0"/>
              </a:spcAft>
              <a:defRPr/>
            </a:pPr>
            <a:r>
              <a:rPr lang="en-US" sz="1800" dirty="0">
                <a:latin typeface="+mj-lt"/>
                <a:ea typeface="MS Mincho" panose="02020609040205080304" pitchFamily="49" charset="-128"/>
              </a:rPr>
              <a:t> </a:t>
            </a:r>
          </a:p>
        </p:txBody>
      </p:sp>
      <p:sp>
        <p:nvSpPr>
          <p:cNvPr id="9" name="Rectangle 1">
            <a:extLst>
              <a:ext uri="{FF2B5EF4-FFF2-40B4-BE49-F238E27FC236}">
                <a16:creationId xmlns:a16="http://schemas.microsoft.com/office/drawing/2014/main" id="{63BA5104-0BBB-554A-A0AD-F6D4CBFE39EC}"/>
              </a:ext>
            </a:extLst>
          </p:cNvPr>
          <p:cNvSpPr txBox="1">
            <a:spLocks noChangeArrowheads="1"/>
          </p:cNvSpPr>
          <p:nvPr/>
        </p:nvSpPr>
        <p:spPr bwMode="auto">
          <a:xfrm>
            <a:off x="244475" y="66675"/>
            <a:ext cx="8442325" cy="76200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kern="0" dirty="0">
                <a:solidFill>
                  <a:srgbClr val="FFFF00"/>
                </a:solidFill>
                <a:ea typeface="ＭＳ Ｐゴシック" panose="020B0600070205080204" pitchFamily="34" charset="-128"/>
              </a:rPr>
              <a:t>II. Institutional Board</a:t>
            </a:r>
          </a:p>
        </p:txBody>
      </p:sp>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152400"/>
            <a:ext cx="7353300" cy="11430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 </a:t>
            </a:r>
          </a:p>
        </p:txBody>
      </p:sp>
      <p:sp>
        <p:nvSpPr>
          <p:cNvPr id="44034" name="Text Box 2">
            <a:extLst>
              <a:ext uri="{FF2B5EF4-FFF2-40B4-BE49-F238E27FC236}">
                <a16:creationId xmlns:a16="http://schemas.microsoft.com/office/drawing/2014/main" id="{BE7246B8-EAA1-8747-8BC3-47322C99864E}"/>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8E14E249-E822-FD41-BD64-C85BC9811749}" type="slidenum">
              <a:rPr lang="en-US" altLang="en-US" sz="1200" smtClean="0"/>
              <a:pPr eaLnBrk="1" hangingPunct="1">
                <a:defRPr/>
              </a:pPr>
              <a:t>13</a:t>
            </a:fld>
            <a:endParaRPr lang="en-US" altLang="en-US" sz="1200"/>
          </a:p>
        </p:txBody>
      </p:sp>
      <p:sp>
        <p:nvSpPr>
          <p:cNvPr id="2" name="Date Placeholder 1">
            <a:extLst>
              <a:ext uri="{FF2B5EF4-FFF2-40B4-BE49-F238E27FC236}">
                <a16:creationId xmlns:a16="http://schemas.microsoft.com/office/drawing/2014/main" id="{ECFB9142-7A24-1A4E-9CE9-FFE79E2A65F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3" name="Footer Placeholder 2">
            <a:extLst>
              <a:ext uri="{FF2B5EF4-FFF2-40B4-BE49-F238E27FC236}">
                <a16:creationId xmlns:a16="http://schemas.microsoft.com/office/drawing/2014/main" id="{BA1FB400-9CD8-AB45-A347-2FF09326A2C0}"/>
              </a:ext>
            </a:extLst>
          </p:cNvPr>
          <p:cNvSpPr>
            <a:spLocks noGrp="1"/>
          </p:cNvSpPr>
          <p:nvPr>
            <p:ph type="ftr" sz="quarter" idx="11"/>
          </p:nvPr>
        </p:nvSpPr>
        <p:spPr>
          <a:xfrm>
            <a:off x="3124200" y="6248400"/>
            <a:ext cx="3257550" cy="457200"/>
          </a:xfrm>
        </p:spPr>
        <p:txBody>
          <a:bodyPr/>
          <a:lstStyle/>
          <a:p>
            <a:pPr>
              <a:defRPr/>
            </a:pPr>
            <a:r>
              <a:rPr lang="cs-CZ" dirty="0" err="1"/>
              <a:t>First</a:t>
            </a:r>
            <a:r>
              <a:rPr lang="cs-CZ" dirty="0"/>
              <a:t> BM@N and MPD </a:t>
            </a:r>
            <a:r>
              <a:rPr lang="cs-CZ" dirty="0" err="1"/>
              <a:t>Collaboration</a:t>
            </a:r>
            <a:r>
              <a:rPr lang="cs-CZ" dirty="0"/>
              <a:t> Meeting </a:t>
            </a:r>
            <a:endParaRPr lang="en-US" dirty="0"/>
          </a:p>
        </p:txBody>
      </p:sp>
      <p:sp>
        <p:nvSpPr>
          <p:cNvPr id="44038" name="Rectangle 4">
            <a:extLst>
              <a:ext uri="{FF2B5EF4-FFF2-40B4-BE49-F238E27FC236}">
                <a16:creationId xmlns:a16="http://schemas.microsoft.com/office/drawing/2014/main" id="{AF1BA449-ED96-5B41-8D0A-EABAEE1E4855}"/>
              </a:ext>
            </a:extLst>
          </p:cNvPr>
          <p:cNvSpPr>
            <a:spLocks noChangeArrowheads="1"/>
          </p:cNvSpPr>
          <p:nvPr/>
        </p:nvSpPr>
        <p:spPr bwMode="auto">
          <a:xfrm>
            <a:off x="171450" y="722531"/>
            <a:ext cx="8686800" cy="6093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150000"/>
              </a:lnSpc>
              <a:spcBef>
                <a:spcPct val="0"/>
              </a:spcBef>
              <a:buClrTx/>
              <a:buSzTx/>
              <a:buFontTx/>
              <a:buNone/>
            </a:pPr>
            <a:r>
              <a:rPr lang="en-US" altLang="en-US" sz="2000" i="1" dirty="0">
                <a:ea typeface="MS Mincho" panose="02020609040205080304" pitchFamily="49" charset="-128"/>
              </a:rPr>
              <a:t>3. Meeting</a:t>
            </a:r>
            <a:r>
              <a:rPr lang="en-US" altLang="en-US" sz="2000" b="1" i="1" dirty="0">
                <a:ea typeface="MS Mincho" panose="02020609040205080304" pitchFamily="49" charset="-128"/>
              </a:rPr>
              <a:t>s </a:t>
            </a:r>
            <a:endParaRPr lang="en-US" altLang="en-US" sz="18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dirty="0">
                <a:solidFill>
                  <a:srgbClr val="FF0000"/>
                </a:solidFill>
                <a:ea typeface="MS Mincho" panose="02020609040205080304" pitchFamily="49" charset="-128"/>
              </a:rPr>
              <a:t>The meetings of the Institutional Board shall be chaired by the IB Chairperson or by his designated representative. They shall be held at least twice per year, normally in conjunction with Collaboration meetings. They shall be open or closed at the discretion of the IB Chairperson.  </a:t>
            </a:r>
            <a:endParaRPr lang="en-US" altLang="en-US" sz="1800" dirty="0">
              <a:solidFill>
                <a:srgbClr val="FF0000"/>
              </a:solidFill>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sz="2000" dirty="0">
                <a:solidFill>
                  <a:srgbClr val="FFFF00"/>
                </a:solidFill>
              </a:rPr>
              <a:t>Not later than during an IB meeting the time and place of the next IB meeting shall be decided. </a:t>
            </a:r>
            <a:r>
              <a:rPr lang="en-US" altLang="en-US" sz="2000" dirty="0">
                <a:ea typeface="MS Mincho" panose="02020609040205080304" pitchFamily="49" charset="-128"/>
              </a:rPr>
              <a:t>Notice of at least four weeks shall be given to IB members indicating the nature of the issues to be considered. </a:t>
            </a:r>
            <a:r>
              <a:rPr lang="en-US" altLang="en-US" sz="2000" dirty="0">
                <a:solidFill>
                  <a:srgbClr val="FFFF00"/>
                </a:solidFill>
                <a:ea typeface="MS Mincho" panose="02020609040205080304" pitchFamily="49" charset="-128"/>
              </a:rPr>
              <a:t>The draft agenda for the meeting </a:t>
            </a:r>
            <a:r>
              <a:rPr lang="en-US" sz="2000" dirty="0">
                <a:solidFill>
                  <a:srgbClr val="FFFF00"/>
                </a:solidFill>
              </a:rPr>
              <a:t>shall be prepared by the IB Chairperson in close consultation with the Spokesperson. </a:t>
            </a:r>
            <a:r>
              <a:rPr lang="en-US" sz="2000" dirty="0"/>
              <a:t>The agenda </a:t>
            </a:r>
            <a:r>
              <a:rPr lang="en-US" altLang="en-US" sz="2000" dirty="0">
                <a:ea typeface="MS Mincho" panose="02020609040205080304" pitchFamily="49" charset="-128"/>
              </a:rPr>
              <a:t>and any associated documentation should be made available to IB members at least two weeks before the meeting, clearly stating the issues requiring a vote.</a:t>
            </a:r>
            <a:endParaRPr lang="en-US" altLang="en-US" sz="18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dirty="0">
                <a:ea typeface="MS Mincho" panose="02020609040205080304" pitchFamily="49" charset="-128"/>
              </a:rPr>
              <a:t>Any IB member unable to attend a given meeting can name a substitute from the same institution. </a:t>
            </a:r>
            <a:endParaRPr lang="en-US" altLang="en-US" sz="18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dirty="0">
                <a:ea typeface="MS Mincho" panose="02020609040205080304" pitchFamily="49" charset="-128"/>
              </a:rPr>
              <a:t>The </a:t>
            </a:r>
            <a:r>
              <a:rPr lang="en-US" altLang="en-US" sz="2000" dirty="0">
                <a:solidFill>
                  <a:srgbClr val="FFFF00"/>
                </a:solidFill>
                <a:ea typeface="MS Mincho" panose="02020609040205080304" pitchFamily="49" charset="-128"/>
              </a:rPr>
              <a:t>IB Chairperson </a:t>
            </a:r>
            <a:r>
              <a:rPr lang="en-US" altLang="en-US" sz="2000" dirty="0">
                <a:ea typeface="MS Mincho" panose="02020609040205080304" pitchFamily="49" charset="-128"/>
              </a:rPr>
              <a:t>shall ensure that minutes of IB meetings are taken and published within two weeks of the meeting date. The </a:t>
            </a:r>
            <a:r>
              <a:rPr lang="en-US" altLang="en-US" sz="2000" dirty="0">
                <a:solidFill>
                  <a:srgbClr val="FFFF00"/>
                </a:solidFill>
                <a:ea typeface="MS Mincho" panose="02020609040205080304" pitchFamily="49" charset="-128"/>
              </a:rPr>
              <a:t>IB Chairperson </a:t>
            </a:r>
            <a:r>
              <a:rPr lang="en-US" altLang="en-US" sz="2000" dirty="0">
                <a:ea typeface="MS Mincho" panose="02020609040205080304" pitchFamily="49" charset="-128"/>
              </a:rPr>
              <a:t>may appoint an IB Secretary to record and circulate the minutes and to distribute announcements of IB meetings.</a:t>
            </a:r>
            <a:endParaRPr lang="en-US" altLang="en-US" sz="18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dirty="0">
                <a:ea typeface="MS Mincho" panose="02020609040205080304" pitchFamily="49" charset="-128"/>
              </a:rPr>
              <a:t> </a:t>
            </a:r>
            <a:endParaRPr lang="en-US" altLang="en-US" sz="1800" dirty="0">
              <a:latin typeface="Cambria" panose="02040503050406030204" pitchFamily="18" charset="0"/>
              <a:ea typeface="MS Mincho" panose="02020609040205080304" pitchFamily="49" charset="-128"/>
            </a:endParaRPr>
          </a:p>
        </p:txBody>
      </p:sp>
      <p:sp>
        <p:nvSpPr>
          <p:cNvPr id="8" name="Rectangle 1">
            <a:extLst>
              <a:ext uri="{FF2B5EF4-FFF2-40B4-BE49-F238E27FC236}">
                <a16:creationId xmlns:a16="http://schemas.microsoft.com/office/drawing/2014/main" id="{94A8C31E-5184-D648-B6D6-253B7EB03BB8}"/>
              </a:ext>
            </a:extLst>
          </p:cNvPr>
          <p:cNvSpPr txBox="1">
            <a:spLocks noChangeArrowheads="1"/>
          </p:cNvSpPr>
          <p:nvPr/>
        </p:nvSpPr>
        <p:spPr bwMode="auto">
          <a:xfrm>
            <a:off x="244475" y="66675"/>
            <a:ext cx="8442325" cy="76200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kern="0" dirty="0">
                <a:solidFill>
                  <a:srgbClr val="FFFF00"/>
                </a:solidFill>
                <a:ea typeface="ＭＳ Ｐゴシック" panose="020B0600070205080204" pitchFamily="34" charset="-128"/>
              </a:rPr>
              <a:t>II. Institutional Board (II)</a:t>
            </a:r>
          </a:p>
        </p:txBody>
      </p:sp>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152400"/>
            <a:ext cx="7353300" cy="11430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 </a:t>
            </a:r>
          </a:p>
        </p:txBody>
      </p:sp>
      <p:sp>
        <p:nvSpPr>
          <p:cNvPr id="46082" name="Text Box 2">
            <a:extLst>
              <a:ext uri="{FF2B5EF4-FFF2-40B4-BE49-F238E27FC236}">
                <a16:creationId xmlns:a16="http://schemas.microsoft.com/office/drawing/2014/main" id="{B9D98848-6071-8547-8598-B1342CC2E2D9}"/>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03C7D165-B5FD-2B41-980F-57D7349CACDD}" type="slidenum">
              <a:rPr lang="en-US" altLang="en-US" sz="1200" smtClean="0"/>
              <a:pPr eaLnBrk="1" hangingPunct="1">
                <a:defRPr/>
              </a:pPr>
              <a:t>14</a:t>
            </a:fld>
            <a:endParaRPr lang="en-US" altLang="en-US" sz="1200"/>
          </a:p>
        </p:txBody>
      </p:sp>
      <p:sp>
        <p:nvSpPr>
          <p:cNvPr id="2" name="Date Placeholder 1">
            <a:extLst>
              <a:ext uri="{FF2B5EF4-FFF2-40B4-BE49-F238E27FC236}">
                <a16:creationId xmlns:a16="http://schemas.microsoft.com/office/drawing/2014/main" id="{ECFB9142-7A24-1A4E-9CE9-FFE79E2A65F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3" name="Footer Placeholder 2">
            <a:extLst>
              <a:ext uri="{FF2B5EF4-FFF2-40B4-BE49-F238E27FC236}">
                <a16:creationId xmlns:a16="http://schemas.microsoft.com/office/drawing/2014/main" id="{BA1FB400-9CD8-AB45-A347-2FF09326A2C0}"/>
              </a:ext>
            </a:extLst>
          </p:cNvPr>
          <p:cNvSpPr>
            <a:spLocks noGrp="1"/>
          </p:cNvSpPr>
          <p:nvPr>
            <p:ph type="ftr" sz="quarter" idx="11"/>
          </p:nvPr>
        </p:nvSpPr>
        <p:spPr>
          <a:xfrm>
            <a:off x="3124200" y="6248400"/>
            <a:ext cx="3276600" cy="457200"/>
          </a:xfrm>
        </p:spPr>
        <p:txBody>
          <a:bodyPr/>
          <a:lstStyle/>
          <a:p>
            <a:pPr>
              <a:defRPr/>
            </a:pPr>
            <a:r>
              <a:rPr lang="cs-CZ" dirty="0" err="1"/>
              <a:t>First</a:t>
            </a:r>
            <a:r>
              <a:rPr lang="cs-CZ" dirty="0"/>
              <a:t> BM@N and MPD </a:t>
            </a:r>
            <a:r>
              <a:rPr lang="cs-CZ" dirty="0" err="1"/>
              <a:t>Collaboration</a:t>
            </a:r>
            <a:r>
              <a:rPr lang="cs-CZ" dirty="0"/>
              <a:t> Meeting </a:t>
            </a:r>
            <a:endParaRPr lang="en-US" dirty="0"/>
          </a:p>
        </p:txBody>
      </p:sp>
      <p:sp>
        <p:nvSpPr>
          <p:cNvPr id="46086" name="Rectangle 4">
            <a:extLst>
              <a:ext uri="{FF2B5EF4-FFF2-40B4-BE49-F238E27FC236}">
                <a16:creationId xmlns:a16="http://schemas.microsoft.com/office/drawing/2014/main" id="{CA474731-5C92-1E45-9077-A69E46A975CB}"/>
              </a:ext>
            </a:extLst>
          </p:cNvPr>
          <p:cNvSpPr>
            <a:spLocks noChangeArrowheads="1"/>
          </p:cNvSpPr>
          <p:nvPr/>
        </p:nvSpPr>
        <p:spPr bwMode="auto">
          <a:xfrm>
            <a:off x="171450" y="1219200"/>
            <a:ext cx="8686800" cy="48628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150000"/>
              </a:lnSpc>
              <a:spcBef>
                <a:spcPct val="0"/>
              </a:spcBef>
              <a:buClrTx/>
              <a:buSzTx/>
              <a:buFontTx/>
              <a:buNone/>
            </a:pPr>
            <a:r>
              <a:rPr lang="en-US" altLang="en-US" sz="2000" i="1" dirty="0">
                <a:ea typeface="MS Mincho" panose="02020609040205080304" pitchFamily="49" charset="-128"/>
              </a:rPr>
              <a:t> </a:t>
            </a:r>
            <a:endParaRPr lang="en-US" altLang="en-US" sz="18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i="1" dirty="0">
                <a:ea typeface="MS Mincho" panose="02020609040205080304" pitchFamily="49" charset="-128"/>
              </a:rPr>
              <a:t>4. Voting </a:t>
            </a:r>
            <a:endParaRPr lang="en-US" altLang="en-US" sz="18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dirty="0">
                <a:ea typeface="MS Mincho" panose="02020609040205080304" pitchFamily="49" charset="-128"/>
              </a:rPr>
              <a:t>The Institutional Board shall make decisions based on a simple majority of the IB members who have voted, unless otherwise specified in these bylaws. </a:t>
            </a:r>
            <a:r>
              <a:rPr lang="en-US" sz="2000" dirty="0"/>
              <a:t>A quorum of at least 50% of the IB members is required for any vote to be valid. </a:t>
            </a:r>
            <a:r>
              <a:rPr lang="en-US" altLang="en-US" sz="2000" dirty="0">
                <a:ea typeface="MS Mincho" panose="02020609040205080304" pitchFamily="49" charset="-128"/>
              </a:rPr>
              <a:t>   </a:t>
            </a:r>
            <a:endParaRPr lang="en-US" altLang="en-US" sz="20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dirty="0">
                <a:ea typeface="MS Mincho" panose="02020609040205080304" pitchFamily="49" charset="-128"/>
              </a:rPr>
              <a:t>An absent member may appoint another member of the </a:t>
            </a:r>
            <a:r>
              <a:rPr lang="en-US" altLang="en-US" sz="2000" dirty="0">
                <a:solidFill>
                  <a:srgbClr val="FFFF00"/>
                </a:solidFill>
                <a:ea typeface="MS Mincho" panose="02020609040205080304" pitchFamily="49" charset="-128"/>
              </a:rPr>
              <a:t>IB or of his institution </a:t>
            </a:r>
            <a:r>
              <a:rPr lang="en-US" altLang="en-US" sz="2000" dirty="0">
                <a:ea typeface="MS Mincho" panose="02020609040205080304" pitchFamily="49" charset="-128"/>
              </a:rPr>
              <a:t>or the IB Chair or the IB Secretary as a proxy by so notifying the IB Chair or the IB Secretary in advance of the voting. An absent member can specify how his/her vote is to be cast or leave this decision to the member who has been appointed as proxy.   </a:t>
            </a:r>
            <a:endParaRPr lang="en-US" altLang="en-US" sz="18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dirty="0">
                <a:ea typeface="MS Mincho" panose="02020609040205080304" pitchFamily="49" charset="-128"/>
              </a:rPr>
              <a:t>Electronic voting on issues and candidates presented for a vote shall be</a:t>
            </a:r>
            <a:endParaRPr lang="en-US" altLang="en-US" sz="18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dirty="0">
                <a:ea typeface="MS Mincho" panose="02020609040205080304" pitchFamily="49" charset="-128"/>
              </a:rPr>
              <a:t>allowed. Scheduled meetings of the IB shall always allow remote participation with votes cast by IB members or proxies.</a:t>
            </a:r>
            <a:endParaRPr lang="en-US" altLang="en-US" sz="18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dirty="0">
                <a:ea typeface="MS Mincho" panose="02020609040205080304" pitchFamily="49" charset="-128"/>
              </a:rPr>
              <a:t> </a:t>
            </a:r>
            <a:endParaRPr lang="en-US" altLang="en-US" sz="1800" dirty="0">
              <a:latin typeface="Cambria" panose="02040503050406030204" pitchFamily="18" charset="0"/>
              <a:ea typeface="MS Mincho" panose="02020609040205080304" pitchFamily="49" charset="-128"/>
            </a:endParaRPr>
          </a:p>
        </p:txBody>
      </p:sp>
      <p:sp>
        <p:nvSpPr>
          <p:cNvPr id="8" name="Rectangle 1">
            <a:extLst>
              <a:ext uri="{FF2B5EF4-FFF2-40B4-BE49-F238E27FC236}">
                <a16:creationId xmlns:a16="http://schemas.microsoft.com/office/drawing/2014/main" id="{CCD2780D-87BF-9044-9AB2-5DE9595C829C}"/>
              </a:ext>
            </a:extLst>
          </p:cNvPr>
          <p:cNvSpPr txBox="1">
            <a:spLocks noChangeArrowheads="1"/>
          </p:cNvSpPr>
          <p:nvPr/>
        </p:nvSpPr>
        <p:spPr bwMode="auto">
          <a:xfrm>
            <a:off x="244475" y="66675"/>
            <a:ext cx="8442325" cy="76200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kern="0" dirty="0">
                <a:solidFill>
                  <a:srgbClr val="FFFF00"/>
                </a:solidFill>
                <a:ea typeface="ＭＳ Ｐゴシック" panose="020B0600070205080204" pitchFamily="34" charset="-128"/>
              </a:rPr>
              <a:t>II. Institutional Board (III)</a:t>
            </a:r>
          </a:p>
        </p:txBody>
      </p:sp>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152400"/>
            <a:ext cx="7353300" cy="11430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 </a:t>
            </a:r>
          </a:p>
        </p:txBody>
      </p:sp>
      <p:sp>
        <p:nvSpPr>
          <p:cNvPr id="48130" name="Text Box 2">
            <a:extLst>
              <a:ext uri="{FF2B5EF4-FFF2-40B4-BE49-F238E27FC236}">
                <a16:creationId xmlns:a16="http://schemas.microsoft.com/office/drawing/2014/main" id="{68010084-AA9D-5B4F-8AA0-B0B796B39E22}"/>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52BD07C1-CBE3-D145-A5A9-72EC33E49CE8}" type="slidenum">
              <a:rPr lang="en-US" altLang="en-US" sz="1200" smtClean="0"/>
              <a:pPr eaLnBrk="1" hangingPunct="1">
                <a:defRPr/>
              </a:pPr>
              <a:t>15</a:t>
            </a:fld>
            <a:endParaRPr lang="en-US" altLang="en-US" sz="1200"/>
          </a:p>
        </p:txBody>
      </p:sp>
      <p:sp>
        <p:nvSpPr>
          <p:cNvPr id="5" name="Rectangle 4">
            <a:extLst>
              <a:ext uri="{FF2B5EF4-FFF2-40B4-BE49-F238E27FC236}">
                <a16:creationId xmlns:a16="http://schemas.microsoft.com/office/drawing/2014/main" id="{9AF03DCF-3644-8440-8A64-EBDE1432AEAD}"/>
              </a:ext>
            </a:extLst>
          </p:cNvPr>
          <p:cNvSpPr/>
          <p:nvPr/>
        </p:nvSpPr>
        <p:spPr>
          <a:xfrm>
            <a:off x="133350" y="990600"/>
            <a:ext cx="8763000" cy="5078313"/>
          </a:xfrm>
          <a:prstGeom prst="rect">
            <a:avLst/>
          </a:prstGeom>
        </p:spPr>
        <p:txBody>
          <a:bodyPr>
            <a:spAutoFit/>
          </a:bodyPr>
          <a:lstStyle/>
          <a:p>
            <a:pPr eaLnBrk="1" hangingPunct="1">
              <a:spcAft>
                <a:spcPts val="0"/>
              </a:spcAft>
              <a:defRPr/>
            </a:pPr>
            <a:r>
              <a:rPr lang="en-US" sz="1600" dirty="0">
                <a:latin typeface="+mj-lt"/>
                <a:ea typeface="MS Mincho" panose="02020609040205080304" pitchFamily="49" charset="-128"/>
              </a:rPr>
              <a:t>1</a:t>
            </a:r>
            <a:r>
              <a:rPr lang="en-US" sz="1800" i="1" dirty="0">
                <a:latin typeface="+mj-lt"/>
                <a:ea typeface="MS Mincho" panose="02020609040205080304" pitchFamily="49" charset="-128"/>
              </a:rPr>
              <a:t>. Function </a:t>
            </a:r>
            <a:endParaRPr lang="en-US" sz="1600" dirty="0">
              <a:latin typeface="+mj-lt"/>
              <a:ea typeface="MS Mincho" panose="02020609040205080304" pitchFamily="49" charset="-128"/>
            </a:endParaRPr>
          </a:p>
          <a:p>
            <a:pPr eaLnBrk="1" hangingPunct="1">
              <a:spcAft>
                <a:spcPts val="0"/>
              </a:spcAft>
              <a:defRPr/>
            </a:pPr>
            <a:r>
              <a:rPr lang="en-US" sz="1800" dirty="0">
                <a:latin typeface="+mj-lt"/>
                <a:ea typeface="MS Mincho" panose="02020609040205080304" pitchFamily="49" charset="-128"/>
              </a:rPr>
              <a:t>The Executive Council directs the execution of the MPD project. It shall establish scientific priorities for the experiment. It shall review and act on recommendations of the Spokesperson regarding all issues of major importance to the Collaboration. </a:t>
            </a:r>
            <a:endParaRPr lang="en-US" sz="1600" dirty="0">
              <a:latin typeface="+mj-lt"/>
              <a:ea typeface="MS Mincho" panose="02020609040205080304" pitchFamily="49" charset="-128"/>
            </a:endParaRPr>
          </a:p>
          <a:p>
            <a:pPr eaLnBrk="1" hangingPunct="1">
              <a:spcAft>
                <a:spcPts val="0"/>
              </a:spcAft>
              <a:defRPr/>
            </a:pPr>
            <a:r>
              <a:rPr lang="en-US" sz="1800" dirty="0">
                <a:latin typeface="+mj-lt"/>
                <a:ea typeface="MS Mincho" panose="02020609040205080304" pitchFamily="49" charset="-128"/>
              </a:rPr>
              <a:t>The Executive Council may appoint review committees and task forces to provide advice on technical, scientific and technological decisions, as needed.</a:t>
            </a:r>
            <a:endParaRPr lang="en-US" sz="1600" dirty="0">
              <a:latin typeface="+mj-lt"/>
              <a:ea typeface="MS Mincho" panose="02020609040205080304" pitchFamily="49" charset="-128"/>
            </a:endParaRPr>
          </a:p>
          <a:p>
            <a:pPr eaLnBrk="1" hangingPunct="1">
              <a:spcAft>
                <a:spcPts val="0"/>
              </a:spcAft>
              <a:defRPr/>
            </a:pPr>
            <a:r>
              <a:rPr lang="en-US" sz="1800" dirty="0">
                <a:latin typeface="+mj-lt"/>
                <a:ea typeface="MS Mincho" panose="02020609040205080304" pitchFamily="49" charset="-128"/>
              </a:rPr>
              <a:t> </a:t>
            </a:r>
            <a:endParaRPr lang="en-US" sz="1600" dirty="0">
              <a:latin typeface="+mj-lt"/>
              <a:ea typeface="MS Mincho" panose="02020609040205080304" pitchFamily="49" charset="-128"/>
            </a:endParaRPr>
          </a:p>
          <a:p>
            <a:pPr eaLnBrk="1" hangingPunct="1">
              <a:spcAft>
                <a:spcPts val="0"/>
              </a:spcAft>
              <a:defRPr/>
            </a:pPr>
            <a:r>
              <a:rPr lang="en-US" sz="1800" i="1" dirty="0">
                <a:latin typeface="+mj-lt"/>
                <a:ea typeface="MS Mincho" panose="02020609040205080304" pitchFamily="49" charset="-128"/>
              </a:rPr>
              <a:t>2. Membership </a:t>
            </a:r>
            <a:endParaRPr lang="en-US" sz="1600" i="1" dirty="0">
              <a:latin typeface="+mj-lt"/>
              <a:ea typeface="MS Mincho" panose="02020609040205080304" pitchFamily="49" charset="-128"/>
            </a:endParaRPr>
          </a:p>
          <a:p>
            <a:pPr eaLnBrk="1" hangingPunct="1">
              <a:spcAft>
                <a:spcPts val="0"/>
              </a:spcAft>
              <a:defRPr/>
            </a:pPr>
            <a:r>
              <a:rPr lang="en-US" sz="1800" dirty="0">
                <a:solidFill>
                  <a:srgbClr val="FFFF00"/>
                </a:solidFill>
                <a:ea typeface="MS Mincho" panose="02020609040205080304" pitchFamily="49" charset="-128"/>
                <a:cs typeface="Arial" panose="020B0604020202020204" pitchFamily="34" charset="0"/>
              </a:rPr>
              <a:t>The Executive Council shall be composed of the following members:   </a:t>
            </a:r>
            <a:endParaRPr lang="en-US" sz="1600" dirty="0">
              <a:solidFill>
                <a:srgbClr val="FFFF00"/>
              </a:solidFill>
              <a:latin typeface="Cambria" panose="02040503050406030204" pitchFamily="18" charset="0"/>
              <a:ea typeface="MS Mincho" panose="02020609040205080304" pitchFamily="49" charset="-128"/>
              <a:cs typeface="Arial" panose="020B0604020202020204" pitchFamily="34" charset="0"/>
            </a:endParaRPr>
          </a:p>
          <a:p>
            <a:pPr marL="342900" lvl="0" indent="-342900">
              <a:spcAft>
                <a:spcPts val="0"/>
              </a:spcAft>
              <a:buFont typeface="Symbol" pitchFamily="2" charset="2"/>
              <a:buChar char=""/>
            </a:pPr>
            <a:r>
              <a:rPr lang="en-US" sz="1800" dirty="0">
                <a:ea typeface="MS Mincho" panose="02020609040205080304" pitchFamily="49" charset="-128"/>
                <a:cs typeface="Arial" panose="020B0604020202020204" pitchFamily="34" charset="0"/>
              </a:rPr>
              <a:t>Spokesperson, Deputy Spokesperson(s) and Project Manager</a:t>
            </a:r>
            <a:endParaRPr lang="en-US" sz="1600" dirty="0">
              <a:latin typeface="Cambria" panose="02040503050406030204" pitchFamily="18" charset="0"/>
              <a:ea typeface="MS Mincho" panose="02020609040205080304" pitchFamily="49" charset="-128"/>
              <a:cs typeface="Arial" panose="020B0604020202020204" pitchFamily="34" charset="0"/>
            </a:endParaRPr>
          </a:p>
          <a:p>
            <a:pPr marL="342900" lvl="0" indent="-342900">
              <a:spcAft>
                <a:spcPts val="0"/>
              </a:spcAft>
              <a:buFont typeface="Symbol" pitchFamily="2" charset="2"/>
              <a:buChar char=""/>
            </a:pPr>
            <a:r>
              <a:rPr lang="en-US" sz="1800" u="sng" dirty="0">
                <a:ea typeface="MS Mincho" panose="02020609040205080304" pitchFamily="49" charset="-128"/>
                <a:cs typeface="Arial" panose="020B0604020202020204" pitchFamily="34" charset="0"/>
              </a:rPr>
              <a:t>Six members elected by the Institutional Board. </a:t>
            </a:r>
            <a:endParaRPr lang="en-US" sz="1600" u="sng" dirty="0">
              <a:latin typeface="Cambria" panose="02040503050406030204" pitchFamily="18" charset="0"/>
              <a:ea typeface="MS Mincho" panose="02020609040205080304" pitchFamily="49" charset="-128"/>
              <a:cs typeface="Arial" panose="020B0604020202020204" pitchFamily="34" charset="0"/>
            </a:endParaRPr>
          </a:p>
          <a:p>
            <a:pPr marL="342900" lvl="0" indent="-342900">
              <a:spcAft>
                <a:spcPts val="0"/>
              </a:spcAft>
              <a:buFont typeface="Symbol" pitchFamily="2" charset="2"/>
              <a:buChar char=""/>
            </a:pPr>
            <a:r>
              <a:rPr lang="en-US" sz="1800" dirty="0">
                <a:ea typeface="MS Mincho" panose="02020609040205080304" pitchFamily="49" charset="-128"/>
                <a:cs typeface="Arial" panose="020B0604020202020204" pitchFamily="34" charset="0"/>
              </a:rPr>
              <a:t>Two members appointed by the Spokesperson that shall serve at his discretion. Appointments by the Spokesperson shall be approved by the IB. </a:t>
            </a:r>
            <a:endParaRPr lang="en-US" sz="1600" dirty="0">
              <a:latin typeface="+mj-lt"/>
              <a:ea typeface="MS Mincho" panose="02020609040205080304" pitchFamily="49" charset="-128"/>
            </a:endParaRPr>
          </a:p>
          <a:p>
            <a:pPr eaLnBrk="1" hangingPunct="1">
              <a:spcAft>
                <a:spcPts val="0"/>
              </a:spcAft>
              <a:defRPr/>
            </a:pPr>
            <a:r>
              <a:rPr lang="en-US" sz="1800" dirty="0">
                <a:latin typeface="+mj-lt"/>
                <a:ea typeface="MS Mincho" panose="02020609040205080304" pitchFamily="49" charset="-128"/>
              </a:rPr>
              <a:t>All elected members of the Executive Council shall serve for a period of three years. </a:t>
            </a:r>
            <a:endParaRPr lang="en-US" sz="1600" dirty="0">
              <a:latin typeface="+mj-lt"/>
              <a:ea typeface="MS Mincho" panose="02020609040205080304" pitchFamily="49" charset="-128"/>
            </a:endParaRPr>
          </a:p>
          <a:p>
            <a:pPr eaLnBrk="1" hangingPunct="1">
              <a:spcAft>
                <a:spcPts val="0"/>
              </a:spcAft>
              <a:defRPr/>
            </a:pPr>
            <a:r>
              <a:rPr lang="en-US" sz="1800" dirty="0">
                <a:latin typeface="+mj-lt"/>
                <a:ea typeface="MS Mincho" panose="02020609040205080304" pitchFamily="49" charset="-128"/>
              </a:rPr>
              <a:t>Members of the Executive Council shall be chosen for their scientific judgment, technical expertise, and commitment to the experiment, not as representatives of any particular institution or detector subsystem. </a:t>
            </a:r>
            <a:endParaRPr lang="en-US" sz="1600" dirty="0">
              <a:latin typeface="+mj-lt"/>
              <a:ea typeface="MS Mincho" panose="02020609040205080304" pitchFamily="49" charset="-128"/>
            </a:endParaRPr>
          </a:p>
          <a:p>
            <a:pPr eaLnBrk="1" hangingPunct="1">
              <a:spcAft>
                <a:spcPts val="0"/>
              </a:spcAft>
              <a:defRPr/>
            </a:pPr>
            <a:r>
              <a:rPr lang="en-US" sz="1800" dirty="0">
                <a:latin typeface="+mj-lt"/>
                <a:ea typeface="MS Mincho" panose="02020609040205080304" pitchFamily="49" charset="-128"/>
              </a:rPr>
              <a:t> </a:t>
            </a:r>
            <a:r>
              <a:rPr lang="en-US" sz="1600" dirty="0">
                <a:latin typeface="+mj-lt"/>
                <a:ea typeface="MS Mincho" panose="02020609040205080304" pitchFamily="49" charset="-128"/>
              </a:rPr>
              <a:t> </a:t>
            </a:r>
          </a:p>
        </p:txBody>
      </p:sp>
      <p:sp>
        <p:nvSpPr>
          <p:cNvPr id="9" name="Rectangle 1">
            <a:extLst>
              <a:ext uri="{FF2B5EF4-FFF2-40B4-BE49-F238E27FC236}">
                <a16:creationId xmlns:a16="http://schemas.microsoft.com/office/drawing/2014/main" id="{4B76EDB3-4E4A-944E-BAD7-00145FE01359}"/>
              </a:ext>
            </a:extLst>
          </p:cNvPr>
          <p:cNvSpPr txBox="1">
            <a:spLocks noChangeArrowheads="1"/>
          </p:cNvSpPr>
          <p:nvPr/>
        </p:nvSpPr>
        <p:spPr bwMode="auto">
          <a:xfrm>
            <a:off x="244475" y="66675"/>
            <a:ext cx="8442325" cy="76200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kern="0" dirty="0">
                <a:solidFill>
                  <a:srgbClr val="FFFF00"/>
                </a:solidFill>
                <a:ea typeface="ＭＳ Ｐゴシック" panose="020B0600070205080204" pitchFamily="34" charset="-128"/>
              </a:rPr>
              <a:t>III. Executive Council (I)</a:t>
            </a:r>
          </a:p>
        </p:txBody>
      </p:sp>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152400"/>
            <a:ext cx="7353300" cy="11430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 </a:t>
            </a:r>
          </a:p>
        </p:txBody>
      </p:sp>
      <p:sp>
        <p:nvSpPr>
          <p:cNvPr id="50178" name="Text Box 2">
            <a:extLst>
              <a:ext uri="{FF2B5EF4-FFF2-40B4-BE49-F238E27FC236}">
                <a16:creationId xmlns:a16="http://schemas.microsoft.com/office/drawing/2014/main" id="{A05F9B69-7279-D648-9B4F-BDB11CCD28BB}"/>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3D5E6AC1-6CCF-8B45-8D0E-D5430D3A719C}" type="slidenum">
              <a:rPr lang="en-US" altLang="en-US" sz="1200" smtClean="0"/>
              <a:pPr eaLnBrk="1" hangingPunct="1">
                <a:defRPr/>
              </a:pPr>
              <a:t>16</a:t>
            </a:fld>
            <a:endParaRPr lang="en-US" altLang="en-US" sz="1200"/>
          </a:p>
        </p:txBody>
      </p:sp>
      <p:sp>
        <p:nvSpPr>
          <p:cNvPr id="2" name="Date Placeholder 1">
            <a:extLst>
              <a:ext uri="{FF2B5EF4-FFF2-40B4-BE49-F238E27FC236}">
                <a16:creationId xmlns:a16="http://schemas.microsoft.com/office/drawing/2014/main" id="{ECFB9142-7A24-1A4E-9CE9-FFE79E2A65F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3" name="Footer Placeholder 2">
            <a:extLst>
              <a:ext uri="{FF2B5EF4-FFF2-40B4-BE49-F238E27FC236}">
                <a16:creationId xmlns:a16="http://schemas.microsoft.com/office/drawing/2014/main" id="{BA1FB400-9CD8-AB45-A347-2FF09326A2C0}"/>
              </a:ext>
            </a:extLst>
          </p:cNvPr>
          <p:cNvSpPr>
            <a:spLocks noGrp="1"/>
          </p:cNvSpPr>
          <p:nvPr>
            <p:ph type="ftr" sz="quarter" idx="11"/>
          </p:nvPr>
        </p:nvSpPr>
        <p:spPr>
          <a:xfrm>
            <a:off x="3124200" y="6248400"/>
            <a:ext cx="3429000" cy="457200"/>
          </a:xfrm>
        </p:spPr>
        <p:txBody>
          <a:bodyPr/>
          <a:lstStyle/>
          <a:p>
            <a:pPr>
              <a:defRPr/>
            </a:pPr>
            <a:r>
              <a:rPr lang="cs-CZ" dirty="0" err="1"/>
              <a:t>First</a:t>
            </a:r>
            <a:r>
              <a:rPr lang="cs-CZ" dirty="0"/>
              <a:t> BM@N and MPD </a:t>
            </a:r>
            <a:r>
              <a:rPr lang="cs-CZ" dirty="0" err="1"/>
              <a:t>Collaboration</a:t>
            </a:r>
            <a:r>
              <a:rPr lang="cs-CZ" dirty="0"/>
              <a:t> Meeting </a:t>
            </a:r>
            <a:endParaRPr lang="en-US" dirty="0"/>
          </a:p>
        </p:txBody>
      </p:sp>
      <p:sp>
        <p:nvSpPr>
          <p:cNvPr id="7" name="Rectangle 6">
            <a:extLst>
              <a:ext uri="{FF2B5EF4-FFF2-40B4-BE49-F238E27FC236}">
                <a16:creationId xmlns:a16="http://schemas.microsoft.com/office/drawing/2014/main" id="{5770DA9C-56D0-EE45-9D76-3165D82AD091}"/>
              </a:ext>
            </a:extLst>
          </p:cNvPr>
          <p:cNvSpPr/>
          <p:nvPr/>
        </p:nvSpPr>
        <p:spPr>
          <a:xfrm>
            <a:off x="244475" y="1381125"/>
            <a:ext cx="8763000" cy="1754188"/>
          </a:xfrm>
          <a:prstGeom prst="rect">
            <a:avLst/>
          </a:prstGeom>
        </p:spPr>
        <p:txBody>
          <a:bodyPr>
            <a:spAutoFit/>
          </a:bodyPr>
          <a:lstStyle/>
          <a:p>
            <a:pPr marL="457200" eaLnBrk="1" hangingPunct="1">
              <a:spcAft>
                <a:spcPts val="0"/>
              </a:spcAft>
              <a:defRPr/>
            </a:pPr>
            <a:r>
              <a:rPr lang="en-US" sz="1800" i="1" dirty="0">
                <a:latin typeface="+mj-lt"/>
                <a:ea typeface="MS Mincho" panose="02020609040205080304" pitchFamily="49" charset="-128"/>
              </a:rPr>
              <a:t>3</a:t>
            </a:r>
            <a:r>
              <a:rPr lang="en-US" sz="1800" b="1" dirty="0">
                <a:latin typeface="+mj-lt"/>
                <a:ea typeface="MS Mincho" panose="02020609040205080304" pitchFamily="49" charset="-128"/>
              </a:rPr>
              <a:t>. </a:t>
            </a:r>
            <a:r>
              <a:rPr lang="en-US" sz="1800" i="1" dirty="0">
                <a:latin typeface="+mj-lt"/>
                <a:ea typeface="MS Mincho" panose="02020609040205080304" pitchFamily="49" charset="-128"/>
              </a:rPr>
              <a:t>Meetings </a:t>
            </a:r>
            <a:endParaRPr lang="en-US" sz="1800" dirty="0">
              <a:latin typeface="+mj-lt"/>
              <a:ea typeface="MS Mincho" panose="02020609040205080304" pitchFamily="49" charset="-128"/>
            </a:endParaRPr>
          </a:p>
          <a:p>
            <a:pPr marL="457200" eaLnBrk="1" hangingPunct="1">
              <a:spcAft>
                <a:spcPts val="0"/>
              </a:spcAft>
              <a:defRPr/>
            </a:pPr>
            <a:r>
              <a:rPr lang="en-US" sz="1800" dirty="0">
                <a:latin typeface="+mj-lt"/>
                <a:ea typeface="MS Mincho" panose="02020609040205080304" pitchFamily="49" charset="-128"/>
              </a:rPr>
              <a:t>Meetings of the Executive Council shall be held at least once every two months and shall be chaired by the Spokesperson, or by his designated representative. The Project Manager shall report on the technical progress and financial state of the MPD project at each meeting of the Executive Council. Minutes of the Executive Council shall be made available to the collaboration.</a:t>
            </a:r>
          </a:p>
        </p:txBody>
      </p:sp>
      <p:sp>
        <p:nvSpPr>
          <p:cNvPr id="8" name="Rectangle 1">
            <a:extLst>
              <a:ext uri="{FF2B5EF4-FFF2-40B4-BE49-F238E27FC236}">
                <a16:creationId xmlns:a16="http://schemas.microsoft.com/office/drawing/2014/main" id="{31727EF8-987D-3545-8EC5-796D417A335C}"/>
              </a:ext>
            </a:extLst>
          </p:cNvPr>
          <p:cNvSpPr txBox="1">
            <a:spLocks noChangeArrowheads="1"/>
          </p:cNvSpPr>
          <p:nvPr/>
        </p:nvSpPr>
        <p:spPr bwMode="auto">
          <a:xfrm>
            <a:off x="244475" y="66675"/>
            <a:ext cx="8442325" cy="76200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kern="0" dirty="0">
                <a:solidFill>
                  <a:srgbClr val="FFFF00"/>
                </a:solidFill>
                <a:ea typeface="ＭＳ Ｐゴシック" panose="020B0600070205080204" pitchFamily="34" charset="-128"/>
              </a:rPr>
              <a:t>III. Executive Council (II)</a:t>
            </a:r>
          </a:p>
        </p:txBody>
      </p:sp>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152400"/>
            <a:ext cx="7353300" cy="11430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 </a:t>
            </a:r>
          </a:p>
        </p:txBody>
      </p:sp>
      <p:sp>
        <p:nvSpPr>
          <p:cNvPr id="52226" name="Text Box 2">
            <a:extLst>
              <a:ext uri="{FF2B5EF4-FFF2-40B4-BE49-F238E27FC236}">
                <a16:creationId xmlns:a16="http://schemas.microsoft.com/office/drawing/2014/main" id="{02938ACE-3BFA-0845-A8D3-9E19DC256612}"/>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FB173088-AE21-4448-9911-064EFA85480A}" type="slidenum">
              <a:rPr lang="en-US" altLang="en-US" sz="1200" smtClean="0"/>
              <a:pPr eaLnBrk="1" hangingPunct="1">
                <a:defRPr/>
              </a:pPr>
              <a:t>17</a:t>
            </a:fld>
            <a:endParaRPr lang="en-US" altLang="en-US" sz="1200"/>
          </a:p>
        </p:txBody>
      </p:sp>
      <p:sp>
        <p:nvSpPr>
          <p:cNvPr id="2" name="Date Placeholder 1">
            <a:extLst>
              <a:ext uri="{FF2B5EF4-FFF2-40B4-BE49-F238E27FC236}">
                <a16:creationId xmlns:a16="http://schemas.microsoft.com/office/drawing/2014/main" id="{ECFB9142-7A24-1A4E-9CE9-FFE79E2A65F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3" name="Footer Placeholder 2">
            <a:extLst>
              <a:ext uri="{FF2B5EF4-FFF2-40B4-BE49-F238E27FC236}">
                <a16:creationId xmlns:a16="http://schemas.microsoft.com/office/drawing/2014/main" id="{BA1FB400-9CD8-AB45-A347-2FF09326A2C0}"/>
              </a:ext>
            </a:extLst>
          </p:cNvPr>
          <p:cNvSpPr>
            <a:spLocks noGrp="1"/>
          </p:cNvSpPr>
          <p:nvPr>
            <p:ph type="ftr" sz="quarter" idx="11"/>
          </p:nvPr>
        </p:nvSpPr>
        <p:spPr>
          <a:xfrm>
            <a:off x="3124200" y="6248400"/>
            <a:ext cx="3276600" cy="457200"/>
          </a:xfrm>
        </p:spPr>
        <p:txBody>
          <a:bodyPr/>
          <a:lstStyle/>
          <a:p>
            <a:pPr>
              <a:defRPr/>
            </a:pPr>
            <a:r>
              <a:rPr lang="cs-CZ" dirty="0" err="1"/>
              <a:t>First</a:t>
            </a:r>
            <a:r>
              <a:rPr lang="cs-CZ" dirty="0"/>
              <a:t> BM@N and MPD </a:t>
            </a:r>
            <a:r>
              <a:rPr lang="cs-CZ" dirty="0" err="1"/>
              <a:t>Collaboration</a:t>
            </a:r>
            <a:r>
              <a:rPr lang="cs-CZ" dirty="0"/>
              <a:t> Meeting </a:t>
            </a:r>
            <a:endParaRPr lang="en-US" dirty="0"/>
          </a:p>
        </p:txBody>
      </p:sp>
      <p:sp>
        <p:nvSpPr>
          <p:cNvPr id="5" name="Rectangle 4">
            <a:extLst>
              <a:ext uri="{FF2B5EF4-FFF2-40B4-BE49-F238E27FC236}">
                <a16:creationId xmlns:a16="http://schemas.microsoft.com/office/drawing/2014/main" id="{C3F20F4D-AD0B-CE48-9836-A73B5755C0EC}"/>
              </a:ext>
            </a:extLst>
          </p:cNvPr>
          <p:cNvSpPr/>
          <p:nvPr/>
        </p:nvSpPr>
        <p:spPr>
          <a:xfrm>
            <a:off x="285750" y="1042988"/>
            <a:ext cx="8458200" cy="5355312"/>
          </a:xfrm>
          <a:prstGeom prst="rect">
            <a:avLst/>
          </a:prstGeom>
        </p:spPr>
        <p:txBody>
          <a:bodyPr>
            <a:spAutoFit/>
          </a:bodyPr>
          <a:lstStyle/>
          <a:p>
            <a:pPr eaLnBrk="1" hangingPunct="1">
              <a:spcAft>
                <a:spcPts val="0"/>
              </a:spcAft>
              <a:defRPr/>
            </a:pPr>
            <a:r>
              <a:rPr lang="en-US" sz="1800" i="1" dirty="0">
                <a:latin typeface="+mj-lt"/>
                <a:ea typeface="MS Mincho" panose="02020609040205080304" pitchFamily="49" charset="-128"/>
              </a:rPr>
              <a:t>1. Function</a:t>
            </a:r>
            <a:endParaRPr lang="en-US" sz="1800" dirty="0">
              <a:latin typeface="+mj-lt"/>
              <a:ea typeface="MS Mincho" panose="02020609040205080304" pitchFamily="49" charset="-128"/>
            </a:endParaRPr>
          </a:p>
          <a:p>
            <a:pPr eaLnBrk="1" hangingPunct="1">
              <a:spcAft>
                <a:spcPts val="0"/>
              </a:spcAft>
              <a:defRPr/>
            </a:pPr>
            <a:r>
              <a:rPr lang="en-US" sz="1800" dirty="0">
                <a:latin typeface="+mj-lt"/>
                <a:ea typeface="MS Mincho" panose="02020609040205080304" pitchFamily="49" charset="-128"/>
              </a:rPr>
              <a:t>The Spokesperson is the representative of the Collaboration in scientific, technical</a:t>
            </a:r>
            <a:r>
              <a:rPr lang="en-US" sz="1800" dirty="0">
                <a:solidFill>
                  <a:srgbClr val="FFFF00"/>
                </a:solidFill>
                <a:latin typeface="+mj-lt"/>
                <a:ea typeface="MS Mincho" panose="02020609040205080304" pitchFamily="49" charset="-128"/>
              </a:rPr>
              <a:t>, computing </a:t>
            </a:r>
            <a:r>
              <a:rPr lang="en-US" sz="1800" dirty="0">
                <a:latin typeface="+mj-lt"/>
                <a:ea typeface="MS Mincho" panose="02020609040205080304" pitchFamily="49" charset="-128"/>
              </a:rPr>
              <a:t>and managerial issues involving the design, construction and operation of the detector and its upgrades. In particular, the Spokesperson represents the Collaboration to the PAC-PP, to the JINR management and to the outside world.</a:t>
            </a:r>
          </a:p>
          <a:p>
            <a:pPr eaLnBrk="1" hangingPunct="1">
              <a:spcAft>
                <a:spcPts val="0"/>
              </a:spcAft>
              <a:defRPr/>
            </a:pPr>
            <a:r>
              <a:rPr lang="en-US" sz="1800" dirty="0">
                <a:latin typeface="+mj-lt"/>
                <a:ea typeface="MS Mincho" panose="02020609040205080304" pitchFamily="49" charset="-128"/>
              </a:rPr>
              <a:t>For the duration of his duties, the Spokesperson shall be resident at JINR for at least </a:t>
            </a:r>
            <a:r>
              <a:rPr lang="en-US" sz="1800" dirty="0">
                <a:solidFill>
                  <a:srgbClr val="FFFF00"/>
                </a:solidFill>
                <a:latin typeface="+mj-lt"/>
                <a:ea typeface="MS Mincho" panose="02020609040205080304" pitchFamily="49" charset="-128"/>
              </a:rPr>
              <a:t>80%</a:t>
            </a:r>
            <a:r>
              <a:rPr lang="en-US" sz="1800" dirty="0">
                <a:latin typeface="+mj-lt"/>
                <a:ea typeface="MS Mincho" panose="02020609040205080304" pitchFamily="49" charset="-128"/>
              </a:rPr>
              <a:t> of his time.</a:t>
            </a:r>
          </a:p>
          <a:p>
            <a:pPr eaLnBrk="1" hangingPunct="1">
              <a:spcAft>
                <a:spcPts val="0"/>
              </a:spcAft>
              <a:defRPr/>
            </a:pPr>
            <a:r>
              <a:rPr lang="en-US" sz="1800" dirty="0">
                <a:latin typeface="+mj-lt"/>
                <a:ea typeface="MS Mincho" panose="02020609040205080304" pitchFamily="49" charset="-128"/>
              </a:rPr>
              <a:t>The Spokesperson meets regularly with the VBLHEP Director and reports on the progress and needs of the MPD project.</a:t>
            </a:r>
          </a:p>
          <a:p>
            <a:pPr eaLnBrk="1" hangingPunct="1">
              <a:spcAft>
                <a:spcPts val="0"/>
              </a:spcAft>
              <a:defRPr/>
            </a:pPr>
            <a:r>
              <a:rPr lang="en-US" sz="1800" dirty="0">
                <a:latin typeface="+mj-lt"/>
                <a:ea typeface="MS Mincho" panose="02020609040205080304" pitchFamily="49" charset="-128"/>
              </a:rPr>
              <a:t>The Spokesperson is responsible for the publication of scientific results in a timely and responsible fashion.</a:t>
            </a:r>
          </a:p>
          <a:p>
            <a:pPr eaLnBrk="1" hangingPunct="1">
              <a:spcAft>
                <a:spcPts val="0"/>
              </a:spcAft>
              <a:defRPr/>
            </a:pPr>
            <a:r>
              <a:rPr lang="en-US" sz="1800" dirty="0">
                <a:latin typeface="+mj-lt"/>
                <a:ea typeface="MS Mincho" panose="02020609040205080304" pitchFamily="49" charset="-128"/>
              </a:rPr>
              <a:t>The Spokesperson may appoint review committees and task forces to</a:t>
            </a:r>
          </a:p>
          <a:p>
            <a:pPr eaLnBrk="1" hangingPunct="1">
              <a:spcAft>
                <a:spcPts val="0"/>
              </a:spcAft>
              <a:defRPr/>
            </a:pPr>
            <a:r>
              <a:rPr lang="en-US" sz="1800" dirty="0">
                <a:latin typeface="+mj-lt"/>
                <a:ea typeface="MS Mincho" panose="02020609040205080304" pitchFamily="49" charset="-128"/>
              </a:rPr>
              <a:t>provide advice on technical, scientific, </a:t>
            </a:r>
            <a:r>
              <a:rPr lang="en-US" sz="1800" dirty="0">
                <a:solidFill>
                  <a:srgbClr val="FFFF00"/>
                </a:solidFill>
                <a:latin typeface="+mj-lt"/>
                <a:ea typeface="MS Mincho" panose="02020609040205080304" pitchFamily="49" charset="-128"/>
              </a:rPr>
              <a:t>computing</a:t>
            </a:r>
            <a:r>
              <a:rPr lang="en-US" sz="1800" dirty="0">
                <a:latin typeface="+mj-lt"/>
                <a:ea typeface="MS Mincho" panose="02020609040205080304" pitchFamily="49" charset="-128"/>
              </a:rPr>
              <a:t> and managerial decisions, as</a:t>
            </a:r>
          </a:p>
          <a:p>
            <a:pPr eaLnBrk="1" hangingPunct="1">
              <a:spcAft>
                <a:spcPts val="0"/>
              </a:spcAft>
              <a:defRPr/>
            </a:pPr>
            <a:r>
              <a:rPr lang="en-US" sz="1800" dirty="0">
                <a:latin typeface="+mj-lt"/>
                <a:ea typeface="MS Mincho" panose="02020609040205080304" pitchFamily="49" charset="-128"/>
              </a:rPr>
              <a:t>needed.</a:t>
            </a:r>
          </a:p>
          <a:p>
            <a:pPr eaLnBrk="1" hangingPunct="1">
              <a:spcAft>
                <a:spcPts val="0"/>
              </a:spcAft>
              <a:defRPr/>
            </a:pPr>
            <a:r>
              <a:rPr lang="en-US" sz="1800" dirty="0">
                <a:latin typeface="+mj-lt"/>
                <a:ea typeface="MS Mincho" panose="02020609040205080304" pitchFamily="49" charset="-128"/>
              </a:rPr>
              <a:t>The Spokesperson may appoint one or more Deputy Spokespersons subject to the approval of the Institutional Board.</a:t>
            </a:r>
          </a:p>
          <a:p>
            <a:pPr eaLnBrk="1" hangingPunct="1">
              <a:spcAft>
                <a:spcPts val="0"/>
              </a:spcAft>
              <a:defRPr/>
            </a:pPr>
            <a:r>
              <a:rPr lang="en-US" sz="1800" dirty="0">
                <a:latin typeface="+mj-lt"/>
                <a:ea typeface="MS Mincho" panose="02020609040205080304" pitchFamily="49" charset="-128"/>
              </a:rPr>
              <a:t> </a:t>
            </a:r>
          </a:p>
          <a:p>
            <a:pPr eaLnBrk="1" hangingPunct="1">
              <a:spcAft>
                <a:spcPts val="0"/>
              </a:spcAft>
              <a:defRPr/>
            </a:pPr>
            <a:r>
              <a:rPr lang="en-US" sz="1800" i="1" dirty="0">
                <a:latin typeface="+mj-lt"/>
                <a:ea typeface="MS Mincho" panose="02020609040205080304" pitchFamily="49" charset="-128"/>
              </a:rPr>
              <a:t> </a:t>
            </a:r>
            <a:endParaRPr lang="en-US" sz="1800" dirty="0">
              <a:latin typeface="+mj-lt"/>
              <a:ea typeface="MS Mincho" panose="02020609040205080304" pitchFamily="49" charset="-128"/>
            </a:endParaRPr>
          </a:p>
        </p:txBody>
      </p:sp>
      <p:sp>
        <p:nvSpPr>
          <p:cNvPr id="8" name="Rectangle 1">
            <a:extLst>
              <a:ext uri="{FF2B5EF4-FFF2-40B4-BE49-F238E27FC236}">
                <a16:creationId xmlns:a16="http://schemas.microsoft.com/office/drawing/2014/main" id="{369C7841-2828-7641-8A15-2BC1D2660BE1}"/>
              </a:ext>
            </a:extLst>
          </p:cNvPr>
          <p:cNvSpPr txBox="1">
            <a:spLocks noChangeArrowheads="1"/>
          </p:cNvSpPr>
          <p:nvPr/>
        </p:nvSpPr>
        <p:spPr bwMode="auto">
          <a:xfrm>
            <a:off x="244475" y="66675"/>
            <a:ext cx="8442325" cy="76200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kern="0" dirty="0">
                <a:solidFill>
                  <a:srgbClr val="FFFF00"/>
                </a:solidFill>
                <a:ea typeface="ＭＳ Ｐゴシック" panose="020B0600070205080204" pitchFamily="34" charset="-128"/>
              </a:rPr>
              <a:t>IV. Spokesperson(I)</a:t>
            </a:r>
          </a:p>
        </p:txBody>
      </p:sp>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152400"/>
            <a:ext cx="7353300" cy="11430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 </a:t>
            </a:r>
          </a:p>
        </p:txBody>
      </p:sp>
      <p:sp>
        <p:nvSpPr>
          <p:cNvPr id="54274" name="Text Box 2">
            <a:extLst>
              <a:ext uri="{FF2B5EF4-FFF2-40B4-BE49-F238E27FC236}">
                <a16:creationId xmlns:a16="http://schemas.microsoft.com/office/drawing/2014/main" id="{144A2B78-068D-244B-8D33-C1447F3C58EB}"/>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FC0BF5D9-2792-D74C-A45F-C4BF5BEC36E7}" type="slidenum">
              <a:rPr lang="en-US" altLang="en-US" sz="1200" smtClean="0"/>
              <a:pPr eaLnBrk="1" hangingPunct="1">
                <a:defRPr/>
              </a:pPr>
              <a:t>18</a:t>
            </a:fld>
            <a:endParaRPr lang="en-US" altLang="en-US" sz="1200"/>
          </a:p>
        </p:txBody>
      </p:sp>
      <p:sp>
        <p:nvSpPr>
          <p:cNvPr id="2" name="Date Placeholder 1">
            <a:extLst>
              <a:ext uri="{FF2B5EF4-FFF2-40B4-BE49-F238E27FC236}">
                <a16:creationId xmlns:a16="http://schemas.microsoft.com/office/drawing/2014/main" id="{ECFB9142-7A24-1A4E-9CE9-FFE79E2A65F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3" name="Footer Placeholder 2">
            <a:extLst>
              <a:ext uri="{FF2B5EF4-FFF2-40B4-BE49-F238E27FC236}">
                <a16:creationId xmlns:a16="http://schemas.microsoft.com/office/drawing/2014/main" id="{BA1FB400-9CD8-AB45-A347-2FF09326A2C0}"/>
              </a:ext>
            </a:extLst>
          </p:cNvPr>
          <p:cNvSpPr>
            <a:spLocks noGrp="1"/>
          </p:cNvSpPr>
          <p:nvPr>
            <p:ph type="ftr" sz="quarter" idx="11"/>
          </p:nvPr>
        </p:nvSpPr>
        <p:spPr>
          <a:xfrm>
            <a:off x="3124200" y="6248400"/>
            <a:ext cx="3429000" cy="457200"/>
          </a:xfrm>
        </p:spPr>
        <p:txBody>
          <a:bodyPr/>
          <a:lstStyle/>
          <a:p>
            <a:pPr>
              <a:defRPr/>
            </a:pPr>
            <a:r>
              <a:rPr lang="cs-CZ" dirty="0" err="1"/>
              <a:t>First</a:t>
            </a:r>
            <a:r>
              <a:rPr lang="cs-CZ" dirty="0"/>
              <a:t> BM@N and MPD </a:t>
            </a:r>
            <a:r>
              <a:rPr lang="cs-CZ" dirty="0" err="1"/>
              <a:t>Collaboration</a:t>
            </a:r>
            <a:r>
              <a:rPr lang="cs-CZ" dirty="0"/>
              <a:t> Meeting </a:t>
            </a:r>
            <a:endParaRPr lang="en-US" dirty="0"/>
          </a:p>
        </p:txBody>
      </p:sp>
      <p:sp>
        <p:nvSpPr>
          <p:cNvPr id="5" name="Rectangle 4">
            <a:extLst>
              <a:ext uri="{FF2B5EF4-FFF2-40B4-BE49-F238E27FC236}">
                <a16:creationId xmlns:a16="http://schemas.microsoft.com/office/drawing/2014/main" id="{C3F20F4D-AD0B-CE48-9836-A73B5755C0EC}"/>
              </a:ext>
            </a:extLst>
          </p:cNvPr>
          <p:cNvSpPr/>
          <p:nvPr/>
        </p:nvSpPr>
        <p:spPr>
          <a:xfrm>
            <a:off x="285750" y="950983"/>
            <a:ext cx="8458200" cy="5324535"/>
          </a:xfrm>
          <a:prstGeom prst="rect">
            <a:avLst/>
          </a:prstGeom>
        </p:spPr>
        <p:txBody>
          <a:bodyPr>
            <a:spAutoFit/>
          </a:bodyPr>
          <a:lstStyle/>
          <a:p>
            <a:pPr eaLnBrk="1" hangingPunct="1">
              <a:spcAft>
                <a:spcPts val="0"/>
              </a:spcAft>
              <a:defRPr/>
            </a:pPr>
            <a:r>
              <a:rPr lang="en-US" i="1" dirty="0">
                <a:latin typeface="+mj-lt"/>
                <a:ea typeface="MS Mincho" panose="02020609040205080304" pitchFamily="49" charset="-128"/>
              </a:rPr>
              <a:t>2. Selection of candidates</a:t>
            </a:r>
          </a:p>
          <a:p>
            <a:pPr eaLnBrk="1" hangingPunct="1">
              <a:spcAft>
                <a:spcPts val="0"/>
              </a:spcAft>
              <a:defRPr/>
            </a:pPr>
            <a:r>
              <a:rPr lang="en-US" dirty="0">
                <a:latin typeface="+mj-lt"/>
                <a:ea typeface="MS Mincho" panose="02020609040205080304" pitchFamily="49" charset="-128"/>
              </a:rPr>
              <a:t>The Spokesperson shall be elected by the Institutional Board for a three-year renewable term. An individual is eligible to serve at most two consecutive terms as Spokesperson. The Spokesperson is elected ad </a:t>
            </a:r>
            <a:r>
              <a:rPr lang="en-US" dirty="0" err="1">
                <a:latin typeface="+mj-lt"/>
                <a:ea typeface="MS Mincho" panose="02020609040205080304" pitchFamily="49" charset="-128"/>
              </a:rPr>
              <a:t>personam</a:t>
            </a:r>
            <a:r>
              <a:rPr lang="en-US" dirty="0">
                <a:latin typeface="+mj-lt"/>
                <a:ea typeface="MS Mincho" panose="02020609040205080304" pitchFamily="49" charset="-128"/>
              </a:rPr>
              <a:t>. He shall not represent any country, institution or activity within MPD.</a:t>
            </a:r>
          </a:p>
          <a:p>
            <a:pPr eaLnBrk="1" hangingPunct="1">
              <a:spcAft>
                <a:spcPts val="0"/>
              </a:spcAft>
              <a:defRPr/>
            </a:pPr>
            <a:r>
              <a:rPr lang="en-US" dirty="0">
                <a:latin typeface="+mj-lt"/>
                <a:ea typeface="MS Mincho" panose="02020609040205080304" pitchFamily="49" charset="-128"/>
              </a:rPr>
              <a:t>The Institutional Board shall establish an ad hoc nominating committee at least 12 weeks before the election of the Spokesperson.  </a:t>
            </a:r>
            <a:r>
              <a:rPr lang="en-US" dirty="0">
                <a:solidFill>
                  <a:srgbClr val="FFFF00"/>
                </a:solidFill>
                <a:latin typeface="+mj-lt"/>
                <a:ea typeface="MS Mincho" panose="02020609040205080304" pitchFamily="49" charset="-128"/>
              </a:rPr>
              <a:t>The committee, consisting of a Chairperson and at  least two members of the Collaboration, shall be appointed by the IB. </a:t>
            </a:r>
            <a:r>
              <a:rPr lang="en-US" dirty="0">
                <a:latin typeface="+mj-lt"/>
                <a:ea typeface="MS Mincho" panose="02020609040205080304" pitchFamily="49" charset="-128"/>
              </a:rPr>
              <a:t>The committee  shall actively seek candidates and solicit nominations. Candidates for Spokesperson may be nominated by any member of the collaboration. </a:t>
            </a:r>
          </a:p>
          <a:p>
            <a:pPr eaLnBrk="1" hangingPunct="1">
              <a:spcAft>
                <a:spcPts val="0"/>
              </a:spcAft>
              <a:defRPr/>
            </a:pPr>
            <a:r>
              <a:rPr lang="en-US" dirty="0">
                <a:latin typeface="+mj-lt"/>
                <a:ea typeface="MS Mincho" panose="02020609040205080304" pitchFamily="49" charset="-128"/>
              </a:rPr>
              <a:t>The nominating committee shall present the list of candidates to the collaboration at least 4 weeks before the election.</a:t>
            </a:r>
          </a:p>
          <a:p>
            <a:pPr eaLnBrk="1" hangingPunct="1">
              <a:spcAft>
                <a:spcPts val="0"/>
              </a:spcAft>
              <a:defRPr/>
            </a:pPr>
            <a:r>
              <a:rPr lang="en-US" dirty="0">
                <a:latin typeface="+mj-lt"/>
                <a:ea typeface="MS Mincho" panose="02020609040205080304" pitchFamily="49" charset="-128"/>
              </a:rPr>
              <a:t>The nominating committee shall prepare and oversee the voting process when the election takes place.</a:t>
            </a:r>
          </a:p>
          <a:p>
            <a:pPr eaLnBrk="1" hangingPunct="1">
              <a:spcAft>
                <a:spcPts val="0"/>
              </a:spcAft>
              <a:defRPr/>
            </a:pPr>
            <a:r>
              <a:rPr lang="en-US" dirty="0">
                <a:latin typeface="+mj-lt"/>
                <a:ea typeface="MS Mincho" panose="02020609040205080304" pitchFamily="49" charset="-128"/>
              </a:rPr>
              <a:t> </a:t>
            </a:r>
          </a:p>
        </p:txBody>
      </p:sp>
      <p:sp>
        <p:nvSpPr>
          <p:cNvPr id="8" name="Rectangle 1">
            <a:extLst>
              <a:ext uri="{FF2B5EF4-FFF2-40B4-BE49-F238E27FC236}">
                <a16:creationId xmlns:a16="http://schemas.microsoft.com/office/drawing/2014/main" id="{ADF2A85B-AD9F-A543-9900-2EFEB6C58479}"/>
              </a:ext>
            </a:extLst>
          </p:cNvPr>
          <p:cNvSpPr txBox="1">
            <a:spLocks noChangeArrowheads="1"/>
          </p:cNvSpPr>
          <p:nvPr/>
        </p:nvSpPr>
        <p:spPr bwMode="auto">
          <a:xfrm>
            <a:off x="244475" y="66675"/>
            <a:ext cx="8442325" cy="76200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kern="0" dirty="0">
                <a:solidFill>
                  <a:srgbClr val="FFFF00"/>
                </a:solidFill>
                <a:ea typeface="ＭＳ Ｐゴシック" panose="020B0600070205080204" pitchFamily="34" charset="-128"/>
              </a:rPr>
              <a:t>IV. Spokesperson(II)</a:t>
            </a:r>
          </a:p>
        </p:txBody>
      </p:sp>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152400"/>
            <a:ext cx="7353300" cy="11430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 </a:t>
            </a:r>
          </a:p>
        </p:txBody>
      </p:sp>
      <p:sp>
        <p:nvSpPr>
          <p:cNvPr id="56322" name="Text Box 2">
            <a:extLst>
              <a:ext uri="{FF2B5EF4-FFF2-40B4-BE49-F238E27FC236}">
                <a16:creationId xmlns:a16="http://schemas.microsoft.com/office/drawing/2014/main" id="{ABC28133-EFEA-7D4F-9D56-843FAFD09A94}"/>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A3AFAC54-CE45-9547-B5A6-5F25B9CEA6AB}" type="slidenum">
              <a:rPr lang="en-US" altLang="en-US" sz="1200" smtClean="0"/>
              <a:pPr eaLnBrk="1" hangingPunct="1">
                <a:defRPr/>
              </a:pPr>
              <a:t>19</a:t>
            </a:fld>
            <a:endParaRPr lang="en-US" altLang="en-US" sz="1200"/>
          </a:p>
        </p:txBody>
      </p:sp>
      <p:sp>
        <p:nvSpPr>
          <p:cNvPr id="7" name="Rectangle 1">
            <a:extLst>
              <a:ext uri="{FF2B5EF4-FFF2-40B4-BE49-F238E27FC236}">
                <a16:creationId xmlns:a16="http://schemas.microsoft.com/office/drawing/2014/main" id="{890D9CAE-E474-2F4E-B6EE-75172E94F72A}"/>
              </a:ext>
            </a:extLst>
          </p:cNvPr>
          <p:cNvSpPr txBox="1">
            <a:spLocks noChangeArrowheads="1"/>
          </p:cNvSpPr>
          <p:nvPr/>
        </p:nvSpPr>
        <p:spPr bwMode="auto">
          <a:xfrm>
            <a:off x="244475" y="66675"/>
            <a:ext cx="8442325" cy="76200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kern="0" dirty="0">
                <a:solidFill>
                  <a:srgbClr val="FFFF00"/>
                </a:solidFill>
                <a:ea typeface="ＭＳ Ｐゴシック" panose="020B0600070205080204" pitchFamily="34" charset="-128"/>
              </a:rPr>
              <a:t>IV. Spokesperson(III)</a:t>
            </a:r>
          </a:p>
        </p:txBody>
      </p:sp>
      <p:sp>
        <p:nvSpPr>
          <p:cNvPr id="56325" name="Rectangle 4">
            <a:extLst>
              <a:ext uri="{FF2B5EF4-FFF2-40B4-BE49-F238E27FC236}">
                <a16:creationId xmlns:a16="http://schemas.microsoft.com/office/drawing/2014/main" id="{3EC590EC-0B1A-1047-8D1A-AF33AD877F72}"/>
              </a:ext>
            </a:extLst>
          </p:cNvPr>
          <p:cNvSpPr>
            <a:spLocks noChangeArrowheads="1"/>
          </p:cNvSpPr>
          <p:nvPr/>
        </p:nvSpPr>
        <p:spPr bwMode="auto">
          <a:xfrm>
            <a:off x="223838" y="941388"/>
            <a:ext cx="8823325"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000" i="1" dirty="0">
                <a:ea typeface="MS Mincho" panose="02020609040205080304" pitchFamily="49" charset="-128"/>
              </a:rPr>
              <a:t>3. Voting</a:t>
            </a:r>
            <a:endParaRPr lang="en-US" altLang="en-US" sz="18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dirty="0">
                <a:ea typeface="MS Mincho" panose="02020609040205080304" pitchFamily="49" charset="-128"/>
              </a:rPr>
              <a:t>Voting for Spokesperson will be carried out by a secret ballot. A</a:t>
            </a:r>
            <a:endParaRPr lang="en-US" altLang="en-US" sz="18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dirty="0">
                <a:ea typeface="MS Mincho" panose="02020609040205080304" pitchFamily="49" charset="-128"/>
              </a:rPr>
              <a:t>minimum of 75% of Institutional Board members must vote in the</a:t>
            </a:r>
            <a:endParaRPr lang="en-US" altLang="en-US" sz="18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dirty="0">
                <a:ea typeface="MS Mincho" panose="02020609040205080304" pitchFamily="49" charset="-128"/>
              </a:rPr>
              <a:t>Spokesperson’s election for a valid vote. A candidate for Spokesperson</a:t>
            </a:r>
            <a:endParaRPr lang="en-US" altLang="en-US" sz="1800" dirty="0">
              <a:latin typeface="Cambria" panose="02040503050406030204" pitchFamily="18" charset="0"/>
              <a:ea typeface="MS Mincho" panose="02020609040205080304" pitchFamily="49" charset="-128"/>
            </a:endParaRPr>
          </a:p>
          <a:p>
            <a:pPr eaLnBrk="1" hangingPunct="1">
              <a:spcBef>
                <a:spcPct val="0"/>
              </a:spcBef>
              <a:buClrTx/>
              <a:buSzTx/>
              <a:buFontTx/>
              <a:buNone/>
            </a:pPr>
            <a:r>
              <a:rPr lang="en-US" altLang="en-US" sz="2000" dirty="0">
                <a:ea typeface="MS Mincho" panose="02020609040205080304" pitchFamily="49" charset="-128"/>
              </a:rPr>
              <a:t>can be elected only if he receives more than 50% of all votes cast, including abstentions. If no candidate obtains this absolute majority, runoff rounds will be conducted for the top vote-getters until one candidate obtains more than 50% of the votes cast, not counting abstentions.</a:t>
            </a:r>
            <a:endParaRPr lang="en-US" altLang="en-US" sz="1800" dirty="0">
              <a:latin typeface="Cambria" panose="02040503050406030204" pitchFamily="18" charset="0"/>
              <a:ea typeface="MS Mincho" panose="02020609040205080304" pitchFamily="49" charset="-128"/>
            </a:endParaRPr>
          </a:p>
        </p:txBody>
      </p:sp>
      <p:sp>
        <p:nvSpPr>
          <p:cNvPr id="9" name="Rectangle 1">
            <a:extLst>
              <a:ext uri="{FF2B5EF4-FFF2-40B4-BE49-F238E27FC236}">
                <a16:creationId xmlns:a16="http://schemas.microsoft.com/office/drawing/2014/main" id="{BF5E67CB-60BC-AA46-95AD-7D670A8EFF7A}"/>
              </a:ext>
            </a:extLst>
          </p:cNvPr>
          <p:cNvSpPr txBox="1">
            <a:spLocks noChangeArrowheads="1"/>
          </p:cNvSpPr>
          <p:nvPr/>
        </p:nvSpPr>
        <p:spPr bwMode="auto">
          <a:xfrm>
            <a:off x="350838" y="3862388"/>
            <a:ext cx="8442325" cy="76200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kern="0" dirty="0">
                <a:solidFill>
                  <a:srgbClr val="FFFF00"/>
                </a:solidFill>
                <a:ea typeface="ＭＳ Ｐゴシック" panose="020B0600070205080204" pitchFamily="34" charset="-128"/>
              </a:rPr>
              <a:t>V. Deputy Spokesperson</a:t>
            </a:r>
          </a:p>
        </p:txBody>
      </p:sp>
      <p:sp>
        <p:nvSpPr>
          <p:cNvPr id="56327" name="TextBox 5">
            <a:extLst>
              <a:ext uri="{FF2B5EF4-FFF2-40B4-BE49-F238E27FC236}">
                <a16:creationId xmlns:a16="http://schemas.microsoft.com/office/drawing/2014/main" id="{1E910676-5857-4B4C-91BA-451A2F5B8FBE}"/>
              </a:ext>
            </a:extLst>
          </p:cNvPr>
          <p:cNvSpPr txBox="1">
            <a:spLocks noChangeArrowheads="1"/>
          </p:cNvSpPr>
          <p:nvPr/>
        </p:nvSpPr>
        <p:spPr bwMode="auto">
          <a:xfrm>
            <a:off x="200025" y="4772025"/>
            <a:ext cx="8837613"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000" dirty="0">
                <a:ea typeface="MS Mincho" panose="02020609040205080304" pitchFamily="49" charset="-128"/>
              </a:rPr>
              <a:t>One or more Deputy Spokespersons shall be proposed by the</a:t>
            </a:r>
            <a:r>
              <a:rPr lang="en-US" altLang="en-US" sz="1800" dirty="0">
                <a:latin typeface="Cambria" panose="02040503050406030204" pitchFamily="18" charset="0"/>
                <a:ea typeface="MS Mincho" panose="02020609040205080304" pitchFamily="49" charset="-128"/>
              </a:rPr>
              <a:t> </a:t>
            </a:r>
            <a:r>
              <a:rPr lang="en-US" altLang="en-US" sz="2000" dirty="0">
                <a:ea typeface="MS Mincho" panose="02020609040205080304" pitchFamily="49" charset="-128"/>
              </a:rPr>
              <a:t>Spokesperson and shall be approved by the Institutional Board. The deputy Spokespersons provide support and assistance to the Spokesperson in the management of the experiment and collaboration. They may be authorized by the Spokesperson to act on his/her behalf and to represent the Collaboration.</a:t>
            </a:r>
            <a:r>
              <a:rPr lang="en-US" altLang="en-US" sz="2000" dirty="0"/>
              <a:t>  </a:t>
            </a:r>
          </a:p>
        </p:txBody>
      </p:sp>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537BDE3D-96EC-614A-9FAA-B8BCF0AEC0B1}"/>
              </a:ext>
            </a:extLst>
          </p:cNvPr>
          <p:cNvSpPr>
            <a:spLocks noGrp="1"/>
          </p:cNvSpPr>
          <p:nvPr>
            <p:ph type="ftr" sz="quarter" idx="11"/>
          </p:nvPr>
        </p:nvSpPr>
        <p:spPr>
          <a:xfrm>
            <a:off x="2971800" y="6400800"/>
            <a:ext cx="3505200" cy="304800"/>
          </a:xfrm>
        </p:spPr>
        <p:txBody>
          <a:bodyPr/>
          <a:lstStyle>
            <a:lvl1pPr eaLnBrk="0" hangingPunct="0">
              <a:defRPr sz="2000">
                <a:solidFill>
                  <a:schemeClr val="tx1"/>
                </a:solidFill>
                <a:latin typeface="Arial" charset="0"/>
                <a:ea typeface="ＭＳ Ｐゴシック" charset="0"/>
                <a:cs typeface="Arial" charset="0"/>
              </a:defRPr>
            </a:lvl1pPr>
            <a:lvl2pPr marL="742950" indent="-285750" eaLnBrk="0" hangingPunct="0">
              <a:defRPr sz="2000">
                <a:solidFill>
                  <a:schemeClr val="tx1"/>
                </a:solidFill>
                <a:latin typeface="Arial" charset="0"/>
                <a:ea typeface="Arial" charset="0"/>
                <a:cs typeface="Arial" charset="0"/>
              </a:defRPr>
            </a:lvl2pPr>
            <a:lvl3pPr marL="1143000" indent="-228600" eaLnBrk="0" hangingPunct="0">
              <a:defRPr sz="2000">
                <a:solidFill>
                  <a:schemeClr val="tx1"/>
                </a:solidFill>
                <a:latin typeface="Arial" charset="0"/>
                <a:ea typeface="Arial" charset="0"/>
                <a:cs typeface="Arial" charset="0"/>
              </a:defRPr>
            </a:lvl3pPr>
            <a:lvl4pPr marL="1600200" indent="-228600" eaLnBrk="0" hangingPunct="0">
              <a:defRPr sz="2000">
                <a:solidFill>
                  <a:schemeClr val="tx1"/>
                </a:solidFill>
                <a:latin typeface="Arial" charset="0"/>
                <a:ea typeface="Arial" charset="0"/>
                <a:cs typeface="Arial" charset="0"/>
              </a:defRPr>
            </a:lvl4pPr>
            <a:lvl5pPr marL="2057400" indent="-228600" eaLnBrk="0" hangingPunct="0">
              <a:defRPr sz="20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ea typeface="Arial" charset="0"/>
                <a:cs typeface="Arial" charset="0"/>
              </a:defRPr>
            </a:lvl9pPr>
          </a:lstStyle>
          <a:p>
            <a:pPr eaLnBrk="1" hangingPunct="1">
              <a:defRPr/>
            </a:pPr>
            <a:r>
              <a:rPr lang="cs-CZ" sz="1200"/>
              <a:t>First BM@N and MPD Collaboration Meeting </a:t>
            </a:r>
            <a:endParaRPr lang="en-US" sz="1200" dirty="0"/>
          </a:p>
        </p:txBody>
      </p:sp>
      <p:sp>
        <p:nvSpPr>
          <p:cNvPr id="8199" name="Rectangle 7">
            <a:extLst>
              <a:ext uri="{FF2B5EF4-FFF2-40B4-BE49-F238E27FC236}">
                <a16:creationId xmlns:a16="http://schemas.microsoft.com/office/drawing/2014/main" id="{2FA8BF39-7DEF-0E46-8C9C-5D63E680E2DE}"/>
              </a:ext>
            </a:extLst>
          </p:cNvPr>
          <p:cNvSpPr>
            <a:spLocks noGrp="1" noChangeArrowheads="1"/>
          </p:cNvSpPr>
          <p:nvPr>
            <p:ph type="title"/>
          </p:nvPr>
        </p:nvSpPr>
        <p:spPr>
          <a:xfrm>
            <a:off x="457200" y="419100"/>
            <a:ext cx="8229600" cy="914400"/>
          </a:xfrm>
        </p:spPr>
        <p:txBody>
          <a:bodyPr/>
          <a:lstStyle/>
          <a:p>
            <a:pPr eaLnBrk="1" hangingPunct="1">
              <a:defRPr/>
            </a:pPr>
            <a:r>
              <a:rPr lang="en-US" altLang="en-US" u="sng" dirty="0">
                <a:solidFill>
                  <a:srgbClr val="FFFF00"/>
                </a:solidFill>
                <a:ea typeface="ＭＳ Ｐゴシック" panose="020B0600070205080204" pitchFamily="34" charset="-128"/>
              </a:rPr>
              <a:t>Goals</a:t>
            </a:r>
          </a:p>
        </p:txBody>
      </p:sp>
      <p:sp>
        <p:nvSpPr>
          <p:cNvPr id="21507" name="Rectangle 8">
            <a:extLst>
              <a:ext uri="{FF2B5EF4-FFF2-40B4-BE49-F238E27FC236}">
                <a16:creationId xmlns:a16="http://schemas.microsoft.com/office/drawing/2014/main" id="{CDD0F12F-6C33-114F-8FD6-81A4442D8B06}"/>
              </a:ext>
            </a:extLst>
          </p:cNvPr>
          <p:cNvSpPr>
            <a:spLocks noGrp="1" noChangeArrowheads="1"/>
          </p:cNvSpPr>
          <p:nvPr>
            <p:ph type="body" idx="1"/>
          </p:nvPr>
        </p:nvSpPr>
        <p:spPr>
          <a:xfrm>
            <a:off x="304800" y="1981200"/>
            <a:ext cx="8534400" cy="3657600"/>
          </a:xfrm>
        </p:spPr>
        <p:txBody>
          <a:bodyPr/>
          <a:lstStyle/>
          <a:p>
            <a:pPr eaLnBrk="1" hangingPunct="1">
              <a:lnSpc>
                <a:spcPct val="120000"/>
              </a:lnSpc>
              <a:spcBef>
                <a:spcPct val="0"/>
              </a:spcBef>
              <a:spcAft>
                <a:spcPts val="1800"/>
              </a:spcAft>
            </a:pPr>
            <a:r>
              <a:rPr lang="en-US" altLang="en-US" sz="2800" dirty="0">
                <a:effectLst/>
                <a:ea typeface="ＭＳ Ｐゴシック" panose="020B0600070205080204" pitchFamily="34" charset="-128"/>
              </a:rPr>
              <a:t>Who are we?  </a:t>
            </a:r>
            <a:r>
              <a:rPr lang="en-US" altLang="en-US" sz="2800" dirty="0">
                <a:solidFill>
                  <a:srgbClr val="FF0000"/>
                </a:solidFill>
                <a:effectLst/>
                <a:ea typeface="ＭＳ Ｐゴシック" panose="020B0600070205080204" pitchFamily="34" charset="-128"/>
              </a:rPr>
              <a:t>Update</a:t>
            </a:r>
            <a:endParaRPr lang="en-US" altLang="en-US" sz="2400" dirty="0">
              <a:effectLst/>
              <a:ea typeface="ＭＳ Ｐゴシック" panose="020B0600070205080204" pitchFamily="34" charset="-128"/>
            </a:endParaRPr>
          </a:p>
          <a:p>
            <a:pPr eaLnBrk="1" hangingPunct="1">
              <a:lnSpc>
                <a:spcPct val="120000"/>
              </a:lnSpc>
              <a:spcBef>
                <a:spcPct val="0"/>
              </a:spcBef>
              <a:spcAft>
                <a:spcPts val="1800"/>
              </a:spcAft>
            </a:pPr>
            <a:r>
              <a:rPr lang="en-US" altLang="en-US" sz="2800" dirty="0">
                <a:effectLst/>
                <a:ea typeface="ＭＳ Ｐゴシック" panose="020B0600070205080204" pitchFamily="34" charset="-128"/>
              </a:rPr>
              <a:t>Discuss, modify as needed, and </a:t>
            </a:r>
            <a:r>
              <a:rPr lang="en-US" altLang="en-US" sz="2800" dirty="0">
                <a:solidFill>
                  <a:srgbClr val="FF0000"/>
                </a:solidFill>
                <a:effectLst/>
                <a:ea typeface="ＭＳ Ｐゴシック" panose="020B0600070205080204" pitchFamily="34" charset="-128"/>
              </a:rPr>
              <a:t>adopt the Bylaws </a:t>
            </a:r>
          </a:p>
          <a:p>
            <a:pPr eaLnBrk="1" hangingPunct="1">
              <a:lnSpc>
                <a:spcPct val="120000"/>
              </a:lnSpc>
              <a:spcBef>
                <a:spcPct val="0"/>
              </a:spcBef>
              <a:spcAft>
                <a:spcPts val="1800"/>
              </a:spcAft>
            </a:pPr>
            <a:r>
              <a:rPr lang="en-US" altLang="en-US" sz="2800" dirty="0">
                <a:solidFill>
                  <a:srgbClr val="FF0000"/>
                </a:solidFill>
                <a:effectLst/>
                <a:ea typeface="ＭＳ Ｐゴシック" panose="020B0600070205080204" pitchFamily="34" charset="-128"/>
              </a:rPr>
              <a:t>Launch the spokesperson election process</a:t>
            </a:r>
          </a:p>
          <a:p>
            <a:pPr eaLnBrk="1" hangingPunct="1">
              <a:lnSpc>
                <a:spcPct val="120000"/>
              </a:lnSpc>
              <a:spcBef>
                <a:spcPct val="0"/>
              </a:spcBef>
              <a:spcAft>
                <a:spcPts val="1800"/>
              </a:spcAft>
            </a:pPr>
            <a:r>
              <a:rPr lang="en-US" altLang="en-US" sz="2800" dirty="0">
                <a:solidFill>
                  <a:srgbClr val="FF0000"/>
                </a:solidFill>
                <a:effectLst/>
                <a:ea typeface="ＭＳ Ｐゴシック" panose="020B0600070205080204" pitchFamily="34" charset="-128"/>
              </a:rPr>
              <a:t>New items</a:t>
            </a:r>
            <a:endParaRPr lang="en-US" altLang="en-US" dirty="0">
              <a:solidFill>
                <a:srgbClr val="FF0000"/>
              </a:solidFill>
              <a:effectLst/>
              <a:ea typeface="ＭＳ Ｐゴシック" panose="020B0600070205080204" pitchFamily="34" charset="-128"/>
            </a:endParaRPr>
          </a:p>
        </p:txBody>
      </p:sp>
      <p:sp>
        <p:nvSpPr>
          <p:cNvPr id="2" name="Date Placeholder 1">
            <a:extLst>
              <a:ext uri="{FF2B5EF4-FFF2-40B4-BE49-F238E27FC236}">
                <a16:creationId xmlns:a16="http://schemas.microsoft.com/office/drawing/2014/main" id="{67DF5172-FEC4-644B-A5BB-E3E530373FD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4" name="Slide Number Placeholder 3">
            <a:extLst>
              <a:ext uri="{FF2B5EF4-FFF2-40B4-BE49-F238E27FC236}">
                <a16:creationId xmlns:a16="http://schemas.microsoft.com/office/drawing/2014/main" id="{F2AFA856-F0CF-2541-B0D6-99A1AF0CB07D}"/>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52CF1FB5-C065-2E40-86A4-DACD972502A5}" type="slidenum">
              <a:rPr lang="en-US" altLang="en-US" sz="1200" smtClean="0"/>
              <a:pPr eaLnBrk="1" hangingPunct="1">
                <a:defRPr/>
              </a:pPr>
              <a:t>2</a:t>
            </a:fld>
            <a:endParaRPr lang="en-US" altLang="en-US" sz="1200"/>
          </a:p>
        </p:txBody>
      </p:sp>
    </p:spTree>
  </p:cSld>
  <p:clrMapOvr>
    <a:masterClrMapping/>
  </p:clrMapOvr>
  <p:transition spd="med">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152400"/>
            <a:ext cx="7353300" cy="11430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 </a:t>
            </a:r>
          </a:p>
        </p:txBody>
      </p:sp>
      <p:sp>
        <p:nvSpPr>
          <p:cNvPr id="58370" name="Text Box 2">
            <a:extLst>
              <a:ext uri="{FF2B5EF4-FFF2-40B4-BE49-F238E27FC236}">
                <a16:creationId xmlns:a16="http://schemas.microsoft.com/office/drawing/2014/main" id="{26315FFE-E7CB-1E47-8549-6CE5148067E8}"/>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9C84D75B-E269-1F47-BB66-DC536726961F}" type="slidenum">
              <a:rPr lang="en-US" altLang="en-US" sz="1200" smtClean="0"/>
              <a:pPr eaLnBrk="1" hangingPunct="1">
                <a:defRPr/>
              </a:pPr>
              <a:t>20</a:t>
            </a:fld>
            <a:endParaRPr lang="en-US" altLang="en-US" sz="1200"/>
          </a:p>
        </p:txBody>
      </p:sp>
      <p:sp>
        <p:nvSpPr>
          <p:cNvPr id="2" name="Date Placeholder 1">
            <a:extLst>
              <a:ext uri="{FF2B5EF4-FFF2-40B4-BE49-F238E27FC236}">
                <a16:creationId xmlns:a16="http://schemas.microsoft.com/office/drawing/2014/main" id="{ECFB9142-7A24-1A4E-9CE9-FFE79E2A65F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3" name="Footer Placeholder 2">
            <a:extLst>
              <a:ext uri="{FF2B5EF4-FFF2-40B4-BE49-F238E27FC236}">
                <a16:creationId xmlns:a16="http://schemas.microsoft.com/office/drawing/2014/main" id="{BA1FB400-9CD8-AB45-A347-2FF09326A2C0}"/>
              </a:ext>
            </a:extLst>
          </p:cNvPr>
          <p:cNvSpPr>
            <a:spLocks noGrp="1"/>
          </p:cNvSpPr>
          <p:nvPr>
            <p:ph type="ftr" sz="quarter" idx="11"/>
          </p:nvPr>
        </p:nvSpPr>
        <p:spPr>
          <a:xfrm>
            <a:off x="3124200" y="6248400"/>
            <a:ext cx="3733800" cy="457200"/>
          </a:xfrm>
        </p:spPr>
        <p:txBody>
          <a:bodyPr/>
          <a:lstStyle/>
          <a:p>
            <a:pPr>
              <a:defRPr/>
            </a:pPr>
            <a:r>
              <a:rPr lang="cs-CZ" dirty="0" err="1"/>
              <a:t>First</a:t>
            </a:r>
            <a:r>
              <a:rPr lang="cs-CZ" dirty="0"/>
              <a:t> BM@N and MPD </a:t>
            </a:r>
            <a:r>
              <a:rPr lang="cs-CZ" dirty="0" err="1"/>
              <a:t>Collaboration</a:t>
            </a:r>
            <a:r>
              <a:rPr lang="cs-CZ" dirty="0"/>
              <a:t> Meeting </a:t>
            </a:r>
            <a:endParaRPr lang="en-US" dirty="0"/>
          </a:p>
        </p:txBody>
      </p:sp>
      <p:sp>
        <p:nvSpPr>
          <p:cNvPr id="5" name="Rectangle 4">
            <a:extLst>
              <a:ext uri="{FF2B5EF4-FFF2-40B4-BE49-F238E27FC236}">
                <a16:creationId xmlns:a16="http://schemas.microsoft.com/office/drawing/2014/main" id="{A79FE05D-4EEF-4C4B-BC25-8160B537012A}"/>
              </a:ext>
            </a:extLst>
          </p:cNvPr>
          <p:cNvSpPr/>
          <p:nvPr/>
        </p:nvSpPr>
        <p:spPr>
          <a:xfrm>
            <a:off x="244475" y="1281113"/>
            <a:ext cx="8686800" cy="4401205"/>
          </a:xfrm>
          <a:prstGeom prst="rect">
            <a:avLst/>
          </a:prstGeom>
        </p:spPr>
        <p:txBody>
          <a:bodyPr>
            <a:spAutoFit/>
          </a:bodyPr>
          <a:lstStyle/>
          <a:p>
            <a:pPr marL="342900" indent="-342900" eaLnBrk="1" hangingPunct="1">
              <a:spcAft>
                <a:spcPts val="0"/>
              </a:spcAft>
              <a:buFont typeface="+mj-lt"/>
              <a:buAutoNum type="arabicPeriod"/>
              <a:defRPr/>
            </a:pPr>
            <a:r>
              <a:rPr lang="en-US" i="1" dirty="0">
                <a:ea typeface="MS Mincho" panose="02020609040205080304" pitchFamily="49" charset="-128"/>
              </a:rPr>
              <a:t>Function</a:t>
            </a:r>
            <a:endParaRPr lang="en-US" sz="1800" dirty="0">
              <a:latin typeface="Cambria" panose="02040503050406030204" pitchFamily="18" charset="0"/>
              <a:ea typeface="MS Mincho" panose="02020609040205080304" pitchFamily="49" charset="-128"/>
            </a:endParaRPr>
          </a:p>
          <a:p>
            <a:pPr marL="457200" eaLnBrk="1" hangingPunct="1">
              <a:spcAft>
                <a:spcPts val="0"/>
              </a:spcAft>
              <a:defRPr/>
            </a:pPr>
            <a:r>
              <a:rPr lang="en-US" dirty="0">
                <a:ea typeface="MS Mincho" panose="02020609040205080304" pitchFamily="49" charset="-128"/>
              </a:rPr>
              <a:t>The Project Manager is responsible for the design, construction, test and installation of the detector and its future upgrades.  </a:t>
            </a:r>
            <a:endParaRPr lang="en-US" sz="1800" dirty="0">
              <a:latin typeface="Cambria" panose="02040503050406030204" pitchFamily="18" charset="0"/>
              <a:ea typeface="MS Mincho" panose="02020609040205080304" pitchFamily="49" charset="-128"/>
            </a:endParaRPr>
          </a:p>
          <a:p>
            <a:pPr marL="457200" eaLnBrk="1" hangingPunct="1">
              <a:spcAft>
                <a:spcPts val="0"/>
              </a:spcAft>
              <a:defRPr/>
            </a:pPr>
            <a:r>
              <a:rPr lang="en-US" dirty="0">
                <a:ea typeface="MS Mincho" panose="02020609040205080304" pitchFamily="49" charset="-128"/>
              </a:rPr>
              <a:t>The Project Manager may appoint review committees and task forces to provide advice on technical, scientific, and technological decisions, as needed</a:t>
            </a:r>
            <a:r>
              <a:rPr lang="en-US" sz="1800" dirty="0">
                <a:latin typeface="Times New Roman" panose="02020603050405020304" pitchFamily="18" charset="0"/>
                <a:ea typeface="MS Mincho" panose="02020609040205080304" pitchFamily="49" charset="-128"/>
              </a:rPr>
              <a:t>.</a:t>
            </a:r>
            <a:endParaRPr lang="en-US" sz="1800" dirty="0">
              <a:latin typeface="Cambria" panose="02040503050406030204" pitchFamily="18" charset="0"/>
              <a:ea typeface="MS Mincho" panose="02020609040205080304" pitchFamily="49" charset="-128"/>
            </a:endParaRPr>
          </a:p>
          <a:p>
            <a:pPr marL="457200" eaLnBrk="1" hangingPunct="1">
              <a:spcAft>
                <a:spcPts val="0"/>
              </a:spcAft>
              <a:defRPr/>
            </a:pPr>
            <a:r>
              <a:rPr lang="en-US" dirty="0">
                <a:ea typeface="MS Mincho" panose="02020609040205080304" pitchFamily="49" charset="-128"/>
              </a:rPr>
              <a:t>The Project Manager may appoint one or more Deputy Project Managers subject to approval by the Executive Council.</a:t>
            </a:r>
            <a:endParaRPr lang="en-US" sz="1800" dirty="0">
              <a:latin typeface="Cambria" panose="02040503050406030204" pitchFamily="18" charset="0"/>
              <a:ea typeface="MS Mincho" panose="02020609040205080304" pitchFamily="49" charset="-128"/>
            </a:endParaRPr>
          </a:p>
          <a:p>
            <a:pPr marL="457200" eaLnBrk="1" hangingPunct="1">
              <a:spcAft>
                <a:spcPts val="0"/>
              </a:spcAft>
              <a:defRPr/>
            </a:pPr>
            <a:r>
              <a:rPr lang="en-US" dirty="0">
                <a:ea typeface="MS Mincho" panose="02020609040205080304" pitchFamily="49" charset="-128"/>
              </a:rPr>
              <a:t> </a:t>
            </a:r>
            <a:endParaRPr lang="en-US" sz="1800" dirty="0">
              <a:latin typeface="Cambria" panose="02040503050406030204" pitchFamily="18" charset="0"/>
              <a:ea typeface="MS Mincho" panose="02020609040205080304" pitchFamily="49" charset="-128"/>
            </a:endParaRPr>
          </a:p>
          <a:p>
            <a:pPr marL="342900" indent="-342900" eaLnBrk="1" hangingPunct="1">
              <a:spcAft>
                <a:spcPts val="0"/>
              </a:spcAft>
              <a:buFont typeface="+mj-lt"/>
              <a:buAutoNum type="arabicPeriod"/>
              <a:defRPr/>
            </a:pPr>
            <a:r>
              <a:rPr lang="en-US" i="1" dirty="0">
                <a:ea typeface="MS Mincho" panose="02020609040205080304" pitchFamily="49" charset="-128"/>
              </a:rPr>
              <a:t>Selection process</a:t>
            </a:r>
            <a:endParaRPr lang="en-US" sz="1800" dirty="0">
              <a:latin typeface="Cambria" panose="02040503050406030204" pitchFamily="18" charset="0"/>
              <a:ea typeface="MS Mincho" panose="02020609040205080304" pitchFamily="49" charset="-128"/>
            </a:endParaRPr>
          </a:p>
          <a:p>
            <a:pPr eaLnBrk="1" hangingPunct="1">
              <a:spcAft>
                <a:spcPts val="0"/>
              </a:spcAft>
              <a:defRPr/>
            </a:pPr>
            <a:r>
              <a:rPr lang="en-US" dirty="0">
                <a:ea typeface="MS Mincho" panose="02020609040205080304" pitchFamily="49" charset="-128"/>
              </a:rPr>
              <a:t>The Project Manager shall be proposed and appointed by the VBLHEP Director subject to approval by the Institutional Board. In case of no-approval a new candidate should be proposed by the VBLHEP director. </a:t>
            </a:r>
            <a:r>
              <a:rPr lang="en-US" dirty="0">
                <a:solidFill>
                  <a:srgbClr val="FFFF00"/>
                </a:solidFill>
                <a:ea typeface="MS Mincho" panose="02020609040205080304" pitchFamily="49" charset="-128"/>
              </a:rPr>
              <a:t>The Project Manager shall be appointed for a renewable three year term.</a:t>
            </a:r>
            <a:r>
              <a:rPr lang="en-US" dirty="0">
                <a:ea typeface="MS Mincho" panose="02020609040205080304" pitchFamily="49" charset="-128"/>
              </a:rPr>
              <a:t> </a:t>
            </a:r>
            <a:endParaRPr lang="en-US" sz="1800" dirty="0">
              <a:latin typeface="Cambria" panose="02040503050406030204" pitchFamily="18" charset="0"/>
              <a:ea typeface="MS Mincho" panose="02020609040205080304" pitchFamily="49" charset="-128"/>
            </a:endParaRPr>
          </a:p>
        </p:txBody>
      </p:sp>
      <p:sp>
        <p:nvSpPr>
          <p:cNvPr id="8" name="Rectangle 1">
            <a:extLst>
              <a:ext uri="{FF2B5EF4-FFF2-40B4-BE49-F238E27FC236}">
                <a16:creationId xmlns:a16="http://schemas.microsoft.com/office/drawing/2014/main" id="{39B7FC6E-1139-C349-946F-1A5628B2D655}"/>
              </a:ext>
            </a:extLst>
          </p:cNvPr>
          <p:cNvSpPr txBox="1">
            <a:spLocks noChangeArrowheads="1"/>
          </p:cNvSpPr>
          <p:nvPr/>
        </p:nvSpPr>
        <p:spPr bwMode="auto">
          <a:xfrm>
            <a:off x="244475" y="66675"/>
            <a:ext cx="8442325" cy="76200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kern="0" dirty="0">
                <a:solidFill>
                  <a:srgbClr val="FFFF00"/>
                </a:solidFill>
                <a:ea typeface="ＭＳ Ｐゴシック" panose="020B0600070205080204" pitchFamily="34" charset="-128"/>
              </a:rPr>
              <a:t>VI. Project Manager</a:t>
            </a:r>
          </a:p>
        </p:txBody>
      </p:sp>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152400"/>
            <a:ext cx="7353300" cy="11430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 </a:t>
            </a:r>
          </a:p>
        </p:txBody>
      </p:sp>
      <p:sp>
        <p:nvSpPr>
          <p:cNvPr id="60418" name="Text Box 2">
            <a:extLst>
              <a:ext uri="{FF2B5EF4-FFF2-40B4-BE49-F238E27FC236}">
                <a16:creationId xmlns:a16="http://schemas.microsoft.com/office/drawing/2014/main" id="{3C2562A1-B204-A84F-8301-E464C5D7844A}"/>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93360741-3821-8246-9E06-07DC670E0370}" type="slidenum">
              <a:rPr lang="en-US" altLang="en-US" sz="1200" smtClean="0"/>
              <a:pPr eaLnBrk="1" hangingPunct="1">
                <a:defRPr/>
              </a:pPr>
              <a:t>21</a:t>
            </a:fld>
            <a:endParaRPr lang="en-US" altLang="en-US" sz="1200"/>
          </a:p>
        </p:txBody>
      </p:sp>
      <p:sp>
        <p:nvSpPr>
          <p:cNvPr id="5" name="Rectangle 4">
            <a:extLst>
              <a:ext uri="{FF2B5EF4-FFF2-40B4-BE49-F238E27FC236}">
                <a16:creationId xmlns:a16="http://schemas.microsoft.com/office/drawing/2014/main" id="{FE822110-90D7-6940-B5D5-5791E80EB643}"/>
              </a:ext>
            </a:extLst>
          </p:cNvPr>
          <p:cNvSpPr/>
          <p:nvPr/>
        </p:nvSpPr>
        <p:spPr>
          <a:xfrm>
            <a:off x="0" y="1136650"/>
            <a:ext cx="8972550" cy="5632311"/>
          </a:xfrm>
          <a:prstGeom prst="rect">
            <a:avLst/>
          </a:prstGeom>
        </p:spPr>
        <p:txBody>
          <a:bodyPr wrap="square">
            <a:spAutoFit/>
          </a:bodyPr>
          <a:lstStyle/>
          <a:p>
            <a:pPr marL="457200" indent="-457200" eaLnBrk="1" hangingPunct="1">
              <a:spcAft>
                <a:spcPts val="0"/>
              </a:spcAft>
              <a:buFont typeface="+mj-lt"/>
              <a:buAutoNum type="arabicPeriod"/>
              <a:defRPr/>
            </a:pPr>
            <a:r>
              <a:rPr lang="en-US" i="1" dirty="0">
                <a:latin typeface="+mj-lt"/>
                <a:ea typeface="MS Mincho" panose="02020609040205080304" pitchFamily="49" charset="-128"/>
              </a:rPr>
              <a:t>Function </a:t>
            </a:r>
          </a:p>
          <a:p>
            <a:pPr eaLnBrk="1" hangingPunct="1">
              <a:spcAft>
                <a:spcPts val="0"/>
              </a:spcAft>
              <a:defRPr/>
            </a:pPr>
            <a:r>
              <a:rPr lang="en-US" dirty="0">
                <a:latin typeface="+mj-lt"/>
                <a:ea typeface="MS Mincho" panose="02020609040205080304" pitchFamily="49" charset="-128"/>
              </a:rPr>
              <a:t>The Detector Council shall advise the MPD management on design, performance, construction, integration and operation issues for the   detector and its future upgrades. </a:t>
            </a:r>
          </a:p>
          <a:p>
            <a:pPr eaLnBrk="1" hangingPunct="1">
              <a:spcAft>
                <a:spcPts val="0"/>
              </a:spcAft>
              <a:defRPr/>
            </a:pPr>
            <a:r>
              <a:rPr lang="en-US" dirty="0">
                <a:latin typeface="+mj-lt"/>
                <a:ea typeface="MS Mincho" panose="02020609040205080304" pitchFamily="49" charset="-128"/>
              </a:rPr>
              <a:t>The Detector Council may appoint review committees and task forces to provide advice on technical, scientific and technological decisions, as needed. </a:t>
            </a:r>
          </a:p>
          <a:p>
            <a:pPr eaLnBrk="1" hangingPunct="1">
              <a:spcAft>
                <a:spcPts val="0"/>
              </a:spcAft>
              <a:defRPr/>
            </a:pPr>
            <a:r>
              <a:rPr lang="en-US" dirty="0">
                <a:latin typeface="+mj-lt"/>
                <a:ea typeface="MS Mincho" panose="02020609040205080304" pitchFamily="49" charset="-128"/>
              </a:rPr>
              <a:t> </a:t>
            </a:r>
          </a:p>
          <a:p>
            <a:pPr eaLnBrk="1" hangingPunct="1">
              <a:spcAft>
                <a:spcPts val="0"/>
              </a:spcAft>
              <a:defRPr/>
            </a:pPr>
            <a:r>
              <a:rPr lang="en-US" i="1" dirty="0">
                <a:latin typeface="+mj-lt"/>
                <a:ea typeface="MS Mincho" panose="02020609040205080304" pitchFamily="49" charset="-128"/>
              </a:rPr>
              <a:t>2. Membership </a:t>
            </a:r>
            <a:endParaRPr lang="en-US" dirty="0">
              <a:latin typeface="+mj-lt"/>
              <a:ea typeface="MS Mincho" panose="02020609040205080304" pitchFamily="49" charset="-128"/>
            </a:endParaRPr>
          </a:p>
          <a:p>
            <a:pPr eaLnBrk="1" hangingPunct="1">
              <a:spcAft>
                <a:spcPts val="0"/>
              </a:spcAft>
              <a:defRPr/>
            </a:pPr>
            <a:r>
              <a:rPr lang="en-US" dirty="0">
                <a:latin typeface="+mj-lt"/>
                <a:ea typeface="MS Mincho" panose="02020609040205080304" pitchFamily="49" charset="-128"/>
              </a:rPr>
              <a:t>The members of the Detector Council shall be proposed by the Project Manager with the concurrence of the Executive Council. Each member of the Detector Council shall have responsibility for a detector subsystem or for a specific detector-related or upgrade activity.</a:t>
            </a:r>
          </a:p>
          <a:p>
            <a:pPr eaLnBrk="1" hangingPunct="1">
              <a:spcAft>
                <a:spcPts val="0"/>
              </a:spcAft>
              <a:defRPr/>
            </a:pPr>
            <a:r>
              <a:rPr lang="en-US" dirty="0">
                <a:latin typeface="+mj-lt"/>
                <a:ea typeface="MS Mincho" panose="02020609040205080304" pitchFamily="49" charset="-128"/>
              </a:rPr>
              <a:t> </a:t>
            </a:r>
          </a:p>
          <a:p>
            <a:pPr eaLnBrk="1" hangingPunct="1">
              <a:spcAft>
                <a:spcPts val="0"/>
              </a:spcAft>
              <a:defRPr/>
            </a:pPr>
            <a:r>
              <a:rPr lang="en-US" i="1" dirty="0">
                <a:latin typeface="+mj-lt"/>
                <a:ea typeface="MS Mincho" panose="02020609040205080304" pitchFamily="49" charset="-128"/>
              </a:rPr>
              <a:t>3. Meetings </a:t>
            </a:r>
            <a:endParaRPr lang="en-US" dirty="0">
              <a:latin typeface="+mj-lt"/>
              <a:ea typeface="MS Mincho" panose="02020609040205080304" pitchFamily="49" charset="-128"/>
            </a:endParaRPr>
          </a:p>
          <a:p>
            <a:pPr eaLnBrk="1" hangingPunct="1">
              <a:spcAft>
                <a:spcPts val="0"/>
              </a:spcAft>
              <a:defRPr/>
            </a:pPr>
            <a:r>
              <a:rPr lang="en-US" dirty="0">
                <a:latin typeface="+mj-lt"/>
                <a:ea typeface="MS Mincho" panose="02020609040205080304" pitchFamily="49" charset="-128"/>
              </a:rPr>
              <a:t>Meetings of the Detector Council shall be held at the discretion of the Project Manager, normally every week or two weeks during the construction phase. The meetings shall be chaired by the Project Manager, the Deputy Project Manager(s), or their designated representative.</a:t>
            </a:r>
          </a:p>
        </p:txBody>
      </p:sp>
      <p:sp>
        <p:nvSpPr>
          <p:cNvPr id="8" name="Rectangle 1">
            <a:extLst>
              <a:ext uri="{FF2B5EF4-FFF2-40B4-BE49-F238E27FC236}">
                <a16:creationId xmlns:a16="http://schemas.microsoft.com/office/drawing/2014/main" id="{03776567-F57E-BE46-BF13-92832304C957}"/>
              </a:ext>
            </a:extLst>
          </p:cNvPr>
          <p:cNvSpPr txBox="1">
            <a:spLocks noChangeArrowheads="1"/>
          </p:cNvSpPr>
          <p:nvPr/>
        </p:nvSpPr>
        <p:spPr bwMode="auto">
          <a:xfrm>
            <a:off x="244475" y="66675"/>
            <a:ext cx="8442325" cy="76200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kern="0" dirty="0">
                <a:solidFill>
                  <a:srgbClr val="FFFF00"/>
                </a:solidFill>
                <a:ea typeface="ＭＳ Ｐゴシック" panose="020B0600070205080204" pitchFamily="34" charset="-128"/>
              </a:rPr>
              <a:t>VII. Detector Council</a:t>
            </a:r>
          </a:p>
        </p:txBody>
      </p:sp>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7689-50A8-3244-86E9-F146B9B9BA23}"/>
              </a:ext>
            </a:extLst>
          </p:cNvPr>
          <p:cNvSpPr>
            <a:spLocks noGrp="1"/>
          </p:cNvSpPr>
          <p:nvPr>
            <p:ph type="title"/>
          </p:nvPr>
        </p:nvSpPr>
        <p:spPr>
          <a:xfrm>
            <a:off x="215900" y="152400"/>
            <a:ext cx="8915400" cy="762000"/>
          </a:xfrm>
        </p:spPr>
        <p:txBody>
          <a:bodyPr/>
          <a:lstStyle/>
          <a:p>
            <a:pPr>
              <a:defRPr/>
            </a:pPr>
            <a:r>
              <a:rPr lang="en-US" sz="3600" u="sng" dirty="0">
                <a:solidFill>
                  <a:srgbClr val="FFFF00"/>
                </a:solidFill>
              </a:rPr>
              <a:t>VIII. Physics and Analysis </a:t>
            </a:r>
            <a:r>
              <a:rPr lang="en-US" sz="3200" u="sng" dirty="0">
                <a:solidFill>
                  <a:srgbClr val="FFFF00"/>
                </a:solidFill>
              </a:rPr>
              <a:t>Working</a:t>
            </a:r>
            <a:r>
              <a:rPr lang="en-US" sz="3600" u="sng" dirty="0">
                <a:solidFill>
                  <a:srgbClr val="FFFF00"/>
                </a:solidFill>
              </a:rPr>
              <a:t> Groups</a:t>
            </a:r>
          </a:p>
        </p:txBody>
      </p:sp>
      <p:sp>
        <p:nvSpPr>
          <p:cNvPr id="3" name="Content Placeholder 2">
            <a:extLst>
              <a:ext uri="{FF2B5EF4-FFF2-40B4-BE49-F238E27FC236}">
                <a16:creationId xmlns:a16="http://schemas.microsoft.com/office/drawing/2014/main" id="{4F802ADC-93D5-254F-AFE6-0D6E4628C682}"/>
              </a:ext>
            </a:extLst>
          </p:cNvPr>
          <p:cNvSpPr>
            <a:spLocks noGrp="1"/>
          </p:cNvSpPr>
          <p:nvPr>
            <p:ph idx="1"/>
          </p:nvPr>
        </p:nvSpPr>
        <p:spPr>
          <a:xfrm>
            <a:off x="223274" y="936522"/>
            <a:ext cx="8463526" cy="5764315"/>
          </a:xfrm>
        </p:spPr>
        <p:txBody>
          <a:bodyPr/>
          <a:lstStyle/>
          <a:p>
            <a:pPr marL="0" indent="0">
              <a:spcBef>
                <a:spcPts val="0"/>
              </a:spcBef>
              <a:buFont typeface="Wingdings" pitchFamily="2" charset="2"/>
              <a:buNone/>
              <a:defRPr/>
            </a:pPr>
            <a:r>
              <a:rPr lang="en-US" sz="2000" i="1" dirty="0">
                <a:effectLst/>
              </a:rPr>
              <a:t>1. Function </a:t>
            </a:r>
            <a:endParaRPr lang="en-US" sz="2000" dirty="0">
              <a:effectLst/>
            </a:endParaRPr>
          </a:p>
          <a:p>
            <a:pPr marL="0" indent="0">
              <a:spcBef>
                <a:spcPts val="0"/>
              </a:spcBef>
              <a:buNone/>
              <a:defRPr/>
            </a:pPr>
            <a:r>
              <a:rPr lang="en-US" sz="2000" dirty="0">
                <a:effectLst/>
              </a:rPr>
              <a:t>The Physics Working Groups shall be the environment in which all official MPD physics results are developed, certified and readied for publication. The analysis working groups shall be the environment in which MPD software tools are developed, tested, certified and made available to any MPD member. </a:t>
            </a:r>
            <a:r>
              <a:rPr lang="en-US" sz="2000" dirty="0">
                <a:solidFill>
                  <a:srgbClr val="FFFF00"/>
                </a:solidFill>
                <a:effectLst/>
              </a:rPr>
              <a:t>The physics and analysis working groups conveners form the physics council that is chaired by the Spokesperson.</a:t>
            </a:r>
            <a:r>
              <a:rPr lang="en-US" sz="2000" dirty="0">
                <a:effectLst/>
              </a:rPr>
              <a:t> </a:t>
            </a:r>
          </a:p>
          <a:p>
            <a:pPr marL="0" indent="0">
              <a:spcBef>
                <a:spcPts val="0"/>
              </a:spcBef>
              <a:buNone/>
              <a:defRPr/>
            </a:pPr>
            <a:r>
              <a:rPr lang="en-US" sz="2000" dirty="0">
                <a:effectLst/>
              </a:rPr>
              <a:t> </a:t>
            </a:r>
          </a:p>
          <a:p>
            <a:pPr marL="0" indent="0">
              <a:spcBef>
                <a:spcPts val="0"/>
              </a:spcBef>
              <a:buFont typeface="Wingdings" pitchFamily="2" charset="2"/>
              <a:buNone/>
              <a:defRPr/>
            </a:pPr>
            <a:endParaRPr lang="en-US" sz="1000" dirty="0">
              <a:effectLst/>
            </a:endParaRPr>
          </a:p>
          <a:p>
            <a:pPr marL="0" indent="0">
              <a:spcBef>
                <a:spcPts val="0"/>
              </a:spcBef>
              <a:buFont typeface="Wingdings" pitchFamily="2" charset="2"/>
              <a:buNone/>
              <a:defRPr/>
            </a:pPr>
            <a:r>
              <a:rPr lang="en-US" sz="2000" i="1" dirty="0">
                <a:effectLst/>
              </a:rPr>
              <a:t>2. Formation of Physics and Analysis Working Groups </a:t>
            </a:r>
            <a:endParaRPr lang="en-US" sz="2000" dirty="0">
              <a:effectLst/>
            </a:endParaRPr>
          </a:p>
          <a:p>
            <a:pPr marL="0" indent="0">
              <a:spcBef>
                <a:spcPts val="0"/>
              </a:spcBef>
              <a:buFont typeface="Wingdings" pitchFamily="2" charset="2"/>
              <a:buNone/>
              <a:defRPr/>
            </a:pPr>
            <a:r>
              <a:rPr lang="en-US" sz="2000" dirty="0">
                <a:effectLst/>
              </a:rPr>
              <a:t>Physics and Analysis Working Groups and their Conveners and Co-conveners shall be proposed by the Spokesperson and approved by the Executive Council. Termination or restructuring of any Physics Working Group shall be proposed by the Spokesperson and approved by the Executive Council.</a:t>
            </a:r>
          </a:p>
          <a:p>
            <a:pPr marL="0" indent="0">
              <a:spcBef>
                <a:spcPts val="0"/>
              </a:spcBef>
              <a:buFont typeface="Wingdings" pitchFamily="2" charset="2"/>
              <a:buNone/>
              <a:defRPr/>
            </a:pPr>
            <a:endParaRPr lang="en-US" sz="1000" dirty="0">
              <a:effectLst/>
            </a:endParaRPr>
          </a:p>
          <a:p>
            <a:pPr marL="0" indent="0">
              <a:spcBef>
                <a:spcPts val="0"/>
              </a:spcBef>
              <a:buFont typeface="Wingdings" pitchFamily="2" charset="2"/>
              <a:buNone/>
              <a:defRPr/>
            </a:pPr>
            <a:r>
              <a:rPr lang="en-US" sz="2000" i="1" dirty="0">
                <a:effectLst/>
              </a:rPr>
              <a:t>3. Meetings </a:t>
            </a:r>
            <a:endParaRPr lang="en-US" sz="2000" dirty="0">
              <a:effectLst/>
            </a:endParaRPr>
          </a:p>
          <a:p>
            <a:pPr marL="0" indent="0">
              <a:spcBef>
                <a:spcPts val="0"/>
              </a:spcBef>
              <a:buFont typeface="Wingdings" pitchFamily="2" charset="2"/>
              <a:buNone/>
              <a:defRPr/>
            </a:pPr>
            <a:r>
              <a:rPr lang="en-US" sz="2000" dirty="0">
                <a:effectLst/>
              </a:rPr>
              <a:t>Meetings of all Physics and Analysis Working Groups shall normally take place at least twice per month at the discretion of the respective Conveners and/or Co-conveners.</a:t>
            </a:r>
          </a:p>
          <a:p>
            <a:pPr marL="0">
              <a:spcBef>
                <a:spcPts val="0"/>
              </a:spcBef>
              <a:defRPr/>
            </a:pPr>
            <a:r>
              <a:rPr lang="en-US" sz="2000" dirty="0">
                <a:effectLst/>
              </a:rPr>
              <a:t> </a:t>
            </a:r>
          </a:p>
          <a:p>
            <a:pPr marL="0">
              <a:spcBef>
                <a:spcPts val="0"/>
              </a:spcBef>
              <a:defRPr/>
            </a:pPr>
            <a:endParaRPr lang="en-US" sz="2000" dirty="0"/>
          </a:p>
        </p:txBody>
      </p:sp>
      <p:sp>
        <p:nvSpPr>
          <p:cNvPr id="6" name="Slide Number Placeholder 5">
            <a:extLst>
              <a:ext uri="{FF2B5EF4-FFF2-40B4-BE49-F238E27FC236}">
                <a16:creationId xmlns:a16="http://schemas.microsoft.com/office/drawing/2014/main" id="{38078257-1A43-A148-9674-13A721C2304A}"/>
              </a:ext>
            </a:extLst>
          </p:cNvPr>
          <p:cNvSpPr>
            <a:spLocks noGrp="1"/>
          </p:cNvSpPr>
          <p:nvPr>
            <p:ph type="sldNum" sz="quarter" idx="12"/>
          </p:nvPr>
        </p:nvSpPr>
        <p:spPr/>
        <p:txBody>
          <a:bodyPr/>
          <a:lstStyle/>
          <a:p>
            <a:pPr>
              <a:defRPr/>
            </a:pPr>
            <a:fld id="{5F27ED5C-9FF6-0041-A37F-DCA9E20BD78B}" type="slidenum">
              <a:rPr lang="en-US" altLang="en-US"/>
              <a:pPr>
                <a:defRPr/>
              </a:pPr>
              <a:t>22</a:t>
            </a:fld>
            <a:endParaRPr lang="en-US" altLang="en-US"/>
          </a:p>
        </p:txBody>
      </p:sp>
    </p:spTree>
  </p:cSld>
  <p:clrMapOvr>
    <a:masterClrMapping/>
  </p:clrMapOvr>
  <p:transition spd="med">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7689-50A8-3244-86E9-F146B9B9BA23}"/>
              </a:ext>
            </a:extLst>
          </p:cNvPr>
          <p:cNvSpPr>
            <a:spLocks noGrp="1"/>
          </p:cNvSpPr>
          <p:nvPr>
            <p:ph type="title"/>
          </p:nvPr>
        </p:nvSpPr>
        <p:spPr>
          <a:xfrm>
            <a:off x="215900" y="152400"/>
            <a:ext cx="8915400" cy="762000"/>
          </a:xfrm>
        </p:spPr>
        <p:txBody>
          <a:bodyPr/>
          <a:lstStyle/>
          <a:p>
            <a:pPr>
              <a:defRPr/>
            </a:pPr>
            <a:r>
              <a:rPr lang="en-US" sz="3600" u="sng" dirty="0">
                <a:solidFill>
                  <a:srgbClr val="FFFF00"/>
                </a:solidFill>
              </a:rPr>
              <a:t>IX. Publication Policies</a:t>
            </a:r>
          </a:p>
        </p:txBody>
      </p:sp>
      <p:sp>
        <p:nvSpPr>
          <p:cNvPr id="3" name="Content Placeholder 2">
            <a:extLst>
              <a:ext uri="{FF2B5EF4-FFF2-40B4-BE49-F238E27FC236}">
                <a16:creationId xmlns:a16="http://schemas.microsoft.com/office/drawing/2014/main" id="{4F802ADC-93D5-254F-AFE6-0D6E4628C682}"/>
              </a:ext>
            </a:extLst>
          </p:cNvPr>
          <p:cNvSpPr>
            <a:spLocks noGrp="1"/>
          </p:cNvSpPr>
          <p:nvPr>
            <p:ph idx="1"/>
          </p:nvPr>
        </p:nvSpPr>
        <p:spPr>
          <a:xfrm>
            <a:off x="223274" y="936522"/>
            <a:ext cx="8463526" cy="5764315"/>
          </a:xfrm>
        </p:spPr>
        <p:txBody>
          <a:bodyPr/>
          <a:lstStyle/>
          <a:p>
            <a:pPr marL="0" indent="0">
              <a:spcBef>
                <a:spcPts val="0"/>
              </a:spcBef>
              <a:buFont typeface="Wingdings" pitchFamily="2" charset="2"/>
              <a:buNone/>
              <a:defRPr/>
            </a:pPr>
            <a:r>
              <a:rPr lang="en-US" sz="2000" i="1" dirty="0">
                <a:effectLst/>
              </a:rPr>
              <a:t> </a:t>
            </a:r>
            <a:endParaRPr lang="en-US" sz="2000" dirty="0">
              <a:effectLst/>
            </a:endParaRPr>
          </a:p>
        </p:txBody>
      </p:sp>
      <p:sp>
        <p:nvSpPr>
          <p:cNvPr id="6" name="Slide Number Placeholder 5">
            <a:extLst>
              <a:ext uri="{FF2B5EF4-FFF2-40B4-BE49-F238E27FC236}">
                <a16:creationId xmlns:a16="http://schemas.microsoft.com/office/drawing/2014/main" id="{38078257-1A43-A148-9674-13A721C2304A}"/>
              </a:ext>
            </a:extLst>
          </p:cNvPr>
          <p:cNvSpPr>
            <a:spLocks noGrp="1"/>
          </p:cNvSpPr>
          <p:nvPr>
            <p:ph type="sldNum" sz="quarter" idx="12"/>
          </p:nvPr>
        </p:nvSpPr>
        <p:spPr/>
        <p:txBody>
          <a:bodyPr/>
          <a:lstStyle/>
          <a:p>
            <a:pPr>
              <a:defRPr/>
            </a:pPr>
            <a:fld id="{5F27ED5C-9FF6-0041-A37F-DCA9E20BD78B}" type="slidenum">
              <a:rPr lang="en-US" altLang="en-US"/>
              <a:pPr>
                <a:defRPr/>
              </a:pPr>
              <a:t>23</a:t>
            </a:fld>
            <a:endParaRPr lang="en-US" altLang="en-US"/>
          </a:p>
        </p:txBody>
      </p:sp>
      <p:sp>
        <p:nvSpPr>
          <p:cNvPr id="4" name="TextBox 3">
            <a:extLst>
              <a:ext uri="{FF2B5EF4-FFF2-40B4-BE49-F238E27FC236}">
                <a16:creationId xmlns:a16="http://schemas.microsoft.com/office/drawing/2014/main" id="{433B0D15-3493-BB48-B0CD-39AC6B332279}"/>
              </a:ext>
            </a:extLst>
          </p:cNvPr>
          <p:cNvSpPr txBox="1"/>
          <p:nvPr/>
        </p:nvSpPr>
        <p:spPr>
          <a:xfrm>
            <a:off x="284885" y="1393687"/>
            <a:ext cx="8586261" cy="707886"/>
          </a:xfrm>
          <a:prstGeom prst="rect">
            <a:avLst/>
          </a:prstGeom>
          <a:noFill/>
        </p:spPr>
        <p:txBody>
          <a:bodyPr wrap="none" rtlCol="0">
            <a:spAutoFit/>
          </a:bodyPr>
          <a:lstStyle/>
          <a:p>
            <a:r>
              <a:rPr lang="en-US" dirty="0"/>
              <a:t>The MPD policies for publication of results including the presentation of </a:t>
            </a:r>
          </a:p>
          <a:p>
            <a:r>
              <a:rPr lang="en-US" dirty="0"/>
              <a:t>Results at seminars, workshops, conferences… are presented in Annex 1.</a:t>
            </a:r>
          </a:p>
        </p:txBody>
      </p:sp>
      <p:sp>
        <p:nvSpPr>
          <p:cNvPr id="7" name="Title 1">
            <a:extLst>
              <a:ext uri="{FF2B5EF4-FFF2-40B4-BE49-F238E27FC236}">
                <a16:creationId xmlns:a16="http://schemas.microsoft.com/office/drawing/2014/main" id="{DCBF5137-6B6D-DD41-B268-C0452D87AC95}"/>
              </a:ext>
            </a:extLst>
          </p:cNvPr>
          <p:cNvSpPr txBox="1">
            <a:spLocks/>
          </p:cNvSpPr>
          <p:nvPr/>
        </p:nvSpPr>
        <p:spPr bwMode="auto">
          <a:xfrm>
            <a:off x="45559" y="2693918"/>
            <a:ext cx="89154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a:defRPr/>
            </a:pPr>
            <a:r>
              <a:rPr lang="en-US" sz="3600" u="sng" kern="0" dirty="0">
                <a:solidFill>
                  <a:srgbClr val="FFFF00"/>
                </a:solidFill>
              </a:rPr>
              <a:t>X. Adoption and revisions</a:t>
            </a:r>
          </a:p>
        </p:txBody>
      </p:sp>
      <p:sp>
        <p:nvSpPr>
          <p:cNvPr id="5" name="TextBox 4">
            <a:extLst>
              <a:ext uri="{FF2B5EF4-FFF2-40B4-BE49-F238E27FC236}">
                <a16:creationId xmlns:a16="http://schemas.microsoft.com/office/drawing/2014/main" id="{B2ABC434-9512-8542-AD97-DE3B7FCFFF6A}"/>
              </a:ext>
            </a:extLst>
          </p:cNvPr>
          <p:cNvSpPr txBox="1"/>
          <p:nvPr/>
        </p:nvSpPr>
        <p:spPr>
          <a:xfrm>
            <a:off x="337006" y="3769390"/>
            <a:ext cx="8527509" cy="1631216"/>
          </a:xfrm>
          <a:prstGeom prst="rect">
            <a:avLst/>
          </a:prstGeom>
          <a:noFill/>
        </p:spPr>
        <p:txBody>
          <a:bodyPr wrap="square" rtlCol="0">
            <a:spAutoFit/>
          </a:bodyPr>
          <a:lstStyle/>
          <a:p>
            <a:r>
              <a:rPr lang="en-US" dirty="0"/>
              <a:t>These bylaws were adopted by the MPD Institutional Board on </a:t>
            </a:r>
          </a:p>
          <a:p>
            <a:r>
              <a:rPr lang="en-US" dirty="0"/>
              <a:t>April 13, 2018. </a:t>
            </a:r>
          </a:p>
          <a:p>
            <a:r>
              <a:rPr lang="en-US" dirty="0"/>
              <a:t>These bylaws can be revised or amended at any time as found appropriate by the Institutional Board by a simple majority vote of all the IB members.</a:t>
            </a:r>
          </a:p>
        </p:txBody>
      </p:sp>
    </p:spTree>
    <p:extLst>
      <p:ext uri="{BB962C8B-B14F-4D97-AF65-F5344CB8AC3E}">
        <p14:creationId xmlns:p14="http://schemas.microsoft.com/office/powerpoint/2010/main" val="710530295"/>
      </p:ext>
    </p:extLst>
  </p:cSld>
  <p:clrMapOvr>
    <a:masterClrMapping/>
  </p:clrMapOvr>
  <p:transition spd="med">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537BDE3D-96EC-614A-9FAA-B8BCF0AEC0B1}"/>
              </a:ext>
            </a:extLst>
          </p:cNvPr>
          <p:cNvSpPr>
            <a:spLocks noGrp="1"/>
          </p:cNvSpPr>
          <p:nvPr>
            <p:ph type="ftr" sz="quarter" idx="11"/>
          </p:nvPr>
        </p:nvSpPr>
        <p:spPr>
          <a:xfrm>
            <a:off x="2971800" y="6400800"/>
            <a:ext cx="3505200" cy="304800"/>
          </a:xfrm>
        </p:spPr>
        <p:txBody>
          <a:bodyPr/>
          <a:lstStyle>
            <a:lvl1pPr eaLnBrk="0" hangingPunct="0">
              <a:defRPr sz="2000">
                <a:solidFill>
                  <a:schemeClr val="tx1"/>
                </a:solidFill>
                <a:latin typeface="Arial" charset="0"/>
                <a:ea typeface="ＭＳ Ｐゴシック" charset="0"/>
                <a:cs typeface="Arial" charset="0"/>
              </a:defRPr>
            </a:lvl1pPr>
            <a:lvl2pPr marL="742950" indent="-285750" eaLnBrk="0" hangingPunct="0">
              <a:defRPr sz="2000">
                <a:solidFill>
                  <a:schemeClr val="tx1"/>
                </a:solidFill>
                <a:latin typeface="Arial" charset="0"/>
                <a:ea typeface="Arial" charset="0"/>
                <a:cs typeface="Arial" charset="0"/>
              </a:defRPr>
            </a:lvl2pPr>
            <a:lvl3pPr marL="1143000" indent="-228600" eaLnBrk="0" hangingPunct="0">
              <a:defRPr sz="2000">
                <a:solidFill>
                  <a:schemeClr val="tx1"/>
                </a:solidFill>
                <a:latin typeface="Arial" charset="0"/>
                <a:ea typeface="Arial" charset="0"/>
                <a:cs typeface="Arial" charset="0"/>
              </a:defRPr>
            </a:lvl3pPr>
            <a:lvl4pPr marL="1600200" indent="-228600" eaLnBrk="0" hangingPunct="0">
              <a:defRPr sz="2000">
                <a:solidFill>
                  <a:schemeClr val="tx1"/>
                </a:solidFill>
                <a:latin typeface="Arial" charset="0"/>
                <a:ea typeface="Arial" charset="0"/>
                <a:cs typeface="Arial" charset="0"/>
              </a:defRPr>
            </a:lvl4pPr>
            <a:lvl5pPr marL="2057400" indent="-228600" eaLnBrk="0" hangingPunct="0">
              <a:defRPr sz="20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ea typeface="Arial" charset="0"/>
                <a:cs typeface="Arial" charset="0"/>
              </a:defRPr>
            </a:lvl9pPr>
          </a:lstStyle>
          <a:p>
            <a:pPr eaLnBrk="1" hangingPunct="1">
              <a:defRPr/>
            </a:pPr>
            <a:r>
              <a:rPr lang="cs-CZ" sz="1200"/>
              <a:t>First BM@N and MPD Collaboration Meeting </a:t>
            </a:r>
            <a:endParaRPr lang="en-US" sz="1200" dirty="0"/>
          </a:p>
        </p:txBody>
      </p:sp>
      <p:sp>
        <p:nvSpPr>
          <p:cNvPr id="8199" name="Rectangle 7">
            <a:extLst>
              <a:ext uri="{FF2B5EF4-FFF2-40B4-BE49-F238E27FC236}">
                <a16:creationId xmlns:a16="http://schemas.microsoft.com/office/drawing/2014/main" id="{2FA8BF39-7DEF-0E46-8C9C-5D63E680E2DE}"/>
              </a:ext>
            </a:extLst>
          </p:cNvPr>
          <p:cNvSpPr>
            <a:spLocks noGrp="1" noChangeArrowheads="1"/>
          </p:cNvSpPr>
          <p:nvPr>
            <p:ph type="title"/>
          </p:nvPr>
        </p:nvSpPr>
        <p:spPr>
          <a:xfrm>
            <a:off x="457200" y="419100"/>
            <a:ext cx="8229600" cy="914400"/>
          </a:xfrm>
        </p:spPr>
        <p:txBody>
          <a:bodyPr/>
          <a:lstStyle/>
          <a:p>
            <a:pPr eaLnBrk="1" hangingPunct="1">
              <a:defRPr/>
            </a:pPr>
            <a:r>
              <a:rPr lang="en-US" altLang="en-US" u="sng" dirty="0">
                <a:solidFill>
                  <a:srgbClr val="FFFF00"/>
                </a:solidFill>
                <a:ea typeface="ＭＳ Ｐゴシック" panose="020B0600070205080204" pitchFamily="34" charset="-128"/>
              </a:rPr>
              <a:t>Goals</a:t>
            </a:r>
          </a:p>
        </p:txBody>
      </p:sp>
      <p:sp>
        <p:nvSpPr>
          <p:cNvPr id="21507" name="Rectangle 8">
            <a:extLst>
              <a:ext uri="{FF2B5EF4-FFF2-40B4-BE49-F238E27FC236}">
                <a16:creationId xmlns:a16="http://schemas.microsoft.com/office/drawing/2014/main" id="{CDD0F12F-6C33-114F-8FD6-81A4442D8B06}"/>
              </a:ext>
            </a:extLst>
          </p:cNvPr>
          <p:cNvSpPr>
            <a:spLocks noGrp="1" noChangeArrowheads="1"/>
          </p:cNvSpPr>
          <p:nvPr>
            <p:ph type="body" idx="1"/>
          </p:nvPr>
        </p:nvSpPr>
        <p:spPr>
          <a:xfrm>
            <a:off x="304800" y="1981200"/>
            <a:ext cx="8686800" cy="3657600"/>
          </a:xfrm>
        </p:spPr>
        <p:txBody>
          <a:bodyPr/>
          <a:lstStyle/>
          <a:p>
            <a:pPr eaLnBrk="1" hangingPunct="1">
              <a:lnSpc>
                <a:spcPct val="120000"/>
              </a:lnSpc>
              <a:spcBef>
                <a:spcPct val="0"/>
              </a:spcBef>
              <a:spcAft>
                <a:spcPts val="1800"/>
              </a:spcAft>
            </a:pPr>
            <a:r>
              <a:rPr lang="en-US" altLang="en-US" sz="2800" dirty="0">
                <a:effectLst/>
                <a:ea typeface="ＭＳ Ｐゴシック" panose="020B0600070205080204" pitchFamily="34" charset="-128"/>
              </a:rPr>
              <a:t>Who are we?  </a:t>
            </a:r>
            <a:r>
              <a:rPr lang="en-US" altLang="en-US" sz="2800" dirty="0">
                <a:solidFill>
                  <a:srgbClr val="FF0000"/>
                </a:solidFill>
                <a:effectLst/>
                <a:ea typeface="ＭＳ Ｐゴシック" panose="020B0600070205080204" pitchFamily="34" charset="-128"/>
              </a:rPr>
              <a:t>Update</a:t>
            </a:r>
            <a:endParaRPr lang="en-US" altLang="en-US" sz="2400" dirty="0">
              <a:effectLst/>
              <a:ea typeface="ＭＳ Ｐゴシック" panose="020B0600070205080204" pitchFamily="34" charset="-128"/>
            </a:endParaRPr>
          </a:p>
          <a:p>
            <a:pPr eaLnBrk="1" hangingPunct="1">
              <a:lnSpc>
                <a:spcPct val="120000"/>
              </a:lnSpc>
              <a:spcBef>
                <a:spcPct val="0"/>
              </a:spcBef>
              <a:spcAft>
                <a:spcPts val="1800"/>
              </a:spcAft>
            </a:pPr>
            <a:r>
              <a:rPr lang="en-US" altLang="en-US" sz="2800" dirty="0">
                <a:effectLst/>
                <a:ea typeface="ＭＳ Ｐゴシック" panose="020B0600070205080204" pitchFamily="34" charset="-128"/>
              </a:rPr>
              <a:t>Discuss, modify as needed, and </a:t>
            </a:r>
            <a:r>
              <a:rPr lang="en-US" altLang="en-US" sz="2800" b="1" u="sng" dirty="0">
                <a:solidFill>
                  <a:srgbClr val="FF0000"/>
                </a:solidFill>
                <a:effectLst/>
                <a:ea typeface="ＭＳ Ｐゴシック" panose="020B0600070205080204" pitchFamily="34" charset="-128"/>
              </a:rPr>
              <a:t>adopt the Bylaws </a:t>
            </a:r>
          </a:p>
          <a:p>
            <a:pPr eaLnBrk="1" hangingPunct="1">
              <a:lnSpc>
                <a:spcPct val="120000"/>
              </a:lnSpc>
              <a:spcBef>
                <a:spcPct val="0"/>
              </a:spcBef>
              <a:spcAft>
                <a:spcPts val="1800"/>
              </a:spcAft>
            </a:pPr>
            <a:r>
              <a:rPr lang="en-US" altLang="en-US" sz="2800" dirty="0">
                <a:solidFill>
                  <a:srgbClr val="FF0000"/>
                </a:solidFill>
                <a:effectLst/>
                <a:ea typeface="ＭＳ Ｐゴシック" panose="020B0600070205080204" pitchFamily="34" charset="-128"/>
              </a:rPr>
              <a:t>Launch the spokesperson election process</a:t>
            </a:r>
          </a:p>
          <a:p>
            <a:pPr eaLnBrk="1" hangingPunct="1">
              <a:lnSpc>
                <a:spcPct val="120000"/>
              </a:lnSpc>
              <a:spcBef>
                <a:spcPct val="0"/>
              </a:spcBef>
              <a:spcAft>
                <a:spcPts val="1800"/>
              </a:spcAft>
            </a:pPr>
            <a:r>
              <a:rPr lang="en-US" altLang="en-US" sz="2800" dirty="0">
                <a:solidFill>
                  <a:srgbClr val="FF0000"/>
                </a:solidFill>
                <a:effectLst/>
                <a:ea typeface="ＭＳ Ｐゴシック" panose="020B0600070205080204" pitchFamily="34" charset="-128"/>
              </a:rPr>
              <a:t>New items</a:t>
            </a:r>
          </a:p>
        </p:txBody>
      </p:sp>
      <p:sp>
        <p:nvSpPr>
          <p:cNvPr id="2" name="Date Placeholder 1">
            <a:extLst>
              <a:ext uri="{FF2B5EF4-FFF2-40B4-BE49-F238E27FC236}">
                <a16:creationId xmlns:a16="http://schemas.microsoft.com/office/drawing/2014/main" id="{67DF5172-FEC4-644B-A5BB-E3E530373FD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4" name="Slide Number Placeholder 3">
            <a:extLst>
              <a:ext uri="{FF2B5EF4-FFF2-40B4-BE49-F238E27FC236}">
                <a16:creationId xmlns:a16="http://schemas.microsoft.com/office/drawing/2014/main" id="{F2AFA856-F0CF-2541-B0D6-99A1AF0CB07D}"/>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52CF1FB5-C065-2E40-86A4-DACD972502A5}" type="slidenum">
              <a:rPr lang="en-US" altLang="en-US" sz="1200" smtClean="0"/>
              <a:pPr eaLnBrk="1" hangingPunct="1">
                <a:defRPr/>
              </a:pPr>
              <a:t>24</a:t>
            </a:fld>
            <a:endParaRPr lang="en-US" altLang="en-US" sz="1200"/>
          </a:p>
        </p:txBody>
      </p:sp>
    </p:spTree>
    <p:extLst>
      <p:ext uri="{BB962C8B-B14F-4D97-AF65-F5344CB8AC3E}">
        <p14:creationId xmlns:p14="http://schemas.microsoft.com/office/powerpoint/2010/main" val="1916030750"/>
      </p:ext>
    </p:extLst>
  </p:cSld>
  <p:clrMapOvr>
    <a:masterClrMapping/>
  </p:clrMapOvr>
  <p:transition spd="med">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537BDE3D-96EC-614A-9FAA-B8BCF0AEC0B1}"/>
              </a:ext>
            </a:extLst>
          </p:cNvPr>
          <p:cNvSpPr>
            <a:spLocks noGrp="1"/>
          </p:cNvSpPr>
          <p:nvPr>
            <p:ph type="ftr" sz="quarter" idx="11"/>
          </p:nvPr>
        </p:nvSpPr>
        <p:spPr>
          <a:xfrm>
            <a:off x="2971800" y="6400800"/>
            <a:ext cx="3505200" cy="304800"/>
          </a:xfrm>
        </p:spPr>
        <p:txBody>
          <a:bodyPr/>
          <a:lstStyle>
            <a:lvl1pPr eaLnBrk="0" hangingPunct="0">
              <a:defRPr sz="2000">
                <a:solidFill>
                  <a:schemeClr val="tx1"/>
                </a:solidFill>
                <a:latin typeface="Arial" charset="0"/>
                <a:ea typeface="ＭＳ Ｐゴシック" charset="0"/>
                <a:cs typeface="Arial" charset="0"/>
              </a:defRPr>
            </a:lvl1pPr>
            <a:lvl2pPr marL="742950" indent="-285750" eaLnBrk="0" hangingPunct="0">
              <a:defRPr sz="2000">
                <a:solidFill>
                  <a:schemeClr val="tx1"/>
                </a:solidFill>
                <a:latin typeface="Arial" charset="0"/>
                <a:ea typeface="Arial" charset="0"/>
                <a:cs typeface="Arial" charset="0"/>
              </a:defRPr>
            </a:lvl2pPr>
            <a:lvl3pPr marL="1143000" indent="-228600" eaLnBrk="0" hangingPunct="0">
              <a:defRPr sz="2000">
                <a:solidFill>
                  <a:schemeClr val="tx1"/>
                </a:solidFill>
                <a:latin typeface="Arial" charset="0"/>
                <a:ea typeface="Arial" charset="0"/>
                <a:cs typeface="Arial" charset="0"/>
              </a:defRPr>
            </a:lvl3pPr>
            <a:lvl4pPr marL="1600200" indent="-228600" eaLnBrk="0" hangingPunct="0">
              <a:defRPr sz="2000">
                <a:solidFill>
                  <a:schemeClr val="tx1"/>
                </a:solidFill>
                <a:latin typeface="Arial" charset="0"/>
                <a:ea typeface="Arial" charset="0"/>
                <a:cs typeface="Arial" charset="0"/>
              </a:defRPr>
            </a:lvl4pPr>
            <a:lvl5pPr marL="2057400" indent="-228600" eaLnBrk="0" hangingPunct="0">
              <a:defRPr sz="20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ea typeface="Arial" charset="0"/>
                <a:cs typeface="Arial" charset="0"/>
              </a:defRPr>
            </a:lvl9pPr>
          </a:lstStyle>
          <a:p>
            <a:pPr eaLnBrk="1" hangingPunct="1">
              <a:defRPr/>
            </a:pPr>
            <a:r>
              <a:rPr lang="cs-CZ" sz="1200"/>
              <a:t>First BM@N and MPD Collaboration Meeting </a:t>
            </a:r>
            <a:endParaRPr lang="en-US" sz="1200" dirty="0"/>
          </a:p>
        </p:txBody>
      </p:sp>
      <p:sp>
        <p:nvSpPr>
          <p:cNvPr id="8199" name="Rectangle 7">
            <a:extLst>
              <a:ext uri="{FF2B5EF4-FFF2-40B4-BE49-F238E27FC236}">
                <a16:creationId xmlns:a16="http://schemas.microsoft.com/office/drawing/2014/main" id="{2FA8BF39-7DEF-0E46-8C9C-5D63E680E2DE}"/>
              </a:ext>
            </a:extLst>
          </p:cNvPr>
          <p:cNvSpPr>
            <a:spLocks noGrp="1" noChangeArrowheads="1"/>
          </p:cNvSpPr>
          <p:nvPr>
            <p:ph type="title"/>
          </p:nvPr>
        </p:nvSpPr>
        <p:spPr>
          <a:xfrm>
            <a:off x="457200" y="419100"/>
            <a:ext cx="8229600" cy="914400"/>
          </a:xfrm>
        </p:spPr>
        <p:txBody>
          <a:bodyPr/>
          <a:lstStyle/>
          <a:p>
            <a:pPr eaLnBrk="1" hangingPunct="1">
              <a:defRPr/>
            </a:pPr>
            <a:r>
              <a:rPr lang="en-US" altLang="en-US" u="sng" dirty="0">
                <a:solidFill>
                  <a:srgbClr val="FFFF00"/>
                </a:solidFill>
                <a:ea typeface="ＭＳ Ｐゴシック" panose="020B0600070205080204" pitchFamily="34" charset="-128"/>
              </a:rPr>
              <a:t>Goals</a:t>
            </a:r>
          </a:p>
        </p:txBody>
      </p:sp>
      <p:sp>
        <p:nvSpPr>
          <p:cNvPr id="21507" name="Rectangle 8">
            <a:extLst>
              <a:ext uri="{FF2B5EF4-FFF2-40B4-BE49-F238E27FC236}">
                <a16:creationId xmlns:a16="http://schemas.microsoft.com/office/drawing/2014/main" id="{CDD0F12F-6C33-114F-8FD6-81A4442D8B06}"/>
              </a:ext>
            </a:extLst>
          </p:cNvPr>
          <p:cNvSpPr>
            <a:spLocks noGrp="1" noChangeArrowheads="1"/>
          </p:cNvSpPr>
          <p:nvPr>
            <p:ph type="body" idx="1"/>
          </p:nvPr>
        </p:nvSpPr>
        <p:spPr>
          <a:xfrm>
            <a:off x="304800" y="1981200"/>
            <a:ext cx="8686800" cy="3657600"/>
          </a:xfrm>
        </p:spPr>
        <p:txBody>
          <a:bodyPr/>
          <a:lstStyle/>
          <a:p>
            <a:pPr eaLnBrk="1" hangingPunct="1">
              <a:lnSpc>
                <a:spcPct val="120000"/>
              </a:lnSpc>
              <a:spcBef>
                <a:spcPct val="0"/>
              </a:spcBef>
              <a:spcAft>
                <a:spcPts val="1800"/>
              </a:spcAft>
            </a:pPr>
            <a:r>
              <a:rPr lang="en-US" altLang="en-US" sz="2800" dirty="0">
                <a:effectLst/>
                <a:ea typeface="ＭＳ Ｐゴシック" panose="020B0600070205080204" pitchFamily="34" charset="-128"/>
              </a:rPr>
              <a:t>Who are we?  </a:t>
            </a:r>
            <a:r>
              <a:rPr lang="en-US" altLang="en-US" sz="2800" dirty="0">
                <a:solidFill>
                  <a:srgbClr val="FF0000"/>
                </a:solidFill>
                <a:effectLst/>
                <a:ea typeface="ＭＳ Ｐゴシック" panose="020B0600070205080204" pitchFamily="34" charset="-128"/>
              </a:rPr>
              <a:t>Update</a:t>
            </a:r>
            <a:endParaRPr lang="en-US" altLang="en-US" sz="2400" dirty="0">
              <a:effectLst/>
              <a:ea typeface="ＭＳ Ｐゴシック" panose="020B0600070205080204" pitchFamily="34" charset="-128"/>
            </a:endParaRPr>
          </a:p>
          <a:p>
            <a:pPr eaLnBrk="1" hangingPunct="1">
              <a:lnSpc>
                <a:spcPct val="120000"/>
              </a:lnSpc>
              <a:spcBef>
                <a:spcPct val="0"/>
              </a:spcBef>
              <a:spcAft>
                <a:spcPts val="1800"/>
              </a:spcAft>
            </a:pPr>
            <a:r>
              <a:rPr lang="en-US" altLang="en-US" sz="2800" dirty="0">
                <a:effectLst/>
                <a:ea typeface="ＭＳ Ｐゴシック" panose="020B0600070205080204" pitchFamily="34" charset="-128"/>
              </a:rPr>
              <a:t>Discuss, modify as needed, and </a:t>
            </a:r>
            <a:r>
              <a:rPr lang="en-US" altLang="en-US" sz="2800" dirty="0">
                <a:solidFill>
                  <a:srgbClr val="FF0000"/>
                </a:solidFill>
                <a:effectLst/>
                <a:ea typeface="ＭＳ Ｐゴシック" panose="020B0600070205080204" pitchFamily="34" charset="-128"/>
              </a:rPr>
              <a:t>adopt the Bylaws </a:t>
            </a:r>
          </a:p>
          <a:p>
            <a:pPr eaLnBrk="1" hangingPunct="1">
              <a:lnSpc>
                <a:spcPct val="120000"/>
              </a:lnSpc>
              <a:spcBef>
                <a:spcPct val="0"/>
              </a:spcBef>
              <a:spcAft>
                <a:spcPts val="1800"/>
              </a:spcAft>
            </a:pPr>
            <a:r>
              <a:rPr lang="en-US" altLang="en-US" sz="2800" b="1" u="sng" dirty="0">
                <a:solidFill>
                  <a:srgbClr val="FF0000"/>
                </a:solidFill>
                <a:effectLst/>
                <a:ea typeface="ＭＳ Ｐゴシック" panose="020B0600070205080204" pitchFamily="34" charset="-128"/>
              </a:rPr>
              <a:t>Launch the spokesperson election process</a:t>
            </a:r>
          </a:p>
          <a:p>
            <a:pPr eaLnBrk="1" hangingPunct="1">
              <a:lnSpc>
                <a:spcPct val="120000"/>
              </a:lnSpc>
              <a:spcBef>
                <a:spcPct val="0"/>
              </a:spcBef>
              <a:spcAft>
                <a:spcPts val="1800"/>
              </a:spcAft>
            </a:pPr>
            <a:r>
              <a:rPr lang="en-US" altLang="en-US" sz="2800" dirty="0">
                <a:solidFill>
                  <a:srgbClr val="FF0000"/>
                </a:solidFill>
                <a:effectLst/>
                <a:ea typeface="ＭＳ Ｐゴシック" panose="020B0600070205080204" pitchFamily="34" charset="-128"/>
              </a:rPr>
              <a:t>New items</a:t>
            </a:r>
          </a:p>
        </p:txBody>
      </p:sp>
      <p:sp>
        <p:nvSpPr>
          <p:cNvPr id="2" name="Date Placeholder 1">
            <a:extLst>
              <a:ext uri="{FF2B5EF4-FFF2-40B4-BE49-F238E27FC236}">
                <a16:creationId xmlns:a16="http://schemas.microsoft.com/office/drawing/2014/main" id="{67DF5172-FEC4-644B-A5BB-E3E530373FD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4" name="Slide Number Placeholder 3">
            <a:extLst>
              <a:ext uri="{FF2B5EF4-FFF2-40B4-BE49-F238E27FC236}">
                <a16:creationId xmlns:a16="http://schemas.microsoft.com/office/drawing/2014/main" id="{F2AFA856-F0CF-2541-B0D6-99A1AF0CB07D}"/>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52CF1FB5-C065-2E40-86A4-DACD972502A5}" type="slidenum">
              <a:rPr lang="en-US" altLang="en-US" sz="1200" smtClean="0"/>
              <a:pPr eaLnBrk="1" hangingPunct="1">
                <a:defRPr/>
              </a:pPr>
              <a:t>25</a:t>
            </a:fld>
            <a:endParaRPr lang="en-US" altLang="en-US" sz="1200"/>
          </a:p>
        </p:txBody>
      </p:sp>
    </p:spTree>
    <p:extLst>
      <p:ext uri="{BB962C8B-B14F-4D97-AF65-F5344CB8AC3E}">
        <p14:creationId xmlns:p14="http://schemas.microsoft.com/office/powerpoint/2010/main" val="2929441882"/>
      </p:ext>
    </p:extLst>
  </p:cSld>
  <p:clrMapOvr>
    <a:masterClrMapping/>
  </p:clrMapOvr>
  <p:transition spd="med">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152400"/>
            <a:ext cx="7353300" cy="11430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 </a:t>
            </a:r>
          </a:p>
        </p:txBody>
      </p:sp>
      <p:sp>
        <p:nvSpPr>
          <p:cNvPr id="54274" name="Text Box 2">
            <a:extLst>
              <a:ext uri="{FF2B5EF4-FFF2-40B4-BE49-F238E27FC236}">
                <a16:creationId xmlns:a16="http://schemas.microsoft.com/office/drawing/2014/main" id="{144A2B78-068D-244B-8D33-C1447F3C58EB}"/>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FC0BF5D9-2792-D74C-A45F-C4BF5BEC36E7}" type="slidenum">
              <a:rPr lang="en-US" altLang="en-US" sz="1200" smtClean="0"/>
              <a:pPr eaLnBrk="1" hangingPunct="1">
                <a:defRPr/>
              </a:pPr>
              <a:t>26</a:t>
            </a:fld>
            <a:endParaRPr lang="en-US" altLang="en-US" sz="1200"/>
          </a:p>
        </p:txBody>
      </p:sp>
      <p:sp>
        <p:nvSpPr>
          <p:cNvPr id="2" name="Date Placeholder 1">
            <a:extLst>
              <a:ext uri="{FF2B5EF4-FFF2-40B4-BE49-F238E27FC236}">
                <a16:creationId xmlns:a16="http://schemas.microsoft.com/office/drawing/2014/main" id="{ECFB9142-7A24-1A4E-9CE9-FFE79E2A65F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3" name="Footer Placeholder 2">
            <a:extLst>
              <a:ext uri="{FF2B5EF4-FFF2-40B4-BE49-F238E27FC236}">
                <a16:creationId xmlns:a16="http://schemas.microsoft.com/office/drawing/2014/main" id="{BA1FB400-9CD8-AB45-A347-2FF09326A2C0}"/>
              </a:ext>
            </a:extLst>
          </p:cNvPr>
          <p:cNvSpPr>
            <a:spLocks noGrp="1"/>
          </p:cNvSpPr>
          <p:nvPr>
            <p:ph type="ftr" sz="quarter" idx="11"/>
          </p:nvPr>
        </p:nvSpPr>
        <p:spPr>
          <a:xfrm>
            <a:off x="3124200" y="6248400"/>
            <a:ext cx="3429000" cy="457200"/>
          </a:xfrm>
        </p:spPr>
        <p:txBody>
          <a:bodyPr/>
          <a:lstStyle/>
          <a:p>
            <a:pPr>
              <a:defRPr/>
            </a:pPr>
            <a:r>
              <a:rPr lang="cs-CZ" dirty="0" err="1"/>
              <a:t>First</a:t>
            </a:r>
            <a:r>
              <a:rPr lang="cs-CZ" dirty="0"/>
              <a:t> BM@N and MPD </a:t>
            </a:r>
            <a:r>
              <a:rPr lang="cs-CZ" dirty="0" err="1"/>
              <a:t>Collaboration</a:t>
            </a:r>
            <a:r>
              <a:rPr lang="cs-CZ" dirty="0"/>
              <a:t> Meeting </a:t>
            </a:r>
            <a:endParaRPr lang="en-US" dirty="0"/>
          </a:p>
        </p:txBody>
      </p:sp>
      <p:sp>
        <p:nvSpPr>
          <p:cNvPr id="5" name="Rectangle 4">
            <a:extLst>
              <a:ext uri="{FF2B5EF4-FFF2-40B4-BE49-F238E27FC236}">
                <a16:creationId xmlns:a16="http://schemas.microsoft.com/office/drawing/2014/main" id="{C3F20F4D-AD0B-CE48-9836-A73B5755C0EC}"/>
              </a:ext>
            </a:extLst>
          </p:cNvPr>
          <p:cNvSpPr/>
          <p:nvPr/>
        </p:nvSpPr>
        <p:spPr>
          <a:xfrm>
            <a:off x="285750" y="950983"/>
            <a:ext cx="8458200" cy="5324535"/>
          </a:xfrm>
          <a:prstGeom prst="rect">
            <a:avLst/>
          </a:prstGeom>
        </p:spPr>
        <p:txBody>
          <a:bodyPr>
            <a:spAutoFit/>
          </a:bodyPr>
          <a:lstStyle/>
          <a:p>
            <a:pPr eaLnBrk="1" hangingPunct="1">
              <a:spcAft>
                <a:spcPts val="0"/>
              </a:spcAft>
              <a:defRPr/>
            </a:pPr>
            <a:r>
              <a:rPr lang="en-US" i="1" dirty="0">
                <a:latin typeface="+mj-lt"/>
                <a:ea typeface="MS Mincho" panose="02020609040205080304" pitchFamily="49" charset="-128"/>
              </a:rPr>
              <a:t>2. Selection of candidates</a:t>
            </a:r>
          </a:p>
          <a:p>
            <a:pPr eaLnBrk="1" hangingPunct="1">
              <a:spcAft>
                <a:spcPts val="0"/>
              </a:spcAft>
              <a:defRPr/>
            </a:pPr>
            <a:r>
              <a:rPr lang="en-US" dirty="0">
                <a:latin typeface="+mj-lt"/>
                <a:ea typeface="MS Mincho" panose="02020609040205080304" pitchFamily="49" charset="-128"/>
              </a:rPr>
              <a:t>The Spokesperson shall be elected by the Institutional Board for a three-year renewable term. An individual is eligible to serve at most two consecutive terms as Spokesperson. The Spokesperson is elected ad </a:t>
            </a:r>
            <a:r>
              <a:rPr lang="en-US" dirty="0" err="1">
                <a:latin typeface="+mj-lt"/>
                <a:ea typeface="MS Mincho" panose="02020609040205080304" pitchFamily="49" charset="-128"/>
              </a:rPr>
              <a:t>personam</a:t>
            </a:r>
            <a:r>
              <a:rPr lang="en-US" dirty="0">
                <a:latin typeface="+mj-lt"/>
                <a:ea typeface="MS Mincho" panose="02020609040205080304" pitchFamily="49" charset="-128"/>
              </a:rPr>
              <a:t>. He shall not represent any country, institution or activity within MPD.</a:t>
            </a:r>
          </a:p>
          <a:p>
            <a:pPr eaLnBrk="1" hangingPunct="1">
              <a:spcAft>
                <a:spcPts val="0"/>
              </a:spcAft>
              <a:defRPr/>
            </a:pPr>
            <a:r>
              <a:rPr lang="en-US" dirty="0">
                <a:latin typeface="+mj-lt"/>
                <a:ea typeface="MS Mincho" panose="02020609040205080304" pitchFamily="49" charset="-128"/>
              </a:rPr>
              <a:t>The Institutional Board shall establish an ad hoc nominating committee at least 12 weeks before the election of the Spokesperson.  </a:t>
            </a:r>
            <a:r>
              <a:rPr lang="en-US" dirty="0">
                <a:solidFill>
                  <a:srgbClr val="FFFF00"/>
                </a:solidFill>
                <a:latin typeface="+mj-lt"/>
                <a:ea typeface="MS Mincho" panose="02020609040205080304" pitchFamily="49" charset="-128"/>
              </a:rPr>
              <a:t>The committee, consisting of a Chairperson and at  least two members of the Collaboration, shall be appointed by the IB. </a:t>
            </a:r>
            <a:r>
              <a:rPr lang="en-US" dirty="0">
                <a:latin typeface="+mj-lt"/>
                <a:ea typeface="MS Mincho" panose="02020609040205080304" pitchFamily="49" charset="-128"/>
              </a:rPr>
              <a:t>The committee  shall actively seek candidates and solicit nominations. Candidates for Spokesperson may be nominated by any member of the collaboration. </a:t>
            </a:r>
          </a:p>
          <a:p>
            <a:pPr eaLnBrk="1" hangingPunct="1">
              <a:spcAft>
                <a:spcPts val="0"/>
              </a:spcAft>
              <a:defRPr/>
            </a:pPr>
            <a:r>
              <a:rPr lang="en-US" dirty="0">
                <a:latin typeface="+mj-lt"/>
                <a:ea typeface="MS Mincho" panose="02020609040205080304" pitchFamily="49" charset="-128"/>
              </a:rPr>
              <a:t>The nominating committee shall present the list of candidates to the collaboration at least 4 weeks before the election.</a:t>
            </a:r>
          </a:p>
          <a:p>
            <a:pPr eaLnBrk="1" hangingPunct="1">
              <a:spcAft>
                <a:spcPts val="0"/>
              </a:spcAft>
              <a:defRPr/>
            </a:pPr>
            <a:r>
              <a:rPr lang="en-US" dirty="0">
                <a:latin typeface="+mj-lt"/>
                <a:ea typeface="MS Mincho" panose="02020609040205080304" pitchFamily="49" charset="-128"/>
              </a:rPr>
              <a:t>The nominating committee shall prepare and oversee the voting process when the election takes place.</a:t>
            </a:r>
          </a:p>
          <a:p>
            <a:pPr eaLnBrk="1" hangingPunct="1">
              <a:spcAft>
                <a:spcPts val="0"/>
              </a:spcAft>
              <a:defRPr/>
            </a:pPr>
            <a:r>
              <a:rPr lang="en-US" dirty="0">
                <a:latin typeface="+mj-lt"/>
                <a:ea typeface="MS Mincho" panose="02020609040205080304" pitchFamily="49" charset="-128"/>
              </a:rPr>
              <a:t> </a:t>
            </a:r>
          </a:p>
        </p:txBody>
      </p:sp>
      <p:sp>
        <p:nvSpPr>
          <p:cNvPr id="8" name="Rectangle 1">
            <a:extLst>
              <a:ext uri="{FF2B5EF4-FFF2-40B4-BE49-F238E27FC236}">
                <a16:creationId xmlns:a16="http://schemas.microsoft.com/office/drawing/2014/main" id="{ADF2A85B-AD9F-A543-9900-2EFEB6C58479}"/>
              </a:ext>
            </a:extLst>
          </p:cNvPr>
          <p:cNvSpPr txBox="1">
            <a:spLocks noChangeArrowheads="1"/>
          </p:cNvSpPr>
          <p:nvPr/>
        </p:nvSpPr>
        <p:spPr bwMode="auto">
          <a:xfrm>
            <a:off x="244475" y="66675"/>
            <a:ext cx="8442325" cy="76200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kern="0" dirty="0">
                <a:solidFill>
                  <a:srgbClr val="FFFF00"/>
                </a:solidFill>
                <a:ea typeface="ＭＳ Ｐゴシック" panose="020B0600070205080204" pitchFamily="34" charset="-128"/>
              </a:rPr>
              <a:t>IV. Spokesperson(II)</a:t>
            </a:r>
          </a:p>
        </p:txBody>
      </p:sp>
    </p:spTree>
    <p:extLst>
      <p:ext uri="{BB962C8B-B14F-4D97-AF65-F5344CB8AC3E}">
        <p14:creationId xmlns:p14="http://schemas.microsoft.com/office/powerpoint/2010/main" val="3131887336"/>
      </p:ext>
    </p:extLst>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537BDE3D-96EC-614A-9FAA-B8BCF0AEC0B1}"/>
              </a:ext>
            </a:extLst>
          </p:cNvPr>
          <p:cNvSpPr>
            <a:spLocks noGrp="1"/>
          </p:cNvSpPr>
          <p:nvPr>
            <p:ph type="ftr" sz="quarter" idx="11"/>
          </p:nvPr>
        </p:nvSpPr>
        <p:spPr>
          <a:xfrm>
            <a:off x="2971800" y="6400800"/>
            <a:ext cx="3505200" cy="304800"/>
          </a:xfrm>
        </p:spPr>
        <p:txBody>
          <a:bodyPr/>
          <a:lstStyle>
            <a:lvl1pPr eaLnBrk="0" hangingPunct="0">
              <a:defRPr sz="2000">
                <a:solidFill>
                  <a:schemeClr val="tx1"/>
                </a:solidFill>
                <a:latin typeface="Arial" charset="0"/>
                <a:ea typeface="ＭＳ Ｐゴシック" charset="0"/>
                <a:cs typeface="Arial" charset="0"/>
              </a:defRPr>
            </a:lvl1pPr>
            <a:lvl2pPr marL="742950" indent="-285750" eaLnBrk="0" hangingPunct="0">
              <a:defRPr sz="2000">
                <a:solidFill>
                  <a:schemeClr val="tx1"/>
                </a:solidFill>
                <a:latin typeface="Arial" charset="0"/>
                <a:ea typeface="Arial" charset="0"/>
                <a:cs typeface="Arial" charset="0"/>
              </a:defRPr>
            </a:lvl2pPr>
            <a:lvl3pPr marL="1143000" indent="-228600" eaLnBrk="0" hangingPunct="0">
              <a:defRPr sz="2000">
                <a:solidFill>
                  <a:schemeClr val="tx1"/>
                </a:solidFill>
                <a:latin typeface="Arial" charset="0"/>
                <a:ea typeface="Arial" charset="0"/>
                <a:cs typeface="Arial" charset="0"/>
              </a:defRPr>
            </a:lvl3pPr>
            <a:lvl4pPr marL="1600200" indent="-228600" eaLnBrk="0" hangingPunct="0">
              <a:defRPr sz="2000">
                <a:solidFill>
                  <a:schemeClr val="tx1"/>
                </a:solidFill>
                <a:latin typeface="Arial" charset="0"/>
                <a:ea typeface="Arial" charset="0"/>
                <a:cs typeface="Arial" charset="0"/>
              </a:defRPr>
            </a:lvl4pPr>
            <a:lvl5pPr marL="2057400" indent="-228600" eaLnBrk="0" hangingPunct="0">
              <a:defRPr sz="20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0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0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0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000">
                <a:solidFill>
                  <a:schemeClr val="tx1"/>
                </a:solidFill>
                <a:latin typeface="Arial" charset="0"/>
                <a:ea typeface="Arial" charset="0"/>
                <a:cs typeface="Arial" charset="0"/>
              </a:defRPr>
            </a:lvl9pPr>
          </a:lstStyle>
          <a:p>
            <a:pPr eaLnBrk="1" hangingPunct="1">
              <a:defRPr/>
            </a:pPr>
            <a:r>
              <a:rPr lang="cs-CZ" sz="1200"/>
              <a:t>First BM@N and MPD Collaboration Meeting </a:t>
            </a:r>
            <a:endParaRPr lang="en-US" sz="1200" dirty="0"/>
          </a:p>
        </p:txBody>
      </p:sp>
      <p:sp>
        <p:nvSpPr>
          <p:cNvPr id="8199" name="Rectangle 7">
            <a:extLst>
              <a:ext uri="{FF2B5EF4-FFF2-40B4-BE49-F238E27FC236}">
                <a16:creationId xmlns:a16="http://schemas.microsoft.com/office/drawing/2014/main" id="{2FA8BF39-7DEF-0E46-8C9C-5D63E680E2DE}"/>
              </a:ext>
            </a:extLst>
          </p:cNvPr>
          <p:cNvSpPr>
            <a:spLocks noGrp="1" noChangeArrowheads="1"/>
          </p:cNvSpPr>
          <p:nvPr>
            <p:ph type="title"/>
          </p:nvPr>
        </p:nvSpPr>
        <p:spPr>
          <a:xfrm>
            <a:off x="457200" y="419100"/>
            <a:ext cx="8229600" cy="914400"/>
          </a:xfrm>
        </p:spPr>
        <p:txBody>
          <a:bodyPr/>
          <a:lstStyle/>
          <a:p>
            <a:pPr eaLnBrk="1" hangingPunct="1">
              <a:defRPr/>
            </a:pPr>
            <a:r>
              <a:rPr lang="en-US" altLang="en-US" u="sng" dirty="0">
                <a:solidFill>
                  <a:srgbClr val="FFFF00"/>
                </a:solidFill>
                <a:ea typeface="ＭＳ Ｐゴシック" panose="020B0600070205080204" pitchFamily="34" charset="-128"/>
              </a:rPr>
              <a:t>Goals</a:t>
            </a:r>
          </a:p>
        </p:txBody>
      </p:sp>
      <p:sp>
        <p:nvSpPr>
          <p:cNvPr id="21507" name="Rectangle 8">
            <a:extLst>
              <a:ext uri="{FF2B5EF4-FFF2-40B4-BE49-F238E27FC236}">
                <a16:creationId xmlns:a16="http://schemas.microsoft.com/office/drawing/2014/main" id="{CDD0F12F-6C33-114F-8FD6-81A4442D8B06}"/>
              </a:ext>
            </a:extLst>
          </p:cNvPr>
          <p:cNvSpPr>
            <a:spLocks noGrp="1" noChangeArrowheads="1"/>
          </p:cNvSpPr>
          <p:nvPr>
            <p:ph type="body" idx="1"/>
          </p:nvPr>
        </p:nvSpPr>
        <p:spPr>
          <a:xfrm>
            <a:off x="304800" y="1981200"/>
            <a:ext cx="8534400" cy="3657600"/>
          </a:xfrm>
        </p:spPr>
        <p:txBody>
          <a:bodyPr/>
          <a:lstStyle/>
          <a:p>
            <a:pPr eaLnBrk="1" hangingPunct="1">
              <a:lnSpc>
                <a:spcPct val="120000"/>
              </a:lnSpc>
              <a:spcBef>
                <a:spcPct val="0"/>
              </a:spcBef>
              <a:spcAft>
                <a:spcPts val="1800"/>
              </a:spcAft>
            </a:pPr>
            <a:r>
              <a:rPr lang="en-US" altLang="en-US" sz="2800" dirty="0">
                <a:effectLst/>
                <a:ea typeface="ＭＳ Ｐゴシック" panose="020B0600070205080204" pitchFamily="34" charset="-128"/>
              </a:rPr>
              <a:t>Who are we?  </a:t>
            </a:r>
            <a:r>
              <a:rPr lang="en-US" altLang="en-US" sz="2800" dirty="0">
                <a:solidFill>
                  <a:srgbClr val="FF0000"/>
                </a:solidFill>
                <a:effectLst/>
                <a:ea typeface="ＭＳ Ｐゴシック" panose="020B0600070205080204" pitchFamily="34" charset="-128"/>
              </a:rPr>
              <a:t>Update</a:t>
            </a:r>
            <a:endParaRPr lang="en-US" altLang="en-US" sz="2400" dirty="0">
              <a:effectLst/>
              <a:ea typeface="ＭＳ Ｐゴシック" panose="020B0600070205080204" pitchFamily="34" charset="-128"/>
            </a:endParaRPr>
          </a:p>
          <a:p>
            <a:pPr eaLnBrk="1" hangingPunct="1">
              <a:lnSpc>
                <a:spcPct val="120000"/>
              </a:lnSpc>
              <a:spcBef>
                <a:spcPct val="0"/>
              </a:spcBef>
              <a:spcAft>
                <a:spcPts val="1800"/>
              </a:spcAft>
            </a:pPr>
            <a:r>
              <a:rPr lang="en-US" altLang="en-US" sz="2800" dirty="0">
                <a:effectLst/>
                <a:ea typeface="ＭＳ Ｐゴシック" panose="020B0600070205080204" pitchFamily="34" charset="-128"/>
              </a:rPr>
              <a:t>Discuss, modify as needed, and </a:t>
            </a:r>
            <a:r>
              <a:rPr lang="en-US" altLang="en-US" sz="2800" dirty="0">
                <a:solidFill>
                  <a:srgbClr val="FF0000"/>
                </a:solidFill>
                <a:effectLst/>
                <a:ea typeface="ＭＳ Ｐゴシック" panose="020B0600070205080204" pitchFamily="34" charset="-128"/>
              </a:rPr>
              <a:t>adopt the Bylaws </a:t>
            </a:r>
          </a:p>
          <a:p>
            <a:pPr eaLnBrk="1" hangingPunct="1">
              <a:lnSpc>
                <a:spcPct val="120000"/>
              </a:lnSpc>
              <a:spcBef>
                <a:spcPct val="0"/>
              </a:spcBef>
              <a:spcAft>
                <a:spcPts val="1800"/>
              </a:spcAft>
            </a:pPr>
            <a:r>
              <a:rPr lang="en-US" altLang="en-US" sz="2800" dirty="0">
                <a:solidFill>
                  <a:srgbClr val="FF0000"/>
                </a:solidFill>
                <a:effectLst/>
                <a:ea typeface="ＭＳ Ｐゴシック" panose="020B0600070205080204" pitchFamily="34" charset="-128"/>
              </a:rPr>
              <a:t>Launch the spokesperson election process</a:t>
            </a:r>
          </a:p>
          <a:p>
            <a:pPr eaLnBrk="1" hangingPunct="1">
              <a:lnSpc>
                <a:spcPct val="120000"/>
              </a:lnSpc>
              <a:spcBef>
                <a:spcPct val="0"/>
              </a:spcBef>
              <a:spcAft>
                <a:spcPts val="1800"/>
              </a:spcAft>
            </a:pPr>
            <a:r>
              <a:rPr lang="en-US" altLang="en-US" sz="2800" dirty="0">
                <a:solidFill>
                  <a:srgbClr val="FF0000"/>
                </a:solidFill>
                <a:effectLst/>
                <a:ea typeface="ＭＳ Ｐゴシック" panose="020B0600070205080204" pitchFamily="34" charset="-128"/>
              </a:rPr>
              <a:t>Next IB meeting</a:t>
            </a:r>
          </a:p>
          <a:p>
            <a:pPr eaLnBrk="1" hangingPunct="1">
              <a:lnSpc>
                <a:spcPct val="120000"/>
              </a:lnSpc>
              <a:spcBef>
                <a:spcPct val="0"/>
              </a:spcBef>
              <a:spcAft>
                <a:spcPts val="1800"/>
              </a:spcAft>
            </a:pPr>
            <a:r>
              <a:rPr lang="en-US" altLang="en-US" sz="2800" dirty="0">
                <a:solidFill>
                  <a:srgbClr val="FF0000"/>
                </a:solidFill>
                <a:effectLst/>
                <a:ea typeface="ＭＳ Ｐゴシック" panose="020B0600070205080204" pitchFamily="34" charset="-128"/>
              </a:rPr>
              <a:t>IB Chairperson election</a:t>
            </a:r>
          </a:p>
        </p:txBody>
      </p:sp>
      <p:sp>
        <p:nvSpPr>
          <p:cNvPr id="2" name="Date Placeholder 1">
            <a:extLst>
              <a:ext uri="{FF2B5EF4-FFF2-40B4-BE49-F238E27FC236}">
                <a16:creationId xmlns:a16="http://schemas.microsoft.com/office/drawing/2014/main" id="{67DF5172-FEC4-644B-A5BB-E3E530373FD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4" name="Slide Number Placeholder 3">
            <a:extLst>
              <a:ext uri="{FF2B5EF4-FFF2-40B4-BE49-F238E27FC236}">
                <a16:creationId xmlns:a16="http://schemas.microsoft.com/office/drawing/2014/main" id="{F2AFA856-F0CF-2541-B0D6-99A1AF0CB07D}"/>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52CF1FB5-C065-2E40-86A4-DACD972502A5}" type="slidenum">
              <a:rPr lang="en-US" altLang="en-US" sz="1200" smtClean="0"/>
              <a:pPr eaLnBrk="1" hangingPunct="1">
                <a:defRPr/>
              </a:pPr>
              <a:t>28</a:t>
            </a:fld>
            <a:endParaRPr lang="en-US" altLang="en-US" sz="1200"/>
          </a:p>
        </p:txBody>
      </p:sp>
    </p:spTree>
    <p:extLst>
      <p:ext uri="{BB962C8B-B14F-4D97-AF65-F5344CB8AC3E}">
        <p14:creationId xmlns:p14="http://schemas.microsoft.com/office/powerpoint/2010/main" val="1505904480"/>
      </p:ext>
    </p:extLst>
  </p:cSld>
  <p:clrMapOvr>
    <a:masterClrMapping/>
  </p:clrMapOvr>
  <p:transition spd="med">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7689-50A8-3244-86E9-F146B9B9BA23}"/>
              </a:ext>
            </a:extLst>
          </p:cNvPr>
          <p:cNvSpPr>
            <a:spLocks noGrp="1"/>
          </p:cNvSpPr>
          <p:nvPr>
            <p:ph type="title"/>
          </p:nvPr>
        </p:nvSpPr>
        <p:spPr>
          <a:xfrm>
            <a:off x="215900" y="152400"/>
            <a:ext cx="8915400" cy="1143000"/>
          </a:xfrm>
        </p:spPr>
        <p:txBody>
          <a:bodyPr/>
          <a:lstStyle/>
          <a:p>
            <a:pPr>
              <a:defRPr/>
            </a:pPr>
            <a:r>
              <a:rPr lang="en-US" sz="3600" u="sng" dirty="0">
                <a:solidFill>
                  <a:srgbClr val="FFFF00"/>
                </a:solidFill>
              </a:rPr>
              <a:t>ANNEX 1: Publication policies (I)</a:t>
            </a:r>
          </a:p>
        </p:txBody>
      </p:sp>
      <p:sp>
        <p:nvSpPr>
          <p:cNvPr id="63490" name="Content Placeholder 2">
            <a:extLst>
              <a:ext uri="{FF2B5EF4-FFF2-40B4-BE49-F238E27FC236}">
                <a16:creationId xmlns:a16="http://schemas.microsoft.com/office/drawing/2014/main" id="{F3D57BCB-2915-0142-AC25-166E167C62E1}"/>
              </a:ext>
            </a:extLst>
          </p:cNvPr>
          <p:cNvSpPr>
            <a:spLocks noGrp="1" noChangeArrowheads="1"/>
          </p:cNvSpPr>
          <p:nvPr>
            <p:ph idx="1"/>
          </p:nvPr>
        </p:nvSpPr>
        <p:spPr>
          <a:xfrm>
            <a:off x="304800" y="1517650"/>
            <a:ext cx="8229600" cy="4498975"/>
          </a:xfrm>
        </p:spPr>
        <p:txBody>
          <a:bodyPr/>
          <a:lstStyle/>
          <a:p>
            <a:pPr marL="0" indent="0">
              <a:buFont typeface="Wingdings" pitchFamily="2" charset="2"/>
              <a:buNone/>
            </a:pPr>
            <a:r>
              <a:rPr lang="en-US" altLang="en-US" sz="2000" dirty="0">
                <a:effectLst/>
                <a:ea typeface="ＭＳ Ｐゴシック" panose="020B0600070205080204" pitchFamily="34" charset="-128"/>
              </a:rPr>
              <a:t>In this section "publication" means the announcement of results through seminars, conferences, and/or scientific journals.</a:t>
            </a:r>
          </a:p>
          <a:p>
            <a:pPr marL="0" indent="0">
              <a:buFont typeface="Wingdings" pitchFamily="2" charset="2"/>
              <a:buNone/>
            </a:pPr>
            <a:r>
              <a:rPr lang="en-US" altLang="en-US" sz="2000" dirty="0">
                <a:effectLst/>
                <a:ea typeface="ＭＳ Ｐゴシック" panose="020B0600070205080204" pitchFamily="34" charset="-128"/>
              </a:rPr>
              <a:t>GOALS</a:t>
            </a:r>
          </a:p>
          <a:p>
            <a:pPr marL="0" indent="0">
              <a:buFont typeface="Wingdings" pitchFamily="2" charset="2"/>
              <a:buNone/>
            </a:pPr>
            <a:r>
              <a:rPr lang="en-US" altLang="en-US" sz="2000" dirty="0">
                <a:effectLst/>
                <a:ea typeface="ＭＳ Ｐゴシック" panose="020B0600070205080204" pitchFamily="34" charset="-128"/>
              </a:rPr>
              <a:t>The publication goals of the MPD Collaboration are as follows:</a:t>
            </a:r>
          </a:p>
          <a:p>
            <a:pPr marL="0" indent="0">
              <a:buFont typeface="Wingdings" pitchFamily="2" charset="2"/>
              <a:buNone/>
            </a:pPr>
            <a:r>
              <a:rPr lang="en-US" altLang="en-US" sz="2000" dirty="0">
                <a:effectLst/>
                <a:ea typeface="ＭＳ Ｐゴシック" panose="020B0600070205080204" pitchFamily="34" charset="-128"/>
              </a:rPr>
              <a:t>• Timely dissemination and publication of results that the Collaboration has agreed are sound and ready for publication.</a:t>
            </a:r>
          </a:p>
          <a:p>
            <a:pPr marL="0" indent="0">
              <a:buFont typeface="Wingdings" pitchFamily="2" charset="2"/>
              <a:buNone/>
            </a:pPr>
            <a:r>
              <a:rPr lang="en-US" altLang="en-US" sz="2000" dirty="0">
                <a:effectLst/>
                <a:ea typeface="ＭＳ Ｐゴシック" panose="020B0600070205080204" pitchFamily="34" charset="-128"/>
              </a:rPr>
              <a:t>• Avoidance of rumors and premature publication.</a:t>
            </a:r>
          </a:p>
          <a:p>
            <a:pPr marL="0" indent="0">
              <a:buFont typeface="Wingdings" pitchFamily="2" charset="2"/>
              <a:buNone/>
            </a:pPr>
            <a:r>
              <a:rPr lang="en-US" altLang="en-US" sz="2000" dirty="0">
                <a:effectLst/>
                <a:ea typeface="ＭＳ Ｐゴシック" panose="020B0600070205080204" pitchFamily="34" charset="-128"/>
              </a:rPr>
              <a:t>• Equitable assignment of credit and of speaking opportunities to individuals for their work.</a:t>
            </a:r>
          </a:p>
          <a:p>
            <a:pPr marL="0" indent="0">
              <a:buFont typeface="Wingdings" pitchFamily="2" charset="2"/>
              <a:buNone/>
            </a:pPr>
            <a:r>
              <a:rPr lang="en-US" altLang="en-US" sz="2000" dirty="0">
                <a:effectLst/>
                <a:ea typeface="ＭＳ Ｐゴシック" panose="020B0600070205080204" pitchFamily="34" charset="-128"/>
              </a:rPr>
              <a:t>• Fully open communication within the Collaboration and open</a:t>
            </a:r>
          </a:p>
          <a:p>
            <a:pPr marL="0" indent="0">
              <a:buFont typeface="Wingdings" pitchFamily="2" charset="2"/>
              <a:buNone/>
            </a:pPr>
            <a:r>
              <a:rPr lang="en-US" altLang="en-US" sz="2000" dirty="0">
                <a:effectLst/>
                <a:ea typeface="ＭＳ Ｐゴシック" panose="020B0600070205080204" pitchFamily="34" charset="-128"/>
              </a:rPr>
              <a:t>communication outside of the Collaboration consistent with the other</a:t>
            </a:r>
          </a:p>
          <a:p>
            <a:pPr marL="0" indent="0">
              <a:buFont typeface="Wingdings" pitchFamily="2" charset="2"/>
              <a:buNone/>
            </a:pPr>
            <a:r>
              <a:rPr lang="en-US" altLang="en-US" sz="2000" dirty="0">
                <a:effectLst/>
                <a:ea typeface="ＭＳ Ｐゴシック" panose="020B0600070205080204" pitchFamily="34" charset="-128"/>
              </a:rPr>
              <a:t>goals listed above.</a:t>
            </a:r>
          </a:p>
          <a:p>
            <a:pPr marL="0" indent="0">
              <a:buFont typeface="Wingdings" pitchFamily="2" charset="2"/>
              <a:buNone/>
            </a:pPr>
            <a:endParaRPr lang="en-US" altLang="en-US" sz="2000" dirty="0">
              <a:effectLst/>
              <a:ea typeface="ＭＳ Ｐゴシック" panose="020B0600070205080204" pitchFamily="34" charset="-128"/>
            </a:endParaRPr>
          </a:p>
          <a:p>
            <a:pPr marL="0" indent="0">
              <a:buFont typeface="Wingdings" pitchFamily="2" charset="2"/>
              <a:buNone/>
            </a:pPr>
            <a:r>
              <a:rPr lang="en-US" altLang="en-US" sz="2000" dirty="0">
                <a:effectLst/>
                <a:ea typeface="ＭＳ Ｐゴシック" panose="020B0600070205080204" pitchFamily="34" charset="-128"/>
              </a:rPr>
              <a:t> </a:t>
            </a:r>
          </a:p>
          <a:p>
            <a:pPr marL="0" indent="0">
              <a:buFont typeface="Wingdings" pitchFamily="2" charset="2"/>
              <a:buNone/>
            </a:pPr>
            <a:endParaRPr lang="en-US" altLang="en-US" sz="1200" dirty="0">
              <a:effectLst/>
              <a:ea typeface="ＭＳ Ｐゴシック" panose="020B0600070205080204" pitchFamily="34" charset="-128"/>
            </a:endParaRPr>
          </a:p>
        </p:txBody>
      </p:sp>
      <p:sp>
        <p:nvSpPr>
          <p:cNvPr id="4" name="Date Placeholder 3">
            <a:extLst>
              <a:ext uri="{FF2B5EF4-FFF2-40B4-BE49-F238E27FC236}">
                <a16:creationId xmlns:a16="http://schemas.microsoft.com/office/drawing/2014/main" id="{CA2746A0-9EEA-844A-B1B2-C1DC0400B84E}"/>
              </a:ext>
            </a:extLst>
          </p:cNvPr>
          <p:cNvSpPr>
            <a:spLocks noGrp="1"/>
          </p:cNvSpPr>
          <p:nvPr>
            <p:ph type="dt" sz="quarter" idx="10"/>
          </p:nvPr>
        </p:nvSpPr>
        <p:spPr/>
        <p:txBody>
          <a:bodyPr/>
          <a:lstStyle/>
          <a:p>
            <a:pPr>
              <a:defRPr/>
            </a:pPr>
            <a:r>
              <a:rPr lang="en-US" altLang="en-US"/>
              <a:t>Itzhak Tserruya</a:t>
            </a:r>
          </a:p>
        </p:txBody>
      </p:sp>
      <p:sp>
        <p:nvSpPr>
          <p:cNvPr id="5" name="Footer Placeholder 4">
            <a:extLst>
              <a:ext uri="{FF2B5EF4-FFF2-40B4-BE49-F238E27FC236}">
                <a16:creationId xmlns:a16="http://schemas.microsoft.com/office/drawing/2014/main" id="{B5B41C74-D307-9C41-BBC1-01A3C23E7395}"/>
              </a:ext>
            </a:extLst>
          </p:cNvPr>
          <p:cNvSpPr>
            <a:spLocks noGrp="1"/>
          </p:cNvSpPr>
          <p:nvPr>
            <p:ph type="ftr" sz="quarter" idx="11"/>
          </p:nvPr>
        </p:nvSpPr>
        <p:spPr>
          <a:xfrm>
            <a:off x="3124200" y="6248400"/>
            <a:ext cx="3276600" cy="457200"/>
          </a:xfrm>
        </p:spPr>
        <p:txBody>
          <a:bodyPr/>
          <a:lstStyle/>
          <a:p>
            <a:pPr>
              <a:defRPr/>
            </a:pPr>
            <a:r>
              <a:rPr lang="cs-CZ" dirty="0" err="1"/>
              <a:t>First</a:t>
            </a:r>
            <a:r>
              <a:rPr lang="cs-CZ" dirty="0"/>
              <a:t> BM@N and MPD </a:t>
            </a:r>
            <a:r>
              <a:rPr lang="cs-CZ" dirty="0" err="1"/>
              <a:t>Collaboration</a:t>
            </a:r>
            <a:r>
              <a:rPr lang="cs-CZ" dirty="0"/>
              <a:t> Meeting </a:t>
            </a:r>
            <a:endParaRPr lang="en-US" dirty="0"/>
          </a:p>
        </p:txBody>
      </p:sp>
      <p:sp>
        <p:nvSpPr>
          <p:cNvPr id="6" name="Slide Number Placeholder 5">
            <a:extLst>
              <a:ext uri="{FF2B5EF4-FFF2-40B4-BE49-F238E27FC236}">
                <a16:creationId xmlns:a16="http://schemas.microsoft.com/office/drawing/2014/main" id="{38078257-1A43-A148-9674-13A721C2304A}"/>
              </a:ext>
            </a:extLst>
          </p:cNvPr>
          <p:cNvSpPr>
            <a:spLocks noGrp="1"/>
          </p:cNvSpPr>
          <p:nvPr>
            <p:ph type="sldNum" sz="quarter" idx="12"/>
          </p:nvPr>
        </p:nvSpPr>
        <p:spPr/>
        <p:txBody>
          <a:bodyPr/>
          <a:lstStyle/>
          <a:p>
            <a:pPr>
              <a:defRPr/>
            </a:pPr>
            <a:fld id="{26BF83B5-70D4-3C40-A5F0-D464F893C023}" type="slidenum">
              <a:rPr lang="en-US" altLang="en-US"/>
              <a:pPr>
                <a:defRPr/>
              </a:pPr>
              <a:t>29</a:t>
            </a:fld>
            <a:endParaRPr lang="en-US" altLang="en-US"/>
          </a:p>
        </p:txBody>
      </p:sp>
    </p:spTree>
    <p:extLst>
      <p:ext uri="{BB962C8B-B14F-4D97-AF65-F5344CB8AC3E}">
        <p14:creationId xmlns:p14="http://schemas.microsoft.com/office/powerpoint/2010/main" val="1274852294"/>
      </p:ext>
    </p:extLst>
  </p:cSld>
  <p:clrMapOvr>
    <a:masterClrMapping/>
  </p:clrMapOvr>
  <p:transition spd="med">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76200"/>
            <a:ext cx="7353300" cy="6096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sz="4000" u="sng" dirty="0">
                <a:solidFill>
                  <a:srgbClr val="FFFF00"/>
                </a:solidFill>
                <a:ea typeface="ＭＳ Ｐゴシック" panose="020B0600070205080204" pitchFamily="34" charset="-128"/>
              </a:rPr>
              <a:t>List of MPD groups </a:t>
            </a:r>
          </a:p>
        </p:txBody>
      </p:sp>
      <p:sp>
        <p:nvSpPr>
          <p:cNvPr id="23554" name="Text Box 2">
            <a:extLst>
              <a:ext uri="{FF2B5EF4-FFF2-40B4-BE49-F238E27FC236}">
                <a16:creationId xmlns:a16="http://schemas.microsoft.com/office/drawing/2014/main" id="{CD496FD9-27B2-6D44-9E45-28F6275EE795}"/>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90C0BA9A-4468-7F4E-BFEF-D5F19333F0F6}" type="slidenum">
              <a:rPr lang="en-US" altLang="en-US" sz="1200" smtClean="0"/>
              <a:pPr eaLnBrk="1" hangingPunct="1">
                <a:defRPr/>
              </a:pPr>
              <a:t>3</a:t>
            </a:fld>
            <a:endParaRPr lang="en-US" altLang="en-US" sz="1200"/>
          </a:p>
        </p:txBody>
      </p:sp>
      <p:sp>
        <p:nvSpPr>
          <p:cNvPr id="2" name="Date Placeholder 1">
            <a:extLst>
              <a:ext uri="{FF2B5EF4-FFF2-40B4-BE49-F238E27FC236}">
                <a16:creationId xmlns:a16="http://schemas.microsoft.com/office/drawing/2014/main" id="{ECFB9142-7A24-1A4E-9CE9-FFE79E2A65F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3" name="Footer Placeholder 2">
            <a:extLst>
              <a:ext uri="{FF2B5EF4-FFF2-40B4-BE49-F238E27FC236}">
                <a16:creationId xmlns:a16="http://schemas.microsoft.com/office/drawing/2014/main" id="{BA1FB400-9CD8-AB45-A347-2FF09326A2C0}"/>
              </a:ext>
            </a:extLst>
          </p:cNvPr>
          <p:cNvSpPr>
            <a:spLocks noGrp="1"/>
          </p:cNvSpPr>
          <p:nvPr>
            <p:ph type="ftr" sz="quarter" idx="11"/>
          </p:nvPr>
        </p:nvSpPr>
        <p:spPr/>
        <p:txBody>
          <a:bodyPr/>
          <a:lstStyle/>
          <a:p>
            <a:pPr>
              <a:defRPr/>
            </a:pPr>
            <a:r>
              <a:rPr lang="cs-CZ"/>
              <a:t>First BM@N and MPD Collaboration Meeting </a:t>
            </a:r>
            <a:endParaRPr lang="en-US"/>
          </a:p>
        </p:txBody>
      </p:sp>
      <p:graphicFrame>
        <p:nvGraphicFramePr>
          <p:cNvPr id="8" name="Table 7">
            <a:extLst>
              <a:ext uri="{FF2B5EF4-FFF2-40B4-BE49-F238E27FC236}">
                <a16:creationId xmlns:a16="http://schemas.microsoft.com/office/drawing/2014/main" id="{20F63714-8FD2-1243-835E-62EEF04D0EB3}"/>
              </a:ext>
            </a:extLst>
          </p:cNvPr>
          <p:cNvGraphicFramePr>
            <a:graphicFrameLocks noGrp="1"/>
          </p:cNvGraphicFramePr>
          <p:nvPr>
            <p:extLst>
              <p:ext uri="{D42A27DB-BD31-4B8C-83A1-F6EECF244321}">
                <p14:modId xmlns:p14="http://schemas.microsoft.com/office/powerpoint/2010/main" val="870489389"/>
              </p:ext>
            </p:extLst>
          </p:nvPr>
        </p:nvGraphicFramePr>
        <p:xfrm>
          <a:off x="-95250" y="787718"/>
          <a:ext cx="9220200" cy="725424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368543624"/>
                    </a:ext>
                  </a:extLst>
                </a:gridCol>
                <a:gridCol w="1676400">
                  <a:extLst>
                    <a:ext uri="{9D8B030D-6E8A-4147-A177-3AD203B41FA5}">
                      <a16:colId xmlns:a16="http://schemas.microsoft.com/office/drawing/2014/main" val="168161970"/>
                    </a:ext>
                  </a:extLst>
                </a:gridCol>
                <a:gridCol w="914400">
                  <a:extLst>
                    <a:ext uri="{9D8B030D-6E8A-4147-A177-3AD203B41FA5}">
                      <a16:colId xmlns:a16="http://schemas.microsoft.com/office/drawing/2014/main" val="3388895438"/>
                    </a:ext>
                  </a:extLst>
                </a:gridCol>
                <a:gridCol w="457200">
                  <a:extLst>
                    <a:ext uri="{9D8B030D-6E8A-4147-A177-3AD203B41FA5}">
                      <a16:colId xmlns:a16="http://schemas.microsoft.com/office/drawing/2014/main" val="3397750383"/>
                    </a:ext>
                  </a:extLst>
                </a:gridCol>
                <a:gridCol w="860007">
                  <a:extLst>
                    <a:ext uri="{9D8B030D-6E8A-4147-A177-3AD203B41FA5}">
                      <a16:colId xmlns:a16="http://schemas.microsoft.com/office/drawing/2014/main" val="1128226647"/>
                    </a:ext>
                  </a:extLst>
                </a:gridCol>
                <a:gridCol w="208306">
                  <a:extLst>
                    <a:ext uri="{9D8B030D-6E8A-4147-A177-3AD203B41FA5}">
                      <a16:colId xmlns:a16="http://schemas.microsoft.com/office/drawing/2014/main" val="365450934"/>
                    </a:ext>
                  </a:extLst>
                </a:gridCol>
                <a:gridCol w="1107388">
                  <a:extLst>
                    <a:ext uri="{9D8B030D-6E8A-4147-A177-3AD203B41FA5}">
                      <a16:colId xmlns:a16="http://schemas.microsoft.com/office/drawing/2014/main" val="1268555387"/>
                    </a:ext>
                  </a:extLst>
                </a:gridCol>
                <a:gridCol w="2548699">
                  <a:extLst>
                    <a:ext uri="{9D8B030D-6E8A-4147-A177-3AD203B41FA5}">
                      <a16:colId xmlns:a16="http://schemas.microsoft.com/office/drawing/2014/main" val="3743661599"/>
                    </a:ext>
                  </a:extLst>
                </a:gridCol>
              </a:tblGrid>
              <a:tr h="370840">
                <a:tc>
                  <a:txBody>
                    <a:bodyPr/>
                    <a:lstStyle/>
                    <a:p>
                      <a:pPr algn="ctr"/>
                      <a:r>
                        <a:rPr lang="en-US" dirty="0"/>
                        <a:t>Country</a:t>
                      </a:r>
                    </a:p>
                  </a:txBody>
                  <a:tcPr/>
                </a:tc>
                <a:tc>
                  <a:txBody>
                    <a:bodyPr/>
                    <a:lstStyle/>
                    <a:p>
                      <a:pPr algn="ctr"/>
                      <a:r>
                        <a:rPr lang="en-US" dirty="0"/>
                        <a:t>Institution</a:t>
                      </a:r>
                    </a:p>
                  </a:txBody>
                  <a:tcPr/>
                </a:tc>
                <a:tc>
                  <a:txBody>
                    <a:bodyPr/>
                    <a:lstStyle/>
                    <a:p>
                      <a:pPr algn="ctr"/>
                      <a:r>
                        <a:rPr lang="en-US"/>
                        <a:t>City</a:t>
                      </a:r>
                      <a:endParaRPr lang="en-US" dirty="0"/>
                    </a:p>
                  </a:txBody>
                  <a:tcPr/>
                </a:tc>
                <a:tc gridSpan="3">
                  <a:txBody>
                    <a:bodyPr/>
                    <a:lstStyle/>
                    <a:p>
                      <a:pPr algn="ctr"/>
                      <a:r>
                        <a:rPr lang="en-US"/>
                        <a:t>GL</a:t>
                      </a:r>
                      <a:endParaRPr lang="en-US" dirty="0"/>
                    </a:p>
                  </a:txBody>
                  <a:tcPr/>
                </a:tc>
                <a:tc hMerge="1">
                  <a:txBody>
                    <a:bodyPr/>
                    <a:lstStyle/>
                    <a:p>
                      <a:endParaRPr lang="en-US"/>
                    </a:p>
                  </a:txBody>
                  <a:tcPr/>
                </a:tc>
                <a:tc hMerge="1">
                  <a:txBody>
                    <a:bodyPr/>
                    <a:lstStyle/>
                    <a:p>
                      <a:pPr algn="ctr"/>
                      <a:endParaRPr lang="en-US" dirty="0"/>
                    </a:p>
                  </a:txBody>
                  <a:tcPr/>
                </a:tc>
                <a:tc gridSpan="2">
                  <a:txBody>
                    <a:bodyPr/>
                    <a:lstStyle/>
                    <a:p>
                      <a:pPr algn="ctr"/>
                      <a:r>
                        <a:rPr lang="en-US"/>
                        <a:t>Comments</a:t>
                      </a:r>
                      <a:endParaRPr lang="en-US" dirty="0"/>
                    </a:p>
                  </a:txBody>
                  <a:tcPr/>
                </a:tc>
                <a:tc hMerge="1">
                  <a:txBody>
                    <a:bodyPr/>
                    <a:lstStyle/>
                    <a:p>
                      <a:pPr algn="ctr"/>
                      <a:r>
                        <a:rPr lang="en-US"/>
                        <a:t>Comments</a:t>
                      </a:r>
                      <a:endParaRPr lang="en-US" dirty="0"/>
                    </a:p>
                  </a:txBody>
                  <a:tcPr/>
                </a:tc>
                <a:extLst>
                  <a:ext uri="{0D108BD9-81ED-4DB2-BD59-A6C34878D82A}">
                    <a16:rowId xmlns:a16="http://schemas.microsoft.com/office/drawing/2014/main" val="872539692"/>
                  </a:ext>
                </a:extLst>
              </a:tr>
              <a:tr h="370840">
                <a:tc>
                  <a:txBody>
                    <a:bodyPr/>
                    <a:lstStyle/>
                    <a:p>
                      <a:r>
                        <a:rPr lang="en-US" sz="1200" b="1" dirty="0"/>
                        <a:t>BULGARIA</a:t>
                      </a:r>
                    </a:p>
                  </a:txBody>
                  <a:tcPr marL="91453" marR="91453" marT="45714" marB="45714"/>
                </a:tc>
                <a:tc>
                  <a:txBody>
                    <a:bodyPr/>
                    <a:lstStyle/>
                    <a:p>
                      <a:r>
                        <a:rPr lang="en-US" sz="1200" dirty="0"/>
                        <a:t>U. of Plovdiv</a:t>
                      </a:r>
                    </a:p>
                  </a:txBody>
                  <a:tcPr marL="91453" marR="91453" marT="45714" marB="45714"/>
                </a:tc>
                <a:tc>
                  <a:txBody>
                    <a:bodyPr/>
                    <a:lstStyle/>
                    <a:p>
                      <a:r>
                        <a:rPr lang="en-US" sz="1200" dirty="0"/>
                        <a:t>Plovdiv</a:t>
                      </a:r>
                    </a:p>
                  </a:txBody>
                  <a:tcPr marL="91453" marR="91453" marT="45714" marB="45714"/>
                </a:tc>
                <a:tc gridSpan="2">
                  <a:txBody>
                    <a:bodyPr/>
                    <a:lstStyle/>
                    <a:p>
                      <a:r>
                        <a:rPr lang="en-US" sz="1200" dirty="0" err="1"/>
                        <a:t>Vanio</a:t>
                      </a:r>
                      <a:r>
                        <a:rPr lang="en-US" sz="1200" dirty="0"/>
                        <a:t> </a:t>
                      </a:r>
                      <a:r>
                        <a:rPr lang="en-US" sz="1200" dirty="0" err="1"/>
                        <a:t>Tcholakov</a:t>
                      </a:r>
                      <a:endParaRPr lang="en-US" sz="1200" dirty="0"/>
                    </a:p>
                  </a:txBody>
                  <a:tcPr marL="91453" marR="91453" marT="45714" marB="45714"/>
                </a:tc>
                <a:tc hMerge="1">
                  <a:txBody>
                    <a:bodyPr/>
                    <a:lstStyle/>
                    <a:p>
                      <a:endParaRPr lang="en-US" sz="1200" dirty="0"/>
                    </a:p>
                  </a:txBody>
                  <a:tcPr marL="91453" marR="91453" marT="45714" marB="45714"/>
                </a:tc>
                <a:tc>
                  <a:txBody>
                    <a:bodyPr/>
                    <a:lstStyle/>
                    <a:p>
                      <a:r>
                        <a:rPr lang="en-US" sz="1200" dirty="0"/>
                        <a:t> </a:t>
                      </a:r>
                    </a:p>
                  </a:txBody>
                  <a:tcPr marL="91453" marR="91453" marT="45714" marB="45714"/>
                </a:tc>
                <a:tc gridSpan="2">
                  <a:txBody>
                    <a:bodyPr/>
                    <a:lstStyle/>
                    <a:p>
                      <a:endParaRPr lang="en-US" sz="1200" dirty="0"/>
                    </a:p>
                  </a:txBody>
                  <a:tcPr/>
                </a:tc>
                <a:tc hMerge="1">
                  <a:txBody>
                    <a:bodyPr/>
                    <a:lstStyle/>
                    <a:p>
                      <a:endParaRPr lang="en-US" sz="1200" dirty="0"/>
                    </a:p>
                  </a:txBody>
                  <a:tcPr/>
                </a:tc>
                <a:extLst>
                  <a:ext uri="{0D108BD9-81ED-4DB2-BD59-A6C34878D82A}">
                    <a16:rowId xmlns:a16="http://schemas.microsoft.com/office/drawing/2014/main" val="4196386886"/>
                  </a:ext>
                </a:extLst>
              </a:tr>
              <a:tr h="370840">
                <a:tc>
                  <a:txBody>
                    <a:bodyPr/>
                    <a:lstStyle/>
                    <a:p>
                      <a:r>
                        <a:rPr lang="en-US" sz="1200" b="1" dirty="0"/>
                        <a:t>CHILE</a:t>
                      </a:r>
                    </a:p>
                  </a:txBody>
                  <a:tcPr/>
                </a:tc>
                <a:tc>
                  <a:txBody>
                    <a:bodyPr/>
                    <a:lstStyle/>
                    <a:p>
                      <a:r>
                        <a:rPr lang="en-US" sz="1200" dirty="0"/>
                        <a:t>U. </a:t>
                      </a:r>
                      <a:r>
                        <a:rPr lang="en-US" sz="1200" dirty="0" err="1"/>
                        <a:t>Tecnica</a:t>
                      </a:r>
                      <a:r>
                        <a:rPr lang="en-US" sz="1200" dirty="0"/>
                        <a:t> Federico Santa Maria</a:t>
                      </a:r>
                    </a:p>
                  </a:txBody>
                  <a:tcPr/>
                </a:tc>
                <a:tc>
                  <a:txBody>
                    <a:bodyPr/>
                    <a:lstStyle/>
                    <a:p>
                      <a:r>
                        <a:rPr lang="en-US" sz="1200"/>
                        <a:t>Valparaiso</a:t>
                      </a:r>
                      <a:endParaRPr lang="en-US" sz="1200" dirty="0"/>
                    </a:p>
                  </a:txBody>
                  <a:tcPr/>
                </a:tc>
                <a:tc gridSpan="3">
                  <a:txBody>
                    <a:bodyPr/>
                    <a:lstStyle/>
                    <a:p>
                      <a:r>
                        <a:rPr lang="en-US" sz="1200"/>
                        <a:t>Sergey Kuleshov</a:t>
                      </a:r>
                      <a:endParaRPr lang="en-US" sz="1200" dirty="0"/>
                    </a:p>
                  </a:txBody>
                  <a:tcPr/>
                </a:tc>
                <a:tc hMerge="1">
                  <a:txBody>
                    <a:bodyPr/>
                    <a:lstStyle/>
                    <a:p>
                      <a:endParaRPr lang="en-US"/>
                    </a:p>
                  </a:txBody>
                  <a:tcPr/>
                </a:tc>
                <a:tc hMerge="1">
                  <a:txBody>
                    <a:bodyPr/>
                    <a:lstStyle/>
                    <a:p>
                      <a:endParaRPr lang="en-US" sz="1200" dirty="0"/>
                    </a:p>
                  </a:txBody>
                  <a:tcPr/>
                </a:tc>
                <a:tc gridSpan="2">
                  <a:txBody>
                    <a:bodyPr/>
                    <a:lstStyle/>
                    <a:p>
                      <a:r>
                        <a:rPr lang="en-US" sz="1200"/>
                        <a:t>10 people. Hardware, physics program and physics analysis</a:t>
                      </a:r>
                      <a:endParaRPr lang="en-US" sz="1200" dirty="0"/>
                    </a:p>
                  </a:txBody>
                  <a:tcPr/>
                </a:tc>
                <a:tc hMerge="1">
                  <a:txBody>
                    <a:bodyPr/>
                    <a:lstStyle/>
                    <a:p>
                      <a:r>
                        <a:rPr lang="en-US" sz="1200"/>
                        <a:t>10 people. Hardware, physics program and physics analysis</a:t>
                      </a:r>
                      <a:endParaRPr lang="en-US" sz="1200" dirty="0"/>
                    </a:p>
                  </a:txBody>
                  <a:tcPr/>
                </a:tc>
                <a:extLst>
                  <a:ext uri="{0D108BD9-81ED-4DB2-BD59-A6C34878D82A}">
                    <a16:rowId xmlns:a16="http://schemas.microsoft.com/office/drawing/2014/main" val="2693817918"/>
                  </a:ext>
                </a:extLst>
              </a:tr>
              <a:tr h="370840">
                <a:tc>
                  <a:txBody>
                    <a:bodyPr/>
                    <a:lstStyle/>
                    <a:p>
                      <a:r>
                        <a:rPr lang="en-US" sz="1200" b="1" dirty="0"/>
                        <a:t>CHINA </a:t>
                      </a:r>
                    </a:p>
                  </a:txBody>
                  <a:tcPr/>
                </a:tc>
                <a:tc>
                  <a:txBody>
                    <a:bodyPr/>
                    <a:lstStyle/>
                    <a:p>
                      <a:r>
                        <a:rPr lang="en-US" sz="1200" dirty="0"/>
                        <a:t>Tsinghua U.</a:t>
                      </a:r>
                    </a:p>
                  </a:txBody>
                  <a:tcPr/>
                </a:tc>
                <a:tc>
                  <a:txBody>
                    <a:bodyPr/>
                    <a:lstStyle/>
                    <a:p>
                      <a:r>
                        <a:rPr lang="en-US" sz="1200"/>
                        <a:t>Beijing</a:t>
                      </a:r>
                      <a:endParaRPr lang="en-US" sz="1200" dirty="0"/>
                    </a:p>
                  </a:txBody>
                  <a:tcPr/>
                </a:tc>
                <a:tc gridSpan="3">
                  <a:txBody>
                    <a:bodyPr/>
                    <a:lstStyle/>
                    <a:p>
                      <a:r>
                        <a:rPr lang="en-US" sz="1200"/>
                        <a:t>Yi Wang</a:t>
                      </a:r>
                      <a:endParaRPr lang="en-US" sz="1200" dirty="0"/>
                    </a:p>
                  </a:txBody>
                  <a:tcPr/>
                </a:tc>
                <a:tc hMerge="1">
                  <a:txBody>
                    <a:bodyPr/>
                    <a:lstStyle/>
                    <a:p>
                      <a:endParaRPr lang="en-US"/>
                    </a:p>
                  </a:txBody>
                  <a:tcPr/>
                </a:tc>
                <a:tc hMerge="1">
                  <a:txBody>
                    <a:bodyPr/>
                    <a:lstStyle/>
                    <a:p>
                      <a:endParaRPr lang="en-US" sz="1200" dirty="0"/>
                    </a:p>
                  </a:txBody>
                  <a:tcPr/>
                </a:tc>
                <a:tc gridSpan="2">
                  <a:txBody>
                    <a:bodyPr/>
                    <a:lstStyle/>
                    <a:p>
                      <a:r>
                        <a:rPr lang="en-US" sz="1200"/>
                        <a:t>7 people. ECAL detector and electronics. Software development and physics analysis</a:t>
                      </a:r>
                      <a:endParaRPr lang="en-US" sz="1200" dirty="0"/>
                    </a:p>
                  </a:txBody>
                  <a:tcPr/>
                </a:tc>
                <a:tc hMerge="1">
                  <a:txBody>
                    <a:bodyPr/>
                    <a:lstStyle/>
                    <a:p>
                      <a:r>
                        <a:rPr lang="en-US" sz="1200"/>
                        <a:t>7 people. ECAL detector and electronics. Software development and physics analysis</a:t>
                      </a:r>
                      <a:endParaRPr lang="en-US" sz="1200" dirty="0"/>
                    </a:p>
                  </a:txBody>
                  <a:tcPr/>
                </a:tc>
                <a:extLst>
                  <a:ext uri="{0D108BD9-81ED-4DB2-BD59-A6C34878D82A}">
                    <a16:rowId xmlns:a16="http://schemas.microsoft.com/office/drawing/2014/main" val="3377611037"/>
                  </a:ext>
                </a:extLst>
              </a:tr>
              <a:tr h="370840">
                <a:tc>
                  <a:txBody>
                    <a:bodyPr/>
                    <a:lstStyle/>
                    <a:p>
                      <a:endParaRPr lang="en-US" sz="1200" b="1"/>
                    </a:p>
                  </a:txBody>
                  <a:tcPr/>
                </a:tc>
                <a:tc>
                  <a:txBody>
                    <a:bodyPr/>
                    <a:lstStyle/>
                    <a:p>
                      <a:r>
                        <a:rPr lang="en-US" sz="1200" dirty="0"/>
                        <a:t>USTC  </a:t>
                      </a:r>
                    </a:p>
                  </a:txBody>
                  <a:tcPr/>
                </a:tc>
                <a:tc>
                  <a:txBody>
                    <a:bodyPr/>
                    <a:lstStyle/>
                    <a:p>
                      <a:r>
                        <a:rPr lang="en-US" sz="1200"/>
                        <a:t>Hefei</a:t>
                      </a:r>
                      <a:endParaRPr lang="en-US" sz="1200" dirty="0"/>
                    </a:p>
                  </a:txBody>
                  <a:tcPr/>
                </a:tc>
                <a:tc gridSpan="3">
                  <a:txBody>
                    <a:bodyPr/>
                    <a:lstStyle/>
                    <a:p>
                      <a:r>
                        <a:rPr lang="en-US" sz="1200"/>
                        <a:t>Zebo Tang</a:t>
                      </a:r>
                      <a:endParaRPr lang="en-US" sz="1200" dirty="0"/>
                    </a:p>
                  </a:txBody>
                  <a:tcPr/>
                </a:tc>
                <a:tc hMerge="1">
                  <a:txBody>
                    <a:bodyPr/>
                    <a:lstStyle/>
                    <a:p>
                      <a:endParaRPr lang="en-US"/>
                    </a:p>
                  </a:txBody>
                  <a:tcPr/>
                </a:tc>
                <a:tc hMerge="1">
                  <a:txBody>
                    <a:bodyPr/>
                    <a:lstStyle/>
                    <a:p>
                      <a:endParaRPr lang="en-US" sz="1200" dirty="0"/>
                    </a:p>
                  </a:txBody>
                  <a:tcPr/>
                </a:tc>
                <a:tc gridSpan="2">
                  <a:txBody>
                    <a:bodyPr/>
                    <a:lstStyle/>
                    <a:p>
                      <a:r>
                        <a:rPr lang="en-US" sz="1200"/>
                        <a:t>6 people. Hardware, related calibration and software,  physics analysis of TOF</a:t>
                      </a:r>
                      <a:endParaRPr lang="en-US" sz="1200" dirty="0"/>
                    </a:p>
                  </a:txBody>
                  <a:tcPr/>
                </a:tc>
                <a:tc hMerge="1">
                  <a:txBody>
                    <a:bodyPr/>
                    <a:lstStyle/>
                    <a:p>
                      <a:r>
                        <a:rPr lang="en-US" sz="1200"/>
                        <a:t>6 people. Hardware, related calibration and software,  physics analysis of TOF</a:t>
                      </a:r>
                      <a:endParaRPr lang="en-US" sz="1200" dirty="0"/>
                    </a:p>
                  </a:txBody>
                  <a:tcPr/>
                </a:tc>
                <a:extLst>
                  <a:ext uri="{0D108BD9-81ED-4DB2-BD59-A6C34878D82A}">
                    <a16:rowId xmlns:a16="http://schemas.microsoft.com/office/drawing/2014/main" val="2744984155"/>
                  </a:ext>
                </a:extLst>
              </a:tr>
              <a:tr h="370840">
                <a:tc>
                  <a:txBody>
                    <a:bodyPr/>
                    <a:lstStyle/>
                    <a:p>
                      <a:endParaRPr lang="en-US" sz="1200" b="1"/>
                    </a:p>
                  </a:txBody>
                  <a:tcPr/>
                </a:tc>
                <a:tc>
                  <a:txBody>
                    <a:bodyPr/>
                    <a:lstStyle/>
                    <a:p>
                      <a:r>
                        <a:rPr lang="en-US" sz="1200" dirty="0" err="1"/>
                        <a:t>Houzhou</a:t>
                      </a:r>
                      <a:r>
                        <a:rPr lang="en-US" sz="1200" dirty="0"/>
                        <a:t> U.</a:t>
                      </a:r>
                    </a:p>
                  </a:txBody>
                  <a:tcPr/>
                </a:tc>
                <a:tc>
                  <a:txBody>
                    <a:bodyPr/>
                    <a:lstStyle/>
                    <a:p>
                      <a:r>
                        <a:rPr lang="en-US" sz="1200" dirty="0" err="1"/>
                        <a:t>Houzhou</a:t>
                      </a:r>
                      <a:endParaRPr lang="en-US" sz="1200" dirty="0"/>
                    </a:p>
                  </a:txBody>
                  <a:tcPr/>
                </a:tc>
                <a:tc gridSpan="3">
                  <a:txBody>
                    <a:bodyPr/>
                    <a:lstStyle/>
                    <a:p>
                      <a:r>
                        <a:rPr lang="en-US" sz="1200"/>
                        <a:t>Fuqiang Wang</a:t>
                      </a:r>
                      <a:endParaRPr lang="en-US" sz="1200" dirty="0"/>
                    </a:p>
                  </a:txBody>
                  <a:tcPr/>
                </a:tc>
                <a:tc hMerge="1">
                  <a:txBody>
                    <a:bodyPr/>
                    <a:lstStyle/>
                    <a:p>
                      <a:endParaRPr lang="en-US"/>
                    </a:p>
                  </a:txBody>
                  <a:tcPr/>
                </a:tc>
                <a:tc hMerge="1">
                  <a:txBody>
                    <a:bodyPr/>
                    <a:lstStyle/>
                    <a:p>
                      <a:endParaRPr lang="en-US" sz="1200" dirty="0"/>
                    </a:p>
                  </a:txBody>
                  <a:tcPr/>
                </a:tc>
                <a:tc gridSpan="2">
                  <a:txBody>
                    <a:bodyPr/>
                    <a:lstStyle/>
                    <a:p>
                      <a:r>
                        <a:rPr lang="en-US" sz="1200"/>
                        <a:t>3 people. Hardware (ZDC, ECAL), analysis software, physics analysis </a:t>
                      </a:r>
                      <a:endParaRPr lang="en-US" sz="1200" dirty="0"/>
                    </a:p>
                  </a:txBody>
                  <a:tcPr/>
                </a:tc>
                <a:tc hMerge="1">
                  <a:txBody>
                    <a:bodyPr/>
                    <a:lstStyle/>
                    <a:p>
                      <a:r>
                        <a:rPr lang="en-US" sz="1200"/>
                        <a:t>3 people. Hardware (ZDC, ECAL), analysis software, physics analysis </a:t>
                      </a:r>
                      <a:endParaRPr lang="en-US" sz="1200" dirty="0"/>
                    </a:p>
                  </a:txBody>
                  <a:tcPr/>
                </a:tc>
                <a:extLst>
                  <a:ext uri="{0D108BD9-81ED-4DB2-BD59-A6C34878D82A}">
                    <a16:rowId xmlns:a16="http://schemas.microsoft.com/office/drawing/2014/main" val="3136506718"/>
                  </a:ext>
                </a:extLst>
              </a:tr>
              <a:tr h="370840">
                <a:tc>
                  <a:txBody>
                    <a:bodyPr/>
                    <a:lstStyle/>
                    <a:p>
                      <a:endParaRPr lang="en-US" sz="1200" b="1"/>
                    </a:p>
                  </a:txBody>
                  <a:tcPr/>
                </a:tc>
                <a:tc>
                  <a:txBody>
                    <a:bodyPr/>
                    <a:lstStyle/>
                    <a:p>
                      <a:r>
                        <a:rPr lang="en-US" sz="1200" dirty="0"/>
                        <a:t>Shandong U.</a:t>
                      </a:r>
                    </a:p>
                  </a:txBody>
                  <a:tcPr/>
                </a:tc>
                <a:tc>
                  <a:txBody>
                    <a:bodyPr/>
                    <a:lstStyle/>
                    <a:p>
                      <a:r>
                        <a:rPr lang="en-US" sz="1200" dirty="0"/>
                        <a:t>Shandong</a:t>
                      </a:r>
                    </a:p>
                  </a:txBody>
                  <a:tcPr/>
                </a:tc>
                <a:tc gridSpan="3">
                  <a:txBody>
                    <a:bodyPr/>
                    <a:lstStyle/>
                    <a:p>
                      <a:r>
                        <a:rPr lang="en-US" sz="1200" dirty="0" err="1"/>
                        <a:t>Qinghua</a:t>
                      </a:r>
                      <a:r>
                        <a:rPr lang="en-US" sz="1200" dirty="0"/>
                        <a:t> Xu</a:t>
                      </a:r>
                    </a:p>
                  </a:txBody>
                  <a:tcPr/>
                </a:tc>
                <a:tc hMerge="1">
                  <a:txBody>
                    <a:bodyPr/>
                    <a:lstStyle/>
                    <a:p>
                      <a:endParaRPr lang="en-US"/>
                    </a:p>
                  </a:txBody>
                  <a:tcPr/>
                </a:tc>
                <a:tc hMerge="1">
                  <a:txBody>
                    <a:bodyPr/>
                    <a:lstStyle/>
                    <a:p>
                      <a:endParaRPr lang="en-US" sz="1200" dirty="0"/>
                    </a:p>
                  </a:txBody>
                  <a:tcPr/>
                </a:tc>
                <a:tc gridSpan="2">
                  <a:txBody>
                    <a:bodyPr/>
                    <a:lstStyle/>
                    <a:p>
                      <a:r>
                        <a:rPr lang="en-US" sz="1200" dirty="0"/>
                        <a:t>4 people. ECAL production. Physics analysis.</a:t>
                      </a:r>
                    </a:p>
                  </a:txBody>
                  <a:tcPr/>
                </a:tc>
                <a:tc hMerge="1">
                  <a:txBody>
                    <a:bodyPr/>
                    <a:lstStyle/>
                    <a:p>
                      <a:r>
                        <a:rPr lang="en-US" sz="1200" dirty="0"/>
                        <a:t>4 people. ECAL production. Physics analysis.</a:t>
                      </a:r>
                    </a:p>
                  </a:txBody>
                  <a:tcPr/>
                </a:tc>
                <a:extLst>
                  <a:ext uri="{0D108BD9-81ED-4DB2-BD59-A6C34878D82A}">
                    <a16:rowId xmlns:a16="http://schemas.microsoft.com/office/drawing/2014/main" val="3747345219"/>
                  </a:ext>
                </a:extLst>
              </a:tr>
              <a:tr h="370840">
                <a:tc>
                  <a:txBody>
                    <a:bodyPr/>
                    <a:lstStyle/>
                    <a:p>
                      <a:endParaRPr lang="en-US" sz="1200" b="1" dirty="0"/>
                    </a:p>
                  </a:txBody>
                  <a:tcPr/>
                </a:tc>
                <a:tc gridSpan="7">
                  <a:txBody>
                    <a:bodyPr/>
                    <a:lstStyle/>
                    <a:p>
                      <a:r>
                        <a:rPr lang="en-US" sz="1200" dirty="0"/>
                        <a:t>4 additional Chinese groups represented by </a:t>
                      </a:r>
                      <a:r>
                        <a:rPr lang="en-US" sz="1200" dirty="0" err="1"/>
                        <a:t>Fuqiang</a:t>
                      </a:r>
                      <a:r>
                        <a:rPr lang="en-US" sz="1200" dirty="0"/>
                        <a:t> Wang:</a:t>
                      </a:r>
                    </a:p>
                    <a:p>
                      <a:r>
                        <a:rPr lang="en-US" sz="1200" b="0" i="0" u="none" strike="noStrike" kern="1200" dirty="0">
                          <a:solidFill>
                            <a:schemeClr val="dk1"/>
                          </a:solidFill>
                          <a:effectLst/>
                          <a:latin typeface="+mn-lt"/>
                          <a:ea typeface="+mn-ea"/>
                          <a:cs typeface="+mn-cs"/>
                        </a:rPr>
                        <a:t>Shanghai Institute of Applied Physics, CAS;  Yu Gang Ma</a:t>
                      </a:r>
                    </a:p>
                    <a:p>
                      <a:r>
                        <a:rPr lang="en-US" sz="1200" b="0" i="0" u="none" strike="noStrike" kern="1200" dirty="0">
                          <a:solidFill>
                            <a:schemeClr val="dk1"/>
                          </a:solidFill>
                          <a:effectLst/>
                          <a:latin typeface="+mn-lt"/>
                          <a:ea typeface="+mn-ea"/>
                          <a:cs typeface="+mn-cs"/>
                        </a:rPr>
                        <a:t>Central China Normal U.       Feng Liu</a:t>
                      </a:r>
                    </a:p>
                    <a:p>
                      <a:r>
                        <a:rPr lang="en-US" sz="1200" dirty="0"/>
                        <a:t>Institute of High Energy Physics          Mei Huang</a:t>
                      </a:r>
                    </a:p>
                    <a:p>
                      <a:r>
                        <a:rPr lang="en-US" sz="1200" dirty="0"/>
                        <a:t>University of South China</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200" dirty="0"/>
                    </a:p>
                  </a:txBody>
                  <a:tcPr/>
                </a:tc>
                <a:extLst>
                  <a:ext uri="{0D108BD9-81ED-4DB2-BD59-A6C34878D82A}">
                    <a16:rowId xmlns:a16="http://schemas.microsoft.com/office/drawing/2014/main" val="1299881142"/>
                  </a:ext>
                </a:extLst>
              </a:tr>
              <a:tr h="370840">
                <a:tc>
                  <a:txBody>
                    <a:bodyPr/>
                    <a:lstStyle/>
                    <a:p>
                      <a:r>
                        <a:rPr lang="en-US" sz="1200" b="1" dirty="0"/>
                        <a:t>CZECH Republic</a:t>
                      </a:r>
                    </a:p>
                  </a:txBody>
                  <a:tcPr/>
                </a:tc>
                <a:tc>
                  <a:txBody>
                    <a:bodyPr/>
                    <a:lstStyle/>
                    <a:p>
                      <a:r>
                        <a:rPr lang="en-US" sz="1200" dirty="0" err="1"/>
                        <a:t>Palacky</a:t>
                      </a:r>
                      <a:r>
                        <a:rPr lang="en-US" sz="1200" dirty="0"/>
                        <a:t> U.</a:t>
                      </a:r>
                    </a:p>
                  </a:txBody>
                  <a:tcPr/>
                </a:tc>
                <a:tc gridSpan="2">
                  <a:txBody>
                    <a:bodyPr/>
                    <a:lstStyle/>
                    <a:p>
                      <a:r>
                        <a:rPr lang="en-US" sz="1200"/>
                        <a:t>Olomouc</a:t>
                      </a:r>
                      <a:endParaRPr lang="en-US" sz="1200" dirty="0"/>
                    </a:p>
                  </a:txBody>
                  <a:tcPr/>
                </a:tc>
                <a:tc hMerge="1">
                  <a:txBody>
                    <a:bodyPr/>
                    <a:lstStyle/>
                    <a:p>
                      <a:r>
                        <a:rPr lang="en-US" sz="1200"/>
                        <a:t>Miroslav Maslan</a:t>
                      </a:r>
                      <a:endParaRPr lang="en-US" sz="1200" dirty="0"/>
                    </a:p>
                  </a:txBody>
                  <a:tcPr/>
                </a:tc>
                <a:tc gridSpan="3">
                  <a:txBody>
                    <a:bodyPr/>
                    <a:lstStyle/>
                    <a:p>
                      <a:r>
                        <a:rPr lang="en-US" sz="1200"/>
                        <a:t>Miroslav Maslan</a:t>
                      </a:r>
                      <a:endParaRPr lang="en-US" sz="1200" dirty="0"/>
                    </a:p>
                  </a:txBody>
                  <a:tcPr/>
                </a:tc>
                <a:tc hMerge="1">
                  <a:txBody>
                    <a:bodyPr/>
                    <a:lstStyle/>
                    <a:p>
                      <a:r>
                        <a:rPr lang="en-US" sz="1200"/>
                        <a:t>Miroslav Maslan</a:t>
                      </a:r>
                      <a:endParaRPr lang="en-US" sz="1200" dirty="0"/>
                    </a:p>
                  </a:txBody>
                  <a:tcPr/>
                </a:tc>
                <a:tc h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2540468250"/>
                  </a:ext>
                </a:extLst>
              </a:tr>
              <a:tr h="370840">
                <a:tc>
                  <a:txBody>
                    <a:bodyPr/>
                    <a:lstStyle/>
                    <a:p>
                      <a:endParaRPr lang="en-US" sz="1200" b="1"/>
                    </a:p>
                  </a:txBody>
                  <a:tcPr/>
                </a:tc>
                <a:tc>
                  <a:txBody>
                    <a:bodyPr/>
                    <a:lstStyle/>
                    <a:p>
                      <a:r>
                        <a:rPr lang="en-US" sz="1200" dirty="0" err="1"/>
                        <a:t>Nucl</a:t>
                      </a:r>
                      <a:r>
                        <a:rPr lang="en-US" sz="1200" dirty="0"/>
                        <a:t>. Phys. Inst. CAS</a:t>
                      </a:r>
                    </a:p>
                  </a:txBody>
                  <a:tcPr/>
                </a:tc>
                <a:tc gridSpan="2">
                  <a:txBody>
                    <a:bodyPr/>
                    <a:lstStyle/>
                    <a:p>
                      <a:r>
                        <a:rPr lang="en-US" sz="1200"/>
                        <a:t>Rez</a:t>
                      </a:r>
                      <a:endParaRPr lang="en-US" sz="1200" dirty="0"/>
                    </a:p>
                  </a:txBody>
                  <a:tcPr/>
                </a:tc>
                <a:tc hMerge="1">
                  <a:txBody>
                    <a:bodyPr/>
                    <a:lstStyle/>
                    <a:p>
                      <a:r>
                        <a:rPr lang="en-US" sz="1200"/>
                        <a:t>Andrej Kugler</a:t>
                      </a:r>
                      <a:endParaRPr lang="en-US" sz="1200" dirty="0"/>
                    </a:p>
                  </a:txBody>
                  <a:tcPr/>
                </a:tc>
                <a:tc gridSpan="3">
                  <a:txBody>
                    <a:bodyPr/>
                    <a:lstStyle/>
                    <a:p>
                      <a:r>
                        <a:rPr lang="en-US" sz="1200"/>
                        <a:t>Andrej Kugler</a:t>
                      </a:r>
                      <a:endParaRPr lang="en-US" sz="1200" dirty="0"/>
                    </a:p>
                  </a:txBody>
                  <a:tcPr/>
                </a:tc>
                <a:tc hMerge="1">
                  <a:txBody>
                    <a:bodyPr/>
                    <a:lstStyle/>
                    <a:p>
                      <a:r>
                        <a:rPr lang="en-US" sz="1200"/>
                        <a:t>Andrej Kugler</a:t>
                      </a:r>
                      <a:endParaRPr lang="en-US" sz="1200" dirty="0"/>
                    </a:p>
                  </a:txBody>
                  <a:tcPr/>
                </a:tc>
                <a:tc hMerge="1">
                  <a:txBody>
                    <a:bodyPr/>
                    <a:lstStyle/>
                    <a:p>
                      <a:endParaRPr lang="en-US" sz="1200" dirty="0"/>
                    </a:p>
                  </a:txBody>
                  <a:tcPr/>
                </a:tc>
                <a:tc>
                  <a:txBody>
                    <a:bodyPr/>
                    <a:lstStyle/>
                    <a:p>
                      <a:r>
                        <a:rPr lang="en-US" sz="1200"/>
                        <a:t>10 people. Forward calorimeter</a:t>
                      </a:r>
                      <a:endParaRPr lang="en-US" sz="1200" dirty="0"/>
                    </a:p>
                  </a:txBody>
                  <a:tcPr/>
                </a:tc>
                <a:extLst>
                  <a:ext uri="{0D108BD9-81ED-4DB2-BD59-A6C34878D82A}">
                    <a16:rowId xmlns:a16="http://schemas.microsoft.com/office/drawing/2014/main" val="1210460727"/>
                  </a:ext>
                </a:extLst>
              </a:tr>
              <a:tr h="370840">
                <a:tc>
                  <a:txBody>
                    <a:bodyPr/>
                    <a:lstStyle/>
                    <a:p>
                      <a:r>
                        <a:rPr lang="en-US" sz="1200" b="1" dirty="0"/>
                        <a:t>EGYPT </a:t>
                      </a:r>
                    </a:p>
                  </a:txBody>
                  <a:tcPr/>
                </a:tc>
                <a:tc>
                  <a:txBody>
                    <a:bodyPr/>
                    <a:lstStyle/>
                    <a:p>
                      <a:r>
                        <a:rPr lang="en-US" sz="1200" dirty="0"/>
                        <a:t>Egyptian Center for Theoretical Physics </a:t>
                      </a:r>
                    </a:p>
                  </a:txBody>
                  <a:tcPr/>
                </a:tc>
                <a:tc gridSpan="2">
                  <a:txBody>
                    <a:bodyPr/>
                    <a:lstStyle/>
                    <a:p>
                      <a:r>
                        <a:rPr lang="en-US" sz="1200"/>
                        <a:t>Cairo</a:t>
                      </a:r>
                      <a:endParaRPr lang="en-US" sz="1200" dirty="0"/>
                    </a:p>
                  </a:txBody>
                  <a:tcPr/>
                </a:tc>
                <a:tc hMerge="1">
                  <a:txBody>
                    <a:bodyPr/>
                    <a:lstStyle/>
                    <a:p>
                      <a:r>
                        <a:rPr lang="en-US" sz="1200"/>
                        <a:t>Tawfik Abdel Nasser</a:t>
                      </a:r>
                      <a:endParaRPr lang="en-US" sz="1200" dirty="0"/>
                    </a:p>
                  </a:txBody>
                  <a:tcPr/>
                </a:tc>
                <a:tc gridSpan="3">
                  <a:txBody>
                    <a:bodyPr/>
                    <a:lstStyle/>
                    <a:p>
                      <a:r>
                        <a:rPr lang="en-US" sz="1200"/>
                        <a:t>Tawfik Abdel Nasser</a:t>
                      </a:r>
                      <a:endParaRPr lang="en-US" sz="1200" dirty="0"/>
                    </a:p>
                  </a:txBody>
                  <a:tcPr/>
                </a:tc>
                <a:tc hMerge="1">
                  <a:txBody>
                    <a:bodyPr/>
                    <a:lstStyle/>
                    <a:p>
                      <a:r>
                        <a:rPr lang="en-US" sz="1200"/>
                        <a:t>Tawfik Abdel Nasser</a:t>
                      </a:r>
                      <a:endParaRPr lang="en-US" sz="1200" dirty="0"/>
                    </a:p>
                  </a:txBody>
                  <a:tcPr/>
                </a:tc>
                <a:tc hMerge="1">
                  <a:txBody>
                    <a:bodyPr/>
                    <a:lstStyle/>
                    <a:p>
                      <a:endParaRPr lang="en-US" sz="1200" dirty="0"/>
                    </a:p>
                  </a:txBody>
                  <a:tcPr/>
                </a:tc>
                <a:tc>
                  <a:txBody>
                    <a:bodyPr/>
                    <a:lstStyle/>
                    <a:p>
                      <a:r>
                        <a:rPr lang="en-US" sz="1200"/>
                        <a:t>5 people. Software development, physics analysis </a:t>
                      </a:r>
                      <a:endParaRPr lang="en-US" sz="1200" dirty="0"/>
                    </a:p>
                  </a:txBody>
                  <a:tcPr/>
                </a:tc>
                <a:extLst>
                  <a:ext uri="{0D108BD9-81ED-4DB2-BD59-A6C34878D82A}">
                    <a16:rowId xmlns:a16="http://schemas.microsoft.com/office/drawing/2014/main" val="387350495"/>
                  </a:ext>
                </a:extLst>
              </a:tr>
              <a:tr h="370840">
                <a:tc>
                  <a:txBody>
                    <a:bodyPr/>
                    <a:lstStyle/>
                    <a:p>
                      <a:r>
                        <a:rPr lang="en-US" sz="1200" b="1" dirty="0"/>
                        <a:t>GEORGIA</a:t>
                      </a:r>
                    </a:p>
                  </a:txBody>
                  <a:tcPr/>
                </a:tc>
                <a:tc>
                  <a:txBody>
                    <a:bodyPr/>
                    <a:lstStyle/>
                    <a:p>
                      <a:r>
                        <a:rPr lang="en-US" sz="1200" dirty="0"/>
                        <a:t>Tbilisi State U.</a:t>
                      </a:r>
                    </a:p>
                  </a:txBody>
                  <a:tcPr/>
                </a:tc>
                <a:tc gridSpan="2">
                  <a:txBody>
                    <a:bodyPr/>
                    <a:lstStyle/>
                    <a:p>
                      <a:r>
                        <a:rPr lang="en-US" sz="1200" dirty="0"/>
                        <a:t>Tbilisi</a:t>
                      </a:r>
                    </a:p>
                  </a:txBody>
                  <a:tcPr/>
                </a:tc>
                <a:tc hMerge="1">
                  <a:txBody>
                    <a:bodyPr/>
                    <a:lstStyle/>
                    <a:p>
                      <a:endParaRPr lang="en-US"/>
                    </a:p>
                  </a:txBody>
                  <a:tcPr/>
                </a:tc>
                <a:tc gridSpan="3">
                  <a:txBody>
                    <a:bodyPr/>
                    <a:lstStyle/>
                    <a:p>
                      <a:r>
                        <a:rPr lang="en-US" sz="1200"/>
                        <a:t>Revz Shanidze</a:t>
                      </a:r>
                      <a:endParaRPr lang="en-US" sz="1200" dirty="0"/>
                    </a:p>
                  </a:txBody>
                  <a:tcPr/>
                </a:tc>
                <a:tc hMerge="1">
                  <a:txBody>
                    <a:bodyPr/>
                    <a:lstStyle/>
                    <a:p>
                      <a:r>
                        <a:rPr lang="en-US" sz="1200" dirty="0" err="1"/>
                        <a:t>Revz</a:t>
                      </a:r>
                      <a:r>
                        <a:rPr lang="en-US" sz="1200" dirty="0"/>
                        <a:t> </a:t>
                      </a:r>
                      <a:r>
                        <a:rPr lang="en-US" sz="1200" dirty="0" err="1"/>
                        <a:t>Shanidze</a:t>
                      </a:r>
                      <a:endParaRPr lang="en-US" sz="1200" dirty="0"/>
                    </a:p>
                  </a:txBody>
                  <a:tcPr/>
                </a:tc>
                <a:tc h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4032404301"/>
                  </a:ext>
                </a:extLst>
              </a:tr>
              <a:tr h="370840">
                <a:tc>
                  <a:txBody>
                    <a:bodyPr/>
                    <a:lstStyle/>
                    <a:p>
                      <a:r>
                        <a:rPr lang="en-US" sz="1200" b="1" dirty="0"/>
                        <a:t>MEXICO </a:t>
                      </a:r>
                    </a:p>
                  </a:txBody>
                  <a:tcPr/>
                </a:tc>
                <a:tc>
                  <a:txBody>
                    <a:bodyPr/>
                    <a:lstStyle/>
                    <a:p>
                      <a:r>
                        <a:rPr lang="en-US" sz="1200" dirty="0"/>
                        <a:t>UNAM</a:t>
                      </a:r>
                    </a:p>
                  </a:txBody>
                  <a:tcPr/>
                </a:tc>
                <a:tc gridSpan="2">
                  <a:txBody>
                    <a:bodyPr/>
                    <a:lstStyle/>
                    <a:p>
                      <a:r>
                        <a:rPr lang="en-US" sz="1200"/>
                        <a:t>Mexico City</a:t>
                      </a:r>
                      <a:endParaRPr lang="en-US" sz="1200" dirty="0"/>
                    </a:p>
                  </a:txBody>
                  <a:tcPr/>
                </a:tc>
                <a:tc hMerge="1">
                  <a:txBody>
                    <a:bodyPr/>
                    <a:lstStyle/>
                    <a:p>
                      <a:r>
                        <a:rPr lang="en-US" sz="1200"/>
                        <a:t>Alejandro Ayala</a:t>
                      </a:r>
                      <a:endParaRPr lang="en-US" sz="1200" dirty="0"/>
                    </a:p>
                  </a:txBody>
                  <a:tcPr/>
                </a:tc>
                <a:tc gridSpan="3">
                  <a:txBody>
                    <a:bodyPr/>
                    <a:lstStyle/>
                    <a:p>
                      <a:r>
                        <a:rPr lang="en-US" sz="1200"/>
                        <a:t>Alejandro Ayala</a:t>
                      </a:r>
                      <a:endParaRPr lang="en-US" sz="1200" dirty="0"/>
                    </a:p>
                  </a:txBody>
                  <a:tcPr/>
                </a:tc>
                <a:tc hMerge="1">
                  <a:txBody>
                    <a:bodyPr/>
                    <a:lstStyle/>
                    <a:p>
                      <a:r>
                        <a:rPr lang="en-US" sz="1200" dirty="0"/>
                        <a:t>Alejandro Ayala</a:t>
                      </a:r>
                    </a:p>
                  </a:txBody>
                  <a:tcPr/>
                </a:tc>
                <a:tc hMerge="1">
                  <a:txBody>
                    <a:bodyPr/>
                    <a:lstStyle/>
                    <a:p>
                      <a:endParaRPr lang="en-US" sz="1200" dirty="0"/>
                    </a:p>
                  </a:txBody>
                  <a:tcPr/>
                </a:tc>
                <a:tc>
                  <a:txBody>
                    <a:bodyPr/>
                    <a:lstStyle/>
                    <a:p>
                      <a:r>
                        <a:rPr lang="en-US" sz="1200" dirty="0"/>
                        <a:t>16 people. Hardware (BBC), software development, data analysis</a:t>
                      </a:r>
                    </a:p>
                  </a:txBody>
                  <a:tcPr/>
                </a:tc>
                <a:extLst>
                  <a:ext uri="{0D108BD9-81ED-4DB2-BD59-A6C34878D82A}">
                    <a16:rowId xmlns:a16="http://schemas.microsoft.com/office/drawing/2014/main" val="2701547203"/>
                  </a:ext>
                </a:extLst>
              </a:tr>
              <a:tr h="370840">
                <a:tc>
                  <a:txBody>
                    <a:bodyPr/>
                    <a:lstStyle/>
                    <a:p>
                      <a:r>
                        <a:rPr lang="en-US" sz="1200" b="1" dirty="0"/>
                        <a:t>POLAND</a:t>
                      </a:r>
                    </a:p>
                  </a:txBody>
                  <a:tcPr/>
                </a:tc>
                <a:tc>
                  <a:txBody>
                    <a:bodyPr/>
                    <a:lstStyle/>
                    <a:p>
                      <a:r>
                        <a:rPr lang="en-US" sz="1200" dirty="0"/>
                        <a:t>Warsaw U. of Technology</a:t>
                      </a:r>
                    </a:p>
                  </a:txBody>
                  <a:tcPr/>
                </a:tc>
                <a:tc gridSpan="2">
                  <a:txBody>
                    <a:bodyPr/>
                    <a:lstStyle/>
                    <a:p>
                      <a:r>
                        <a:rPr lang="en-US" sz="1200"/>
                        <a:t>Warsaw</a:t>
                      </a:r>
                      <a:endParaRPr lang="en-US" sz="1200" dirty="0"/>
                    </a:p>
                  </a:txBody>
                  <a:tcPr/>
                </a:tc>
                <a:tc hMerge="1">
                  <a:txBody>
                    <a:bodyPr/>
                    <a:lstStyle/>
                    <a:p>
                      <a:r>
                        <a:rPr lang="en-US" sz="1200"/>
                        <a:t>Adam Kisiel</a:t>
                      </a:r>
                      <a:endParaRPr lang="en-US" sz="1200" dirty="0"/>
                    </a:p>
                  </a:txBody>
                  <a:tcPr/>
                </a:tc>
                <a:tc gridSpan="3">
                  <a:txBody>
                    <a:bodyPr/>
                    <a:lstStyle/>
                    <a:p>
                      <a:r>
                        <a:rPr lang="en-US" sz="1200"/>
                        <a:t>Adam Kisiel</a:t>
                      </a:r>
                      <a:endParaRPr lang="en-US" sz="1200" dirty="0"/>
                    </a:p>
                  </a:txBody>
                  <a:tcPr/>
                </a:tc>
                <a:tc hMerge="1">
                  <a:txBody>
                    <a:bodyPr/>
                    <a:lstStyle/>
                    <a:p>
                      <a:r>
                        <a:rPr lang="en-US" sz="1200"/>
                        <a:t>Adam Kisiel</a:t>
                      </a:r>
                      <a:endParaRPr lang="en-US" sz="1200" dirty="0"/>
                    </a:p>
                  </a:txBody>
                  <a:tcPr/>
                </a:tc>
                <a:tc hMerge="1">
                  <a:txBody>
                    <a:bodyPr/>
                    <a:lstStyle/>
                    <a:p>
                      <a:endParaRPr lang="en-US" sz="1200" dirty="0"/>
                    </a:p>
                  </a:txBody>
                  <a:tcPr/>
                </a:tc>
                <a:tc>
                  <a:txBody>
                    <a:bodyPr/>
                    <a:lstStyle/>
                    <a:p>
                      <a:r>
                        <a:rPr lang="en-US" sz="1200" dirty="0"/>
                        <a:t>11 people. Hardware (electronics for trigger, DAQ, </a:t>
                      </a:r>
                      <a:r>
                        <a:rPr lang="en-US" sz="1200" dirty="0" err="1"/>
                        <a:t>monitoting</a:t>
                      </a:r>
                      <a:r>
                        <a:rPr lang="en-US" sz="1200" dirty="0"/>
                        <a:t>, slow control), </a:t>
                      </a:r>
                      <a:r>
                        <a:rPr lang="en-US" sz="1200" dirty="0" err="1"/>
                        <a:t>phys</a:t>
                      </a:r>
                      <a:r>
                        <a:rPr lang="en-US" sz="1200"/>
                        <a:t> analysis</a:t>
                      </a:r>
                      <a:endParaRPr lang="en-US" sz="1200" dirty="0"/>
                    </a:p>
                  </a:txBody>
                  <a:tcPr/>
                </a:tc>
                <a:extLst>
                  <a:ext uri="{0D108BD9-81ED-4DB2-BD59-A6C34878D82A}">
                    <a16:rowId xmlns:a16="http://schemas.microsoft.com/office/drawing/2014/main" val="2016816046"/>
                  </a:ext>
                </a:extLst>
              </a:tr>
              <a:tr h="370840">
                <a:tc>
                  <a:txBody>
                    <a:bodyPr/>
                    <a:lstStyle/>
                    <a:p>
                      <a:r>
                        <a:rPr lang="en-US" sz="1200" b="1" dirty="0"/>
                        <a:t> </a:t>
                      </a:r>
                    </a:p>
                  </a:txBody>
                  <a:tcPr/>
                </a:tc>
                <a:tc>
                  <a:txBody>
                    <a:bodyPr/>
                    <a:lstStyle/>
                    <a:p>
                      <a:r>
                        <a:rPr lang="en-US" sz="1200" dirty="0"/>
                        <a:t>National Center for Nuclear </a:t>
                      </a:r>
                      <a:r>
                        <a:rPr lang="en-US" sz="1200" dirty="0" err="1"/>
                        <a:t>Reseach</a:t>
                      </a:r>
                      <a:endParaRPr lang="en-US" sz="1200" dirty="0"/>
                    </a:p>
                  </a:txBody>
                  <a:tcPr/>
                </a:tc>
                <a:tc gridSpan="2">
                  <a:txBody>
                    <a:bodyPr/>
                    <a:lstStyle/>
                    <a:p>
                      <a:r>
                        <a:rPr lang="en-US" sz="1200" dirty="0" err="1"/>
                        <a:t>Otwock</a:t>
                      </a:r>
                      <a:r>
                        <a:rPr lang="en-US" sz="1200" dirty="0"/>
                        <a:t> – </a:t>
                      </a:r>
                      <a:r>
                        <a:rPr lang="en-US" sz="1200" dirty="0" err="1"/>
                        <a:t>Swierk</a:t>
                      </a:r>
                      <a:endParaRPr lang="en-US" sz="1200" dirty="0"/>
                    </a:p>
                  </a:txBody>
                  <a:tcPr/>
                </a:tc>
                <a:tc hMerge="1">
                  <a:txBody>
                    <a:bodyPr/>
                    <a:lstStyle/>
                    <a:p>
                      <a:r>
                        <a:rPr lang="en-US" sz="1200" dirty="0"/>
                        <a:t>Marcin </a:t>
                      </a:r>
                      <a:r>
                        <a:rPr lang="en-US" sz="1200" dirty="0" err="1"/>
                        <a:t>Bielewicz</a:t>
                      </a:r>
                      <a:endParaRPr lang="en-US" sz="1200" dirty="0"/>
                    </a:p>
                  </a:txBody>
                  <a:tcPr/>
                </a:tc>
                <a:tc gridSpan="3">
                  <a:txBody>
                    <a:bodyPr/>
                    <a:lstStyle/>
                    <a:p>
                      <a:r>
                        <a:rPr lang="en-US" sz="1200" dirty="0"/>
                        <a:t>Marcin </a:t>
                      </a:r>
                      <a:r>
                        <a:rPr lang="en-US" sz="1200" dirty="0" err="1"/>
                        <a:t>Bielewicz</a:t>
                      </a:r>
                      <a:endParaRPr lang="en-US" sz="1200" dirty="0"/>
                    </a:p>
                  </a:txBody>
                  <a:tcPr/>
                </a:tc>
                <a:tc hMerge="1">
                  <a:txBody>
                    <a:bodyPr/>
                    <a:lstStyle/>
                    <a:p>
                      <a:r>
                        <a:rPr lang="en-US" sz="1200" dirty="0"/>
                        <a:t>Marcin </a:t>
                      </a:r>
                      <a:r>
                        <a:rPr lang="en-US" sz="1200" dirty="0" err="1"/>
                        <a:t>Bielewicz</a:t>
                      </a:r>
                      <a:endParaRPr lang="en-US" sz="1200" dirty="0"/>
                    </a:p>
                  </a:txBody>
                  <a:tcPr/>
                </a:tc>
                <a:tc hMerge="1">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478390265"/>
                  </a:ext>
                </a:extLst>
              </a:tr>
            </a:tbl>
          </a:graphicData>
        </a:graphic>
      </p:graphicFrame>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7689-50A8-3244-86E9-F146B9B9BA23}"/>
              </a:ext>
            </a:extLst>
          </p:cNvPr>
          <p:cNvSpPr>
            <a:spLocks noGrp="1"/>
          </p:cNvSpPr>
          <p:nvPr>
            <p:ph type="title"/>
          </p:nvPr>
        </p:nvSpPr>
        <p:spPr>
          <a:xfrm>
            <a:off x="207963" y="0"/>
            <a:ext cx="8915400" cy="990600"/>
          </a:xfrm>
        </p:spPr>
        <p:txBody>
          <a:bodyPr/>
          <a:lstStyle/>
          <a:p>
            <a:pPr>
              <a:defRPr/>
            </a:pPr>
            <a:r>
              <a:rPr lang="en-US" sz="3600" u="sng" dirty="0">
                <a:solidFill>
                  <a:srgbClr val="FFFF00"/>
                </a:solidFill>
              </a:rPr>
              <a:t>ANNEX 1: Publication policies (II)</a:t>
            </a:r>
          </a:p>
        </p:txBody>
      </p:sp>
      <p:sp>
        <p:nvSpPr>
          <p:cNvPr id="3" name="Content Placeholder 2">
            <a:extLst>
              <a:ext uri="{FF2B5EF4-FFF2-40B4-BE49-F238E27FC236}">
                <a16:creationId xmlns:a16="http://schemas.microsoft.com/office/drawing/2014/main" id="{4F802ADC-93D5-254F-AFE6-0D6E4628C682}"/>
              </a:ext>
            </a:extLst>
          </p:cNvPr>
          <p:cNvSpPr>
            <a:spLocks noGrp="1"/>
          </p:cNvSpPr>
          <p:nvPr>
            <p:ph idx="1"/>
          </p:nvPr>
        </p:nvSpPr>
        <p:spPr>
          <a:xfrm>
            <a:off x="342900" y="909638"/>
            <a:ext cx="8458200" cy="5334000"/>
          </a:xfrm>
        </p:spPr>
        <p:txBody>
          <a:bodyPr/>
          <a:lstStyle/>
          <a:p>
            <a:pPr marL="0" indent="0">
              <a:buFont typeface="Wingdings" pitchFamily="2" charset="2"/>
              <a:buNone/>
              <a:defRPr/>
            </a:pPr>
            <a:r>
              <a:rPr lang="en-US" sz="1600" dirty="0">
                <a:effectLst/>
              </a:rPr>
              <a:t>POLICIES</a:t>
            </a:r>
          </a:p>
          <a:p>
            <a:pPr marL="0" indent="0">
              <a:buFont typeface="Wingdings" pitchFamily="2" charset="2"/>
              <a:buNone/>
              <a:defRPr/>
            </a:pPr>
            <a:r>
              <a:rPr lang="en-US" sz="1600" b="1" dirty="0">
                <a:effectLst/>
              </a:rPr>
              <a:t>I. Open communication within the Collaboration</a:t>
            </a:r>
            <a:endParaRPr lang="en-US" sz="1600" dirty="0">
              <a:effectLst/>
            </a:endParaRPr>
          </a:p>
          <a:p>
            <a:pPr marL="0" indent="0">
              <a:buFont typeface="Wingdings" pitchFamily="2" charset="2"/>
              <a:buNone/>
              <a:defRPr/>
            </a:pPr>
            <a:r>
              <a:rPr lang="en-US" sz="1600" dirty="0">
                <a:effectLst/>
              </a:rPr>
              <a:t>Data from all subsystems of the MPD Collaboration shall be available to all members of the Collaboration. All related analysis tools, codes, correction parameters and algorithms, calibration constants, etc., shall also be made available to all members of the Collaboration.</a:t>
            </a:r>
          </a:p>
          <a:p>
            <a:pPr marL="0" indent="0">
              <a:buFont typeface="Wingdings" pitchFamily="2" charset="2"/>
              <a:buNone/>
              <a:defRPr/>
            </a:pPr>
            <a:r>
              <a:rPr lang="en-US" sz="1600" dirty="0">
                <a:effectLst/>
              </a:rPr>
              <a:t> </a:t>
            </a:r>
          </a:p>
          <a:p>
            <a:pPr marL="0" indent="0">
              <a:buFont typeface="Wingdings" pitchFamily="2" charset="2"/>
              <a:buNone/>
              <a:defRPr/>
            </a:pPr>
            <a:r>
              <a:rPr lang="en-US" sz="1600" b="1" dirty="0">
                <a:effectLst/>
              </a:rPr>
              <a:t>II. Preliminary results</a:t>
            </a:r>
            <a:endParaRPr lang="en-US" sz="1600" dirty="0">
              <a:effectLst/>
            </a:endParaRPr>
          </a:p>
          <a:p>
            <a:pPr marL="0" indent="0">
              <a:buFont typeface="Wingdings" pitchFamily="2" charset="2"/>
              <a:buNone/>
              <a:defRPr/>
            </a:pPr>
            <a:r>
              <a:rPr lang="en-US" sz="1600" dirty="0">
                <a:effectLst/>
              </a:rPr>
              <a:t>Preliminary results can be disseminated outside of the collaboration in seminars, workshops or conferences, only when the following steps have been taken:</a:t>
            </a:r>
          </a:p>
          <a:p>
            <a:pPr marL="0" indent="0">
              <a:buFont typeface="Wingdings" pitchFamily="2" charset="2"/>
              <a:buNone/>
              <a:defRPr/>
            </a:pPr>
            <a:r>
              <a:rPr lang="en-US" sz="1600" dirty="0">
                <a:effectLst/>
              </a:rPr>
              <a:t>An MPD Analysis Note (AN) has been developed within a PWG and circulated within the collaboration. The AN shall give details of the analysis on which the results are based, as well as other relevant information.</a:t>
            </a:r>
          </a:p>
          <a:p>
            <a:pPr marL="0" indent="0">
              <a:buFont typeface="Wingdings" pitchFamily="2" charset="2"/>
              <a:buNone/>
              <a:defRPr/>
            </a:pPr>
            <a:r>
              <a:rPr lang="en-US" sz="1600" dirty="0">
                <a:effectLst/>
              </a:rPr>
              <a:t>The results have been presented and discussed at an open meeting of the Collaboration.</a:t>
            </a:r>
          </a:p>
          <a:p>
            <a:pPr marL="0" indent="0">
              <a:buFont typeface="Wingdings" pitchFamily="2" charset="2"/>
              <a:buNone/>
              <a:defRPr/>
            </a:pPr>
            <a:r>
              <a:rPr lang="en-US" sz="1600" dirty="0">
                <a:effectLst/>
              </a:rPr>
              <a:t>The Spokesperson has determined, based on steps (1) and (2), that the data are suitable for dissemination outside of the collaboration.</a:t>
            </a:r>
          </a:p>
          <a:p>
            <a:pPr marL="0" indent="0">
              <a:buFont typeface="Wingdings" pitchFamily="2" charset="2"/>
              <a:buNone/>
              <a:defRPr/>
            </a:pPr>
            <a:r>
              <a:rPr lang="en-US" sz="1600" dirty="0">
                <a:effectLst/>
              </a:rPr>
              <a:t>At this stage the results shall be prominently labeled as "MPD preliminary".</a:t>
            </a:r>
          </a:p>
          <a:p>
            <a:pPr marL="0" indent="0">
              <a:buFont typeface="Wingdings" pitchFamily="2" charset="2"/>
              <a:buNone/>
              <a:defRPr/>
            </a:pPr>
            <a:r>
              <a:rPr lang="en-US" sz="1600" dirty="0">
                <a:effectLst/>
              </a:rPr>
              <a:t> </a:t>
            </a:r>
          </a:p>
          <a:p>
            <a:pPr marL="0" indent="0">
              <a:buFont typeface="Wingdings" pitchFamily="2" charset="2"/>
              <a:buNone/>
              <a:defRPr/>
            </a:pPr>
            <a:r>
              <a:rPr lang="en-US" sz="1600" dirty="0">
                <a:effectLst/>
              </a:rPr>
              <a:t>There shall be one preliminary result for a given analysis. The next step shall be the final result released only once the paper containing this result is submitted for publication.</a:t>
            </a:r>
          </a:p>
          <a:p>
            <a:pPr marL="0" indent="0">
              <a:buFont typeface="Wingdings" pitchFamily="2" charset="2"/>
              <a:buNone/>
              <a:defRPr/>
            </a:pPr>
            <a:r>
              <a:rPr lang="en-US" sz="1600" dirty="0">
                <a:effectLst/>
              </a:rPr>
              <a:t> </a:t>
            </a:r>
          </a:p>
          <a:p>
            <a:pPr marL="0" indent="0">
              <a:buFont typeface="Wingdings" pitchFamily="2" charset="2"/>
              <a:buNone/>
              <a:defRPr/>
            </a:pPr>
            <a:r>
              <a:rPr lang="en-US" sz="1600" b="1" dirty="0">
                <a:effectLst/>
              </a:rPr>
              <a:t> </a:t>
            </a:r>
            <a:endParaRPr lang="en-US" sz="1600" dirty="0">
              <a:effectLst/>
            </a:endParaRPr>
          </a:p>
          <a:p>
            <a:pPr marL="0" indent="0">
              <a:buFont typeface="Wingdings" pitchFamily="2" charset="2"/>
              <a:buNone/>
              <a:defRPr/>
            </a:pPr>
            <a:r>
              <a:rPr lang="en-US" sz="1600" dirty="0">
                <a:effectLst/>
              </a:rPr>
              <a:t> </a:t>
            </a:r>
          </a:p>
          <a:p>
            <a:pPr marL="0" indent="0">
              <a:buFont typeface="Wingdings" pitchFamily="2" charset="2"/>
              <a:buNone/>
              <a:defRPr/>
            </a:pPr>
            <a:r>
              <a:rPr lang="en-US" sz="1600" dirty="0">
                <a:effectLst/>
              </a:rPr>
              <a:t> </a:t>
            </a:r>
          </a:p>
          <a:p>
            <a:pPr marL="0" indent="0">
              <a:buFont typeface="Wingdings" pitchFamily="2" charset="2"/>
              <a:buNone/>
              <a:defRPr/>
            </a:pPr>
            <a:r>
              <a:rPr lang="en-US" sz="1600" dirty="0">
                <a:effectLst/>
              </a:rPr>
              <a:t> </a:t>
            </a:r>
          </a:p>
          <a:p>
            <a:pPr marL="0" indent="0">
              <a:buFont typeface="Wingdings" pitchFamily="2" charset="2"/>
              <a:buNone/>
              <a:defRPr/>
            </a:pPr>
            <a:endParaRPr lang="en-US" sz="1050" dirty="0">
              <a:effectLst/>
            </a:endParaRPr>
          </a:p>
        </p:txBody>
      </p:sp>
      <p:sp>
        <p:nvSpPr>
          <p:cNvPr id="6" name="Slide Number Placeholder 5">
            <a:extLst>
              <a:ext uri="{FF2B5EF4-FFF2-40B4-BE49-F238E27FC236}">
                <a16:creationId xmlns:a16="http://schemas.microsoft.com/office/drawing/2014/main" id="{38078257-1A43-A148-9674-13A721C2304A}"/>
              </a:ext>
            </a:extLst>
          </p:cNvPr>
          <p:cNvSpPr>
            <a:spLocks noGrp="1"/>
          </p:cNvSpPr>
          <p:nvPr>
            <p:ph type="sldNum" sz="quarter" idx="12"/>
          </p:nvPr>
        </p:nvSpPr>
        <p:spPr/>
        <p:txBody>
          <a:bodyPr/>
          <a:lstStyle/>
          <a:p>
            <a:pPr>
              <a:defRPr/>
            </a:pPr>
            <a:fld id="{97F0B352-FBDF-1C4C-9DFF-961D1817285E}" type="slidenum">
              <a:rPr lang="en-US" altLang="en-US"/>
              <a:pPr>
                <a:defRPr/>
              </a:pPr>
              <a:t>30</a:t>
            </a:fld>
            <a:endParaRPr lang="en-US" altLang="en-US"/>
          </a:p>
        </p:txBody>
      </p:sp>
    </p:spTree>
    <p:extLst>
      <p:ext uri="{BB962C8B-B14F-4D97-AF65-F5344CB8AC3E}">
        <p14:creationId xmlns:p14="http://schemas.microsoft.com/office/powerpoint/2010/main" val="4067084803"/>
      </p:ext>
    </p:extLst>
  </p:cSld>
  <p:clrMapOvr>
    <a:masterClrMapping/>
  </p:clrMapOvr>
  <p:transition spd="med">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7689-50A8-3244-86E9-F146B9B9BA23}"/>
              </a:ext>
            </a:extLst>
          </p:cNvPr>
          <p:cNvSpPr>
            <a:spLocks noGrp="1"/>
          </p:cNvSpPr>
          <p:nvPr>
            <p:ph type="title"/>
          </p:nvPr>
        </p:nvSpPr>
        <p:spPr>
          <a:xfrm>
            <a:off x="215900" y="152400"/>
            <a:ext cx="8915400" cy="838200"/>
          </a:xfrm>
        </p:spPr>
        <p:txBody>
          <a:bodyPr/>
          <a:lstStyle/>
          <a:p>
            <a:pPr>
              <a:defRPr/>
            </a:pPr>
            <a:r>
              <a:rPr lang="en-US" sz="3600" u="sng" dirty="0">
                <a:solidFill>
                  <a:srgbClr val="FFFF00"/>
                </a:solidFill>
              </a:rPr>
              <a:t>ANNEX 1: Publication policies (III)</a:t>
            </a:r>
          </a:p>
        </p:txBody>
      </p:sp>
      <p:sp>
        <p:nvSpPr>
          <p:cNvPr id="3" name="Content Placeholder 2">
            <a:extLst>
              <a:ext uri="{FF2B5EF4-FFF2-40B4-BE49-F238E27FC236}">
                <a16:creationId xmlns:a16="http://schemas.microsoft.com/office/drawing/2014/main" id="{4F802ADC-93D5-254F-AFE6-0D6E4628C682}"/>
              </a:ext>
            </a:extLst>
          </p:cNvPr>
          <p:cNvSpPr>
            <a:spLocks noGrp="1"/>
          </p:cNvSpPr>
          <p:nvPr>
            <p:ph idx="1"/>
          </p:nvPr>
        </p:nvSpPr>
        <p:spPr>
          <a:xfrm>
            <a:off x="381000" y="990600"/>
            <a:ext cx="8534400" cy="5710238"/>
          </a:xfrm>
        </p:spPr>
        <p:txBody>
          <a:bodyPr/>
          <a:lstStyle/>
          <a:p>
            <a:pPr marL="0" indent="0">
              <a:buFont typeface="Wingdings" pitchFamily="2" charset="2"/>
              <a:buNone/>
              <a:defRPr/>
            </a:pPr>
            <a:r>
              <a:rPr lang="en-US" sz="1600" b="1" dirty="0">
                <a:effectLst/>
              </a:rPr>
              <a:t>III. Publication in refereed journals  </a:t>
            </a:r>
            <a:endParaRPr lang="en-US" sz="1600" dirty="0">
              <a:effectLst/>
            </a:endParaRPr>
          </a:p>
          <a:p>
            <a:pPr marL="0" indent="0">
              <a:buFont typeface="Wingdings" pitchFamily="2" charset="2"/>
              <a:buNone/>
              <a:defRPr/>
            </a:pPr>
            <a:r>
              <a:rPr lang="en-US" sz="1600" dirty="0">
                <a:effectLst/>
              </a:rPr>
              <a:t>Submission, resubmission, and correspondence with editors for all MPD Collaboration publications in refereed journals shall be handled only (a) through the MPD Office, (b) with explicit approval by the Spokesperson, and (c) after the following steps are taken:</a:t>
            </a:r>
          </a:p>
          <a:p>
            <a:pPr marL="0" indent="0">
              <a:buFont typeface="Wingdings" pitchFamily="2" charset="2"/>
              <a:buNone/>
              <a:defRPr/>
            </a:pPr>
            <a:r>
              <a:rPr lang="en-US" sz="1600" dirty="0">
                <a:effectLst/>
              </a:rPr>
              <a:t>Following the determination that the relevant analyzed data are suitable for publication a Paper Preparation Group (PPG) shall be appointed by the Spokesperson in consultation with the relevant Physics Working Group </a:t>
            </a:r>
            <a:r>
              <a:rPr lang="en-US" sz="1600" dirty="0" err="1">
                <a:effectLst/>
              </a:rPr>
              <a:t>Convenors</a:t>
            </a:r>
            <a:r>
              <a:rPr lang="en-US" sz="1600" dirty="0">
                <a:effectLst/>
              </a:rPr>
              <a:t> to prepare a near-final draft. The Collaboration members who have performed the initial analysis are expected to be members of the PPG. The near-final draft shall be circulated within the Collaboration. Comments from the Collaboration shall be solicited during the two weeks following the release of the near-final draft to the Collaboration. </a:t>
            </a:r>
          </a:p>
          <a:p>
            <a:pPr marL="0" indent="0">
              <a:buFont typeface="Wingdings" pitchFamily="2" charset="2"/>
              <a:buNone/>
              <a:defRPr/>
            </a:pPr>
            <a:r>
              <a:rPr lang="en-US" sz="1600" dirty="0">
                <a:effectLst/>
              </a:rPr>
              <a:t>After that an ad hoc Internal Review Committee (IRC) appointed by the Spokesperson shall review all comments received and together with the PPG shall produce the final draft of the paper. The final draft shall be released to  the Collaboration for comments within one week. In general, only relatively small comments are expected in this second release of the draft.   </a:t>
            </a:r>
          </a:p>
          <a:p>
            <a:pPr marL="0" indent="0">
              <a:buFont typeface="Wingdings" pitchFamily="2" charset="2"/>
              <a:buNone/>
              <a:defRPr/>
            </a:pPr>
            <a:r>
              <a:rPr lang="en-US" sz="1600" dirty="0">
                <a:effectLst/>
              </a:rPr>
              <a:t>The PPG and IRC shall then prepare the paper for submission. A near-consensus shall be a pre-requisite for the submission of the paper. The IRC shall be empowered to adjudicate disagreements on the details of the paper. </a:t>
            </a:r>
          </a:p>
          <a:p>
            <a:pPr marL="0" indent="0">
              <a:buFont typeface="Wingdings" pitchFamily="2" charset="2"/>
              <a:buNone/>
              <a:defRPr/>
            </a:pPr>
            <a:r>
              <a:rPr lang="en-US" sz="1600" dirty="0">
                <a:effectLst/>
              </a:rPr>
              <a:t>If referee comments require changes of the manuscript, the revised version of the manuscript and the referee comments shall be circulated within the collaboration. In unusual cases it may be necessary to repeat some of the above steps. The resubmission letter and response to the referees shall also be circulated within the collaboration.</a:t>
            </a:r>
          </a:p>
          <a:p>
            <a:pPr marL="0" indent="0">
              <a:buFont typeface="Wingdings" pitchFamily="2" charset="2"/>
              <a:buNone/>
              <a:defRPr/>
            </a:pPr>
            <a:r>
              <a:rPr lang="en-US" sz="1600" dirty="0">
                <a:effectLst/>
              </a:rPr>
              <a:t> </a:t>
            </a:r>
          </a:p>
          <a:p>
            <a:pPr marL="0" indent="0">
              <a:buFont typeface="Wingdings" pitchFamily="2" charset="2"/>
              <a:buNone/>
              <a:defRPr/>
            </a:pPr>
            <a:r>
              <a:rPr lang="en-US" sz="1600" b="1" dirty="0">
                <a:effectLst/>
              </a:rPr>
              <a:t> </a:t>
            </a:r>
            <a:endParaRPr lang="en-US" sz="1600" dirty="0">
              <a:effectLst/>
            </a:endParaRPr>
          </a:p>
          <a:p>
            <a:pPr marL="0" indent="0">
              <a:buFont typeface="Wingdings" pitchFamily="2" charset="2"/>
              <a:buNone/>
              <a:defRPr/>
            </a:pPr>
            <a:r>
              <a:rPr lang="en-US" sz="1600" dirty="0">
                <a:effectLst/>
              </a:rPr>
              <a:t> </a:t>
            </a:r>
          </a:p>
          <a:p>
            <a:pPr marL="0" indent="0">
              <a:buFont typeface="Wingdings" pitchFamily="2" charset="2"/>
              <a:buNone/>
              <a:defRPr/>
            </a:pPr>
            <a:r>
              <a:rPr lang="en-US" sz="1600" dirty="0">
                <a:effectLst/>
              </a:rPr>
              <a:t> </a:t>
            </a:r>
          </a:p>
          <a:p>
            <a:pPr marL="0" indent="0">
              <a:buFont typeface="Wingdings" pitchFamily="2" charset="2"/>
              <a:buNone/>
              <a:defRPr/>
            </a:pPr>
            <a:endParaRPr lang="en-US" sz="1050" dirty="0">
              <a:effectLst/>
            </a:endParaRPr>
          </a:p>
        </p:txBody>
      </p:sp>
    </p:spTree>
    <p:extLst>
      <p:ext uri="{BB962C8B-B14F-4D97-AF65-F5344CB8AC3E}">
        <p14:creationId xmlns:p14="http://schemas.microsoft.com/office/powerpoint/2010/main" val="1299829339"/>
      </p:ext>
    </p:extLst>
  </p:cSld>
  <p:clrMapOvr>
    <a:masterClrMapping/>
  </p:clrMapOvr>
  <p:transition spd="med">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7689-50A8-3244-86E9-F146B9B9BA23}"/>
              </a:ext>
            </a:extLst>
          </p:cNvPr>
          <p:cNvSpPr>
            <a:spLocks noGrp="1"/>
          </p:cNvSpPr>
          <p:nvPr>
            <p:ph type="title"/>
          </p:nvPr>
        </p:nvSpPr>
        <p:spPr>
          <a:xfrm>
            <a:off x="215900" y="152400"/>
            <a:ext cx="8915400" cy="838200"/>
          </a:xfrm>
        </p:spPr>
        <p:txBody>
          <a:bodyPr/>
          <a:lstStyle/>
          <a:p>
            <a:pPr>
              <a:defRPr/>
            </a:pPr>
            <a:r>
              <a:rPr lang="en-US" sz="3600" u="sng" dirty="0">
                <a:solidFill>
                  <a:srgbClr val="FFFF00"/>
                </a:solidFill>
              </a:rPr>
              <a:t>ANNEX 1: Publication policies (IV)</a:t>
            </a:r>
          </a:p>
        </p:txBody>
      </p:sp>
      <p:sp>
        <p:nvSpPr>
          <p:cNvPr id="3" name="Content Placeholder 2">
            <a:extLst>
              <a:ext uri="{FF2B5EF4-FFF2-40B4-BE49-F238E27FC236}">
                <a16:creationId xmlns:a16="http://schemas.microsoft.com/office/drawing/2014/main" id="{4F802ADC-93D5-254F-AFE6-0D6E4628C682}"/>
              </a:ext>
            </a:extLst>
          </p:cNvPr>
          <p:cNvSpPr>
            <a:spLocks noGrp="1"/>
          </p:cNvSpPr>
          <p:nvPr>
            <p:ph idx="1"/>
          </p:nvPr>
        </p:nvSpPr>
        <p:spPr>
          <a:xfrm>
            <a:off x="381000" y="990600"/>
            <a:ext cx="8534400" cy="5710238"/>
          </a:xfrm>
        </p:spPr>
        <p:txBody>
          <a:bodyPr/>
          <a:lstStyle/>
          <a:p>
            <a:pPr marL="0" indent="0">
              <a:buFont typeface="Wingdings" pitchFamily="2" charset="2"/>
              <a:buNone/>
              <a:defRPr/>
            </a:pPr>
            <a:r>
              <a:rPr lang="en-US" sz="1600" b="1" dirty="0">
                <a:effectLst/>
              </a:rPr>
              <a:t>IV. Author lists</a:t>
            </a:r>
            <a:endParaRPr lang="en-US" sz="1600" dirty="0">
              <a:effectLst/>
            </a:endParaRPr>
          </a:p>
          <a:p>
            <a:pPr marL="0" indent="0">
              <a:buFont typeface="Wingdings" pitchFamily="2" charset="2"/>
              <a:buNone/>
              <a:defRPr/>
            </a:pPr>
            <a:r>
              <a:rPr lang="en-US" sz="1600" dirty="0">
                <a:effectLst/>
              </a:rPr>
              <a:t>Authors of papers in refereed journals shall be those who are one or more of the following:</a:t>
            </a:r>
          </a:p>
          <a:p>
            <a:pPr marL="0" indent="0">
              <a:buFont typeface="Wingdings" pitchFamily="2" charset="2"/>
              <a:buNone/>
              <a:defRPr/>
            </a:pPr>
            <a:r>
              <a:rPr lang="en-US" sz="1600" dirty="0">
                <a:effectLst/>
              </a:rPr>
              <a:t>a. Members at the time that the relevant data were obtained.</a:t>
            </a:r>
          </a:p>
          <a:p>
            <a:pPr marL="0" indent="0">
              <a:buFont typeface="Wingdings" pitchFamily="2" charset="2"/>
              <a:buNone/>
              <a:defRPr/>
            </a:pPr>
            <a:r>
              <a:rPr lang="en-US" sz="1600" dirty="0">
                <a:effectLst/>
              </a:rPr>
              <a:t>b. Members who have participated substantially in the analysis of</a:t>
            </a:r>
          </a:p>
          <a:p>
            <a:pPr marL="0" indent="0">
              <a:buFont typeface="Wingdings" pitchFamily="2" charset="2"/>
              <a:buNone/>
              <a:defRPr/>
            </a:pPr>
            <a:r>
              <a:rPr lang="en-US" sz="1600" dirty="0">
                <a:effectLst/>
              </a:rPr>
              <a:t>the relevant data, even if they were not members of MPD at the time the data were obtained.</a:t>
            </a:r>
          </a:p>
          <a:p>
            <a:pPr marL="0" indent="0">
              <a:buFont typeface="Wingdings" pitchFamily="2" charset="2"/>
              <a:buNone/>
              <a:defRPr/>
            </a:pPr>
            <a:r>
              <a:rPr lang="en-US" sz="1600" dirty="0">
                <a:effectLst/>
              </a:rPr>
              <a:t>c. Collaborators who have significantly contributed to MPD.</a:t>
            </a:r>
          </a:p>
          <a:p>
            <a:pPr marL="0" indent="0">
              <a:buFont typeface="Wingdings" pitchFamily="2" charset="2"/>
              <a:buNone/>
              <a:defRPr/>
            </a:pPr>
            <a:r>
              <a:rPr lang="en-US" sz="1600" dirty="0">
                <a:effectLst/>
              </a:rPr>
              <a:t>In the case of c. above, if the collaborator has left MPD, he or she shall be the author of only a certain number of papers, as determined by the Spokesperson.</a:t>
            </a:r>
          </a:p>
          <a:p>
            <a:pPr marL="0" indent="0">
              <a:buFont typeface="Wingdings" pitchFamily="2" charset="2"/>
              <a:buNone/>
              <a:defRPr/>
            </a:pPr>
            <a:r>
              <a:rPr lang="en-US" sz="1600" dirty="0">
                <a:effectLst/>
              </a:rPr>
              <a:t>Authors shall be listed alphabetically except in the case of conference proceedings (see below). </a:t>
            </a:r>
          </a:p>
          <a:p>
            <a:pPr marL="0" indent="0">
              <a:buFont typeface="Wingdings" pitchFamily="2" charset="2"/>
              <a:buNone/>
              <a:defRPr/>
            </a:pPr>
            <a:r>
              <a:rPr lang="en-US" sz="1600" dirty="0">
                <a:effectLst/>
              </a:rPr>
              <a:t>The Spokesperson shall update the list of individual Collaboration members at least once per year, in consultation with Institutional Board representatives. A record shall be kept of Collaboration members as a function of time.</a:t>
            </a:r>
          </a:p>
          <a:p>
            <a:pPr marL="0" indent="0">
              <a:buFont typeface="Wingdings" pitchFamily="2" charset="2"/>
              <a:buNone/>
              <a:defRPr/>
            </a:pPr>
            <a:r>
              <a:rPr lang="en-US" sz="1600" dirty="0">
                <a:effectLst/>
              </a:rPr>
              <a:t> </a:t>
            </a:r>
          </a:p>
          <a:p>
            <a:pPr marL="0" indent="0">
              <a:buFont typeface="Wingdings" pitchFamily="2" charset="2"/>
              <a:buNone/>
              <a:defRPr/>
            </a:pPr>
            <a:r>
              <a:rPr lang="en-US" sz="1600" dirty="0">
                <a:effectLst/>
              </a:rPr>
              <a:t>Conference proceedings may be submitted only in the speaker’s name plus other major contributors, if appropriate, followed by some designation such as: "For the MPD Collaboration". In conference proceedings it is permissible to list the invited speaker first, followed by other authors in alphabetical order.</a:t>
            </a:r>
          </a:p>
          <a:p>
            <a:pPr marL="0" indent="0">
              <a:buFont typeface="Wingdings" pitchFamily="2" charset="2"/>
              <a:buNone/>
              <a:defRPr/>
            </a:pPr>
            <a:r>
              <a:rPr lang="en-US" sz="1600" dirty="0">
                <a:effectLst/>
              </a:rPr>
              <a:t>Technical (instrumental, etc.) papers may have as authors only those individuals who have contributed directly to the particular project. The MPD Collaboration should be acknowledged.</a:t>
            </a:r>
          </a:p>
          <a:p>
            <a:pPr marL="0" indent="0">
              <a:buFont typeface="Wingdings" pitchFamily="2" charset="2"/>
              <a:buNone/>
              <a:defRPr/>
            </a:pPr>
            <a:r>
              <a:rPr lang="en-US" sz="1600" dirty="0">
                <a:effectLst/>
              </a:rPr>
              <a:t> </a:t>
            </a:r>
          </a:p>
          <a:p>
            <a:pPr marL="0" indent="0">
              <a:buFont typeface="Wingdings" pitchFamily="2" charset="2"/>
              <a:buNone/>
              <a:defRPr/>
            </a:pPr>
            <a:r>
              <a:rPr lang="en-US" sz="1600" b="1" dirty="0">
                <a:effectLst/>
              </a:rPr>
              <a:t> </a:t>
            </a:r>
            <a:endParaRPr lang="en-US" sz="1600" dirty="0">
              <a:effectLst/>
            </a:endParaRPr>
          </a:p>
          <a:p>
            <a:pPr marL="0" indent="0">
              <a:buFont typeface="Wingdings" pitchFamily="2" charset="2"/>
              <a:buNone/>
              <a:defRPr/>
            </a:pPr>
            <a:endParaRPr lang="en-US" sz="1050" dirty="0">
              <a:effectLst/>
            </a:endParaRPr>
          </a:p>
        </p:txBody>
      </p:sp>
    </p:spTree>
    <p:extLst>
      <p:ext uri="{BB962C8B-B14F-4D97-AF65-F5344CB8AC3E}">
        <p14:creationId xmlns:p14="http://schemas.microsoft.com/office/powerpoint/2010/main" val="1829720493"/>
      </p:ext>
    </p:extLst>
  </p:cSld>
  <p:clrMapOvr>
    <a:masterClrMapping/>
  </p:clrMapOvr>
  <p:transition spd="med">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7689-50A8-3244-86E9-F146B9B9BA23}"/>
              </a:ext>
            </a:extLst>
          </p:cNvPr>
          <p:cNvSpPr>
            <a:spLocks noGrp="1"/>
          </p:cNvSpPr>
          <p:nvPr>
            <p:ph type="title"/>
          </p:nvPr>
        </p:nvSpPr>
        <p:spPr>
          <a:xfrm>
            <a:off x="215900" y="152400"/>
            <a:ext cx="8915400" cy="838200"/>
          </a:xfrm>
        </p:spPr>
        <p:txBody>
          <a:bodyPr/>
          <a:lstStyle/>
          <a:p>
            <a:pPr>
              <a:defRPr/>
            </a:pPr>
            <a:r>
              <a:rPr lang="en-US" sz="3600" u="sng" dirty="0">
                <a:solidFill>
                  <a:srgbClr val="FFFF00"/>
                </a:solidFill>
              </a:rPr>
              <a:t>ANNEX 1: Publication policies (V)</a:t>
            </a:r>
          </a:p>
        </p:txBody>
      </p:sp>
      <p:sp>
        <p:nvSpPr>
          <p:cNvPr id="3" name="Content Placeholder 2">
            <a:extLst>
              <a:ext uri="{FF2B5EF4-FFF2-40B4-BE49-F238E27FC236}">
                <a16:creationId xmlns:a16="http://schemas.microsoft.com/office/drawing/2014/main" id="{4F802ADC-93D5-254F-AFE6-0D6E4628C682}"/>
              </a:ext>
            </a:extLst>
          </p:cNvPr>
          <p:cNvSpPr>
            <a:spLocks noGrp="1"/>
          </p:cNvSpPr>
          <p:nvPr>
            <p:ph idx="1"/>
          </p:nvPr>
        </p:nvSpPr>
        <p:spPr>
          <a:xfrm>
            <a:off x="381000" y="990600"/>
            <a:ext cx="8534400" cy="5710238"/>
          </a:xfrm>
        </p:spPr>
        <p:txBody>
          <a:bodyPr/>
          <a:lstStyle/>
          <a:p>
            <a:pPr marL="0" indent="0">
              <a:buFont typeface="Wingdings" pitchFamily="2" charset="2"/>
              <a:buNone/>
              <a:defRPr/>
            </a:pPr>
            <a:r>
              <a:rPr lang="en-US" sz="1600" b="1" dirty="0">
                <a:effectLst/>
              </a:rPr>
              <a:t>V. Speakers Bureau</a:t>
            </a:r>
            <a:endParaRPr lang="en-US" sz="1600" dirty="0">
              <a:effectLst/>
            </a:endParaRPr>
          </a:p>
          <a:p>
            <a:pPr marL="0" indent="0">
              <a:buFont typeface="Wingdings" pitchFamily="2" charset="2"/>
              <a:buNone/>
              <a:defRPr/>
            </a:pPr>
            <a:r>
              <a:rPr lang="en-US" sz="1600" dirty="0">
                <a:effectLst/>
              </a:rPr>
              <a:t>The function of the MPD Speakers Bureau is to allocate talks on behalf of the collaboration to collaborators at all conferences and workshops.  The primary goal is to distribute speaking opportunities equitably, recognizing the individual contributions to the achievements of the collaboration. The SB shall be composed of a chairperson appointed by the spokesperson, members of the project management and at least one active convener from each physics working group.</a:t>
            </a:r>
          </a:p>
          <a:p>
            <a:pPr marL="0" indent="0">
              <a:buFont typeface="Wingdings" pitchFamily="2" charset="2"/>
              <a:buNone/>
              <a:defRPr/>
            </a:pPr>
            <a:r>
              <a:rPr lang="en-US" sz="1600" dirty="0">
                <a:effectLst/>
              </a:rPr>
              <a:t> </a:t>
            </a:r>
          </a:p>
          <a:p>
            <a:pPr marL="0" indent="0">
              <a:buFont typeface="Wingdings" pitchFamily="2" charset="2"/>
              <a:buNone/>
              <a:defRPr/>
            </a:pPr>
            <a:r>
              <a:rPr lang="en-US" sz="1600" b="1" dirty="0">
                <a:effectLst/>
              </a:rPr>
              <a:t>VI. Conference presentations and dissemination of preliminary results</a:t>
            </a:r>
            <a:endParaRPr lang="en-US" sz="1600" dirty="0">
              <a:effectLst/>
            </a:endParaRPr>
          </a:p>
          <a:p>
            <a:pPr marL="0" indent="0">
              <a:buFont typeface="Wingdings" pitchFamily="2" charset="2"/>
              <a:buNone/>
              <a:defRPr/>
            </a:pPr>
            <a:r>
              <a:rPr lang="en-US" sz="1600" dirty="0">
                <a:effectLst/>
              </a:rPr>
              <a:t>Good judgment and discretion shall be exercised when discussing or presenting preliminary results outside of the Collaboration.</a:t>
            </a:r>
          </a:p>
          <a:p>
            <a:pPr marL="0" indent="0">
              <a:buFont typeface="Wingdings" pitchFamily="2" charset="2"/>
              <a:buNone/>
              <a:defRPr/>
            </a:pPr>
            <a:r>
              <a:rPr lang="en-US" sz="1600" dirty="0">
                <a:effectLst/>
              </a:rPr>
              <a:t>Speaking invitations received by the Collaboration shall be distributed equitably following considerations of the topic, appropriate credit due, and earlier institutional allocations. </a:t>
            </a:r>
          </a:p>
          <a:p>
            <a:pPr marL="0" indent="0">
              <a:buFont typeface="Wingdings" pitchFamily="2" charset="2"/>
              <a:buNone/>
              <a:defRPr/>
            </a:pPr>
            <a:r>
              <a:rPr lang="en-US" sz="1600" dirty="0">
                <a:effectLst/>
              </a:rPr>
              <a:t>Members of the Collaboration who receive personal invitations to give talks should inform the conference organizers about the SB and its role in assigning MPD speakers to invited talks.  </a:t>
            </a:r>
          </a:p>
          <a:p>
            <a:pPr marL="0" indent="0">
              <a:buFont typeface="Wingdings" pitchFamily="2" charset="2"/>
              <a:buNone/>
              <a:defRPr/>
            </a:pPr>
            <a:r>
              <a:rPr lang="en-US" sz="1600" dirty="0">
                <a:effectLst/>
              </a:rPr>
              <a:t>Members of the Collaboration who wish to submit contributed papers or posters to conferences shall first consult with the Speakers Bureau that shall advise how to proceed. The Bureau shall coordinate such submissions in order to avoid duplications and conflicts.</a:t>
            </a:r>
          </a:p>
          <a:p>
            <a:pPr marL="0" indent="0">
              <a:buFont typeface="Wingdings" pitchFamily="2" charset="2"/>
              <a:buNone/>
              <a:defRPr/>
            </a:pPr>
            <a:r>
              <a:rPr lang="en-US" sz="1600" dirty="0">
                <a:effectLst/>
              </a:rPr>
              <a:t>Before the presentation, speakers should post a drafts of their slides and get approval from the appropriate Physics Working Group Conveners. For major conferences, the Spokesperson or conveners may request rehearsal of the talks at an open meeting of the Collaboration. Final versions of the talks shall be posted at an appropriate location on the MPD portal.</a:t>
            </a:r>
          </a:p>
          <a:p>
            <a:pPr marL="0" indent="0">
              <a:buFont typeface="Wingdings" pitchFamily="2" charset="2"/>
              <a:buNone/>
              <a:defRPr/>
            </a:pPr>
            <a:r>
              <a:rPr lang="en-US" sz="1600" dirty="0">
                <a:effectLst/>
              </a:rPr>
              <a:t>Text and figures of papers to be published on behalf of the MPD Collaboration in conference proceedings shall be cleared by the Physics Working Group Conveners before submission.  </a:t>
            </a:r>
          </a:p>
          <a:p>
            <a:pPr marL="0" indent="0">
              <a:buFont typeface="Wingdings" pitchFamily="2" charset="2"/>
              <a:buNone/>
              <a:defRPr/>
            </a:pPr>
            <a:r>
              <a:rPr lang="en-US" sz="1600" dirty="0">
                <a:effectLst/>
              </a:rPr>
              <a:t> </a:t>
            </a:r>
          </a:p>
          <a:p>
            <a:pPr marL="0" indent="0">
              <a:buFont typeface="Wingdings" pitchFamily="2" charset="2"/>
              <a:buNone/>
              <a:defRPr/>
            </a:pPr>
            <a:r>
              <a:rPr lang="en-US" sz="1600" b="1" dirty="0">
                <a:effectLst/>
              </a:rPr>
              <a:t>VII. Theses</a:t>
            </a:r>
            <a:endParaRPr lang="en-US" sz="1600" dirty="0">
              <a:effectLst/>
            </a:endParaRPr>
          </a:p>
          <a:p>
            <a:pPr marL="0" indent="0">
              <a:buFont typeface="Wingdings" pitchFamily="2" charset="2"/>
              <a:buNone/>
              <a:defRPr/>
            </a:pPr>
            <a:r>
              <a:rPr lang="en-US" sz="1600" dirty="0">
                <a:effectLst/>
              </a:rPr>
              <a:t>The Spokesperson shall maintain a list of student’s thesis topics, which shall be updated at every Collaboration meeting. The Spokesperson shall play a coordinating role in order to avoid conflicts.</a:t>
            </a:r>
          </a:p>
          <a:p>
            <a:pPr marL="0" indent="0">
              <a:buFont typeface="Wingdings" pitchFamily="2" charset="2"/>
              <a:buNone/>
              <a:defRPr/>
            </a:pPr>
            <a:r>
              <a:rPr lang="en-US" sz="1600" dirty="0">
                <a:effectLst/>
              </a:rPr>
              <a:t> </a:t>
            </a:r>
          </a:p>
          <a:p>
            <a:pPr marL="0" indent="0">
              <a:buFont typeface="Wingdings" pitchFamily="2" charset="2"/>
              <a:buNone/>
              <a:defRPr/>
            </a:pPr>
            <a:r>
              <a:rPr lang="en-US" sz="1600" b="1" dirty="0">
                <a:effectLst/>
              </a:rPr>
              <a:t>VIII. Records</a:t>
            </a:r>
            <a:endParaRPr lang="en-US" sz="1600" dirty="0">
              <a:effectLst/>
            </a:endParaRPr>
          </a:p>
          <a:p>
            <a:pPr marL="0" indent="0">
              <a:buFont typeface="Wingdings" pitchFamily="2" charset="2"/>
              <a:buNone/>
              <a:defRPr/>
            </a:pPr>
            <a:r>
              <a:rPr lang="en-US" sz="1600" dirty="0">
                <a:effectLst/>
              </a:rPr>
              <a:t>The MPD office staff shall maintain records and make them available to the collaboration that are relevant to these policies and practices, including the following:</a:t>
            </a:r>
          </a:p>
          <a:p>
            <a:pPr marL="0" indent="0">
              <a:buFont typeface="Wingdings" pitchFamily="2" charset="2"/>
              <a:buNone/>
              <a:defRPr/>
            </a:pPr>
            <a:r>
              <a:rPr lang="en-US" sz="1600" dirty="0">
                <a:effectLst/>
              </a:rPr>
              <a:t>MPD membership list; list of talks delivered and scheduled to be delivered; copies of transparencies of talks delivered at conferences; lists and text of analysis notes, technical notes, papers published in conference proceedings, papers published in refereed journals, and other MPD publications; list of students and their thesis topics.</a:t>
            </a:r>
          </a:p>
          <a:p>
            <a:pPr marL="0" indent="0">
              <a:buFont typeface="Wingdings" pitchFamily="2" charset="2"/>
              <a:buNone/>
              <a:defRPr/>
            </a:pPr>
            <a:r>
              <a:rPr lang="en-US" sz="1600" dirty="0">
                <a:effectLst/>
              </a:rPr>
              <a:t> </a:t>
            </a:r>
          </a:p>
          <a:p>
            <a:pPr marL="0" indent="0">
              <a:buFont typeface="Wingdings" pitchFamily="2" charset="2"/>
              <a:buNone/>
              <a:defRPr/>
            </a:pPr>
            <a:r>
              <a:rPr lang="en-US" sz="1600" dirty="0">
                <a:effectLst/>
              </a:rPr>
              <a:t> </a:t>
            </a:r>
          </a:p>
          <a:p>
            <a:pPr marL="0" indent="0">
              <a:buFont typeface="Wingdings" pitchFamily="2" charset="2"/>
              <a:buNone/>
              <a:defRPr/>
            </a:pPr>
            <a:r>
              <a:rPr lang="en-US" sz="1600" dirty="0">
                <a:effectLst/>
              </a:rPr>
              <a:t> </a:t>
            </a:r>
          </a:p>
          <a:p>
            <a:pPr marL="0" indent="0">
              <a:buFont typeface="Wingdings" pitchFamily="2" charset="2"/>
              <a:buNone/>
              <a:defRPr/>
            </a:pPr>
            <a:r>
              <a:rPr lang="en-US" sz="1600" dirty="0">
                <a:effectLst/>
              </a:rPr>
              <a:t> </a:t>
            </a:r>
          </a:p>
          <a:p>
            <a:pPr marL="0" indent="0">
              <a:buFont typeface="Wingdings" pitchFamily="2" charset="2"/>
              <a:buNone/>
              <a:defRPr/>
            </a:pPr>
            <a:r>
              <a:rPr lang="en-US" sz="1600" dirty="0">
                <a:effectLst/>
              </a:rPr>
              <a:t> </a:t>
            </a:r>
          </a:p>
          <a:p>
            <a:pPr marL="0" indent="0">
              <a:buFont typeface="Wingdings" pitchFamily="2" charset="2"/>
              <a:buNone/>
              <a:defRPr/>
            </a:pPr>
            <a:r>
              <a:rPr lang="en-US" sz="1600" dirty="0">
                <a:effectLst/>
              </a:rPr>
              <a:t> </a:t>
            </a:r>
          </a:p>
          <a:p>
            <a:pPr marL="0" indent="0">
              <a:buFont typeface="Wingdings" pitchFamily="2" charset="2"/>
              <a:buNone/>
              <a:defRPr/>
            </a:pPr>
            <a:r>
              <a:rPr lang="en-US" sz="1600" dirty="0">
                <a:effectLst/>
              </a:rPr>
              <a:t> </a:t>
            </a:r>
          </a:p>
          <a:p>
            <a:pPr marL="0" indent="0">
              <a:buFont typeface="Wingdings" pitchFamily="2" charset="2"/>
              <a:buNone/>
              <a:defRPr/>
            </a:pPr>
            <a:endParaRPr lang="en-US" sz="1050" dirty="0">
              <a:effectLst/>
            </a:endParaRPr>
          </a:p>
        </p:txBody>
      </p:sp>
    </p:spTree>
    <p:extLst>
      <p:ext uri="{BB962C8B-B14F-4D97-AF65-F5344CB8AC3E}">
        <p14:creationId xmlns:p14="http://schemas.microsoft.com/office/powerpoint/2010/main" val="2581793961"/>
      </p:ext>
    </p:extLst>
  </p:cSld>
  <p:clrMapOvr>
    <a:masterClrMapping/>
  </p:clrMapOvr>
  <p:transition spd="med">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7689-50A8-3244-86E9-F146B9B9BA23}"/>
              </a:ext>
            </a:extLst>
          </p:cNvPr>
          <p:cNvSpPr>
            <a:spLocks noGrp="1"/>
          </p:cNvSpPr>
          <p:nvPr>
            <p:ph type="title"/>
          </p:nvPr>
        </p:nvSpPr>
        <p:spPr>
          <a:xfrm>
            <a:off x="217488" y="76200"/>
            <a:ext cx="8915400" cy="609600"/>
          </a:xfrm>
        </p:spPr>
        <p:txBody>
          <a:bodyPr/>
          <a:lstStyle/>
          <a:p>
            <a:pPr>
              <a:defRPr/>
            </a:pPr>
            <a:r>
              <a:rPr lang="en-US" sz="3600" u="sng" dirty="0">
                <a:solidFill>
                  <a:srgbClr val="FFFF00"/>
                </a:solidFill>
              </a:rPr>
              <a:t>ANNEX 1: Publication policies (VI)</a:t>
            </a:r>
          </a:p>
        </p:txBody>
      </p:sp>
      <p:sp>
        <p:nvSpPr>
          <p:cNvPr id="68610" name="Content Placeholder 2">
            <a:extLst>
              <a:ext uri="{FF2B5EF4-FFF2-40B4-BE49-F238E27FC236}">
                <a16:creationId xmlns:a16="http://schemas.microsoft.com/office/drawing/2014/main" id="{521731C1-0755-E64C-9E5C-B7E0B5691A5B}"/>
              </a:ext>
            </a:extLst>
          </p:cNvPr>
          <p:cNvSpPr>
            <a:spLocks noGrp="1" noChangeArrowheads="1"/>
          </p:cNvSpPr>
          <p:nvPr>
            <p:ph idx="1"/>
          </p:nvPr>
        </p:nvSpPr>
        <p:spPr>
          <a:xfrm>
            <a:off x="161925" y="685800"/>
            <a:ext cx="8829675" cy="6172200"/>
          </a:xfrm>
        </p:spPr>
        <p:txBody>
          <a:bodyPr/>
          <a:lstStyle/>
          <a:p>
            <a:pPr marL="0" indent="0">
              <a:buFont typeface="Wingdings" pitchFamily="2" charset="2"/>
              <a:buNone/>
            </a:pPr>
            <a:r>
              <a:rPr lang="en-US" altLang="en-US" sz="1600" b="1">
                <a:effectLst/>
                <a:ea typeface="ＭＳ Ｐゴシック" panose="020B0600070205080204" pitchFamily="34" charset="-128"/>
              </a:rPr>
              <a:t>V. Speakers Bureau</a:t>
            </a:r>
            <a:endParaRPr lang="en-US" altLang="en-US" sz="1600">
              <a:effectLst/>
              <a:ea typeface="ＭＳ Ｐゴシック" panose="020B0600070205080204" pitchFamily="34" charset="-128"/>
            </a:endParaRPr>
          </a:p>
          <a:p>
            <a:pPr marL="0" indent="0">
              <a:buFont typeface="Wingdings" pitchFamily="2" charset="2"/>
              <a:buNone/>
            </a:pPr>
            <a:r>
              <a:rPr lang="en-US" altLang="en-US" sz="1600">
                <a:effectLst/>
                <a:ea typeface="ＭＳ Ｐゴシック" panose="020B0600070205080204" pitchFamily="34" charset="-128"/>
              </a:rPr>
              <a:t>The function of the MPD Speakers Bureau is to allocate talks on behalf of the collaboration to collaborators at all conferences and workshops.  The primary goal is to distribute speaking opportunities equitably, recognizing the individual contributions to the achievements of the collaboration. The SB shall be composed of a chairperson appointed by the spokesperson, members of the project management and at least one active convener from each physics working group.</a:t>
            </a:r>
          </a:p>
          <a:p>
            <a:pPr marL="0" indent="0">
              <a:buFont typeface="Wingdings" pitchFamily="2" charset="2"/>
              <a:buNone/>
            </a:pPr>
            <a:endParaRPr lang="en-US" altLang="en-US" sz="800">
              <a:effectLst/>
              <a:ea typeface="ＭＳ Ｐゴシック" panose="020B0600070205080204" pitchFamily="34" charset="-128"/>
            </a:endParaRPr>
          </a:p>
          <a:p>
            <a:pPr marL="0" indent="0">
              <a:buFont typeface="Wingdings" pitchFamily="2" charset="2"/>
              <a:buNone/>
            </a:pPr>
            <a:r>
              <a:rPr lang="en-US" altLang="en-US" sz="1600" b="1">
                <a:effectLst/>
                <a:ea typeface="ＭＳ Ｐゴシック" panose="020B0600070205080204" pitchFamily="34" charset="-128"/>
              </a:rPr>
              <a:t>VI. Conference presentations and dissemination of preliminary results</a:t>
            </a:r>
            <a:endParaRPr lang="en-US" altLang="en-US" sz="1600">
              <a:effectLst/>
              <a:ea typeface="ＭＳ Ｐゴシック" panose="020B0600070205080204" pitchFamily="34" charset="-128"/>
            </a:endParaRPr>
          </a:p>
          <a:p>
            <a:pPr marL="0" indent="0">
              <a:buFont typeface="Wingdings" pitchFamily="2" charset="2"/>
              <a:buNone/>
            </a:pPr>
            <a:r>
              <a:rPr lang="en-US" altLang="en-US" sz="1600">
                <a:effectLst/>
                <a:ea typeface="ＭＳ Ｐゴシック" panose="020B0600070205080204" pitchFamily="34" charset="-128"/>
              </a:rPr>
              <a:t>Good judgment and discretion shall be exercised when discussing or presenting preliminary results outside of the Collaboration.</a:t>
            </a:r>
          </a:p>
          <a:p>
            <a:pPr marL="0" indent="0">
              <a:buFont typeface="Wingdings" pitchFamily="2" charset="2"/>
              <a:buNone/>
            </a:pPr>
            <a:r>
              <a:rPr lang="en-US" altLang="en-US" sz="1600">
                <a:effectLst/>
                <a:ea typeface="ＭＳ Ｐゴシック" panose="020B0600070205080204" pitchFamily="34" charset="-128"/>
              </a:rPr>
              <a:t>Speaking invitations received by the Collaboration shall be distributed equitably following considerations of the topic, appropriate credit due, and earlier institutional allocations. </a:t>
            </a:r>
          </a:p>
          <a:p>
            <a:pPr marL="0" indent="0">
              <a:buFont typeface="Wingdings" pitchFamily="2" charset="2"/>
              <a:buNone/>
            </a:pPr>
            <a:r>
              <a:rPr lang="en-US" altLang="en-US" sz="1600">
                <a:effectLst/>
                <a:ea typeface="ＭＳ Ｐゴシック" panose="020B0600070205080204" pitchFamily="34" charset="-128"/>
              </a:rPr>
              <a:t>Members of the Collaboration who receive personal invitations to give talks should inform the conference organizers about the SB and its role in assigning MPD speakers to invited talks.  </a:t>
            </a:r>
          </a:p>
          <a:p>
            <a:pPr marL="0" indent="0">
              <a:buFont typeface="Wingdings" pitchFamily="2" charset="2"/>
              <a:buNone/>
            </a:pPr>
            <a:r>
              <a:rPr lang="en-US" altLang="en-US" sz="1600">
                <a:effectLst/>
                <a:ea typeface="ＭＳ Ｐゴシック" panose="020B0600070205080204" pitchFamily="34" charset="-128"/>
              </a:rPr>
              <a:t>Members of the Collaboration who wish to submit contributed papers or posters to conferences shall first consult with the Speakers Bureau that shall advise how to proceed. The Bureau shall coordinate such submissions in order to avoid duplications and conflicts.</a:t>
            </a:r>
          </a:p>
          <a:p>
            <a:pPr marL="0" indent="0">
              <a:buFont typeface="Wingdings" pitchFamily="2" charset="2"/>
              <a:buNone/>
            </a:pPr>
            <a:r>
              <a:rPr lang="en-US" altLang="en-US" sz="1600">
                <a:effectLst/>
                <a:ea typeface="ＭＳ Ｐゴシック" panose="020B0600070205080204" pitchFamily="34" charset="-128"/>
              </a:rPr>
              <a:t>Before the presentation, speakers should post a drafts of their slides and get approval from the appropriate Physics Working Group Conveners. For major conferences, the Spokesperson or conveners may request rehearsal of the talks at an open meeting of the Collaboration. Final versions of the talks shall be posted at an appropriate location on the MPD portal.</a:t>
            </a:r>
          </a:p>
          <a:p>
            <a:pPr marL="0" indent="0">
              <a:buFont typeface="Wingdings" pitchFamily="2" charset="2"/>
              <a:buNone/>
            </a:pPr>
            <a:r>
              <a:rPr lang="en-US" altLang="en-US" sz="1600">
                <a:effectLst/>
                <a:ea typeface="ＭＳ Ｐゴシック" panose="020B0600070205080204" pitchFamily="34" charset="-128"/>
              </a:rPr>
              <a:t>Text and figures of papers to be published on behalf of the MPD Collaboration in conference proceedings shall be cleared by the Physics Working Group Conveners before submission.  </a:t>
            </a:r>
          </a:p>
          <a:p>
            <a:pPr marL="0" indent="0">
              <a:buFont typeface="Wingdings" pitchFamily="2" charset="2"/>
              <a:buNone/>
            </a:pPr>
            <a:r>
              <a:rPr lang="en-US" altLang="en-US" sz="1600">
                <a:effectLst/>
                <a:ea typeface="ＭＳ Ｐゴシック" panose="020B0600070205080204" pitchFamily="34" charset="-128"/>
              </a:rPr>
              <a:t> </a:t>
            </a:r>
          </a:p>
          <a:p>
            <a:pPr marL="0" indent="0">
              <a:buFont typeface="Wingdings" pitchFamily="2" charset="2"/>
              <a:buNone/>
            </a:pPr>
            <a:r>
              <a:rPr lang="en-US" altLang="en-US" sz="1600" b="1">
                <a:effectLst/>
                <a:ea typeface="ＭＳ Ｐゴシック" panose="020B0600070205080204" pitchFamily="34" charset="-128"/>
              </a:rPr>
              <a:t>VII. Theses</a:t>
            </a:r>
            <a:endParaRPr lang="en-US" altLang="en-US" sz="1600">
              <a:effectLst/>
              <a:ea typeface="ＭＳ Ｐゴシック" panose="020B0600070205080204" pitchFamily="34" charset="-128"/>
            </a:endParaRPr>
          </a:p>
          <a:p>
            <a:pPr marL="0" indent="0">
              <a:buFont typeface="Wingdings" pitchFamily="2" charset="2"/>
              <a:buNone/>
            </a:pPr>
            <a:r>
              <a:rPr lang="en-US" altLang="en-US" sz="1600">
                <a:effectLst/>
                <a:ea typeface="ＭＳ Ｐゴシック" panose="020B0600070205080204" pitchFamily="34" charset="-128"/>
              </a:rPr>
              <a:t>The Spokesperson shall maintain a list of student’s thesis topics, which shall be updated at every Collaboration meeting. The Spokesperson shall play a coordinating role in order to avoid conflicts.</a:t>
            </a:r>
          </a:p>
          <a:p>
            <a:pPr marL="0" indent="0">
              <a:buFont typeface="Wingdings" pitchFamily="2" charset="2"/>
              <a:buNone/>
            </a:pPr>
            <a:r>
              <a:rPr lang="en-US" altLang="en-US" sz="1600">
                <a:effectLst/>
                <a:ea typeface="ＭＳ Ｐゴシック" panose="020B0600070205080204" pitchFamily="34" charset="-128"/>
              </a:rPr>
              <a:t> </a:t>
            </a:r>
          </a:p>
          <a:p>
            <a:pPr marL="0" indent="0">
              <a:buFont typeface="Wingdings" pitchFamily="2" charset="2"/>
              <a:buNone/>
            </a:pPr>
            <a:r>
              <a:rPr lang="en-US" altLang="en-US" sz="1600" b="1">
                <a:effectLst/>
                <a:ea typeface="ＭＳ Ｐゴシック" panose="020B0600070205080204" pitchFamily="34" charset="-128"/>
              </a:rPr>
              <a:t>VIII. Records</a:t>
            </a:r>
            <a:endParaRPr lang="en-US" altLang="en-US" sz="1600">
              <a:effectLst/>
              <a:ea typeface="ＭＳ Ｐゴシック" panose="020B0600070205080204" pitchFamily="34" charset="-128"/>
            </a:endParaRPr>
          </a:p>
          <a:p>
            <a:pPr marL="0" indent="0">
              <a:buFont typeface="Wingdings" pitchFamily="2" charset="2"/>
              <a:buNone/>
            </a:pPr>
            <a:r>
              <a:rPr lang="en-US" altLang="en-US" sz="1600">
                <a:effectLst/>
                <a:ea typeface="ＭＳ Ｐゴシック" panose="020B0600070205080204" pitchFamily="34" charset="-128"/>
              </a:rPr>
              <a:t>The MPD office staff shall maintain records and make them available to the collaboration that are relevant to these policies and practices, including the following:</a:t>
            </a:r>
          </a:p>
          <a:p>
            <a:pPr marL="0" indent="0">
              <a:buFont typeface="Wingdings" pitchFamily="2" charset="2"/>
              <a:buNone/>
            </a:pPr>
            <a:r>
              <a:rPr lang="en-US" altLang="en-US" sz="1600">
                <a:effectLst/>
                <a:ea typeface="ＭＳ Ｐゴシック" panose="020B0600070205080204" pitchFamily="34" charset="-128"/>
              </a:rPr>
              <a:t>MPD membership list; list of talks delivered and scheduled to be delivered; copies of transparencies of talks delivered at conferences; lists and text of analysis notes, technical notes, papers published in conference proceedings, papers published in refereed journals, and other MPD publications; list of students and their thesis topics.</a:t>
            </a:r>
          </a:p>
          <a:p>
            <a:pPr marL="0" indent="0">
              <a:buFont typeface="Wingdings" pitchFamily="2" charset="2"/>
              <a:buNone/>
            </a:pPr>
            <a:r>
              <a:rPr lang="en-US" altLang="en-US" sz="1600">
                <a:effectLst/>
                <a:ea typeface="ＭＳ Ｐゴシック" panose="020B0600070205080204" pitchFamily="34" charset="-128"/>
              </a:rPr>
              <a:t> </a:t>
            </a:r>
          </a:p>
          <a:p>
            <a:pPr marL="0" indent="0">
              <a:buFont typeface="Wingdings" pitchFamily="2" charset="2"/>
              <a:buNone/>
            </a:pPr>
            <a:r>
              <a:rPr lang="en-US" altLang="en-US" sz="1600">
                <a:effectLst/>
                <a:ea typeface="ＭＳ Ｐゴシック" panose="020B0600070205080204" pitchFamily="34" charset="-128"/>
              </a:rPr>
              <a:t> </a:t>
            </a:r>
          </a:p>
          <a:p>
            <a:pPr marL="0" indent="0">
              <a:buFont typeface="Wingdings" pitchFamily="2" charset="2"/>
              <a:buNone/>
            </a:pPr>
            <a:r>
              <a:rPr lang="en-US" altLang="en-US" sz="1600">
                <a:effectLst/>
                <a:ea typeface="ＭＳ Ｐゴシック" panose="020B0600070205080204" pitchFamily="34" charset="-128"/>
              </a:rPr>
              <a:t> </a:t>
            </a:r>
          </a:p>
          <a:p>
            <a:pPr marL="0" indent="0">
              <a:buFont typeface="Wingdings" pitchFamily="2" charset="2"/>
              <a:buNone/>
            </a:pPr>
            <a:r>
              <a:rPr lang="en-US" altLang="en-US" sz="1600">
                <a:effectLst/>
                <a:ea typeface="ＭＳ Ｐゴシック" panose="020B0600070205080204" pitchFamily="34" charset="-128"/>
              </a:rPr>
              <a:t> </a:t>
            </a:r>
          </a:p>
          <a:p>
            <a:pPr marL="0" indent="0">
              <a:buFont typeface="Wingdings" pitchFamily="2" charset="2"/>
              <a:buNone/>
            </a:pPr>
            <a:r>
              <a:rPr lang="en-US" altLang="en-US" sz="1600">
                <a:effectLst/>
                <a:ea typeface="ＭＳ Ｐゴシック" panose="020B0600070205080204" pitchFamily="34" charset="-128"/>
              </a:rPr>
              <a:t> </a:t>
            </a:r>
          </a:p>
          <a:p>
            <a:pPr marL="0" indent="0">
              <a:buFont typeface="Wingdings" pitchFamily="2" charset="2"/>
              <a:buNone/>
            </a:pPr>
            <a:r>
              <a:rPr lang="en-US" altLang="en-US" sz="1600">
                <a:effectLst/>
                <a:ea typeface="ＭＳ Ｐゴシック" panose="020B0600070205080204" pitchFamily="34" charset="-128"/>
              </a:rPr>
              <a:t> </a:t>
            </a:r>
          </a:p>
          <a:p>
            <a:pPr marL="0" indent="0">
              <a:buFont typeface="Wingdings" pitchFamily="2" charset="2"/>
              <a:buNone/>
            </a:pPr>
            <a:r>
              <a:rPr lang="en-US" altLang="en-US" sz="1600">
                <a:effectLst/>
                <a:ea typeface="ＭＳ Ｐゴシック" panose="020B0600070205080204" pitchFamily="34" charset="-128"/>
              </a:rPr>
              <a:t> </a:t>
            </a:r>
          </a:p>
          <a:p>
            <a:pPr marL="0" indent="0">
              <a:buFont typeface="Wingdings" pitchFamily="2" charset="2"/>
              <a:buNone/>
            </a:pPr>
            <a:endParaRPr lang="en-US" altLang="en-US" sz="1600">
              <a:effectLst/>
              <a:ea typeface="ＭＳ Ｐゴシック" panose="020B0600070205080204" pitchFamily="34" charset="-128"/>
            </a:endParaRPr>
          </a:p>
        </p:txBody>
      </p:sp>
    </p:spTree>
    <p:extLst>
      <p:ext uri="{BB962C8B-B14F-4D97-AF65-F5344CB8AC3E}">
        <p14:creationId xmlns:p14="http://schemas.microsoft.com/office/powerpoint/2010/main" val="1609518672"/>
      </p:ext>
    </p:extLst>
  </p:cSld>
  <p:clrMapOvr>
    <a:masterClrMapping/>
  </p:clrMapOvr>
  <p:transition spd="med">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76200"/>
            <a:ext cx="7353300" cy="6096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sz="4000" u="sng" dirty="0">
                <a:solidFill>
                  <a:srgbClr val="FFFF00"/>
                </a:solidFill>
                <a:ea typeface="ＭＳ Ｐゴシック" panose="020B0600070205080204" pitchFamily="34" charset="-128"/>
              </a:rPr>
              <a:t>List of MPD groups (</a:t>
            </a:r>
            <a:r>
              <a:rPr lang="en-US" altLang="ja-JP" sz="4000" u="sng" dirty="0" err="1">
                <a:solidFill>
                  <a:srgbClr val="FFFF00"/>
                </a:solidFill>
                <a:ea typeface="ＭＳ Ｐゴシック" panose="020B0600070205080204" pitchFamily="34" charset="-128"/>
              </a:rPr>
              <a:t>cont</a:t>
            </a:r>
            <a:r>
              <a:rPr lang="en-US" altLang="ja-JP" sz="4000" u="sng" dirty="0">
                <a:solidFill>
                  <a:srgbClr val="FFFF00"/>
                </a:solidFill>
                <a:ea typeface="ＭＳ Ｐゴシック" panose="020B0600070205080204" pitchFamily="34" charset="-128"/>
              </a:rPr>
              <a:t>) </a:t>
            </a:r>
          </a:p>
        </p:txBody>
      </p:sp>
      <p:sp>
        <p:nvSpPr>
          <p:cNvPr id="25602" name="Text Box 2">
            <a:extLst>
              <a:ext uri="{FF2B5EF4-FFF2-40B4-BE49-F238E27FC236}">
                <a16:creationId xmlns:a16="http://schemas.microsoft.com/office/drawing/2014/main" id="{BA091F81-3546-A843-A5D4-524449390695}"/>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EB77463C-7CDB-6445-AF04-1721B1A00F61}" type="slidenum">
              <a:rPr lang="en-US" altLang="en-US" sz="1200" smtClean="0"/>
              <a:pPr eaLnBrk="1" hangingPunct="1">
                <a:defRPr/>
              </a:pPr>
              <a:t>4</a:t>
            </a:fld>
            <a:endParaRPr lang="en-US" altLang="en-US" sz="1200"/>
          </a:p>
        </p:txBody>
      </p:sp>
      <p:sp>
        <p:nvSpPr>
          <p:cNvPr id="2" name="Date Placeholder 1">
            <a:extLst>
              <a:ext uri="{FF2B5EF4-FFF2-40B4-BE49-F238E27FC236}">
                <a16:creationId xmlns:a16="http://schemas.microsoft.com/office/drawing/2014/main" id="{ECFB9142-7A24-1A4E-9CE9-FFE79E2A65F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3" name="Footer Placeholder 2">
            <a:extLst>
              <a:ext uri="{FF2B5EF4-FFF2-40B4-BE49-F238E27FC236}">
                <a16:creationId xmlns:a16="http://schemas.microsoft.com/office/drawing/2014/main" id="{BA1FB400-9CD8-AB45-A347-2FF09326A2C0}"/>
              </a:ext>
            </a:extLst>
          </p:cNvPr>
          <p:cNvSpPr>
            <a:spLocks noGrp="1"/>
          </p:cNvSpPr>
          <p:nvPr>
            <p:ph type="ftr" sz="quarter" idx="11"/>
          </p:nvPr>
        </p:nvSpPr>
        <p:spPr>
          <a:xfrm>
            <a:off x="3124200" y="6248400"/>
            <a:ext cx="3276600" cy="457200"/>
          </a:xfrm>
        </p:spPr>
        <p:txBody>
          <a:bodyPr/>
          <a:lstStyle/>
          <a:p>
            <a:pPr>
              <a:defRPr/>
            </a:pPr>
            <a:r>
              <a:rPr lang="cs-CZ" dirty="0" err="1"/>
              <a:t>First</a:t>
            </a:r>
            <a:r>
              <a:rPr lang="cs-CZ" dirty="0"/>
              <a:t> BM@N and MPD </a:t>
            </a:r>
            <a:r>
              <a:rPr lang="cs-CZ" dirty="0" err="1"/>
              <a:t>Collaboration</a:t>
            </a:r>
            <a:r>
              <a:rPr lang="cs-CZ" dirty="0"/>
              <a:t> Meeting </a:t>
            </a:r>
            <a:endParaRPr lang="en-US" dirty="0"/>
          </a:p>
        </p:txBody>
      </p:sp>
      <p:graphicFrame>
        <p:nvGraphicFramePr>
          <p:cNvPr id="8" name="Table 7">
            <a:extLst>
              <a:ext uri="{FF2B5EF4-FFF2-40B4-BE49-F238E27FC236}">
                <a16:creationId xmlns:a16="http://schemas.microsoft.com/office/drawing/2014/main" id="{20F63714-8FD2-1243-835E-62EEF04D0EB3}"/>
              </a:ext>
            </a:extLst>
          </p:cNvPr>
          <p:cNvGraphicFramePr>
            <a:graphicFrameLocks noGrp="1"/>
          </p:cNvGraphicFramePr>
          <p:nvPr>
            <p:extLst>
              <p:ext uri="{D42A27DB-BD31-4B8C-83A1-F6EECF244321}">
                <p14:modId xmlns:p14="http://schemas.microsoft.com/office/powerpoint/2010/main" val="2045304034"/>
              </p:ext>
            </p:extLst>
          </p:nvPr>
        </p:nvGraphicFramePr>
        <p:xfrm>
          <a:off x="114300" y="1447800"/>
          <a:ext cx="8915400" cy="4398892"/>
        </p:xfrm>
        <a:graphic>
          <a:graphicData uri="http://schemas.openxmlformats.org/drawingml/2006/table">
            <a:tbl>
              <a:tblPr firstRow="1" bandRow="1">
                <a:tableStyleId>{5C22544A-7EE6-4342-B048-85BDC9FD1C3A}</a:tableStyleId>
              </a:tblPr>
              <a:tblGrid>
                <a:gridCol w="1257300">
                  <a:extLst>
                    <a:ext uri="{9D8B030D-6E8A-4147-A177-3AD203B41FA5}">
                      <a16:colId xmlns:a16="http://schemas.microsoft.com/office/drawing/2014/main" val="368543624"/>
                    </a:ext>
                  </a:extLst>
                </a:gridCol>
                <a:gridCol w="1714500">
                  <a:extLst>
                    <a:ext uri="{9D8B030D-6E8A-4147-A177-3AD203B41FA5}">
                      <a16:colId xmlns:a16="http://schemas.microsoft.com/office/drawing/2014/main" val="168161970"/>
                    </a:ext>
                  </a:extLst>
                </a:gridCol>
                <a:gridCol w="1181100">
                  <a:extLst>
                    <a:ext uri="{9D8B030D-6E8A-4147-A177-3AD203B41FA5}">
                      <a16:colId xmlns:a16="http://schemas.microsoft.com/office/drawing/2014/main" val="3620171948"/>
                    </a:ext>
                  </a:extLst>
                </a:gridCol>
                <a:gridCol w="1600200">
                  <a:extLst>
                    <a:ext uri="{9D8B030D-6E8A-4147-A177-3AD203B41FA5}">
                      <a16:colId xmlns:a16="http://schemas.microsoft.com/office/drawing/2014/main" val="3225444383"/>
                    </a:ext>
                  </a:extLst>
                </a:gridCol>
                <a:gridCol w="3162300">
                  <a:extLst>
                    <a:ext uri="{9D8B030D-6E8A-4147-A177-3AD203B41FA5}">
                      <a16:colId xmlns:a16="http://schemas.microsoft.com/office/drawing/2014/main" val="151455386"/>
                    </a:ext>
                  </a:extLst>
                </a:gridCol>
              </a:tblGrid>
              <a:tr h="370768">
                <a:tc>
                  <a:txBody>
                    <a:bodyPr/>
                    <a:lstStyle/>
                    <a:p>
                      <a:pPr algn="ctr"/>
                      <a:r>
                        <a:rPr lang="en-US" sz="1800" dirty="0"/>
                        <a:t>Country</a:t>
                      </a:r>
                    </a:p>
                  </a:txBody>
                  <a:tcPr marT="45711" marB="45711"/>
                </a:tc>
                <a:tc>
                  <a:txBody>
                    <a:bodyPr/>
                    <a:lstStyle/>
                    <a:p>
                      <a:pPr algn="ctr"/>
                      <a:r>
                        <a:rPr lang="en-US" sz="1800" dirty="0"/>
                        <a:t>Institution</a:t>
                      </a:r>
                    </a:p>
                  </a:txBody>
                  <a:tcPr marT="45711" marB="45711"/>
                </a:tc>
                <a:tc>
                  <a:txBody>
                    <a:bodyPr/>
                    <a:lstStyle/>
                    <a:p>
                      <a:pPr algn="ctr"/>
                      <a:r>
                        <a:rPr lang="en-US" sz="1800" dirty="0"/>
                        <a:t>City</a:t>
                      </a:r>
                    </a:p>
                  </a:txBody>
                  <a:tcPr marT="45711" marB="45711"/>
                </a:tc>
                <a:tc>
                  <a:txBody>
                    <a:bodyPr/>
                    <a:lstStyle/>
                    <a:p>
                      <a:pPr algn="ctr"/>
                      <a:r>
                        <a:rPr lang="en-US" sz="1800" dirty="0"/>
                        <a:t>GL</a:t>
                      </a:r>
                    </a:p>
                  </a:txBody>
                  <a:tcPr marT="45711" marB="45711"/>
                </a:tc>
                <a:tc>
                  <a:txBody>
                    <a:bodyPr/>
                    <a:lstStyle/>
                    <a:p>
                      <a:pPr algn="ctr"/>
                      <a:r>
                        <a:rPr lang="en-US" sz="1800" dirty="0"/>
                        <a:t>Comments</a:t>
                      </a:r>
                    </a:p>
                  </a:txBody>
                  <a:tcPr marT="45711" marB="45711"/>
                </a:tc>
                <a:extLst>
                  <a:ext uri="{0D108BD9-81ED-4DB2-BD59-A6C34878D82A}">
                    <a16:rowId xmlns:a16="http://schemas.microsoft.com/office/drawing/2014/main" val="872539692"/>
                  </a:ext>
                </a:extLst>
              </a:tr>
              <a:tr h="457157">
                <a:tc>
                  <a:txBody>
                    <a:bodyPr/>
                    <a:lstStyle/>
                    <a:p>
                      <a:r>
                        <a:rPr lang="en-US" sz="1200" b="1" dirty="0"/>
                        <a:t>POLAND</a:t>
                      </a:r>
                    </a:p>
                  </a:txBody>
                  <a:tcPr marL="91453" marR="91453" marT="45729" marB="45729"/>
                </a:tc>
                <a:tc>
                  <a:txBody>
                    <a:bodyPr/>
                    <a:lstStyle/>
                    <a:p>
                      <a:r>
                        <a:rPr lang="en-US" sz="1200" dirty="0"/>
                        <a:t>Jan </a:t>
                      </a:r>
                      <a:r>
                        <a:rPr lang="en-US" sz="1200" dirty="0" err="1"/>
                        <a:t>Kochanowski</a:t>
                      </a:r>
                      <a:r>
                        <a:rPr lang="en-US" sz="1200" dirty="0"/>
                        <a:t> U.</a:t>
                      </a:r>
                    </a:p>
                  </a:txBody>
                  <a:tcPr marL="91453" marR="91453" marT="45729" marB="45729"/>
                </a:tc>
                <a:tc>
                  <a:txBody>
                    <a:bodyPr/>
                    <a:lstStyle/>
                    <a:p>
                      <a:r>
                        <a:rPr lang="en-US" sz="1200" dirty="0"/>
                        <a:t>Kielce</a:t>
                      </a:r>
                    </a:p>
                  </a:txBody>
                  <a:tcPr marL="91453" marR="91453" marT="45729" marB="45729"/>
                </a:tc>
                <a:tc>
                  <a:txBody>
                    <a:bodyPr/>
                    <a:lstStyle/>
                    <a:p>
                      <a:r>
                        <a:rPr lang="en-US" sz="1200" dirty="0" err="1"/>
                        <a:t>Maciej</a:t>
                      </a:r>
                      <a:r>
                        <a:rPr lang="en-US" sz="1200" dirty="0"/>
                        <a:t> </a:t>
                      </a:r>
                      <a:r>
                        <a:rPr lang="en-US" sz="1200" dirty="0" err="1"/>
                        <a:t>Rybczynski</a:t>
                      </a:r>
                      <a:endParaRPr lang="en-US" sz="1200" dirty="0"/>
                    </a:p>
                  </a:txBody>
                  <a:tcPr marL="91453" marR="91453" marT="45729" marB="45729"/>
                </a:tc>
                <a:tc>
                  <a:txBody>
                    <a:bodyPr/>
                    <a:lstStyle/>
                    <a:p>
                      <a:endParaRPr lang="en-US" sz="1200" dirty="0"/>
                    </a:p>
                  </a:txBody>
                  <a:tcPr marL="91453" marR="91453" marT="45729" marB="45729"/>
                </a:tc>
                <a:extLst>
                  <a:ext uri="{0D108BD9-81ED-4DB2-BD59-A6C34878D82A}">
                    <a16:rowId xmlns:a16="http://schemas.microsoft.com/office/drawing/2014/main" val="4020226957"/>
                  </a:ext>
                </a:extLst>
              </a:tr>
              <a:tr h="457157">
                <a:tc>
                  <a:txBody>
                    <a:bodyPr/>
                    <a:lstStyle/>
                    <a:p>
                      <a:r>
                        <a:rPr lang="en-US" sz="1200" b="1" dirty="0"/>
                        <a:t> RUSSIA</a:t>
                      </a:r>
                    </a:p>
                  </a:txBody>
                  <a:tcPr marT="45711" marB="45711"/>
                </a:tc>
                <a:tc>
                  <a:txBody>
                    <a:bodyPr/>
                    <a:lstStyle/>
                    <a:p>
                      <a:r>
                        <a:rPr lang="en-US" sz="1200" dirty="0"/>
                        <a:t>JINR</a:t>
                      </a:r>
                    </a:p>
                  </a:txBody>
                  <a:tcPr marT="45711" marB="45711"/>
                </a:tc>
                <a:tc>
                  <a:txBody>
                    <a:bodyPr/>
                    <a:lstStyle/>
                    <a:p>
                      <a:r>
                        <a:rPr lang="en-US" sz="1200" dirty="0"/>
                        <a:t> </a:t>
                      </a:r>
                      <a:r>
                        <a:rPr lang="en-US" sz="1200" dirty="0" err="1"/>
                        <a:t>Dubna</a:t>
                      </a:r>
                      <a:r>
                        <a:rPr lang="en-US" sz="1200" dirty="0"/>
                        <a:t> </a:t>
                      </a:r>
                    </a:p>
                  </a:txBody>
                  <a:tcPr marT="45711" marB="45711"/>
                </a:tc>
                <a:tc>
                  <a:txBody>
                    <a:bodyPr/>
                    <a:lstStyle/>
                    <a:p>
                      <a:r>
                        <a:rPr lang="en-US" sz="1200" dirty="0" err="1"/>
                        <a:t>Viacheslav</a:t>
                      </a:r>
                      <a:r>
                        <a:rPr lang="en-US" sz="1200" dirty="0"/>
                        <a:t> </a:t>
                      </a:r>
                      <a:r>
                        <a:rPr lang="en-US" sz="1200" dirty="0" err="1"/>
                        <a:t>Golovatyuk</a:t>
                      </a:r>
                      <a:endParaRPr lang="en-US" sz="1200" dirty="0"/>
                    </a:p>
                  </a:txBody>
                  <a:tcPr marT="45711" marB="45711"/>
                </a:tc>
                <a:tc>
                  <a:txBody>
                    <a:bodyPr/>
                    <a:lstStyle/>
                    <a:p>
                      <a:endParaRPr lang="en-US" sz="1800"/>
                    </a:p>
                  </a:txBody>
                  <a:tcPr marT="45711" marB="45711"/>
                </a:tc>
                <a:extLst>
                  <a:ext uri="{0D108BD9-81ED-4DB2-BD59-A6C34878D82A}">
                    <a16:rowId xmlns:a16="http://schemas.microsoft.com/office/drawing/2014/main" val="2693817918"/>
                  </a:ext>
                </a:extLst>
              </a:tr>
              <a:tr h="457157">
                <a:tc>
                  <a:txBody>
                    <a:bodyPr/>
                    <a:lstStyle/>
                    <a:p>
                      <a:endParaRPr lang="en-US" sz="1200" b="1" dirty="0"/>
                    </a:p>
                  </a:txBody>
                  <a:tcPr marT="45711" marB="45711"/>
                </a:tc>
                <a:tc>
                  <a:txBody>
                    <a:bodyPr/>
                    <a:lstStyle/>
                    <a:p>
                      <a:r>
                        <a:rPr lang="en-US" sz="1200" dirty="0"/>
                        <a:t>INR RAS</a:t>
                      </a:r>
                    </a:p>
                  </a:txBody>
                  <a:tcPr marT="45711" marB="45711"/>
                </a:tc>
                <a:tc>
                  <a:txBody>
                    <a:bodyPr/>
                    <a:lstStyle/>
                    <a:p>
                      <a:r>
                        <a:rPr lang="en-US" sz="1200" dirty="0"/>
                        <a:t>Moscow</a:t>
                      </a:r>
                    </a:p>
                  </a:txBody>
                  <a:tcPr marT="45711" marB="45711"/>
                </a:tc>
                <a:tc>
                  <a:txBody>
                    <a:bodyPr/>
                    <a:lstStyle/>
                    <a:p>
                      <a:r>
                        <a:rPr lang="en-US" sz="1200" dirty="0"/>
                        <a:t>Alexander </a:t>
                      </a:r>
                      <a:r>
                        <a:rPr lang="en-US" sz="1200" dirty="0" err="1"/>
                        <a:t>Ivashkin</a:t>
                      </a:r>
                      <a:endParaRPr lang="en-US" sz="1200" dirty="0"/>
                    </a:p>
                  </a:txBody>
                  <a:tcPr marT="45711" marB="45711"/>
                </a:tc>
                <a:tc>
                  <a:txBody>
                    <a:bodyPr/>
                    <a:lstStyle/>
                    <a:p>
                      <a:r>
                        <a:rPr lang="en-US" sz="1200" dirty="0"/>
                        <a:t>7 people; leading MPD FHCAL</a:t>
                      </a:r>
                    </a:p>
                  </a:txBody>
                  <a:tcPr marT="45711" marB="45711"/>
                </a:tc>
                <a:extLst>
                  <a:ext uri="{0D108BD9-81ED-4DB2-BD59-A6C34878D82A}">
                    <a16:rowId xmlns:a16="http://schemas.microsoft.com/office/drawing/2014/main" val="219903565"/>
                  </a:ext>
                </a:extLst>
              </a:tr>
              <a:tr h="457157">
                <a:tc>
                  <a:txBody>
                    <a:bodyPr/>
                    <a:lstStyle/>
                    <a:p>
                      <a:r>
                        <a:rPr lang="en-US" sz="1200" b="1" dirty="0"/>
                        <a:t>    </a:t>
                      </a:r>
                    </a:p>
                  </a:txBody>
                  <a:tcPr marT="45711" marB="45711"/>
                </a:tc>
                <a:tc>
                  <a:txBody>
                    <a:bodyPr/>
                    <a:lstStyle/>
                    <a:p>
                      <a:r>
                        <a:rPr lang="en-US" sz="1200" dirty="0" err="1"/>
                        <a:t>MEPhI</a:t>
                      </a:r>
                      <a:endParaRPr lang="en-US" sz="1200" dirty="0"/>
                    </a:p>
                  </a:txBody>
                  <a:tcPr marT="45711" marB="45711"/>
                </a:tc>
                <a:tc>
                  <a:txBody>
                    <a:bodyPr/>
                    <a:lstStyle/>
                    <a:p>
                      <a:r>
                        <a:rPr lang="en-US" sz="1200" dirty="0"/>
                        <a:t>Moscow</a:t>
                      </a:r>
                    </a:p>
                  </a:txBody>
                  <a:tcPr marT="45711" marB="45711"/>
                </a:tc>
                <a:tc>
                  <a:txBody>
                    <a:bodyPr/>
                    <a:lstStyle/>
                    <a:p>
                      <a:r>
                        <a:rPr lang="en-US" sz="1200" dirty="0" err="1"/>
                        <a:t>Arkadiy</a:t>
                      </a:r>
                      <a:r>
                        <a:rPr lang="en-US" sz="1200" dirty="0"/>
                        <a:t> </a:t>
                      </a:r>
                      <a:r>
                        <a:rPr lang="en-US" sz="1200" dirty="0" err="1"/>
                        <a:t>Taranenko</a:t>
                      </a:r>
                      <a:endParaRPr lang="en-US" sz="1200" dirty="0"/>
                    </a:p>
                  </a:txBody>
                  <a:tcPr marT="45711" marB="45711"/>
                </a:tc>
                <a:tc>
                  <a:txBody>
                    <a:bodyPr/>
                    <a:lstStyle/>
                    <a:p>
                      <a:r>
                        <a:rPr lang="en-US" sz="1200" dirty="0"/>
                        <a:t>7 people. Hardware (FHCAL); software development; physics analysis (flow)</a:t>
                      </a:r>
                    </a:p>
                  </a:txBody>
                  <a:tcPr marT="45711" marB="45711"/>
                </a:tc>
                <a:extLst>
                  <a:ext uri="{0D108BD9-81ED-4DB2-BD59-A6C34878D82A}">
                    <a16:rowId xmlns:a16="http://schemas.microsoft.com/office/drawing/2014/main" val="3377611037"/>
                  </a:ext>
                </a:extLst>
              </a:tr>
              <a:tr h="370768">
                <a:tc>
                  <a:txBody>
                    <a:bodyPr/>
                    <a:lstStyle/>
                    <a:p>
                      <a:endParaRPr lang="en-US" sz="1200" b="1" dirty="0"/>
                    </a:p>
                  </a:txBody>
                  <a:tcPr marT="45711" marB="45711"/>
                </a:tc>
                <a:tc>
                  <a:txBody>
                    <a:bodyPr/>
                    <a:lstStyle/>
                    <a:p>
                      <a:r>
                        <a:rPr lang="en-US" sz="1200" dirty="0"/>
                        <a:t>SINP </a:t>
                      </a:r>
                    </a:p>
                  </a:txBody>
                  <a:tcPr marT="45711" marB="45711"/>
                </a:tc>
                <a:tc>
                  <a:txBody>
                    <a:bodyPr/>
                    <a:lstStyle/>
                    <a:p>
                      <a:r>
                        <a:rPr lang="en-US" sz="1200" dirty="0"/>
                        <a:t>Moscow</a:t>
                      </a:r>
                    </a:p>
                  </a:txBody>
                  <a:tcPr marT="45711" marB="45711"/>
                </a:tc>
                <a:tc>
                  <a:txBody>
                    <a:bodyPr/>
                    <a:lstStyle/>
                    <a:p>
                      <a:r>
                        <a:rPr lang="en-US" sz="1200" dirty="0"/>
                        <a:t>Mikhail </a:t>
                      </a:r>
                      <a:r>
                        <a:rPr lang="en-US" sz="1200" dirty="0" err="1"/>
                        <a:t>Merkin</a:t>
                      </a:r>
                      <a:endParaRPr lang="en-US" sz="1200" dirty="0"/>
                    </a:p>
                  </a:txBody>
                  <a:tcPr marT="45711" marB="45711"/>
                </a:tc>
                <a:tc>
                  <a:txBody>
                    <a:bodyPr/>
                    <a:lstStyle/>
                    <a:p>
                      <a:r>
                        <a:rPr lang="en-US" sz="1200" dirty="0"/>
                        <a:t>25 people; hardware; physics analysis</a:t>
                      </a:r>
                    </a:p>
                  </a:txBody>
                  <a:tcPr marT="45711" marB="45711"/>
                </a:tc>
                <a:extLst>
                  <a:ext uri="{0D108BD9-81ED-4DB2-BD59-A6C34878D82A}">
                    <a16:rowId xmlns:a16="http://schemas.microsoft.com/office/drawing/2014/main" val="2744984155"/>
                  </a:ext>
                </a:extLst>
              </a:tr>
              <a:tr h="457157">
                <a:tc>
                  <a:txBody>
                    <a:bodyPr/>
                    <a:lstStyle/>
                    <a:p>
                      <a:endParaRPr lang="en-US" sz="1200" b="1" dirty="0"/>
                    </a:p>
                  </a:txBody>
                  <a:tcPr marT="45711" marB="45711"/>
                </a:tc>
                <a:tc>
                  <a:txBody>
                    <a:bodyPr/>
                    <a:lstStyle/>
                    <a:p>
                      <a:r>
                        <a:rPr lang="en-US" sz="1200" dirty="0"/>
                        <a:t>SPSU  - Dept. of NP   </a:t>
                      </a:r>
                    </a:p>
                  </a:txBody>
                  <a:tcPr marT="45711" marB="45711"/>
                </a:tc>
                <a:tc>
                  <a:txBody>
                    <a:bodyPr/>
                    <a:lstStyle/>
                    <a:p>
                      <a:r>
                        <a:rPr lang="en-US" sz="1200" dirty="0"/>
                        <a:t>St. Petersburg</a:t>
                      </a:r>
                    </a:p>
                  </a:txBody>
                  <a:tcPr marT="45711" marB="45711"/>
                </a:tc>
                <a:tc>
                  <a:txBody>
                    <a:bodyPr/>
                    <a:lstStyle/>
                    <a:p>
                      <a:r>
                        <a:rPr lang="en-US" sz="1200" dirty="0"/>
                        <a:t>Vladimir </a:t>
                      </a:r>
                      <a:r>
                        <a:rPr lang="en-US" sz="1200" dirty="0" err="1"/>
                        <a:t>Zherebchevsky</a:t>
                      </a:r>
                      <a:endParaRPr lang="en-US" sz="1200" dirty="0"/>
                    </a:p>
                  </a:txBody>
                  <a:tcPr marT="45711" marB="45711"/>
                </a:tc>
                <a:tc>
                  <a:txBody>
                    <a:bodyPr/>
                    <a:lstStyle/>
                    <a:p>
                      <a:r>
                        <a:rPr lang="en-US" sz="1200" dirty="0"/>
                        <a:t>12 people; hardware (Inner tracking system)</a:t>
                      </a:r>
                    </a:p>
                  </a:txBody>
                  <a:tcPr marT="45711" marB="45711"/>
                </a:tc>
                <a:extLst>
                  <a:ext uri="{0D108BD9-81ED-4DB2-BD59-A6C34878D82A}">
                    <a16:rowId xmlns:a16="http://schemas.microsoft.com/office/drawing/2014/main" val="3136506718"/>
                  </a:ext>
                </a:extLst>
              </a:tr>
              <a:tr h="457157">
                <a:tc>
                  <a:txBody>
                    <a:bodyPr/>
                    <a:lstStyle/>
                    <a:p>
                      <a:endParaRPr lang="en-US" sz="1200" b="1" dirty="0"/>
                    </a:p>
                  </a:txBody>
                  <a:tcPr marT="45711" marB="45711"/>
                </a:tc>
                <a:tc>
                  <a:txBody>
                    <a:bodyPr/>
                    <a:lstStyle/>
                    <a:p>
                      <a:r>
                        <a:rPr lang="en-US" sz="1200" dirty="0"/>
                        <a:t>SPSU – Dept. of HEP</a:t>
                      </a:r>
                    </a:p>
                  </a:txBody>
                  <a:tcPr marT="45711" marB="45711"/>
                </a:tc>
                <a:tc>
                  <a:txBody>
                    <a:bodyPr/>
                    <a:lstStyle/>
                    <a:p>
                      <a:r>
                        <a:rPr lang="en-US" sz="1200" dirty="0"/>
                        <a:t>St. Petersburg</a:t>
                      </a:r>
                    </a:p>
                  </a:txBody>
                  <a:tcPr marT="45711" marB="45711"/>
                </a:tc>
                <a:tc>
                  <a:txBody>
                    <a:bodyPr/>
                    <a:lstStyle/>
                    <a:p>
                      <a:r>
                        <a:rPr lang="en-US" sz="1200" dirty="0" err="1"/>
                        <a:t>Grigory</a:t>
                      </a:r>
                      <a:r>
                        <a:rPr lang="en-US" sz="1200" dirty="0"/>
                        <a:t> </a:t>
                      </a:r>
                      <a:r>
                        <a:rPr lang="en-US" sz="1200" dirty="0" err="1"/>
                        <a:t>Feofilov</a:t>
                      </a:r>
                      <a:endParaRPr lang="en-US" sz="1200" dirty="0"/>
                    </a:p>
                  </a:txBody>
                  <a:tcPr marT="45711" marB="45711"/>
                </a:tc>
                <a:tc>
                  <a:txBody>
                    <a:bodyPr/>
                    <a:lstStyle/>
                    <a:p>
                      <a:r>
                        <a:rPr lang="en-US" sz="1200" dirty="0"/>
                        <a:t>24 people; hardware (vertex tracker); physics analysis</a:t>
                      </a:r>
                    </a:p>
                  </a:txBody>
                  <a:tcPr marT="45711" marB="45711"/>
                </a:tc>
                <a:extLst>
                  <a:ext uri="{0D108BD9-81ED-4DB2-BD59-A6C34878D82A}">
                    <a16:rowId xmlns:a16="http://schemas.microsoft.com/office/drawing/2014/main" val="2358419555"/>
                  </a:ext>
                </a:extLst>
              </a:tr>
              <a:tr h="457157">
                <a:tc>
                  <a:txBody>
                    <a:bodyPr/>
                    <a:lstStyle/>
                    <a:p>
                      <a:endParaRPr lang="en-US" sz="1200" b="1" dirty="0"/>
                    </a:p>
                  </a:txBody>
                  <a:tcPr marT="45711" marB="45711"/>
                </a:tc>
                <a:tc>
                  <a:txBody>
                    <a:bodyPr/>
                    <a:lstStyle/>
                    <a:p>
                      <a:r>
                        <a:rPr lang="en-US" sz="1200" dirty="0" err="1"/>
                        <a:t>Kurchatov</a:t>
                      </a:r>
                      <a:r>
                        <a:rPr lang="en-US" sz="1200" dirty="0"/>
                        <a:t> Inst. NRC</a:t>
                      </a:r>
                    </a:p>
                  </a:txBody>
                  <a:tcPr marT="45711" marB="45711"/>
                </a:tc>
                <a:tc>
                  <a:txBody>
                    <a:bodyPr/>
                    <a:lstStyle/>
                    <a:p>
                      <a:r>
                        <a:rPr lang="en-US" sz="1200" dirty="0"/>
                        <a:t>Moscow</a:t>
                      </a:r>
                    </a:p>
                  </a:txBody>
                  <a:tcPr marT="45711" marB="45711"/>
                </a:tc>
                <a:tc>
                  <a:txBody>
                    <a:bodyPr/>
                    <a:lstStyle/>
                    <a:p>
                      <a:r>
                        <a:rPr lang="en-US" sz="1200" dirty="0"/>
                        <a:t>Dmitry </a:t>
                      </a:r>
                      <a:r>
                        <a:rPr lang="en-US" sz="1200" dirty="0" err="1"/>
                        <a:t>Blau</a:t>
                      </a:r>
                      <a:endParaRPr lang="en-US" sz="1200" dirty="0"/>
                    </a:p>
                  </a:txBody>
                  <a:tcPr marT="45711" marB="45711"/>
                </a:tc>
                <a:tc>
                  <a:txBody>
                    <a:bodyPr/>
                    <a:lstStyle/>
                    <a:p>
                      <a:r>
                        <a:rPr lang="en-US" sz="1200" dirty="0"/>
                        <a:t>Physics analysis (flow, photons)</a:t>
                      </a:r>
                    </a:p>
                  </a:txBody>
                  <a:tcPr marT="45711" marB="45711"/>
                </a:tc>
                <a:extLst>
                  <a:ext uri="{0D108BD9-81ED-4DB2-BD59-A6C34878D82A}">
                    <a16:rowId xmlns:a16="http://schemas.microsoft.com/office/drawing/2014/main" val="1041986644"/>
                  </a:ext>
                </a:extLst>
              </a:tr>
              <a:tr h="457157">
                <a:tc>
                  <a:txBody>
                    <a:bodyPr/>
                    <a:lstStyle/>
                    <a:p>
                      <a:endParaRPr lang="en-US" sz="1200" b="1" dirty="0"/>
                    </a:p>
                  </a:txBody>
                  <a:tcPr marT="45711" marB="45711"/>
                </a:tc>
                <a:tc>
                  <a:txBody>
                    <a:bodyPr/>
                    <a:lstStyle/>
                    <a:p>
                      <a:r>
                        <a:rPr lang="en-US" sz="1200" dirty="0" err="1"/>
                        <a:t>Kurchatov</a:t>
                      </a:r>
                      <a:r>
                        <a:rPr lang="en-US" sz="1200" dirty="0"/>
                        <a:t> Inst. ITEP</a:t>
                      </a:r>
                    </a:p>
                  </a:txBody>
                  <a:tcPr marT="45711" marB="45711"/>
                </a:tc>
                <a:tc>
                  <a:txBody>
                    <a:bodyPr/>
                    <a:lstStyle/>
                    <a:p>
                      <a:r>
                        <a:rPr lang="en-US" sz="1200" dirty="0"/>
                        <a:t>Moscow</a:t>
                      </a:r>
                    </a:p>
                  </a:txBody>
                  <a:tcPr marT="45711" marB="45711"/>
                </a:tc>
                <a:tc>
                  <a:txBody>
                    <a:bodyPr/>
                    <a:lstStyle/>
                    <a:p>
                      <a:r>
                        <a:rPr lang="en-US" sz="1200" dirty="0" err="1"/>
                        <a:t>Viacheslav</a:t>
                      </a:r>
                      <a:r>
                        <a:rPr lang="en-US" sz="1200" dirty="0"/>
                        <a:t> Kulikov</a:t>
                      </a:r>
                    </a:p>
                  </a:txBody>
                  <a:tcPr marT="45711" marB="45711"/>
                </a:tc>
                <a:tc>
                  <a:txBody>
                    <a:bodyPr/>
                    <a:lstStyle/>
                    <a:p>
                      <a:r>
                        <a:rPr lang="en-US" sz="1200" dirty="0"/>
                        <a:t>3 people; ECAL, software developments</a:t>
                      </a:r>
                    </a:p>
                  </a:txBody>
                  <a:tcPr marT="45711" marB="45711"/>
                </a:tc>
                <a:extLst>
                  <a:ext uri="{0D108BD9-81ED-4DB2-BD59-A6C34878D82A}">
                    <a16:rowId xmlns:a16="http://schemas.microsoft.com/office/drawing/2014/main" val="21932070"/>
                  </a:ext>
                </a:extLst>
              </a:tr>
            </a:tbl>
          </a:graphicData>
        </a:graphic>
      </p:graphicFrame>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152400"/>
            <a:ext cx="7353300" cy="6096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List of BM@N groups </a:t>
            </a:r>
          </a:p>
        </p:txBody>
      </p:sp>
      <p:sp>
        <p:nvSpPr>
          <p:cNvPr id="27650" name="Text Box 2">
            <a:extLst>
              <a:ext uri="{FF2B5EF4-FFF2-40B4-BE49-F238E27FC236}">
                <a16:creationId xmlns:a16="http://schemas.microsoft.com/office/drawing/2014/main" id="{E4320F94-A852-1349-8B12-42418020DF82}"/>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DBC394E9-C2F9-9A4F-816E-38C684AF4BC1}" type="slidenum">
              <a:rPr lang="en-US" altLang="en-US" sz="1200" smtClean="0"/>
              <a:pPr eaLnBrk="1" hangingPunct="1">
                <a:defRPr/>
              </a:pPr>
              <a:t>5</a:t>
            </a:fld>
            <a:endParaRPr lang="en-US" altLang="en-US" sz="1200"/>
          </a:p>
        </p:txBody>
      </p:sp>
      <p:sp>
        <p:nvSpPr>
          <p:cNvPr id="2" name="Date Placeholder 1">
            <a:extLst>
              <a:ext uri="{FF2B5EF4-FFF2-40B4-BE49-F238E27FC236}">
                <a16:creationId xmlns:a16="http://schemas.microsoft.com/office/drawing/2014/main" id="{ECFB9142-7A24-1A4E-9CE9-FFE79E2A65F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3" name="Footer Placeholder 2">
            <a:extLst>
              <a:ext uri="{FF2B5EF4-FFF2-40B4-BE49-F238E27FC236}">
                <a16:creationId xmlns:a16="http://schemas.microsoft.com/office/drawing/2014/main" id="{BA1FB400-9CD8-AB45-A347-2FF09326A2C0}"/>
              </a:ext>
            </a:extLst>
          </p:cNvPr>
          <p:cNvSpPr>
            <a:spLocks noGrp="1"/>
          </p:cNvSpPr>
          <p:nvPr>
            <p:ph type="ftr" sz="quarter" idx="11"/>
          </p:nvPr>
        </p:nvSpPr>
        <p:spPr/>
        <p:txBody>
          <a:bodyPr/>
          <a:lstStyle/>
          <a:p>
            <a:pPr>
              <a:defRPr/>
            </a:pPr>
            <a:r>
              <a:rPr lang="cs-CZ"/>
              <a:t>First BM@N and MPD Collaboration Meeting </a:t>
            </a:r>
            <a:endParaRPr lang="en-US"/>
          </a:p>
        </p:txBody>
      </p:sp>
      <p:graphicFrame>
        <p:nvGraphicFramePr>
          <p:cNvPr id="8" name="Table 7">
            <a:extLst>
              <a:ext uri="{FF2B5EF4-FFF2-40B4-BE49-F238E27FC236}">
                <a16:creationId xmlns:a16="http://schemas.microsoft.com/office/drawing/2014/main" id="{20F63714-8FD2-1243-835E-62EEF04D0EB3}"/>
              </a:ext>
            </a:extLst>
          </p:cNvPr>
          <p:cNvGraphicFramePr>
            <a:graphicFrameLocks noGrp="1"/>
          </p:cNvGraphicFramePr>
          <p:nvPr>
            <p:extLst>
              <p:ext uri="{D42A27DB-BD31-4B8C-83A1-F6EECF244321}">
                <p14:modId xmlns:p14="http://schemas.microsoft.com/office/powerpoint/2010/main" val="2147239960"/>
              </p:ext>
            </p:extLst>
          </p:nvPr>
        </p:nvGraphicFramePr>
        <p:xfrm>
          <a:off x="228600" y="973138"/>
          <a:ext cx="8839200" cy="579628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368543624"/>
                    </a:ext>
                  </a:extLst>
                </a:gridCol>
                <a:gridCol w="1600200">
                  <a:extLst>
                    <a:ext uri="{9D8B030D-6E8A-4147-A177-3AD203B41FA5}">
                      <a16:colId xmlns:a16="http://schemas.microsoft.com/office/drawing/2014/main" val="168161970"/>
                    </a:ext>
                  </a:extLst>
                </a:gridCol>
                <a:gridCol w="990600">
                  <a:extLst>
                    <a:ext uri="{9D8B030D-6E8A-4147-A177-3AD203B41FA5}">
                      <a16:colId xmlns:a16="http://schemas.microsoft.com/office/drawing/2014/main" val="3620171948"/>
                    </a:ext>
                  </a:extLst>
                </a:gridCol>
                <a:gridCol w="1600200">
                  <a:extLst>
                    <a:ext uri="{9D8B030D-6E8A-4147-A177-3AD203B41FA5}">
                      <a16:colId xmlns:a16="http://schemas.microsoft.com/office/drawing/2014/main" val="3225444383"/>
                    </a:ext>
                  </a:extLst>
                </a:gridCol>
                <a:gridCol w="3352800">
                  <a:extLst>
                    <a:ext uri="{9D8B030D-6E8A-4147-A177-3AD203B41FA5}">
                      <a16:colId xmlns:a16="http://schemas.microsoft.com/office/drawing/2014/main" val="151455386"/>
                    </a:ext>
                  </a:extLst>
                </a:gridCol>
              </a:tblGrid>
              <a:tr h="370840">
                <a:tc>
                  <a:txBody>
                    <a:bodyPr/>
                    <a:lstStyle/>
                    <a:p>
                      <a:pPr algn="ctr"/>
                      <a:r>
                        <a:rPr lang="en-US" dirty="0"/>
                        <a:t>Country</a:t>
                      </a:r>
                    </a:p>
                  </a:txBody>
                  <a:tcPr/>
                </a:tc>
                <a:tc>
                  <a:txBody>
                    <a:bodyPr/>
                    <a:lstStyle/>
                    <a:p>
                      <a:pPr algn="ctr"/>
                      <a:r>
                        <a:rPr lang="en-US" dirty="0"/>
                        <a:t>Institution</a:t>
                      </a:r>
                    </a:p>
                  </a:txBody>
                  <a:tcPr/>
                </a:tc>
                <a:tc>
                  <a:txBody>
                    <a:bodyPr/>
                    <a:lstStyle/>
                    <a:p>
                      <a:pPr algn="ctr"/>
                      <a:r>
                        <a:rPr lang="en-US" dirty="0"/>
                        <a:t>City</a:t>
                      </a:r>
                    </a:p>
                  </a:txBody>
                  <a:tcPr/>
                </a:tc>
                <a:tc>
                  <a:txBody>
                    <a:bodyPr/>
                    <a:lstStyle/>
                    <a:p>
                      <a:pPr algn="ctr"/>
                      <a:r>
                        <a:rPr lang="en-US" dirty="0"/>
                        <a:t>GL</a:t>
                      </a:r>
                    </a:p>
                  </a:txBody>
                  <a:tcPr/>
                </a:tc>
                <a:tc>
                  <a:txBody>
                    <a:bodyPr/>
                    <a:lstStyle/>
                    <a:p>
                      <a:pPr algn="ctr"/>
                      <a:r>
                        <a:rPr lang="en-US" dirty="0"/>
                        <a:t>Comments</a:t>
                      </a:r>
                    </a:p>
                  </a:txBody>
                  <a:tcPr/>
                </a:tc>
                <a:extLst>
                  <a:ext uri="{0D108BD9-81ED-4DB2-BD59-A6C34878D82A}">
                    <a16:rowId xmlns:a16="http://schemas.microsoft.com/office/drawing/2014/main" val="872539692"/>
                  </a:ext>
                </a:extLst>
              </a:tr>
              <a:tr h="370840">
                <a:tc>
                  <a:txBody>
                    <a:bodyPr/>
                    <a:lstStyle/>
                    <a:p>
                      <a:r>
                        <a:rPr lang="en-US" sz="1200" b="1" dirty="0"/>
                        <a:t>CHINA</a:t>
                      </a:r>
                    </a:p>
                  </a:txBody>
                  <a:tcPr/>
                </a:tc>
                <a:tc>
                  <a:txBody>
                    <a:bodyPr/>
                    <a:lstStyle/>
                    <a:p>
                      <a:r>
                        <a:rPr lang="en-US" sz="1200" dirty="0"/>
                        <a:t>Tsinghua U.</a:t>
                      </a:r>
                    </a:p>
                  </a:txBody>
                  <a:tcPr/>
                </a:tc>
                <a:tc>
                  <a:txBody>
                    <a:bodyPr/>
                    <a:lstStyle/>
                    <a:p>
                      <a:r>
                        <a:rPr lang="en-US" sz="1200" dirty="0"/>
                        <a:t>Beijing</a:t>
                      </a:r>
                    </a:p>
                  </a:txBody>
                  <a:tcPr/>
                </a:tc>
                <a:tc>
                  <a:txBody>
                    <a:bodyPr/>
                    <a:lstStyle/>
                    <a:p>
                      <a:r>
                        <a:rPr lang="en-US" sz="1200" dirty="0"/>
                        <a:t>Yi Wang</a:t>
                      </a:r>
                    </a:p>
                  </a:txBody>
                  <a:tcPr/>
                </a:tc>
                <a:tc>
                  <a:txBody>
                    <a:bodyPr/>
                    <a:lstStyle/>
                    <a:p>
                      <a:r>
                        <a:rPr lang="en-US" sz="1200" dirty="0"/>
                        <a:t>7 people. ECAL detector and electronics. Software development;  physics analysis</a:t>
                      </a:r>
                    </a:p>
                  </a:txBody>
                  <a:tcPr/>
                </a:tc>
                <a:extLst>
                  <a:ext uri="{0D108BD9-81ED-4DB2-BD59-A6C34878D82A}">
                    <a16:rowId xmlns:a16="http://schemas.microsoft.com/office/drawing/2014/main" val="3377611037"/>
                  </a:ext>
                </a:extLst>
              </a:tr>
              <a:tr h="370840">
                <a:tc>
                  <a:txBody>
                    <a:bodyPr/>
                    <a:lstStyle/>
                    <a:p>
                      <a:r>
                        <a:rPr lang="en-US" sz="1200" b="1" dirty="0"/>
                        <a:t>CZECH Republic</a:t>
                      </a:r>
                    </a:p>
                  </a:txBody>
                  <a:tcPr/>
                </a:tc>
                <a:tc>
                  <a:txBody>
                    <a:bodyPr/>
                    <a:lstStyle/>
                    <a:p>
                      <a:r>
                        <a:rPr lang="en-US" sz="1200" dirty="0" err="1"/>
                        <a:t>Nucl</a:t>
                      </a:r>
                      <a:r>
                        <a:rPr lang="en-US" sz="1200" dirty="0"/>
                        <a:t>. Phys. Inst CAS</a:t>
                      </a:r>
                    </a:p>
                  </a:txBody>
                  <a:tcPr/>
                </a:tc>
                <a:tc>
                  <a:txBody>
                    <a:bodyPr/>
                    <a:lstStyle/>
                    <a:p>
                      <a:r>
                        <a:rPr lang="en-US" sz="1200" dirty="0" err="1"/>
                        <a:t>Rez</a:t>
                      </a:r>
                      <a:endParaRPr lang="en-US" sz="1200" dirty="0"/>
                    </a:p>
                  </a:txBody>
                  <a:tcPr/>
                </a:tc>
                <a:tc>
                  <a:txBody>
                    <a:bodyPr/>
                    <a:lstStyle/>
                    <a:p>
                      <a:r>
                        <a:rPr lang="en-US" sz="1200" dirty="0"/>
                        <a:t>Andrej </a:t>
                      </a:r>
                      <a:r>
                        <a:rPr lang="en-US" sz="1200" dirty="0" err="1"/>
                        <a:t>Kugler</a:t>
                      </a:r>
                      <a:endParaRPr lang="en-US" sz="1200" dirty="0"/>
                    </a:p>
                  </a:txBody>
                  <a:tcPr/>
                </a:tc>
                <a:tc>
                  <a:txBody>
                    <a:bodyPr/>
                    <a:lstStyle/>
                    <a:p>
                      <a:r>
                        <a:rPr lang="en-US" sz="1200" dirty="0"/>
                        <a:t>10 people. Forward calorimeter</a:t>
                      </a:r>
                    </a:p>
                  </a:txBody>
                  <a:tcPr/>
                </a:tc>
                <a:extLst>
                  <a:ext uri="{0D108BD9-81ED-4DB2-BD59-A6C34878D82A}">
                    <a16:rowId xmlns:a16="http://schemas.microsoft.com/office/drawing/2014/main" val="1210460727"/>
                  </a:ext>
                </a:extLst>
              </a:tr>
              <a:tr h="370840">
                <a:tc>
                  <a:txBody>
                    <a:bodyPr/>
                    <a:lstStyle/>
                    <a:p>
                      <a:r>
                        <a:rPr lang="en-US" sz="1200" b="1" dirty="0"/>
                        <a:t>EGYPT </a:t>
                      </a:r>
                    </a:p>
                  </a:txBody>
                  <a:tcPr/>
                </a:tc>
                <a:tc>
                  <a:txBody>
                    <a:bodyPr/>
                    <a:lstStyle/>
                    <a:p>
                      <a:r>
                        <a:rPr lang="en-US" sz="1200" dirty="0"/>
                        <a:t>Egyptian Center for Theoretical Physics </a:t>
                      </a:r>
                    </a:p>
                  </a:txBody>
                  <a:tcPr/>
                </a:tc>
                <a:tc>
                  <a:txBody>
                    <a:bodyPr/>
                    <a:lstStyle/>
                    <a:p>
                      <a:r>
                        <a:rPr lang="en-US" sz="1200" dirty="0"/>
                        <a:t>Cairo</a:t>
                      </a:r>
                    </a:p>
                  </a:txBody>
                  <a:tcPr/>
                </a:tc>
                <a:tc>
                  <a:txBody>
                    <a:bodyPr/>
                    <a:lstStyle/>
                    <a:p>
                      <a:r>
                        <a:rPr lang="en-US" sz="1200" dirty="0" err="1"/>
                        <a:t>Tawfik</a:t>
                      </a:r>
                      <a:r>
                        <a:rPr lang="en-US" sz="1200" dirty="0"/>
                        <a:t> Abdel Nasser</a:t>
                      </a:r>
                    </a:p>
                  </a:txBody>
                  <a:tcPr/>
                </a:tc>
                <a:tc>
                  <a:txBody>
                    <a:bodyPr/>
                    <a:lstStyle/>
                    <a:p>
                      <a:r>
                        <a:rPr lang="en-US" sz="1200" dirty="0"/>
                        <a:t>5 people. Software development, physics analysis </a:t>
                      </a:r>
                    </a:p>
                  </a:txBody>
                  <a:tcPr/>
                </a:tc>
                <a:extLst>
                  <a:ext uri="{0D108BD9-81ED-4DB2-BD59-A6C34878D82A}">
                    <a16:rowId xmlns:a16="http://schemas.microsoft.com/office/drawing/2014/main" val="387350495"/>
                  </a:ext>
                </a:extLst>
              </a:tr>
              <a:tr h="370840">
                <a:tc>
                  <a:txBody>
                    <a:bodyPr/>
                    <a:lstStyle/>
                    <a:p>
                      <a:r>
                        <a:rPr lang="en-US" sz="1200" b="1" dirty="0"/>
                        <a:t>GERMANY</a:t>
                      </a:r>
                    </a:p>
                  </a:txBody>
                  <a:tcPr/>
                </a:tc>
                <a:tc>
                  <a:txBody>
                    <a:bodyPr/>
                    <a:lstStyle/>
                    <a:p>
                      <a:r>
                        <a:rPr lang="en-US" sz="1200" dirty="0"/>
                        <a:t>Tubingen U.</a:t>
                      </a:r>
                    </a:p>
                  </a:txBody>
                  <a:tcPr/>
                </a:tc>
                <a:tc>
                  <a:txBody>
                    <a:bodyPr/>
                    <a:lstStyle/>
                    <a:p>
                      <a:r>
                        <a:rPr lang="en-US" sz="1200" dirty="0"/>
                        <a:t>Tubingen</a:t>
                      </a:r>
                    </a:p>
                  </a:txBody>
                  <a:tcPr/>
                </a:tc>
                <a:tc>
                  <a:txBody>
                    <a:bodyPr/>
                    <a:lstStyle/>
                    <a:p>
                      <a:r>
                        <a:rPr lang="en-US" sz="1200" dirty="0"/>
                        <a:t>Hans Rudolf Schmidt</a:t>
                      </a:r>
                    </a:p>
                  </a:txBody>
                  <a:tcPr/>
                </a:tc>
                <a:tc>
                  <a:txBody>
                    <a:bodyPr/>
                    <a:lstStyle/>
                    <a:p>
                      <a:r>
                        <a:rPr lang="en-US" sz="1200" dirty="0"/>
                        <a:t>Silicon tracking system, simulations, data analysis</a:t>
                      </a:r>
                    </a:p>
                  </a:txBody>
                  <a:tcPr/>
                </a:tc>
                <a:extLst>
                  <a:ext uri="{0D108BD9-81ED-4DB2-BD59-A6C34878D82A}">
                    <a16:rowId xmlns:a16="http://schemas.microsoft.com/office/drawing/2014/main" val="2701547203"/>
                  </a:ext>
                </a:extLst>
              </a:tr>
              <a:tr h="370840">
                <a:tc>
                  <a:txBody>
                    <a:bodyPr/>
                    <a:lstStyle/>
                    <a:p>
                      <a:r>
                        <a:rPr lang="en-US" sz="1200" b="1" dirty="0"/>
                        <a:t>ISRAEL</a:t>
                      </a:r>
                    </a:p>
                  </a:txBody>
                  <a:tcPr/>
                </a:tc>
                <a:tc>
                  <a:txBody>
                    <a:bodyPr/>
                    <a:lstStyle/>
                    <a:p>
                      <a:r>
                        <a:rPr lang="en-US" sz="1200" dirty="0"/>
                        <a:t>Tel Aviv U.</a:t>
                      </a:r>
                    </a:p>
                  </a:txBody>
                  <a:tcPr/>
                </a:tc>
                <a:tc>
                  <a:txBody>
                    <a:bodyPr/>
                    <a:lstStyle/>
                    <a:p>
                      <a:r>
                        <a:rPr lang="en-US" sz="1200" dirty="0"/>
                        <a:t>Tel Aviv</a:t>
                      </a:r>
                    </a:p>
                  </a:txBody>
                  <a:tcPr/>
                </a:tc>
                <a:tc>
                  <a:txBody>
                    <a:bodyPr/>
                    <a:lstStyle/>
                    <a:p>
                      <a:r>
                        <a:rPr lang="en-US" sz="1200" dirty="0"/>
                        <a:t>Eli </a:t>
                      </a:r>
                      <a:r>
                        <a:rPr lang="en-US" sz="1200" dirty="0" err="1"/>
                        <a:t>Piasetzky</a:t>
                      </a:r>
                      <a:endParaRPr lang="en-US" sz="1200" dirty="0"/>
                    </a:p>
                  </a:txBody>
                  <a:tcPr/>
                </a:tc>
                <a:tc>
                  <a:txBody>
                    <a:bodyPr/>
                    <a:lstStyle/>
                    <a:p>
                      <a:r>
                        <a:rPr lang="en-US" sz="1200" dirty="0"/>
                        <a:t>Short range correlations in nuclei</a:t>
                      </a:r>
                    </a:p>
                  </a:txBody>
                  <a:tcPr/>
                </a:tc>
                <a:extLst>
                  <a:ext uri="{0D108BD9-81ED-4DB2-BD59-A6C34878D82A}">
                    <a16:rowId xmlns:a16="http://schemas.microsoft.com/office/drawing/2014/main" val="1478390265"/>
                  </a:ext>
                </a:extLst>
              </a:tr>
              <a:tr h="370840">
                <a:tc>
                  <a:txBody>
                    <a:bodyPr/>
                    <a:lstStyle/>
                    <a:p>
                      <a:r>
                        <a:rPr lang="en-US" sz="1200" b="1" dirty="0"/>
                        <a:t>KAZAKHSTAN</a:t>
                      </a:r>
                    </a:p>
                  </a:txBody>
                  <a:tcPr/>
                </a:tc>
                <a:tc>
                  <a:txBody>
                    <a:bodyPr/>
                    <a:lstStyle/>
                    <a:p>
                      <a:r>
                        <a:rPr lang="en-US" sz="1200" dirty="0"/>
                        <a:t>Almaty Inst. of Phys. and Technology</a:t>
                      </a:r>
                    </a:p>
                  </a:txBody>
                  <a:tcPr/>
                </a:tc>
                <a:tc>
                  <a:txBody>
                    <a:bodyPr/>
                    <a:lstStyle/>
                    <a:p>
                      <a:r>
                        <a:rPr lang="en-US" sz="1200" dirty="0"/>
                        <a:t>Almaty</a:t>
                      </a:r>
                    </a:p>
                  </a:txBody>
                  <a:tcPr/>
                </a:tc>
                <a:tc>
                  <a:txBody>
                    <a:bodyPr/>
                    <a:lstStyle/>
                    <a:p>
                      <a:r>
                        <a:rPr lang="en-US" sz="1200" dirty="0"/>
                        <a:t>Albert </a:t>
                      </a:r>
                      <a:r>
                        <a:rPr lang="en-US" sz="1200" dirty="0" err="1"/>
                        <a:t>Loktionov</a:t>
                      </a:r>
                      <a:endParaRPr lang="en-US" sz="1200" dirty="0"/>
                    </a:p>
                  </a:txBody>
                  <a:tcPr/>
                </a:tc>
                <a:tc>
                  <a:txBody>
                    <a:bodyPr/>
                    <a:lstStyle/>
                    <a:p>
                      <a:r>
                        <a:rPr lang="en-US" sz="1200" dirty="0"/>
                        <a:t>3 people. Physics analysis (alpha clustering)</a:t>
                      </a:r>
                    </a:p>
                  </a:txBody>
                  <a:tcPr/>
                </a:tc>
                <a:extLst>
                  <a:ext uri="{0D108BD9-81ED-4DB2-BD59-A6C34878D82A}">
                    <a16:rowId xmlns:a16="http://schemas.microsoft.com/office/drawing/2014/main" val="2109680036"/>
                  </a:ext>
                </a:extLst>
              </a:tr>
              <a:tr h="370840">
                <a:tc>
                  <a:txBody>
                    <a:bodyPr/>
                    <a:lstStyle/>
                    <a:p>
                      <a:r>
                        <a:rPr lang="en-US" sz="1200" b="1" dirty="0"/>
                        <a:t>POLAND</a:t>
                      </a:r>
                    </a:p>
                    <a:p>
                      <a:endParaRPr lang="en-US" sz="1200" dirty="0"/>
                    </a:p>
                  </a:txBody>
                  <a:tcPr/>
                </a:tc>
                <a:tc>
                  <a:txBody>
                    <a:bodyPr/>
                    <a:lstStyle/>
                    <a:p>
                      <a:r>
                        <a:rPr lang="en-US" sz="1200" dirty="0"/>
                        <a:t>Warsaw U. of Technology</a:t>
                      </a:r>
                    </a:p>
                  </a:txBody>
                  <a:tcPr/>
                </a:tc>
                <a:tc>
                  <a:txBody>
                    <a:bodyPr/>
                    <a:lstStyle/>
                    <a:p>
                      <a:r>
                        <a:rPr lang="en-US" sz="1200" dirty="0"/>
                        <a:t>Warsaw</a:t>
                      </a:r>
                    </a:p>
                  </a:txBody>
                  <a:tcPr/>
                </a:tc>
                <a:tc>
                  <a:txBody>
                    <a:bodyPr/>
                    <a:lstStyle/>
                    <a:p>
                      <a:r>
                        <a:rPr lang="en-US" sz="1200" dirty="0"/>
                        <a:t>Adam </a:t>
                      </a:r>
                      <a:r>
                        <a:rPr lang="en-US" sz="1200" dirty="0" err="1"/>
                        <a:t>Kisiel</a:t>
                      </a:r>
                      <a:endParaRPr lang="en-US" sz="1200" dirty="0"/>
                    </a:p>
                  </a:txBody>
                  <a:tcPr/>
                </a:tc>
                <a:tc>
                  <a:txBody>
                    <a:bodyPr/>
                    <a:lstStyle/>
                    <a:p>
                      <a:r>
                        <a:rPr lang="en-US" sz="1200" dirty="0"/>
                        <a:t>11 people.  Hardware (trigger, DAQ, monitoring, slow control); physics analysis</a:t>
                      </a:r>
                    </a:p>
                  </a:txBody>
                  <a:tcPr/>
                </a:tc>
                <a:extLst>
                  <a:ext uri="{0D108BD9-81ED-4DB2-BD59-A6C34878D82A}">
                    <a16:rowId xmlns:a16="http://schemas.microsoft.com/office/drawing/2014/main" val="3226832309"/>
                  </a:ext>
                </a:extLst>
              </a:tr>
              <a:tr h="370840">
                <a:tc>
                  <a:txBody>
                    <a:bodyPr/>
                    <a:lstStyle/>
                    <a:p>
                      <a:r>
                        <a:rPr lang="en-US" sz="1200" b="1" dirty="0"/>
                        <a:t>RUSSIA</a:t>
                      </a:r>
                    </a:p>
                  </a:txBody>
                  <a:tcPr/>
                </a:tc>
                <a:tc>
                  <a:txBody>
                    <a:bodyPr/>
                    <a:lstStyle/>
                    <a:p>
                      <a:r>
                        <a:rPr lang="en-US" sz="1200" dirty="0"/>
                        <a:t>JINR</a:t>
                      </a:r>
                    </a:p>
                  </a:txBody>
                  <a:tcPr/>
                </a:tc>
                <a:tc>
                  <a:txBody>
                    <a:bodyPr/>
                    <a:lstStyle/>
                    <a:p>
                      <a:r>
                        <a:rPr lang="en-US" sz="1200" dirty="0" err="1"/>
                        <a:t>Dubna</a:t>
                      </a:r>
                      <a:endParaRPr lang="en-US" sz="1200" dirty="0"/>
                    </a:p>
                  </a:txBody>
                  <a:tcPr/>
                </a:tc>
                <a:tc>
                  <a:txBody>
                    <a:bodyPr/>
                    <a:lstStyle/>
                    <a:p>
                      <a:r>
                        <a:rPr lang="en-US" sz="1200" dirty="0"/>
                        <a:t>Mikhail </a:t>
                      </a:r>
                      <a:r>
                        <a:rPr lang="en-US" sz="1200" dirty="0" err="1"/>
                        <a:t>Kapishin</a:t>
                      </a:r>
                      <a:endParaRPr lang="en-US" sz="1200" dirty="0"/>
                    </a:p>
                  </a:txBody>
                  <a:tcPr/>
                </a:tc>
                <a:tc>
                  <a:txBody>
                    <a:bodyPr/>
                    <a:lstStyle/>
                    <a:p>
                      <a:endParaRPr lang="en-US" sz="1200" dirty="0"/>
                    </a:p>
                  </a:txBody>
                  <a:tcPr/>
                </a:tc>
                <a:extLst>
                  <a:ext uri="{0D108BD9-81ED-4DB2-BD59-A6C34878D82A}">
                    <a16:rowId xmlns:a16="http://schemas.microsoft.com/office/drawing/2014/main" val="732398049"/>
                  </a:ext>
                </a:extLst>
              </a:tr>
              <a:tr h="370840">
                <a:tc>
                  <a:txBody>
                    <a:bodyPr/>
                    <a:lstStyle/>
                    <a:p>
                      <a:endParaRPr lang="en-US" sz="1200" b="1" dirty="0"/>
                    </a:p>
                  </a:txBody>
                  <a:tcPr marT="45711" marB="45711"/>
                </a:tc>
                <a:tc>
                  <a:txBody>
                    <a:bodyPr/>
                    <a:lstStyle/>
                    <a:p>
                      <a:r>
                        <a:rPr lang="en-US" sz="1200" dirty="0"/>
                        <a:t>INR RAS</a:t>
                      </a:r>
                    </a:p>
                  </a:txBody>
                  <a:tcPr marT="45711" marB="45711"/>
                </a:tc>
                <a:tc>
                  <a:txBody>
                    <a:bodyPr/>
                    <a:lstStyle/>
                    <a:p>
                      <a:r>
                        <a:rPr lang="en-US" sz="1200" dirty="0"/>
                        <a:t>Moscow</a:t>
                      </a:r>
                    </a:p>
                  </a:txBody>
                  <a:tcPr marT="45711" marB="45711"/>
                </a:tc>
                <a:tc>
                  <a:txBody>
                    <a:bodyPr/>
                    <a:lstStyle/>
                    <a:p>
                      <a:r>
                        <a:rPr lang="en-US" sz="1200" dirty="0"/>
                        <a:t>Alexander </a:t>
                      </a:r>
                      <a:r>
                        <a:rPr lang="en-US" sz="1200" dirty="0" err="1"/>
                        <a:t>Ivashkin</a:t>
                      </a:r>
                      <a:endParaRPr lang="en-US" sz="1200" dirty="0"/>
                    </a:p>
                  </a:txBody>
                  <a:tcPr marT="45711" marB="45711"/>
                </a:tc>
                <a:tc>
                  <a:txBody>
                    <a:bodyPr/>
                    <a:lstStyle/>
                    <a:p>
                      <a:r>
                        <a:rPr lang="en-US" sz="1200" dirty="0"/>
                        <a:t>7 people; hardware (ZDC)</a:t>
                      </a:r>
                    </a:p>
                  </a:txBody>
                  <a:tcPr marT="45711" marB="45711"/>
                </a:tc>
                <a:extLst>
                  <a:ext uri="{0D108BD9-81ED-4DB2-BD59-A6C34878D82A}">
                    <a16:rowId xmlns:a16="http://schemas.microsoft.com/office/drawing/2014/main" val="3613304378"/>
                  </a:ext>
                </a:extLst>
              </a:tr>
              <a:tr h="370840">
                <a:tc>
                  <a:txBody>
                    <a:bodyPr/>
                    <a:lstStyle/>
                    <a:p>
                      <a:endParaRPr lang="en-US" sz="1200" b="1" dirty="0"/>
                    </a:p>
                  </a:txBody>
                  <a:tcPr marT="45711" marB="45711"/>
                </a:tc>
                <a:tc>
                  <a:txBody>
                    <a:bodyPr/>
                    <a:lstStyle/>
                    <a:p>
                      <a:r>
                        <a:rPr lang="en-US" sz="1200" dirty="0" err="1"/>
                        <a:t>Kurchatov</a:t>
                      </a:r>
                      <a:r>
                        <a:rPr lang="en-US" sz="1200" dirty="0"/>
                        <a:t> Inst. NRC</a:t>
                      </a:r>
                    </a:p>
                  </a:txBody>
                  <a:tcPr marT="45711" marB="45711"/>
                </a:tc>
                <a:tc>
                  <a:txBody>
                    <a:bodyPr/>
                    <a:lstStyle/>
                    <a:p>
                      <a:r>
                        <a:rPr lang="en-US" sz="1200" dirty="0"/>
                        <a:t>Moscow</a:t>
                      </a:r>
                    </a:p>
                  </a:txBody>
                  <a:tcPr marT="45711" marB="45711"/>
                </a:tc>
                <a:tc>
                  <a:txBody>
                    <a:bodyPr/>
                    <a:lstStyle/>
                    <a:p>
                      <a:r>
                        <a:rPr lang="en-US" sz="1200" dirty="0"/>
                        <a:t>Dmitry </a:t>
                      </a:r>
                      <a:r>
                        <a:rPr lang="en-US" sz="1200" dirty="0" err="1"/>
                        <a:t>Blau</a:t>
                      </a:r>
                      <a:endParaRPr lang="en-US" sz="1200" dirty="0"/>
                    </a:p>
                  </a:txBody>
                  <a:tcPr marT="45711" marB="45711"/>
                </a:tc>
                <a:tc>
                  <a:txBody>
                    <a:bodyPr/>
                    <a:lstStyle/>
                    <a:p>
                      <a:r>
                        <a:rPr lang="en-US" sz="1200" dirty="0"/>
                        <a:t>Physics analysis  </a:t>
                      </a:r>
                    </a:p>
                  </a:txBody>
                  <a:tcPr marT="45711" marB="45711"/>
                </a:tc>
                <a:extLst>
                  <a:ext uri="{0D108BD9-81ED-4DB2-BD59-A6C34878D82A}">
                    <a16:rowId xmlns:a16="http://schemas.microsoft.com/office/drawing/2014/main" val="3284156838"/>
                  </a:ext>
                </a:extLst>
              </a:tr>
              <a:tr h="370840">
                <a:tc>
                  <a:txBody>
                    <a:bodyPr/>
                    <a:lstStyle/>
                    <a:p>
                      <a:endParaRPr lang="en-US" sz="1200" b="1" dirty="0"/>
                    </a:p>
                  </a:txBody>
                  <a:tcPr/>
                </a:tc>
                <a:tc>
                  <a:txBody>
                    <a:bodyPr/>
                    <a:lstStyle/>
                    <a:p>
                      <a:r>
                        <a:rPr lang="en-US" sz="1200" dirty="0" err="1"/>
                        <a:t>MEPhI</a:t>
                      </a:r>
                      <a:endParaRPr lang="en-US" sz="1200" dirty="0"/>
                    </a:p>
                  </a:txBody>
                  <a:tcPr/>
                </a:tc>
                <a:tc>
                  <a:txBody>
                    <a:bodyPr/>
                    <a:lstStyle/>
                    <a:p>
                      <a:r>
                        <a:rPr lang="en-US" sz="1200" dirty="0"/>
                        <a:t>Moscow</a:t>
                      </a:r>
                    </a:p>
                  </a:txBody>
                  <a:tcPr/>
                </a:tc>
                <a:tc>
                  <a:txBody>
                    <a:bodyPr/>
                    <a:lstStyle/>
                    <a:p>
                      <a:r>
                        <a:rPr lang="en-US" sz="1200" dirty="0"/>
                        <a:t>Valery </a:t>
                      </a:r>
                      <a:r>
                        <a:rPr lang="en-US" sz="1200" dirty="0" err="1"/>
                        <a:t>Sosnovtsev</a:t>
                      </a:r>
                      <a:endParaRPr lang="en-US" sz="1200" dirty="0"/>
                    </a:p>
                  </a:txBody>
                  <a:tcPr/>
                </a:tc>
                <a:tc>
                  <a:txBody>
                    <a:bodyPr/>
                    <a:lstStyle/>
                    <a:p>
                      <a:r>
                        <a:rPr lang="en-US" sz="1200" dirty="0"/>
                        <a:t>7 people. Hardware (FHCAL); software development; physics analysis (flow)</a:t>
                      </a:r>
                    </a:p>
                  </a:txBody>
                  <a:tcPr/>
                </a:tc>
                <a:extLst>
                  <a:ext uri="{0D108BD9-81ED-4DB2-BD59-A6C34878D82A}">
                    <a16:rowId xmlns:a16="http://schemas.microsoft.com/office/drawing/2014/main" val="531040861"/>
                  </a:ext>
                </a:extLst>
              </a:tr>
              <a:tr h="370840">
                <a:tc>
                  <a:txBody>
                    <a:bodyPr/>
                    <a:lstStyle/>
                    <a:p>
                      <a:endParaRPr lang="en-US" sz="1200" b="1" dirty="0"/>
                    </a:p>
                  </a:txBody>
                  <a:tcPr/>
                </a:tc>
                <a:tc>
                  <a:txBody>
                    <a:bodyPr/>
                    <a:lstStyle/>
                    <a:p>
                      <a:r>
                        <a:rPr lang="en-US" sz="1200" dirty="0"/>
                        <a:t>SINP </a:t>
                      </a:r>
                    </a:p>
                  </a:txBody>
                  <a:tcPr/>
                </a:tc>
                <a:tc>
                  <a:txBody>
                    <a:bodyPr/>
                    <a:lstStyle/>
                    <a:p>
                      <a:r>
                        <a:rPr lang="en-US" sz="1200" dirty="0"/>
                        <a:t>Moscow</a:t>
                      </a:r>
                    </a:p>
                  </a:txBody>
                  <a:tcPr/>
                </a:tc>
                <a:tc>
                  <a:txBody>
                    <a:bodyPr/>
                    <a:lstStyle/>
                    <a:p>
                      <a:r>
                        <a:rPr lang="en-US" sz="1200" dirty="0"/>
                        <a:t>Mikhail </a:t>
                      </a:r>
                      <a:r>
                        <a:rPr lang="en-US" sz="1200" dirty="0" err="1"/>
                        <a:t>Merkin</a:t>
                      </a:r>
                      <a:endParaRPr lang="en-US" sz="1200" dirty="0"/>
                    </a:p>
                  </a:txBody>
                  <a:tcPr/>
                </a:tc>
                <a:tc>
                  <a:txBody>
                    <a:bodyPr/>
                    <a:lstStyle/>
                    <a:p>
                      <a:r>
                        <a:rPr lang="en-US" sz="1200" dirty="0"/>
                        <a:t> 25 people; hardware; physics analysis</a:t>
                      </a:r>
                    </a:p>
                  </a:txBody>
                  <a:tcPr/>
                </a:tc>
                <a:extLst>
                  <a:ext uri="{0D108BD9-81ED-4DB2-BD59-A6C34878D82A}">
                    <a16:rowId xmlns:a16="http://schemas.microsoft.com/office/drawing/2014/main" val="2542182480"/>
                  </a:ext>
                </a:extLst>
              </a:tr>
              <a:tr h="370840">
                <a:tc>
                  <a:txBody>
                    <a:bodyPr/>
                    <a:lstStyle/>
                    <a:p>
                      <a:r>
                        <a:rPr lang="en-US" sz="1200" b="1" dirty="0"/>
                        <a:t>USA</a:t>
                      </a:r>
                    </a:p>
                  </a:txBody>
                  <a:tcPr/>
                </a:tc>
                <a:tc>
                  <a:txBody>
                    <a:bodyPr/>
                    <a:lstStyle/>
                    <a:p>
                      <a:r>
                        <a:rPr lang="en-US" sz="1200" dirty="0"/>
                        <a:t>MIT</a:t>
                      </a:r>
                    </a:p>
                  </a:txBody>
                  <a:tcPr/>
                </a:tc>
                <a:tc>
                  <a:txBody>
                    <a:bodyPr/>
                    <a:lstStyle/>
                    <a:p>
                      <a:r>
                        <a:rPr lang="en-US" sz="1200" dirty="0"/>
                        <a:t>Cambridge</a:t>
                      </a:r>
                    </a:p>
                  </a:txBody>
                  <a:tcPr/>
                </a:tc>
                <a:tc>
                  <a:txBody>
                    <a:bodyPr/>
                    <a:lstStyle/>
                    <a:p>
                      <a:r>
                        <a:rPr lang="en-US" sz="1200" dirty="0"/>
                        <a:t>Or Hen</a:t>
                      </a:r>
                    </a:p>
                  </a:txBody>
                  <a:tcPr/>
                </a:tc>
                <a:tc>
                  <a:txBody>
                    <a:bodyPr/>
                    <a:lstStyle/>
                    <a:p>
                      <a:r>
                        <a:rPr lang="en-US" sz="1200" dirty="0"/>
                        <a:t>Short range correlations </a:t>
                      </a:r>
                    </a:p>
                  </a:txBody>
                  <a:tcPr/>
                </a:tc>
                <a:extLst>
                  <a:ext uri="{0D108BD9-81ED-4DB2-BD59-A6C34878D82A}">
                    <a16:rowId xmlns:a16="http://schemas.microsoft.com/office/drawing/2014/main" val="928191877"/>
                  </a:ext>
                </a:extLst>
              </a:tr>
            </a:tbl>
          </a:graphicData>
        </a:graphic>
      </p:graphicFrame>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762000" y="609600"/>
            <a:ext cx="7353300" cy="6096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Observers  </a:t>
            </a:r>
          </a:p>
        </p:txBody>
      </p:sp>
      <p:sp>
        <p:nvSpPr>
          <p:cNvPr id="29698" name="Text Box 2">
            <a:extLst>
              <a:ext uri="{FF2B5EF4-FFF2-40B4-BE49-F238E27FC236}">
                <a16:creationId xmlns:a16="http://schemas.microsoft.com/office/drawing/2014/main" id="{DBADF540-A7F4-D048-95BE-FFF38598E35D}"/>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B77CD31A-4EE4-0A42-AFEC-BE9FFA50E74B}" type="slidenum">
              <a:rPr lang="en-US" altLang="en-US" sz="1200" smtClean="0"/>
              <a:pPr eaLnBrk="1" hangingPunct="1">
                <a:defRPr/>
              </a:pPr>
              <a:t>6</a:t>
            </a:fld>
            <a:endParaRPr lang="en-US" altLang="en-US" sz="1200"/>
          </a:p>
        </p:txBody>
      </p:sp>
      <p:sp>
        <p:nvSpPr>
          <p:cNvPr id="2" name="Date Placeholder 1">
            <a:extLst>
              <a:ext uri="{FF2B5EF4-FFF2-40B4-BE49-F238E27FC236}">
                <a16:creationId xmlns:a16="http://schemas.microsoft.com/office/drawing/2014/main" id="{ECFB9142-7A24-1A4E-9CE9-FFE79E2A65F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3" name="Footer Placeholder 2">
            <a:extLst>
              <a:ext uri="{FF2B5EF4-FFF2-40B4-BE49-F238E27FC236}">
                <a16:creationId xmlns:a16="http://schemas.microsoft.com/office/drawing/2014/main" id="{BA1FB400-9CD8-AB45-A347-2FF09326A2C0}"/>
              </a:ext>
            </a:extLst>
          </p:cNvPr>
          <p:cNvSpPr>
            <a:spLocks noGrp="1"/>
          </p:cNvSpPr>
          <p:nvPr>
            <p:ph type="ftr" sz="quarter" idx="11"/>
          </p:nvPr>
        </p:nvSpPr>
        <p:spPr>
          <a:xfrm>
            <a:off x="2819400" y="6248400"/>
            <a:ext cx="3505200" cy="457200"/>
          </a:xfrm>
        </p:spPr>
        <p:txBody>
          <a:bodyPr/>
          <a:lstStyle/>
          <a:p>
            <a:pPr>
              <a:defRPr/>
            </a:pPr>
            <a:r>
              <a:rPr lang="cs-CZ" dirty="0" err="1"/>
              <a:t>First</a:t>
            </a:r>
            <a:r>
              <a:rPr lang="cs-CZ" dirty="0"/>
              <a:t> BM@N and MPD </a:t>
            </a:r>
            <a:r>
              <a:rPr lang="cs-CZ" dirty="0" err="1"/>
              <a:t>Collaboration</a:t>
            </a:r>
            <a:r>
              <a:rPr lang="cs-CZ" dirty="0"/>
              <a:t> Meeting </a:t>
            </a:r>
            <a:endParaRPr lang="en-US" dirty="0"/>
          </a:p>
        </p:txBody>
      </p:sp>
      <p:graphicFrame>
        <p:nvGraphicFramePr>
          <p:cNvPr id="8" name="Table 7">
            <a:extLst>
              <a:ext uri="{FF2B5EF4-FFF2-40B4-BE49-F238E27FC236}">
                <a16:creationId xmlns:a16="http://schemas.microsoft.com/office/drawing/2014/main" id="{20F63714-8FD2-1243-835E-62EEF04D0EB3}"/>
              </a:ext>
            </a:extLst>
          </p:cNvPr>
          <p:cNvGraphicFramePr>
            <a:graphicFrameLocks noGrp="1"/>
          </p:cNvGraphicFramePr>
          <p:nvPr>
            <p:extLst>
              <p:ext uri="{D42A27DB-BD31-4B8C-83A1-F6EECF244321}">
                <p14:modId xmlns:p14="http://schemas.microsoft.com/office/powerpoint/2010/main" val="869053898"/>
              </p:ext>
            </p:extLst>
          </p:nvPr>
        </p:nvGraphicFramePr>
        <p:xfrm>
          <a:off x="112713" y="2057400"/>
          <a:ext cx="8918575" cy="1742791"/>
        </p:xfrm>
        <a:graphic>
          <a:graphicData uri="http://schemas.openxmlformats.org/drawingml/2006/table">
            <a:tbl>
              <a:tblPr firstRow="1" bandRow="1">
                <a:tableStyleId>{5C22544A-7EE6-4342-B048-85BDC9FD1C3A}</a:tableStyleId>
              </a:tblPr>
              <a:tblGrid>
                <a:gridCol w="1104279">
                  <a:extLst>
                    <a:ext uri="{9D8B030D-6E8A-4147-A177-3AD203B41FA5}">
                      <a16:colId xmlns:a16="http://schemas.microsoft.com/office/drawing/2014/main" val="368543624"/>
                    </a:ext>
                  </a:extLst>
                </a:gridCol>
                <a:gridCol w="1563100">
                  <a:extLst>
                    <a:ext uri="{9D8B030D-6E8A-4147-A177-3AD203B41FA5}">
                      <a16:colId xmlns:a16="http://schemas.microsoft.com/office/drawing/2014/main" val="168161970"/>
                    </a:ext>
                  </a:extLst>
                </a:gridCol>
                <a:gridCol w="1258432">
                  <a:extLst>
                    <a:ext uri="{9D8B030D-6E8A-4147-A177-3AD203B41FA5}">
                      <a16:colId xmlns:a16="http://schemas.microsoft.com/office/drawing/2014/main" val="3620171948"/>
                    </a:ext>
                  </a:extLst>
                </a:gridCol>
                <a:gridCol w="1752850">
                  <a:extLst>
                    <a:ext uri="{9D8B030D-6E8A-4147-A177-3AD203B41FA5}">
                      <a16:colId xmlns:a16="http://schemas.microsoft.com/office/drawing/2014/main" val="3225444383"/>
                    </a:ext>
                  </a:extLst>
                </a:gridCol>
                <a:gridCol w="3239914">
                  <a:extLst>
                    <a:ext uri="{9D8B030D-6E8A-4147-A177-3AD203B41FA5}">
                      <a16:colId xmlns:a16="http://schemas.microsoft.com/office/drawing/2014/main" val="151455386"/>
                    </a:ext>
                  </a:extLst>
                </a:gridCol>
              </a:tblGrid>
              <a:tr h="370915">
                <a:tc>
                  <a:txBody>
                    <a:bodyPr/>
                    <a:lstStyle/>
                    <a:p>
                      <a:r>
                        <a:rPr lang="en-US" sz="1200" b="1" dirty="0"/>
                        <a:t>GERMANY</a:t>
                      </a:r>
                    </a:p>
                  </a:txBody>
                  <a:tcPr marL="91453" marR="91453" marT="45729" marB="45729"/>
                </a:tc>
                <a:tc>
                  <a:txBody>
                    <a:bodyPr/>
                    <a:lstStyle/>
                    <a:p>
                      <a:r>
                        <a:rPr lang="en-US" sz="1200" dirty="0"/>
                        <a:t>GSI</a:t>
                      </a:r>
                    </a:p>
                  </a:txBody>
                  <a:tcPr marL="91453" marR="91453" marT="45729" marB="45729"/>
                </a:tc>
                <a:tc>
                  <a:txBody>
                    <a:bodyPr/>
                    <a:lstStyle/>
                    <a:p>
                      <a:r>
                        <a:rPr lang="en-US" sz="1200" dirty="0"/>
                        <a:t>Darmstadt</a:t>
                      </a:r>
                    </a:p>
                  </a:txBody>
                  <a:tcPr marL="91453" marR="91453" marT="45729" marB="45729"/>
                </a:tc>
                <a:tc>
                  <a:txBody>
                    <a:bodyPr/>
                    <a:lstStyle/>
                    <a:p>
                      <a:r>
                        <a:rPr lang="en-US" sz="1200" dirty="0"/>
                        <a:t>Hans Rudolf Schmidt</a:t>
                      </a:r>
                    </a:p>
                  </a:txBody>
                  <a:tcPr marL="91453" marR="91453" marT="45729" marB="45729"/>
                </a:tc>
                <a:tc>
                  <a:txBody>
                    <a:bodyPr/>
                    <a:lstStyle/>
                    <a:p>
                      <a:endParaRPr lang="en-US" sz="1200" dirty="0"/>
                    </a:p>
                  </a:txBody>
                  <a:tcPr marL="91453" marR="91453" marT="45729" marB="45729"/>
                </a:tc>
                <a:extLst>
                  <a:ext uri="{0D108BD9-81ED-4DB2-BD59-A6C34878D82A}">
                    <a16:rowId xmlns:a16="http://schemas.microsoft.com/office/drawing/2014/main" val="2701547203"/>
                  </a:ext>
                </a:extLst>
              </a:tr>
              <a:tr h="457292">
                <a:tc>
                  <a:txBody>
                    <a:bodyPr/>
                    <a:lstStyle/>
                    <a:p>
                      <a:r>
                        <a:rPr lang="en-US" sz="1200" b="1" dirty="0"/>
                        <a:t>RUSSIA</a:t>
                      </a:r>
                    </a:p>
                  </a:txBody>
                  <a:tcPr marL="91453" marR="91453" marT="45729" marB="45729"/>
                </a:tc>
                <a:tc>
                  <a:txBody>
                    <a:bodyPr/>
                    <a:lstStyle/>
                    <a:p>
                      <a:r>
                        <a:rPr lang="en-US" sz="1200" dirty="0"/>
                        <a:t>Landau Institute of Theoretical Physics</a:t>
                      </a:r>
                    </a:p>
                  </a:txBody>
                  <a:tcPr marL="91453" marR="91453" marT="45729" marB="45729"/>
                </a:tc>
                <a:tc>
                  <a:txBody>
                    <a:bodyPr/>
                    <a:lstStyle/>
                    <a:p>
                      <a:r>
                        <a:rPr lang="en-US" sz="1200" dirty="0" err="1"/>
                        <a:t>Chernogolovka</a:t>
                      </a:r>
                      <a:endParaRPr lang="en-US" sz="1200" dirty="0"/>
                    </a:p>
                  </a:txBody>
                  <a:tcPr marL="91453" marR="91453" marT="45729" marB="45729"/>
                </a:tc>
                <a:tc>
                  <a:txBody>
                    <a:bodyPr/>
                    <a:lstStyle/>
                    <a:p>
                      <a:r>
                        <a:rPr lang="en-US" sz="1200" dirty="0"/>
                        <a:t>Nikolai </a:t>
                      </a:r>
                      <a:r>
                        <a:rPr lang="en-US" sz="1200" dirty="0" err="1"/>
                        <a:t>Nikolaev</a:t>
                      </a:r>
                      <a:endParaRPr lang="en-US" sz="1200" dirty="0"/>
                    </a:p>
                  </a:txBody>
                  <a:tcPr marL="91453" marR="91453" marT="45729" marB="45729"/>
                </a:tc>
                <a:tc>
                  <a:txBody>
                    <a:bodyPr/>
                    <a:lstStyle/>
                    <a:p>
                      <a:endParaRPr lang="en-US" sz="1200" dirty="0"/>
                    </a:p>
                  </a:txBody>
                  <a:tcPr marL="91453" marR="91453" marT="45729" marB="45729"/>
                </a:tc>
                <a:extLst>
                  <a:ext uri="{0D108BD9-81ED-4DB2-BD59-A6C34878D82A}">
                    <a16:rowId xmlns:a16="http://schemas.microsoft.com/office/drawing/2014/main" val="788358572"/>
                  </a:ext>
                </a:extLst>
              </a:tr>
              <a:tr h="457292">
                <a:tc>
                  <a:txBody>
                    <a:bodyPr/>
                    <a:lstStyle/>
                    <a:p>
                      <a:r>
                        <a:rPr lang="en-US" sz="1200" b="1" dirty="0"/>
                        <a:t>SLOVAKIA</a:t>
                      </a:r>
                    </a:p>
                  </a:txBody>
                  <a:tcPr marL="91453" marR="91453" marT="45729" marB="45729"/>
                </a:tc>
                <a:tc>
                  <a:txBody>
                    <a:bodyPr/>
                    <a:lstStyle/>
                    <a:p>
                      <a:r>
                        <a:rPr lang="en-US" sz="1200" dirty="0" err="1"/>
                        <a:t>Zilina</a:t>
                      </a:r>
                      <a:r>
                        <a:rPr lang="en-US" sz="1200" dirty="0"/>
                        <a:t> U.</a:t>
                      </a:r>
                    </a:p>
                  </a:txBody>
                  <a:tcPr marL="91453" marR="91453" marT="45729" marB="45729"/>
                </a:tc>
                <a:tc>
                  <a:txBody>
                    <a:bodyPr/>
                    <a:lstStyle/>
                    <a:p>
                      <a:r>
                        <a:rPr lang="en-US" sz="1200" dirty="0" err="1"/>
                        <a:t>Zilina</a:t>
                      </a:r>
                      <a:endParaRPr lang="en-US" sz="1200" dirty="0"/>
                    </a:p>
                  </a:txBody>
                  <a:tcPr marL="91453" marR="91453" marT="45729" marB="45729"/>
                </a:tc>
                <a:tc>
                  <a:txBody>
                    <a:bodyPr/>
                    <a:lstStyle/>
                    <a:p>
                      <a:r>
                        <a:rPr lang="en-US" sz="1200" dirty="0"/>
                        <a:t>Marian </a:t>
                      </a:r>
                      <a:r>
                        <a:rPr lang="en-US" sz="1200" dirty="0" err="1"/>
                        <a:t>Janek</a:t>
                      </a:r>
                      <a:endParaRPr lang="en-US" sz="1200" dirty="0"/>
                    </a:p>
                  </a:txBody>
                  <a:tcPr marL="91453" marR="91453" marT="45729" marB="45729"/>
                </a:tc>
                <a:tc>
                  <a:txBody>
                    <a:bodyPr/>
                    <a:lstStyle/>
                    <a:p>
                      <a:endParaRPr lang="en-US" sz="1200" dirty="0"/>
                    </a:p>
                  </a:txBody>
                  <a:tcPr marL="91453" marR="91453" marT="45729" marB="45729"/>
                </a:tc>
                <a:extLst>
                  <a:ext uri="{0D108BD9-81ED-4DB2-BD59-A6C34878D82A}">
                    <a16:rowId xmlns:a16="http://schemas.microsoft.com/office/drawing/2014/main" val="2352216517"/>
                  </a:ext>
                </a:extLst>
              </a:tr>
              <a:tr h="457292">
                <a:tc>
                  <a:txBody>
                    <a:bodyPr/>
                    <a:lstStyle/>
                    <a:p>
                      <a:r>
                        <a:rPr lang="en-US" sz="1200" b="1" dirty="0"/>
                        <a:t>UKRAINE</a:t>
                      </a:r>
                    </a:p>
                  </a:txBody>
                  <a:tcPr marL="91453" marR="91453" marT="45729" marB="45729"/>
                </a:tc>
                <a:tc>
                  <a:txBody>
                    <a:bodyPr/>
                    <a:lstStyle/>
                    <a:p>
                      <a:r>
                        <a:rPr lang="en-US" sz="1200" dirty="0"/>
                        <a:t>LED Technologies of Ukraine</a:t>
                      </a:r>
                    </a:p>
                  </a:txBody>
                  <a:tcPr marL="91453" marR="91453" marT="45729" marB="45729"/>
                </a:tc>
                <a:tc>
                  <a:txBody>
                    <a:bodyPr/>
                    <a:lstStyle/>
                    <a:p>
                      <a:r>
                        <a:rPr lang="en-US" sz="1200" dirty="0" err="1"/>
                        <a:t>Kharkiv</a:t>
                      </a:r>
                      <a:endParaRPr lang="en-US" sz="1200" dirty="0"/>
                    </a:p>
                  </a:txBody>
                  <a:tcPr marL="91453" marR="91453" marT="45729" marB="45729"/>
                </a:tc>
                <a:tc>
                  <a:txBody>
                    <a:bodyPr/>
                    <a:lstStyle/>
                    <a:p>
                      <a:r>
                        <a:rPr lang="en-US" sz="1200" dirty="0" err="1"/>
                        <a:t>Viatcheslav</a:t>
                      </a:r>
                      <a:r>
                        <a:rPr lang="en-US" sz="1200" dirty="0"/>
                        <a:t> </a:t>
                      </a:r>
                      <a:r>
                        <a:rPr lang="en-US" sz="1200" dirty="0" err="1"/>
                        <a:t>Borshchov</a:t>
                      </a:r>
                      <a:endParaRPr lang="en-US" sz="1200" dirty="0"/>
                    </a:p>
                  </a:txBody>
                  <a:tcPr marL="91453" marR="91453" marT="45729" marB="45729"/>
                </a:tc>
                <a:tc>
                  <a:txBody>
                    <a:bodyPr/>
                    <a:lstStyle/>
                    <a:p>
                      <a:endParaRPr lang="en-US" sz="1200" dirty="0"/>
                    </a:p>
                  </a:txBody>
                  <a:tcPr marL="91453" marR="91453" marT="45729" marB="45729"/>
                </a:tc>
                <a:extLst>
                  <a:ext uri="{0D108BD9-81ED-4DB2-BD59-A6C34878D82A}">
                    <a16:rowId xmlns:a16="http://schemas.microsoft.com/office/drawing/2014/main" val="2845114201"/>
                  </a:ext>
                </a:extLst>
              </a:tr>
            </a:tbl>
          </a:graphicData>
        </a:graphic>
      </p:graphicFrame>
    </p:spTree>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2">
            <a:extLst>
              <a:ext uri="{FF2B5EF4-FFF2-40B4-BE49-F238E27FC236}">
                <a16:creationId xmlns:a16="http://schemas.microsoft.com/office/drawing/2014/main" id="{10B24E41-D337-0046-9518-A23E121D0F97}"/>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99774926-38A4-E542-BBE5-532A032D4CDD}" type="slidenum">
              <a:rPr lang="en-US" altLang="en-US" sz="1200" smtClean="0"/>
              <a:pPr eaLnBrk="1" hangingPunct="1">
                <a:defRPr/>
              </a:pPr>
              <a:t>7</a:t>
            </a:fld>
            <a:endParaRPr lang="en-US" altLang="en-US" sz="1200"/>
          </a:p>
        </p:txBody>
      </p:sp>
      <p:sp>
        <p:nvSpPr>
          <p:cNvPr id="2" name="Date Placeholder 1">
            <a:extLst>
              <a:ext uri="{FF2B5EF4-FFF2-40B4-BE49-F238E27FC236}">
                <a16:creationId xmlns:a16="http://schemas.microsoft.com/office/drawing/2014/main" id="{ECFB9142-7A24-1A4E-9CE9-FFE79E2A65F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3" name="Footer Placeholder 2">
            <a:extLst>
              <a:ext uri="{FF2B5EF4-FFF2-40B4-BE49-F238E27FC236}">
                <a16:creationId xmlns:a16="http://schemas.microsoft.com/office/drawing/2014/main" id="{BA1FB400-9CD8-AB45-A347-2FF09326A2C0}"/>
              </a:ext>
            </a:extLst>
          </p:cNvPr>
          <p:cNvSpPr>
            <a:spLocks noGrp="1"/>
          </p:cNvSpPr>
          <p:nvPr>
            <p:ph type="ftr" sz="quarter" idx="11"/>
          </p:nvPr>
        </p:nvSpPr>
        <p:spPr>
          <a:xfrm>
            <a:off x="2819400" y="6248400"/>
            <a:ext cx="3505200" cy="457200"/>
          </a:xfrm>
        </p:spPr>
        <p:txBody>
          <a:bodyPr/>
          <a:lstStyle/>
          <a:p>
            <a:pPr>
              <a:defRPr/>
            </a:pPr>
            <a:r>
              <a:rPr lang="cs-CZ" dirty="0" err="1"/>
              <a:t>First</a:t>
            </a:r>
            <a:r>
              <a:rPr lang="cs-CZ" dirty="0"/>
              <a:t> BM@N and MPD </a:t>
            </a:r>
            <a:r>
              <a:rPr lang="cs-CZ" dirty="0" err="1"/>
              <a:t>Collaboration</a:t>
            </a:r>
            <a:r>
              <a:rPr lang="cs-CZ" dirty="0"/>
              <a:t> Meeting </a:t>
            </a:r>
            <a:endParaRPr lang="en-US" dirty="0"/>
          </a:p>
        </p:txBody>
      </p:sp>
      <p:sp>
        <p:nvSpPr>
          <p:cNvPr id="9" name="Rectangle 1">
            <a:extLst>
              <a:ext uri="{FF2B5EF4-FFF2-40B4-BE49-F238E27FC236}">
                <a16:creationId xmlns:a16="http://schemas.microsoft.com/office/drawing/2014/main" id="{B6600F82-5155-A449-812A-4D7967F9DC44}"/>
              </a:ext>
            </a:extLst>
          </p:cNvPr>
          <p:cNvSpPr txBox="1">
            <a:spLocks noChangeArrowheads="1"/>
          </p:cNvSpPr>
          <p:nvPr/>
        </p:nvSpPr>
        <p:spPr bwMode="auto">
          <a:xfrm>
            <a:off x="762000" y="304800"/>
            <a:ext cx="7353300" cy="609600"/>
          </a:xfrm>
          <a:prstGeom prst="rect">
            <a:avLst/>
          </a:prstGeom>
          <a:noFill/>
          <a:ln w="9525">
            <a:noFill/>
            <a:miter lim="800000"/>
            <a:headEnd/>
            <a:tailEnd/>
          </a:ln>
          <a:effectLst/>
        </p:spPr>
        <p:txBody>
          <a:bodyPr anchor="ct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kern="0" dirty="0">
                <a:solidFill>
                  <a:srgbClr val="FFFF00"/>
                </a:solidFill>
                <a:ea typeface="ＭＳ Ｐゴシック" panose="020B0600070205080204" pitchFamily="34" charset="-128"/>
              </a:rPr>
              <a:t>Other  groups </a:t>
            </a:r>
          </a:p>
        </p:txBody>
      </p:sp>
      <p:graphicFrame>
        <p:nvGraphicFramePr>
          <p:cNvPr id="10" name="Table 9">
            <a:extLst>
              <a:ext uri="{FF2B5EF4-FFF2-40B4-BE49-F238E27FC236}">
                <a16:creationId xmlns:a16="http://schemas.microsoft.com/office/drawing/2014/main" id="{52688AB7-F361-A345-8364-974603D4C7B2}"/>
              </a:ext>
            </a:extLst>
          </p:cNvPr>
          <p:cNvGraphicFramePr>
            <a:graphicFrameLocks noGrp="1"/>
          </p:cNvGraphicFramePr>
          <p:nvPr>
            <p:extLst>
              <p:ext uri="{D42A27DB-BD31-4B8C-83A1-F6EECF244321}">
                <p14:modId xmlns:p14="http://schemas.microsoft.com/office/powerpoint/2010/main" val="3773359757"/>
              </p:ext>
            </p:extLst>
          </p:nvPr>
        </p:nvGraphicFramePr>
        <p:xfrm>
          <a:off x="112712" y="1229936"/>
          <a:ext cx="8918575" cy="4642911"/>
        </p:xfrm>
        <a:graphic>
          <a:graphicData uri="http://schemas.openxmlformats.org/drawingml/2006/table">
            <a:tbl>
              <a:tblPr firstRow="1" bandRow="1">
                <a:tableStyleId>{5C22544A-7EE6-4342-B048-85BDC9FD1C3A}</a:tableStyleId>
              </a:tblPr>
              <a:tblGrid>
                <a:gridCol w="1104279">
                  <a:extLst>
                    <a:ext uri="{9D8B030D-6E8A-4147-A177-3AD203B41FA5}">
                      <a16:colId xmlns:a16="http://schemas.microsoft.com/office/drawing/2014/main" val="368543624"/>
                    </a:ext>
                  </a:extLst>
                </a:gridCol>
                <a:gridCol w="1563101">
                  <a:extLst>
                    <a:ext uri="{9D8B030D-6E8A-4147-A177-3AD203B41FA5}">
                      <a16:colId xmlns:a16="http://schemas.microsoft.com/office/drawing/2014/main" val="168161970"/>
                    </a:ext>
                  </a:extLst>
                </a:gridCol>
                <a:gridCol w="1258432">
                  <a:extLst>
                    <a:ext uri="{9D8B030D-6E8A-4147-A177-3AD203B41FA5}">
                      <a16:colId xmlns:a16="http://schemas.microsoft.com/office/drawing/2014/main" val="3620171948"/>
                    </a:ext>
                  </a:extLst>
                </a:gridCol>
                <a:gridCol w="1752850">
                  <a:extLst>
                    <a:ext uri="{9D8B030D-6E8A-4147-A177-3AD203B41FA5}">
                      <a16:colId xmlns:a16="http://schemas.microsoft.com/office/drawing/2014/main" val="3225444383"/>
                    </a:ext>
                  </a:extLst>
                </a:gridCol>
                <a:gridCol w="3239913">
                  <a:extLst>
                    <a:ext uri="{9D8B030D-6E8A-4147-A177-3AD203B41FA5}">
                      <a16:colId xmlns:a16="http://schemas.microsoft.com/office/drawing/2014/main" val="151455386"/>
                    </a:ext>
                  </a:extLst>
                </a:gridCol>
              </a:tblGrid>
              <a:tr h="523191">
                <a:tc>
                  <a:txBody>
                    <a:bodyPr/>
                    <a:lstStyle/>
                    <a:p>
                      <a:pPr algn="ctr"/>
                      <a:r>
                        <a:rPr lang="en-US" sz="1800" dirty="0"/>
                        <a:t>Country</a:t>
                      </a:r>
                    </a:p>
                  </a:txBody>
                  <a:tcPr marL="91453" marR="91453" marT="45714" marB="45714"/>
                </a:tc>
                <a:tc>
                  <a:txBody>
                    <a:bodyPr/>
                    <a:lstStyle/>
                    <a:p>
                      <a:pPr algn="ctr"/>
                      <a:r>
                        <a:rPr lang="en-US" sz="1800" dirty="0"/>
                        <a:t>Institution</a:t>
                      </a:r>
                    </a:p>
                  </a:txBody>
                  <a:tcPr marL="91453" marR="91453" marT="45714" marB="45714"/>
                </a:tc>
                <a:tc>
                  <a:txBody>
                    <a:bodyPr/>
                    <a:lstStyle/>
                    <a:p>
                      <a:pPr algn="ctr"/>
                      <a:r>
                        <a:rPr lang="en-US" sz="1800" dirty="0"/>
                        <a:t>City</a:t>
                      </a:r>
                    </a:p>
                  </a:txBody>
                  <a:tcPr marL="91453" marR="91453" marT="45714" marB="45714"/>
                </a:tc>
                <a:tc>
                  <a:txBody>
                    <a:bodyPr/>
                    <a:lstStyle/>
                    <a:p>
                      <a:pPr algn="ctr"/>
                      <a:r>
                        <a:rPr lang="en-US" sz="1800" dirty="0"/>
                        <a:t>Group Leader</a:t>
                      </a:r>
                    </a:p>
                  </a:txBody>
                  <a:tcPr marL="91453" marR="91453" marT="45714" marB="45714"/>
                </a:tc>
                <a:tc>
                  <a:txBody>
                    <a:bodyPr/>
                    <a:lstStyle/>
                    <a:p>
                      <a:pPr algn="ctr"/>
                      <a:r>
                        <a:rPr lang="en-US" sz="1800" dirty="0"/>
                        <a:t>Comments</a:t>
                      </a:r>
                    </a:p>
                  </a:txBody>
                  <a:tcPr marL="91453" marR="91453" marT="45714" marB="45714"/>
                </a:tc>
                <a:extLst>
                  <a:ext uri="{0D108BD9-81ED-4DB2-BD59-A6C34878D82A}">
                    <a16:rowId xmlns:a16="http://schemas.microsoft.com/office/drawing/2014/main" val="872539692"/>
                  </a:ext>
                </a:extLst>
              </a:tr>
              <a:tr h="457170">
                <a:tc>
                  <a:txBody>
                    <a:bodyPr/>
                    <a:lstStyle/>
                    <a:p>
                      <a:r>
                        <a:rPr lang="en-US" sz="1200" b="1" dirty="0"/>
                        <a:t>MOLDOVA </a:t>
                      </a:r>
                    </a:p>
                  </a:txBody>
                  <a:tcPr marL="91453" marR="91453" marT="45714" marB="45714"/>
                </a:tc>
                <a:tc>
                  <a:txBody>
                    <a:bodyPr/>
                    <a:lstStyle/>
                    <a:p>
                      <a:r>
                        <a:rPr lang="en-US" sz="1200" dirty="0"/>
                        <a:t>Inst. of Applied Physics</a:t>
                      </a:r>
                    </a:p>
                  </a:txBody>
                  <a:tcPr marL="91453" marR="91453" marT="45714" marB="45714"/>
                </a:tc>
                <a:tc>
                  <a:txBody>
                    <a:bodyPr/>
                    <a:lstStyle/>
                    <a:p>
                      <a:r>
                        <a:rPr lang="en-US" sz="1200" dirty="0" err="1"/>
                        <a:t>Chisinev</a:t>
                      </a:r>
                      <a:endParaRPr lang="en-US" sz="1200" dirty="0"/>
                    </a:p>
                  </a:txBody>
                  <a:tcPr marL="91453" marR="91453" marT="45714" marB="45714"/>
                </a:tc>
                <a:tc>
                  <a:txBody>
                    <a:bodyPr/>
                    <a:lstStyle/>
                    <a:p>
                      <a:r>
                        <a:rPr lang="en-US" sz="1200" dirty="0" err="1"/>
                        <a:t>Mircea</a:t>
                      </a:r>
                      <a:r>
                        <a:rPr lang="en-US" sz="1200" dirty="0"/>
                        <a:t> </a:t>
                      </a:r>
                      <a:r>
                        <a:rPr lang="en-US" sz="1200" dirty="0" err="1"/>
                        <a:t>Baznat</a:t>
                      </a:r>
                      <a:endParaRPr lang="en-US" sz="1200" dirty="0"/>
                    </a:p>
                  </a:txBody>
                  <a:tcPr marL="91453" marR="91453" marT="45714" marB="45714"/>
                </a:tc>
                <a:tc>
                  <a:txBody>
                    <a:bodyPr/>
                    <a:lstStyle/>
                    <a:p>
                      <a:endParaRPr lang="en-US" sz="1200" dirty="0"/>
                    </a:p>
                  </a:txBody>
                  <a:tcPr marL="91453" marR="91453" marT="45714" marB="45714"/>
                </a:tc>
                <a:extLst>
                  <a:ext uri="{0D108BD9-81ED-4DB2-BD59-A6C34878D82A}">
                    <a16:rowId xmlns:a16="http://schemas.microsoft.com/office/drawing/2014/main" val="1478390265"/>
                  </a:ext>
                </a:extLst>
              </a:tr>
              <a:tr h="370791">
                <a:tc>
                  <a:txBody>
                    <a:bodyPr/>
                    <a:lstStyle/>
                    <a:p>
                      <a:r>
                        <a:rPr lang="en-US" sz="1200" b="1" dirty="0"/>
                        <a:t>POLAND</a:t>
                      </a:r>
                    </a:p>
                  </a:txBody>
                  <a:tcPr marL="91453" marR="91453" marT="45714" marB="45714"/>
                </a:tc>
                <a:tc>
                  <a:txBody>
                    <a:bodyPr/>
                    <a:lstStyle/>
                    <a:p>
                      <a:r>
                        <a:rPr lang="en-US" sz="1200" dirty="0"/>
                        <a:t>U. of Warsaw</a:t>
                      </a:r>
                    </a:p>
                  </a:txBody>
                  <a:tcPr marL="91453" marR="91453" marT="45714" marB="45714"/>
                </a:tc>
                <a:tc>
                  <a:txBody>
                    <a:bodyPr/>
                    <a:lstStyle/>
                    <a:p>
                      <a:r>
                        <a:rPr lang="en-US" sz="1200" dirty="0"/>
                        <a:t>Warsaw</a:t>
                      </a:r>
                    </a:p>
                  </a:txBody>
                  <a:tcPr marL="91453" marR="91453" marT="45714" marB="45714"/>
                </a:tc>
                <a:tc>
                  <a:txBody>
                    <a:bodyPr/>
                    <a:lstStyle/>
                    <a:p>
                      <a:r>
                        <a:rPr lang="en-US" sz="1200" dirty="0"/>
                        <a:t>Tomasz </a:t>
                      </a:r>
                      <a:r>
                        <a:rPr lang="en-US" sz="1200" dirty="0" err="1"/>
                        <a:t>Matulewicz</a:t>
                      </a:r>
                      <a:endParaRPr lang="en-US" sz="1200" dirty="0"/>
                    </a:p>
                  </a:txBody>
                  <a:tcPr marL="91453" marR="91453" marT="45714" marB="45714"/>
                </a:tc>
                <a:tc>
                  <a:txBody>
                    <a:bodyPr/>
                    <a:lstStyle/>
                    <a:p>
                      <a:endParaRPr lang="en-US" sz="1200" dirty="0"/>
                    </a:p>
                  </a:txBody>
                  <a:tcPr marL="91453" marR="91453" marT="45714" marB="45714"/>
                </a:tc>
                <a:extLst>
                  <a:ext uri="{0D108BD9-81ED-4DB2-BD59-A6C34878D82A}">
                    <a16:rowId xmlns:a16="http://schemas.microsoft.com/office/drawing/2014/main" val="531040861"/>
                  </a:ext>
                </a:extLst>
              </a:tr>
              <a:tr h="640041">
                <a:tc>
                  <a:txBody>
                    <a:bodyPr/>
                    <a:lstStyle/>
                    <a:p>
                      <a:endParaRPr lang="en-US" sz="1200" b="1" dirty="0"/>
                    </a:p>
                  </a:txBody>
                  <a:tcPr marL="91453" marR="91453" marT="45714" marB="45714"/>
                </a:tc>
                <a:tc>
                  <a:txBody>
                    <a:bodyPr/>
                    <a:lstStyle/>
                    <a:p>
                      <a:r>
                        <a:rPr lang="en-US" sz="1200" dirty="0"/>
                        <a:t>U. of Wroclaw</a:t>
                      </a:r>
                    </a:p>
                  </a:txBody>
                  <a:tcPr marL="91453" marR="91453" marT="45714" marB="45714"/>
                </a:tc>
                <a:tc>
                  <a:txBody>
                    <a:bodyPr/>
                    <a:lstStyle/>
                    <a:p>
                      <a:r>
                        <a:rPr lang="en-US" sz="1200" dirty="0" err="1"/>
                        <a:t>Woclaw</a:t>
                      </a:r>
                      <a:endParaRPr lang="en-US" sz="1200" dirty="0"/>
                    </a:p>
                  </a:txBody>
                  <a:tcPr marL="91453" marR="91453" marT="45714" marB="45714"/>
                </a:tc>
                <a:tc>
                  <a:txBody>
                    <a:bodyPr/>
                    <a:lstStyle/>
                    <a:p>
                      <a:r>
                        <a:rPr lang="en-US" sz="1200" dirty="0"/>
                        <a:t>David </a:t>
                      </a:r>
                      <a:r>
                        <a:rPr lang="en-US" sz="1200" dirty="0" err="1"/>
                        <a:t>Blaschke</a:t>
                      </a:r>
                      <a:endParaRPr lang="en-US" sz="1200" dirty="0"/>
                    </a:p>
                    <a:p>
                      <a:r>
                        <a:rPr lang="en-US" sz="1200" dirty="0"/>
                        <a:t>Lukasz </a:t>
                      </a:r>
                      <a:r>
                        <a:rPr lang="en-US" sz="1200" dirty="0" err="1"/>
                        <a:t>Juchnowski</a:t>
                      </a:r>
                      <a:endParaRPr lang="en-US" sz="1200" dirty="0"/>
                    </a:p>
                    <a:p>
                      <a:r>
                        <a:rPr lang="en-US" sz="1200" dirty="0"/>
                        <a:t>Udita Shukla</a:t>
                      </a:r>
                    </a:p>
                  </a:txBody>
                  <a:tcPr marL="91453" marR="91453" marT="45714" marB="45714"/>
                </a:tc>
                <a:tc>
                  <a:txBody>
                    <a:bodyPr/>
                    <a:lstStyle/>
                    <a:p>
                      <a:endParaRPr lang="en-US" sz="1200" dirty="0"/>
                    </a:p>
                  </a:txBody>
                  <a:tcPr marL="91453" marR="91453" marT="45714" marB="45714"/>
                </a:tc>
                <a:extLst>
                  <a:ext uri="{0D108BD9-81ED-4DB2-BD59-A6C34878D82A}">
                    <a16:rowId xmlns:a16="http://schemas.microsoft.com/office/drawing/2014/main" val="2542182480"/>
                  </a:ext>
                </a:extLst>
              </a:tr>
              <a:tr h="457170">
                <a:tc>
                  <a:txBody>
                    <a:bodyPr/>
                    <a:lstStyle/>
                    <a:p>
                      <a:endParaRPr lang="en-US" sz="1200" b="1" dirty="0"/>
                    </a:p>
                  </a:txBody>
                  <a:tcPr marL="91453" marR="91453" marT="45714" marB="45714"/>
                </a:tc>
                <a:tc>
                  <a:txBody>
                    <a:bodyPr/>
                    <a:lstStyle/>
                    <a:p>
                      <a:r>
                        <a:rPr lang="en-US" sz="1200" dirty="0"/>
                        <a:t>Institute of Electronic Systems</a:t>
                      </a:r>
                    </a:p>
                  </a:txBody>
                  <a:tcPr marL="91453" marR="91453" marT="45714" marB="45714"/>
                </a:tc>
                <a:tc>
                  <a:txBody>
                    <a:bodyPr/>
                    <a:lstStyle/>
                    <a:p>
                      <a:r>
                        <a:rPr lang="en-US" sz="1200" dirty="0"/>
                        <a:t>Warsaw</a:t>
                      </a:r>
                    </a:p>
                  </a:txBody>
                  <a:tcPr marL="91453" marR="91453" marT="45714" marB="45714"/>
                </a:tc>
                <a:tc>
                  <a:txBody>
                    <a:bodyPr/>
                    <a:lstStyle/>
                    <a:p>
                      <a:r>
                        <a:rPr lang="en-US" sz="1200" dirty="0"/>
                        <a:t>Tomasz </a:t>
                      </a:r>
                      <a:r>
                        <a:rPr lang="en-US" sz="1200" dirty="0" err="1"/>
                        <a:t>Starecki</a:t>
                      </a:r>
                      <a:endParaRPr lang="en-US" sz="1200" dirty="0"/>
                    </a:p>
                  </a:txBody>
                  <a:tcPr marL="91453" marR="91453" marT="45714" marB="45714"/>
                </a:tc>
                <a:tc>
                  <a:txBody>
                    <a:bodyPr/>
                    <a:lstStyle/>
                    <a:p>
                      <a:endParaRPr lang="en-US" sz="1200" dirty="0"/>
                    </a:p>
                  </a:txBody>
                  <a:tcPr marL="91453" marR="91453" marT="45714" marB="45714"/>
                </a:tc>
                <a:extLst>
                  <a:ext uri="{0D108BD9-81ED-4DB2-BD59-A6C34878D82A}">
                    <a16:rowId xmlns:a16="http://schemas.microsoft.com/office/drawing/2014/main" val="355307729"/>
                  </a:ext>
                </a:extLst>
              </a:tr>
              <a:tr h="457170">
                <a:tc>
                  <a:txBody>
                    <a:bodyPr/>
                    <a:lstStyle/>
                    <a:p>
                      <a:r>
                        <a:rPr lang="en-US" sz="1200" b="1" dirty="0"/>
                        <a:t>RUSSIA</a:t>
                      </a:r>
                    </a:p>
                  </a:txBody>
                  <a:tcPr marL="91453" marR="91453" marT="45714" marB="45714"/>
                </a:tc>
                <a:tc>
                  <a:txBody>
                    <a:bodyPr/>
                    <a:lstStyle/>
                    <a:p>
                      <a:r>
                        <a:rPr lang="en-US" sz="1200" dirty="0"/>
                        <a:t>Samara National Research U.</a:t>
                      </a:r>
                    </a:p>
                  </a:txBody>
                  <a:tcPr marL="91453" marR="91453" marT="45714" marB="45714"/>
                </a:tc>
                <a:tc>
                  <a:txBody>
                    <a:bodyPr/>
                    <a:lstStyle/>
                    <a:p>
                      <a:r>
                        <a:rPr lang="en-US" sz="1200" dirty="0"/>
                        <a:t>Samara</a:t>
                      </a:r>
                    </a:p>
                  </a:txBody>
                  <a:tcPr marL="91453" marR="91453" marT="45714" marB="45714"/>
                </a:tc>
                <a:tc>
                  <a:txBody>
                    <a:bodyPr/>
                    <a:lstStyle/>
                    <a:p>
                      <a:r>
                        <a:rPr lang="en-US" sz="1200" dirty="0"/>
                        <a:t>Vladimir </a:t>
                      </a:r>
                      <a:r>
                        <a:rPr lang="en-US" sz="1200" dirty="0" err="1"/>
                        <a:t>Saleev</a:t>
                      </a:r>
                      <a:endParaRPr lang="en-US" sz="1200" dirty="0"/>
                    </a:p>
                  </a:txBody>
                  <a:tcPr marL="91453" marR="91453" marT="45714" marB="45714"/>
                </a:tc>
                <a:tc>
                  <a:txBody>
                    <a:bodyPr/>
                    <a:lstStyle/>
                    <a:p>
                      <a:endParaRPr lang="en-US" sz="1200" dirty="0"/>
                    </a:p>
                  </a:txBody>
                  <a:tcPr marL="91453" marR="91453" marT="45714" marB="45714"/>
                </a:tc>
                <a:extLst>
                  <a:ext uri="{0D108BD9-81ED-4DB2-BD59-A6C34878D82A}">
                    <a16:rowId xmlns:a16="http://schemas.microsoft.com/office/drawing/2014/main" val="1511562026"/>
                  </a:ext>
                </a:extLst>
              </a:tr>
              <a:tr h="457170">
                <a:tc>
                  <a:txBody>
                    <a:bodyPr/>
                    <a:lstStyle/>
                    <a:p>
                      <a:endParaRPr lang="en-US" sz="1200" b="1" dirty="0"/>
                    </a:p>
                  </a:txBody>
                  <a:tcPr marL="91453" marR="91453" marT="45714" marB="45714"/>
                </a:tc>
                <a:tc>
                  <a:txBody>
                    <a:bodyPr/>
                    <a:lstStyle/>
                    <a:p>
                      <a:r>
                        <a:rPr lang="en-US" sz="1200" dirty="0"/>
                        <a:t>PNPI</a:t>
                      </a:r>
                    </a:p>
                  </a:txBody>
                  <a:tcPr marL="91453" marR="91453" marT="45714" marB="45714"/>
                </a:tc>
                <a:tc>
                  <a:txBody>
                    <a:bodyPr/>
                    <a:lstStyle/>
                    <a:p>
                      <a:r>
                        <a:rPr lang="en-US" sz="1200" dirty="0" err="1"/>
                        <a:t>Gatchina</a:t>
                      </a:r>
                      <a:endParaRPr lang="en-US" sz="1200" dirty="0"/>
                    </a:p>
                  </a:txBody>
                  <a:tcPr marL="91453" marR="91453" marT="45714" marB="45714"/>
                </a:tc>
                <a:tc>
                  <a:txBody>
                    <a:bodyPr/>
                    <a:lstStyle/>
                    <a:p>
                      <a:r>
                        <a:rPr lang="en-US" sz="1200" dirty="0"/>
                        <a:t>Vladimir </a:t>
                      </a:r>
                      <a:r>
                        <a:rPr lang="en-US" sz="1200" dirty="0" err="1"/>
                        <a:t>Samsonov</a:t>
                      </a:r>
                      <a:endParaRPr lang="en-US" sz="1200" dirty="0"/>
                    </a:p>
                    <a:p>
                      <a:r>
                        <a:rPr lang="en-US" sz="1200"/>
                        <a:t>Victor Kim</a:t>
                      </a:r>
                      <a:endParaRPr lang="en-US" sz="1200" dirty="0"/>
                    </a:p>
                  </a:txBody>
                  <a:tcPr marL="91453" marR="91453" marT="45714" marB="45714"/>
                </a:tc>
                <a:tc>
                  <a:txBody>
                    <a:bodyPr/>
                    <a:lstStyle/>
                    <a:p>
                      <a:endParaRPr lang="en-US" sz="1200" dirty="0"/>
                    </a:p>
                  </a:txBody>
                  <a:tcPr marL="91453" marR="91453" marT="45714" marB="45714"/>
                </a:tc>
                <a:extLst>
                  <a:ext uri="{0D108BD9-81ED-4DB2-BD59-A6C34878D82A}">
                    <a16:rowId xmlns:a16="http://schemas.microsoft.com/office/drawing/2014/main" val="2010733563"/>
                  </a:ext>
                </a:extLst>
              </a:tr>
              <a:tr h="640041">
                <a:tc>
                  <a:txBody>
                    <a:bodyPr/>
                    <a:lstStyle/>
                    <a:p>
                      <a:endParaRPr lang="en-US" sz="1200" b="1" dirty="0"/>
                    </a:p>
                  </a:txBody>
                  <a:tcPr marL="91453" marR="91453" marT="45714" marB="45714"/>
                </a:tc>
                <a:tc>
                  <a:txBody>
                    <a:bodyPr/>
                    <a:lstStyle/>
                    <a:p>
                      <a:r>
                        <a:rPr lang="en-US" sz="1200" dirty="0"/>
                        <a:t>Higher School of Economics</a:t>
                      </a:r>
                    </a:p>
                  </a:txBody>
                  <a:tcPr marL="91453" marR="91453" marT="45714" marB="45714"/>
                </a:tc>
                <a:tc>
                  <a:txBody>
                    <a:bodyPr/>
                    <a:lstStyle/>
                    <a:p>
                      <a:r>
                        <a:rPr lang="en-US" sz="1200" dirty="0"/>
                        <a:t>Moscow</a:t>
                      </a:r>
                    </a:p>
                  </a:txBody>
                  <a:tcPr marL="91453" marR="91453" marT="45714" marB="45714"/>
                </a:tc>
                <a:tc>
                  <a:txBody>
                    <a:bodyPr/>
                    <a:lstStyle/>
                    <a:p>
                      <a:r>
                        <a:rPr lang="en-US" sz="1200" dirty="0"/>
                        <a:t>Denis </a:t>
                      </a:r>
                      <a:r>
                        <a:rPr lang="en-US" sz="1200" dirty="0" err="1"/>
                        <a:t>Derkach</a:t>
                      </a:r>
                      <a:endParaRPr lang="en-US" sz="1200" dirty="0"/>
                    </a:p>
                  </a:txBody>
                  <a:tcPr marL="91453" marR="91453" marT="45714" marB="45714"/>
                </a:tc>
                <a:tc>
                  <a:txBody>
                    <a:bodyPr/>
                    <a:lstStyle/>
                    <a:p>
                      <a:endParaRPr lang="en-US" sz="1200" dirty="0"/>
                    </a:p>
                  </a:txBody>
                  <a:tcPr marL="91453" marR="91453" marT="45714" marB="45714"/>
                </a:tc>
                <a:extLst>
                  <a:ext uri="{0D108BD9-81ED-4DB2-BD59-A6C34878D82A}">
                    <a16:rowId xmlns:a16="http://schemas.microsoft.com/office/drawing/2014/main" val="1018901790"/>
                  </a:ext>
                </a:extLst>
              </a:tr>
              <a:tr h="640041">
                <a:tc>
                  <a:txBody>
                    <a:bodyPr/>
                    <a:lstStyle/>
                    <a:p>
                      <a:r>
                        <a:rPr lang="en-US" sz="1200" b="1" dirty="0"/>
                        <a:t>UKRAINE</a:t>
                      </a:r>
                    </a:p>
                  </a:txBody>
                  <a:tcPr marL="91453" marR="91453" marT="45714" marB="45714"/>
                </a:tc>
                <a:tc>
                  <a:txBody>
                    <a:bodyPr/>
                    <a:lstStyle/>
                    <a:p>
                      <a:r>
                        <a:rPr lang="en-US" sz="1200" dirty="0" err="1"/>
                        <a:t>Bogolubov</a:t>
                      </a:r>
                      <a:r>
                        <a:rPr lang="en-US" sz="1200" dirty="0"/>
                        <a:t> Institute of Theoretical Physics</a:t>
                      </a:r>
                    </a:p>
                  </a:txBody>
                  <a:tcPr marL="91453" marR="91453" marT="45714" marB="45714"/>
                </a:tc>
                <a:tc>
                  <a:txBody>
                    <a:bodyPr/>
                    <a:lstStyle/>
                    <a:p>
                      <a:r>
                        <a:rPr lang="en-US" sz="1200" dirty="0"/>
                        <a:t>Kiev</a:t>
                      </a:r>
                    </a:p>
                  </a:txBody>
                  <a:tcPr marL="91453" marR="91453" marT="45714" marB="45714"/>
                </a:tc>
                <a:tc>
                  <a:txBody>
                    <a:bodyPr/>
                    <a:lstStyle/>
                    <a:p>
                      <a:r>
                        <a:rPr lang="en-US" sz="1200" dirty="0" err="1"/>
                        <a:t>Yuriy</a:t>
                      </a:r>
                      <a:r>
                        <a:rPr lang="en-US" sz="1200" dirty="0"/>
                        <a:t> </a:t>
                      </a:r>
                      <a:r>
                        <a:rPr lang="en-US" sz="1200" dirty="0" err="1"/>
                        <a:t>Sinyukov</a:t>
                      </a:r>
                      <a:endParaRPr lang="en-US" sz="1200" dirty="0"/>
                    </a:p>
                  </a:txBody>
                  <a:tcPr marL="91453" marR="91453" marT="45714" marB="45714"/>
                </a:tc>
                <a:tc>
                  <a:txBody>
                    <a:bodyPr/>
                    <a:lstStyle/>
                    <a:p>
                      <a:endParaRPr lang="en-US" sz="1200" dirty="0"/>
                    </a:p>
                  </a:txBody>
                  <a:tcPr marL="91453" marR="91453" marT="45714" marB="45714"/>
                </a:tc>
                <a:extLst>
                  <a:ext uri="{0D108BD9-81ED-4DB2-BD59-A6C34878D82A}">
                    <a16:rowId xmlns:a16="http://schemas.microsoft.com/office/drawing/2014/main" val="3865792951"/>
                  </a:ext>
                </a:extLst>
              </a:tr>
            </a:tbl>
          </a:graphicData>
        </a:graphic>
      </p:graphicFrame>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838200" y="152400"/>
            <a:ext cx="7353300" cy="11430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Ad hoc bylaws committee </a:t>
            </a:r>
          </a:p>
        </p:txBody>
      </p:sp>
      <p:sp>
        <p:nvSpPr>
          <p:cNvPr id="33794" name="Text Box 2">
            <a:extLst>
              <a:ext uri="{FF2B5EF4-FFF2-40B4-BE49-F238E27FC236}">
                <a16:creationId xmlns:a16="http://schemas.microsoft.com/office/drawing/2014/main" id="{B1C5B7D3-FE49-E442-ABE3-7165CBAAC012}"/>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4" name="Slide Number Placeholder 3">
            <a:extLst>
              <a:ext uri="{FF2B5EF4-FFF2-40B4-BE49-F238E27FC236}">
                <a16:creationId xmlns:a16="http://schemas.microsoft.com/office/drawing/2014/main" id="{E9EC0BBF-23BE-824E-9A93-690003792DD8}"/>
              </a:ext>
            </a:extLst>
          </p:cNvPr>
          <p:cNvSpPr>
            <a:spLocks noGrp="1"/>
          </p:cNvSpPr>
          <p:nvPr>
            <p:ph type="sldNum" sz="quarter" idx="12"/>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fld id="{D61A843D-735A-5A40-A20E-DF45384122B4}" type="slidenum">
              <a:rPr lang="en-US" altLang="en-US" sz="1200" smtClean="0"/>
              <a:pPr eaLnBrk="1" hangingPunct="1">
                <a:defRPr/>
              </a:pPr>
              <a:t>8</a:t>
            </a:fld>
            <a:endParaRPr lang="en-US" altLang="en-US" sz="1200"/>
          </a:p>
        </p:txBody>
      </p:sp>
      <p:sp>
        <p:nvSpPr>
          <p:cNvPr id="2" name="Date Placeholder 1">
            <a:extLst>
              <a:ext uri="{FF2B5EF4-FFF2-40B4-BE49-F238E27FC236}">
                <a16:creationId xmlns:a16="http://schemas.microsoft.com/office/drawing/2014/main" id="{ECFB9142-7A24-1A4E-9CE9-FFE79E2A65F5}"/>
              </a:ext>
            </a:extLst>
          </p:cNvPr>
          <p:cNvSpPr>
            <a:spLocks noGrp="1"/>
          </p:cNvSpPr>
          <p:nvPr>
            <p:ph type="dt" sz="quarter" idx="10"/>
          </p:nvPr>
        </p:nvSpPr>
        <p:spPr/>
        <p:txBody>
          <a:bodyPr/>
          <a:lstStyle>
            <a:lvl1pPr eaLnBrk="0" hangingPunct="0">
              <a:defRPr sz="20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0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0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200"/>
              <a:t>Itzhak Tserruya</a:t>
            </a:r>
          </a:p>
        </p:txBody>
      </p:sp>
      <p:sp>
        <p:nvSpPr>
          <p:cNvPr id="3" name="Footer Placeholder 2">
            <a:extLst>
              <a:ext uri="{FF2B5EF4-FFF2-40B4-BE49-F238E27FC236}">
                <a16:creationId xmlns:a16="http://schemas.microsoft.com/office/drawing/2014/main" id="{BA1FB400-9CD8-AB45-A347-2FF09326A2C0}"/>
              </a:ext>
            </a:extLst>
          </p:cNvPr>
          <p:cNvSpPr>
            <a:spLocks noGrp="1"/>
          </p:cNvSpPr>
          <p:nvPr>
            <p:ph type="ftr" sz="quarter" idx="11"/>
          </p:nvPr>
        </p:nvSpPr>
        <p:spPr>
          <a:xfrm>
            <a:off x="2743200" y="6248400"/>
            <a:ext cx="3657600" cy="457200"/>
          </a:xfrm>
        </p:spPr>
        <p:txBody>
          <a:bodyPr/>
          <a:lstStyle/>
          <a:p>
            <a:pPr>
              <a:defRPr/>
            </a:pPr>
            <a:r>
              <a:rPr lang="cs-CZ" dirty="0" err="1"/>
              <a:t>First</a:t>
            </a:r>
            <a:r>
              <a:rPr lang="cs-CZ" dirty="0"/>
              <a:t> BM@N and MPD </a:t>
            </a:r>
            <a:r>
              <a:rPr lang="cs-CZ" dirty="0" err="1"/>
              <a:t>Collaboration</a:t>
            </a:r>
            <a:r>
              <a:rPr lang="cs-CZ" dirty="0"/>
              <a:t> Meeting </a:t>
            </a:r>
            <a:endParaRPr lang="en-US" dirty="0"/>
          </a:p>
        </p:txBody>
      </p:sp>
      <p:sp>
        <p:nvSpPr>
          <p:cNvPr id="5" name="TextBox 4">
            <a:extLst>
              <a:ext uri="{FF2B5EF4-FFF2-40B4-BE49-F238E27FC236}">
                <a16:creationId xmlns:a16="http://schemas.microsoft.com/office/drawing/2014/main" id="{F6EBD9F2-5A8F-4242-9FBC-6A638B84654F}"/>
              </a:ext>
            </a:extLst>
          </p:cNvPr>
          <p:cNvSpPr txBox="1"/>
          <p:nvPr/>
        </p:nvSpPr>
        <p:spPr>
          <a:xfrm>
            <a:off x="1386348" y="3392129"/>
            <a:ext cx="184731" cy="400110"/>
          </a:xfrm>
          <a:prstGeom prst="rect">
            <a:avLst/>
          </a:prstGeom>
          <a:noFill/>
        </p:spPr>
        <p:txBody>
          <a:bodyPr wrap="none" rtlCol="0">
            <a:spAutoFit/>
          </a:bodyPr>
          <a:lstStyle/>
          <a:p>
            <a:endParaRPr lang="en-US" dirty="0"/>
          </a:p>
        </p:txBody>
      </p:sp>
      <p:sp>
        <p:nvSpPr>
          <p:cNvPr id="6" name="TextBox 5">
            <a:extLst>
              <a:ext uri="{FF2B5EF4-FFF2-40B4-BE49-F238E27FC236}">
                <a16:creationId xmlns:a16="http://schemas.microsoft.com/office/drawing/2014/main" id="{E79F7A94-FA20-A543-9C6E-70D868F3E6F5}"/>
              </a:ext>
            </a:extLst>
          </p:cNvPr>
          <p:cNvSpPr txBox="1"/>
          <p:nvPr/>
        </p:nvSpPr>
        <p:spPr>
          <a:xfrm>
            <a:off x="2057400" y="1295400"/>
            <a:ext cx="5337872" cy="5016758"/>
          </a:xfrm>
          <a:prstGeom prst="rect">
            <a:avLst/>
          </a:prstGeom>
          <a:noFill/>
        </p:spPr>
        <p:txBody>
          <a:bodyPr wrap="none" rtlCol="0">
            <a:spAutoFit/>
          </a:bodyPr>
          <a:lstStyle/>
          <a:p>
            <a:r>
              <a:rPr lang="en-US" sz="4000" dirty="0"/>
              <a:t>Alejandro Ayala</a:t>
            </a:r>
          </a:p>
          <a:p>
            <a:r>
              <a:rPr lang="en-US" sz="4000" dirty="0"/>
              <a:t>Edward Boos</a:t>
            </a:r>
          </a:p>
          <a:p>
            <a:r>
              <a:rPr lang="en-US" sz="4000" dirty="0"/>
              <a:t>Adam </a:t>
            </a:r>
            <a:r>
              <a:rPr lang="en-US" sz="4000" dirty="0" err="1"/>
              <a:t>Kisiel</a:t>
            </a:r>
            <a:endParaRPr lang="en-US" sz="4000" dirty="0"/>
          </a:p>
          <a:p>
            <a:r>
              <a:rPr lang="en-US" sz="4000" dirty="0"/>
              <a:t>Rudi Schmidt</a:t>
            </a:r>
          </a:p>
          <a:p>
            <a:r>
              <a:rPr lang="en-US" sz="4000" dirty="0"/>
              <a:t>Alexander </a:t>
            </a:r>
            <a:r>
              <a:rPr lang="en-US" sz="4000" dirty="0" err="1"/>
              <a:t>Sorin</a:t>
            </a:r>
            <a:endParaRPr lang="en-US" sz="4000" dirty="0"/>
          </a:p>
          <a:p>
            <a:r>
              <a:rPr lang="en-US" sz="4000" dirty="0"/>
              <a:t>Itzhak Tserruya - Chair</a:t>
            </a:r>
          </a:p>
          <a:p>
            <a:r>
              <a:rPr lang="en-US" sz="4000" dirty="0" err="1"/>
              <a:t>Fuqiang</a:t>
            </a:r>
            <a:r>
              <a:rPr lang="en-US" sz="4000" dirty="0"/>
              <a:t> Wang</a:t>
            </a:r>
          </a:p>
          <a:p>
            <a:endParaRPr lang="en-US" sz="4000" dirty="0"/>
          </a:p>
        </p:txBody>
      </p:sp>
    </p:spTree>
    <p:extLst>
      <p:ext uri="{BB962C8B-B14F-4D97-AF65-F5344CB8AC3E}">
        <p14:creationId xmlns:p14="http://schemas.microsoft.com/office/powerpoint/2010/main" val="2609025947"/>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a:extLst>
              <a:ext uri="{FF2B5EF4-FFF2-40B4-BE49-F238E27FC236}">
                <a16:creationId xmlns:a16="http://schemas.microsoft.com/office/drawing/2014/main" id="{426329A9-E19C-764E-9903-4EAD6B08CB31}"/>
              </a:ext>
            </a:extLst>
          </p:cNvPr>
          <p:cNvSpPr>
            <a:spLocks noGrp="1" noChangeArrowheads="1"/>
          </p:cNvSpPr>
          <p:nvPr>
            <p:ph type="title" idx="4294967295"/>
          </p:nvPr>
        </p:nvSpPr>
        <p:spPr>
          <a:xfrm>
            <a:off x="762000" y="66675"/>
            <a:ext cx="7353300" cy="762000"/>
          </a:xfrm>
        </p:spPr>
        <p:txBody>
          <a:bodyPr/>
          <a:lstStyle/>
          <a:p>
            <a:pPr marL="315913" eaLnBrk="1">
              <a:tabLst>
                <a:tab pos="393700" algn="l"/>
                <a:tab pos="787400" algn="l"/>
                <a:tab pos="1181100" algn="l"/>
                <a:tab pos="1574800" algn="l"/>
                <a:tab pos="1968500" algn="l"/>
                <a:tab pos="2362200" algn="l"/>
                <a:tab pos="2755900" algn="l"/>
                <a:tab pos="3149600" algn="l"/>
                <a:tab pos="3543300" algn="l"/>
                <a:tab pos="3938588" algn="l"/>
                <a:tab pos="4332288" algn="l"/>
                <a:tab pos="4725988" algn="l"/>
                <a:tab pos="5119688" algn="l"/>
                <a:tab pos="5513388" algn="l"/>
                <a:tab pos="5907088" algn="l"/>
                <a:tab pos="6300788" algn="l"/>
                <a:tab pos="6694488" algn="l"/>
                <a:tab pos="7088188" algn="l"/>
                <a:tab pos="7483475" algn="l"/>
              </a:tabLst>
              <a:defRPr/>
            </a:pPr>
            <a:r>
              <a:rPr lang="en-US" altLang="ja-JP" u="sng" dirty="0">
                <a:solidFill>
                  <a:srgbClr val="FFFF00"/>
                </a:solidFill>
                <a:ea typeface="ＭＳ Ｐゴシック" panose="020B0600070205080204" pitchFamily="34" charset="-128"/>
              </a:rPr>
              <a:t>Bylaws </a:t>
            </a:r>
          </a:p>
        </p:txBody>
      </p:sp>
      <p:sp>
        <p:nvSpPr>
          <p:cNvPr id="35842" name="Text Box 2">
            <a:extLst>
              <a:ext uri="{FF2B5EF4-FFF2-40B4-BE49-F238E27FC236}">
                <a16:creationId xmlns:a16="http://schemas.microsoft.com/office/drawing/2014/main" id="{CF0000CF-7C45-AB46-82A3-24FADFA7E3CA}"/>
              </a:ext>
            </a:extLst>
          </p:cNvPr>
          <p:cNvSpPr txBox="1">
            <a:spLocks noChangeArrowheads="1"/>
          </p:cNvSpPr>
          <p:nvPr/>
        </p:nvSpPr>
        <p:spPr bwMode="auto">
          <a:xfrm>
            <a:off x="9285288" y="4073525"/>
            <a:ext cx="14287"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0165" tIns="40083" rIns="80165" bIns="40083" anchor="ctr"/>
          <a:lstStyle>
            <a:lvl1pPr>
              <a:spcBef>
                <a:spcPct val="20000"/>
              </a:spcBef>
              <a:buClr>
                <a:schemeClr val="hlink"/>
              </a:buClr>
              <a:buSzPct val="90000"/>
              <a:buFont typeface="Wingdings" pitchFamily="2" charset="2"/>
              <a:buBlip>
                <a:blip r:embed="rId3"/>
              </a:buBlip>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lr>
                <a:schemeClr val="accent2"/>
              </a:buClr>
              <a:buSzPct val="90000"/>
              <a:buFont typeface="Wingdings" pitchFamily="2" charset="2"/>
              <a:buBlip>
                <a:blip r:embed="rId4"/>
              </a:buBlip>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90000"/>
              <a:buFont typeface="Wingdings" pitchFamily="2" charset="2"/>
              <a:buBlip>
                <a:blip r:embed="rId5"/>
              </a:buBlip>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eaLnBrk="1" hangingPunct="1">
              <a:lnSpc>
                <a:spcPct val="93000"/>
              </a:lnSpc>
              <a:spcBef>
                <a:spcPct val="0"/>
              </a:spcBef>
              <a:buClr>
                <a:srgbClr val="000000"/>
              </a:buClr>
              <a:buSzPct val="100000"/>
              <a:buFont typeface="Times New Roman" panose="02020603050405020304" pitchFamily="18" charset="0"/>
              <a:buNone/>
            </a:pPr>
            <a:endParaRPr lang="ja-JP" altLang="en-US" sz="2000"/>
          </a:p>
        </p:txBody>
      </p:sp>
      <p:sp>
        <p:nvSpPr>
          <p:cNvPr id="6" name="Rectangle 5">
            <a:extLst>
              <a:ext uri="{FF2B5EF4-FFF2-40B4-BE49-F238E27FC236}">
                <a16:creationId xmlns:a16="http://schemas.microsoft.com/office/drawing/2014/main" id="{F746A88C-3A05-9E46-A797-E3B85E95901D}"/>
              </a:ext>
            </a:extLst>
          </p:cNvPr>
          <p:cNvSpPr/>
          <p:nvPr/>
        </p:nvSpPr>
        <p:spPr>
          <a:xfrm>
            <a:off x="152400" y="839788"/>
            <a:ext cx="8839200" cy="5940425"/>
          </a:xfrm>
          <a:prstGeom prst="rect">
            <a:avLst/>
          </a:prstGeom>
        </p:spPr>
        <p:txBody>
          <a:bodyPr>
            <a:spAutoFit/>
          </a:bodyPr>
          <a:lstStyle/>
          <a:p>
            <a:pPr eaLnBrk="1" hangingPunct="1">
              <a:spcAft>
                <a:spcPts val="0"/>
              </a:spcAft>
              <a:defRPr/>
            </a:pPr>
            <a:r>
              <a:rPr lang="en-US" b="1" u="heavy" dirty="0">
                <a:ea typeface="MS Mincho" panose="02020609040205080304" pitchFamily="49" charset="-128"/>
              </a:rPr>
              <a:t>Preamble</a:t>
            </a:r>
            <a:endParaRPr lang="en-US" sz="1800" dirty="0">
              <a:latin typeface="Cambria" panose="02040503050406030204" pitchFamily="18" charset="0"/>
              <a:ea typeface="MS Mincho" panose="02020609040205080304" pitchFamily="49" charset="-128"/>
            </a:endParaRPr>
          </a:p>
          <a:p>
            <a:pPr eaLnBrk="1" hangingPunct="1">
              <a:spcAft>
                <a:spcPts val="0"/>
              </a:spcAft>
              <a:defRPr/>
            </a:pPr>
            <a:r>
              <a:rPr lang="en-US" sz="1800" b="1" dirty="0">
                <a:ea typeface="MS Mincho" panose="02020609040205080304" pitchFamily="49" charset="-128"/>
              </a:rPr>
              <a:t> </a:t>
            </a:r>
            <a:endParaRPr lang="en-US" sz="1800" dirty="0">
              <a:latin typeface="Cambria" panose="02040503050406030204" pitchFamily="18" charset="0"/>
              <a:ea typeface="MS Mincho" panose="02020609040205080304" pitchFamily="49" charset="-128"/>
            </a:endParaRPr>
          </a:p>
          <a:p>
            <a:pPr eaLnBrk="1" hangingPunct="1">
              <a:spcAft>
                <a:spcPts val="0"/>
              </a:spcAft>
              <a:defRPr/>
            </a:pPr>
            <a:r>
              <a:rPr lang="en-GB" sz="1800" dirty="0">
                <a:ea typeface="MS Mincho" panose="02020609040205080304" pitchFamily="49" charset="-128"/>
              </a:rPr>
              <a:t>A group of Institutes from JINR Member and non-Member States, and teams from the JINR Laboratories already involved in the JINR MPD/NICA project within the JINR Topical Plan theme 02-0-1065-2007/2019, (hereinafter referred to as the Collaboration), have agreed to collaborate in order to build, and perform experiments with, the Multi-Purpose Detector (MPD) at the NICA collider. </a:t>
            </a:r>
            <a:endParaRPr lang="en-US" sz="1800" dirty="0">
              <a:latin typeface="Cambria" panose="02040503050406030204" pitchFamily="18" charset="0"/>
              <a:ea typeface="MS Mincho" panose="02020609040205080304" pitchFamily="49" charset="-128"/>
            </a:endParaRPr>
          </a:p>
          <a:p>
            <a:pPr eaLnBrk="1" hangingPunct="1">
              <a:spcAft>
                <a:spcPts val="0"/>
              </a:spcAft>
              <a:defRPr/>
            </a:pPr>
            <a:r>
              <a:rPr lang="en-GB" sz="1800" dirty="0">
                <a:ea typeface="MS Mincho" panose="02020609040205080304" pitchFamily="49" charset="-128"/>
              </a:rPr>
              <a:t> </a:t>
            </a:r>
            <a:endParaRPr lang="en-US" sz="1800" dirty="0">
              <a:latin typeface="Cambria" panose="02040503050406030204" pitchFamily="18" charset="0"/>
              <a:ea typeface="MS Mincho" panose="02020609040205080304" pitchFamily="49" charset="-128"/>
            </a:endParaRPr>
          </a:p>
          <a:p>
            <a:pPr eaLnBrk="1" hangingPunct="1">
              <a:spcAft>
                <a:spcPts val="0"/>
              </a:spcAft>
              <a:defRPr/>
            </a:pPr>
            <a:r>
              <a:rPr lang="en-GB" sz="1800" dirty="0">
                <a:ea typeface="MS Mincho" panose="02020609040205080304" pitchFamily="49" charset="-128"/>
              </a:rPr>
              <a:t>The Collaboration shall abide by the "Regulation for the organization of experiments conducted by international collaborations using the capabilities of the JINR basic facilities"  (</a:t>
            </a:r>
            <a:r>
              <a:rPr lang="en-US" sz="1800" u="sng" dirty="0">
                <a:solidFill>
                  <a:srgbClr val="0000FF"/>
                </a:solidFill>
                <a:ea typeface="MS Mincho" panose="02020609040205080304" pitchFamily="49" charset="-128"/>
                <a:hlinkClick r:id="rId6"/>
              </a:rPr>
              <a:t>http://www.jinr.ru/wp-content/uploads/JINR_Docs/Regulation_for_the_organization_of_experiments_eng.doc</a:t>
            </a:r>
            <a:r>
              <a:rPr lang="en-US" sz="1800" u="sng" dirty="0">
                <a:ea typeface="MS Mincho" panose="02020609040205080304" pitchFamily="49" charset="-128"/>
              </a:rPr>
              <a:t>)</a:t>
            </a:r>
            <a:r>
              <a:rPr lang="en-US" sz="1800" dirty="0">
                <a:ea typeface="MS Mincho" panose="02020609040205080304" pitchFamily="49" charset="-128"/>
              </a:rPr>
              <a:t>.</a:t>
            </a:r>
            <a:endParaRPr lang="en-US" sz="1800" dirty="0">
              <a:latin typeface="Cambria" panose="02040503050406030204" pitchFamily="18" charset="0"/>
              <a:ea typeface="MS Mincho" panose="02020609040205080304" pitchFamily="49" charset="-128"/>
            </a:endParaRPr>
          </a:p>
          <a:p>
            <a:pPr eaLnBrk="1" hangingPunct="1">
              <a:spcAft>
                <a:spcPts val="0"/>
              </a:spcAft>
              <a:defRPr/>
            </a:pPr>
            <a:r>
              <a:rPr lang="en-GB" sz="1800" dirty="0">
                <a:ea typeface="MS Mincho" panose="02020609040205080304" pitchFamily="49" charset="-128"/>
              </a:rPr>
              <a:t> </a:t>
            </a:r>
            <a:endParaRPr lang="en-US" sz="1800" dirty="0">
              <a:latin typeface="Cambria" panose="02040503050406030204" pitchFamily="18" charset="0"/>
              <a:ea typeface="MS Mincho" panose="02020609040205080304" pitchFamily="49" charset="-128"/>
            </a:endParaRPr>
          </a:p>
          <a:p>
            <a:pPr eaLnBrk="1" hangingPunct="1">
              <a:spcAft>
                <a:spcPts val="0"/>
              </a:spcAft>
              <a:defRPr/>
            </a:pPr>
            <a:r>
              <a:rPr lang="en-US" sz="1800" dirty="0">
                <a:ea typeface="MS Mincho" panose="02020609040205080304" pitchFamily="49" charset="-128"/>
              </a:rPr>
              <a:t>The Collaboration shall also abide by the regulations laid down in the present document (hereinafter referred to as the Bylaws). The bylaws are an internal document of the MPD Collaboration that stipulates the basic operational and organizational principles of the Collaboration and the structure of its managements bodies.</a:t>
            </a:r>
            <a:endParaRPr lang="en-US" sz="1800" dirty="0">
              <a:latin typeface="Cambria" panose="02040503050406030204" pitchFamily="18" charset="0"/>
              <a:ea typeface="MS Mincho" panose="02020609040205080304" pitchFamily="49" charset="-128"/>
            </a:endParaRPr>
          </a:p>
          <a:p>
            <a:pPr eaLnBrk="1" hangingPunct="1">
              <a:spcAft>
                <a:spcPts val="0"/>
              </a:spcAft>
              <a:defRPr/>
            </a:pPr>
            <a:r>
              <a:rPr lang="en-US" sz="1800" dirty="0">
                <a:ea typeface="MS Mincho" panose="02020609040205080304" pitchFamily="49" charset="-128"/>
              </a:rPr>
              <a:t> </a:t>
            </a:r>
            <a:endParaRPr lang="en-US" sz="1800" dirty="0">
              <a:latin typeface="Cambria" panose="02040503050406030204" pitchFamily="18" charset="0"/>
              <a:ea typeface="MS Mincho" panose="02020609040205080304" pitchFamily="49" charset="-128"/>
            </a:endParaRPr>
          </a:p>
          <a:p>
            <a:pPr eaLnBrk="1" hangingPunct="1">
              <a:spcAft>
                <a:spcPts val="0"/>
              </a:spcAft>
              <a:defRPr/>
            </a:pPr>
            <a:r>
              <a:rPr lang="en-US" sz="1800" dirty="0">
                <a:ea typeface="MS Mincho" panose="02020609040205080304" pitchFamily="49" charset="-128"/>
              </a:rPr>
              <a:t>By adopting these bylaws, each collaborating institute shall accept its provisions.</a:t>
            </a:r>
            <a:endParaRPr lang="en-US" sz="1800" dirty="0">
              <a:latin typeface="Cambria" panose="02040503050406030204" pitchFamily="18" charset="0"/>
              <a:ea typeface="MS Mincho" panose="02020609040205080304" pitchFamily="49" charset="-128"/>
            </a:endParaRPr>
          </a:p>
        </p:txBody>
      </p:sp>
    </p:spTree>
  </p:cSld>
  <p:clrMapOvr>
    <a:masterClrMapping/>
  </p:clrMapOvr>
  <p:transition spd="slow">
    <p:wipe dir="d"/>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