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1"/>
  </p:notesMasterIdLst>
  <p:handoutMasterIdLst>
    <p:handoutMasterId r:id="rId32"/>
  </p:handoutMasterIdLst>
  <p:sldIdLst>
    <p:sldId id="1143" r:id="rId2"/>
    <p:sldId id="901" r:id="rId3"/>
    <p:sldId id="1166" r:id="rId4"/>
    <p:sldId id="1169" r:id="rId5"/>
    <p:sldId id="1167" r:id="rId6"/>
    <p:sldId id="1168" r:id="rId7"/>
    <p:sldId id="1170" r:id="rId8"/>
    <p:sldId id="1151" r:id="rId9"/>
    <p:sldId id="1171" r:id="rId10"/>
    <p:sldId id="797" r:id="rId11"/>
    <p:sldId id="1147" r:id="rId12"/>
    <p:sldId id="1148" r:id="rId13"/>
    <p:sldId id="1144" r:id="rId14"/>
    <p:sldId id="1150" r:id="rId15"/>
    <p:sldId id="1149" r:id="rId16"/>
    <p:sldId id="1145" r:id="rId17"/>
    <p:sldId id="1157" r:id="rId18"/>
    <p:sldId id="1156" r:id="rId19"/>
    <p:sldId id="1158" r:id="rId20"/>
    <p:sldId id="1155" r:id="rId21"/>
    <p:sldId id="1154" r:id="rId22"/>
    <p:sldId id="1153" r:id="rId23"/>
    <p:sldId id="1159" r:id="rId24"/>
    <p:sldId id="1160" r:id="rId25"/>
    <p:sldId id="1161" r:id="rId26"/>
    <p:sldId id="1162" r:id="rId27"/>
    <p:sldId id="1163" r:id="rId28"/>
    <p:sldId id="1164" r:id="rId29"/>
    <p:sldId id="1165" r:id="rId30"/>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961"/>
    <p:restoredTop sz="82006"/>
  </p:normalViewPr>
  <p:slideViewPr>
    <p:cSldViewPr>
      <p:cViewPr varScale="1">
        <p:scale>
          <a:sx n="87" d="100"/>
          <a:sy n="87" d="100"/>
        </p:scale>
        <p:origin x="1704" y="20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06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819F881-6960-B546-8A22-96646D076DA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929E08F9-E06C-0E46-B95E-D7A8D625792F}"/>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Arial" panose="020B0604020202020204" pitchFamily="34" charset="0"/>
              </a:defRPr>
            </a:lvl1pPr>
          </a:lstStyle>
          <a:p>
            <a:pPr>
              <a:defRPr/>
            </a:pPr>
            <a:fld id="{92134D3F-5FCF-6745-94DE-92B112E1E705}" type="datetimeFigureOut">
              <a:rPr lang="en-US" altLang="en-US"/>
              <a:pPr>
                <a:defRPr/>
              </a:pPr>
              <a:t>8/16/18</a:t>
            </a:fld>
            <a:endParaRPr lang="en-US" altLang="en-US"/>
          </a:p>
        </p:txBody>
      </p:sp>
      <p:sp>
        <p:nvSpPr>
          <p:cNvPr id="4" name="Footer Placeholder 3">
            <a:extLst>
              <a:ext uri="{FF2B5EF4-FFF2-40B4-BE49-F238E27FC236}">
                <a16:creationId xmlns:a16="http://schemas.microsoft.com/office/drawing/2014/main" id="{3B6B706A-EC1B-0E41-8F1B-92D69738748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6E7C6529-1462-5144-B746-BC85C892EC38}"/>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EAD6CEE3-9DD5-B84B-93E2-EEEA155A056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06D64E8-F69D-3549-AF0B-BFBA11C3DE9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13315" name="Rectangle 3">
            <a:extLst>
              <a:ext uri="{FF2B5EF4-FFF2-40B4-BE49-F238E27FC236}">
                <a16:creationId xmlns:a16="http://schemas.microsoft.com/office/drawing/2014/main" id="{91BB53E5-AC64-0840-83A3-4AB1B2E7580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endParaRPr lang="en-US"/>
          </a:p>
        </p:txBody>
      </p:sp>
      <p:sp>
        <p:nvSpPr>
          <p:cNvPr id="17412" name="Rectangle 4">
            <a:extLst>
              <a:ext uri="{FF2B5EF4-FFF2-40B4-BE49-F238E27FC236}">
                <a16:creationId xmlns:a16="http://schemas.microsoft.com/office/drawing/2014/main" id="{A53CB230-4FEE-1C46-81A5-BE35C1EB8B9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a:extLst>
              <a:ext uri="{FF2B5EF4-FFF2-40B4-BE49-F238E27FC236}">
                <a16:creationId xmlns:a16="http://schemas.microsoft.com/office/drawing/2014/main" id="{0A8E44F8-411C-7C4F-8458-8154942CF9D6}"/>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a:extLst>
              <a:ext uri="{FF2B5EF4-FFF2-40B4-BE49-F238E27FC236}">
                <a16:creationId xmlns:a16="http://schemas.microsoft.com/office/drawing/2014/main" id="{CD682618-3AD5-2F43-B117-484566E1A230}"/>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en-US"/>
          </a:p>
        </p:txBody>
      </p:sp>
      <p:sp>
        <p:nvSpPr>
          <p:cNvPr id="13319" name="Rectangle 7">
            <a:extLst>
              <a:ext uri="{FF2B5EF4-FFF2-40B4-BE49-F238E27FC236}">
                <a16:creationId xmlns:a16="http://schemas.microsoft.com/office/drawing/2014/main" id="{69B418FE-40FD-654F-AA53-B2207F3440B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E2CEC1A8-55D7-6741-A9E2-8344E7B62E1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a:extLst>
              <a:ext uri="{FF2B5EF4-FFF2-40B4-BE49-F238E27FC236}">
                <a16:creationId xmlns:a16="http://schemas.microsoft.com/office/drawing/2014/main" id="{0E4053E5-F525-504D-85BF-8CDA1734AA7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7A7491ED-5CB4-724F-A926-6C648E49D997}" type="slidenum">
              <a:rPr lang="en-US" altLang="en-US" smtClean="0"/>
              <a:pPr>
                <a:spcBef>
                  <a:spcPct val="0"/>
                </a:spcBef>
              </a:pPr>
              <a:t>1</a:t>
            </a:fld>
            <a:endParaRPr lang="en-US" altLang="en-US"/>
          </a:p>
        </p:txBody>
      </p:sp>
      <p:sp>
        <p:nvSpPr>
          <p:cNvPr id="20482" name="Rectangle 2">
            <a:extLst>
              <a:ext uri="{FF2B5EF4-FFF2-40B4-BE49-F238E27FC236}">
                <a16:creationId xmlns:a16="http://schemas.microsoft.com/office/drawing/2014/main" id="{DA49AE6B-9691-644A-9B31-83A40C975C5F}"/>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48095522-466B-6A46-8870-6A8D4F70831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    </a:t>
            </a:r>
          </a:p>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a:extLst>
              <a:ext uri="{FF2B5EF4-FFF2-40B4-BE49-F238E27FC236}">
                <a16:creationId xmlns:a16="http://schemas.microsoft.com/office/drawing/2014/main" id="{E7D5A405-B760-DC41-A467-965CF35BD634}"/>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7" name="Rectangle 2">
            <a:extLst>
              <a:ext uri="{FF2B5EF4-FFF2-40B4-BE49-F238E27FC236}">
                <a16:creationId xmlns:a16="http://schemas.microsoft.com/office/drawing/2014/main" id="{DED9376B-0B70-DA47-B290-9C77B4257487}"/>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
            <a:extLst>
              <a:ext uri="{FF2B5EF4-FFF2-40B4-BE49-F238E27FC236}">
                <a16:creationId xmlns:a16="http://schemas.microsoft.com/office/drawing/2014/main" id="{B9493188-E56A-0B4B-9E77-C21F1C438528}"/>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5" name="Rectangle 2">
            <a:extLst>
              <a:ext uri="{FF2B5EF4-FFF2-40B4-BE49-F238E27FC236}">
                <a16:creationId xmlns:a16="http://schemas.microsoft.com/office/drawing/2014/main" id="{7FAE95DB-DEDF-8A47-89F4-1CFDB342CCFE}"/>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
            <a:extLst>
              <a:ext uri="{FF2B5EF4-FFF2-40B4-BE49-F238E27FC236}">
                <a16:creationId xmlns:a16="http://schemas.microsoft.com/office/drawing/2014/main" id="{28C20124-F77C-D54A-95CB-A95DDEDF3CE5}"/>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3" name="Rectangle 2">
            <a:extLst>
              <a:ext uri="{FF2B5EF4-FFF2-40B4-BE49-F238E27FC236}">
                <a16:creationId xmlns:a16="http://schemas.microsoft.com/office/drawing/2014/main" id="{198C6AA4-2121-E84D-B927-B0FE1E5EEF7C}"/>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
            <a:extLst>
              <a:ext uri="{FF2B5EF4-FFF2-40B4-BE49-F238E27FC236}">
                <a16:creationId xmlns:a16="http://schemas.microsoft.com/office/drawing/2014/main" id="{1F6E821E-B759-EB40-B66B-2FC494DFD834}"/>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1" name="Rectangle 2">
            <a:extLst>
              <a:ext uri="{FF2B5EF4-FFF2-40B4-BE49-F238E27FC236}">
                <a16:creationId xmlns:a16="http://schemas.microsoft.com/office/drawing/2014/main" id="{C12A35D3-0653-2A41-9930-3B4C1E89322C}"/>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1">
            <a:extLst>
              <a:ext uri="{FF2B5EF4-FFF2-40B4-BE49-F238E27FC236}">
                <a16:creationId xmlns:a16="http://schemas.microsoft.com/office/drawing/2014/main" id="{70E133B2-D603-4942-A907-4670274BDFD0}"/>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9" name="Rectangle 2">
            <a:extLst>
              <a:ext uri="{FF2B5EF4-FFF2-40B4-BE49-F238E27FC236}">
                <a16:creationId xmlns:a16="http://schemas.microsoft.com/office/drawing/2014/main" id="{FF7457AF-270D-4D44-AEC7-D9D77161F0F8}"/>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
            <a:extLst>
              <a:ext uri="{FF2B5EF4-FFF2-40B4-BE49-F238E27FC236}">
                <a16:creationId xmlns:a16="http://schemas.microsoft.com/office/drawing/2014/main" id="{D6C9C57C-84A7-E34E-B712-13EE079BDA60}"/>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7" name="Rectangle 2">
            <a:extLst>
              <a:ext uri="{FF2B5EF4-FFF2-40B4-BE49-F238E27FC236}">
                <a16:creationId xmlns:a16="http://schemas.microsoft.com/office/drawing/2014/main" id="{42B00AAB-93AA-274C-A1CF-00E7C5B430D0}"/>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
            <a:extLst>
              <a:ext uri="{FF2B5EF4-FFF2-40B4-BE49-F238E27FC236}">
                <a16:creationId xmlns:a16="http://schemas.microsoft.com/office/drawing/2014/main" id="{2617F948-4CA1-EB41-9083-88689C2026FC}"/>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5" name="Rectangle 2">
            <a:extLst>
              <a:ext uri="{FF2B5EF4-FFF2-40B4-BE49-F238E27FC236}">
                <a16:creationId xmlns:a16="http://schemas.microsoft.com/office/drawing/2014/main" id="{378CBBA6-A6BD-9942-B3C1-124261091976}"/>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1">
            <a:extLst>
              <a:ext uri="{FF2B5EF4-FFF2-40B4-BE49-F238E27FC236}">
                <a16:creationId xmlns:a16="http://schemas.microsoft.com/office/drawing/2014/main" id="{3D59C955-3B38-8D4D-87E5-0B562C3B547E}"/>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3" name="Rectangle 2">
            <a:extLst>
              <a:ext uri="{FF2B5EF4-FFF2-40B4-BE49-F238E27FC236}">
                <a16:creationId xmlns:a16="http://schemas.microsoft.com/office/drawing/2014/main" id="{1A584833-709F-CA43-A5DA-C1DD5CB56CD2}"/>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
            <a:extLst>
              <a:ext uri="{FF2B5EF4-FFF2-40B4-BE49-F238E27FC236}">
                <a16:creationId xmlns:a16="http://schemas.microsoft.com/office/drawing/2014/main" id="{3F3E018F-6C50-8043-AFD6-CB00DD2D70BA}"/>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1" name="Rectangle 2">
            <a:extLst>
              <a:ext uri="{FF2B5EF4-FFF2-40B4-BE49-F238E27FC236}">
                <a16:creationId xmlns:a16="http://schemas.microsoft.com/office/drawing/2014/main" id="{AE243A53-462D-3C45-8C67-5DFE6293919D}"/>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
            <a:extLst>
              <a:ext uri="{FF2B5EF4-FFF2-40B4-BE49-F238E27FC236}">
                <a16:creationId xmlns:a16="http://schemas.microsoft.com/office/drawing/2014/main" id="{1179F383-EFA0-294E-A380-F7D4E233A428}"/>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299" name="Rectangle 2">
            <a:extLst>
              <a:ext uri="{FF2B5EF4-FFF2-40B4-BE49-F238E27FC236}">
                <a16:creationId xmlns:a16="http://schemas.microsoft.com/office/drawing/2014/main" id="{2CD8900C-1883-884A-8FA6-EAAA879C7794}"/>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a:extLst>
              <a:ext uri="{FF2B5EF4-FFF2-40B4-BE49-F238E27FC236}">
                <a16:creationId xmlns:a16="http://schemas.microsoft.com/office/drawing/2014/main" id="{8690DD7F-A74B-BF47-A9B7-628FA8B5CDD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95020C1F-7E44-2C4D-AF98-61E1421EED18}" type="slidenum">
              <a:rPr lang="en-US" altLang="en-US" smtClean="0"/>
              <a:pPr>
                <a:spcBef>
                  <a:spcPct val="0"/>
                </a:spcBef>
              </a:pPr>
              <a:t>2</a:t>
            </a:fld>
            <a:endParaRPr lang="en-US" altLang="en-US"/>
          </a:p>
        </p:txBody>
      </p:sp>
      <p:sp>
        <p:nvSpPr>
          <p:cNvPr id="22530" name="Rectangle 2">
            <a:extLst>
              <a:ext uri="{FF2B5EF4-FFF2-40B4-BE49-F238E27FC236}">
                <a16:creationId xmlns:a16="http://schemas.microsoft.com/office/drawing/2014/main" id="{5E8697D6-E57D-AC4D-90CA-536198BFE6C9}"/>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08A6DFB4-C5C4-604A-BA95-39060A7606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cs typeface="Arial" panose="020B0604020202020204" pitchFamily="34" charset="0"/>
              </a:rPr>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1">
            <a:extLst>
              <a:ext uri="{FF2B5EF4-FFF2-40B4-BE49-F238E27FC236}">
                <a16:creationId xmlns:a16="http://schemas.microsoft.com/office/drawing/2014/main" id="{5BECF317-F9A8-0340-9EFD-191923929531}"/>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7" name="Rectangle 2">
            <a:extLst>
              <a:ext uri="{FF2B5EF4-FFF2-40B4-BE49-F238E27FC236}">
                <a16:creationId xmlns:a16="http://schemas.microsoft.com/office/drawing/2014/main" id="{4BBF4B70-DEF5-2D44-9E0E-EC97D7F7FA9D}"/>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1">
            <a:extLst>
              <a:ext uri="{FF2B5EF4-FFF2-40B4-BE49-F238E27FC236}">
                <a16:creationId xmlns:a16="http://schemas.microsoft.com/office/drawing/2014/main" id="{84205895-2519-EE4C-A20C-008E2D3538E0}"/>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5" name="Rectangle 2">
            <a:extLst>
              <a:ext uri="{FF2B5EF4-FFF2-40B4-BE49-F238E27FC236}">
                <a16:creationId xmlns:a16="http://schemas.microsoft.com/office/drawing/2014/main" id="{3A7808C5-83EA-1247-9B62-FC6D99659BC6}"/>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1">
            <a:extLst>
              <a:ext uri="{FF2B5EF4-FFF2-40B4-BE49-F238E27FC236}">
                <a16:creationId xmlns:a16="http://schemas.microsoft.com/office/drawing/2014/main" id="{76B86DC1-BEF6-CD40-9CFB-25275F505631}"/>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3" name="Rectangle 2">
            <a:extLst>
              <a:ext uri="{FF2B5EF4-FFF2-40B4-BE49-F238E27FC236}">
                <a16:creationId xmlns:a16="http://schemas.microsoft.com/office/drawing/2014/main" id="{A74C8C79-D942-3F48-9290-A427AF9659E9}"/>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a:extLst>
              <a:ext uri="{FF2B5EF4-FFF2-40B4-BE49-F238E27FC236}">
                <a16:creationId xmlns:a16="http://schemas.microsoft.com/office/drawing/2014/main" id="{C0CA6881-378D-E449-A266-D4C09922457A}"/>
              </a:ext>
            </a:extLst>
          </p:cNvPr>
          <p:cNvSpPr>
            <a:spLocks noGrp="1" noRot="1" noChangeAspect="1" noChangeArrowheads="1" noTextEdit="1"/>
          </p:cNvSpPr>
          <p:nvPr>
            <p:ph type="sldImg"/>
          </p:nvPr>
        </p:nvSpPr>
        <p:spPr>
          <a:ln/>
        </p:spPr>
      </p:sp>
      <p:sp>
        <p:nvSpPr>
          <p:cNvPr id="69634" name="Notes Placeholder 2">
            <a:extLst>
              <a:ext uri="{FF2B5EF4-FFF2-40B4-BE49-F238E27FC236}">
                <a16:creationId xmlns:a16="http://schemas.microsoft.com/office/drawing/2014/main" id="{5BFAB025-D1F2-0E4E-8B8C-C4F8ED96AC3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cs typeface="Arial" panose="020B0604020202020204" pitchFamily="34" charset="0"/>
            </a:endParaRPr>
          </a:p>
        </p:txBody>
      </p:sp>
      <p:sp>
        <p:nvSpPr>
          <p:cNvPr id="69635" name="Slide Number Placeholder 3">
            <a:extLst>
              <a:ext uri="{FF2B5EF4-FFF2-40B4-BE49-F238E27FC236}">
                <a16:creationId xmlns:a16="http://schemas.microsoft.com/office/drawing/2014/main" id="{3DECBB72-E2F4-2842-8290-620D516D09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fld id="{9DEB20B7-6A23-B34A-AA4F-0D80A90669DE}" type="slidenum">
              <a:rPr lang="en-US" altLang="en-US" sz="1200" smtClean="0"/>
              <a:pPr/>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
            <a:extLst>
              <a:ext uri="{FF2B5EF4-FFF2-40B4-BE49-F238E27FC236}">
                <a16:creationId xmlns:a16="http://schemas.microsoft.com/office/drawing/2014/main" id="{ACFF140B-D347-D041-8C96-10F39BA8E0E8}"/>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9" name="Rectangle 2">
            <a:extLst>
              <a:ext uri="{FF2B5EF4-FFF2-40B4-BE49-F238E27FC236}">
                <a16:creationId xmlns:a16="http://schemas.microsoft.com/office/drawing/2014/main" id="{29FC3086-01F7-3A4A-B6A6-F1874A051F28}"/>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
            <a:extLst>
              <a:ext uri="{FF2B5EF4-FFF2-40B4-BE49-F238E27FC236}">
                <a16:creationId xmlns:a16="http://schemas.microsoft.com/office/drawing/2014/main" id="{40AC6B5A-3E52-7545-8DCB-01DFFFF778E2}"/>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7" name="Rectangle 2">
            <a:extLst>
              <a:ext uri="{FF2B5EF4-FFF2-40B4-BE49-F238E27FC236}">
                <a16:creationId xmlns:a16="http://schemas.microsoft.com/office/drawing/2014/main" id="{C31DF4C6-192D-7E46-BF85-4ACAD61546B3}"/>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altLang="ja-JP" dirty="0">
                <a:latin typeface="Times New Roman" panose="02020603050405020304" pitchFamily="18" charset="0"/>
                <a:ea typeface="ＭＳ Ｐゴシック" panose="020B0600070205080204" pitchFamily="34" charset="-128"/>
                <a:cs typeface="Arial" panose="020B0604020202020204" pitchFamily="34" charset="0"/>
              </a:rPr>
              <a:t> </a:t>
            </a:r>
          </a:p>
          <a:p>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
            <a:extLst>
              <a:ext uri="{FF2B5EF4-FFF2-40B4-BE49-F238E27FC236}">
                <a16:creationId xmlns:a16="http://schemas.microsoft.com/office/drawing/2014/main" id="{EDB994DB-10E0-2743-9F55-3491B61D5378}"/>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5" name="Rectangle 2">
            <a:extLst>
              <a:ext uri="{FF2B5EF4-FFF2-40B4-BE49-F238E27FC236}">
                <a16:creationId xmlns:a16="http://schemas.microsoft.com/office/drawing/2014/main" id="{0533D9C9-DBF0-F643-A4B8-21CCAC69DC30}"/>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altLang="ja-JP" dirty="0" err="1">
                <a:latin typeface="Times New Roman" panose="02020603050405020304" pitchFamily="18" charset="0"/>
                <a:ea typeface="ＭＳ Ｐゴシック" panose="020B0600070205080204" pitchFamily="34" charset="-128"/>
                <a:cs typeface="Arial" panose="020B0604020202020204" pitchFamily="34" charset="0"/>
              </a:rPr>
              <a:t>Kurchatov</a:t>
            </a:r>
            <a:r>
              <a:rPr lang="en-US" altLang="ja-JP" dirty="0">
                <a:latin typeface="Times New Roman" panose="02020603050405020304" pitchFamily="18" charset="0"/>
                <a:ea typeface="ＭＳ Ｐゴシック" panose="020B0600070205080204" pitchFamily="34" charset="-128"/>
                <a:cs typeface="Arial" panose="020B0604020202020204" pitchFamily="34" charset="0"/>
              </a:rPr>
              <a:t> </a:t>
            </a:r>
            <a:r>
              <a:rPr lang="en-US" altLang="ja-JP" dirty="0" err="1">
                <a:latin typeface="Times New Roman" panose="02020603050405020304" pitchFamily="18" charset="0"/>
                <a:ea typeface="ＭＳ Ｐゴシック" panose="020B0600070205080204" pitchFamily="34" charset="-128"/>
                <a:cs typeface="Arial" panose="020B0604020202020204" pitchFamily="34" charset="0"/>
              </a:rPr>
              <a:t>nrc</a:t>
            </a:r>
            <a:r>
              <a:rPr lang="en-US" altLang="ja-JP" dirty="0">
                <a:latin typeface="Times New Roman" panose="02020603050405020304" pitchFamily="18" charset="0"/>
                <a:ea typeface="ＭＳ Ｐゴシック" panose="020B0600070205080204" pitchFamily="34" charset="-128"/>
                <a:cs typeface="Arial" panose="020B0604020202020204" pitchFamily="34" charset="0"/>
              </a:rPr>
              <a:t> Dmitri </a:t>
            </a:r>
            <a:r>
              <a:rPr lang="en-US" altLang="ja-JP" dirty="0" err="1">
                <a:latin typeface="Times New Roman" panose="02020603050405020304" pitchFamily="18" charset="0"/>
                <a:ea typeface="ＭＳ Ｐゴシック" panose="020B0600070205080204" pitchFamily="34" charset="-128"/>
                <a:cs typeface="Arial" panose="020B0604020202020204" pitchFamily="34" charset="0"/>
              </a:rPr>
              <a:t>Blau</a:t>
            </a:r>
            <a:r>
              <a:rPr lang="en-US" altLang="ja-JP" dirty="0">
                <a:latin typeface="Times New Roman" panose="02020603050405020304" pitchFamily="18" charset="0"/>
                <a:ea typeface="ＭＳ Ｐゴシック" panose="020B0600070205080204" pitchFamily="34" charset="-128"/>
                <a:cs typeface="Arial" panose="020B0604020202020204" pitchFamily="34" charset="0"/>
              </a:rPr>
              <a:t> is also interested in </a:t>
            </a:r>
            <a:r>
              <a:rPr lang="en-US" altLang="ja-JP" dirty="0" err="1">
                <a:latin typeface="Times New Roman" panose="02020603050405020304" pitchFamily="18" charset="0"/>
                <a:ea typeface="ＭＳ Ｐゴシック" panose="020B0600070205080204" pitchFamily="34" charset="-128"/>
                <a:cs typeface="Arial" panose="020B0604020202020204" pitchFamily="34" charset="0"/>
              </a:rPr>
              <a:t>bm@N</a:t>
            </a:r>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
            <a:extLst>
              <a:ext uri="{FF2B5EF4-FFF2-40B4-BE49-F238E27FC236}">
                <a16:creationId xmlns:a16="http://schemas.microsoft.com/office/drawing/2014/main" id="{8DF13A1B-CE7B-C44F-B5D1-B309A7CC87ED}"/>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3" name="Rectangle 2">
            <a:extLst>
              <a:ext uri="{FF2B5EF4-FFF2-40B4-BE49-F238E27FC236}">
                <a16:creationId xmlns:a16="http://schemas.microsoft.com/office/drawing/2014/main" id="{19FF1F49-3891-4E47-8797-40419066CD33}"/>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
            <a:extLst>
              <a:ext uri="{FF2B5EF4-FFF2-40B4-BE49-F238E27FC236}">
                <a16:creationId xmlns:a16="http://schemas.microsoft.com/office/drawing/2014/main" id="{AFA9364D-33CA-D241-B081-D58327C0CC50}"/>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1" name="Rectangle 2">
            <a:extLst>
              <a:ext uri="{FF2B5EF4-FFF2-40B4-BE49-F238E27FC236}">
                <a16:creationId xmlns:a16="http://schemas.microsoft.com/office/drawing/2014/main" id="{7C0D7CAD-D7EE-F14A-81A5-38A5BD7BB579}"/>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a:extLst>
              <a:ext uri="{FF2B5EF4-FFF2-40B4-BE49-F238E27FC236}">
                <a16:creationId xmlns:a16="http://schemas.microsoft.com/office/drawing/2014/main" id="{209824CE-D831-774D-ACBB-99545A0F2D7A}"/>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9" name="Rectangle 2">
            <a:extLst>
              <a:ext uri="{FF2B5EF4-FFF2-40B4-BE49-F238E27FC236}">
                <a16:creationId xmlns:a16="http://schemas.microsoft.com/office/drawing/2014/main" id="{B58BD84C-C4AC-1A43-8977-FB8B00775058}"/>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a:extLst>
              <a:ext uri="{FF2B5EF4-FFF2-40B4-BE49-F238E27FC236}">
                <a16:creationId xmlns:a16="http://schemas.microsoft.com/office/drawing/2014/main" id="{209824CE-D831-774D-ACBB-99545A0F2D7A}"/>
              </a:ext>
            </a:extLst>
          </p:cNvPr>
          <p:cNvSpPr>
            <a:spLocks noGrp="1" noRot="1" noChangeAspect="1" noChangeArrowheads="1" noTextEdit="1"/>
          </p:cNvSpPr>
          <p:nvPr>
            <p:ph type="sldImg"/>
          </p:nvPr>
        </p:nvSpPr>
        <p:spPr>
          <a:xfrm>
            <a:off x="1568450" y="858838"/>
            <a:ext cx="3914775" cy="29368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9" name="Rectangle 2">
            <a:extLst>
              <a:ext uri="{FF2B5EF4-FFF2-40B4-BE49-F238E27FC236}">
                <a16:creationId xmlns:a16="http://schemas.microsoft.com/office/drawing/2014/main" id="{B58BD84C-C4AC-1A43-8977-FB8B00775058}"/>
              </a:ext>
            </a:extLst>
          </p:cNvPr>
          <p:cNvSpPr>
            <a:spLocks noGrp="1" noChangeArrowheads="1"/>
          </p:cNvSpPr>
          <p:nvPr>
            <p:ph type="body" idx="1"/>
          </p:nvPr>
        </p:nvSpPr>
        <p:spPr>
          <a:xfrm>
            <a:off x="1076325" y="4081463"/>
            <a:ext cx="4905375" cy="3259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574950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41864A70-2029-2841-B29F-EA6BB712E834}"/>
              </a:ext>
            </a:extLst>
          </p:cNvPr>
          <p:cNvGrpSpPr>
            <a:grpSpLocks/>
          </p:cNvGrpSpPr>
          <p:nvPr/>
        </p:nvGrpSpPr>
        <p:grpSpPr bwMode="auto">
          <a:xfrm>
            <a:off x="0" y="0"/>
            <a:ext cx="9144000" cy="6856413"/>
            <a:chOff x="0" y="0"/>
            <a:chExt cx="5760" cy="4319"/>
          </a:xfrm>
        </p:grpSpPr>
        <p:sp>
          <p:nvSpPr>
            <p:cNvPr id="5" name="Freeform 3">
              <a:extLst>
                <a:ext uri="{FF2B5EF4-FFF2-40B4-BE49-F238E27FC236}">
                  <a16:creationId xmlns:a16="http://schemas.microsoft.com/office/drawing/2014/main" id="{7F4F125B-1C45-384A-A026-0EB08819A9BF}"/>
                </a:ext>
              </a:extLst>
            </p:cNvPr>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1" hangingPunct="1">
                <a:defRPr/>
              </a:pPr>
              <a:endParaRPr lang="en-US">
                <a:latin typeface="Arial" charset="0"/>
                <a:ea typeface="+mn-ea"/>
              </a:endParaRPr>
            </a:p>
          </p:txBody>
        </p:sp>
        <p:sp>
          <p:nvSpPr>
            <p:cNvPr id="6" name="Freeform 4">
              <a:extLst>
                <a:ext uri="{FF2B5EF4-FFF2-40B4-BE49-F238E27FC236}">
                  <a16:creationId xmlns:a16="http://schemas.microsoft.com/office/drawing/2014/main" id="{52BE9F14-4E47-A343-9E00-E67F47110327}"/>
                </a:ext>
              </a:extLst>
            </p:cNvPr>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7" name="Freeform 5">
              <a:extLst>
                <a:ext uri="{FF2B5EF4-FFF2-40B4-BE49-F238E27FC236}">
                  <a16:creationId xmlns:a16="http://schemas.microsoft.com/office/drawing/2014/main" id="{10B813CE-29A9-B145-B7E5-3D0B86D04CFB}"/>
                </a:ext>
              </a:extLst>
            </p:cNvPr>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1" hangingPunct="1">
                <a:defRPr/>
              </a:pPr>
              <a:endParaRPr lang="en-US">
                <a:latin typeface="Arial" charset="0"/>
                <a:ea typeface="+mn-ea"/>
              </a:endParaRPr>
            </a:p>
          </p:txBody>
        </p:sp>
        <p:sp>
          <p:nvSpPr>
            <p:cNvPr id="8" name="Freeform 6">
              <a:extLst>
                <a:ext uri="{FF2B5EF4-FFF2-40B4-BE49-F238E27FC236}">
                  <a16:creationId xmlns:a16="http://schemas.microsoft.com/office/drawing/2014/main" id="{E745CD5D-267D-B141-95EA-87B87EC34FA4}"/>
                </a:ext>
              </a:extLst>
            </p:cNvPr>
            <p:cNvSpPr>
              <a:spLocks/>
            </p:cNvSpPr>
            <p:nvPr/>
          </p:nvSpPr>
          <p:spPr bwMode="hidden">
            <a:xfrm>
              <a:off x="4038" y="3577"/>
              <a:ext cx="1720" cy="65"/>
            </a:xfrm>
            <a:custGeom>
              <a:avLst/>
              <a:gdLst>
                <a:gd name="T0" fmla="*/ 1624 w 1722"/>
                <a:gd name="T1" fmla="*/ 33 h 66"/>
                <a:gd name="T2" fmla="*/ 1624 w 1722"/>
                <a:gd name="T3" fmla="*/ 33 h 66"/>
                <a:gd name="T4" fmla="*/ 0 w 1722"/>
                <a:gd name="T5" fmla="*/ 0 h 66"/>
                <a:gd name="T6" fmla="*/ 0 w 1722"/>
                <a:gd name="T7" fmla="*/ 33 h 66"/>
                <a:gd name="T8" fmla="*/ 1624 w 1722"/>
                <a:gd name="T9" fmla="*/ 33 h 66"/>
                <a:gd name="T10" fmla="*/ 1624 w 1722"/>
                <a:gd name="T11" fmla="*/ 3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a:extLst>
                <a:ext uri="{FF2B5EF4-FFF2-40B4-BE49-F238E27FC236}">
                  <a16:creationId xmlns:a16="http://schemas.microsoft.com/office/drawing/2014/main" id="{982BB985-0AD0-9B4D-A0CD-A808AAD9F693}"/>
                </a:ext>
              </a:extLst>
            </p:cNvPr>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0" name="Freeform 8">
              <a:extLst>
                <a:ext uri="{FF2B5EF4-FFF2-40B4-BE49-F238E27FC236}">
                  <a16:creationId xmlns:a16="http://schemas.microsoft.com/office/drawing/2014/main" id="{E126BB56-B4EA-8146-8089-618FFD386F37}"/>
                </a:ext>
              </a:extLst>
            </p:cNvPr>
            <p:cNvSpPr>
              <a:spLocks/>
            </p:cNvSpPr>
            <p:nvPr/>
          </p:nvSpPr>
          <p:spPr bwMode="hidden">
            <a:xfrm>
              <a:off x="4784" y="3702"/>
              <a:ext cx="974" cy="101"/>
            </a:xfrm>
            <a:custGeom>
              <a:avLst/>
              <a:gdLst>
                <a:gd name="T0" fmla="*/ 926 w 975"/>
                <a:gd name="T1" fmla="*/ 48 h 101"/>
                <a:gd name="T2" fmla="*/ 926 w 975"/>
                <a:gd name="T3" fmla="*/ 0 h 101"/>
                <a:gd name="T4" fmla="*/ 0 w 975"/>
                <a:gd name="T5" fmla="*/ 24 h 101"/>
                <a:gd name="T6" fmla="*/ 0 w 975"/>
                <a:gd name="T7" fmla="*/ 101 h 101"/>
                <a:gd name="T8" fmla="*/ 926 w 975"/>
                <a:gd name="T9" fmla="*/ 48 h 101"/>
                <a:gd name="T10" fmla="*/ 926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a:extLst>
                <a:ext uri="{FF2B5EF4-FFF2-40B4-BE49-F238E27FC236}">
                  <a16:creationId xmlns:a16="http://schemas.microsoft.com/office/drawing/2014/main" id="{1D7DE807-161E-1E4B-84B6-2C96239E9421}"/>
                </a:ext>
              </a:extLst>
            </p:cNvPr>
            <p:cNvSpPr>
              <a:spLocks/>
            </p:cNvSpPr>
            <p:nvPr/>
          </p:nvSpPr>
          <p:spPr bwMode="hidden">
            <a:xfrm>
              <a:off x="3619" y="3815"/>
              <a:ext cx="2139" cy="198"/>
            </a:xfrm>
            <a:custGeom>
              <a:avLst/>
              <a:gdLst>
                <a:gd name="T0" fmla="*/ 2043 w 2141"/>
                <a:gd name="T1" fmla="*/ 0 h 198"/>
                <a:gd name="T2" fmla="*/ 0 w 2141"/>
                <a:gd name="T3" fmla="*/ 156 h 198"/>
                <a:gd name="T4" fmla="*/ 0 w 2141"/>
                <a:gd name="T5" fmla="*/ 198 h 198"/>
                <a:gd name="T6" fmla="*/ 2043 w 2141"/>
                <a:gd name="T7" fmla="*/ 0 h 198"/>
                <a:gd name="T8" fmla="*/ 204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a:extLst>
                <a:ext uri="{FF2B5EF4-FFF2-40B4-BE49-F238E27FC236}">
                  <a16:creationId xmlns:a16="http://schemas.microsoft.com/office/drawing/2014/main" id="{A567B6CD-8294-2549-B84E-FF587DF3F0D4}"/>
                </a:ext>
              </a:extLst>
            </p:cNvPr>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1" hangingPunct="1">
                <a:defRPr/>
              </a:pPr>
              <a:endParaRPr lang="en-US">
                <a:latin typeface="Arial" charset="0"/>
                <a:ea typeface="+mn-ea"/>
              </a:endParaRPr>
            </a:p>
          </p:txBody>
        </p:sp>
        <p:sp>
          <p:nvSpPr>
            <p:cNvPr id="13" name="Freeform 11">
              <a:extLst>
                <a:ext uri="{FF2B5EF4-FFF2-40B4-BE49-F238E27FC236}">
                  <a16:creationId xmlns:a16="http://schemas.microsoft.com/office/drawing/2014/main" id="{2FDC3626-F16E-2743-B25D-176FC0ED5DDE}"/>
                </a:ext>
              </a:extLst>
            </p:cNvPr>
            <p:cNvSpPr>
              <a:spLocks/>
            </p:cNvSpPr>
            <p:nvPr/>
          </p:nvSpPr>
          <p:spPr bwMode="hidden">
            <a:xfrm>
              <a:off x="2097" y="4043"/>
              <a:ext cx="2514" cy="276"/>
            </a:xfrm>
            <a:custGeom>
              <a:avLst/>
              <a:gdLst>
                <a:gd name="T0" fmla="*/ 2055 w 2517"/>
                <a:gd name="T1" fmla="*/ 276 h 276"/>
                <a:gd name="T2" fmla="*/ 2370 w 2517"/>
                <a:gd name="T3" fmla="*/ 204 h 276"/>
                <a:gd name="T4" fmla="*/ 2113 w 2517"/>
                <a:gd name="T5" fmla="*/ 0 h 276"/>
                <a:gd name="T6" fmla="*/ 0 w 2517"/>
                <a:gd name="T7" fmla="*/ 276 h 276"/>
                <a:gd name="T8" fmla="*/ 2055 w 2517"/>
                <a:gd name="T9" fmla="*/ 276 h 276"/>
                <a:gd name="T10" fmla="*/ 2055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2">
              <a:extLst>
                <a:ext uri="{FF2B5EF4-FFF2-40B4-BE49-F238E27FC236}">
                  <a16:creationId xmlns:a16="http://schemas.microsoft.com/office/drawing/2014/main" id="{6E6E2931-3A57-5D48-9415-3388C4C12E14}"/>
                </a:ext>
              </a:extLst>
            </p:cNvPr>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1" hangingPunct="1">
                <a:defRPr/>
              </a:pPr>
              <a:endParaRPr lang="en-US">
                <a:latin typeface="Arial" charset="0"/>
                <a:ea typeface="+mn-ea"/>
              </a:endParaRPr>
            </a:p>
          </p:txBody>
        </p:sp>
        <p:sp>
          <p:nvSpPr>
            <p:cNvPr id="15" name="Freeform 13">
              <a:extLst>
                <a:ext uri="{FF2B5EF4-FFF2-40B4-BE49-F238E27FC236}">
                  <a16:creationId xmlns:a16="http://schemas.microsoft.com/office/drawing/2014/main" id="{131B44A4-79DA-8A4A-ADC6-B63D6FB1F6E4}"/>
                </a:ext>
              </a:extLst>
            </p:cNvPr>
            <p:cNvSpPr>
              <a:spLocks/>
            </p:cNvSpPr>
            <p:nvPr/>
          </p:nvSpPr>
          <p:spPr bwMode="hidden">
            <a:xfrm>
              <a:off x="5030" y="3151"/>
              <a:ext cx="728" cy="240"/>
            </a:xfrm>
            <a:custGeom>
              <a:avLst/>
              <a:gdLst>
                <a:gd name="T0" fmla="*/ 680 w 729"/>
                <a:gd name="T1" fmla="*/ 240 h 240"/>
                <a:gd name="T2" fmla="*/ 0 w 729"/>
                <a:gd name="T3" fmla="*/ 0 h 240"/>
                <a:gd name="T4" fmla="*/ 0 w 729"/>
                <a:gd name="T5" fmla="*/ 6 h 240"/>
                <a:gd name="T6" fmla="*/ 680 w 729"/>
                <a:gd name="T7" fmla="*/ 240 h 240"/>
                <a:gd name="T8" fmla="*/ 680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4">
              <a:extLst>
                <a:ext uri="{FF2B5EF4-FFF2-40B4-BE49-F238E27FC236}">
                  <a16:creationId xmlns:a16="http://schemas.microsoft.com/office/drawing/2014/main" id="{7216819A-8D8E-D54E-A236-E5D2F873C6C0}"/>
                </a:ext>
              </a:extLst>
            </p:cNvPr>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17" name="Freeform 15">
              <a:extLst>
                <a:ext uri="{FF2B5EF4-FFF2-40B4-BE49-F238E27FC236}">
                  <a16:creationId xmlns:a16="http://schemas.microsoft.com/office/drawing/2014/main" id="{CC9B8CF4-7049-C843-A54F-35D235A87155}"/>
                </a:ext>
              </a:extLst>
            </p:cNvPr>
            <p:cNvSpPr>
              <a:spLocks/>
            </p:cNvSpPr>
            <p:nvPr/>
          </p:nvSpPr>
          <p:spPr bwMode="hidden">
            <a:xfrm>
              <a:off x="5030" y="3049"/>
              <a:ext cx="728" cy="318"/>
            </a:xfrm>
            <a:custGeom>
              <a:avLst/>
              <a:gdLst>
                <a:gd name="T0" fmla="*/ 680 w 729"/>
                <a:gd name="T1" fmla="*/ 318 h 318"/>
                <a:gd name="T2" fmla="*/ 680 w 729"/>
                <a:gd name="T3" fmla="*/ 312 h 318"/>
                <a:gd name="T4" fmla="*/ 0 w 729"/>
                <a:gd name="T5" fmla="*/ 0 h 318"/>
                <a:gd name="T6" fmla="*/ 0 w 729"/>
                <a:gd name="T7" fmla="*/ 54 h 318"/>
                <a:gd name="T8" fmla="*/ 680 w 729"/>
                <a:gd name="T9" fmla="*/ 318 h 318"/>
                <a:gd name="T10" fmla="*/ 680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6">
              <a:extLst>
                <a:ext uri="{FF2B5EF4-FFF2-40B4-BE49-F238E27FC236}">
                  <a16:creationId xmlns:a16="http://schemas.microsoft.com/office/drawing/2014/main" id="{29F98EC6-3306-E343-831A-5B62CBCF5F3B}"/>
                </a:ext>
              </a:extLst>
            </p:cNvPr>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1" hangingPunct="1">
                <a:defRPr/>
              </a:pPr>
              <a:endParaRPr lang="en-US">
                <a:latin typeface="Arial" charset="0"/>
                <a:ea typeface="+mn-ea"/>
              </a:endParaRPr>
            </a:p>
          </p:txBody>
        </p:sp>
        <p:sp>
          <p:nvSpPr>
            <p:cNvPr id="19" name="Freeform 17">
              <a:extLst>
                <a:ext uri="{FF2B5EF4-FFF2-40B4-BE49-F238E27FC236}">
                  <a16:creationId xmlns:a16="http://schemas.microsoft.com/office/drawing/2014/main" id="{AB432B7E-0F50-D547-890C-1956ED6A79E8}"/>
                </a:ext>
              </a:extLst>
            </p:cNvPr>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20" name="Freeform 18">
              <a:extLst>
                <a:ext uri="{FF2B5EF4-FFF2-40B4-BE49-F238E27FC236}">
                  <a16:creationId xmlns:a16="http://schemas.microsoft.com/office/drawing/2014/main" id="{C47F4210-370D-EA43-A8ED-EB49046DF1D3}"/>
                </a:ext>
              </a:extLst>
            </p:cNvPr>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21" name="Freeform 19">
              <a:extLst>
                <a:ext uri="{FF2B5EF4-FFF2-40B4-BE49-F238E27FC236}">
                  <a16:creationId xmlns:a16="http://schemas.microsoft.com/office/drawing/2014/main" id="{437C82C9-E5CD-2F4A-B228-D9C4CDC55DA7}"/>
                </a:ext>
              </a:extLst>
            </p:cNvPr>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0">
              <a:extLst>
                <a:ext uri="{FF2B5EF4-FFF2-40B4-BE49-F238E27FC236}">
                  <a16:creationId xmlns:a16="http://schemas.microsoft.com/office/drawing/2014/main" id="{65354777-5AA9-0C45-9189-647EDC5FC4B0}"/>
                </a:ext>
              </a:extLst>
            </p:cNvPr>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23" name="Freeform 21">
              <a:extLst>
                <a:ext uri="{FF2B5EF4-FFF2-40B4-BE49-F238E27FC236}">
                  <a16:creationId xmlns:a16="http://schemas.microsoft.com/office/drawing/2014/main" id="{4BBDEC22-1471-3C46-9EF7-E36658F83BEB}"/>
                </a:ext>
              </a:extLst>
            </p:cNvPr>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2">
              <a:extLst>
                <a:ext uri="{FF2B5EF4-FFF2-40B4-BE49-F238E27FC236}">
                  <a16:creationId xmlns:a16="http://schemas.microsoft.com/office/drawing/2014/main" id="{049CACA0-2BAC-5140-9BB0-B25D911A3B80}"/>
                </a:ext>
              </a:extLst>
            </p:cNvPr>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25" name="Freeform 23">
              <a:extLst>
                <a:ext uri="{FF2B5EF4-FFF2-40B4-BE49-F238E27FC236}">
                  <a16:creationId xmlns:a16="http://schemas.microsoft.com/office/drawing/2014/main" id="{90B4206F-F84A-9B40-AEFC-8CC184485833}"/>
                </a:ext>
              </a:extLst>
            </p:cNvPr>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26" name="Freeform 24">
              <a:extLst>
                <a:ext uri="{FF2B5EF4-FFF2-40B4-BE49-F238E27FC236}">
                  <a16:creationId xmlns:a16="http://schemas.microsoft.com/office/drawing/2014/main" id="{9A9DDD3A-A307-E344-A1DC-B083FD5A31C2}"/>
                </a:ext>
              </a:extLst>
            </p:cNvPr>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27" name="Freeform 25">
              <a:extLst>
                <a:ext uri="{FF2B5EF4-FFF2-40B4-BE49-F238E27FC236}">
                  <a16:creationId xmlns:a16="http://schemas.microsoft.com/office/drawing/2014/main" id="{2CE74903-DE3B-9E41-8FFE-AE95BCA188D9}"/>
                </a:ext>
              </a:extLst>
            </p:cNvPr>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26">
              <a:extLst>
                <a:ext uri="{FF2B5EF4-FFF2-40B4-BE49-F238E27FC236}">
                  <a16:creationId xmlns:a16="http://schemas.microsoft.com/office/drawing/2014/main" id="{EE336AAE-E35F-7240-AA62-7B5D387FE786}"/>
                </a:ext>
              </a:extLst>
            </p:cNvPr>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29" name="Freeform 27">
              <a:extLst>
                <a:ext uri="{FF2B5EF4-FFF2-40B4-BE49-F238E27FC236}">
                  <a16:creationId xmlns:a16="http://schemas.microsoft.com/office/drawing/2014/main" id="{5B5617F4-E50E-3C48-81F9-6C031EB044E3}"/>
                </a:ext>
              </a:extLst>
            </p:cNvPr>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30" name="Freeform 28">
              <a:extLst>
                <a:ext uri="{FF2B5EF4-FFF2-40B4-BE49-F238E27FC236}">
                  <a16:creationId xmlns:a16="http://schemas.microsoft.com/office/drawing/2014/main" id="{B4C5F106-6B43-7F46-8272-767A9C22A60F}"/>
                </a:ext>
              </a:extLst>
            </p:cNvPr>
            <p:cNvSpPr>
              <a:spLocks/>
            </p:cNvSpPr>
            <p:nvPr/>
          </p:nvSpPr>
          <p:spPr bwMode="hidden">
            <a:xfrm>
              <a:off x="5698" y="653"/>
              <a:ext cx="60" cy="311"/>
            </a:xfrm>
            <a:custGeom>
              <a:avLst/>
              <a:gdLst>
                <a:gd name="T0" fmla="*/ 0 w 60"/>
                <a:gd name="T1" fmla="*/ 144 h 312"/>
                <a:gd name="T2" fmla="*/ 60 w 60"/>
                <a:gd name="T3" fmla="*/ 263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29">
              <a:extLst>
                <a:ext uri="{FF2B5EF4-FFF2-40B4-BE49-F238E27FC236}">
                  <a16:creationId xmlns:a16="http://schemas.microsoft.com/office/drawing/2014/main" id="{828FA9DB-EE44-BE42-8275-67882624BCEF}"/>
                </a:ext>
              </a:extLst>
            </p:cNvPr>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32" name="Freeform 30">
              <a:extLst>
                <a:ext uri="{FF2B5EF4-FFF2-40B4-BE49-F238E27FC236}">
                  <a16:creationId xmlns:a16="http://schemas.microsoft.com/office/drawing/2014/main" id="{A5031093-19C3-7E49-BD80-46B2FD801735}"/>
                </a:ext>
              </a:extLst>
            </p:cNvPr>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31">
              <a:extLst>
                <a:ext uri="{FF2B5EF4-FFF2-40B4-BE49-F238E27FC236}">
                  <a16:creationId xmlns:a16="http://schemas.microsoft.com/office/drawing/2014/main" id="{90B2B1DD-0A68-9A4E-9F78-E573CBCEA41C}"/>
                </a:ext>
              </a:extLst>
            </p:cNvPr>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34" name="Freeform 32">
              <a:extLst>
                <a:ext uri="{FF2B5EF4-FFF2-40B4-BE49-F238E27FC236}">
                  <a16:creationId xmlns:a16="http://schemas.microsoft.com/office/drawing/2014/main" id="{E70524FC-33C3-AD46-BA2B-CAD63F04CF6D}"/>
                </a:ext>
              </a:extLst>
            </p:cNvPr>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1" hangingPunct="1">
                <a:defRPr/>
              </a:pPr>
              <a:endParaRPr lang="en-US">
                <a:latin typeface="Arial" charset="0"/>
                <a:ea typeface="+mn-ea"/>
              </a:endParaRPr>
            </a:p>
          </p:txBody>
        </p:sp>
        <p:sp>
          <p:nvSpPr>
            <p:cNvPr id="35" name="Freeform 33">
              <a:extLst>
                <a:ext uri="{FF2B5EF4-FFF2-40B4-BE49-F238E27FC236}">
                  <a16:creationId xmlns:a16="http://schemas.microsoft.com/office/drawing/2014/main" id="{B8E02E22-CE14-8A43-B1B8-6D2FA388B486}"/>
                </a:ext>
              </a:extLst>
            </p:cNvPr>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36" name="Freeform 34">
              <a:extLst>
                <a:ext uri="{FF2B5EF4-FFF2-40B4-BE49-F238E27FC236}">
                  <a16:creationId xmlns:a16="http://schemas.microsoft.com/office/drawing/2014/main" id="{D7240C62-DC9C-AE4B-AA6E-FA7AB02C170B}"/>
                </a:ext>
              </a:extLst>
            </p:cNvPr>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37" name="Freeform 35">
              <a:extLst>
                <a:ext uri="{FF2B5EF4-FFF2-40B4-BE49-F238E27FC236}">
                  <a16:creationId xmlns:a16="http://schemas.microsoft.com/office/drawing/2014/main" id="{DD3D2A13-B900-6F46-B914-BD99B5BA87DC}"/>
                </a:ext>
              </a:extLst>
            </p:cNvPr>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38" name="Freeform 36">
              <a:extLst>
                <a:ext uri="{FF2B5EF4-FFF2-40B4-BE49-F238E27FC236}">
                  <a16:creationId xmlns:a16="http://schemas.microsoft.com/office/drawing/2014/main" id="{23922A1C-FCBB-4242-AEB8-4BBF1BE32260}"/>
                </a:ext>
              </a:extLst>
            </p:cNvPr>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39" name="Freeform 37">
              <a:extLst>
                <a:ext uri="{FF2B5EF4-FFF2-40B4-BE49-F238E27FC236}">
                  <a16:creationId xmlns:a16="http://schemas.microsoft.com/office/drawing/2014/main" id="{921853BE-F2F2-0340-958E-518E16C8D95C}"/>
                </a:ext>
              </a:extLst>
            </p:cNvPr>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40" name="Freeform 38">
              <a:extLst>
                <a:ext uri="{FF2B5EF4-FFF2-40B4-BE49-F238E27FC236}">
                  <a16:creationId xmlns:a16="http://schemas.microsoft.com/office/drawing/2014/main" id="{A3EB3B43-2BCE-074D-9C69-54EADCCB7CA5}"/>
                </a:ext>
              </a:extLst>
            </p:cNvPr>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grpSp>
          <p:nvGrpSpPr>
            <p:cNvPr id="41" name="Group 39">
              <a:extLst>
                <a:ext uri="{FF2B5EF4-FFF2-40B4-BE49-F238E27FC236}">
                  <a16:creationId xmlns:a16="http://schemas.microsoft.com/office/drawing/2014/main" id="{84D203A3-6DA2-014F-9A9F-733125DE89C4}"/>
                </a:ext>
              </a:extLst>
            </p:cNvPr>
            <p:cNvGrpSpPr>
              <a:grpSpLocks/>
            </p:cNvGrpSpPr>
            <p:nvPr userDrawn="1"/>
          </p:nvGrpSpPr>
          <p:grpSpPr bwMode="auto">
            <a:xfrm>
              <a:off x="0" y="1632"/>
              <a:ext cx="5758" cy="1858"/>
              <a:chOff x="0" y="1632"/>
              <a:chExt cx="5758" cy="1858"/>
            </a:xfrm>
          </p:grpSpPr>
          <p:sp>
            <p:nvSpPr>
              <p:cNvPr id="42" name="Freeform 40">
                <a:extLst>
                  <a:ext uri="{FF2B5EF4-FFF2-40B4-BE49-F238E27FC236}">
                    <a16:creationId xmlns:a16="http://schemas.microsoft.com/office/drawing/2014/main" id="{A3204395-EC13-404E-A65B-36C6313A064A}"/>
                  </a:ext>
                </a:extLst>
              </p:cNvPr>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1" hangingPunct="1">
                  <a:defRPr/>
                </a:pPr>
                <a:endParaRPr lang="en-US">
                  <a:latin typeface="Arial" charset="0"/>
                  <a:ea typeface="+mn-ea"/>
                </a:endParaRPr>
              </a:p>
            </p:txBody>
          </p:sp>
          <p:sp>
            <p:nvSpPr>
              <p:cNvPr id="43" name="Freeform 41">
                <a:extLst>
                  <a:ext uri="{FF2B5EF4-FFF2-40B4-BE49-F238E27FC236}">
                    <a16:creationId xmlns:a16="http://schemas.microsoft.com/office/drawing/2014/main" id="{403384FF-B5DA-7C44-AAB4-07BEAECD815E}"/>
                  </a:ext>
                </a:extLst>
              </p:cNvPr>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1" hangingPunct="1">
                  <a:defRPr/>
                </a:pPr>
                <a:endParaRPr lang="en-US">
                  <a:latin typeface="Arial" charset="0"/>
                  <a:ea typeface="+mn-ea"/>
                </a:endParaRPr>
              </a:p>
            </p:txBody>
          </p:sp>
        </p:grpSp>
      </p:grpSp>
      <p:sp>
        <p:nvSpPr>
          <p:cNvPr id="5162"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516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a:extLst>
              <a:ext uri="{FF2B5EF4-FFF2-40B4-BE49-F238E27FC236}">
                <a16:creationId xmlns:a16="http://schemas.microsoft.com/office/drawing/2014/main" id="{BA33AA9C-7D52-1C41-BC75-79F5B644F84B}"/>
              </a:ext>
            </a:extLst>
          </p:cNvPr>
          <p:cNvSpPr>
            <a:spLocks noGrp="1" noChangeArrowheads="1"/>
          </p:cNvSpPr>
          <p:nvPr>
            <p:ph type="dt" sz="quarter" idx="10"/>
          </p:nvPr>
        </p:nvSpPr>
        <p:spPr/>
        <p:txBody>
          <a:bodyPr/>
          <a:lstStyle>
            <a:lvl1pPr>
              <a:defRPr/>
            </a:lvl1pPr>
          </a:lstStyle>
          <a:p>
            <a:pPr>
              <a:defRPr/>
            </a:pPr>
            <a:r>
              <a:rPr lang="en-US" altLang="en-US"/>
              <a:t>Itzhak Tserruya</a:t>
            </a:r>
          </a:p>
        </p:txBody>
      </p:sp>
      <p:sp>
        <p:nvSpPr>
          <p:cNvPr id="45" name="Rectangle 45">
            <a:extLst>
              <a:ext uri="{FF2B5EF4-FFF2-40B4-BE49-F238E27FC236}">
                <a16:creationId xmlns:a16="http://schemas.microsoft.com/office/drawing/2014/main" id="{E7FC2F97-054D-984D-9212-0CB1CD984B19}"/>
              </a:ext>
            </a:extLst>
          </p:cNvPr>
          <p:cNvSpPr>
            <a:spLocks noGrp="1" noChangeArrowheads="1"/>
          </p:cNvSpPr>
          <p:nvPr>
            <p:ph type="ftr" sz="quarter" idx="11"/>
          </p:nvPr>
        </p:nvSpPr>
        <p:spPr/>
        <p:txBody>
          <a:bodyPr/>
          <a:lstStyle>
            <a:lvl1pPr>
              <a:defRPr/>
            </a:lvl1pPr>
          </a:lstStyle>
          <a:p>
            <a:pPr>
              <a:defRPr/>
            </a:pPr>
            <a:r>
              <a:rPr lang="cs-CZ"/>
              <a:t>First BM@N and MPD Collaboration Meeting </a:t>
            </a:r>
            <a:endParaRPr lang="en-US"/>
          </a:p>
        </p:txBody>
      </p:sp>
      <p:sp>
        <p:nvSpPr>
          <p:cNvPr id="46" name="Rectangle 46">
            <a:extLst>
              <a:ext uri="{FF2B5EF4-FFF2-40B4-BE49-F238E27FC236}">
                <a16:creationId xmlns:a16="http://schemas.microsoft.com/office/drawing/2014/main" id="{323EE902-A368-A843-BD9A-7D469597509E}"/>
              </a:ext>
            </a:extLst>
          </p:cNvPr>
          <p:cNvSpPr>
            <a:spLocks noGrp="1" noChangeArrowheads="1"/>
          </p:cNvSpPr>
          <p:nvPr>
            <p:ph type="sldNum" sz="quarter" idx="12"/>
          </p:nvPr>
        </p:nvSpPr>
        <p:spPr/>
        <p:txBody>
          <a:bodyPr/>
          <a:lstStyle>
            <a:lvl1pPr>
              <a:defRPr/>
            </a:lvl1pPr>
          </a:lstStyle>
          <a:p>
            <a:pPr>
              <a:defRPr/>
            </a:pPr>
            <a:fld id="{330155AB-B87D-DC44-B8D2-2064DE4ADFF4}" type="slidenum">
              <a:rPr lang="en-US" altLang="en-US"/>
              <a:pPr>
                <a:defRPr/>
              </a:pPr>
              <a:t>‹#›</a:t>
            </a:fld>
            <a:endParaRPr lang="en-US" altLang="en-US"/>
          </a:p>
        </p:txBody>
      </p:sp>
    </p:spTree>
    <p:extLst>
      <p:ext uri="{BB962C8B-B14F-4D97-AF65-F5344CB8AC3E}">
        <p14:creationId xmlns:p14="http://schemas.microsoft.com/office/powerpoint/2010/main" val="3937471230"/>
      </p:ext>
    </p:extLst>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a:extLst>
              <a:ext uri="{FF2B5EF4-FFF2-40B4-BE49-F238E27FC236}">
                <a16:creationId xmlns:a16="http://schemas.microsoft.com/office/drawing/2014/main" id="{448B07C0-A766-4246-BBF2-01FE015E22F9}"/>
              </a:ext>
            </a:extLst>
          </p:cNvPr>
          <p:cNvSpPr>
            <a:spLocks noGrp="1" noChangeArrowheads="1"/>
          </p:cNvSpPr>
          <p:nvPr>
            <p:ph type="dt" sz="half" idx="10"/>
          </p:nvPr>
        </p:nvSpPr>
        <p:spPr>
          <a:ln/>
        </p:spPr>
        <p:txBody>
          <a:bodyPr/>
          <a:lstStyle>
            <a:lvl1pPr>
              <a:defRPr/>
            </a:lvl1pPr>
          </a:lstStyle>
          <a:p>
            <a:pPr>
              <a:defRPr/>
            </a:pPr>
            <a:r>
              <a:rPr lang="en-US" altLang="en-US"/>
              <a:t>Itzhak Tserruya</a:t>
            </a:r>
          </a:p>
        </p:txBody>
      </p:sp>
      <p:sp>
        <p:nvSpPr>
          <p:cNvPr id="5" name="Rectangle 45">
            <a:extLst>
              <a:ext uri="{FF2B5EF4-FFF2-40B4-BE49-F238E27FC236}">
                <a16:creationId xmlns:a16="http://schemas.microsoft.com/office/drawing/2014/main" id="{7D06EB55-3C18-A242-B5B4-226D57491EA1}"/>
              </a:ext>
            </a:extLst>
          </p:cNvPr>
          <p:cNvSpPr>
            <a:spLocks noGrp="1" noChangeArrowheads="1"/>
          </p:cNvSpPr>
          <p:nvPr>
            <p:ph type="ftr" sz="quarter" idx="11"/>
          </p:nvPr>
        </p:nvSpPr>
        <p:spPr>
          <a:ln/>
        </p:spPr>
        <p:txBody>
          <a:bodyPr/>
          <a:lstStyle>
            <a:lvl1pPr>
              <a:defRPr/>
            </a:lvl1pPr>
          </a:lstStyle>
          <a:p>
            <a:pPr>
              <a:defRPr/>
            </a:pPr>
            <a:r>
              <a:rPr lang="cs-CZ"/>
              <a:t>First BM@N and MPD Collaboration Meeting </a:t>
            </a:r>
            <a:endParaRPr lang="en-US"/>
          </a:p>
        </p:txBody>
      </p:sp>
      <p:sp>
        <p:nvSpPr>
          <p:cNvPr id="6" name="Rectangle 46">
            <a:extLst>
              <a:ext uri="{FF2B5EF4-FFF2-40B4-BE49-F238E27FC236}">
                <a16:creationId xmlns:a16="http://schemas.microsoft.com/office/drawing/2014/main" id="{C62D251A-DC33-0D43-BF49-A795EBB70CC0}"/>
              </a:ext>
            </a:extLst>
          </p:cNvPr>
          <p:cNvSpPr>
            <a:spLocks noGrp="1" noChangeArrowheads="1"/>
          </p:cNvSpPr>
          <p:nvPr>
            <p:ph type="sldNum" sz="quarter" idx="12"/>
          </p:nvPr>
        </p:nvSpPr>
        <p:spPr>
          <a:ln/>
        </p:spPr>
        <p:txBody>
          <a:bodyPr/>
          <a:lstStyle>
            <a:lvl1pPr>
              <a:defRPr/>
            </a:lvl1pPr>
          </a:lstStyle>
          <a:p>
            <a:pPr>
              <a:defRPr/>
            </a:pPr>
            <a:fld id="{0F22E2DC-293C-2642-9D87-E7B15C532360}" type="slidenum">
              <a:rPr lang="en-US" altLang="en-US"/>
              <a:pPr>
                <a:defRPr/>
              </a:pPr>
              <a:t>‹#›</a:t>
            </a:fld>
            <a:endParaRPr lang="en-US" altLang="en-US"/>
          </a:p>
        </p:txBody>
      </p:sp>
    </p:spTree>
    <p:extLst>
      <p:ext uri="{BB962C8B-B14F-4D97-AF65-F5344CB8AC3E}">
        <p14:creationId xmlns:p14="http://schemas.microsoft.com/office/powerpoint/2010/main" val="3357354207"/>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a:extLst>
              <a:ext uri="{FF2B5EF4-FFF2-40B4-BE49-F238E27FC236}">
                <a16:creationId xmlns:a16="http://schemas.microsoft.com/office/drawing/2014/main" id="{CA11604B-A79E-1A48-B395-66294B55F740}"/>
              </a:ext>
            </a:extLst>
          </p:cNvPr>
          <p:cNvSpPr>
            <a:spLocks noGrp="1" noChangeArrowheads="1"/>
          </p:cNvSpPr>
          <p:nvPr>
            <p:ph type="dt" sz="half" idx="10"/>
          </p:nvPr>
        </p:nvSpPr>
        <p:spPr>
          <a:ln/>
        </p:spPr>
        <p:txBody>
          <a:bodyPr/>
          <a:lstStyle>
            <a:lvl1pPr>
              <a:defRPr/>
            </a:lvl1pPr>
          </a:lstStyle>
          <a:p>
            <a:pPr>
              <a:defRPr/>
            </a:pPr>
            <a:r>
              <a:rPr lang="en-US" altLang="en-US"/>
              <a:t>Itzhak Tserruya</a:t>
            </a:r>
          </a:p>
        </p:txBody>
      </p:sp>
      <p:sp>
        <p:nvSpPr>
          <p:cNvPr id="5" name="Rectangle 45">
            <a:extLst>
              <a:ext uri="{FF2B5EF4-FFF2-40B4-BE49-F238E27FC236}">
                <a16:creationId xmlns:a16="http://schemas.microsoft.com/office/drawing/2014/main" id="{18FC12E4-606B-A14B-9372-27C69E4C5F39}"/>
              </a:ext>
            </a:extLst>
          </p:cNvPr>
          <p:cNvSpPr>
            <a:spLocks noGrp="1" noChangeArrowheads="1"/>
          </p:cNvSpPr>
          <p:nvPr>
            <p:ph type="ftr" sz="quarter" idx="11"/>
          </p:nvPr>
        </p:nvSpPr>
        <p:spPr>
          <a:ln/>
        </p:spPr>
        <p:txBody>
          <a:bodyPr/>
          <a:lstStyle>
            <a:lvl1pPr>
              <a:defRPr/>
            </a:lvl1pPr>
          </a:lstStyle>
          <a:p>
            <a:pPr>
              <a:defRPr/>
            </a:pPr>
            <a:r>
              <a:rPr lang="cs-CZ"/>
              <a:t>First BM@N and MPD Collaboration Meeting </a:t>
            </a:r>
            <a:endParaRPr lang="en-US"/>
          </a:p>
        </p:txBody>
      </p:sp>
      <p:sp>
        <p:nvSpPr>
          <p:cNvPr id="6" name="Rectangle 46">
            <a:extLst>
              <a:ext uri="{FF2B5EF4-FFF2-40B4-BE49-F238E27FC236}">
                <a16:creationId xmlns:a16="http://schemas.microsoft.com/office/drawing/2014/main" id="{949E2C6F-2F38-9A4E-8A38-0B3CBE677CD3}"/>
              </a:ext>
            </a:extLst>
          </p:cNvPr>
          <p:cNvSpPr>
            <a:spLocks noGrp="1" noChangeArrowheads="1"/>
          </p:cNvSpPr>
          <p:nvPr>
            <p:ph type="sldNum" sz="quarter" idx="12"/>
          </p:nvPr>
        </p:nvSpPr>
        <p:spPr>
          <a:ln/>
        </p:spPr>
        <p:txBody>
          <a:bodyPr/>
          <a:lstStyle>
            <a:lvl1pPr>
              <a:defRPr/>
            </a:lvl1pPr>
          </a:lstStyle>
          <a:p>
            <a:pPr>
              <a:defRPr/>
            </a:pPr>
            <a:fld id="{3B8BA324-CB00-FE4B-B2EF-B473A3618FB9}" type="slidenum">
              <a:rPr lang="en-US" altLang="en-US"/>
              <a:pPr>
                <a:defRPr/>
              </a:pPr>
              <a:t>‹#›</a:t>
            </a:fld>
            <a:endParaRPr lang="en-US" altLang="en-US"/>
          </a:p>
        </p:txBody>
      </p:sp>
    </p:spTree>
    <p:extLst>
      <p:ext uri="{BB962C8B-B14F-4D97-AF65-F5344CB8AC3E}">
        <p14:creationId xmlns:p14="http://schemas.microsoft.com/office/powerpoint/2010/main" val="2591116171"/>
      </p:ext>
    </p:extLst>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4">
            <a:extLst>
              <a:ext uri="{FF2B5EF4-FFF2-40B4-BE49-F238E27FC236}">
                <a16:creationId xmlns:a16="http://schemas.microsoft.com/office/drawing/2014/main" id="{4DBB9E95-02E3-5749-8D62-B63BB964436E}"/>
              </a:ext>
            </a:extLst>
          </p:cNvPr>
          <p:cNvSpPr>
            <a:spLocks noGrp="1" noChangeArrowheads="1"/>
          </p:cNvSpPr>
          <p:nvPr>
            <p:ph type="dt" sz="half" idx="10"/>
          </p:nvPr>
        </p:nvSpPr>
        <p:spPr>
          <a:ln/>
        </p:spPr>
        <p:txBody>
          <a:bodyPr/>
          <a:lstStyle>
            <a:lvl1pPr>
              <a:defRPr/>
            </a:lvl1pPr>
          </a:lstStyle>
          <a:p>
            <a:pPr>
              <a:defRPr/>
            </a:pPr>
            <a:r>
              <a:rPr lang="en-US" altLang="en-US"/>
              <a:t>Itzhak Tserruya</a:t>
            </a:r>
          </a:p>
        </p:txBody>
      </p:sp>
      <p:sp>
        <p:nvSpPr>
          <p:cNvPr id="7" name="Rectangle 45">
            <a:extLst>
              <a:ext uri="{FF2B5EF4-FFF2-40B4-BE49-F238E27FC236}">
                <a16:creationId xmlns:a16="http://schemas.microsoft.com/office/drawing/2014/main" id="{7A573AAF-DA2D-634F-99E8-613D3CCC81D2}"/>
              </a:ext>
            </a:extLst>
          </p:cNvPr>
          <p:cNvSpPr>
            <a:spLocks noGrp="1" noChangeArrowheads="1"/>
          </p:cNvSpPr>
          <p:nvPr>
            <p:ph type="ftr" sz="quarter" idx="11"/>
          </p:nvPr>
        </p:nvSpPr>
        <p:spPr>
          <a:ln/>
        </p:spPr>
        <p:txBody>
          <a:bodyPr/>
          <a:lstStyle>
            <a:lvl1pPr>
              <a:defRPr/>
            </a:lvl1pPr>
          </a:lstStyle>
          <a:p>
            <a:pPr>
              <a:defRPr/>
            </a:pPr>
            <a:r>
              <a:rPr lang="cs-CZ"/>
              <a:t>First BM@N and MPD Collaboration Meeting </a:t>
            </a:r>
            <a:endParaRPr lang="en-US"/>
          </a:p>
        </p:txBody>
      </p:sp>
      <p:sp>
        <p:nvSpPr>
          <p:cNvPr id="8" name="Rectangle 46">
            <a:extLst>
              <a:ext uri="{FF2B5EF4-FFF2-40B4-BE49-F238E27FC236}">
                <a16:creationId xmlns:a16="http://schemas.microsoft.com/office/drawing/2014/main" id="{B4922950-938E-9945-9336-C2413A6A5EF1}"/>
              </a:ext>
            </a:extLst>
          </p:cNvPr>
          <p:cNvSpPr>
            <a:spLocks noGrp="1" noChangeArrowheads="1"/>
          </p:cNvSpPr>
          <p:nvPr>
            <p:ph type="sldNum" sz="quarter" idx="12"/>
          </p:nvPr>
        </p:nvSpPr>
        <p:spPr>
          <a:ln/>
        </p:spPr>
        <p:txBody>
          <a:bodyPr/>
          <a:lstStyle>
            <a:lvl1pPr>
              <a:defRPr/>
            </a:lvl1pPr>
          </a:lstStyle>
          <a:p>
            <a:pPr>
              <a:defRPr/>
            </a:pPr>
            <a:fld id="{FCA19C5D-8791-2F46-99CF-4AF5427F05BF}" type="slidenum">
              <a:rPr lang="en-US" altLang="en-US"/>
              <a:pPr>
                <a:defRPr/>
              </a:pPr>
              <a:t>‹#›</a:t>
            </a:fld>
            <a:endParaRPr lang="en-US" altLang="en-US"/>
          </a:p>
        </p:txBody>
      </p:sp>
    </p:spTree>
    <p:extLst>
      <p:ext uri="{BB962C8B-B14F-4D97-AF65-F5344CB8AC3E}">
        <p14:creationId xmlns:p14="http://schemas.microsoft.com/office/powerpoint/2010/main" val="1655911304"/>
      </p:ext>
    </p:extLst>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a:extLst>
              <a:ext uri="{FF2B5EF4-FFF2-40B4-BE49-F238E27FC236}">
                <a16:creationId xmlns:a16="http://schemas.microsoft.com/office/drawing/2014/main" id="{382A33A9-9B9D-2045-9D39-B8EF36A4FB97}"/>
              </a:ext>
            </a:extLst>
          </p:cNvPr>
          <p:cNvSpPr>
            <a:spLocks noGrp="1" noChangeArrowheads="1"/>
          </p:cNvSpPr>
          <p:nvPr>
            <p:ph type="dt" sz="half" idx="10"/>
          </p:nvPr>
        </p:nvSpPr>
        <p:spPr>
          <a:ln/>
        </p:spPr>
        <p:txBody>
          <a:bodyPr/>
          <a:lstStyle>
            <a:lvl1pPr>
              <a:defRPr/>
            </a:lvl1pPr>
          </a:lstStyle>
          <a:p>
            <a:pPr>
              <a:defRPr/>
            </a:pPr>
            <a:r>
              <a:rPr lang="en-US" altLang="en-US"/>
              <a:t>Itzhak Tserruya</a:t>
            </a:r>
          </a:p>
        </p:txBody>
      </p:sp>
      <p:sp>
        <p:nvSpPr>
          <p:cNvPr id="8" name="Rectangle 45">
            <a:extLst>
              <a:ext uri="{FF2B5EF4-FFF2-40B4-BE49-F238E27FC236}">
                <a16:creationId xmlns:a16="http://schemas.microsoft.com/office/drawing/2014/main" id="{21AED781-0A2E-CC48-940B-03EBFE830C04}"/>
              </a:ext>
            </a:extLst>
          </p:cNvPr>
          <p:cNvSpPr>
            <a:spLocks noGrp="1" noChangeArrowheads="1"/>
          </p:cNvSpPr>
          <p:nvPr>
            <p:ph type="ftr" sz="quarter" idx="11"/>
          </p:nvPr>
        </p:nvSpPr>
        <p:spPr>
          <a:ln/>
        </p:spPr>
        <p:txBody>
          <a:bodyPr/>
          <a:lstStyle>
            <a:lvl1pPr>
              <a:defRPr/>
            </a:lvl1pPr>
          </a:lstStyle>
          <a:p>
            <a:pPr>
              <a:defRPr/>
            </a:pPr>
            <a:r>
              <a:rPr lang="cs-CZ"/>
              <a:t>First BM@N and MPD Collaboration Meeting </a:t>
            </a:r>
            <a:endParaRPr lang="en-US"/>
          </a:p>
        </p:txBody>
      </p:sp>
      <p:sp>
        <p:nvSpPr>
          <p:cNvPr id="9" name="Rectangle 46">
            <a:extLst>
              <a:ext uri="{FF2B5EF4-FFF2-40B4-BE49-F238E27FC236}">
                <a16:creationId xmlns:a16="http://schemas.microsoft.com/office/drawing/2014/main" id="{ADCEC757-0048-A644-8292-BA312FBCD926}"/>
              </a:ext>
            </a:extLst>
          </p:cNvPr>
          <p:cNvSpPr>
            <a:spLocks noGrp="1" noChangeArrowheads="1"/>
          </p:cNvSpPr>
          <p:nvPr>
            <p:ph type="sldNum" sz="quarter" idx="12"/>
          </p:nvPr>
        </p:nvSpPr>
        <p:spPr>
          <a:ln/>
        </p:spPr>
        <p:txBody>
          <a:bodyPr/>
          <a:lstStyle>
            <a:lvl1pPr>
              <a:defRPr/>
            </a:lvl1pPr>
          </a:lstStyle>
          <a:p>
            <a:pPr>
              <a:defRPr/>
            </a:pPr>
            <a:fld id="{C6A1FB03-FB12-D94B-A1AC-99A5D5DCB936}" type="slidenum">
              <a:rPr lang="en-US" altLang="en-US"/>
              <a:pPr>
                <a:defRPr/>
              </a:pPr>
              <a:t>‹#›</a:t>
            </a:fld>
            <a:endParaRPr lang="en-US" altLang="en-US"/>
          </a:p>
        </p:txBody>
      </p:sp>
    </p:spTree>
    <p:extLst>
      <p:ext uri="{BB962C8B-B14F-4D97-AF65-F5344CB8AC3E}">
        <p14:creationId xmlns:p14="http://schemas.microsoft.com/office/powerpoint/2010/main" val="2135935052"/>
      </p:ext>
    </p:extLst>
  </p:cSld>
  <p:clrMapOvr>
    <a:masterClrMapping/>
  </p:clrMapOvr>
  <p:transition spd="med">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Rectangle 44">
            <a:extLst>
              <a:ext uri="{FF2B5EF4-FFF2-40B4-BE49-F238E27FC236}">
                <a16:creationId xmlns:a16="http://schemas.microsoft.com/office/drawing/2014/main" id="{BF37C994-D897-F743-9E0A-3C0499653B98}"/>
              </a:ext>
            </a:extLst>
          </p:cNvPr>
          <p:cNvSpPr>
            <a:spLocks noGrp="1" noChangeArrowheads="1"/>
          </p:cNvSpPr>
          <p:nvPr>
            <p:ph type="dt" sz="half" idx="10"/>
          </p:nvPr>
        </p:nvSpPr>
        <p:spPr>
          <a:ln/>
        </p:spPr>
        <p:txBody>
          <a:bodyPr/>
          <a:lstStyle>
            <a:lvl1pPr>
              <a:defRPr/>
            </a:lvl1pPr>
          </a:lstStyle>
          <a:p>
            <a:pPr>
              <a:defRPr/>
            </a:pPr>
            <a:r>
              <a:rPr lang="en-US" altLang="en-US"/>
              <a:t>Itzhak Tserruya</a:t>
            </a:r>
          </a:p>
        </p:txBody>
      </p:sp>
      <p:sp>
        <p:nvSpPr>
          <p:cNvPr id="5" name="Rectangle 45">
            <a:extLst>
              <a:ext uri="{FF2B5EF4-FFF2-40B4-BE49-F238E27FC236}">
                <a16:creationId xmlns:a16="http://schemas.microsoft.com/office/drawing/2014/main" id="{23048C05-D1A5-D145-9287-B0EB47E9B45B}"/>
              </a:ext>
            </a:extLst>
          </p:cNvPr>
          <p:cNvSpPr>
            <a:spLocks noGrp="1" noChangeArrowheads="1"/>
          </p:cNvSpPr>
          <p:nvPr>
            <p:ph type="ftr" sz="quarter" idx="11"/>
          </p:nvPr>
        </p:nvSpPr>
        <p:spPr>
          <a:ln/>
        </p:spPr>
        <p:txBody>
          <a:bodyPr/>
          <a:lstStyle>
            <a:lvl1pPr>
              <a:defRPr/>
            </a:lvl1pPr>
          </a:lstStyle>
          <a:p>
            <a:pPr>
              <a:defRPr/>
            </a:pPr>
            <a:r>
              <a:rPr lang="cs-CZ"/>
              <a:t>First BM@N and MPD Collaboration Meeting </a:t>
            </a:r>
            <a:endParaRPr lang="en-US"/>
          </a:p>
        </p:txBody>
      </p:sp>
      <p:sp>
        <p:nvSpPr>
          <p:cNvPr id="6" name="Rectangle 46">
            <a:extLst>
              <a:ext uri="{FF2B5EF4-FFF2-40B4-BE49-F238E27FC236}">
                <a16:creationId xmlns:a16="http://schemas.microsoft.com/office/drawing/2014/main" id="{8BE48DF0-6674-4947-A495-4E3D56A01E9E}"/>
              </a:ext>
            </a:extLst>
          </p:cNvPr>
          <p:cNvSpPr>
            <a:spLocks noGrp="1" noChangeArrowheads="1"/>
          </p:cNvSpPr>
          <p:nvPr>
            <p:ph type="sldNum" sz="quarter" idx="12"/>
          </p:nvPr>
        </p:nvSpPr>
        <p:spPr>
          <a:ln/>
        </p:spPr>
        <p:txBody>
          <a:bodyPr/>
          <a:lstStyle>
            <a:lvl1pPr>
              <a:defRPr/>
            </a:lvl1pPr>
          </a:lstStyle>
          <a:p>
            <a:pPr>
              <a:defRPr/>
            </a:pPr>
            <a:fld id="{CD7C7279-4205-154F-801B-96FB2C71E672}" type="slidenum">
              <a:rPr lang="en-US" altLang="en-US"/>
              <a:pPr>
                <a:defRPr/>
              </a:pPr>
              <a:t>‹#›</a:t>
            </a:fld>
            <a:endParaRPr lang="en-US" altLang="en-US"/>
          </a:p>
        </p:txBody>
      </p:sp>
    </p:spTree>
    <p:extLst>
      <p:ext uri="{BB962C8B-B14F-4D97-AF65-F5344CB8AC3E}">
        <p14:creationId xmlns:p14="http://schemas.microsoft.com/office/powerpoint/2010/main" val="3819317453"/>
      </p:ext>
    </p:extLst>
  </p:cSld>
  <p:clrMapOvr>
    <a:masterClrMapping/>
  </p:clrMapOvr>
  <p:transition spd="med">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a:extLst>
              <a:ext uri="{FF2B5EF4-FFF2-40B4-BE49-F238E27FC236}">
                <a16:creationId xmlns:a16="http://schemas.microsoft.com/office/drawing/2014/main" id="{915B8B9D-9779-8942-9FE6-D291AE9DFF2D}"/>
              </a:ext>
            </a:extLst>
          </p:cNvPr>
          <p:cNvSpPr>
            <a:spLocks noGrp="1" noChangeArrowheads="1"/>
          </p:cNvSpPr>
          <p:nvPr>
            <p:ph type="dt" sz="half" idx="10"/>
          </p:nvPr>
        </p:nvSpPr>
        <p:spPr>
          <a:ln/>
        </p:spPr>
        <p:txBody>
          <a:bodyPr/>
          <a:lstStyle>
            <a:lvl1pPr>
              <a:defRPr/>
            </a:lvl1pPr>
          </a:lstStyle>
          <a:p>
            <a:pPr>
              <a:defRPr/>
            </a:pPr>
            <a:r>
              <a:rPr lang="en-US" altLang="en-US"/>
              <a:t>Itzhak Tserruya</a:t>
            </a:r>
          </a:p>
        </p:txBody>
      </p:sp>
      <p:sp>
        <p:nvSpPr>
          <p:cNvPr id="6" name="Rectangle 45">
            <a:extLst>
              <a:ext uri="{FF2B5EF4-FFF2-40B4-BE49-F238E27FC236}">
                <a16:creationId xmlns:a16="http://schemas.microsoft.com/office/drawing/2014/main" id="{C008AC64-9D25-E744-8113-52167FFC8CB0}"/>
              </a:ext>
            </a:extLst>
          </p:cNvPr>
          <p:cNvSpPr>
            <a:spLocks noGrp="1" noChangeArrowheads="1"/>
          </p:cNvSpPr>
          <p:nvPr>
            <p:ph type="ftr" sz="quarter" idx="11"/>
          </p:nvPr>
        </p:nvSpPr>
        <p:spPr>
          <a:ln/>
        </p:spPr>
        <p:txBody>
          <a:bodyPr/>
          <a:lstStyle>
            <a:lvl1pPr>
              <a:defRPr/>
            </a:lvl1pPr>
          </a:lstStyle>
          <a:p>
            <a:pPr>
              <a:defRPr/>
            </a:pPr>
            <a:r>
              <a:rPr lang="cs-CZ"/>
              <a:t>First BM@N and MPD Collaboration Meeting </a:t>
            </a:r>
            <a:endParaRPr lang="en-US"/>
          </a:p>
        </p:txBody>
      </p:sp>
      <p:sp>
        <p:nvSpPr>
          <p:cNvPr id="7" name="Rectangle 46">
            <a:extLst>
              <a:ext uri="{FF2B5EF4-FFF2-40B4-BE49-F238E27FC236}">
                <a16:creationId xmlns:a16="http://schemas.microsoft.com/office/drawing/2014/main" id="{F0DCC73D-A143-1F4C-9433-2D11C7E00FDA}"/>
              </a:ext>
            </a:extLst>
          </p:cNvPr>
          <p:cNvSpPr>
            <a:spLocks noGrp="1" noChangeArrowheads="1"/>
          </p:cNvSpPr>
          <p:nvPr>
            <p:ph type="sldNum" sz="quarter" idx="12"/>
          </p:nvPr>
        </p:nvSpPr>
        <p:spPr>
          <a:ln/>
        </p:spPr>
        <p:txBody>
          <a:bodyPr/>
          <a:lstStyle>
            <a:lvl1pPr>
              <a:defRPr/>
            </a:lvl1pPr>
          </a:lstStyle>
          <a:p>
            <a:pPr>
              <a:defRPr/>
            </a:pPr>
            <a:fld id="{C0E203C1-DCA3-2E4A-B9EC-E28A01FA3DC5}" type="slidenum">
              <a:rPr lang="en-US" altLang="en-US"/>
              <a:pPr>
                <a:defRPr/>
              </a:pPr>
              <a:t>‹#›</a:t>
            </a:fld>
            <a:endParaRPr lang="en-US" altLang="en-US"/>
          </a:p>
        </p:txBody>
      </p:sp>
    </p:spTree>
    <p:extLst>
      <p:ext uri="{BB962C8B-B14F-4D97-AF65-F5344CB8AC3E}">
        <p14:creationId xmlns:p14="http://schemas.microsoft.com/office/powerpoint/2010/main" val="43155136"/>
      </p:ext>
    </p:extLst>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a:extLst>
              <a:ext uri="{FF2B5EF4-FFF2-40B4-BE49-F238E27FC236}">
                <a16:creationId xmlns:a16="http://schemas.microsoft.com/office/drawing/2014/main" id="{E76A4299-E8AC-AE4B-9992-201BD3DF498C}"/>
              </a:ext>
            </a:extLst>
          </p:cNvPr>
          <p:cNvSpPr>
            <a:spLocks noGrp="1" noChangeArrowheads="1"/>
          </p:cNvSpPr>
          <p:nvPr>
            <p:ph type="dt" sz="half" idx="10"/>
          </p:nvPr>
        </p:nvSpPr>
        <p:spPr>
          <a:ln/>
        </p:spPr>
        <p:txBody>
          <a:bodyPr/>
          <a:lstStyle>
            <a:lvl1pPr>
              <a:defRPr/>
            </a:lvl1pPr>
          </a:lstStyle>
          <a:p>
            <a:pPr>
              <a:defRPr/>
            </a:pPr>
            <a:r>
              <a:rPr lang="en-US" altLang="en-US"/>
              <a:t>Itzhak Tserruya</a:t>
            </a:r>
          </a:p>
        </p:txBody>
      </p:sp>
      <p:sp>
        <p:nvSpPr>
          <p:cNvPr id="5" name="Rectangle 45">
            <a:extLst>
              <a:ext uri="{FF2B5EF4-FFF2-40B4-BE49-F238E27FC236}">
                <a16:creationId xmlns:a16="http://schemas.microsoft.com/office/drawing/2014/main" id="{2F8045FD-8817-294D-B5DB-2C97C160E97B}"/>
              </a:ext>
            </a:extLst>
          </p:cNvPr>
          <p:cNvSpPr>
            <a:spLocks noGrp="1" noChangeArrowheads="1"/>
          </p:cNvSpPr>
          <p:nvPr>
            <p:ph type="ftr" sz="quarter" idx="11"/>
          </p:nvPr>
        </p:nvSpPr>
        <p:spPr>
          <a:ln/>
        </p:spPr>
        <p:txBody>
          <a:bodyPr/>
          <a:lstStyle>
            <a:lvl1pPr>
              <a:defRPr/>
            </a:lvl1pPr>
          </a:lstStyle>
          <a:p>
            <a:pPr>
              <a:defRPr/>
            </a:pPr>
            <a:r>
              <a:rPr lang="cs-CZ"/>
              <a:t>First BM@N and MPD Collaboration Meeting </a:t>
            </a:r>
            <a:endParaRPr lang="en-US"/>
          </a:p>
        </p:txBody>
      </p:sp>
      <p:sp>
        <p:nvSpPr>
          <p:cNvPr id="6" name="Rectangle 46">
            <a:extLst>
              <a:ext uri="{FF2B5EF4-FFF2-40B4-BE49-F238E27FC236}">
                <a16:creationId xmlns:a16="http://schemas.microsoft.com/office/drawing/2014/main" id="{EAED0E8E-A178-634C-BE82-CDDC18ACBEFC}"/>
              </a:ext>
            </a:extLst>
          </p:cNvPr>
          <p:cNvSpPr>
            <a:spLocks noGrp="1" noChangeArrowheads="1"/>
          </p:cNvSpPr>
          <p:nvPr>
            <p:ph type="sldNum" sz="quarter" idx="12"/>
          </p:nvPr>
        </p:nvSpPr>
        <p:spPr>
          <a:ln/>
        </p:spPr>
        <p:txBody>
          <a:bodyPr/>
          <a:lstStyle>
            <a:lvl1pPr>
              <a:defRPr/>
            </a:lvl1pPr>
          </a:lstStyle>
          <a:p>
            <a:pPr>
              <a:defRPr/>
            </a:pPr>
            <a:fld id="{A1E3BA74-DF10-554C-BBE3-D770461205B5}" type="slidenum">
              <a:rPr lang="en-US" altLang="en-US"/>
              <a:pPr>
                <a:defRPr/>
              </a:pPr>
              <a:t>‹#›</a:t>
            </a:fld>
            <a:endParaRPr lang="en-US" altLang="en-US"/>
          </a:p>
        </p:txBody>
      </p:sp>
    </p:spTree>
    <p:extLst>
      <p:ext uri="{BB962C8B-B14F-4D97-AF65-F5344CB8AC3E}">
        <p14:creationId xmlns:p14="http://schemas.microsoft.com/office/powerpoint/2010/main" val="2593119310"/>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4">
            <a:extLst>
              <a:ext uri="{FF2B5EF4-FFF2-40B4-BE49-F238E27FC236}">
                <a16:creationId xmlns:a16="http://schemas.microsoft.com/office/drawing/2014/main" id="{C114AD0D-B2DA-8B48-946C-0B2A14B01491}"/>
              </a:ext>
            </a:extLst>
          </p:cNvPr>
          <p:cNvSpPr>
            <a:spLocks noGrp="1" noChangeArrowheads="1"/>
          </p:cNvSpPr>
          <p:nvPr>
            <p:ph type="dt" sz="half" idx="10"/>
          </p:nvPr>
        </p:nvSpPr>
        <p:spPr>
          <a:ln/>
        </p:spPr>
        <p:txBody>
          <a:bodyPr/>
          <a:lstStyle>
            <a:lvl1pPr>
              <a:defRPr/>
            </a:lvl1pPr>
          </a:lstStyle>
          <a:p>
            <a:pPr>
              <a:defRPr/>
            </a:pPr>
            <a:r>
              <a:rPr lang="en-US" altLang="en-US"/>
              <a:t>Itzhak Tserruya</a:t>
            </a:r>
          </a:p>
        </p:txBody>
      </p:sp>
      <p:sp>
        <p:nvSpPr>
          <p:cNvPr id="5" name="Rectangle 45">
            <a:extLst>
              <a:ext uri="{FF2B5EF4-FFF2-40B4-BE49-F238E27FC236}">
                <a16:creationId xmlns:a16="http://schemas.microsoft.com/office/drawing/2014/main" id="{F41B5185-FCEE-0345-9011-6DAD8C124D50}"/>
              </a:ext>
            </a:extLst>
          </p:cNvPr>
          <p:cNvSpPr>
            <a:spLocks noGrp="1" noChangeArrowheads="1"/>
          </p:cNvSpPr>
          <p:nvPr>
            <p:ph type="ftr" sz="quarter" idx="11"/>
          </p:nvPr>
        </p:nvSpPr>
        <p:spPr>
          <a:ln/>
        </p:spPr>
        <p:txBody>
          <a:bodyPr/>
          <a:lstStyle>
            <a:lvl1pPr>
              <a:defRPr/>
            </a:lvl1pPr>
          </a:lstStyle>
          <a:p>
            <a:pPr>
              <a:defRPr/>
            </a:pPr>
            <a:r>
              <a:rPr lang="cs-CZ"/>
              <a:t>First BM@N and MPD Collaboration Meeting </a:t>
            </a:r>
            <a:endParaRPr lang="en-US"/>
          </a:p>
        </p:txBody>
      </p:sp>
      <p:sp>
        <p:nvSpPr>
          <p:cNvPr id="6" name="Rectangle 46">
            <a:extLst>
              <a:ext uri="{FF2B5EF4-FFF2-40B4-BE49-F238E27FC236}">
                <a16:creationId xmlns:a16="http://schemas.microsoft.com/office/drawing/2014/main" id="{DFE2728E-E639-0940-A83E-D843CAE0182F}"/>
              </a:ext>
            </a:extLst>
          </p:cNvPr>
          <p:cNvSpPr>
            <a:spLocks noGrp="1" noChangeArrowheads="1"/>
          </p:cNvSpPr>
          <p:nvPr>
            <p:ph type="sldNum" sz="quarter" idx="12"/>
          </p:nvPr>
        </p:nvSpPr>
        <p:spPr>
          <a:ln/>
        </p:spPr>
        <p:txBody>
          <a:bodyPr/>
          <a:lstStyle>
            <a:lvl1pPr>
              <a:defRPr/>
            </a:lvl1pPr>
          </a:lstStyle>
          <a:p>
            <a:pPr>
              <a:defRPr/>
            </a:pPr>
            <a:fld id="{FE16E438-D633-C84F-984C-E7EA90B7E19B}" type="slidenum">
              <a:rPr lang="en-US" altLang="en-US"/>
              <a:pPr>
                <a:defRPr/>
              </a:pPr>
              <a:t>‹#›</a:t>
            </a:fld>
            <a:endParaRPr lang="en-US" altLang="en-US"/>
          </a:p>
        </p:txBody>
      </p:sp>
    </p:spTree>
    <p:extLst>
      <p:ext uri="{BB962C8B-B14F-4D97-AF65-F5344CB8AC3E}">
        <p14:creationId xmlns:p14="http://schemas.microsoft.com/office/powerpoint/2010/main" val="125276762"/>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a:extLst>
              <a:ext uri="{FF2B5EF4-FFF2-40B4-BE49-F238E27FC236}">
                <a16:creationId xmlns:a16="http://schemas.microsoft.com/office/drawing/2014/main" id="{1E7289CC-3BEA-B74E-868F-DC18BDD87117}"/>
              </a:ext>
            </a:extLst>
          </p:cNvPr>
          <p:cNvSpPr>
            <a:spLocks noGrp="1" noChangeArrowheads="1"/>
          </p:cNvSpPr>
          <p:nvPr>
            <p:ph type="dt" sz="half" idx="10"/>
          </p:nvPr>
        </p:nvSpPr>
        <p:spPr>
          <a:ln/>
        </p:spPr>
        <p:txBody>
          <a:bodyPr/>
          <a:lstStyle>
            <a:lvl1pPr>
              <a:defRPr/>
            </a:lvl1pPr>
          </a:lstStyle>
          <a:p>
            <a:pPr>
              <a:defRPr/>
            </a:pPr>
            <a:r>
              <a:rPr lang="en-US" altLang="en-US"/>
              <a:t>Itzhak Tserruya</a:t>
            </a:r>
          </a:p>
        </p:txBody>
      </p:sp>
      <p:sp>
        <p:nvSpPr>
          <p:cNvPr id="6" name="Rectangle 45">
            <a:extLst>
              <a:ext uri="{FF2B5EF4-FFF2-40B4-BE49-F238E27FC236}">
                <a16:creationId xmlns:a16="http://schemas.microsoft.com/office/drawing/2014/main" id="{F715DD27-D3C5-2E4B-9F5D-2917D9D83A04}"/>
              </a:ext>
            </a:extLst>
          </p:cNvPr>
          <p:cNvSpPr>
            <a:spLocks noGrp="1" noChangeArrowheads="1"/>
          </p:cNvSpPr>
          <p:nvPr>
            <p:ph type="ftr" sz="quarter" idx="11"/>
          </p:nvPr>
        </p:nvSpPr>
        <p:spPr>
          <a:ln/>
        </p:spPr>
        <p:txBody>
          <a:bodyPr/>
          <a:lstStyle>
            <a:lvl1pPr>
              <a:defRPr/>
            </a:lvl1pPr>
          </a:lstStyle>
          <a:p>
            <a:pPr>
              <a:defRPr/>
            </a:pPr>
            <a:r>
              <a:rPr lang="cs-CZ"/>
              <a:t>First BM@N and MPD Collaboration Meeting </a:t>
            </a:r>
            <a:endParaRPr lang="en-US"/>
          </a:p>
        </p:txBody>
      </p:sp>
      <p:sp>
        <p:nvSpPr>
          <p:cNvPr id="7" name="Rectangle 46">
            <a:extLst>
              <a:ext uri="{FF2B5EF4-FFF2-40B4-BE49-F238E27FC236}">
                <a16:creationId xmlns:a16="http://schemas.microsoft.com/office/drawing/2014/main" id="{5911EA2B-69FC-F949-8462-D3B958BD8551}"/>
              </a:ext>
            </a:extLst>
          </p:cNvPr>
          <p:cNvSpPr>
            <a:spLocks noGrp="1" noChangeArrowheads="1"/>
          </p:cNvSpPr>
          <p:nvPr>
            <p:ph type="sldNum" sz="quarter" idx="12"/>
          </p:nvPr>
        </p:nvSpPr>
        <p:spPr>
          <a:ln/>
        </p:spPr>
        <p:txBody>
          <a:bodyPr/>
          <a:lstStyle>
            <a:lvl1pPr>
              <a:defRPr/>
            </a:lvl1pPr>
          </a:lstStyle>
          <a:p>
            <a:pPr>
              <a:defRPr/>
            </a:pPr>
            <a:fld id="{1C8F8B03-1552-C342-AB47-7B93ED3231C5}" type="slidenum">
              <a:rPr lang="en-US" altLang="en-US"/>
              <a:pPr>
                <a:defRPr/>
              </a:pPr>
              <a:t>‹#›</a:t>
            </a:fld>
            <a:endParaRPr lang="en-US" altLang="en-US"/>
          </a:p>
        </p:txBody>
      </p:sp>
    </p:spTree>
    <p:extLst>
      <p:ext uri="{BB962C8B-B14F-4D97-AF65-F5344CB8AC3E}">
        <p14:creationId xmlns:p14="http://schemas.microsoft.com/office/powerpoint/2010/main" val="329027782"/>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a:extLst>
              <a:ext uri="{FF2B5EF4-FFF2-40B4-BE49-F238E27FC236}">
                <a16:creationId xmlns:a16="http://schemas.microsoft.com/office/drawing/2014/main" id="{5DB56ABA-182B-2C4E-8817-AF9A88454D2F}"/>
              </a:ext>
            </a:extLst>
          </p:cNvPr>
          <p:cNvSpPr>
            <a:spLocks noGrp="1" noChangeArrowheads="1"/>
          </p:cNvSpPr>
          <p:nvPr>
            <p:ph type="dt" sz="half" idx="10"/>
          </p:nvPr>
        </p:nvSpPr>
        <p:spPr>
          <a:ln/>
        </p:spPr>
        <p:txBody>
          <a:bodyPr/>
          <a:lstStyle>
            <a:lvl1pPr>
              <a:defRPr/>
            </a:lvl1pPr>
          </a:lstStyle>
          <a:p>
            <a:pPr>
              <a:defRPr/>
            </a:pPr>
            <a:r>
              <a:rPr lang="en-US" altLang="en-US"/>
              <a:t>Itzhak Tserruya</a:t>
            </a:r>
          </a:p>
        </p:txBody>
      </p:sp>
      <p:sp>
        <p:nvSpPr>
          <p:cNvPr id="8" name="Rectangle 45">
            <a:extLst>
              <a:ext uri="{FF2B5EF4-FFF2-40B4-BE49-F238E27FC236}">
                <a16:creationId xmlns:a16="http://schemas.microsoft.com/office/drawing/2014/main" id="{099E20AB-5C63-7540-8FD6-E612DC45DA78}"/>
              </a:ext>
            </a:extLst>
          </p:cNvPr>
          <p:cNvSpPr>
            <a:spLocks noGrp="1" noChangeArrowheads="1"/>
          </p:cNvSpPr>
          <p:nvPr>
            <p:ph type="ftr" sz="quarter" idx="11"/>
          </p:nvPr>
        </p:nvSpPr>
        <p:spPr>
          <a:ln/>
        </p:spPr>
        <p:txBody>
          <a:bodyPr/>
          <a:lstStyle>
            <a:lvl1pPr>
              <a:defRPr/>
            </a:lvl1pPr>
          </a:lstStyle>
          <a:p>
            <a:pPr>
              <a:defRPr/>
            </a:pPr>
            <a:r>
              <a:rPr lang="cs-CZ"/>
              <a:t>First BM@N and MPD Collaboration Meeting </a:t>
            </a:r>
            <a:endParaRPr lang="en-US"/>
          </a:p>
        </p:txBody>
      </p:sp>
      <p:sp>
        <p:nvSpPr>
          <p:cNvPr id="9" name="Rectangle 46">
            <a:extLst>
              <a:ext uri="{FF2B5EF4-FFF2-40B4-BE49-F238E27FC236}">
                <a16:creationId xmlns:a16="http://schemas.microsoft.com/office/drawing/2014/main" id="{BAFDBC38-80FC-624E-B140-DBD46B9375F4}"/>
              </a:ext>
            </a:extLst>
          </p:cNvPr>
          <p:cNvSpPr>
            <a:spLocks noGrp="1" noChangeArrowheads="1"/>
          </p:cNvSpPr>
          <p:nvPr>
            <p:ph type="sldNum" sz="quarter" idx="12"/>
          </p:nvPr>
        </p:nvSpPr>
        <p:spPr>
          <a:ln/>
        </p:spPr>
        <p:txBody>
          <a:bodyPr/>
          <a:lstStyle>
            <a:lvl1pPr>
              <a:defRPr/>
            </a:lvl1pPr>
          </a:lstStyle>
          <a:p>
            <a:pPr>
              <a:defRPr/>
            </a:pPr>
            <a:fld id="{38F24191-3EC3-3B46-9D38-A990FDBB4B9E}" type="slidenum">
              <a:rPr lang="en-US" altLang="en-US"/>
              <a:pPr>
                <a:defRPr/>
              </a:pPr>
              <a:t>‹#›</a:t>
            </a:fld>
            <a:endParaRPr lang="en-US" altLang="en-US"/>
          </a:p>
        </p:txBody>
      </p:sp>
    </p:spTree>
    <p:extLst>
      <p:ext uri="{BB962C8B-B14F-4D97-AF65-F5344CB8AC3E}">
        <p14:creationId xmlns:p14="http://schemas.microsoft.com/office/powerpoint/2010/main" val="1088578974"/>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a:extLst>
              <a:ext uri="{FF2B5EF4-FFF2-40B4-BE49-F238E27FC236}">
                <a16:creationId xmlns:a16="http://schemas.microsoft.com/office/drawing/2014/main" id="{D8196A82-84B5-8248-A3DD-07AA0B0FFA48}"/>
              </a:ext>
            </a:extLst>
          </p:cNvPr>
          <p:cNvSpPr>
            <a:spLocks noGrp="1" noChangeArrowheads="1"/>
          </p:cNvSpPr>
          <p:nvPr>
            <p:ph type="dt" sz="half" idx="10"/>
          </p:nvPr>
        </p:nvSpPr>
        <p:spPr>
          <a:ln/>
        </p:spPr>
        <p:txBody>
          <a:bodyPr/>
          <a:lstStyle>
            <a:lvl1pPr>
              <a:defRPr/>
            </a:lvl1pPr>
          </a:lstStyle>
          <a:p>
            <a:pPr>
              <a:defRPr/>
            </a:pPr>
            <a:r>
              <a:rPr lang="en-US" altLang="en-US"/>
              <a:t>Itzhak Tserruya</a:t>
            </a:r>
          </a:p>
        </p:txBody>
      </p:sp>
      <p:sp>
        <p:nvSpPr>
          <p:cNvPr id="4" name="Rectangle 45">
            <a:extLst>
              <a:ext uri="{FF2B5EF4-FFF2-40B4-BE49-F238E27FC236}">
                <a16:creationId xmlns:a16="http://schemas.microsoft.com/office/drawing/2014/main" id="{93D0EC66-45D6-7C45-A094-1C183FCBEFFC}"/>
              </a:ext>
            </a:extLst>
          </p:cNvPr>
          <p:cNvSpPr>
            <a:spLocks noGrp="1" noChangeArrowheads="1"/>
          </p:cNvSpPr>
          <p:nvPr>
            <p:ph type="ftr" sz="quarter" idx="11"/>
          </p:nvPr>
        </p:nvSpPr>
        <p:spPr>
          <a:ln/>
        </p:spPr>
        <p:txBody>
          <a:bodyPr/>
          <a:lstStyle>
            <a:lvl1pPr>
              <a:defRPr/>
            </a:lvl1pPr>
          </a:lstStyle>
          <a:p>
            <a:pPr>
              <a:defRPr/>
            </a:pPr>
            <a:r>
              <a:rPr lang="cs-CZ"/>
              <a:t>First BM@N and MPD Collaboration Meeting </a:t>
            </a:r>
            <a:endParaRPr lang="en-US"/>
          </a:p>
        </p:txBody>
      </p:sp>
      <p:sp>
        <p:nvSpPr>
          <p:cNvPr id="5" name="Rectangle 46">
            <a:extLst>
              <a:ext uri="{FF2B5EF4-FFF2-40B4-BE49-F238E27FC236}">
                <a16:creationId xmlns:a16="http://schemas.microsoft.com/office/drawing/2014/main" id="{315AC1D8-42F6-F445-827F-9805AC64A563}"/>
              </a:ext>
            </a:extLst>
          </p:cNvPr>
          <p:cNvSpPr>
            <a:spLocks noGrp="1" noChangeArrowheads="1"/>
          </p:cNvSpPr>
          <p:nvPr>
            <p:ph type="sldNum" sz="quarter" idx="12"/>
          </p:nvPr>
        </p:nvSpPr>
        <p:spPr>
          <a:ln/>
        </p:spPr>
        <p:txBody>
          <a:bodyPr/>
          <a:lstStyle>
            <a:lvl1pPr>
              <a:defRPr/>
            </a:lvl1pPr>
          </a:lstStyle>
          <a:p>
            <a:pPr>
              <a:defRPr/>
            </a:pPr>
            <a:fld id="{02FA1064-9983-2949-9A97-9ABEB20A046A}" type="slidenum">
              <a:rPr lang="en-US" altLang="en-US"/>
              <a:pPr>
                <a:defRPr/>
              </a:pPr>
              <a:t>‹#›</a:t>
            </a:fld>
            <a:endParaRPr lang="en-US" altLang="en-US"/>
          </a:p>
        </p:txBody>
      </p:sp>
    </p:spTree>
    <p:extLst>
      <p:ext uri="{BB962C8B-B14F-4D97-AF65-F5344CB8AC3E}">
        <p14:creationId xmlns:p14="http://schemas.microsoft.com/office/powerpoint/2010/main" val="1125761793"/>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a:extLst>
              <a:ext uri="{FF2B5EF4-FFF2-40B4-BE49-F238E27FC236}">
                <a16:creationId xmlns:a16="http://schemas.microsoft.com/office/drawing/2014/main" id="{673CA36E-8443-0444-9CFC-1BFED7F988A8}"/>
              </a:ext>
            </a:extLst>
          </p:cNvPr>
          <p:cNvSpPr>
            <a:spLocks noGrp="1" noChangeArrowheads="1"/>
          </p:cNvSpPr>
          <p:nvPr>
            <p:ph type="dt" sz="half" idx="10"/>
          </p:nvPr>
        </p:nvSpPr>
        <p:spPr>
          <a:ln/>
        </p:spPr>
        <p:txBody>
          <a:bodyPr/>
          <a:lstStyle>
            <a:lvl1pPr>
              <a:defRPr/>
            </a:lvl1pPr>
          </a:lstStyle>
          <a:p>
            <a:pPr>
              <a:defRPr/>
            </a:pPr>
            <a:r>
              <a:rPr lang="en-US" altLang="en-US"/>
              <a:t>Itzhak Tserruya</a:t>
            </a:r>
          </a:p>
        </p:txBody>
      </p:sp>
      <p:sp>
        <p:nvSpPr>
          <p:cNvPr id="3" name="Rectangle 45">
            <a:extLst>
              <a:ext uri="{FF2B5EF4-FFF2-40B4-BE49-F238E27FC236}">
                <a16:creationId xmlns:a16="http://schemas.microsoft.com/office/drawing/2014/main" id="{B8AF6C72-BD06-534D-9A68-ACE727C3CE7F}"/>
              </a:ext>
            </a:extLst>
          </p:cNvPr>
          <p:cNvSpPr>
            <a:spLocks noGrp="1" noChangeArrowheads="1"/>
          </p:cNvSpPr>
          <p:nvPr>
            <p:ph type="ftr" sz="quarter" idx="11"/>
          </p:nvPr>
        </p:nvSpPr>
        <p:spPr>
          <a:ln/>
        </p:spPr>
        <p:txBody>
          <a:bodyPr/>
          <a:lstStyle>
            <a:lvl1pPr>
              <a:defRPr/>
            </a:lvl1pPr>
          </a:lstStyle>
          <a:p>
            <a:pPr>
              <a:defRPr/>
            </a:pPr>
            <a:r>
              <a:rPr lang="cs-CZ"/>
              <a:t>First BM@N and MPD Collaboration Meeting </a:t>
            </a:r>
            <a:endParaRPr lang="en-US"/>
          </a:p>
        </p:txBody>
      </p:sp>
      <p:sp>
        <p:nvSpPr>
          <p:cNvPr id="4" name="Rectangle 46">
            <a:extLst>
              <a:ext uri="{FF2B5EF4-FFF2-40B4-BE49-F238E27FC236}">
                <a16:creationId xmlns:a16="http://schemas.microsoft.com/office/drawing/2014/main" id="{F66A03F4-3676-6F40-929C-619CB6EAC295}"/>
              </a:ext>
            </a:extLst>
          </p:cNvPr>
          <p:cNvSpPr>
            <a:spLocks noGrp="1" noChangeArrowheads="1"/>
          </p:cNvSpPr>
          <p:nvPr>
            <p:ph type="sldNum" sz="quarter" idx="12"/>
          </p:nvPr>
        </p:nvSpPr>
        <p:spPr>
          <a:ln/>
        </p:spPr>
        <p:txBody>
          <a:bodyPr/>
          <a:lstStyle>
            <a:lvl1pPr>
              <a:defRPr/>
            </a:lvl1pPr>
          </a:lstStyle>
          <a:p>
            <a:pPr>
              <a:defRPr/>
            </a:pPr>
            <a:fld id="{34F6D3FC-ED41-CF4F-9008-F8441D8CF3AF}" type="slidenum">
              <a:rPr lang="en-US" altLang="en-US"/>
              <a:pPr>
                <a:defRPr/>
              </a:pPr>
              <a:t>‹#›</a:t>
            </a:fld>
            <a:endParaRPr lang="en-US" altLang="en-US"/>
          </a:p>
        </p:txBody>
      </p:sp>
    </p:spTree>
    <p:extLst>
      <p:ext uri="{BB962C8B-B14F-4D97-AF65-F5344CB8AC3E}">
        <p14:creationId xmlns:p14="http://schemas.microsoft.com/office/powerpoint/2010/main" val="592140204"/>
      </p:ext>
    </p:extLst>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a:extLst>
              <a:ext uri="{FF2B5EF4-FFF2-40B4-BE49-F238E27FC236}">
                <a16:creationId xmlns:a16="http://schemas.microsoft.com/office/drawing/2014/main" id="{EE0A9095-1C84-B341-8ECA-F827508DDEF2}"/>
              </a:ext>
            </a:extLst>
          </p:cNvPr>
          <p:cNvSpPr>
            <a:spLocks noGrp="1" noChangeArrowheads="1"/>
          </p:cNvSpPr>
          <p:nvPr>
            <p:ph type="dt" sz="half" idx="10"/>
          </p:nvPr>
        </p:nvSpPr>
        <p:spPr>
          <a:ln/>
        </p:spPr>
        <p:txBody>
          <a:bodyPr/>
          <a:lstStyle>
            <a:lvl1pPr>
              <a:defRPr/>
            </a:lvl1pPr>
          </a:lstStyle>
          <a:p>
            <a:pPr>
              <a:defRPr/>
            </a:pPr>
            <a:r>
              <a:rPr lang="en-US" altLang="en-US"/>
              <a:t>Itzhak Tserruya</a:t>
            </a:r>
          </a:p>
        </p:txBody>
      </p:sp>
      <p:sp>
        <p:nvSpPr>
          <p:cNvPr id="6" name="Rectangle 45">
            <a:extLst>
              <a:ext uri="{FF2B5EF4-FFF2-40B4-BE49-F238E27FC236}">
                <a16:creationId xmlns:a16="http://schemas.microsoft.com/office/drawing/2014/main" id="{E3646CAA-C4BD-6946-8F24-4B7FAB743C47}"/>
              </a:ext>
            </a:extLst>
          </p:cNvPr>
          <p:cNvSpPr>
            <a:spLocks noGrp="1" noChangeArrowheads="1"/>
          </p:cNvSpPr>
          <p:nvPr>
            <p:ph type="ftr" sz="quarter" idx="11"/>
          </p:nvPr>
        </p:nvSpPr>
        <p:spPr>
          <a:ln/>
        </p:spPr>
        <p:txBody>
          <a:bodyPr/>
          <a:lstStyle>
            <a:lvl1pPr>
              <a:defRPr/>
            </a:lvl1pPr>
          </a:lstStyle>
          <a:p>
            <a:pPr>
              <a:defRPr/>
            </a:pPr>
            <a:r>
              <a:rPr lang="cs-CZ"/>
              <a:t>First BM@N and MPD Collaboration Meeting </a:t>
            </a:r>
            <a:endParaRPr lang="en-US"/>
          </a:p>
        </p:txBody>
      </p:sp>
      <p:sp>
        <p:nvSpPr>
          <p:cNvPr id="7" name="Rectangle 46">
            <a:extLst>
              <a:ext uri="{FF2B5EF4-FFF2-40B4-BE49-F238E27FC236}">
                <a16:creationId xmlns:a16="http://schemas.microsoft.com/office/drawing/2014/main" id="{3390FBD2-9C23-4E4C-BB48-583A23B26E74}"/>
              </a:ext>
            </a:extLst>
          </p:cNvPr>
          <p:cNvSpPr>
            <a:spLocks noGrp="1" noChangeArrowheads="1"/>
          </p:cNvSpPr>
          <p:nvPr>
            <p:ph type="sldNum" sz="quarter" idx="12"/>
          </p:nvPr>
        </p:nvSpPr>
        <p:spPr>
          <a:ln/>
        </p:spPr>
        <p:txBody>
          <a:bodyPr/>
          <a:lstStyle>
            <a:lvl1pPr>
              <a:defRPr/>
            </a:lvl1pPr>
          </a:lstStyle>
          <a:p>
            <a:pPr>
              <a:defRPr/>
            </a:pPr>
            <a:fld id="{DEB46598-51D2-C84A-B4E2-0111D7870A77}" type="slidenum">
              <a:rPr lang="en-US" altLang="en-US"/>
              <a:pPr>
                <a:defRPr/>
              </a:pPr>
              <a:t>‹#›</a:t>
            </a:fld>
            <a:endParaRPr lang="en-US" altLang="en-US"/>
          </a:p>
        </p:txBody>
      </p:sp>
    </p:spTree>
    <p:extLst>
      <p:ext uri="{BB962C8B-B14F-4D97-AF65-F5344CB8AC3E}">
        <p14:creationId xmlns:p14="http://schemas.microsoft.com/office/powerpoint/2010/main" val="2590761087"/>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a:extLst>
              <a:ext uri="{FF2B5EF4-FFF2-40B4-BE49-F238E27FC236}">
                <a16:creationId xmlns:a16="http://schemas.microsoft.com/office/drawing/2014/main" id="{B72B4C22-F1B0-8C46-9AFE-C97AA52365F3}"/>
              </a:ext>
            </a:extLst>
          </p:cNvPr>
          <p:cNvSpPr>
            <a:spLocks noGrp="1" noChangeArrowheads="1"/>
          </p:cNvSpPr>
          <p:nvPr>
            <p:ph type="dt" sz="half" idx="10"/>
          </p:nvPr>
        </p:nvSpPr>
        <p:spPr>
          <a:ln/>
        </p:spPr>
        <p:txBody>
          <a:bodyPr/>
          <a:lstStyle>
            <a:lvl1pPr>
              <a:defRPr/>
            </a:lvl1pPr>
          </a:lstStyle>
          <a:p>
            <a:pPr>
              <a:defRPr/>
            </a:pPr>
            <a:r>
              <a:rPr lang="en-US" altLang="en-US"/>
              <a:t>Itzhak Tserruya</a:t>
            </a:r>
          </a:p>
        </p:txBody>
      </p:sp>
      <p:sp>
        <p:nvSpPr>
          <p:cNvPr id="6" name="Rectangle 45">
            <a:extLst>
              <a:ext uri="{FF2B5EF4-FFF2-40B4-BE49-F238E27FC236}">
                <a16:creationId xmlns:a16="http://schemas.microsoft.com/office/drawing/2014/main" id="{4D3A0EB5-3A74-B845-AE54-2107C1DFE8EA}"/>
              </a:ext>
            </a:extLst>
          </p:cNvPr>
          <p:cNvSpPr>
            <a:spLocks noGrp="1" noChangeArrowheads="1"/>
          </p:cNvSpPr>
          <p:nvPr>
            <p:ph type="ftr" sz="quarter" idx="11"/>
          </p:nvPr>
        </p:nvSpPr>
        <p:spPr>
          <a:ln/>
        </p:spPr>
        <p:txBody>
          <a:bodyPr/>
          <a:lstStyle>
            <a:lvl1pPr>
              <a:defRPr/>
            </a:lvl1pPr>
          </a:lstStyle>
          <a:p>
            <a:pPr>
              <a:defRPr/>
            </a:pPr>
            <a:r>
              <a:rPr lang="cs-CZ"/>
              <a:t>First BM@N and MPD Collaboration Meeting </a:t>
            </a:r>
            <a:endParaRPr lang="en-US"/>
          </a:p>
        </p:txBody>
      </p:sp>
      <p:sp>
        <p:nvSpPr>
          <p:cNvPr id="7" name="Rectangle 46">
            <a:extLst>
              <a:ext uri="{FF2B5EF4-FFF2-40B4-BE49-F238E27FC236}">
                <a16:creationId xmlns:a16="http://schemas.microsoft.com/office/drawing/2014/main" id="{0AAF511D-85C2-8640-BA96-99DDD014929F}"/>
              </a:ext>
            </a:extLst>
          </p:cNvPr>
          <p:cNvSpPr>
            <a:spLocks noGrp="1" noChangeArrowheads="1"/>
          </p:cNvSpPr>
          <p:nvPr>
            <p:ph type="sldNum" sz="quarter" idx="12"/>
          </p:nvPr>
        </p:nvSpPr>
        <p:spPr>
          <a:ln/>
        </p:spPr>
        <p:txBody>
          <a:bodyPr/>
          <a:lstStyle>
            <a:lvl1pPr>
              <a:defRPr/>
            </a:lvl1pPr>
          </a:lstStyle>
          <a:p>
            <a:pPr>
              <a:defRPr/>
            </a:pPr>
            <a:fld id="{F567569A-54E7-D443-AB13-7963D0FCD5B6}" type="slidenum">
              <a:rPr lang="en-US" altLang="en-US"/>
              <a:pPr>
                <a:defRPr/>
              </a:pPr>
              <a:t>‹#›</a:t>
            </a:fld>
            <a:endParaRPr lang="en-US" altLang="en-US"/>
          </a:p>
        </p:txBody>
      </p:sp>
    </p:spTree>
    <p:extLst>
      <p:ext uri="{BB962C8B-B14F-4D97-AF65-F5344CB8AC3E}">
        <p14:creationId xmlns:p14="http://schemas.microsoft.com/office/powerpoint/2010/main" val="294596534"/>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39D2836A-FBD1-774F-95F2-75D82FFBB90F}"/>
              </a:ext>
            </a:extLst>
          </p:cNvPr>
          <p:cNvGrpSpPr>
            <a:grpSpLocks/>
          </p:cNvGrpSpPr>
          <p:nvPr/>
        </p:nvGrpSpPr>
        <p:grpSpPr bwMode="auto">
          <a:xfrm>
            <a:off x="0" y="0"/>
            <a:ext cx="9144000" cy="6856413"/>
            <a:chOff x="0" y="0"/>
            <a:chExt cx="5760" cy="4319"/>
          </a:xfrm>
        </p:grpSpPr>
        <p:sp>
          <p:nvSpPr>
            <p:cNvPr id="4099" name="Freeform 3">
              <a:extLst>
                <a:ext uri="{FF2B5EF4-FFF2-40B4-BE49-F238E27FC236}">
                  <a16:creationId xmlns:a16="http://schemas.microsoft.com/office/drawing/2014/main" id="{D44F57F4-E508-7645-987C-DC452DD7D675}"/>
                </a:ext>
              </a:extLst>
            </p:cNvPr>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1" hangingPunct="1">
                <a:defRPr/>
              </a:pPr>
              <a:endParaRPr lang="en-US">
                <a:latin typeface="Arial" charset="0"/>
                <a:ea typeface="+mn-ea"/>
              </a:endParaRPr>
            </a:p>
          </p:txBody>
        </p:sp>
        <p:sp>
          <p:nvSpPr>
            <p:cNvPr id="4100" name="Freeform 4">
              <a:extLst>
                <a:ext uri="{FF2B5EF4-FFF2-40B4-BE49-F238E27FC236}">
                  <a16:creationId xmlns:a16="http://schemas.microsoft.com/office/drawing/2014/main" id="{C6A4EEE8-550D-F146-872D-571BFC73AACF}"/>
                </a:ext>
              </a:extLst>
            </p:cNvPr>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4101" name="Freeform 5">
              <a:extLst>
                <a:ext uri="{FF2B5EF4-FFF2-40B4-BE49-F238E27FC236}">
                  <a16:creationId xmlns:a16="http://schemas.microsoft.com/office/drawing/2014/main" id="{2F1A8FB2-7B7D-7743-9B93-E23D828861EC}"/>
                </a:ext>
              </a:extLst>
            </p:cNvPr>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1" hangingPunct="1">
                <a:defRPr/>
              </a:pPr>
              <a:endParaRPr lang="en-US">
                <a:latin typeface="Arial" charset="0"/>
                <a:ea typeface="+mn-ea"/>
              </a:endParaRPr>
            </a:p>
          </p:txBody>
        </p:sp>
        <p:sp>
          <p:nvSpPr>
            <p:cNvPr id="1035" name="Freeform 6">
              <a:extLst>
                <a:ext uri="{FF2B5EF4-FFF2-40B4-BE49-F238E27FC236}">
                  <a16:creationId xmlns:a16="http://schemas.microsoft.com/office/drawing/2014/main" id="{BF0DEA9D-4D74-D747-91CA-7E4A29A29584}"/>
                </a:ext>
              </a:extLst>
            </p:cNvPr>
            <p:cNvSpPr>
              <a:spLocks/>
            </p:cNvSpPr>
            <p:nvPr/>
          </p:nvSpPr>
          <p:spPr bwMode="hidden">
            <a:xfrm>
              <a:off x="4038" y="3577"/>
              <a:ext cx="1720" cy="65"/>
            </a:xfrm>
            <a:custGeom>
              <a:avLst/>
              <a:gdLst>
                <a:gd name="T0" fmla="*/ 1624 w 1722"/>
                <a:gd name="T1" fmla="*/ 33 h 66"/>
                <a:gd name="T2" fmla="*/ 1624 w 1722"/>
                <a:gd name="T3" fmla="*/ 33 h 66"/>
                <a:gd name="T4" fmla="*/ 0 w 1722"/>
                <a:gd name="T5" fmla="*/ 0 h 66"/>
                <a:gd name="T6" fmla="*/ 0 w 1722"/>
                <a:gd name="T7" fmla="*/ 33 h 66"/>
                <a:gd name="T8" fmla="*/ 1624 w 1722"/>
                <a:gd name="T9" fmla="*/ 33 h 66"/>
                <a:gd name="T10" fmla="*/ 1624 w 1722"/>
                <a:gd name="T11" fmla="*/ 3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 name="Freeform 7">
              <a:extLst>
                <a:ext uri="{FF2B5EF4-FFF2-40B4-BE49-F238E27FC236}">
                  <a16:creationId xmlns:a16="http://schemas.microsoft.com/office/drawing/2014/main" id="{2CC8FFD5-33CE-BF4B-93B7-487B1A5C335E}"/>
                </a:ext>
              </a:extLst>
            </p:cNvPr>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1037" name="Freeform 8">
              <a:extLst>
                <a:ext uri="{FF2B5EF4-FFF2-40B4-BE49-F238E27FC236}">
                  <a16:creationId xmlns:a16="http://schemas.microsoft.com/office/drawing/2014/main" id="{8EB4017D-4BC6-1B40-9EEE-4BAD74003371}"/>
                </a:ext>
              </a:extLst>
            </p:cNvPr>
            <p:cNvSpPr>
              <a:spLocks/>
            </p:cNvSpPr>
            <p:nvPr/>
          </p:nvSpPr>
          <p:spPr bwMode="hidden">
            <a:xfrm>
              <a:off x="4784" y="3702"/>
              <a:ext cx="974" cy="101"/>
            </a:xfrm>
            <a:custGeom>
              <a:avLst/>
              <a:gdLst>
                <a:gd name="T0" fmla="*/ 926 w 975"/>
                <a:gd name="T1" fmla="*/ 48 h 101"/>
                <a:gd name="T2" fmla="*/ 926 w 975"/>
                <a:gd name="T3" fmla="*/ 0 h 101"/>
                <a:gd name="T4" fmla="*/ 0 w 975"/>
                <a:gd name="T5" fmla="*/ 24 h 101"/>
                <a:gd name="T6" fmla="*/ 0 w 975"/>
                <a:gd name="T7" fmla="*/ 101 h 101"/>
                <a:gd name="T8" fmla="*/ 926 w 975"/>
                <a:gd name="T9" fmla="*/ 48 h 101"/>
                <a:gd name="T10" fmla="*/ 926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a:extLst>
                <a:ext uri="{FF2B5EF4-FFF2-40B4-BE49-F238E27FC236}">
                  <a16:creationId xmlns:a16="http://schemas.microsoft.com/office/drawing/2014/main" id="{2C7617EC-C220-5345-91F7-16CDF865D192}"/>
                </a:ext>
              </a:extLst>
            </p:cNvPr>
            <p:cNvSpPr>
              <a:spLocks/>
            </p:cNvSpPr>
            <p:nvPr/>
          </p:nvSpPr>
          <p:spPr bwMode="hidden">
            <a:xfrm>
              <a:off x="3619" y="3815"/>
              <a:ext cx="2139" cy="198"/>
            </a:xfrm>
            <a:custGeom>
              <a:avLst/>
              <a:gdLst>
                <a:gd name="T0" fmla="*/ 2043 w 2141"/>
                <a:gd name="T1" fmla="*/ 0 h 198"/>
                <a:gd name="T2" fmla="*/ 0 w 2141"/>
                <a:gd name="T3" fmla="*/ 156 h 198"/>
                <a:gd name="T4" fmla="*/ 0 w 2141"/>
                <a:gd name="T5" fmla="*/ 198 h 198"/>
                <a:gd name="T6" fmla="*/ 2043 w 2141"/>
                <a:gd name="T7" fmla="*/ 0 h 198"/>
                <a:gd name="T8" fmla="*/ 204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 name="Freeform 10">
              <a:extLst>
                <a:ext uri="{FF2B5EF4-FFF2-40B4-BE49-F238E27FC236}">
                  <a16:creationId xmlns:a16="http://schemas.microsoft.com/office/drawing/2014/main" id="{CFC128AD-0F16-034F-AC9E-7C71FF683D5B}"/>
                </a:ext>
              </a:extLst>
            </p:cNvPr>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1" hangingPunct="1">
                <a:defRPr/>
              </a:pPr>
              <a:endParaRPr lang="en-US">
                <a:latin typeface="Arial" charset="0"/>
                <a:ea typeface="+mn-ea"/>
              </a:endParaRPr>
            </a:p>
          </p:txBody>
        </p:sp>
        <p:sp>
          <p:nvSpPr>
            <p:cNvPr id="1040" name="Freeform 11">
              <a:extLst>
                <a:ext uri="{FF2B5EF4-FFF2-40B4-BE49-F238E27FC236}">
                  <a16:creationId xmlns:a16="http://schemas.microsoft.com/office/drawing/2014/main" id="{C910EFCD-6C10-ED42-BBFD-CF1DF366DB19}"/>
                </a:ext>
              </a:extLst>
            </p:cNvPr>
            <p:cNvSpPr>
              <a:spLocks/>
            </p:cNvSpPr>
            <p:nvPr/>
          </p:nvSpPr>
          <p:spPr bwMode="hidden">
            <a:xfrm>
              <a:off x="2097" y="4043"/>
              <a:ext cx="2514" cy="276"/>
            </a:xfrm>
            <a:custGeom>
              <a:avLst/>
              <a:gdLst>
                <a:gd name="T0" fmla="*/ 2055 w 2517"/>
                <a:gd name="T1" fmla="*/ 276 h 276"/>
                <a:gd name="T2" fmla="*/ 2370 w 2517"/>
                <a:gd name="T3" fmla="*/ 204 h 276"/>
                <a:gd name="T4" fmla="*/ 2113 w 2517"/>
                <a:gd name="T5" fmla="*/ 0 h 276"/>
                <a:gd name="T6" fmla="*/ 0 w 2517"/>
                <a:gd name="T7" fmla="*/ 276 h 276"/>
                <a:gd name="T8" fmla="*/ 2055 w 2517"/>
                <a:gd name="T9" fmla="*/ 276 h 276"/>
                <a:gd name="T10" fmla="*/ 2055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 name="Freeform 12">
              <a:extLst>
                <a:ext uri="{FF2B5EF4-FFF2-40B4-BE49-F238E27FC236}">
                  <a16:creationId xmlns:a16="http://schemas.microsoft.com/office/drawing/2014/main" id="{918C28E8-3749-2D44-BFBB-4413C1D47149}"/>
                </a:ext>
              </a:extLst>
            </p:cNvPr>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1" hangingPunct="1">
                <a:defRPr/>
              </a:pPr>
              <a:endParaRPr lang="en-US">
                <a:latin typeface="Arial" charset="0"/>
                <a:ea typeface="+mn-ea"/>
              </a:endParaRPr>
            </a:p>
          </p:txBody>
        </p:sp>
        <p:sp>
          <p:nvSpPr>
            <p:cNvPr id="1042" name="Freeform 13">
              <a:extLst>
                <a:ext uri="{FF2B5EF4-FFF2-40B4-BE49-F238E27FC236}">
                  <a16:creationId xmlns:a16="http://schemas.microsoft.com/office/drawing/2014/main" id="{656F8ACB-4A30-9D4D-8687-09953530EDF9}"/>
                </a:ext>
              </a:extLst>
            </p:cNvPr>
            <p:cNvSpPr>
              <a:spLocks/>
            </p:cNvSpPr>
            <p:nvPr/>
          </p:nvSpPr>
          <p:spPr bwMode="hidden">
            <a:xfrm>
              <a:off x="5030" y="3151"/>
              <a:ext cx="728" cy="240"/>
            </a:xfrm>
            <a:custGeom>
              <a:avLst/>
              <a:gdLst>
                <a:gd name="T0" fmla="*/ 680 w 729"/>
                <a:gd name="T1" fmla="*/ 240 h 240"/>
                <a:gd name="T2" fmla="*/ 0 w 729"/>
                <a:gd name="T3" fmla="*/ 0 h 240"/>
                <a:gd name="T4" fmla="*/ 0 w 729"/>
                <a:gd name="T5" fmla="*/ 6 h 240"/>
                <a:gd name="T6" fmla="*/ 680 w 729"/>
                <a:gd name="T7" fmla="*/ 240 h 240"/>
                <a:gd name="T8" fmla="*/ 680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0" name="Freeform 14">
              <a:extLst>
                <a:ext uri="{FF2B5EF4-FFF2-40B4-BE49-F238E27FC236}">
                  <a16:creationId xmlns:a16="http://schemas.microsoft.com/office/drawing/2014/main" id="{C361EE8E-66A1-6549-ABA0-F94BF80D6F62}"/>
                </a:ext>
              </a:extLst>
            </p:cNvPr>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1044" name="Freeform 15">
              <a:extLst>
                <a:ext uri="{FF2B5EF4-FFF2-40B4-BE49-F238E27FC236}">
                  <a16:creationId xmlns:a16="http://schemas.microsoft.com/office/drawing/2014/main" id="{97257C63-BC87-734E-8A30-8388D7D98916}"/>
                </a:ext>
              </a:extLst>
            </p:cNvPr>
            <p:cNvSpPr>
              <a:spLocks/>
            </p:cNvSpPr>
            <p:nvPr/>
          </p:nvSpPr>
          <p:spPr bwMode="hidden">
            <a:xfrm>
              <a:off x="5030" y="3049"/>
              <a:ext cx="728" cy="318"/>
            </a:xfrm>
            <a:custGeom>
              <a:avLst/>
              <a:gdLst>
                <a:gd name="T0" fmla="*/ 680 w 729"/>
                <a:gd name="T1" fmla="*/ 318 h 318"/>
                <a:gd name="T2" fmla="*/ 680 w 729"/>
                <a:gd name="T3" fmla="*/ 312 h 318"/>
                <a:gd name="T4" fmla="*/ 0 w 729"/>
                <a:gd name="T5" fmla="*/ 0 h 318"/>
                <a:gd name="T6" fmla="*/ 0 w 729"/>
                <a:gd name="T7" fmla="*/ 54 h 318"/>
                <a:gd name="T8" fmla="*/ 680 w 729"/>
                <a:gd name="T9" fmla="*/ 318 h 318"/>
                <a:gd name="T10" fmla="*/ 680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 name="Freeform 16">
              <a:extLst>
                <a:ext uri="{FF2B5EF4-FFF2-40B4-BE49-F238E27FC236}">
                  <a16:creationId xmlns:a16="http://schemas.microsoft.com/office/drawing/2014/main" id="{BB50D0D5-596A-B048-91E3-03B6EBBFC85C}"/>
                </a:ext>
              </a:extLst>
            </p:cNvPr>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1" hangingPunct="1">
                <a:defRPr/>
              </a:pPr>
              <a:endParaRPr lang="en-US">
                <a:latin typeface="Arial" charset="0"/>
                <a:ea typeface="+mn-ea"/>
              </a:endParaRPr>
            </a:p>
          </p:txBody>
        </p:sp>
        <p:sp>
          <p:nvSpPr>
            <p:cNvPr id="4113" name="Freeform 17">
              <a:extLst>
                <a:ext uri="{FF2B5EF4-FFF2-40B4-BE49-F238E27FC236}">
                  <a16:creationId xmlns:a16="http://schemas.microsoft.com/office/drawing/2014/main" id="{D9CEBC0F-AB2D-4648-A28B-0D0BC6ED0638}"/>
                </a:ext>
              </a:extLst>
            </p:cNvPr>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4114" name="Freeform 18">
              <a:extLst>
                <a:ext uri="{FF2B5EF4-FFF2-40B4-BE49-F238E27FC236}">
                  <a16:creationId xmlns:a16="http://schemas.microsoft.com/office/drawing/2014/main" id="{976D6F17-E846-214B-B1FF-84CAC5599BC8}"/>
                </a:ext>
              </a:extLst>
            </p:cNvPr>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1048" name="Freeform 19">
              <a:extLst>
                <a:ext uri="{FF2B5EF4-FFF2-40B4-BE49-F238E27FC236}">
                  <a16:creationId xmlns:a16="http://schemas.microsoft.com/office/drawing/2014/main" id="{9E3F8C71-24DA-BD4F-890F-7C695911FAA6}"/>
                </a:ext>
              </a:extLst>
            </p:cNvPr>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 name="Freeform 20">
              <a:extLst>
                <a:ext uri="{FF2B5EF4-FFF2-40B4-BE49-F238E27FC236}">
                  <a16:creationId xmlns:a16="http://schemas.microsoft.com/office/drawing/2014/main" id="{68D2DA54-CF7C-9648-9B46-8DF4F33CA578}"/>
                </a:ext>
              </a:extLst>
            </p:cNvPr>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1050" name="Freeform 21">
              <a:extLst>
                <a:ext uri="{FF2B5EF4-FFF2-40B4-BE49-F238E27FC236}">
                  <a16:creationId xmlns:a16="http://schemas.microsoft.com/office/drawing/2014/main" id="{8A0853D2-E875-174A-AA05-6BF55A68A266}"/>
                </a:ext>
              </a:extLst>
            </p:cNvPr>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 name="Freeform 22">
              <a:extLst>
                <a:ext uri="{FF2B5EF4-FFF2-40B4-BE49-F238E27FC236}">
                  <a16:creationId xmlns:a16="http://schemas.microsoft.com/office/drawing/2014/main" id="{2FFFD260-8C78-474D-8116-413F229C611E}"/>
                </a:ext>
              </a:extLst>
            </p:cNvPr>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4119" name="Freeform 23">
              <a:extLst>
                <a:ext uri="{FF2B5EF4-FFF2-40B4-BE49-F238E27FC236}">
                  <a16:creationId xmlns:a16="http://schemas.microsoft.com/office/drawing/2014/main" id="{61430D86-7722-B642-9F1F-7B271047AA91}"/>
                </a:ext>
              </a:extLst>
            </p:cNvPr>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1" hangingPunct="1">
                <a:defRPr/>
              </a:pPr>
              <a:endParaRPr lang="en-US">
                <a:latin typeface="Arial" charset="0"/>
                <a:ea typeface="+mn-ea"/>
              </a:endParaRPr>
            </a:p>
          </p:txBody>
        </p:sp>
        <p:sp>
          <p:nvSpPr>
            <p:cNvPr id="4120" name="Freeform 24">
              <a:extLst>
                <a:ext uri="{FF2B5EF4-FFF2-40B4-BE49-F238E27FC236}">
                  <a16:creationId xmlns:a16="http://schemas.microsoft.com/office/drawing/2014/main" id="{36D29903-20DD-054E-AE34-2A89CF7B5B47}"/>
                </a:ext>
              </a:extLst>
            </p:cNvPr>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1054" name="Freeform 25">
              <a:extLst>
                <a:ext uri="{FF2B5EF4-FFF2-40B4-BE49-F238E27FC236}">
                  <a16:creationId xmlns:a16="http://schemas.microsoft.com/office/drawing/2014/main" id="{03CB4EAF-0967-0340-86E5-568EEA4F5EF0}"/>
                </a:ext>
              </a:extLst>
            </p:cNvPr>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2" name="Freeform 26">
              <a:extLst>
                <a:ext uri="{FF2B5EF4-FFF2-40B4-BE49-F238E27FC236}">
                  <a16:creationId xmlns:a16="http://schemas.microsoft.com/office/drawing/2014/main" id="{8F8F9506-12D6-5740-80EF-BDEF92ED53E3}"/>
                </a:ext>
              </a:extLst>
            </p:cNvPr>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4123" name="Freeform 27">
              <a:extLst>
                <a:ext uri="{FF2B5EF4-FFF2-40B4-BE49-F238E27FC236}">
                  <a16:creationId xmlns:a16="http://schemas.microsoft.com/office/drawing/2014/main" id="{5C119DF9-9292-7841-96F0-2F7DC5107ACF}"/>
                </a:ext>
              </a:extLst>
            </p:cNvPr>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1057" name="Freeform 28">
              <a:extLst>
                <a:ext uri="{FF2B5EF4-FFF2-40B4-BE49-F238E27FC236}">
                  <a16:creationId xmlns:a16="http://schemas.microsoft.com/office/drawing/2014/main" id="{0D9AABD1-0018-F84C-8A01-F1FFD540F51D}"/>
                </a:ext>
              </a:extLst>
            </p:cNvPr>
            <p:cNvSpPr>
              <a:spLocks/>
            </p:cNvSpPr>
            <p:nvPr/>
          </p:nvSpPr>
          <p:spPr bwMode="hidden">
            <a:xfrm>
              <a:off x="5698" y="653"/>
              <a:ext cx="60" cy="311"/>
            </a:xfrm>
            <a:custGeom>
              <a:avLst/>
              <a:gdLst>
                <a:gd name="T0" fmla="*/ 0 w 60"/>
                <a:gd name="T1" fmla="*/ 144 h 312"/>
                <a:gd name="T2" fmla="*/ 60 w 60"/>
                <a:gd name="T3" fmla="*/ 263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5" name="Freeform 29">
              <a:extLst>
                <a:ext uri="{FF2B5EF4-FFF2-40B4-BE49-F238E27FC236}">
                  <a16:creationId xmlns:a16="http://schemas.microsoft.com/office/drawing/2014/main" id="{F84E3680-332F-3C45-81CB-45F0AA30097A}"/>
                </a:ext>
              </a:extLst>
            </p:cNvPr>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1059" name="Freeform 30">
              <a:extLst>
                <a:ext uri="{FF2B5EF4-FFF2-40B4-BE49-F238E27FC236}">
                  <a16:creationId xmlns:a16="http://schemas.microsoft.com/office/drawing/2014/main" id="{557B56DE-9AE4-A141-B5D4-C1D0D2008456}"/>
                </a:ext>
              </a:extLst>
            </p:cNvPr>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7" name="Freeform 31">
              <a:extLst>
                <a:ext uri="{FF2B5EF4-FFF2-40B4-BE49-F238E27FC236}">
                  <a16:creationId xmlns:a16="http://schemas.microsoft.com/office/drawing/2014/main" id="{0D8716D4-9A6D-014D-8E1B-86F40A9E272A}"/>
                </a:ext>
              </a:extLst>
            </p:cNvPr>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4128" name="Freeform 32">
              <a:extLst>
                <a:ext uri="{FF2B5EF4-FFF2-40B4-BE49-F238E27FC236}">
                  <a16:creationId xmlns:a16="http://schemas.microsoft.com/office/drawing/2014/main" id="{8A44C6BE-671C-6243-A868-0B9F3BC31E1D}"/>
                </a:ext>
              </a:extLst>
            </p:cNvPr>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1" hangingPunct="1">
                <a:defRPr/>
              </a:pPr>
              <a:endParaRPr lang="en-US">
                <a:latin typeface="Arial" charset="0"/>
                <a:ea typeface="+mn-ea"/>
              </a:endParaRPr>
            </a:p>
          </p:txBody>
        </p:sp>
        <p:sp>
          <p:nvSpPr>
            <p:cNvPr id="4129" name="Freeform 33">
              <a:extLst>
                <a:ext uri="{FF2B5EF4-FFF2-40B4-BE49-F238E27FC236}">
                  <a16:creationId xmlns:a16="http://schemas.microsoft.com/office/drawing/2014/main" id="{C2B96204-927E-F746-95E3-2638781CB51C}"/>
                </a:ext>
              </a:extLst>
            </p:cNvPr>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4130" name="Freeform 34">
              <a:extLst>
                <a:ext uri="{FF2B5EF4-FFF2-40B4-BE49-F238E27FC236}">
                  <a16:creationId xmlns:a16="http://schemas.microsoft.com/office/drawing/2014/main" id="{D55695D6-7DFC-F34B-8650-2D2DA72E8114}"/>
                </a:ext>
              </a:extLst>
            </p:cNvPr>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4131" name="Freeform 35">
              <a:extLst>
                <a:ext uri="{FF2B5EF4-FFF2-40B4-BE49-F238E27FC236}">
                  <a16:creationId xmlns:a16="http://schemas.microsoft.com/office/drawing/2014/main" id="{2A46B9A3-37F4-BB41-8729-D8C968EC1A89}"/>
                </a:ext>
              </a:extLst>
            </p:cNvPr>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1" hangingPunct="1">
                <a:defRPr/>
              </a:pPr>
              <a:endParaRPr lang="en-US">
                <a:latin typeface="Arial" charset="0"/>
                <a:ea typeface="+mn-ea"/>
              </a:endParaRPr>
            </a:p>
          </p:txBody>
        </p:sp>
        <p:sp>
          <p:nvSpPr>
            <p:cNvPr id="4132" name="Freeform 36">
              <a:extLst>
                <a:ext uri="{FF2B5EF4-FFF2-40B4-BE49-F238E27FC236}">
                  <a16:creationId xmlns:a16="http://schemas.microsoft.com/office/drawing/2014/main" id="{E5613A53-A85C-E443-A260-3CE857D68D5F}"/>
                </a:ext>
              </a:extLst>
            </p:cNvPr>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4133" name="Freeform 37">
              <a:extLst>
                <a:ext uri="{FF2B5EF4-FFF2-40B4-BE49-F238E27FC236}">
                  <a16:creationId xmlns:a16="http://schemas.microsoft.com/office/drawing/2014/main" id="{CB328F8D-B9A6-514A-9CD9-FDB9834574A2}"/>
                </a:ext>
              </a:extLst>
            </p:cNvPr>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sp>
          <p:nvSpPr>
            <p:cNvPr id="4134" name="Freeform 38">
              <a:extLst>
                <a:ext uri="{FF2B5EF4-FFF2-40B4-BE49-F238E27FC236}">
                  <a16:creationId xmlns:a16="http://schemas.microsoft.com/office/drawing/2014/main" id="{95E06A1F-EFF1-8142-B6E7-368FE8E2A6D8}"/>
                </a:ext>
              </a:extLst>
            </p:cNvPr>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1" hangingPunct="1">
                <a:defRPr/>
              </a:pPr>
              <a:endParaRPr lang="en-US">
                <a:latin typeface="Arial" charset="0"/>
                <a:ea typeface="+mn-ea"/>
              </a:endParaRPr>
            </a:p>
          </p:txBody>
        </p:sp>
        <p:grpSp>
          <p:nvGrpSpPr>
            <p:cNvPr id="1068" name="Group 39">
              <a:extLst>
                <a:ext uri="{FF2B5EF4-FFF2-40B4-BE49-F238E27FC236}">
                  <a16:creationId xmlns:a16="http://schemas.microsoft.com/office/drawing/2014/main" id="{D5D863DB-7A12-9540-ABD4-1D44F30DF70A}"/>
                </a:ext>
              </a:extLst>
            </p:cNvPr>
            <p:cNvGrpSpPr>
              <a:grpSpLocks/>
            </p:cNvGrpSpPr>
            <p:nvPr userDrawn="1"/>
          </p:nvGrpSpPr>
          <p:grpSpPr bwMode="auto">
            <a:xfrm>
              <a:off x="0" y="1632"/>
              <a:ext cx="5758" cy="1858"/>
              <a:chOff x="0" y="1632"/>
              <a:chExt cx="5758" cy="1858"/>
            </a:xfrm>
          </p:grpSpPr>
          <p:sp>
            <p:nvSpPr>
              <p:cNvPr id="4136" name="Freeform 40">
                <a:extLst>
                  <a:ext uri="{FF2B5EF4-FFF2-40B4-BE49-F238E27FC236}">
                    <a16:creationId xmlns:a16="http://schemas.microsoft.com/office/drawing/2014/main" id="{AC64F9A9-6E7B-C242-9E0E-CF9D47D9F2DA}"/>
                  </a:ext>
                </a:extLst>
              </p:cNvPr>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1" hangingPunct="1">
                  <a:defRPr/>
                </a:pPr>
                <a:endParaRPr lang="en-US">
                  <a:latin typeface="Arial" charset="0"/>
                  <a:ea typeface="+mn-ea"/>
                </a:endParaRPr>
              </a:p>
            </p:txBody>
          </p:sp>
          <p:sp>
            <p:nvSpPr>
              <p:cNvPr id="4137" name="Freeform 41">
                <a:extLst>
                  <a:ext uri="{FF2B5EF4-FFF2-40B4-BE49-F238E27FC236}">
                    <a16:creationId xmlns:a16="http://schemas.microsoft.com/office/drawing/2014/main" id="{B5F1EE86-2F02-9B49-9129-FB950FF8F11D}"/>
                  </a:ext>
                </a:extLst>
              </p:cNvPr>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1" hangingPunct="1">
                  <a:defRPr/>
                </a:pPr>
                <a:endParaRPr lang="en-US">
                  <a:latin typeface="Arial" charset="0"/>
                  <a:ea typeface="+mn-ea"/>
                </a:endParaRPr>
              </a:p>
            </p:txBody>
          </p:sp>
        </p:grpSp>
      </p:grpSp>
      <p:sp>
        <p:nvSpPr>
          <p:cNvPr id="4138" name="Rectangle 42">
            <a:extLst>
              <a:ext uri="{FF2B5EF4-FFF2-40B4-BE49-F238E27FC236}">
                <a16:creationId xmlns:a16="http://schemas.microsoft.com/office/drawing/2014/main" id="{5E194B96-A17F-5B42-8A13-575D3AC94312}"/>
              </a:ext>
            </a:extLst>
          </p:cNvPr>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139" name="Rectangle 43">
            <a:extLst>
              <a:ext uri="{FF2B5EF4-FFF2-40B4-BE49-F238E27FC236}">
                <a16:creationId xmlns:a16="http://schemas.microsoft.com/office/drawing/2014/main" id="{9762C3DE-4DAB-4D4F-9134-68282325ABFD}"/>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40" name="Rectangle 44">
            <a:extLst>
              <a:ext uri="{FF2B5EF4-FFF2-40B4-BE49-F238E27FC236}">
                <a16:creationId xmlns:a16="http://schemas.microsoft.com/office/drawing/2014/main" id="{63E3D95C-7118-C94C-BBA9-65DDFE41CF2D}"/>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r>
              <a:rPr lang="en-US" altLang="en-US"/>
              <a:t>Itzhak Tserruya</a:t>
            </a:r>
          </a:p>
        </p:txBody>
      </p:sp>
      <p:sp>
        <p:nvSpPr>
          <p:cNvPr id="4141" name="Rectangle 45">
            <a:extLst>
              <a:ext uri="{FF2B5EF4-FFF2-40B4-BE49-F238E27FC236}">
                <a16:creationId xmlns:a16="http://schemas.microsoft.com/office/drawing/2014/main" id="{01829F12-73D9-8E4E-9C3D-F8730030140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ea typeface="ＭＳ Ｐゴシック" charset="0"/>
                <a:cs typeface="Arial" charset="0"/>
              </a:defRPr>
            </a:lvl1pPr>
          </a:lstStyle>
          <a:p>
            <a:pPr>
              <a:defRPr/>
            </a:pPr>
            <a:r>
              <a:rPr lang="cs-CZ"/>
              <a:t>First BM@N and MPD Collaboration Meeting </a:t>
            </a:r>
            <a:endParaRPr lang="en-US"/>
          </a:p>
        </p:txBody>
      </p:sp>
      <p:sp>
        <p:nvSpPr>
          <p:cNvPr id="4142" name="Rectangle 46">
            <a:extLst>
              <a:ext uri="{FF2B5EF4-FFF2-40B4-BE49-F238E27FC236}">
                <a16:creationId xmlns:a16="http://schemas.microsoft.com/office/drawing/2014/main" id="{07ECB446-C0A0-1146-86B8-E6E27A536D70}"/>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CB08961E-CB66-5941-A783-382315C34E9E}"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4524" r:id="rId1"/>
    <p:sldLayoutId id="2147484510" r:id="rId2"/>
    <p:sldLayoutId id="2147484511" r:id="rId3"/>
    <p:sldLayoutId id="2147484512" r:id="rId4"/>
    <p:sldLayoutId id="2147484513" r:id="rId5"/>
    <p:sldLayoutId id="2147484514" r:id="rId6"/>
    <p:sldLayoutId id="2147484515" r:id="rId7"/>
    <p:sldLayoutId id="2147484516" r:id="rId8"/>
    <p:sldLayoutId id="2147484517" r:id="rId9"/>
    <p:sldLayoutId id="2147484518" r:id="rId10"/>
    <p:sldLayoutId id="2147484519" r:id="rId11"/>
    <p:sldLayoutId id="2147484520" r:id="rId12"/>
    <p:sldLayoutId id="2147484521" r:id="rId13"/>
    <p:sldLayoutId id="2147484522" r:id="rId14"/>
    <p:sldLayoutId id="2147484523" r:id="rId15"/>
  </p:sldLayoutIdLst>
  <p:transition spd="med">
    <p:wipe dir="d"/>
  </p:transition>
  <p:hf hd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7"/>
        </a:buBlip>
        <a:defRPr sz="3200">
          <a:solidFill>
            <a:schemeClr val="tx1"/>
          </a:solidFill>
          <a:effectLst>
            <a:outerShdw blurRad="38100" dist="38100" dir="2700000" algn="tl">
              <a:srgbClr val="000000"/>
            </a:outerShdw>
          </a:effectLst>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ea typeface="Arial" charset="0"/>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8"/>
        </a:buBlip>
        <a:defRPr sz="2400">
          <a:solidFill>
            <a:schemeClr val="tx1"/>
          </a:solidFill>
          <a:effectLst>
            <a:outerShdw blurRad="38100" dist="38100" dir="2700000" algn="tl">
              <a:srgbClr val="000000"/>
            </a:outerShdw>
          </a:effectLst>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Arial" charset="0"/>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ea typeface="Arial" charset="0"/>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19"/>
        </a:buBlip>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jinr.ru/wp-content/uploads/JINR_Docs/Regulation_for_the_organization_of_experiments_eng.doc"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a:extLst>
              <a:ext uri="{FF2B5EF4-FFF2-40B4-BE49-F238E27FC236}">
                <a16:creationId xmlns:a16="http://schemas.microsoft.com/office/drawing/2014/main" id="{9219F462-A53E-444D-BA2B-70E076330A4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700" y="12700"/>
            <a:ext cx="9144000" cy="6845300"/>
          </a:xfrm>
          <a:prstGeom prst="rect">
            <a:avLst/>
          </a:prstGeom>
          <a:noFill/>
          <a:ln>
            <a:noFill/>
          </a:ln>
          <a:extLst>
            <a:ext uri="{909E8E84-426E-40DD-AFC4-6F175D3DCCD1}">
              <a14:hiddenFill xmlns:a14="http://schemas.microsoft.com/office/drawing/2010/main">
                <a:solidFill>
                  <a:srgbClr val="FFFFFF">
                    <a:alpha val="45097"/>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a:extLst>
              <a:ext uri="{FF2B5EF4-FFF2-40B4-BE49-F238E27FC236}">
                <a16:creationId xmlns:a16="http://schemas.microsoft.com/office/drawing/2014/main" id="{C1C2692B-7DB2-9948-9B14-C4839727D05C}"/>
              </a:ext>
            </a:extLst>
          </p:cNvPr>
          <p:cNvSpPr>
            <a:spLocks noGrp="1" noChangeArrowheads="1"/>
          </p:cNvSpPr>
          <p:nvPr>
            <p:ph type="subTitle" idx="1"/>
          </p:nvPr>
        </p:nvSpPr>
        <p:spPr>
          <a:xfrm>
            <a:off x="1524000" y="4038600"/>
            <a:ext cx="6400800" cy="609600"/>
          </a:xfrm>
        </p:spPr>
        <p:txBody>
          <a:bodyPr/>
          <a:lstStyle/>
          <a:p>
            <a:pPr eaLnBrk="1" hangingPunct="1">
              <a:defRPr/>
            </a:pPr>
            <a:r>
              <a:rPr lang="en-US" altLang="en-US" sz="3200" dirty="0">
                <a:ea typeface="ＭＳ Ｐゴシック" panose="020B0600070205080204" pitchFamily="34" charset="-128"/>
              </a:rPr>
              <a:t>Itzhak Tserruya</a:t>
            </a:r>
          </a:p>
        </p:txBody>
      </p:sp>
      <p:sp>
        <p:nvSpPr>
          <p:cNvPr id="2053" name="Rectangle 5">
            <a:extLst>
              <a:ext uri="{FF2B5EF4-FFF2-40B4-BE49-F238E27FC236}">
                <a16:creationId xmlns:a16="http://schemas.microsoft.com/office/drawing/2014/main" id="{DE209BAB-F978-C747-B4D1-9CC93F248299}"/>
              </a:ext>
            </a:extLst>
          </p:cNvPr>
          <p:cNvSpPr>
            <a:spLocks noChangeArrowheads="1"/>
          </p:cNvSpPr>
          <p:nvPr/>
        </p:nvSpPr>
        <p:spPr bwMode="auto">
          <a:xfrm>
            <a:off x="0" y="152400"/>
            <a:ext cx="8991600" cy="1981200"/>
          </a:xfrm>
          <a:prstGeom prst="rect">
            <a:avLst/>
          </a:prstGeom>
          <a:noFill/>
          <a:ln w="9525">
            <a:noFill/>
            <a:miter lim="800000"/>
            <a:headEnd/>
            <a:tailEnd/>
          </a:ln>
          <a:effectLst/>
        </p:spPr>
        <p:txBody>
          <a:bodyPr anchor="ctr"/>
          <a:lstStyle/>
          <a:p>
            <a:pPr algn="ctr" eaLnBrk="1" hangingPunct="1">
              <a:lnSpc>
                <a:spcPct val="130000"/>
              </a:lnSpc>
              <a:defRPr/>
            </a:pPr>
            <a:r>
              <a:rPr lang="en-US" sz="3600" b="1" u="sng" dirty="0">
                <a:solidFill>
                  <a:srgbClr val="FFFF00"/>
                </a:solidFill>
                <a:effectLst>
                  <a:outerShdw blurRad="38100" dist="38100" dir="2700000" algn="tl">
                    <a:srgbClr val="000000"/>
                  </a:outerShdw>
                </a:effectLst>
                <a:latin typeface="Arial" charset="0"/>
                <a:ea typeface="+mn-ea"/>
              </a:rPr>
              <a:t>First Collaboration Meeting of the BM@N and MPD Experiments at the NICA Facility</a:t>
            </a:r>
            <a:endParaRPr lang="en-US" sz="3600" b="1" u="sng" dirty="0">
              <a:solidFill>
                <a:schemeClr val="tx2"/>
              </a:solidFill>
              <a:effectLst>
                <a:outerShdw blurRad="38100" dist="38100" dir="2700000" algn="tl">
                  <a:srgbClr val="000000"/>
                </a:outerShdw>
              </a:effectLst>
              <a:latin typeface="Arial" charset="0"/>
              <a:ea typeface="+mn-ea"/>
            </a:endParaRPr>
          </a:p>
        </p:txBody>
      </p:sp>
      <p:sp>
        <p:nvSpPr>
          <p:cNvPr id="9" name="Rectangle 2">
            <a:extLst>
              <a:ext uri="{FF2B5EF4-FFF2-40B4-BE49-F238E27FC236}">
                <a16:creationId xmlns:a16="http://schemas.microsoft.com/office/drawing/2014/main" id="{7C8422F5-127E-A440-BE09-AB97E3B77F4A}"/>
              </a:ext>
            </a:extLst>
          </p:cNvPr>
          <p:cNvSpPr>
            <a:spLocks noGrp="1" noChangeArrowheads="1"/>
          </p:cNvSpPr>
          <p:nvPr>
            <p:ph type="ctrTitle"/>
          </p:nvPr>
        </p:nvSpPr>
        <p:spPr>
          <a:xfrm>
            <a:off x="304800" y="2895600"/>
            <a:ext cx="8610600" cy="1447800"/>
          </a:xfrm>
        </p:spPr>
        <p:txBody>
          <a:bodyPr/>
          <a:lstStyle/>
          <a:p>
            <a:pPr eaLnBrk="1" hangingPunct="1">
              <a:defRPr/>
            </a:pPr>
            <a:r>
              <a:rPr lang="en-US" altLang="en-US" sz="3200" dirty="0">
                <a:solidFill>
                  <a:srgbClr val="FFFF00"/>
                </a:solidFill>
                <a:ea typeface="ＭＳ Ｐゴシック" panose="020B0600070205080204" pitchFamily="34" charset="-128"/>
              </a:rPr>
              <a:t>  JINR, April 11-13, 2018</a:t>
            </a:r>
          </a:p>
        </p:txBody>
      </p:sp>
    </p:spTree>
  </p:cSld>
  <p:clrMapOvr>
    <a:masterClrMapping/>
  </p:clrMapOvr>
  <p:transition spd="med">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762000" y="66675"/>
            <a:ext cx="7353300" cy="762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Bylaws </a:t>
            </a:r>
          </a:p>
        </p:txBody>
      </p:sp>
      <p:sp>
        <p:nvSpPr>
          <p:cNvPr id="35842" name="Text Box 2">
            <a:extLst>
              <a:ext uri="{FF2B5EF4-FFF2-40B4-BE49-F238E27FC236}">
                <a16:creationId xmlns:a16="http://schemas.microsoft.com/office/drawing/2014/main" id="{CF0000CF-7C45-AB46-82A3-24FADFA7E3CA}"/>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6" name="Rectangle 5">
            <a:extLst>
              <a:ext uri="{FF2B5EF4-FFF2-40B4-BE49-F238E27FC236}">
                <a16:creationId xmlns:a16="http://schemas.microsoft.com/office/drawing/2014/main" id="{F746A88C-3A05-9E46-A797-E3B85E95901D}"/>
              </a:ext>
            </a:extLst>
          </p:cNvPr>
          <p:cNvSpPr/>
          <p:nvPr/>
        </p:nvSpPr>
        <p:spPr>
          <a:xfrm>
            <a:off x="152400" y="839788"/>
            <a:ext cx="8839200" cy="5940425"/>
          </a:xfrm>
          <a:prstGeom prst="rect">
            <a:avLst/>
          </a:prstGeom>
        </p:spPr>
        <p:txBody>
          <a:bodyPr>
            <a:spAutoFit/>
          </a:bodyPr>
          <a:lstStyle/>
          <a:p>
            <a:pPr eaLnBrk="1" hangingPunct="1">
              <a:spcAft>
                <a:spcPts val="0"/>
              </a:spcAft>
              <a:defRPr/>
            </a:pPr>
            <a:r>
              <a:rPr lang="en-US" b="1" u="heavy" dirty="0">
                <a:ea typeface="MS Mincho" panose="02020609040205080304" pitchFamily="49" charset="-128"/>
              </a:rPr>
              <a:t>Preamble</a:t>
            </a:r>
            <a:endParaRPr lang="en-US" sz="1800" dirty="0">
              <a:latin typeface="Cambria" panose="02040503050406030204" pitchFamily="18" charset="0"/>
              <a:ea typeface="MS Mincho" panose="02020609040205080304" pitchFamily="49" charset="-128"/>
            </a:endParaRPr>
          </a:p>
          <a:p>
            <a:pPr eaLnBrk="1" hangingPunct="1">
              <a:spcAft>
                <a:spcPts val="0"/>
              </a:spcAft>
              <a:defRPr/>
            </a:pPr>
            <a:r>
              <a:rPr lang="en-US" sz="1800" b="1" dirty="0">
                <a:ea typeface="MS Mincho" panose="02020609040205080304" pitchFamily="49" charset="-128"/>
              </a:rPr>
              <a:t> </a:t>
            </a:r>
            <a:endParaRPr lang="en-US" sz="1800" dirty="0">
              <a:latin typeface="Cambria" panose="02040503050406030204" pitchFamily="18" charset="0"/>
              <a:ea typeface="MS Mincho" panose="02020609040205080304" pitchFamily="49" charset="-128"/>
            </a:endParaRPr>
          </a:p>
          <a:p>
            <a:pPr eaLnBrk="1" hangingPunct="1">
              <a:spcAft>
                <a:spcPts val="0"/>
              </a:spcAft>
              <a:defRPr/>
            </a:pPr>
            <a:r>
              <a:rPr lang="en-GB" sz="1800" dirty="0">
                <a:ea typeface="MS Mincho" panose="02020609040205080304" pitchFamily="49" charset="-128"/>
              </a:rPr>
              <a:t>A group of Institutes from JINR Member and non-Member States, and teams from the JINR Laboratories already involved in the JINR MPD/NICA project within the JINR Topical Plan theme 02-0-1065-2007/2019, (hereinafter referred to as the Collaboration), have agreed to collaborate in order to build, and perform experiments with, the Multi-Purpose Detector (MPD) at the NICA collider. </a:t>
            </a:r>
            <a:endParaRPr lang="en-US" sz="1800" dirty="0">
              <a:latin typeface="Cambria" panose="02040503050406030204" pitchFamily="18" charset="0"/>
              <a:ea typeface="MS Mincho" panose="02020609040205080304" pitchFamily="49" charset="-128"/>
            </a:endParaRPr>
          </a:p>
          <a:p>
            <a:pPr eaLnBrk="1" hangingPunct="1">
              <a:spcAft>
                <a:spcPts val="0"/>
              </a:spcAft>
              <a:defRPr/>
            </a:pPr>
            <a:r>
              <a:rPr lang="en-GB" sz="1800" dirty="0">
                <a:ea typeface="MS Mincho" panose="02020609040205080304" pitchFamily="49" charset="-128"/>
              </a:rPr>
              <a:t> </a:t>
            </a:r>
            <a:endParaRPr lang="en-US" sz="1800" dirty="0">
              <a:latin typeface="Cambria" panose="02040503050406030204" pitchFamily="18" charset="0"/>
              <a:ea typeface="MS Mincho" panose="02020609040205080304" pitchFamily="49" charset="-128"/>
            </a:endParaRPr>
          </a:p>
          <a:p>
            <a:pPr eaLnBrk="1" hangingPunct="1">
              <a:spcAft>
                <a:spcPts val="0"/>
              </a:spcAft>
              <a:defRPr/>
            </a:pPr>
            <a:r>
              <a:rPr lang="en-GB" sz="1800" dirty="0">
                <a:ea typeface="MS Mincho" panose="02020609040205080304" pitchFamily="49" charset="-128"/>
              </a:rPr>
              <a:t>The Collaboration shall abide by the "Regulation for the organization of experiments conducted by international collaborations using the capabilities of the JINR basic facilities"  (</a:t>
            </a:r>
            <a:r>
              <a:rPr lang="en-US" sz="1800" u="sng" dirty="0">
                <a:solidFill>
                  <a:srgbClr val="0000FF"/>
                </a:solidFill>
                <a:ea typeface="MS Mincho" panose="02020609040205080304" pitchFamily="49" charset="-128"/>
                <a:hlinkClick r:id="rId6"/>
              </a:rPr>
              <a:t>http://www.jinr.ru/wp-content/uploads/JINR_Docs/Regulation_for_the_organization_of_experiments_eng.doc</a:t>
            </a:r>
            <a:r>
              <a:rPr lang="en-US" sz="1800" u="sng" dirty="0">
                <a:ea typeface="MS Mincho" panose="02020609040205080304" pitchFamily="49" charset="-128"/>
              </a:rPr>
              <a:t>)</a:t>
            </a:r>
            <a:r>
              <a:rPr lang="en-US" sz="1800" dirty="0">
                <a:ea typeface="MS Mincho" panose="02020609040205080304" pitchFamily="49" charset="-128"/>
              </a:rPr>
              <a:t>.</a:t>
            </a:r>
            <a:endParaRPr lang="en-US" sz="1800" dirty="0">
              <a:latin typeface="Cambria" panose="02040503050406030204" pitchFamily="18" charset="0"/>
              <a:ea typeface="MS Mincho" panose="02020609040205080304" pitchFamily="49" charset="-128"/>
            </a:endParaRPr>
          </a:p>
          <a:p>
            <a:pPr eaLnBrk="1" hangingPunct="1">
              <a:spcAft>
                <a:spcPts val="0"/>
              </a:spcAft>
              <a:defRPr/>
            </a:pPr>
            <a:r>
              <a:rPr lang="en-GB" sz="1800" dirty="0">
                <a:ea typeface="MS Mincho" panose="02020609040205080304" pitchFamily="49" charset="-128"/>
              </a:rPr>
              <a:t> </a:t>
            </a:r>
            <a:endParaRPr lang="en-US" sz="1800" dirty="0">
              <a:latin typeface="Cambria" panose="02040503050406030204" pitchFamily="18" charset="0"/>
              <a:ea typeface="MS Mincho" panose="02020609040205080304" pitchFamily="49" charset="-128"/>
            </a:endParaRPr>
          </a:p>
          <a:p>
            <a:pPr eaLnBrk="1" hangingPunct="1">
              <a:spcAft>
                <a:spcPts val="0"/>
              </a:spcAft>
              <a:defRPr/>
            </a:pPr>
            <a:r>
              <a:rPr lang="en-US" sz="1800" dirty="0">
                <a:ea typeface="MS Mincho" panose="02020609040205080304" pitchFamily="49" charset="-128"/>
              </a:rPr>
              <a:t>The Collaboration shall also abide by the regulations laid down in the present document (hereinafter referred to as the Bylaws). The bylaws are an internal document of the MPD Collaboration that stipulates the basic operational and organizational principles of the Collaboration and the structure of its managements bodies.</a:t>
            </a:r>
            <a:endParaRPr lang="en-US" sz="1800" dirty="0">
              <a:latin typeface="Cambria" panose="02040503050406030204" pitchFamily="18" charset="0"/>
              <a:ea typeface="MS Mincho" panose="02020609040205080304" pitchFamily="49" charset="-128"/>
            </a:endParaRPr>
          </a:p>
          <a:p>
            <a:pPr eaLnBrk="1" hangingPunct="1">
              <a:spcAft>
                <a:spcPts val="0"/>
              </a:spcAft>
              <a:defRPr/>
            </a:pPr>
            <a:r>
              <a:rPr lang="en-US" sz="1800" dirty="0">
                <a:ea typeface="MS Mincho" panose="02020609040205080304" pitchFamily="49" charset="-128"/>
              </a:rPr>
              <a:t> </a:t>
            </a:r>
            <a:endParaRPr lang="en-US" sz="1800" dirty="0">
              <a:latin typeface="Cambria" panose="02040503050406030204" pitchFamily="18" charset="0"/>
              <a:ea typeface="MS Mincho" panose="02020609040205080304" pitchFamily="49" charset="-128"/>
            </a:endParaRPr>
          </a:p>
          <a:p>
            <a:pPr eaLnBrk="1" hangingPunct="1">
              <a:spcAft>
                <a:spcPts val="0"/>
              </a:spcAft>
              <a:defRPr/>
            </a:pPr>
            <a:r>
              <a:rPr lang="en-US" sz="1800" dirty="0">
                <a:ea typeface="MS Mincho" panose="02020609040205080304" pitchFamily="49" charset="-128"/>
              </a:rPr>
              <a:t>By adopting these bylaws, each collaborating institute shall accept its provisions.</a:t>
            </a:r>
            <a:endParaRPr lang="en-US" sz="1800" dirty="0">
              <a:latin typeface="Cambria" panose="02040503050406030204" pitchFamily="18" charset="0"/>
              <a:ea typeface="MS Mincho" panose="02020609040205080304" pitchFamily="49" charset="-128"/>
            </a:endParaRP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37890" name="Text Box 2">
            <a:extLst>
              <a:ext uri="{FF2B5EF4-FFF2-40B4-BE49-F238E27FC236}">
                <a16:creationId xmlns:a16="http://schemas.microsoft.com/office/drawing/2014/main" id="{3F0D9359-FAEE-AB4E-897D-F552160E5B66}"/>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9338EB17-479E-374B-9175-5191CC2970DB}" type="slidenum">
              <a:rPr lang="en-US" altLang="en-US" sz="1200" smtClean="0"/>
              <a:pPr eaLnBrk="1" hangingPunct="1">
                <a:defRPr/>
              </a:pPr>
              <a:t>11</a:t>
            </a:fld>
            <a:endParaRPr lang="en-US" altLang="en-US" sz="1200"/>
          </a:p>
        </p:txBody>
      </p:sp>
      <p:sp>
        <p:nvSpPr>
          <p:cNvPr id="5" name="Rectangle 4">
            <a:extLst>
              <a:ext uri="{FF2B5EF4-FFF2-40B4-BE49-F238E27FC236}">
                <a16:creationId xmlns:a16="http://schemas.microsoft.com/office/drawing/2014/main" id="{9170836C-A819-5F46-B853-304280734F75}"/>
              </a:ext>
            </a:extLst>
          </p:cNvPr>
          <p:cNvSpPr/>
          <p:nvPr/>
        </p:nvSpPr>
        <p:spPr>
          <a:xfrm>
            <a:off x="152399" y="930027"/>
            <a:ext cx="8724901" cy="5770811"/>
          </a:xfrm>
          <a:prstGeom prst="rect">
            <a:avLst/>
          </a:prstGeom>
        </p:spPr>
        <p:txBody>
          <a:bodyPr>
            <a:spAutoFit/>
          </a:bodyPr>
          <a:lstStyle/>
          <a:p>
            <a:pPr eaLnBrk="1" hangingPunct="1">
              <a:lnSpc>
                <a:spcPct val="150000"/>
              </a:lnSpc>
              <a:spcAft>
                <a:spcPts val="0"/>
              </a:spcAft>
              <a:defRPr/>
            </a:pPr>
            <a:r>
              <a:rPr lang="en-US" sz="1800" b="1" i="1" dirty="0">
                <a:ea typeface="MS Mincho" panose="02020609040205080304" pitchFamily="49" charset="-128"/>
              </a:rPr>
              <a:t>       </a:t>
            </a:r>
            <a:r>
              <a:rPr lang="en-US" sz="1800" i="1" dirty="0">
                <a:ea typeface="MS Mincho" panose="02020609040205080304" pitchFamily="49" charset="-128"/>
              </a:rPr>
              <a:t>1. Institutions </a:t>
            </a:r>
            <a:endParaRPr lang="en-US" sz="1600" dirty="0">
              <a:latin typeface="Cambria" panose="02040503050406030204" pitchFamily="18" charset="0"/>
              <a:ea typeface="MS Mincho" panose="02020609040205080304" pitchFamily="49" charset="-128"/>
            </a:endParaRPr>
          </a:p>
          <a:p>
            <a:pPr eaLnBrk="1" hangingPunct="1">
              <a:spcAft>
                <a:spcPts val="0"/>
              </a:spcAft>
              <a:defRPr/>
            </a:pPr>
            <a:r>
              <a:rPr lang="en-US" sz="1800" dirty="0">
                <a:ea typeface="MS Mincho" panose="02020609040205080304" pitchFamily="49" charset="-128"/>
              </a:rPr>
              <a:t>Institutions (universities or laboratories) shall be admitted to the Collaboration or removed from it by the Institutional Board upon recommendation of the Spokesperson and upon receiving an affirmative vote of at least 50% of the Institutional Board. </a:t>
            </a:r>
            <a:endParaRPr lang="en-US" sz="1600" dirty="0">
              <a:latin typeface="Cambria" panose="02040503050406030204" pitchFamily="18" charset="0"/>
              <a:ea typeface="MS Mincho" panose="02020609040205080304" pitchFamily="49" charset="-128"/>
            </a:endParaRPr>
          </a:p>
          <a:p>
            <a:pPr eaLnBrk="1" hangingPunct="1">
              <a:spcAft>
                <a:spcPts val="0"/>
              </a:spcAft>
              <a:defRPr/>
            </a:pPr>
            <a:r>
              <a:rPr lang="en-US" sz="1800" dirty="0">
                <a:ea typeface="MS Mincho" panose="02020609040205080304" pitchFamily="49" charset="-128"/>
              </a:rPr>
              <a:t>Normally, each institution shall have </a:t>
            </a:r>
            <a:r>
              <a:rPr lang="en-US" sz="1800" u="sng" dirty="0">
                <a:ea typeface="MS Mincho" panose="02020609040205080304" pitchFamily="49" charset="-128"/>
              </a:rPr>
              <a:t>at least two scientists </a:t>
            </a:r>
            <a:r>
              <a:rPr lang="en-US" sz="1800" dirty="0">
                <a:ea typeface="MS Mincho" panose="02020609040205080304" pitchFamily="49" charset="-128"/>
              </a:rPr>
              <a:t>who are members of the MPD Collaboration. </a:t>
            </a:r>
            <a:endParaRPr lang="en-US" sz="1600" dirty="0">
              <a:latin typeface="Cambria" panose="02040503050406030204" pitchFamily="18" charset="0"/>
              <a:ea typeface="MS Mincho" panose="02020609040205080304" pitchFamily="49" charset="-128"/>
            </a:endParaRPr>
          </a:p>
          <a:p>
            <a:pPr eaLnBrk="1" hangingPunct="1">
              <a:spcAft>
                <a:spcPts val="0"/>
              </a:spcAft>
              <a:defRPr/>
            </a:pPr>
            <a:r>
              <a:rPr lang="en-US" sz="1800" dirty="0">
                <a:ea typeface="MS Mincho" panose="02020609040205080304" pitchFamily="49" charset="-128"/>
              </a:rPr>
              <a:t>Each institution is responsible for its list of members and for designating its group leader that will represent it in the Institutional Board.</a:t>
            </a:r>
            <a:endParaRPr lang="en-US" sz="1600" dirty="0">
              <a:latin typeface="Cambria" panose="02040503050406030204" pitchFamily="18" charset="0"/>
              <a:ea typeface="MS Mincho" panose="02020609040205080304" pitchFamily="49" charset="-128"/>
            </a:endParaRPr>
          </a:p>
          <a:p>
            <a:pPr eaLnBrk="1" hangingPunct="1">
              <a:spcAft>
                <a:spcPts val="0"/>
              </a:spcAft>
              <a:defRPr/>
            </a:pPr>
            <a:r>
              <a:rPr lang="en-US" sz="1800" dirty="0">
                <a:ea typeface="MS Mincho" panose="02020609040205080304" pitchFamily="49" charset="-128"/>
              </a:rPr>
              <a:t>It is expected that a </a:t>
            </a:r>
            <a:r>
              <a:rPr lang="en-US" sz="1800" u="sng" dirty="0">
                <a:ea typeface="MS Mincho" panose="02020609040205080304" pitchFamily="49" charset="-128"/>
              </a:rPr>
              <a:t>Memorandum of Understanding (MoU) </a:t>
            </a:r>
            <a:r>
              <a:rPr lang="en-US" sz="1800" dirty="0">
                <a:ea typeface="MS Mincho" panose="02020609040205080304" pitchFamily="49" charset="-128"/>
              </a:rPr>
              <a:t>between each institution, the host laboratory JINR  and the Collaboration shall be implemented within one year from the time of joining the Collaboration. These MoU shall define the rights and obligations of each collaborating institution. In particular, </a:t>
            </a:r>
            <a:r>
              <a:rPr lang="en-US" sz="1800" u="sng" dirty="0">
                <a:ea typeface="MS Mincho" panose="02020609040205080304" pitchFamily="49" charset="-128"/>
              </a:rPr>
              <a:t>it is expected that each institution shall make an appropriate contribution to the funding of the detector construction and operation.</a:t>
            </a:r>
            <a:endParaRPr lang="en-US" sz="1600" u="sng" dirty="0">
              <a:latin typeface="Cambria" panose="02040503050406030204" pitchFamily="18" charset="0"/>
              <a:ea typeface="MS Mincho" panose="02020609040205080304" pitchFamily="49" charset="-128"/>
            </a:endParaRPr>
          </a:p>
          <a:p>
            <a:pPr eaLnBrk="1" hangingPunct="1">
              <a:spcAft>
                <a:spcPts val="0"/>
              </a:spcAft>
              <a:defRPr/>
            </a:pPr>
            <a:r>
              <a:rPr lang="en-US" sz="1800" dirty="0">
                <a:ea typeface="MS Mincho" panose="02020609040205080304" pitchFamily="49" charset="-128"/>
              </a:rPr>
              <a:t>It is also expected that each MPD institution shall fulfill its responsibilities for an appropriate share of shifts and ensure that its members participate in experimental operations like beam tests, detector calibrations and other service work as determined by the Institutional Board or the Executive Council.</a:t>
            </a:r>
            <a:endParaRPr lang="en-US" sz="1600" dirty="0">
              <a:latin typeface="Cambria" panose="02040503050406030204" pitchFamily="18" charset="0"/>
              <a:ea typeface="MS Mincho" panose="02020609040205080304" pitchFamily="49" charset="-128"/>
            </a:endParaRPr>
          </a:p>
          <a:p>
            <a:pPr eaLnBrk="1" hangingPunct="1">
              <a:spcAft>
                <a:spcPts val="0"/>
              </a:spcAft>
              <a:defRPr/>
            </a:pPr>
            <a:endParaRPr lang="en-US" sz="1600" dirty="0">
              <a:latin typeface="Cambria" panose="02040503050406030204" pitchFamily="18" charset="0"/>
              <a:ea typeface="MS Mincho" panose="02020609040205080304" pitchFamily="49" charset="-128"/>
            </a:endParaRPr>
          </a:p>
        </p:txBody>
      </p:sp>
      <p:sp>
        <p:nvSpPr>
          <p:cNvPr id="8" name="Rectangle 1">
            <a:extLst>
              <a:ext uri="{FF2B5EF4-FFF2-40B4-BE49-F238E27FC236}">
                <a16:creationId xmlns:a16="http://schemas.microsoft.com/office/drawing/2014/main" id="{BB6AAB68-03D9-1546-B1FA-B25754CE8F7D}"/>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 Collaboration Membership </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39938" name="Text Box 2">
            <a:extLst>
              <a:ext uri="{FF2B5EF4-FFF2-40B4-BE49-F238E27FC236}">
                <a16:creationId xmlns:a16="http://schemas.microsoft.com/office/drawing/2014/main" id="{F2E359B4-194C-1B44-AEBD-B016A5C3BD10}"/>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45108232-6682-C348-A770-9C39A0AF4DAE}" type="slidenum">
              <a:rPr lang="en-US" altLang="en-US" sz="1200" smtClean="0"/>
              <a:pPr eaLnBrk="1" hangingPunct="1">
                <a:defRPr/>
              </a:pPr>
              <a:t>12</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2819400" y="6248400"/>
            <a:ext cx="36576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39942" name="Rectangle 4">
            <a:extLst>
              <a:ext uri="{FF2B5EF4-FFF2-40B4-BE49-F238E27FC236}">
                <a16:creationId xmlns:a16="http://schemas.microsoft.com/office/drawing/2014/main" id="{5733B676-3A37-A047-A772-A0D10A7FA6FB}"/>
              </a:ext>
            </a:extLst>
          </p:cNvPr>
          <p:cNvSpPr>
            <a:spLocks noChangeArrowheads="1"/>
          </p:cNvSpPr>
          <p:nvPr/>
        </p:nvSpPr>
        <p:spPr bwMode="auto">
          <a:xfrm>
            <a:off x="28575" y="1423988"/>
            <a:ext cx="8610600"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20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i="1" dirty="0">
                <a:ea typeface="MS Mincho" panose="02020609040205080304" pitchFamily="49" charset="-128"/>
              </a:rPr>
              <a:t>2. Members </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Scientists, engineers and students associated with an Institution that has been admitted to the MPD Collaboration and that are making a significant contribution to the MPD Collaboration are eligible to be members of the Collaboration. </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All individual members are expected to participate in collaboration activities, both scientific and technical, in a collegial manner respecting the cultural and ethnic diversity within the collaboration. </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All individual members are expected to abide by the MPD bylaws  and other adopted policies. They are also expected to abide by the JINR rules and procedures while present at the host premises. </a:t>
            </a:r>
            <a:endParaRPr lang="en-US" altLang="en-US" sz="1800" dirty="0">
              <a:latin typeface="Cambria" panose="02040503050406030204" pitchFamily="18" charset="0"/>
              <a:ea typeface="MS Mincho" panose="02020609040205080304" pitchFamily="49" charset="-128"/>
            </a:endParaRPr>
          </a:p>
        </p:txBody>
      </p:sp>
      <p:sp>
        <p:nvSpPr>
          <p:cNvPr id="8" name="Rectangle 1">
            <a:extLst>
              <a:ext uri="{FF2B5EF4-FFF2-40B4-BE49-F238E27FC236}">
                <a16:creationId xmlns:a16="http://schemas.microsoft.com/office/drawing/2014/main" id="{AE54E331-921F-1F46-BE18-C5D9EC47604D}"/>
              </a:ext>
            </a:extLst>
          </p:cNvPr>
          <p:cNvSpPr txBox="1">
            <a:spLocks noChangeArrowheads="1"/>
          </p:cNvSpPr>
          <p:nvPr/>
        </p:nvSpPr>
        <p:spPr bwMode="auto">
          <a:xfrm>
            <a:off x="228600" y="66675"/>
            <a:ext cx="8763000"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 Collaboration </a:t>
            </a:r>
            <a:r>
              <a:rPr lang="en-US" altLang="ja-JP" u="sng" kern="0" dirty="0" err="1">
                <a:solidFill>
                  <a:srgbClr val="FFFF00"/>
                </a:solidFill>
                <a:ea typeface="ＭＳ Ｐゴシック" panose="020B0600070205080204" pitchFamily="34" charset="-128"/>
              </a:rPr>
              <a:t>Memebership</a:t>
            </a:r>
            <a:r>
              <a:rPr lang="en-US" altLang="ja-JP" u="sng" kern="0" dirty="0">
                <a:solidFill>
                  <a:srgbClr val="FFFF00"/>
                </a:solidFill>
                <a:ea typeface="ＭＳ Ｐゴシック" panose="020B0600070205080204" pitchFamily="34" charset="-128"/>
              </a:rPr>
              <a:t> (II) </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41986" name="Text Box 2">
            <a:extLst>
              <a:ext uri="{FF2B5EF4-FFF2-40B4-BE49-F238E27FC236}">
                <a16:creationId xmlns:a16="http://schemas.microsoft.com/office/drawing/2014/main" id="{757E312D-3F73-4146-B88C-02AEFCFF2BF5}"/>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B7966556-6C2C-E24F-999D-19EFF8DEAAC4}" type="slidenum">
              <a:rPr lang="en-US" altLang="en-US" sz="1200" smtClean="0"/>
              <a:pPr eaLnBrk="1" hangingPunct="1">
                <a:defRPr/>
              </a:pPr>
              <a:t>13</a:t>
            </a:fld>
            <a:endParaRPr lang="en-US" altLang="en-US" sz="1200"/>
          </a:p>
        </p:txBody>
      </p:sp>
      <p:sp>
        <p:nvSpPr>
          <p:cNvPr id="5" name="Rectangle 4">
            <a:extLst>
              <a:ext uri="{FF2B5EF4-FFF2-40B4-BE49-F238E27FC236}">
                <a16:creationId xmlns:a16="http://schemas.microsoft.com/office/drawing/2014/main" id="{DAA8B56C-5B3E-5C41-B73F-C3352A3B3C9C}"/>
              </a:ext>
            </a:extLst>
          </p:cNvPr>
          <p:cNvSpPr/>
          <p:nvPr/>
        </p:nvSpPr>
        <p:spPr>
          <a:xfrm>
            <a:off x="0" y="779463"/>
            <a:ext cx="8686800" cy="5908675"/>
          </a:xfrm>
          <a:prstGeom prst="rect">
            <a:avLst/>
          </a:prstGeom>
        </p:spPr>
        <p:txBody>
          <a:bodyPr>
            <a:spAutoFit/>
          </a:bodyPr>
          <a:lstStyle/>
          <a:p>
            <a:pPr marL="685800" eaLnBrk="1" hangingPunct="1">
              <a:spcAft>
                <a:spcPts val="0"/>
              </a:spcAft>
              <a:defRPr/>
            </a:pPr>
            <a:r>
              <a:rPr lang="en-US" sz="1800" dirty="0">
                <a:latin typeface="Times New Roman" panose="02020603050405020304" pitchFamily="18" charset="0"/>
                <a:ea typeface="MS Mincho" panose="02020609040205080304" pitchFamily="49" charset="-128"/>
              </a:rPr>
              <a:t> </a:t>
            </a:r>
            <a:endParaRPr lang="en-US" sz="1800" dirty="0">
              <a:latin typeface="Cambria" panose="02040503050406030204" pitchFamily="18" charset="0"/>
              <a:ea typeface="MS Mincho" panose="02020609040205080304" pitchFamily="49" charset="-128"/>
            </a:endParaRPr>
          </a:p>
          <a:p>
            <a:pPr marL="457200" eaLnBrk="1" hangingPunct="1">
              <a:spcAft>
                <a:spcPts val="0"/>
              </a:spcAft>
              <a:defRPr/>
            </a:pPr>
            <a:r>
              <a:rPr lang="en-US" i="1" dirty="0">
                <a:ea typeface="MS Mincho" panose="02020609040205080304" pitchFamily="49" charset="-128"/>
              </a:rPr>
              <a:t>1. Function </a:t>
            </a:r>
            <a:endParaRPr lang="en-US" sz="1800" dirty="0">
              <a:latin typeface="Cambria" panose="02040503050406030204" pitchFamily="18" charset="0"/>
              <a:ea typeface="MS Mincho" panose="02020609040205080304" pitchFamily="49" charset="-128"/>
            </a:endParaRPr>
          </a:p>
          <a:p>
            <a:pPr marL="457200" eaLnBrk="1" hangingPunct="1">
              <a:spcAft>
                <a:spcPts val="0"/>
              </a:spcAft>
              <a:defRPr/>
            </a:pPr>
            <a:r>
              <a:rPr lang="en-US" dirty="0">
                <a:ea typeface="MS Mincho" panose="02020609040205080304" pitchFamily="49" charset="-128"/>
              </a:rPr>
              <a:t>The Institutional Board shall deal with general issues which concern the MPD Collaboration as a whole. Examples include the organization and governance of the Collaboration, adoption and amendments of bylaws, admission of new institutions to the Collaboration, publication policy and issues affecting graduate students. </a:t>
            </a:r>
            <a:endParaRPr lang="en-US" sz="1800" dirty="0">
              <a:latin typeface="Cambria" panose="02040503050406030204" pitchFamily="18" charset="0"/>
              <a:ea typeface="MS Mincho" panose="02020609040205080304" pitchFamily="49" charset="-128"/>
            </a:endParaRPr>
          </a:p>
          <a:p>
            <a:pPr marL="457200" eaLnBrk="1" hangingPunct="1">
              <a:spcAft>
                <a:spcPts val="0"/>
              </a:spcAft>
              <a:defRPr/>
            </a:pPr>
            <a:r>
              <a:rPr lang="en-US" dirty="0">
                <a:ea typeface="MS Mincho" panose="02020609040205080304" pitchFamily="49" charset="-128"/>
              </a:rPr>
              <a:t>The Institutional Board is responsible for the election of the Spokesperson every three years, the election of two or more members of the Executive Council every year and the endorsement of the Deputy Spokesperson and Project Manager.</a:t>
            </a:r>
            <a:endParaRPr lang="en-US" sz="1800" dirty="0">
              <a:latin typeface="Cambria" panose="02040503050406030204" pitchFamily="18" charset="0"/>
              <a:ea typeface="MS Mincho" panose="02020609040205080304" pitchFamily="49" charset="-128"/>
            </a:endParaRPr>
          </a:p>
          <a:p>
            <a:pPr marL="457200" eaLnBrk="1" hangingPunct="1">
              <a:spcAft>
                <a:spcPts val="0"/>
              </a:spcAft>
              <a:defRPr/>
            </a:pPr>
            <a:r>
              <a:rPr lang="en-US" dirty="0">
                <a:ea typeface="MS Mincho" panose="02020609040205080304" pitchFamily="49" charset="-128"/>
              </a:rPr>
              <a:t> </a:t>
            </a:r>
            <a:endParaRPr lang="en-US" sz="1800" dirty="0">
              <a:latin typeface="Cambria" panose="02040503050406030204" pitchFamily="18" charset="0"/>
              <a:ea typeface="MS Mincho" panose="02020609040205080304" pitchFamily="49" charset="-128"/>
            </a:endParaRPr>
          </a:p>
          <a:p>
            <a:pPr marL="457200" eaLnBrk="1" hangingPunct="1">
              <a:spcAft>
                <a:spcPts val="0"/>
              </a:spcAft>
              <a:defRPr/>
            </a:pPr>
            <a:r>
              <a:rPr lang="en-US" i="1" dirty="0">
                <a:ea typeface="MS Mincho" panose="02020609040205080304" pitchFamily="49" charset="-128"/>
              </a:rPr>
              <a:t>2. Membership </a:t>
            </a:r>
            <a:endParaRPr lang="en-US" sz="1800" dirty="0">
              <a:latin typeface="Cambria" panose="02040503050406030204" pitchFamily="18" charset="0"/>
              <a:ea typeface="MS Mincho" panose="02020609040205080304" pitchFamily="49" charset="-128"/>
            </a:endParaRPr>
          </a:p>
          <a:p>
            <a:pPr marL="457200" eaLnBrk="1" hangingPunct="1">
              <a:spcAft>
                <a:spcPts val="0"/>
              </a:spcAft>
              <a:defRPr/>
            </a:pPr>
            <a:r>
              <a:rPr lang="en-US" dirty="0">
                <a:ea typeface="MS Mincho" panose="02020609040205080304" pitchFamily="49" charset="-128"/>
              </a:rPr>
              <a:t>Membership shall consist of one MPD member from each collaborating institution who shall represent the members from that institution. Each institution shall select its representative. Substitution of representatives at meetings shall be allowed. The Spokesperson, Deputy Spokesperson and Project Manager are ex-officio members of the Institutional Board.</a:t>
            </a:r>
            <a:endParaRPr lang="en-US" sz="1800" dirty="0">
              <a:latin typeface="Cambria" panose="02040503050406030204" pitchFamily="18" charset="0"/>
              <a:ea typeface="MS Mincho" panose="02020609040205080304" pitchFamily="49" charset="-128"/>
            </a:endParaRPr>
          </a:p>
        </p:txBody>
      </p:sp>
      <p:sp>
        <p:nvSpPr>
          <p:cNvPr id="9" name="Rectangle 1">
            <a:extLst>
              <a:ext uri="{FF2B5EF4-FFF2-40B4-BE49-F238E27FC236}">
                <a16:creationId xmlns:a16="http://schemas.microsoft.com/office/drawing/2014/main" id="{63BA5104-0BBB-554A-A0AD-F6D4CBFE39EC}"/>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II. Institutional Board</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44034" name="Text Box 2">
            <a:extLst>
              <a:ext uri="{FF2B5EF4-FFF2-40B4-BE49-F238E27FC236}">
                <a16:creationId xmlns:a16="http://schemas.microsoft.com/office/drawing/2014/main" id="{BE7246B8-EAA1-8747-8BC3-47322C99864E}"/>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8E14E249-E822-FD41-BD64-C85BC9811749}" type="slidenum">
              <a:rPr lang="en-US" altLang="en-US" sz="1200" smtClean="0"/>
              <a:pPr eaLnBrk="1" hangingPunct="1">
                <a:defRPr/>
              </a:pPr>
              <a:t>14</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3124200" y="6248400"/>
            <a:ext cx="325755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44038" name="Rectangle 4">
            <a:extLst>
              <a:ext uri="{FF2B5EF4-FFF2-40B4-BE49-F238E27FC236}">
                <a16:creationId xmlns:a16="http://schemas.microsoft.com/office/drawing/2014/main" id="{AF1BA449-ED96-5B41-8D0A-EABAEE1E4855}"/>
              </a:ext>
            </a:extLst>
          </p:cNvPr>
          <p:cNvSpPr>
            <a:spLocks noChangeArrowheads="1"/>
          </p:cNvSpPr>
          <p:nvPr/>
        </p:nvSpPr>
        <p:spPr bwMode="auto">
          <a:xfrm>
            <a:off x="171450" y="838200"/>
            <a:ext cx="8686800" cy="547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150000"/>
              </a:lnSpc>
              <a:spcBef>
                <a:spcPct val="0"/>
              </a:spcBef>
              <a:buClrTx/>
              <a:buSzTx/>
              <a:buFontTx/>
              <a:buNone/>
            </a:pPr>
            <a:r>
              <a:rPr lang="en-US" altLang="en-US" sz="2000" i="1" dirty="0">
                <a:ea typeface="MS Mincho" panose="02020609040205080304" pitchFamily="49" charset="-128"/>
              </a:rPr>
              <a:t>3. Meeting</a:t>
            </a:r>
            <a:r>
              <a:rPr lang="en-US" altLang="en-US" sz="2000" b="1" i="1" dirty="0">
                <a:ea typeface="MS Mincho" panose="02020609040205080304" pitchFamily="49" charset="-128"/>
              </a:rPr>
              <a:t>s </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u="sng" dirty="0">
                <a:ea typeface="MS Mincho" panose="02020609040205080304" pitchFamily="49" charset="-128"/>
              </a:rPr>
              <a:t>Meetings of the Institutional Board shall be held at least twice per year, </a:t>
            </a:r>
            <a:r>
              <a:rPr lang="en-US" altLang="en-US" sz="2000" dirty="0">
                <a:ea typeface="MS Mincho" panose="02020609040205080304" pitchFamily="49" charset="-128"/>
              </a:rPr>
              <a:t>normally in conjunction with Collaboration meetings. The meetings shall be open and </a:t>
            </a:r>
            <a:r>
              <a:rPr lang="en-US" altLang="en-US" sz="2000" u="sng" dirty="0">
                <a:ea typeface="MS Mincho" panose="02020609040205080304" pitchFamily="49" charset="-128"/>
              </a:rPr>
              <a:t>chaired by the Spokesperson</a:t>
            </a:r>
            <a:r>
              <a:rPr lang="en-US" altLang="en-US" sz="2000" dirty="0">
                <a:ea typeface="MS Mincho" panose="02020609040205080304" pitchFamily="49" charset="-128"/>
              </a:rPr>
              <a:t> or by his designated representative. </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Notice of at least four weeks shall be given to IB members indicating the time and place of the IB meeting and the nature of the issues to be considered. The draft agenda for the meeting and any associated documentation should be made available to IB members at least two weeks before the meeting, clearly stating the issues requiring a vote.</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Any IB member unable to attend a given meeting can name a substitute from the same institution. </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The Spokesperson shall ensure that minutes of IB meetings are taken and published within two weeks of the meeting date. The spokesperson may appoint an IB Secretary to record and circulate the minutes and to distribute announcements of IB meetings.</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 </a:t>
            </a:r>
            <a:endParaRPr lang="en-US" altLang="en-US" sz="1800" dirty="0">
              <a:latin typeface="Cambria" panose="02040503050406030204" pitchFamily="18" charset="0"/>
              <a:ea typeface="MS Mincho" panose="02020609040205080304" pitchFamily="49" charset="-128"/>
            </a:endParaRPr>
          </a:p>
        </p:txBody>
      </p:sp>
      <p:sp>
        <p:nvSpPr>
          <p:cNvPr id="8" name="Rectangle 1">
            <a:extLst>
              <a:ext uri="{FF2B5EF4-FFF2-40B4-BE49-F238E27FC236}">
                <a16:creationId xmlns:a16="http://schemas.microsoft.com/office/drawing/2014/main" id="{94A8C31E-5184-D648-B6D6-253B7EB03BB8}"/>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II. Institutional Board (II)</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46082" name="Text Box 2">
            <a:extLst>
              <a:ext uri="{FF2B5EF4-FFF2-40B4-BE49-F238E27FC236}">
                <a16:creationId xmlns:a16="http://schemas.microsoft.com/office/drawing/2014/main" id="{B9D98848-6071-8547-8598-B1342CC2E2D9}"/>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03C7D165-B5FD-2B41-980F-57D7349CACDD}" type="slidenum">
              <a:rPr lang="en-US" altLang="en-US" sz="1200" smtClean="0"/>
              <a:pPr eaLnBrk="1" hangingPunct="1">
                <a:defRPr/>
              </a:pPr>
              <a:t>15</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3124200" y="6248400"/>
            <a:ext cx="32766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46086" name="Rectangle 4">
            <a:extLst>
              <a:ext uri="{FF2B5EF4-FFF2-40B4-BE49-F238E27FC236}">
                <a16:creationId xmlns:a16="http://schemas.microsoft.com/office/drawing/2014/main" id="{CA474731-5C92-1E45-9077-A69E46A975CB}"/>
              </a:ext>
            </a:extLst>
          </p:cNvPr>
          <p:cNvSpPr>
            <a:spLocks noChangeArrowheads="1"/>
          </p:cNvSpPr>
          <p:nvPr/>
        </p:nvSpPr>
        <p:spPr bwMode="auto">
          <a:xfrm>
            <a:off x="171450" y="1219200"/>
            <a:ext cx="86868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150000"/>
              </a:lnSpc>
              <a:spcBef>
                <a:spcPct val="0"/>
              </a:spcBef>
              <a:buClrTx/>
              <a:buSzTx/>
              <a:buFontTx/>
              <a:buNone/>
            </a:pPr>
            <a:r>
              <a:rPr lang="en-US" altLang="en-US" sz="2000" i="1">
                <a:ea typeface="MS Mincho" panose="02020609040205080304" pitchFamily="49" charset="-128"/>
              </a:rPr>
              <a:t> </a:t>
            </a:r>
            <a:endParaRPr lang="en-US" altLang="en-US" sz="180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i="1">
                <a:ea typeface="MS Mincho" panose="02020609040205080304" pitchFamily="49" charset="-128"/>
              </a:rPr>
              <a:t>4. Voting </a:t>
            </a:r>
            <a:endParaRPr lang="en-US" altLang="en-US" sz="180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a:ea typeface="MS Mincho" panose="02020609040205080304" pitchFamily="49" charset="-128"/>
              </a:rPr>
              <a:t>The Institutional Board shall make decisions based on a simple majority of the IB members who have voted, unless otherwise specified in these bylaws.    </a:t>
            </a:r>
            <a:endParaRPr lang="en-US" altLang="en-US" sz="180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a:ea typeface="MS Mincho" panose="02020609040205080304" pitchFamily="49" charset="-128"/>
              </a:rPr>
              <a:t>An absent member may appoint another member of the IB or the IB Chair or the IB Secretary as a proxy by so notifying the IB Chair or the IB Secretary in advance of the voting. An absent member can specify how his/her vote is to be cast or leave this decision to the member who has been appointed as proxy.   </a:t>
            </a:r>
            <a:endParaRPr lang="en-US" altLang="en-US" sz="180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a:ea typeface="MS Mincho" panose="02020609040205080304" pitchFamily="49" charset="-128"/>
              </a:rPr>
              <a:t>Electronic voting on issues and candidates presented for a vote shall be</a:t>
            </a:r>
            <a:endParaRPr lang="en-US" altLang="en-US" sz="180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a:ea typeface="MS Mincho" panose="02020609040205080304" pitchFamily="49" charset="-128"/>
              </a:rPr>
              <a:t>allowed. Scheduled meetings of the IB shall always allow remote participation with votes cast by IB members or proxies.</a:t>
            </a:r>
            <a:endParaRPr lang="en-US" altLang="en-US" sz="180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a:ea typeface="MS Mincho" panose="02020609040205080304" pitchFamily="49" charset="-128"/>
              </a:rPr>
              <a:t> </a:t>
            </a:r>
            <a:endParaRPr lang="en-US" altLang="en-US" sz="1800">
              <a:latin typeface="Cambria" panose="02040503050406030204" pitchFamily="18" charset="0"/>
              <a:ea typeface="MS Mincho" panose="02020609040205080304" pitchFamily="49" charset="-128"/>
            </a:endParaRPr>
          </a:p>
        </p:txBody>
      </p:sp>
      <p:sp>
        <p:nvSpPr>
          <p:cNvPr id="8" name="Rectangle 1">
            <a:extLst>
              <a:ext uri="{FF2B5EF4-FFF2-40B4-BE49-F238E27FC236}">
                <a16:creationId xmlns:a16="http://schemas.microsoft.com/office/drawing/2014/main" id="{CCD2780D-87BF-9044-9AB2-5DE9595C829C}"/>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II. Institutional Board (III)</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48130" name="Text Box 2">
            <a:extLst>
              <a:ext uri="{FF2B5EF4-FFF2-40B4-BE49-F238E27FC236}">
                <a16:creationId xmlns:a16="http://schemas.microsoft.com/office/drawing/2014/main" id="{68010084-AA9D-5B4F-8AA0-B0B796B39E22}"/>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52BD07C1-CBE3-D145-A5A9-72EC33E49CE8}" type="slidenum">
              <a:rPr lang="en-US" altLang="en-US" sz="1200" smtClean="0"/>
              <a:pPr eaLnBrk="1" hangingPunct="1">
                <a:defRPr/>
              </a:pPr>
              <a:t>16</a:t>
            </a:fld>
            <a:endParaRPr lang="en-US" altLang="en-US" sz="1200"/>
          </a:p>
        </p:txBody>
      </p:sp>
      <p:sp>
        <p:nvSpPr>
          <p:cNvPr id="5" name="Rectangle 4">
            <a:extLst>
              <a:ext uri="{FF2B5EF4-FFF2-40B4-BE49-F238E27FC236}">
                <a16:creationId xmlns:a16="http://schemas.microsoft.com/office/drawing/2014/main" id="{9AF03DCF-3644-8440-8A64-EBDE1432AEAD}"/>
              </a:ext>
            </a:extLst>
          </p:cNvPr>
          <p:cNvSpPr/>
          <p:nvPr/>
        </p:nvSpPr>
        <p:spPr>
          <a:xfrm>
            <a:off x="133350" y="990600"/>
            <a:ext cx="8763000" cy="5754688"/>
          </a:xfrm>
          <a:prstGeom prst="rect">
            <a:avLst/>
          </a:prstGeom>
        </p:spPr>
        <p:txBody>
          <a:bodyPr>
            <a:spAutoFit/>
          </a:bodyPr>
          <a:lstStyle/>
          <a:p>
            <a:pPr marL="457200" eaLnBrk="1" hangingPunct="1">
              <a:spcAft>
                <a:spcPts val="0"/>
              </a:spcAft>
              <a:defRPr/>
            </a:pPr>
            <a:r>
              <a:rPr lang="en-US" sz="1600" dirty="0">
                <a:latin typeface="+mj-lt"/>
                <a:ea typeface="MS Mincho" panose="02020609040205080304" pitchFamily="49" charset="-128"/>
              </a:rPr>
              <a:t>1</a:t>
            </a:r>
            <a:r>
              <a:rPr lang="en-US" sz="1800" i="1" dirty="0">
                <a:latin typeface="+mj-lt"/>
                <a:ea typeface="MS Mincho" panose="02020609040205080304" pitchFamily="49" charset="-128"/>
              </a:rPr>
              <a:t>. Function </a:t>
            </a:r>
            <a:endParaRPr lang="en-US" sz="1600" dirty="0">
              <a:latin typeface="+mj-lt"/>
              <a:ea typeface="MS Mincho" panose="02020609040205080304" pitchFamily="49" charset="-128"/>
            </a:endParaRPr>
          </a:p>
          <a:p>
            <a:pPr marL="457200" eaLnBrk="1" hangingPunct="1">
              <a:spcAft>
                <a:spcPts val="0"/>
              </a:spcAft>
              <a:defRPr/>
            </a:pPr>
            <a:r>
              <a:rPr lang="en-US" sz="1800" u="sng" dirty="0">
                <a:latin typeface="+mj-lt"/>
                <a:ea typeface="MS Mincho" panose="02020609040205080304" pitchFamily="49" charset="-128"/>
              </a:rPr>
              <a:t>The Executive Council directs the execution of the MPD project</a:t>
            </a:r>
            <a:r>
              <a:rPr lang="en-US" sz="1800" dirty="0">
                <a:latin typeface="+mj-lt"/>
                <a:ea typeface="MS Mincho" panose="02020609040205080304" pitchFamily="49" charset="-128"/>
              </a:rPr>
              <a:t>. It shall establish scientific priorities for the experiment. It shall review and act on recommendations of the Spokesperson regarding all issues of major importance to the Collaboration. </a:t>
            </a:r>
            <a:endParaRPr lang="en-US" sz="1600" dirty="0">
              <a:latin typeface="+mj-lt"/>
              <a:ea typeface="MS Mincho" panose="02020609040205080304" pitchFamily="49" charset="-128"/>
            </a:endParaRPr>
          </a:p>
          <a:p>
            <a:pPr marL="457200" eaLnBrk="1" hangingPunct="1">
              <a:spcAft>
                <a:spcPts val="0"/>
              </a:spcAft>
              <a:defRPr/>
            </a:pPr>
            <a:r>
              <a:rPr lang="en-US" sz="1800" dirty="0">
                <a:latin typeface="+mj-lt"/>
                <a:ea typeface="MS Mincho" panose="02020609040205080304" pitchFamily="49" charset="-128"/>
              </a:rPr>
              <a:t>The Executive Council may appoint review committees and task forces to provide advice on technical, scientific and technological decisions, as needed.</a:t>
            </a:r>
            <a:endParaRPr lang="en-US" sz="1600" dirty="0">
              <a:latin typeface="+mj-lt"/>
              <a:ea typeface="MS Mincho" panose="02020609040205080304" pitchFamily="49" charset="-128"/>
            </a:endParaRPr>
          </a:p>
          <a:p>
            <a:pPr marL="457200" eaLnBrk="1" hangingPunct="1">
              <a:spcAft>
                <a:spcPts val="0"/>
              </a:spcAft>
              <a:defRPr/>
            </a:pPr>
            <a:r>
              <a:rPr lang="en-US" sz="1800" dirty="0">
                <a:latin typeface="+mj-lt"/>
                <a:ea typeface="MS Mincho" panose="02020609040205080304" pitchFamily="49" charset="-128"/>
              </a:rPr>
              <a:t> </a:t>
            </a:r>
            <a:endParaRPr lang="en-US" sz="1600" dirty="0">
              <a:latin typeface="+mj-lt"/>
              <a:ea typeface="MS Mincho" panose="02020609040205080304" pitchFamily="49" charset="-128"/>
            </a:endParaRPr>
          </a:p>
          <a:p>
            <a:pPr marL="457200" eaLnBrk="1" hangingPunct="1">
              <a:spcAft>
                <a:spcPts val="0"/>
              </a:spcAft>
              <a:defRPr/>
            </a:pPr>
            <a:r>
              <a:rPr lang="en-US" sz="1800" i="1" dirty="0">
                <a:latin typeface="+mj-lt"/>
                <a:ea typeface="MS Mincho" panose="02020609040205080304" pitchFamily="49" charset="-128"/>
              </a:rPr>
              <a:t>2. Membership </a:t>
            </a:r>
            <a:endParaRPr lang="en-US" sz="1600" dirty="0">
              <a:latin typeface="+mj-lt"/>
              <a:ea typeface="MS Mincho" panose="02020609040205080304" pitchFamily="49" charset="-128"/>
            </a:endParaRPr>
          </a:p>
          <a:p>
            <a:pPr marL="457200" eaLnBrk="1" hangingPunct="1">
              <a:spcAft>
                <a:spcPts val="0"/>
              </a:spcAft>
              <a:defRPr/>
            </a:pPr>
            <a:r>
              <a:rPr lang="en-US" sz="1800" u="sng" dirty="0">
                <a:latin typeface="+mj-lt"/>
                <a:ea typeface="MS Mincho" panose="02020609040205080304" pitchFamily="49" charset="-128"/>
              </a:rPr>
              <a:t>The Executive Council shall have 10 or more MPD members</a:t>
            </a:r>
            <a:r>
              <a:rPr lang="en-US" sz="1800" dirty="0">
                <a:latin typeface="+mj-lt"/>
                <a:ea typeface="MS Mincho" panose="02020609040205080304" pitchFamily="49" charset="-128"/>
              </a:rPr>
              <a:t>. The following members of MPD Management shall be members of the Executive Council: Spokesperson, Deputy Spokesperson and Project Manager. </a:t>
            </a:r>
            <a:endParaRPr lang="en-US" sz="1600" dirty="0">
              <a:latin typeface="+mj-lt"/>
              <a:ea typeface="MS Mincho" panose="02020609040205080304" pitchFamily="49" charset="-128"/>
            </a:endParaRPr>
          </a:p>
          <a:p>
            <a:pPr marL="342900" indent="-342900" eaLnBrk="1" hangingPunct="1">
              <a:spcAft>
                <a:spcPts val="0"/>
              </a:spcAft>
              <a:buFont typeface="Symbol" pitchFamily="2" charset="2"/>
              <a:buChar char=""/>
              <a:defRPr/>
            </a:pPr>
            <a:r>
              <a:rPr lang="en-US" sz="1800" dirty="0">
                <a:latin typeface="+mj-lt"/>
                <a:ea typeface="MS Mincho" panose="02020609040205080304" pitchFamily="49" charset="-128"/>
              </a:rPr>
              <a:t>Six or more members shall be elected by the Institutional Board. </a:t>
            </a:r>
            <a:endParaRPr lang="en-US" sz="1600" dirty="0">
              <a:latin typeface="+mj-lt"/>
              <a:ea typeface="MS Mincho" panose="02020609040205080304" pitchFamily="49" charset="-128"/>
            </a:endParaRPr>
          </a:p>
          <a:p>
            <a:pPr marL="342900" indent="-342900" eaLnBrk="1" hangingPunct="1">
              <a:spcAft>
                <a:spcPts val="0"/>
              </a:spcAft>
              <a:buFont typeface="Symbol" pitchFamily="2" charset="2"/>
              <a:buChar char=""/>
              <a:defRPr/>
            </a:pPr>
            <a:r>
              <a:rPr lang="en-US" sz="1800" dirty="0">
                <a:latin typeface="+mj-lt"/>
                <a:ea typeface="MS Mincho" panose="02020609040205080304" pitchFamily="49" charset="-128"/>
              </a:rPr>
              <a:t>Two or more members shall be appointed by the Spokesperson and shall serve at his discretion. Appointments by the Spokesperson shall be approved by the IB. </a:t>
            </a:r>
            <a:endParaRPr lang="en-US" sz="1600" dirty="0">
              <a:latin typeface="+mj-lt"/>
              <a:ea typeface="MS Mincho" panose="02020609040205080304" pitchFamily="49" charset="-128"/>
            </a:endParaRPr>
          </a:p>
          <a:p>
            <a:pPr eaLnBrk="1" hangingPunct="1">
              <a:spcAft>
                <a:spcPts val="0"/>
              </a:spcAft>
              <a:defRPr/>
            </a:pPr>
            <a:r>
              <a:rPr lang="en-US" sz="1800" dirty="0">
                <a:latin typeface="+mj-lt"/>
                <a:ea typeface="MS Mincho" panose="02020609040205080304" pitchFamily="49" charset="-128"/>
              </a:rPr>
              <a:t>All elected members of the Executive Council shall serve for a period of three years. </a:t>
            </a:r>
            <a:endParaRPr lang="en-US" sz="1600" dirty="0">
              <a:latin typeface="+mj-lt"/>
              <a:ea typeface="MS Mincho" panose="02020609040205080304" pitchFamily="49" charset="-128"/>
            </a:endParaRPr>
          </a:p>
          <a:p>
            <a:pPr eaLnBrk="1" hangingPunct="1">
              <a:spcAft>
                <a:spcPts val="0"/>
              </a:spcAft>
              <a:defRPr/>
            </a:pPr>
            <a:r>
              <a:rPr lang="en-US" sz="1800" dirty="0">
                <a:latin typeface="+mj-lt"/>
                <a:ea typeface="MS Mincho" panose="02020609040205080304" pitchFamily="49" charset="-128"/>
              </a:rPr>
              <a:t>Members of the Executive Council shall be chosen for their scientific judgment, technical expertise, and commitment to the experiment, not as representatives of any particular institution or detector subsystem. </a:t>
            </a:r>
            <a:endParaRPr lang="en-US" sz="1600" dirty="0">
              <a:latin typeface="+mj-lt"/>
              <a:ea typeface="MS Mincho" panose="02020609040205080304" pitchFamily="49" charset="-128"/>
            </a:endParaRPr>
          </a:p>
          <a:p>
            <a:pPr eaLnBrk="1" hangingPunct="1">
              <a:spcAft>
                <a:spcPts val="0"/>
              </a:spcAft>
              <a:defRPr/>
            </a:pPr>
            <a:r>
              <a:rPr lang="en-US" sz="1800" dirty="0">
                <a:latin typeface="+mj-lt"/>
                <a:ea typeface="MS Mincho" panose="02020609040205080304" pitchFamily="49" charset="-128"/>
              </a:rPr>
              <a:t> </a:t>
            </a:r>
            <a:r>
              <a:rPr lang="en-US" sz="1600" dirty="0">
                <a:latin typeface="+mj-lt"/>
                <a:ea typeface="MS Mincho" panose="02020609040205080304" pitchFamily="49" charset="-128"/>
              </a:rPr>
              <a:t> </a:t>
            </a:r>
          </a:p>
        </p:txBody>
      </p:sp>
      <p:sp>
        <p:nvSpPr>
          <p:cNvPr id="9" name="Rectangle 1">
            <a:extLst>
              <a:ext uri="{FF2B5EF4-FFF2-40B4-BE49-F238E27FC236}">
                <a16:creationId xmlns:a16="http://schemas.microsoft.com/office/drawing/2014/main" id="{4B76EDB3-4E4A-944E-BAD7-00145FE01359}"/>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III. Executive Council (I)</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50178" name="Text Box 2">
            <a:extLst>
              <a:ext uri="{FF2B5EF4-FFF2-40B4-BE49-F238E27FC236}">
                <a16:creationId xmlns:a16="http://schemas.microsoft.com/office/drawing/2014/main" id="{A05F9B69-7279-D648-9B4F-BDB11CCD28BB}"/>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3D5E6AC1-6CCF-8B45-8D0E-D5430D3A719C}" type="slidenum">
              <a:rPr lang="en-US" altLang="en-US" sz="1200" smtClean="0"/>
              <a:pPr eaLnBrk="1" hangingPunct="1">
                <a:defRPr/>
              </a:pPr>
              <a:t>17</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3124200" y="6248400"/>
            <a:ext cx="34290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7" name="Rectangle 6">
            <a:extLst>
              <a:ext uri="{FF2B5EF4-FFF2-40B4-BE49-F238E27FC236}">
                <a16:creationId xmlns:a16="http://schemas.microsoft.com/office/drawing/2014/main" id="{5770DA9C-56D0-EE45-9D76-3165D82AD091}"/>
              </a:ext>
            </a:extLst>
          </p:cNvPr>
          <p:cNvSpPr/>
          <p:nvPr/>
        </p:nvSpPr>
        <p:spPr>
          <a:xfrm>
            <a:off x="-133350" y="1371600"/>
            <a:ext cx="8763000" cy="1754188"/>
          </a:xfrm>
          <a:prstGeom prst="rect">
            <a:avLst/>
          </a:prstGeom>
        </p:spPr>
        <p:txBody>
          <a:bodyPr>
            <a:spAutoFit/>
          </a:bodyPr>
          <a:lstStyle/>
          <a:p>
            <a:pPr marL="457200" eaLnBrk="1" hangingPunct="1">
              <a:spcAft>
                <a:spcPts val="0"/>
              </a:spcAft>
              <a:defRPr/>
            </a:pPr>
            <a:r>
              <a:rPr lang="en-US" sz="1800" i="1" dirty="0">
                <a:latin typeface="+mj-lt"/>
                <a:ea typeface="MS Mincho" panose="02020609040205080304" pitchFamily="49" charset="-128"/>
              </a:rPr>
              <a:t>3</a:t>
            </a:r>
            <a:r>
              <a:rPr lang="en-US" sz="1800" b="1" dirty="0">
                <a:latin typeface="+mj-lt"/>
                <a:ea typeface="MS Mincho" panose="02020609040205080304" pitchFamily="49" charset="-128"/>
              </a:rPr>
              <a:t>. </a:t>
            </a:r>
            <a:r>
              <a:rPr lang="en-US" sz="1800" i="1" dirty="0">
                <a:latin typeface="+mj-lt"/>
                <a:ea typeface="MS Mincho" panose="02020609040205080304" pitchFamily="49" charset="-128"/>
              </a:rPr>
              <a:t>Meetings </a:t>
            </a:r>
            <a:endParaRPr lang="en-US" sz="1800" dirty="0">
              <a:latin typeface="+mj-lt"/>
              <a:ea typeface="MS Mincho" panose="02020609040205080304" pitchFamily="49" charset="-128"/>
            </a:endParaRPr>
          </a:p>
          <a:p>
            <a:pPr marL="457200" eaLnBrk="1" hangingPunct="1">
              <a:spcAft>
                <a:spcPts val="0"/>
              </a:spcAft>
              <a:defRPr/>
            </a:pPr>
            <a:r>
              <a:rPr lang="en-US" sz="1800" dirty="0">
                <a:latin typeface="+mj-lt"/>
                <a:ea typeface="MS Mincho" panose="02020609040205080304" pitchFamily="49" charset="-128"/>
              </a:rPr>
              <a:t>Meetings of the Executive Council shall be held at least once every two months and shall </a:t>
            </a:r>
            <a:r>
              <a:rPr lang="en-US" sz="1800" u="sng" dirty="0">
                <a:latin typeface="+mj-lt"/>
                <a:ea typeface="MS Mincho" panose="02020609040205080304" pitchFamily="49" charset="-128"/>
              </a:rPr>
              <a:t>be chaired by the Spokesperson</a:t>
            </a:r>
            <a:r>
              <a:rPr lang="en-US" sz="1800" dirty="0">
                <a:latin typeface="+mj-lt"/>
                <a:ea typeface="MS Mincho" panose="02020609040205080304" pitchFamily="49" charset="-128"/>
              </a:rPr>
              <a:t>, or by his designated representative. The Project Manager shall report on the technical progress and financial state of the MPD project at each meeting of the Executive Council. Minutes of the Executive Council shall be made available to the collaboration.</a:t>
            </a:r>
          </a:p>
        </p:txBody>
      </p:sp>
      <p:sp>
        <p:nvSpPr>
          <p:cNvPr id="8" name="Rectangle 1">
            <a:extLst>
              <a:ext uri="{FF2B5EF4-FFF2-40B4-BE49-F238E27FC236}">
                <a16:creationId xmlns:a16="http://schemas.microsoft.com/office/drawing/2014/main" id="{31727EF8-987D-3545-8EC5-796D417A335C}"/>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III. Executive Council (II)</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52226" name="Text Box 2">
            <a:extLst>
              <a:ext uri="{FF2B5EF4-FFF2-40B4-BE49-F238E27FC236}">
                <a16:creationId xmlns:a16="http://schemas.microsoft.com/office/drawing/2014/main" id="{02938ACE-3BFA-0845-A8D3-9E19DC256612}"/>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FB173088-AE21-4448-9911-064EFA85480A}" type="slidenum">
              <a:rPr lang="en-US" altLang="en-US" sz="1200" smtClean="0"/>
              <a:pPr eaLnBrk="1" hangingPunct="1">
                <a:defRPr/>
              </a:pPr>
              <a:t>18</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3124200" y="6248400"/>
            <a:ext cx="32766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5" name="Rectangle 4">
            <a:extLst>
              <a:ext uri="{FF2B5EF4-FFF2-40B4-BE49-F238E27FC236}">
                <a16:creationId xmlns:a16="http://schemas.microsoft.com/office/drawing/2014/main" id="{C3F20F4D-AD0B-CE48-9836-A73B5755C0EC}"/>
              </a:ext>
            </a:extLst>
          </p:cNvPr>
          <p:cNvSpPr/>
          <p:nvPr/>
        </p:nvSpPr>
        <p:spPr>
          <a:xfrm>
            <a:off x="285750" y="1042988"/>
            <a:ext cx="8458200" cy="5078412"/>
          </a:xfrm>
          <a:prstGeom prst="rect">
            <a:avLst/>
          </a:prstGeom>
        </p:spPr>
        <p:txBody>
          <a:bodyPr>
            <a:spAutoFit/>
          </a:bodyPr>
          <a:lstStyle/>
          <a:p>
            <a:pPr eaLnBrk="1" hangingPunct="1">
              <a:spcAft>
                <a:spcPts val="0"/>
              </a:spcAft>
              <a:defRPr/>
            </a:pPr>
            <a:r>
              <a:rPr lang="en-US" sz="1800" i="1" dirty="0">
                <a:latin typeface="+mj-lt"/>
                <a:ea typeface="MS Mincho" panose="02020609040205080304" pitchFamily="49" charset="-128"/>
              </a:rPr>
              <a:t>1. Function</a:t>
            </a:r>
            <a:endParaRPr lang="en-US" sz="1800" dirty="0">
              <a:latin typeface="+mj-lt"/>
              <a:ea typeface="MS Mincho" panose="02020609040205080304" pitchFamily="49" charset="-128"/>
            </a:endParaRPr>
          </a:p>
          <a:p>
            <a:pPr eaLnBrk="1" hangingPunct="1">
              <a:spcAft>
                <a:spcPts val="0"/>
              </a:spcAft>
              <a:defRPr/>
            </a:pPr>
            <a:r>
              <a:rPr lang="en-US" sz="1800" dirty="0">
                <a:latin typeface="+mj-lt"/>
                <a:ea typeface="MS Mincho" panose="02020609040205080304" pitchFamily="49" charset="-128"/>
              </a:rPr>
              <a:t>The Spokesperson is the representative of the Collaboration in scientific, technical, and managerial issues involving the design, construction and operation of the detector and its upgrades. In particular, </a:t>
            </a:r>
            <a:r>
              <a:rPr lang="en-US" sz="1800" u="sng" dirty="0">
                <a:latin typeface="+mj-lt"/>
                <a:ea typeface="MS Mincho" panose="02020609040205080304" pitchFamily="49" charset="-128"/>
              </a:rPr>
              <a:t>the Spokesperson represents the Collaboration to the PAC-PP, to the JINR management and to the outside</a:t>
            </a:r>
            <a:r>
              <a:rPr lang="en-US" sz="1800" dirty="0">
                <a:latin typeface="+mj-lt"/>
                <a:ea typeface="MS Mincho" panose="02020609040205080304" pitchFamily="49" charset="-128"/>
              </a:rPr>
              <a:t>.</a:t>
            </a:r>
          </a:p>
          <a:p>
            <a:pPr eaLnBrk="1" hangingPunct="1">
              <a:spcAft>
                <a:spcPts val="0"/>
              </a:spcAft>
              <a:defRPr/>
            </a:pPr>
            <a:r>
              <a:rPr lang="en-US" sz="1800" dirty="0">
                <a:latin typeface="+mj-lt"/>
                <a:ea typeface="MS Mincho" panose="02020609040205080304" pitchFamily="49" charset="-128"/>
              </a:rPr>
              <a:t>For the duration of his duties, the </a:t>
            </a:r>
            <a:r>
              <a:rPr lang="en-US" sz="1800" u="sng" dirty="0">
                <a:latin typeface="+mj-lt"/>
                <a:ea typeface="MS Mincho" panose="02020609040205080304" pitchFamily="49" charset="-128"/>
              </a:rPr>
              <a:t>Spokesperson shall be resident at JINR for at least 70% of his time.</a:t>
            </a:r>
          </a:p>
          <a:p>
            <a:pPr eaLnBrk="1" hangingPunct="1">
              <a:spcAft>
                <a:spcPts val="0"/>
              </a:spcAft>
              <a:defRPr/>
            </a:pPr>
            <a:r>
              <a:rPr lang="en-US" sz="1800" dirty="0">
                <a:latin typeface="+mj-lt"/>
                <a:ea typeface="MS Mincho" panose="02020609040205080304" pitchFamily="49" charset="-128"/>
              </a:rPr>
              <a:t>The Spokesperson meets regularly with the VBLHEP Director and reports on the progress and needs of the MPD project.</a:t>
            </a:r>
          </a:p>
          <a:p>
            <a:pPr eaLnBrk="1" hangingPunct="1">
              <a:spcAft>
                <a:spcPts val="0"/>
              </a:spcAft>
              <a:defRPr/>
            </a:pPr>
            <a:r>
              <a:rPr lang="en-US" sz="1800" dirty="0">
                <a:latin typeface="+mj-lt"/>
                <a:ea typeface="MS Mincho" panose="02020609040205080304" pitchFamily="49" charset="-128"/>
              </a:rPr>
              <a:t>The Spokesperson is responsible for the publication of scientific results in a timely and responsible fashion.</a:t>
            </a:r>
          </a:p>
          <a:p>
            <a:pPr eaLnBrk="1" hangingPunct="1">
              <a:spcAft>
                <a:spcPts val="0"/>
              </a:spcAft>
              <a:defRPr/>
            </a:pPr>
            <a:r>
              <a:rPr lang="en-US" sz="1800" dirty="0">
                <a:latin typeface="+mj-lt"/>
                <a:ea typeface="MS Mincho" panose="02020609040205080304" pitchFamily="49" charset="-128"/>
              </a:rPr>
              <a:t>The Spokesperson may appoint review committees and task forces to</a:t>
            </a:r>
          </a:p>
          <a:p>
            <a:pPr eaLnBrk="1" hangingPunct="1">
              <a:spcAft>
                <a:spcPts val="0"/>
              </a:spcAft>
              <a:defRPr/>
            </a:pPr>
            <a:r>
              <a:rPr lang="en-US" sz="1800" dirty="0">
                <a:latin typeface="+mj-lt"/>
                <a:ea typeface="MS Mincho" panose="02020609040205080304" pitchFamily="49" charset="-128"/>
              </a:rPr>
              <a:t>provide advice on technical, scientific and managerial decisions, as</a:t>
            </a:r>
          </a:p>
          <a:p>
            <a:pPr eaLnBrk="1" hangingPunct="1">
              <a:spcAft>
                <a:spcPts val="0"/>
              </a:spcAft>
              <a:defRPr/>
            </a:pPr>
            <a:r>
              <a:rPr lang="en-US" sz="1800" dirty="0">
                <a:latin typeface="+mj-lt"/>
                <a:ea typeface="MS Mincho" panose="02020609040205080304" pitchFamily="49" charset="-128"/>
              </a:rPr>
              <a:t>needed.</a:t>
            </a:r>
          </a:p>
          <a:p>
            <a:pPr eaLnBrk="1" hangingPunct="1">
              <a:spcAft>
                <a:spcPts val="0"/>
              </a:spcAft>
              <a:defRPr/>
            </a:pPr>
            <a:r>
              <a:rPr lang="en-US" sz="1800" dirty="0">
                <a:latin typeface="+mj-lt"/>
                <a:ea typeface="MS Mincho" panose="02020609040205080304" pitchFamily="49" charset="-128"/>
              </a:rPr>
              <a:t>The Spokesperson may appoint one or more Deputy Spokespersons subject to the approval of the Institutional Board.</a:t>
            </a:r>
          </a:p>
          <a:p>
            <a:pPr eaLnBrk="1" hangingPunct="1">
              <a:spcAft>
                <a:spcPts val="0"/>
              </a:spcAft>
              <a:defRPr/>
            </a:pPr>
            <a:r>
              <a:rPr lang="en-US" sz="1800" dirty="0">
                <a:latin typeface="+mj-lt"/>
                <a:ea typeface="MS Mincho" panose="02020609040205080304" pitchFamily="49" charset="-128"/>
              </a:rPr>
              <a:t> </a:t>
            </a:r>
          </a:p>
          <a:p>
            <a:pPr eaLnBrk="1" hangingPunct="1">
              <a:spcAft>
                <a:spcPts val="0"/>
              </a:spcAft>
              <a:defRPr/>
            </a:pPr>
            <a:r>
              <a:rPr lang="en-US" sz="1800" i="1" dirty="0">
                <a:latin typeface="+mj-lt"/>
                <a:ea typeface="MS Mincho" panose="02020609040205080304" pitchFamily="49" charset="-128"/>
              </a:rPr>
              <a:t> </a:t>
            </a:r>
            <a:endParaRPr lang="en-US" sz="1800" dirty="0">
              <a:latin typeface="+mj-lt"/>
              <a:ea typeface="MS Mincho" panose="02020609040205080304" pitchFamily="49" charset="-128"/>
            </a:endParaRPr>
          </a:p>
        </p:txBody>
      </p:sp>
      <p:sp>
        <p:nvSpPr>
          <p:cNvPr id="8" name="Rectangle 1">
            <a:extLst>
              <a:ext uri="{FF2B5EF4-FFF2-40B4-BE49-F238E27FC236}">
                <a16:creationId xmlns:a16="http://schemas.microsoft.com/office/drawing/2014/main" id="{369C7841-2828-7641-8A15-2BC1D2660BE1}"/>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IV. Spokesperson(I)</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54274" name="Text Box 2">
            <a:extLst>
              <a:ext uri="{FF2B5EF4-FFF2-40B4-BE49-F238E27FC236}">
                <a16:creationId xmlns:a16="http://schemas.microsoft.com/office/drawing/2014/main" id="{144A2B78-068D-244B-8D33-C1447F3C58EB}"/>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FC0BF5D9-2792-D74C-A45F-C4BF5BEC36E7}" type="slidenum">
              <a:rPr lang="en-US" altLang="en-US" sz="1200" smtClean="0"/>
              <a:pPr eaLnBrk="1" hangingPunct="1">
                <a:defRPr/>
              </a:pPr>
              <a:t>19</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3124200" y="6248400"/>
            <a:ext cx="34290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5" name="Rectangle 4">
            <a:extLst>
              <a:ext uri="{FF2B5EF4-FFF2-40B4-BE49-F238E27FC236}">
                <a16:creationId xmlns:a16="http://schemas.microsoft.com/office/drawing/2014/main" id="{C3F20F4D-AD0B-CE48-9836-A73B5755C0EC}"/>
              </a:ext>
            </a:extLst>
          </p:cNvPr>
          <p:cNvSpPr/>
          <p:nvPr/>
        </p:nvSpPr>
        <p:spPr>
          <a:xfrm>
            <a:off x="285750" y="950983"/>
            <a:ext cx="8458200" cy="5632311"/>
          </a:xfrm>
          <a:prstGeom prst="rect">
            <a:avLst/>
          </a:prstGeom>
        </p:spPr>
        <p:txBody>
          <a:bodyPr>
            <a:spAutoFit/>
          </a:bodyPr>
          <a:lstStyle/>
          <a:p>
            <a:pPr eaLnBrk="1" hangingPunct="1">
              <a:spcAft>
                <a:spcPts val="0"/>
              </a:spcAft>
              <a:defRPr/>
            </a:pPr>
            <a:r>
              <a:rPr lang="en-US" i="1" dirty="0">
                <a:latin typeface="+mj-lt"/>
                <a:ea typeface="MS Mincho" panose="02020609040205080304" pitchFamily="49" charset="-128"/>
              </a:rPr>
              <a:t> </a:t>
            </a:r>
            <a:endParaRPr lang="en-US" dirty="0">
              <a:latin typeface="+mj-lt"/>
              <a:ea typeface="MS Mincho" panose="02020609040205080304" pitchFamily="49" charset="-128"/>
            </a:endParaRPr>
          </a:p>
          <a:p>
            <a:pPr eaLnBrk="1" hangingPunct="1">
              <a:spcAft>
                <a:spcPts val="0"/>
              </a:spcAft>
              <a:defRPr/>
            </a:pPr>
            <a:r>
              <a:rPr lang="en-US" i="1" dirty="0">
                <a:latin typeface="+mj-lt"/>
                <a:ea typeface="MS Mincho" panose="02020609040205080304" pitchFamily="49" charset="-128"/>
              </a:rPr>
              <a:t>2. Selection of candidates</a:t>
            </a:r>
          </a:p>
          <a:p>
            <a:pPr eaLnBrk="1" hangingPunct="1">
              <a:spcAft>
                <a:spcPts val="0"/>
              </a:spcAft>
              <a:defRPr/>
            </a:pPr>
            <a:r>
              <a:rPr lang="en-US" dirty="0">
                <a:latin typeface="+mj-lt"/>
                <a:ea typeface="MS Mincho" panose="02020609040205080304" pitchFamily="49" charset="-128"/>
              </a:rPr>
              <a:t>The Spokesperson shall be elected by the Institutional Board for a three-year renewable term. An individual </a:t>
            </a:r>
            <a:r>
              <a:rPr lang="en-US" u="sng" dirty="0">
                <a:latin typeface="+mj-lt"/>
                <a:ea typeface="MS Mincho" panose="02020609040205080304" pitchFamily="49" charset="-128"/>
              </a:rPr>
              <a:t>is eligible to serve at most two consecutive terms </a:t>
            </a:r>
            <a:r>
              <a:rPr lang="en-US" dirty="0">
                <a:latin typeface="+mj-lt"/>
                <a:ea typeface="MS Mincho" panose="02020609040205080304" pitchFamily="49" charset="-128"/>
              </a:rPr>
              <a:t>as Spokesperson. The Spokesperson is elected ad </a:t>
            </a:r>
            <a:r>
              <a:rPr lang="en-US" dirty="0" err="1">
                <a:latin typeface="+mj-lt"/>
                <a:ea typeface="MS Mincho" panose="02020609040205080304" pitchFamily="49" charset="-128"/>
              </a:rPr>
              <a:t>personam</a:t>
            </a:r>
            <a:r>
              <a:rPr lang="en-US" dirty="0">
                <a:latin typeface="+mj-lt"/>
                <a:ea typeface="MS Mincho" panose="02020609040205080304" pitchFamily="49" charset="-128"/>
              </a:rPr>
              <a:t>. He shall not represent any country, institution or activity within MPD.</a:t>
            </a:r>
          </a:p>
          <a:p>
            <a:pPr eaLnBrk="1" hangingPunct="1">
              <a:spcAft>
                <a:spcPts val="0"/>
              </a:spcAft>
              <a:defRPr/>
            </a:pPr>
            <a:r>
              <a:rPr lang="en-US" dirty="0">
                <a:latin typeface="+mj-lt"/>
                <a:ea typeface="MS Mincho" panose="02020609040205080304" pitchFamily="49" charset="-128"/>
              </a:rPr>
              <a:t>The Institutional Board shall establish an ad hoc nominating committee at least 12 weeks before the election of the Spokesperson. The committee, consisting of a Chairperson appointed by the IB and at least two other IB members appointed by the Chairperson and approved by the IB, will actively seek candidates and solicit nominations. Candidates for Spokesperson may be nominated by any member of the collaboration. </a:t>
            </a:r>
          </a:p>
          <a:p>
            <a:pPr eaLnBrk="1" hangingPunct="1">
              <a:spcAft>
                <a:spcPts val="0"/>
              </a:spcAft>
              <a:defRPr/>
            </a:pPr>
            <a:r>
              <a:rPr lang="en-US" dirty="0">
                <a:latin typeface="+mj-lt"/>
                <a:ea typeface="MS Mincho" panose="02020609040205080304" pitchFamily="49" charset="-128"/>
              </a:rPr>
              <a:t>The nominating committee shall present the list of candidates to the collaboration at least 4 weeks before the election.</a:t>
            </a:r>
          </a:p>
          <a:p>
            <a:pPr eaLnBrk="1" hangingPunct="1">
              <a:spcAft>
                <a:spcPts val="0"/>
              </a:spcAft>
              <a:defRPr/>
            </a:pPr>
            <a:r>
              <a:rPr lang="en-US" dirty="0">
                <a:latin typeface="+mj-lt"/>
                <a:ea typeface="MS Mincho" panose="02020609040205080304" pitchFamily="49" charset="-128"/>
              </a:rPr>
              <a:t>The nominating committee shall prepare and oversee the voting process when the election takes place.</a:t>
            </a:r>
          </a:p>
          <a:p>
            <a:pPr eaLnBrk="1" hangingPunct="1">
              <a:spcAft>
                <a:spcPts val="0"/>
              </a:spcAft>
              <a:defRPr/>
            </a:pPr>
            <a:r>
              <a:rPr lang="en-US" dirty="0">
                <a:latin typeface="+mj-lt"/>
                <a:ea typeface="MS Mincho" panose="02020609040205080304" pitchFamily="49" charset="-128"/>
              </a:rPr>
              <a:t> </a:t>
            </a:r>
          </a:p>
        </p:txBody>
      </p:sp>
      <p:sp>
        <p:nvSpPr>
          <p:cNvPr id="8" name="Rectangle 1">
            <a:extLst>
              <a:ext uri="{FF2B5EF4-FFF2-40B4-BE49-F238E27FC236}">
                <a16:creationId xmlns:a16="http://schemas.microsoft.com/office/drawing/2014/main" id="{ADF2A85B-AD9F-A543-9900-2EFEB6C58479}"/>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IV. Spokesperson(II)</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537BDE3D-96EC-614A-9FAA-B8BCF0AEC0B1}"/>
              </a:ext>
            </a:extLst>
          </p:cNvPr>
          <p:cNvSpPr>
            <a:spLocks noGrp="1"/>
          </p:cNvSpPr>
          <p:nvPr>
            <p:ph type="ftr" sz="quarter" idx="11"/>
          </p:nvPr>
        </p:nvSpPr>
        <p:spPr>
          <a:xfrm>
            <a:off x="2971800" y="6400800"/>
            <a:ext cx="3505200" cy="304800"/>
          </a:xfrm>
        </p:spPr>
        <p:txBody>
          <a:bodyPr/>
          <a:lstStyle>
            <a:lvl1pPr eaLnBrk="0" hangingPunct="0">
              <a:defRPr sz="2000">
                <a:solidFill>
                  <a:schemeClr val="tx1"/>
                </a:solidFill>
                <a:latin typeface="Arial" charset="0"/>
                <a:ea typeface="ＭＳ Ｐゴシック" charset="0"/>
                <a:cs typeface="Arial" charset="0"/>
              </a:defRPr>
            </a:lvl1pPr>
            <a:lvl2pPr marL="742950" indent="-285750" eaLnBrk="0" hangingPunct="0">
              <a:defRPr sz="2000">
                <a:solidFill>
                  <a:schemeClr val="tx1"/>
                </a:solidFill>
                <a:latin typeface="Arial" charset="0"/>
                <a:ea typeface="Arial" charset="0"/>
                <a:cs typeface="Arial" charset="0"/>
              </a:defRPr>
            </a:lvl2pPr>
            <a:lvl3pPr marL="1143000" indent="-228600" eaLnBrk="0" hangingPunct="0">
              <a:defRPr sz="2000">
                <a:solidFill>
                  <a:schemeClr val="tx1"/>
                </a:solidFill>
                <a:latin typeface="Arial" charset="0"/>
                <a:ea typeface="Arial" charset="0"/>
                <a:cs typeface="Arial" charset="0"/>
              </a:defRPr>
            </a:lvl3pPr>
            <a:lvl4pPr marL="1600200" indent="-228600" eaLnBrk="0" hangingPunct="0">
              <a:defRPr sz="2000">
                <a:solidFill>
                  <a:schemeClr val="tx1"/>
                </a:solidFill>
                <a:latin typeface="Arial" charset="0"/>
                <a:ea typeface="Arial" charset="0"/>
                <a:cs typeface="Arial" charset="0"/>
              </a:defRPr>
            </a:lvl4pPr>
            <a:lvl5pPr marL="2057400" indent="-228600" eaLnBrk="0" hangingPunct="0">
              <a:defRPr sz="2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ea typeface="Arial" charset="0"/>
                <a:cs typeface="Arial" charset="0"/>
              </a:defRPr>
            </a:lvl9pPr>
          </a:lstStyle>
          <a:p>
            <a:pPr eaLnBrk="1" hangingPunct="1">
              <a:defRPr/>
            </a:pPr>
            <a:r>
              <a:rPr lang="cs-CZ" sz="1200"/>
              <a:t>First BM@N and MPD Collaboration Meeting </a:t>
            </a:r>
            <a:endParaRPr lang="en-US" sz="1200" dirty="0"/>
          </a:p>
        </p:txBody>
      </p:sp>
      <p:sp>
        <p:nvSpPr>
          <p:cNvPr id="8199" name="Rectangle 7">
            <a:extLst>
              <a:ext uri="{FF2B5EF4-FFF2-40B4-BE49-F238E27FC236}">
                <a16:creationId xmlns:a16="http://schemas.microsoft.com/office/drawing/2014/main" id="{2FA8BF39-7DEF-0E46-8C9C-5D63E680E2DE}"/>
              </a:ext>
            </a:extLst>
          </p:cNvPr>
          <p:cNvSpPr>
            <a:spLocks noGrp="1" noChangeArrowheads="1"/>
          </p:cNvSpPr>
          <p:nvPr>
            <p:ph type="title"/>
          </p:nvPr>
        </p:nvSpPr>
        <p:spPr>
          <a:xfrm>
            <a:off x="457200" y="419100"/>
            <a:ext cx="8229600" cy="914400"/>
          </a:xfrm>
        </p:spPr>
        <p:txBody>
          <a:bodyPr/>
          <a:lstStyle/>
          <a:p>
            <a:pPr eaLnBrk="1" hangingPunct="1">
              <a:defRPr/>
            </a:pPr>
            <a:r>
              <a:rPr lang="en-US" altLang="en-US" u="sng" dirty="0">
                <a:solidFill>
                  <a:srgbClr val="FFFF00"/>
                </a:solidFill>
                <a:ea typeface="ＭＳ Ｐゴシック" panose="020B0600070205080204" pitchFamily="34" charset="-128"/>
              </a:rPr>
              <a:t>Goals</a:t>
            </a:r>
          </a:p>
        </p:txBody>
      </p:sp>
      <p:sp>
        <p:nvSpPr>
          <p:cNvPr id="21507" name="Rectangle 8">
            <a:extLst>
              <a:ext uri="{FF2B5EF4-FFF2-40B4-BE49-F238E27FC236}">
                <a16:creationId xmlns:a16="http://schemas.microsoft.com/office/drawing/2014/main" id="{CDD0F12F-6C33-114F-8FD6-81A4442D8B06}"/>
              </a:ext>
            </a:extLst>
          </p:cNvPr>
          <p:cNvSpPr>
            <a:spLocks noGrp="1" noChangeArrowheads="1"/>
          </p:cNvSpPr>
          <p:nvPr>
            <p:ph type="body" idx="1"/>
          </p:nvPr>
        </p:nvSpPr>
        <p:spPr>
          <a:xfrm>
            <a:off x="304800" y="1981200"/>
            <a:ext cx="8534400" cy="2438400"/>
          </a:xfrm>
        </p:spPr>
        <p:txBody>
          <a:bodyPr/>
          <a:lstStyle/>
          <a:p>
            <a:pPr eaLnBrk="1" hangingPunct="1">
              <a:lnSpc>
                <a:spcPct val="120000"/>
              </a:lnSpc>
              <a:spcBef>
                <a:spcPct val="0"/>
              </a:spcBef>
              <a:spcAft>
                <a:spcPts val="1800"/>
              </a:spcAft>
            </a:pPr>
            <a:r>
              <a:rPr lang="en-US" altLang="en-US" sz="2800">
                <a:effectLst/>
                <a:ea typeface="ＭＳ Ｐゴシック" panose="020B0600070205080204" pitchFamily="34" charset="-128"/>
              </a:rPr>
              <a:t>Who are we?</a:t>
            </a:r>
            <a:endParaRPr lang="en-US" altLang="en-US" sz="2400">
              <a:effectLst/>
              <a:ea typeface="ＭＳ Ｐゴシック" panose="020B0600070205080204" pitchFamily="34" charset="-128"/>
            </a:endParaRPr>
          </a:p>
          <a:p>
            <a:pPr eaLnBrk="1" hangingPunct="1">
              <a:lnSpc>
                <a:spcPct val="120000"/>
              </a:lnSpc>
              <a:spcBef>
                <a:spcPct val="0"/>
              </a:spcBef>
              <a:spcAft>
                <a:spcPts val="1800"/>
              </a:spcAft>
            </a:pPr>
            <a:r>
              <a:rPr lang="en-US" altLang="en-US" sz="2800">
                <a:effectLst/>
                <a:ea typeface="ＭＳ Ｐゴシック" panose="020B0600070205080204" pitchFamily="34" charset="-128"/>
              </a:rPr>
              <a:t>Discuss, modify as needed, and adopt the Bylaws </a:t>
            </a:r>
          </a:p>
          <a:p>
            <a:pPr eaLnBrk="1" hangingPunct="1">
              <a:lnSpc>
                <a:spcPct val="120000"/>
              </a:lnSpc>
              <a:spcBef>
                <a:spcPct val="0"/>
              </a:spcBef>
              <a:spcAft>
                <a:spcPts val="1800"/>
              </a:spcAft>
            </a:pPr>
            <a:r>
              <a:rPr lang="en-US" altLang="en-US" sz="2800">
                <a:effectLst/>
                <a:ea typeface="ＭＳ Ｐゴシック" panose="020B0600070205080204" pitchFamily="34" charset="-128"/>
              </a:rPr>
              <a:t>Launch the spokesperson election process</a:t>
            </a:r>
            <a:endParaRPr lang="en-US" altLang="en-US">
              <a:effectLst/>
              <a:ea typeface="ＭＳ Ｐゴシック" panose="020B0600070205080204" pitchFamily="34" charset="-128"/>
            </a:endParaRPr>
          </a:p>
        </p:txBody>
      </p:sp>
      <p:sp>
        <p:nvSpPr>
          <p:cNvPr id="2" name="Date Placeholder 1">
            <a:extLst>
              <a:ext uri="{FF2B5EF4-FFF2-40B4-BE49-F238E27FC236}">
                <a16:creationId xmlns:a16="http://schemas.microsoft.com/office/drawing/2014/main" id="{67DF5172-FEC4-644B-A5BB-E3E530373FD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4" name="Slide Number Placeholder 3">
            <a:extLst>
              <a:ext uri="{FF2B5EF4-FFF2-40B4-BE49-F238E27FC236}">
                <a16:creationId xmlns:a16="http://schemas.microsoft.com/office/drawing/2014/main" id="{F2AFA856-F0CF-2541-B0D6-99A1AF0CB07D}"/>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52CF1FB5-C065-2E40-86A4-DACD972502A5}" type="slidenum">
              <a:rPr lang="en-US" altLang="en-US" sz="1200" smtClean="0"/>
              <a:pPr eaLnBrk="1" hangingPunct="1">
                <a:defRPr/>
              </a:pPr>
              <a:t>2</a:t>
            </a:fld>
            <a:endParaRPr lang="en-US" altLang="en-US" sz="1200"/>
          </a:p>
        </p:txBody>
      </p:sp>
    </p:spTree>
  </p:cSld>
  <p:clrMapOvr>
    <a:masterClrMapping/>
  </p:clrMapOvr>
  <p:transition spd="med">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56322" name="Text Box 2">
            <a:extLst>
              <a:ext uri="{FF2B5EF4-FFF2-40B4-BE49-F238E27FC236}">
                <a16:creationId xmlns:a16="http://schemas.microsoft.com/office/drawing/2014/main" id="{ABC28133-EFEA-7D4F-9D56-843FAFD09A94}"/>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A3AFAC54-CE45-9547-B5A6-5F25B9CEA6AB}" type="slidenum">
              <a:rPr lang="en-US" altLang="en-US" sz="1200" smtClean="0"/>
              <a:pPr eaLnBrk="1" hangingPunct="1">
                <a:defRPr/>
              </a:pPr>
              <a:t>20</a:t>
            </a:fld>
            <a:endParaRPr lang="en-US" altLang="en-US" sz="1200"/>
          </a:p>
        </p:txBody>
      </p:sp>
      <p:sp>
        <p:nvSpPr>
          <p:cNvPr id="7" name="Rectangle 1">
            <a:extLst>
              <a:ext uri="{FF2B5EF4-FFF2-40B4-BE49-F238E27FC236}">
                <a16:creationId xmlns:a16="http://schemas.microsoft.com/office/drawing/2014/main" id="{890D9CAE-E474-2F4E-B6EE-75172E94F72A}"/>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IV. Spokesperson(III)</a:t>
            </a:r>
          </a:p>
        </p:txBody>
      </p:sp>
      <p:sp>
        <p:nvSpPr>
          <p:cNvPr id="56325" name="Rectangle 4">
            <a:extLst>
              <a:ext uri="{FF2B5EF4-FFF2-40B4-BE49-F238E27FC236}">
                <a16:creationId xmlns:a16="http://schemas.microsoft.com/office/drawing/2014/main" id="{3EC590EC-0B1A-1047-8D1A-AF33AD877F72}"/>
              </a:ext>
            </a:extLst>
          </p:cNvPr>
          <p:cNvSpPr>
            <a:spLocks noChangeArrowheads="1"/>
          </p:cNvSpPr>
          <p:nvPr/>
        </p:nvSpPr>
        <p:spPr bwMode="auto">
          <a:xfrm>
            <a:off x="223838" y="941388"/>
            <a:ext cx="8823325"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i="1" dirty="0">
                <a:ea typeface="MS Mincho" panose="02020609040205080304" pitchFamily="49" charset="-128"/>
              </a:rPr>
              <a:t>3. Voting</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Voting for Spokesperson will be carried out by a secret ballot. A</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minimum of 75% of Institutional Board members must vote in the</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Spokesperson’s election for a valid vote. A candidate for Spokesperson</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can be elected only if he receives more than 50% of all votes cast, including abstentions. If no candidate obtains this absolute majority, runoff rounds will be conducted for the top vote-getters until one candidate obtains more than 50% of the votes cast, not counting abstentions.</a:t>
            </a:r>
            <a:endParaRPr lang="en-US" altLang="en-US" sz="1800" dirty="0">
              <a:latin typeface="Cambria" panose="02040503050406030204" pitchFamily="18" charset="0"/>
              <a:ea typeface="MS Mincho" panose="02020609040205080304" pitchFamily="49" charset="-128"/>
            </a:endParaRPr>
          </a:p>
        </p:txBody>
      </p:sp>
      <p:sp>
        <p:nvSpPr>
          <p:cNvPr id="9" name="Rectangle 1">
            <a:extLst>
              <a:ext uri="{FF2B5EF4-FFF2-40B4-BE49-F238E27FC236}">
                <a16:creationId xmlns:a16="http://schemas.microsoft.com/office/drawing/2014/main" id="{BF5E67CB-60BC-AA46-95AD-7D670A8EFF7A}"/>
              </a:ext>
            </a:extLst>
          </p:cNvPr>
          <p:cNvSpPr txBox="1">
            <a:spLocks noChangeArrowheads="1"/>
          </p:cNvSpPr>
          <p:nvPr/>
        </p:nvSpPr>
        <p:spPr bwMode="auto">
          <a:xfrm>
            <a:off x="350838" y="3862388"/>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V. </a:t>
            </a:r>
            <a:r>
              <a:rPr lang="en-US" altLang="ja-JP" u="sng" kern="0" dirty="0" err="1">
                <a:solidFill>
                  <a:srgbClr val="FFFF00"/>
                </a:solidFill>
                <a:ea typeface="ＭＳ Ｐゴシック" panose="020B0600070205080204" pitchFamily="34" charset="-128"/>
              </a:rPr>
              <a:t>Deputry</a:t>
            </a:r>
            <a:r>
              <a:rPr lang="en-US" altLang="ja-JP" u="sng" kern="0" dirty="0">
                <a:solidFill>
                  <a:srgbClr val="FFFF00"/>
                </a:solidFill>
                <a:ea typeface="ＭＳ Ｐゴシック" panose="020B0600070205080204" pitchFamily="34" charset="-128"/>
              </a:rPr>
              <a:t> Spokesperson</a:t>
            </a:r>
          </a:p>
        </p:txBody>
      </p:sp>
      <p:sp>
        <p:nvSpPr>
          <p:cNvPr id="56327" name="TextBox 5">
            <a:extLst>
              <a:ext uri="{FF2B5EF4-FFF2-40B4-BE49-F238E27FC236}">
                <a16:creationId xmlns:a16="http://schemas.microsoft.com/office/drawing/2014/main" id="{1E910676-5857-4B4C-91BA-451A2F5B8FBE}"/>
              </a:ext>
            </a:extLst>
          </p:cNvPr>
          <p:cNvSpPr txBox="1">
            <a:spLocks noChangeArrowheads="1"/>
          </p:cNvSpPr>
          <p:nvPr/>
        </p:nvSpPr>
        <p:spPr bwMode="auto">
          <a:xfrm>
            <a:off x="200025" y="4772025"/>
            <a:ext cx="8837613"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dirty="0">
                <a:ea typeface="MS Mincho" panose="02020609040205080304" pitchFamily="49" charset="-128"/>
              </a:rPr>
              <a:t>One or more Deputy Spokespersons shall be proposed by the</a:t>
            </a:r>
            <a:r>
              <a:rPr lang="en-US" altLang="en-US" sz="1800" dirty="0">
                <a:latin typeface="Cambria" panose="02040503050406030204" pitchFamily="18" charset="0"/>
                <a:ea typeface="MS Mincho" panose="02020609040205080304" pitchFamily="49" charset="-128"/>
              </a:rPr>
              <a:t> </a:t>
            </a:r>
            <a:r>
              <a:rPr lang="en-US" altLang="en-US" sz="2000" dirty="0">
                <a:ea typeface="MS Mincho" panose="02020609040205080304" pitchFamily="49" charset="-128"/>
              </a:rPr>
              <a:t>Spokesperson and shall be approved by the Institutional Board. The deputy Spokespersons provide support and assistance to the Spokesperson in the management of the experiment and collaboration. They may be authorized by the Spokesperson to act on his/her behalf and to represent the Collaboration.</a:t>
            </a:r>
            <a:r>
              <a:rPr lang="en-US" altLang="en-US" sz="2000" dirty="0"/>
              <a:t>  </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58370" name="Text Box 2">
            <a:extLst>
              <a:ext uri="{FF2B5EF4-FFF2-40B4-BE49-F238E27FC236}">
                <a16:creationId xmlns:a16="http://schemas.microsoft.com/office/drawing/2014/main" id="{26315FFE-E7CB-1E47-8549-6CE5148067E8}"/>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9C84D75B-E269-1F47-BB66-DC536726961F}" type="slidenum">
              <a:rPr lang="en-US" altLang="en-US" sz="1200" smtClean="0"/>
              <a:pPr eaLnBrk="1" hangingPunct="1">
                <a:defRPr/>
              </a:pPr>
              <a:t>21</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3124200" y="6248400"/>
            <a:ext cx="37338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5" name="Rectangle 4">
            <a:extLst>
              <a:ext uri="{FF2B5EF4-FFF2-40B4-BE49-F238E27FC236}">
                <a16:creationId xmlns:a16="http://schemas.microsoft.com/office/drawing/2014/main" id="{A79FE05D-4EEF-4C4B-BC25-8160B537012A}"/>
              </a:ext>
            </a:extLst>
          </p:cNvPr>
          <p:cNvSpPr/>
          <p:nvPr/>
        </p:nvSpPr>
        <p:spPr>
          <a:xfrm>
            <a:off x="244475" y="1281113"/>
            <a:ext cx="8686800" cy="4400550"/>
          </a:xfrm>
          <a:prstGeom prst="rect">
            <a:avLst/>
          </a:prstGeom>
        </p:spPr>
        <p:txBody>
          <a:bodyPr>
            <a:spAutoFit/>
          </a:bodyPr>
          <a:lstStyle/>
          <a:p>
            <a:pPr marL="342900" indent="-342900" eaLnBrk="1" hangingPunct="1">
              <a:spcAft>
                <a:spcPts val="0"/>
              </a:spcAft>
              <a:buFont typeface="+mj-lt"/>
              <a:buAutoNum type="arabicPeriod"/>
              <a:defRPr/>
            </a:pPr>
            <a:r>
              <a:rPr lang="en-US" i="1" dirty="0">
                <a:ea typeface="MS Mincho" panose="02020609040205080304" pitchFamily="49" charset="-128"/>
              </a:rPr>
              <a:t>Function</a:t>
            </a:r>
            <a:endParaRPr lang="en-US" sz="1800" dirty="0">
              <a:latin typeface="Cambria" panose="02040503050406030204" pitchFamily="18" charset="0"/>
              <a:ea typeface="MS Mincho" panose="02020609040205080304" pitchFamily="49" charset="-128"/>
            </a:endParaRPr>
          </a:p>
          <a:p>
            <a:pPr marL="457200" eaLnBrk="1" hangingPunct="1">
              <a:spcAft>
                <a:spcPts val="0"/>
              </a:spcAft>
              <a:defRPr/>
            </a:pPr>
            <a:r>
              <a:rPr lang="en-US" dirty="0">
                <a:ea typeface="MS Mincho" panose="02020609040205080304" pitchFamily="49" charset="-128"/>
              </a:rPr>
              <a:t>The Project Manager is responsible for the design, construction, test and installation of the detector and its future upgrades.  </a:t>
            </a:r>
            <a:endParaRPr lang="en-US" sz="1800" dirty="0">
              <a:latin typeface="Cambria" panose="02040503050406030204" pitchFamily="18" charset="0"/>
              <a:ea typeface="MS Mincho" panose="02020609040205080304" pitchFamily="49" charset="-128"/>
            </a:endParaRPr>
          </a:p>
          <a:p>
            <a:pPr marL="457200" eaLnBrk="1" hangingPunct="1">
              <a:spcAft>
                <a:spcPts val="0"/>
              </a:spcAft>
              <a:defRPr/>
            </a:pPr>
            <a:r>
              <a:rPr lang="en-US" dirty="0">
                <a:ea typeface="MS Mincho" panose="02020609040205080304" pitchFamily="49" charset="-128"/>
              </a:rPr>
              <a:t>The Project Manager may appoint review committees and task forces to provide advice on technical, scientific, and technological decisions, as needed</a:t>
            </a:r>
            <a:r>
              <a:rPr lang="en-US" sz="1800" dirty="0">
                <a:latin typeface="Times New Roman" panose="02020603050405020304" pitchFamily="18" charset="0"/>
                <a:ea typeface="MS Mincho" panose="02020609040205080304" pitchFamily="49" charset="-128"/>
              </a:rPr>
              <a:t>.</a:t>
            </a:r>
            <a:endParaRPr lang="en-US" sz="1800" dirty="0">
              <a:latin typeface="Cambria" panose="02040503050406030204" pitchFamily="18" charset="0"/>
              <a:ea typeface="MS Mincho" panose="02020609040205080304" pitchFamily="49" charset="-128"/>
            </a:endParaRPr>
          </a:p>
          <a:p>
            <a:pPr marL="457200" eaLnBrk="1" hangingPunct="1">
              <a:spcAft>
                <a:spcPts val="0"/>
              </a:spcAft>
              <a:defRPr/>
            </a:pPr>
            <a:r>
              <a:rPr lang="en-US" dirty="0">
                <a:ea typeface="MS Mincho" panose="02020609040205080304" pitchFamily="49" charset="-128"/>
              </a:rPr>
              <a:t>The Project Manager may appoint one or more Deputy Project Managers subject to approval by the Executive Council.</a:t>
            </a:r>
            <a:endParaRPr lang="en-US" sz="1800" dirty="0">
              <a:latin typeface="Cambria" panose="02040503050406030204" pitchFamily="18" charset="0"/>
              <a:ea typeface="MS Mincho" panose="02020609040205080304" pitchFamily="49" charset="-128"/>
            </a:endParaRPr>
          </a:p>
          <a:p>
            <a:pPr marL="457200" eaLnBrk="1" hangingPunct="1">
              <a:spcAft>
                <a:spcPts val="0"/>
              </a:spcAft>
              <a:defRPr/>
            </a:pPr>
            <a:r>
              <a:rPr lang="en-US" dirty="0">
                <a:ea typeface="MS Mincho" panose="02020609040205080304" pitchFamily="49" charset="-128"/>
              </a:rPr>
              <a:t> </a:t>
            </a:r>
            <a:endParaRPr lang="en-US" sz="1800" dirty="0">
              <a:latin typeface="Cambria" panose="02040503050406030204" pitchFamily="18" charset="0"/>
              <a:ea typeface="MS Mincho" panose="02020609040205080304" pitchFamily="49" charset="-128"/>
            </a:endParaRPr>
          </a:p>
          <a:p>
            <a:pPr marL="342900" indent="-342900" eaLnBrk="1" hangingPunct="1">
              <a:spcAft>
                <a:spcPts val="0"/>
              </a:spcAft>
              <a:buFont typeface="+mj-lt"/>
              <a:buAutoNum type="arabicPeriod"/>
              <a:defRPr/>
            </a:pPr>
            <a:r>
              <a:rPr lang="en-US" i="1" dirty="0">
                <a:ea typeface="MS Mincho" panose="02020609040205080304" pitchFamily="49" charset="-128"/>
              </a:rPr>
              <a:t>Selection process</a:t>
            </a:r>
            <a:endParaRPr lang="en-US" sz="1800" dirty="0">
              <a:latin typeface="Cambria" panose="02040503050406030204" pitchFamily="18" charset="0"/>
              <a:ea typeface="MS Mincho" panose="02020609040205080304" pitchFamily="49" charset="-128"/>
            </a:endParaRPr>
          </a:p>
          <a:p>
            <a:pPr eaLnBrk="1" hangingPunct="1">
              <a:spcAft>
                <a:spcPts val="0"/>
              </a:spcAft>
              <a:defRPr/>
            </a:pPr>
            <a:r>
              <a:rPr lang="en-US" u="sng" dirty="0">
                <a:ea typeface="MS Mincho" panose="02020609040205080304" pitchFamily="49" charset="-128"/>
              </a:rPr>
              <a:t>The Project Manager shall be proposed and appointed by the VBLHEP Director subject to approval by the Institutional Board</a:t>
            </a:r>
            <a:r>
              <a:rPr lang="en-US" dirty="0">
                <a:ea typeface="MS Mincho" panose="02020609040205080304" pitchFamily="49" charset="-128"/>
              </a:rPr>
              <a:t>. In case of no-approval a new candidate should be proposed by the VBLHEP director. </a:t>
            </a:r>
            <a:r>
              <a:rPr lang="en-US" u="sng" dirty="0">
                <a:ea typeface="MS Mincho" panose="02020609040205080304" pitchFamily="49" charset="-128"/>
              </a:rPr>
              <a:t>The term of the Project Manager is indefinite. </a:t>
            </a:r>
            <a:endParaRPr lang="en-US" sz="1800" u="sng" dirty="0">
              <a:latin typeface="Cambria" panose="02040503050406030204" pitchFamily="18" charset="0"/>
              <a:ea typeface="MS Mincho" panose="02020609040205080304" pitchFamily="49" charset="-128"/>
            </a:endParaRPr>
          </a:p>
        </p:txBody>
      </p:sp>
      <p:sp>
        <p:nvSpPr>
          <p:cNvPr id="8" name="Rectangle 1">
            <a:extLst>
              <a:ext uri="{FF2B5EF4-FFF2-40B4-BE49-F238E27FC236}">
                <a16:creationId xmlns:a16="http://schemas.microsoft.com/office/drawing/2014/main" id="{39B7FC6E-1139-C349-946F-1A5628B2D655}"/>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VI. Project Manager</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60418" name="Text Box 2">
            <a:extLst>
              <a:ext uri="{FF2B5EF4-FFF2-40B4-BE49-F238E27FC236}">
                <a16:creationId xmlns:a16="http://schemas.microsoft.com/office/drawing/2014/main" id="{3C2562A1-B204-A84F-8301-E464C5D7844A}"/>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93360741-3821-8246-9E06-07DC670E0370}" type="slidenum">
              <a:rPr lang="en-US" altLang="en-US" sz="1200" smtClean="0"/>
              <a:pPr eaLnBrk="1" hangingPunct="1">
                <a:defRPr/>
              </a:pPr>
              <a:t>22</a:t>
            </a:fld>
            <a:endParaRPr lang="en-US" altLang="en-US" sz="1200"/>
          </a:p>
        </p:txBody>
      </p:sp>
      <p:sp>
        <p:nvSpPr>
          <p:cNvPr id="5" name="Rectangle 4">
            <a:extLst>
              <a:ext uri="{FF2B5EF4-FFF2-40B4-BE49-F238E27FC236}">
                <a16:creationId xmlns:a16="http://schemas.microsoft.com/office/drawing/2014/main" id="{FE822110-90D7-6940-B5D5-5791E80EB643}"/>
              </a:ext>
            </a:extLst>
          </p:cNvPr>
          <p:cNvSpPr/>
          <p:nvPr/>
        </p:nvSpPr>
        <p:spPr>
          <a:xfrm>
            <a:off x="0" y="1136650"/>
            <a:ext cx="8972550" cy="5632311"/>
          </a:xfrm>
          <a:prstGeom prst="rect">
            <a:avLst/>
          </a:prstGeom>
        </p:spPr>
        <p:txBody>
          <a:bodyPr wrap="square">
            <a:spAutoFit/>
          </a:bodyPr>
          <a:lstStyle/>
          <a:p>
            <a:pPr marL="457200" indent="-457200" eaLnBrk="1" hangingPunct="1">
              <a:spcAft>
                <a:spcPts val="0"/>
              </a:spcAft>
              <a:buFont typeface="+mj-lt"/>
              <a:buAutoNum type="arabicPeriod"/>
              <a:defRPr/>
            </a:pPr>
            <a:r>
              <a:rPr lang="en-US" i="1" dirty="0">
                <a:latin typeface="+mj-lt"/>
                <a:ea typeface="MS Mincho" panose="02020609040205080304" pitchFamily="49" charset="-128"/>
              </a:rPr>
              <a:t>Function </a:t>
            </a:r>
          </a:p>
          <a:p>
            <a:pPr eaLnBrk="1" hangingPunct="1">
              <a:spcAft>
                <a:spcPts val="0"/>
              </a:spcAft>
              <a:defRPr/>
            </a:pPr>
            <a:r>
              <a:rPr lang="en-US" dirty="0">
                <a:latin typeface="+mj-lt"/>
                <a:ea typeface="MS Mincho" panose="02020609040205080304" pitchFamily="49" charset="-128"/>
              </a:rPr>
              <a:t>The Detector Council shall advise the MPD management on design, performance, construction, integration and operation issues for the   detector and its future upgrades. </a:t>
            </a:r>
          </a:p>
          <a:p>
            <a:pPr eaLnBrk="1" hangingPunct="1">
              <a:spcAft>
                <a:spcPts val="0"/>
              </a:spcAft>
              <a:defRPr/>
            </a:pPr>
            <a:r>
              <a:rPr lang="en-US" dirty="0">
                <a:latin typeface="+mj-lt"/>
                <a:ea typeface="MS Mincho" panose="02020609040205080304" pitchFamily="49" charset="-128"/>
              </a:rPr>
              <a:t>The Detector Council may appoint review committees and task forces to provide advice on technical, scientific and technological decisions, as needed. </a:t>
            </a:r>
          </a:p>
          <a:p>
            <a:pPr eaLnBrk="1" hangingPunct="1">
              <a:spcAft>
                <a:spcPts val="0"/>
              </a:spcAft>
              <a:defRPr/>
            </a:pPr>
            <a:r>
              <a:rPr lang="en-US" dirty="0">
                <a:latin typeface="+mj-lt"/>
                <a:ea typeface="MS Mincho" panose="02020609040205080304" pitchFamily="49" charset="-128"/>
              </a:rPr>
              <a:t> </a:t>
            </a:r>
          </a:p>
          <a:p>
            <a:pPr eaLnBrk="1" hangingPunct="1">
              <a:spcAft>
                <a:spcPts val="0"/>
              </a:spcAft>
              <a:defRPr/>
            </a:pPr>
            <a:r>
              <a:rPr lang="en-US" i="1" dirty="0">
                <a:latin typeface="+mj-lt"/>
                <a:ea typeface="MS Mincho" panose="02020609040205080304" pitchFamily="49" charset="-128"/>
              </a:rPr>
              <a:t>2. Membership </a:t>
            </a:r>
            <a:endParaRPr lang="en-US" dirty="0">
              <a:latin typeface="+mj-lt"/>
              <a:ea typeface="MS Mincho" panose="02020609040205080304" pitchFamily="49" charset="-128"/>
            </a:endParaRPr>
          </a:p>
          <a:p>
            <a:pPr eaLnBrk="1" hangingPunct="1">
              <a:spcAft>
                <a:spcPts val="0"/>
              </a:spcAft>
              <a:defRPr/>
            </a:pPr>
            <a:r>
              <a:rPr lang="en-US" dirty="0">
                <a:latin typeface="+mj-lt"/>
                <a:ea typeface="MS Mincho" panose="02020609040205080304" pitchFamily="49" charset="-128"/>
              </a:rPr>
              <a:t>The members of the Detector Council shall be proposed by the Project Manager with the concurrence of the Executive Council. Each member of the Detector Council shall have responsibility for a detector subsystem or for a specific detector-related or upgrade activity.</a:t>
            </a:r>
          </a:p>
          <a:p>
            <a:pPr eaLnBrk="1" hangingPunct="1">
              <a:spcAft>
                <a:spcPts val="0"/>
              </a:spcAft>
              <a:defRPr/>
            </a:pPr>
            <a:r>
              <a:rPr lang="en-US" dirty="0">
                <a:latin typeface="+mj-lt"/>
                <a:ea typeface="MS Mincho" panose="02020609040205080304" pitchFamily="49" charset="-128"/>
              </a:rPr>
              <a:t> </a:t>
            </a:r>
          </a:p>
          <a:p>
            <a:pPr eaLnBrk="1" hangingPunct="1">
              <a:spcAft>
                <a:spcPts val="0"/>
              </a:spcAft>
              <a:defRPr/>
            </a:pPr>
            <a:r>
              <a:rPr lang="en-US" i="1" dirty="0">
                <a:latin typeface="+mj-lt"/>
                <a:ea typeface="MS Mincho" panose="02020609040205080304" pitchFamily="49" charset="-128"/>
              </a:rPr>
              <a:t>3. Meetings </a:t>
            </a:r>
            <a:endParaRPr lang="en-US" dirty="0">
              <a:latin typeface="+mj-lt"/>
              <a:ea typeface="MS Mincho" panose="02020609040205080304" pitchFamily="49" charset="-128"/>
            </a:endParaRPr>
          </a:p>
          <a:p>
            <a:pPr eaLnBrk="1" hangingPunct="1">
              <a:spcAft>
                <a:spcPts val="0"/>
              </a:spcAft>
              <a:defRPr/>
            </a:pPr>
            <a:r>
              <a:rPr lang="en-US" dirty="0">
                <a:latin typeface="+mj-lt"/>
                <a:ea typeface="MS Mincho" panose="02020609040205080304" pitchFamily="49" charset="-128"/>
              </a:rPr>
              <a:t>Meetings of the Detector Council shall be held at the discretion of the Project Manager, normally every week or two weeks during the construction phase. The meetings shall be chaired by the Project Manager, the Deputy Project Manager(s), or their designated representative.</a:t>
            </a:r>
          </a:p>
        </p:txBody>
      </p:sp>
      <p:sp>
        <p:nvSpPr>
          <p:cNvPr id="8" name="Rectangle 1">
            <a:extLst>
              <a:ext uri="{FF2B5EF4-FFF2-40B4-BE49-F238E27FC236}">
                <a16:creationId xmlns:a16="http://schemas.microsoft.com/office/drawing/2014/main" id="{03776567-F57E-BE46-BF13-92832304C957}"/>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VII. Detector Council</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7689-50A8-3244-86E9-F146B9B9BA23}"/>
              </a:ext>
            </a:extLst>
          </p:cNvPr>
          <p:cNvSpPr>
            <a:spLocks noGrp="1"/>
          </p:cNvSpPr>
          <p:nvPr>
            <p:ph type="title"/>
          </p:nvPr>
        </p:nvSpPr>
        <p:spPr>
          <a:xfrm>
            <a:off x="215900" y="152400"/>
            <a:ext cx="8915400" cy="762000"/>
          </a:xfrm>
        </p:spPr>
        <p:txBody>
          <a:bodyPr/>
          <a:lstStyle/>
          <a:p>
            <a:pPr>
              <a:defRPr/>
            </a:pPr>
            <a:r>
              <a:rPr lang="en-US" sz="3600" u="sng" dirty="0">
                <a:solidFill>
                  <a:srgbClr val="FFFF00"/>
                </a:solidFill>
              </a:rPr>
              <a:t>VIII. Physics and Analysis </a:t>
            </a:r>
            <a:r>
              <a:rPr lang="en-US" sz="3200" u="sng" dirty="0">
                <a:solidFill>
                  <a:srgbClr val="FFFF00"/>
                </a:solidFill>
              </a:rPr>
              <a:t>Working</a:t>
            </a:r>
            <a:r>
              <a:rPr lang="en-US" sz="3600" u="sng" dirty="0">
                <a:solidFill>
                  <a:srgbClr val="FFFF00"/>
                </a:solidFill>
              </a:rPr>
              <a:t> Groups</a:t>
            </a:r>
          </a:p>
        </p:txBody>
      </p:sp>
      <p:sp>
        <p:nvSpPr>
          <p:cNvPr id="3" name="Content Placeholder 2">
            <a:extLst>
              <a:ext uri="{FF2B5EF4-FFF2-40B4-BE49-F238E27FC236}">
                <a16:creationId xmlns:a16="http://schemas.microsoft.com/office/drawing/2014/main" id="{4F802ADC-93D5-254F-AFE6-0D6E4628C682}"/>
              </a:ext>
            </a:extLst>
          </p:cNvPr>
          <p:cNvSpPr>
            <a:spLocks noGrp="1"/>
          </p:cNvSpPr>
          <p:nvPr>
            <p:ph idx="1"/>
          </p:nvPr>
        </p:nvSpPr>
        <p:spPr>
          <a:xfrm>
            <a:off x="223274" y="936523"/>
            <a:ext cx="8463526" cy="5402826"/>
          </a:xfrm>
        </p:spPr>
        <p:txBody>
          <a:bodyPr/>
          <a:lstStyle/>
          <a:p>
            <a:pPr marL="0" indent="0">
              <a:spcBef>
                <a:spcPts val="0"/>
              </a:spcBef>
              <a:buFont typeface="Wingdings" pitchFamily="2" charset="2"/>
              <a:buNone/>
              <a:defRPr/>
            </a:pPr>
            <a:r>
              <a:rPr lang="en-US" sz="2000" i="1" dirty="0">
                <a:effectLst/>
              </a:rPr>
              <a:t>1. Function </a:t>
            </a:r>
            <a:endParaRPr lang="en-US" sz="2000" dirty="0">
              <a:effectLst/>
            </a:endParaRPr>
          </a:p>
          <a:p>
            <a:pPr marL="0" indent="0">
              <a:spcBef>
                <a:spcPts val="0"/>
              </a:spcBef>
              <a:buFont typeface="Wingdings" pitchFamily="2" charset="2"/>
              <a:buNone/>
              <a:defRPr/>
            </a:pPr>
            <a:r>
              <a:rPr lang="en-US" sz="2000" dirty="0">
                <a:effectLst/>
              </a:rPr>
              <a:t>The Physics Working Groups shall be the environment in which all official MPD physics results are developed, certified and readied for publication. The analysis working groups shall be the environment in which MPD software tools are developed, tested, certified and made available to any MPD member.</a:t>
            </a:r>
          </a:p>
          <a:p>
            <a:pPr marL="0" indent="0">
              <a:spcBef>
                <a:spcPts val="0"/>
              </a:spcBef>
              <a:buFont typeface="Wingdings" pitchFamily="2" charset="2"/>
              <a:buNone/>
              <a:defRPr/>
            </a:pPr>
            <a:endParaRPr lang="en-US" sz="1000" dirty="0">
              <a:effectLst/>
            </a:endParaRPr>
          </a:p>
          <a:p>
            <a:pPr marL="0" indent="0">
              <a:spcBef>
                <a:spcPts val="0"/>
              </a:spcBef>
              <a:buFont typeface="Wingdings" pitchFamily="2" charset="2"/>
              <a:buNone/>
              <a:defRPr/>
            </a:pPr>
            <a:r>
              <a:rPr lang="en-US" sz="2000" i="1" dirty="0">
                <a:effectLst/>
              </a:rPr>
              <a:t>2. Formation of Physics and Analysis Working Groups </a:t>
            </a:r>
            <a:endParaRPr lang="en-US" sz="2000" dirty="0">
              <a:effectLst/>
            </a:endParaRPr>
          </a:p>
          <a:p>
            <a:pPr marL="0" indent="0">
              <a:spcBef>
                <a:spcPts val="0"/>
              </a:spcBef>
              <a:buFont typeface="Wingdings" pitchFamily="2" charset="2"/>
              <a:buNone/>
              <a:defRPr/>
            </a:pPr>
            <a:r>
              <a:rPr lang="en-US" sz="2000" dirty="0">
                <a:effectLst/>
              </a:rPr>
              <a:t>Physics and Analysis Working Groups and their Conveners and Co-conveners shall be proposed by the Spokesperson and approved by the Executive Council. Termination or restructuring of any Physics Working Group shall be proposed by the Spokesperson and approved by the Executive Council.</a:t>
            </a:r>
          </a:p>
          <a:p>
            <a:pPr marL="0" indent="0">
              <a:spcBef>
                <a:spcPts val="0"/>
              </a:spcBef>
              <a:buFont typeface="Wingdings" pitchFamily="2" charset="2"/>
              <a:buNone/>
              <a:defRPr/>
            </a:pPr>
            <a:endParaRPr lang="en-US" sz="1000" dirty="0">
              <a:effectLst/>
            </a:endParaRPr>
          </a:p>
          <a:p>
            <a:pPr marL="0" indent="0">
              <a:spcBef>
                <a:spcPts val="0"/>
              </a:spcBef>
              <a:buFont typeface="Wingdings" pitchFamily="2" charset="2"/>
              <a:buNone/>
              <a:defRPr/>
            </a:pPr>
            <a:r>
              <a:rPr lang="en-US" sz="2000" i="1" dirty="0">
                <a:effectLst/>
              </a:rPr>
              <a:t>3. Meetings </a:t>
            </a:r>
            <a:endParaRPr lang="en-US" sz="2000" dirty="0">
              <a:effectLst/>
            </a:endParaRPr>
          </a:p>
          <a:p>
            <a:pPr marL="0" indent="0">
              <a:spcBef>
                <a:spcPts val="0"/>
              </a:spcBef>
              <a:buFont typeface="Wingdings" pitchFamily="2" charset="2"/>
              <a:buNone/>
              <a:defRPr/>
            </a:pPr>
            <a:r>
              <a:rPr lang="en-US" sz="2000" dirty="0">
                <a:effectLst/>
              </a:rPr>
              <a:t>Meetings of all Physics and Analysis Working Groups shall normally take place at least twice per month at the discretion of the respective Conveners and/or Co-conveners.</a:t>
            </a:r>
          </a:p>
          <a:p>
            <a:pPr marL="0">
              <a:spcBef>
                <a:spcPts val="0"/>
              </a:spcBef>
              <a:defRPr/>
            </a:pPr>
            <a:r>
              <a:rPr lang="en-US" sz="2000" dirty="0">
                <a:effectLst/>
              </a:rPr>
              <a:t> </a:t>
            </a:r>
          </a:p>
          <a:p>
            <a:pPr marL="0">
              <a:spcBef>
                <a:spcPts val="0"/>
              </a:spcBef>
              <a:defRPr/>
            </a:pPr>
            <a:endParaRPr lang="en-US" sz="2000" dirty="0"/>
          </a:p>
        </p:txBody>
      </p:sp>
      <p:sp>
        <p:nvSpPr>
          <p:cNvPr id="6" name="Slide Number Placeholder 5">
            <a:extLst>
              <a:ext uri="{FF2B5EF4-FFF2-40B4-BE49-F238E27FC236}">
                <a16:creationId xmlns:a16="http://schemas.microsoft.com/office/drawing/2014/main" id="{38078257-1A43-A148-9674-13A721C2304A}"/>
              </a:ext>
            </a:extLst>
          </p:cNvPr>
          <p:cNvSpPr>
            <a:spLocks noGrp="1"/>
          </p:cNvSpPr>
          <p:nvPr>
            <p:ph type="sldNum" sz="quarter" idx="12"/>
          </p:nvPr>
        </p:nvSpPr>
        <p:spPr/>
        <p:txBody>
          <a:bodyPr/>
          <a:lstStyle/>
          <a:p>
            <a:pPr>
              <a:defRPr/>
            </a:pPr>
            <a:fld id="{5F27ED5C-9FF6-0041-A37F-DCA9E20BD78B}" type="slidenum">
              <a:rPr lang="en-US" altLang="en-US"/>
              <a:pPr>
                <a:defRPr/>
              </a:pPr>
              <a:t>23</a:t>
            </a:fld>
            <a:endParaRPr lang="en-US" altLang="en-US"/>
          </a:p>
        </p:txBody>
      </p:sp>
    </p:spTree>
  </p:cSld>
  <p:clrMapOvr>
    <a:masterClrMapping/>
  </p:clrMapOvr>
  <p:transition spd="med">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7689-50A8-3244-86E9-F146B9B9BA23}"/>
              </a:ext>
            </a:extLst>
          </p:cNvPr>
          <p:cNvSpPr>
            <a:spLocks noGrp="1"/>
          </p:cNvSpPr>
          <p:nvPr>
            <p:ph type="title"/>
          </p:nvPr>
        </p:nvSpPr>
        <p:spPr>
          <a:xfrm>
            <a:off x="215900" y="152400"/>
            <a:ext cx="8915400" cy="1143000"/>
          </a:xfrm>
        </p:spPr>
        <p:txBody>
          <a:bodyPr/>
          <a:lstStyle/>
          <a:p>
            <a:pPr>
              <a:defRPr/>
            </a:pPr>
            <a:r>
              <a:rPr lang="en-US" sz="3600" u="sng" dirty="0">
                <a:solidFill>
                  <a:srgbClr val="FFFF00"/>
                </a:solidFill>
              </a:rPr>
              <a:t>ANNEX 1: Publication policies (I)</a:t>
            </a:r>
          </a:p>
        </p:txBody>
      </p:sp>
      <p:sp>
        <p:nvSpPr>
          <p:cNvPr id="63490" name="Content Placeholder 2">
            <a:extLst>
              <a:ext uri="{FF2B5EF4-FFF2-40B4-BE49-F238E27FC236}">
                <a16:creationId xmlns:a16="http://schemas.microsoft.com/office/drawing/2014/main" id="{F3D57BCB-2915-0142-AC25-166E167C62E1}"/>
              </a:ext>
            </a:extLst>
          </p:cNvPr>
          <p:cNvSpPr>
            <a:spLocks noGrp="1" noChangeArrowheads="1"/>
          </p:cNvSpPr>
          <p:nvPr>
            <p:ph idx="1"/>
          </p:nvPr>
        </p:nvSpPr>
        <p:spPr>
          <a:xfrm>
            <a:off x="304800" y="1517650"/>
            <a:ext cx="8229600" cy="4498975"/>
          </a:xfrm>
        </p:spPr>
        <p:txBody>
          <a:bodyPr/>
          <a:lstStyle/>
          <a:p>
            <a:pPr marL="0" indent="0">
              <a:buFont typeface="Wingdings" pitchFamily="2" charset="2"/>
              <a:buNone/>
            </a:pPr>
            <a:r>
              <a:rPr lang="en-US" altLang="en-US" sz="2000" dirty="0">
                <a:effectLst/>
                <a:ea typeface="ＭＳ Ｐゴシック" panose="020B0600070205080204" pitchFamily="34" charset="-128"/>
              </a:rPr>
              <a:t>In this section "publication" means the announcement of results through seminars, conferences, and/or scientific journals.</a:t>
            </a:r>
          </a:p>
          <a:p>
            <a:pPr marL="0" indent="0">
              <a:buFont typeface="Wingdings" pitchFamily="2" charset="2"/>
              <a:buNone/>
            </a:pPr>
            <a:r>
              <a:rPr lang="en-US" altLang="en-US" sz="2000" dirty="0">
                <a:effectLst/>
                <a:ea typeface="ＭＳ Ｐゴシック" panose="020B0600070205080204" pitchFamily="34" charset="-128"/>
              </a:rPr>
              <a:t>GOALS</a:t>
            </a:r>
          </a:p>
          <a:p>
            <a:pPr marL="0" indent="0">
              <a:buFont typeface="Wingdings" pitchFamily="2" charset="2"/>
              <a:buNone/>
            </a:pPr>
            <a:r>
              <a:rPr lang="en-US" altLang="en-US" sz="2000" dirty="0">
                <a:effectLst/>
                <a:ea typeface="ＭＳ Ｐゴシック" panose="020B0600070205080204" pitchFamily="34" charset="-128"/>
              </a:rPr>
              <a:t>The publication goals of the MPD Collaboration are as follows:</a:t>
            </a:r>
          </a:p>
          <a:p>
            <a:pPr marL="0" indent="0">
              <a:buFont typeface="Wingdings" pitchFamily="2" charset="2"/>
              <a:buNone/>
            </a:pPr>
            <a:r>
              <a:rPr lang="en-US" altLang="en-US" sz="2000" dirty="0">
                <a:effectLst/>
                <a:ea typeface="ＭＳ Ｐゴシック" panose="020B0600070205080204" pitchFamily="34" charset="-128"/>
              </a:rPr>
              <a:t>• Timely dissemination and publication of results that the Collaboration has agreed are sound and ready for publication.</a:t>
            </a:r>
          </a:p>
          <a:p>
            <a:pPr marL="0" indent="0">
              <a:buFont typeface="Wingdings" pitchFamily="2" charset="2"/>
              <a:buNone/>
            </a:pPr>
            <a:r>
              <a:rPr lang="en-US" altLang="en-US" sz="2000" dirty="0">
                <a:effectLst/>
                <a:ea typeface="ＭＳ Ｐゴシック" panose="020B0600070205080204" pitchFamily="34" charset="-128"/>
              </a:rPr>
              <a:t>• Avoidance of rumors and premature publication.</a:t>
            </a:r>
          </a:p>
          <a:p>
            <a:pPr marL="0" indent="0">
              <a:buFont typeface="Wingdings" pitchFamily="2" charset="2"/>
              <a:buNone/>
            </a:pPr>
            <a:r>
              <a:rPr lang="en-US" altLang="en-US" sz="2000" dirty="0">
                <a:effectLst/>
                <a:ea typeface="ＭＳ Ｐゴシック" panose="020B0600070205080204" pitchFamily="34" charset="-128"/>
              </a:rPr>
              <a:t>• Equitable assignment of credit and of speaking opportunities to individuals for their work.</a:t>
            </a:r>
          </a:p>
          <a:p>
            <a:pPr marL="0" indent="0">
              <a:buFont typeface="Wingdings" pitchFamily="2" charset="2"/>
              <a:buNone/>
            </a:pPr>
            <a:r>
              <a:rPr lang="en-US" altLang="en-US" sz="2000" dirty="0">
                <a:effectLst/>
                <a:ea typeface="ＭＳ Ｐゴシック" panose="020B0600070205080204" pitchFamily="34" charset="-128"/>
              </a:rPr>
              <a:t>• Fully open communication within the Collaboration and open</a:t>
            </a:r>
          </a:p>
          <a:p>
            <a:pPr marL="0" indent="0">
              <a:buFont typeface="Wingdings" pitchFamily="2" charset="2"/>
              <a:buNone/>
            </a:pPr>
            <a:r>
              <a:rPr lang="en-US" altLang="en-US" sz="2000" dirty="0">
                <a:effectLst/>
                <a:ea typeface="ＭＳ Ｐゴシック" panose="020B0600070205080204" pitchFamily="34" charset="-128"/>
              </a:rPr>
              <a:t>communication outside of the Collaboration consistent with the other</a:t>
            </a:r>
          </a:p>
          <a:p>
            <a:pPr marL="0" indent="0">
              <a:buFont typeface="Wingdings" pitchFamily="2" charset="2"/>
              <a:buNone/>
            </a:pPr>
            <a:r>
              <a:rPr lang="en-US" altLang="en-US" sz="2000" dirty="0">
                <a:effectLst/>
                <a:ea typeface="ＭＳ Ｐゴシック" panose="020B0600070205080204" pitchFamily="34" charset="-128"/>
              </a:rPr>
              <a:t>goals listed above.</a:t>
            </a:r>
          </a:p>
          <a:p>
            <a:pPr marL="0" indent="0">
              <a:buFont typeface="Wingdings" pitchFamily="2" charset="2"/>
              <a:buNone/>
            </a:pPr>
            <a:endParaRPr lang="en-US" altLang="en-US" sz="2000" dirty="0">
              <a:effectLst/>
              <a:ea typeface="ＭＳ Ｐゴシック" panose="020B0600070205080204" pitchFamily="34" charset="-128"/>
            </a:endParaRPr>
          </a:p>
          <a:p>
            <a:pPr marL="0" indent="0">
              <a:buFont typeface="Wingdings" pitchFamily="2" charset="2"/>
              <a:buNone/>
            </a:pPr>
            <a:r>
              <a:rPr lang="en-US" altLang="en-US" sz="2000" dirty="0">
                <a:effectLst/>
                <a:ea typeface="ＭＳ Ｐゴシック" panose="020B0600070205080204" pitchFamily="34" charset="-128"/>
              </a:rPr>
              <a:t> </a:t>
            </a:r>
          </a:p>
          <a:p>
            <a:pPr marL="0" indent="0">
              <a:buFont typeface="Wingdings" pitchFamily="2" charset="2"/>
              <a:buNone/>
            </a:pPr>
            <a:endParaRPr lang="en-US" altLang="en-US" sz="1200" dirty="0">
              <a:effectLst/>
              <a:ea typeface="ＭＳ Ｐゴシック" panose="020B0600070205080204" pitchFamily="34" charset="-128"/>
            </a:endParaRPr>
          </a:p>
        </p:txBody>
      </p:sp>
      <p:sp>
        <p:nvSpPr>
          <p:cNvPr id="4" name="Date Placeholder 3">
            <a:extLst>
              <a:ext uri="{FF2B5EF4-FFF2-40B4-BE49-F238E27FC236}">
                <a16:creationId xmlns:a16="http://schemas.microsoft.com/office/drawing/2014/main" id="{CA2746A0-9EEA-844A-B1B2-C1DC0400B84E}"/>
              </a:ext>
            </a:extLst>
          </p:cNvPr>
          <p:cNvSpPr>
            <a:spLocks noGrp="1"/>
          </p:cNvSpPr>
          <p:nvPr>
            <p:ph type="dt" sz="quarter" idx="10"/>
          </p:nvPr>
        </p:nvSpPr>
        <p:spPr/>
        <p:txBody>
          <a:bodyPr/>
          <a:lstStyle/>
          <a:p>
            <a:pPr>
              <a:defRPr/>
            </a:pPr>
            <a:r>
              <a:rPr lang="en-US" altLang="en-US"/>
              <a:t>Itzhak Tserruya</a:t>
            </a:r>
          </a:p>
        </p:txBody>
      </p:sp>
      <p:sp>
        <p:nvSpPr>
          <p:cNvPr id="5" name="Footer Placeholder 4">
            <a:extLst>
              <a:ext uri="{FF2B5EF4-FFF2-40B4-BE49-F238E27FC236}">
                <a16:creationId xmlns:a16="http://schemas.microsoft.com/office/drawing/2014/main" id="{B5B41C74-D307-9C41-BBC1-01A3C23E7395}"/>
              </a:ext>
            </a:extLst>
          </p:cNvPr>
          <p:cNvSpPr>
            <a:spLocks noGrp="1"/>
          </p:cNvSpPr>
          <p:nvPr>
            <p:ph type="ftr" sz="quarter" idx="11"/>
          </p:nvPr>
        </p:nvSpPr>
        <p:spPr>
          <a:xfrm>
            <a:off x="3124200" y="6248400"/>
            <a:ext cx="32766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6" name="Slide Number Placeholder 5">
            <a:extLst>
              <a:ext uri="{FF2B5EF4-FFF2-40B4-BE49-F238E27FC236}">
                <a16:creationId xmlns:a16="http://schemas.microsoft.com/office/drawing/2014/main" id="{38078257-1A43-A148-9674-13A721C2304A}"/>
              </a:ext>
            </a:extLst>
          </p:cNvPr>
          <p:cNvSpPr>
            <a:spLocks noGrp="1"/>
          </p:cNvSpPr>
          <p:nvPr>
            <p:ph type="sldNum" sz="quarter" idx="12"/>
          </p:nvPr>
        </p:nvSpPr>
        <p:spPr/>
        <p:txBody>
          <a:bodyPr/>
          <a:lstStyle/>
          <a:p>
            <a:pPr>
              <a:defRPr/>
            </a:pPr>
            <a:fld id="{26BF83B5-70D4-3C40-A5F0-D464F893C023}" type="slidenum">
              <a:rPr lang="en-US" altLang="en-US"/>
              <a:pPr>
                <a:defRPr/>
              </a:pPr>
              <a:t>24</a:t>
            </a:fld>
            <a:endParaRPr lang="en-US" altLang="en-US"/>
          </a:p>
        </p:txBody>
      </p:sp>
    </p:spTree>
  </p:cSld>
  <p:clrMapOvr>
    <a:masterClrMapping/>
  </p:clrMapOvr>
  <p:transition spd="med">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7689-50A8-3244-86E9-F146B9B9BA23}"/>
              </a:ext>
            </a:extLst>
          </p:cNvPr>
          <p:cNvSpPr>
            <a:spLocks noGrp="1"/>
          </p:cNvSpPr>
          <p:nvPr>
            <p:ph type="title"/>
          </p:nvPr>
        </p:nvSpPr>
        <p:spPr>
          <a:xfrm>
            <a:off x="207963" y="0"/>
            <a:ext cx="8915400" cy="990600"/>
          </a:xfrm>
        </p:spPr>
        <p:txBody>
          <a:bodyPr/>
          <a:lstStyle/>
          <a:p>
            <a:pPr>
              <a:defRPr/>
            </a:pPr>
            <a:r>
              <a:rPr lang="en-US" sz="3600" u="sng" dirty="0">
                <a:solidFill>
                  <a:srgbClr val="FFFF00"/>
                </a:solidFill>
              </a:rPr>
              <a:t>ANNEX 1: Publication policies (II)</a:t>
            </a:r>
          </a:p>
        </p:txBody>
      </p:sp>
      <p:sp>
        <p:nvSpPr>
          <p:cNvPr id="3" name="Content Placeholder 2">
            <a:extLst>
              <a:ext uri="{FF2B5EF4-FFF2-40B4-BE49-F238E27FC236}">
                <a16:creationId xmlns:a16="http://schemas.microsoft.com/office/drawing/2014/main" id="{4F802ADC-93D5-254F-AFE6-0D6E4628C682}"/>
              </a:ext>
            </a:extLst>
          </p:cNvPr>
          <p:cNvSpPr>
            <a:spLocks noGrp="1"/>
          </p:cNvSpPr>
          <p:nvPr>
            <p:ph idx="1"/>
          </p:nvPr>
        </p:nvSpPr>
        <p:spPr>
          <a:xfrm>
            <a:off x="342900" y="909638"/>
            <a:ext cx="8458200" cy="5334000"/>
          </a:xfrm>
        </p:spPr>
        <p:txBody>
          <a:bodyPr/>
          <a:lstStyle/>
          <a:p>
            <a:pPr marL="0" indent="0">
              <a:buFont typeface="Wingdings" pitchFamily="2" charset="2"/>
              <a:buNone/>
              <a:defRPr/>
            </a:pPr>
            <a:r>
              <a:rPr lang="en-US" sz="1600" dirty="0">
                <a:effectLst/>
              </a:rPr>
              <a:t>POLICIES</a:t>
            </a:r>
          </a:p>
          <a:p>
            <a:pPr marL="0" indent="0">
              <a:buFont typeface="Wingdings" pitchFamily="2" charset="2"/>
              <a:buNone/>
              <a:defRPr/>
            </a:pPr>
            <a:r>
              <a:rPr lang="en-US" sz="1600" b="1" dirty="0">
                <a:effectLst/>
              </a:rPr>
              <a:t>I. Open communication within the Collaboration</a:t>
            </a:r>
            <a:endParaRPr lang="en-US" sz="1600" dirty="0">
              <a:effectLst/>
            </a:endParaRPr>
          </a:p>
          <a:p>
            <a:pPr marL="0" indent="0">
              <a:buFont typeface="Wingdings" pitchFamily="2" charset="2"/>
              <a:buNone/>
              <a:defRPr/>
            </a:pPr>
            <a:r>
              <a:rPr lang="en-US" sz="1600" dirty="0">
                <a:effectLst/>
              </a:rPr>
              <a:t>Data from all subsystems of the MPD Collaboration shall be available to all members of the Collaboration. All related analysis tools, codes, correction parameters and algorithms, calibration constants, etc., shall also be made available to all members of the Collaboration.</a:t>
            </a:r>
          </a:p>
          <a:p>
            <a:pPr marL="0" indent="0">
              <a:buFont typeface="Wingdings" pitchFamily="2" charset="2"/>
              <a:buNone/>
              <a:defRPr/>
            </a:pPr>
            <a:r>
              <a:rPr lang="en-US" sz="1600" dirty="0">
                <a:effectLst/>
              </a:rPr>
              <a:t> </a:t>
            </a:r>
          </a:p>
          <a:p>
            <a:pPr marL="0" indent="0">
              <a:buFont typeface="Wingdings" pitchFamily="2" charset="2"/>
              <a:buNone/>
              <a:defRPr/>
            </a:pPr>
            <a:r>
              <a:rPr lang="en-US" sz="1600" b="1" dirty="0">
                <a:effectLst/>
              </a:rPr>
              <a:t>II. Preliminary results</a:t>
            </a:r>
            <a:endParaRPr lang="en-US" sz="1600" dirty="0">
              <a:effectLst/>
            </a:endParaRPr>
          </a:p>
          <a:p>
            <a:pPr marL="0" indent="0">
              <a:buFont typeface="Wingdings" pitchFamily="2" charset="2"/>
              <a:buNone/>
              <a:defRPr/>
            </a:pPr>
            <a:r>
              <a:rPr lang="en-US" sz="1600" dirty="0">
                <a:effectLst/>
              </a:rPr>
              <a:t>Preliminary results can be disseminated outside of the collaboration in seminars, workshops or conferences, only when the following steps have been taken:</a:t>
            </a:r>
          </a:p>
          <a:p>
            <a:pPr marL="0" indent="0">
              <a:buFont typeface="Wingdings" pitchFamily="2" charset="2"/>
              <a:buNone/>
              <a:defRPr/>
            </a:pPr>
            <a:r>
              <a:rPr lang="en-US" sz="1600" dirty="0">
                <a:effectLst/>
              </a:rPr>
              <a:t>An MPD Analysis Note (AN) has been developed within a PWG and circulated within the collaboration. The AN shall give details of the analysis on which the results are based, as well as other relevant information.</a:t>
            </a:r>
          </a:p>
          <a:p>
            <a:pPr marL="0" indent="0">
              <a:buFont typeface="Wingdings" pitchFamily="2" charset="2"/>
              <a:buNone/>
              <a:defRPr/>
            </a:pPr>
            <a:r>
              <a:rPr lang="en-US" sz="1600" dirty="0">
                <a:effectLst/>
              </a:rPr>
              <a:t>The results have been presented and discussed at an open meeting of the Collaboration.</a:t>
            </a:r>
          </a:p>
          <a:p>
            <a:pPr marL="0" indent="0">
              <a:buFont typeface="Wingdings" pitchFamily="2" charset="2"/>
              <a:buNone/>
              <a:defRPr/>
            </a:pPr>
            <a:r>
              <a:rPr lang="en-US" sz="1600" dirty="0">
                <a:effectLst/>
              </a:rPr>
              <a:t>The Spokesperson has determined, based on steps (1) and (2), that the data are suitable for dissemination outside of the collaboration.</a:t>
            </a:r>
          </a:p>
          <a:p>
            <a:pPr marL="0" indent="0">
              <a:buFont typeface="Wingdings" pitchFamily="2" charset="2"/>
              <a:buNone/>
              <a:defRPr/>
            </a:pPr>
            <a:r>
              <a:rPr lang="en-US" sz="1600" dirty="0">
                <a:effectLst/>
              </a:rPr>
              <a:t>At this stage the results shall be prominently labeled as "MPD preliminary".</a:t>
            </a: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There shall be one preliminary result for a given analysis. The next step shall be the final result released only once the paper containing this result is submitted for publication.</a:t>
            </a:r>
          </a:p>
          <a:p>
            <a:pPr marL="0" indent="0">
              <a:buFont typeface="Wingdings" pitchFamily="2" charset="2"/>
              <a:buNone/>
              <a:defRPr/>
            </a:pPr>
            <a:r>
              <a:rPr lang="en-US" sz="1600" dirty="0">
                <a:effectLst/>
              </a:rPr>
              <a:t> </a:t>
            </a:r>
          </a:p>
          <a:p>
            <a:pPr marL="0" indent="0">
              <a:buFont typeface="Wingdings" pitchFamily="2" charset="2"/>
              <a:buNone/>
              <a:defRPr/>
            </a:pPr>
            <a:r>
              <a:rPr lang="en-US" sz="1600" b="1" dirty="0">
                <a:effectLst/>
              </a:rPr>
              <a:t> </a:t>
            </a:r>
            <a:endParaRPr lang="en-US" sz="1600" dirty="0">
              <a:effectLst/>
            </a:endParaRP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 </a:t>
            </a:r>
          </a:p>
          <a:p>
            <a:pPr marL="0" indent="0">
              <a:buFont typeface="Wingdings" pitchFamily="2" charset="2"/>
              <a:buNone/>
              <a:defRPr/>
            </a:pPr>
            <a:endParaRPr lang="en-US" sz="1050" dirty="0">
              <a:effectLst/>
            </a:endParaRPr>
          </a:p>
        </p:txBody>
      </p:sp>
      <p:sp>
        <p:nvSpPr>
          <p:cNvPr id="6" name="Slide Number Placeholder 5">
            <a:extLst>
              <a:ext uri="{FF2B5EF4-FFF2-40B4-BE49-F238E27FC236}">
                <a16:creationId xmlns:a16="http://schemas.microsoft.com/office/drawing/2014/main" id="{38078257-1A43-A148-9674-13A721C2304A}"/>
              </a:ext>
            </a:extLst>
          </p:cNvPr>
          <p:cNvSpPr>
            <a:spLocks noGrp="1"/>
          </p:cNvSpPr>
          <p:nvPr>
            <p:ph type="sldNum" sz="quarter" idx="12"/>
          </p:nvPr>
        </p:nvSpPr>
        <p:spPr/>
        <p:txBody>
          <a:bodyPr/>
          <a:lstStyle/>
          <a:p>
            <a:pPr>
              <a:defRPr/>
            </a:pPr>
            <a:fld id="{97F0B352-FBDF-1C4C-9DFF-961D1817285E}" type="slidenum">
              <a:rPr lang="en-US" altLang="en-US"/>
              <a:pPr>
                <a:defRPr/>
              </a:pPr>
              <a:t>25</a:t>
            </a:fld>
            <a:endParaRPr lang="en-US" altLang="en-US"/>
          </a:p>
        </p:txBody>
      </p:sp>
    </p:spTree>
  </p:cSld>
  <p:clrMapOvr>
    <a:masterClrMapping/>
  </p:clrMapOvr>
  <p:transition spd="med">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7689-50A8-3244-86E9-F146B9B9BA23}"/>
              </a:ext>
            </a:extLst>
          </p:cNvPr>
          <p:cNvSpPr>
            <a:spLocks noGrp="1"/>
          </p:cNvSpPr>
          <p:nvPr>
            <p:ph type="title"/>
          </p:nvPr>
        </p:nvSpPr>
        <p:spPr>
          <a:xfrm>
            <a:off x="215900" y="152400"/>
            <a:ext cx="8915400" cy="838200"/>
          </a:xfrm>
        </p:spPr>
        <p:txBody>
          <a:bodyPr/>
          <a:lstStyle/>
          <a:p>
            <a:pPr>
              <a:defRPr/>
            </a:pPr>
            <a:r>
              <a:rPr lang="en-US" sz="3600" u="sng" dirty="0">
                <a:solidFill>
                  <a:srgbClr val="FFFF00"/>
                </a:solidFill>
              </a:rPr>
              <a:t>ANNEX 1: Publication policies (III)</a:t>
            </a:r>
          </a:p>
        </p:txBody>
      </p:sp>
      <p:sp>
        <p:nvSpPr>
          <p:cNvPr id="3" name="Content Placeholder 2">
            <a:extLst>
              <a:ext uri="{FF2B5EF4-FFF2-40B4-BE49-F238E27FC236}">
                <a16:creationId xmlns:a16="http://schemas.microsoft.com/office/drawing/2014/main" id="{4F802ADC-93D5-254F-AFE6-0D6E4628C682}"/>
              </a:ext>
            </a:extLst>
          </p:cNvPr>
          <p:cNvSpPr>
            <a:spLocks noGrp="1"/>
          </p:cNvSpPr>
          <p:nvPr>
            <p:ph idx="1"/>
          </p:nvPr>
        </p:nvSpPr>
        <p:spPr>
          <a:xfrm>
            <a:off x="381000" y="990600"/>
            <a:ext cx="8534400" cy="5710238"/>
          </a:xfrm>
        </p:spPr>
        <p:txBody>
          <a:bodyPr/>
          <a:lstStyle/>
          <a:p>
            <a:pPr marL="0" indent="0">
              <a:buFont typeface="Wingdings" pitchFamily="2" charset="2"/>
              <a:buNone/>
              <a:defRPr/>
            </a:pPr>
            <a:r>
              <a:rPr lang="en-US" sz="1600" b="1" dirty="0">
                <a:effectLst/>
              </a:rPr>
              <a:t>III. Publication in refereed journals  </a:t>
            </a:r>
            <a:endParaRPr lang="en-US" sz="1600" dirty="0">
              <a:effectLst/>
            </a:endParaRPr>
          </a:p>
          <a:p>
            <a:pPr marL="0" indent="0">
              <a:buFont typeface="Wingdings" pitchFamily="2" charset="2"/>
              <a:buNone/>
              <a:defRPr/>
            </a:pPr>
            <a:r>
              <a:rPr lang="en-US" sz="1600" dirty="0">
                <a:effectLst/>
              </a:rPr>
              <a:t>Submission, resubmission, and correspondence with editors for all MPD Collaboration publications in refereed journals shall be handled only (a) through the MPD Office, (b) with explicit approval by the Spokesperson, and (c) after the following steps are taken:</a:t>
            </a:r>
          </a:p>
          <a:p>
            <a:pPr marL="0" indent="0">
              <a:buFont typeface="Wingdings" pitchFamily="2" charset="2"/>
              <a:buNone/>
              <a:defRPr/>
            </a:pPr>
            <a:r>
              <a:rPr lang="en-US" sz="1600" dirty="0">
                <a:effectLst/>
              </a:rPr>
              <a:t>Following the determination that the relevant analyzed data are suitable for publication a Paper Preparation Group (PPG) shall be appointed by the Spokesperson in consultation with the relevant Physics Working Group </a:t>
            </a:r>
            <a:r>
              <a:rPr lang="en-US" sz="1600" dirty="0" err="1">
                <a:effectLst/>
              </a:rPr>
              <a:t>Convenors</a:t>
            </a:r>
            <a:r>
              <a:rPr lang="en-US" sz="1600" dirty="0">
                <a:effectLst/>
              </a:rPr>
              <a:t> to prepare a near-final draft. The Collaboration members who have performed the initial analysis are expected to be members of the PPG. The near-final draft shall be circulated within the Collaboration. Comments from the Collaboration shall be solicited during the two weeks following the release of the near-final draft to the Collaboration. </a:t>
            </a:r>
          </a:p>
          <a:p>
            <a:pPr marL="0" indent="0">
              <a:buFont typeface="Wingdings" pitchFamily="2" charset="2"/>
              <a:buNone/>
              <a:defRPr/>
            </a:pPr>
            <a:r>
              <a:rPr lang="en-US" sz="1600" dirty="0">
                <a:effectLst/>
              </a:rPr>
              <a:t>After that an ad hoc Internal Review Committee (IRC) appointed by the Spokesperson shall review all comments received and together with the PPG shall produce the final draft of the paper. The final draft shall be released to  the Collaboration for comments within one week. In general, only relatively small comments are expected in this second release of the draft.   </a:t>
            </a:r>
          </a:p>
          <a:p>
            <a:pPr marL="0" indent="0">
              <a:buFont typeface="Wingdings" pitchFamily="2" charset="2"/>
              <a:buNone/>
              <a:defRPr/>
            </a:pPr>
            <a:r>
              <a:rPr lang="en-US" sz="1600" dirty="0">
                <a:effectLst/>
              </a:rPr>
              <a:t>The PPG and IRC shall then prepare the paper for submission. A near-consensus shall be a pre-requisite for the submission of the paper. The IRC shall be empowered to adjudicate disagreements on the details of the paper. </a:t>
            </a:r>
          </a:p>
          <a:p>
            <a:pPr marL="0" indent="0">
              <a:buFont typeface="Wingdings" pitchFamily="2" charset="2"/>
              <a:buNone/>
              <a:defRPr/>
            </a:pPr>
            <a:r>
              <a:rPr lang="en-US" sz="1600" dirty="0">
                <a:effectLst/>
              </a:rPr>
              <a:t>If referee comments require changes of the manuscript, the revised version of the manuscript and the referee comments shall be circulated within the collaboration. In unusual cases it may be necessary to repeat some of the above steps. The resubmission letter and response to the referees shall also be circulated within the collaboration.</a:t>
            </a:r>
          </a:p>
          <a:p>
            <a:pPr marL="0" indent="0">
              <a:buFont typeface="Wingdings" pitchFamily="2" charset="2"/>
              <a:buNone/>
              <a:defRPr/>
            </a:pPr>
            <a:r>
              <a:rPr lang="en-US" sz="1600" dirty="0">
                <a:effectLst/>
              </a:rPr>
              <a:t> </a:t>
            </a:r>
          </a:p>
          <a:p>
            <a:pPr marL="0" indent="0">
              <a:buFont typeface="Wingdings" pitchFamily="2" charset="2"/>
              <a:buNone/>
              <a:defRPr/>
            </a:pPr>
            <a:r>
              <a:rPr lang="en-US" sz="1600" b="1" dirty="0">
                <a:effectLst/>
              </a:rPr>
              <a:t> </a:t>
            </a:r>
            <a:endParaRPr lang="en-US" sz="1600" dirty="0">
              <a:effectLst/>
            </a:endParaRP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 </a:t>
            </a:r>
          </a:p>
          <a:p>
            <a:pPr marL="0" indent="0">
              <a:buFont typeface="Wingdings" pitchFamily="2" charset="2"/>
              <a:buNone/>
              <a:defRPr/>
            </a:pPr>
            <a:endParaRPr lang="en-US" sz="1050" dirty="0">
              <a:effectLst/>
            </a:endParaRPr>
          </a:p>
        </p:txBody>
      </p:sp>
    </p:spTree>
  </p:cSld>
  <p:clrMapOvr>
    <a:masterClrMapping/>
  </p:clrMapOvr>
  <p:transition spd="med">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7689-50A8-3244-86E9-F146B9B9BA23}"/>
              </a:ext>
            </a:extLst>
          </p:cNvPr>
          <p:cNvSpPr>
            <a:spLocks noGrp="1"/>
          </p:cNvSpPr>
          <p:nvPr>
            <p:ph type="title"/>
          </p:nvPr>
        </p:nvSpPr>
        <p:spPr>
          <a:xfrm>
            <a:off x="215900" y="152400"/>
            <a:ext cx="8915400" cy="838200"/>
          </a:xfrm>
        </p:spPr>
        <p:txBody>
          <a:bodyPr/>
          <a:lstStyle/>
          <a:p>
            <a:pPr>
              <a:defRPr/>
            </a:pPr>
            <a:r>
              <a:rPr lang="en-US" sz="3600" u="sng" dirty="0">
                <a:solidFill>
                  <a:srgbClr val="FFFF00"/>
                </a:solidFill>
              </a:rPr>
              <a:t>ANNEX 1: Publication policies (IV)</a:t>
            </a:r>
          </a:p>
        </p:txBody>
      </p:sp>
      <p:sp>
        <p:nvSpPr>
          <p:cNvPr id="3" name="Content Placeholder 2">
            <a:extLst>
              <a:ext uri="{FF2B5EF4-FFF2-40B4-BE49-F238E27FC236}">
                <a16:creationId xmlns:a16="http://schemas.microsoft.com/office/drawing/2014/main" id="{4F802ADC-93D5-254F-AFE6-0D6E4628C682}"/>
              </a:ext>
            </a:extLst>
          </p:cNvPr>
          <p:cNvSpPr>
            <a:spLocks noGrp="1"/>
          </p:cNvSpPr>
          <p:nvPr>
            <p:ph idx="1"/>
          </p:nvPr>
        </p:nvSpPr>
        <p:spPr>
          <a:xfrm>
            <a:off x="381000" y="990600"/>
            <a:ext cx="8534400" cy="5710238"/>
          </a:xfrm>
        </p:spPr>
        <p:txBody>
          <a:bodyPr/>
          <a:lstStyle/>
          <a:p>
            <a:pPr marL="0" indent="0">
              <a:buFont typeface="Wingdings" pitchFamily="2" charset="2"/>
              <a:buNone/>
              <a:defRPr/>
            </a:pPr>
            <a:r>
              <a:rPr lang="en-US" sz="1600" b="1" dirty="0">
                <a:effectLst/>
              </a:rPr>
              <a:t>IV. Author lists</a:t>
            </a:r>
            <a:endParaRPr lang="en-US" sz="1600" dirty="0">
              <a:effectLst/>
            </a:endParaRPr>
          </a:p>
          <a:p>
            <a:pPr marL="0" indent="0">
              <a:buFont typeface="Wingdings" pitchFamily="2" charset="2"/>
              <a:buNone/>
              <a:defRPr/>
            </a:pPr>
            <a:r>
              <a:rPr lang="en-US" sz="1600" dirty="0">
                <a:effectLst/>
              </a:rPr>
              <a:t>Authors of papers in refereed journals shall be those who are one or more of the following:</a:t>
            </a:r>
          </a:p>
          <a:p>
            <a:pPr marL="0" indent="0">
              <a:buFont typeface="Wingdings" pitchFamily="2" charset="2"/>
              <a:buNone/>
              <a:defRPr/>
            </a:pPr>
            <a:r>
              <a:rPr lang="en-US" sz="1600" dirty="0">
                <a:effectLst/>
              </a:rPr>
              <a:t>a. Members at the time that the relevant data were obtained.</a:t>
            </a:r>
          </a:p>
          <a:p>
            <a:pPr marL="0" indent="0">
              <a:buFont typeface="Wingdings" pitchFamily="2" charset="2"/>
              <a:buNone/>
              <a:defRPr/>
            </a:pPr>
            <a:r>
              <a:rPr lang="en-US" sz="1600" dirty="0">
                <a:effectLst/>
              </a:rPr>
              <a:t>b. Members who have participated substantially in the analysis of</a:t>
            </a:r>
          </a:p>
          <a:p>
            <a:pPr marL="0" indent="0">
              <a:buFont typeface="Wingdings" pitchFamily="2" charset="2"/>
              <a:buNone/>
              <a:defRPr/>
            </a:pPr>
            <a:r>
              <a:rPr lang="en-US" sz="1600" dirty="0">
                <a:effectLst/>
              </a:rPr>
              <a:t>the relevant data, even if they were not members of MPD at the time the data were obtained.</a:t>
            </a:r>
          </a:p>
          <a:p>
            <a:pPr marL="0" indent="0">
              <a:buFont typeface="Wingdings" pitchFamily="2" charset="2"/>
              <a:buNone/>
              <a:defRPr/>
            </a:pPr>
            <a:r>
              <a:rPr lang="en-US" sz="1600" dirty="0">
                <a:effectLst/>
              </a:rPr>
              <a:t>c. Collaborators who have significantly contributed to MPD.</a:t>
            </a:r>
          </a:p>
          <a:p>
            <a:pPr marL="0" indent="0">
              <a:buFont typeface="Wingdings" pitchFamily="2" charset="2"/>
              <a:buNone/>
              <a:defRPr/>
            </a:pPr>
            <a:r>
              <a:rPr lang="en-US" sz="1600" dirty="0">
                <a:effectLst/>
              </a:rPr>
              <a:t>In the case of c. above, if the collaborator has left MPD, he or she shall be the author of only a certain number of papers, as determined by the Spokesperson.</a:t>
            </a:r>
          </a:p>
          <a:p>
            <a:pPr marL="0" indent="0">
              <a:buFont typeface="Wingdings" pitchFamily="2" charset="2"/>
              <a:buNone/>
              <a:defRPr/>
            </a:pPr>
            <a:r>
              <a:rPr lang="en-US" sz="1600" dirty="0">
                <a:effectLst/>
              </a:rPr>
              <a:t>Authors shall be listed alphabetically except in the case of conference proceedings (see below). </a:t>
            </a:r>
          </a:p>
          <a:p>
            <a:pPr marL="0" indent="0">
              <a:buFont typeface="Wingdings" pitchFamily="2" charset="2"/>
              <a:buNone/>
              <a:defRPr/>
            </a:pPr>
            <a:r>
              <a:rPr lang="en-US" sz="1600" dirty="0">
                <a:effectLst/>
              </a:rPr>
              <a:t>The Spokesperson shall update the list of individual Collaboration members at least once per year, in consultation with Institutional Board representatives. A record shall be kept of Collaboration members as a function of time.</a:t>
            </a: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Conference proceedings may be submitted only in the speaker’s name plus other major contributors, if appropriate, followed by some designation such as: "For the MPD Collaboration". In conference proceedings it is permissible to list the invited speaker first, followed by other authors in alphabetical order.</a:t>
            </a:r>
          </a:p>
          <a:p>
            <a:pPr marL="0" indent="0">
              <a:buFont typeface="Wingdings" pitchFamily="2" charset="2"/>
              <a:buNone/>
              <a:defRPr/>
            </a:pPr>
            <a:r>
              <a:rPr lang="en-US" sz="1600" dirty="0">
                <a:effectLst/>
              </a:rPr>
              <a:t>Technical (instrumental, etc.) papers may have as authors only those individuals who have contributed directly to the particular project. The MPD Collaboration should be acknowledged.</a:t>
            </a:r>
          </a:p>
          <a:p>
            <a:pPr marL="0" indent="0">
              <a:buFont typeface="Wingdings" pitchFamily="2" charset="2"/>
              <a:buNone/>
              <a:defRPr/>
            </a:pPr>
            <a:r>
              <a:rPr lang="en-US" sz="1600" dirty="0">
                <a:effectLst/>
              </a:rPr>
              <a:t> </a:t>
            </a:r>
          </a:p>
          <a:p>
            <a:pPr marL="0" indent="0">
              <a:buFont typeface="Wingdings" pitchFamily="2" charset="2"/>
              <a:buNone/>
              <a:defRPr/>
            </a:pPr>
            <a:r>
              <a:rPr lang="en-US" sz="1600" b="1" dirty="0">
                <a:effectLst/>
              </a:rPr>
              <a:t> </a:t>
            </a:r>
            <a:endParaRPr lang="en-US" sz="1600" dirty="0">
              <a:effectLst/>
            </a:endParaRPr>
          </a:p>
          <a:p>
            <a:pPr marL="0" indent="0">
              <a:buFont typeface="Wingdings" pitchFamily="2" charset="2"/>
              <a:buNone/>
              <a:defRPr/>
            </a:pPr>
            <a:endParaRPr lang="en-US" sz="1050" dirty="0">
              <a:effectLst/>
            </a:endParaRPr>
          </a:p>
        </p:txBody>
      </p:sp>
    </p:spTree>
  </p:cSld>
  <p:clrMapOvr>
    <a:masterClrMapping/>
  </p:clrMapOvr>
  <p:transition spd="med">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7689-50A8-3244-86E9-F146B9B9BA23}"/>
              </a:ext>
            </a:extLst>
          </p:cNvPr>
          <p:cNvSpPr>
            <a:spLocks noGrp="1"/>
          </p:cNvSpPr>
          <p:nvPr>
            <p:ph type="title"/>
          </p:nvPr>
        </p:nvSpPr>
        <p:spPr>
          <a:xfrm>
            <a:off x="215900" y="152400"/>
            <a:ext cx="8915400" cy="838200"/>
          </a:xfrm>
        </p:spPr>
        <p:txBody>
          <a:bodyPr/>
          <a:lstStyle/>
          <a:p>
            <a:pPr>
              <a:defRPr/>
            </a:pPr>
            <a:r>
              <a:rPr lang="en-US" sz="3600" u="sng" dirty="0">
                <a:solidFill>
                  <a:srgbClr val="FFFF00"/>
                </a:solidFill>
              </a:rPr>
              <a:t>ANNEX 1: Publication policies (V)</a:t>
            </a:r>
          </a:p>
        </p:txBody>
      </p:sp>
      <p:sp>
        <p:nvSpPr>
          <p:cNvPr id="3" name="Content Placeholder 2">
            <a:extLst>
              <a:ext uri="{FF2B5EF4-FFF2-40B4-BE49-F238E27FC236}">
                <a16:creationId xmlns:a16="http://schemas.microsoft.com/office/drawing/2014/main" id="{4F802ADC-93D5-254F-AFE6-0D6E4628C682}"/>
              </a:ext>
            </a:extLst>
          </p:cNvPr>
          <p:cNvSpPr>
            <a:spLocks noGrp="1"/>
          </p:cNvSpPr>
          <p:nvPr>
            <p:ph idx="1"/>
          </p:nvPr>
        </p:nvSpPr>
        <p:spPr>
          <a:xfrm>
            <a:off x="381000" y="990600"/>
            <a:ext cx="8534400" cy="5710238"/>
          </a:xfrm>
        </p:spPr>
        <p:txBody>
          <a:bodyPr/>
          <a:lstStyle/>
          <a:p>
            <a:pPr marL="0" indent="0">
              <a:buFont typeface="Wingdings" pitchFamily="2" charset="2"/>
              <a:buNone/>
              <a:defRPr/>
            </a:pPr>
            <a:r>
              <a:rPr lang="en-US" sz="1600" b="1" dirty="0">
                <a:effectLst/>
              </a:rPr>
              <a:t>V. Speakers Bureau</a:t>
            </a:r>
            <a:endParaRPr lang="en-US" sz="1600" dirty="0">
              <a:effectLst/>
            </a:endParaRPr>
          </a:p>
          <a:p>
            <a:pPr marL="0" indent="0">
              <a:buFont typeface="Wingdings" pitchFamily="2" charset="2"/>
              <a:buNone/>
              <a:defRPr/>
            </a:pPr>
            <a:r>
              <a:rPr lang="en-US" sz="1600" dirty="0">
                <a:effectLst/>
              </a:rPr>
              <a:t>The function of the MPD Speakers Bureau is to allocate talks on behalf of the collaboration to collaborators at all conferences and workshops.  The primary goal is to distribute speaking opportunities equitably, recognizing the individual contributions to the achievements of the collaboration. The SB shall be composed of a chairperson appointed by the spokesperson, members of the project management and at least one active convener from each physics working group.</a:t>
            </a:r>
          </a:p>
          <a:p>
            <a:pPr marL="0" indent="0">
              <a:buFont typeface="Wingdings" pitchFamily="2" charset="2"/>
              <a:buNone/>
              <a:defRPr/>
            </a:pPr>
            <a:r>
              <a:rPr lang="en-US" sz="1600" dirty="0">
                <a:effectLst/>
              </a:rPr>
              <a:t> </a:t>
            </a:r>
          </a:p>
          <a:p>
            <a:pPr marL="0" indent="0">
              <a:buFont typeface="Wingdings" pitchFamily="2" charset="2"/>
              <a:buNone/>
              <a:defRPr/>
            </a:pPr>
            <a:r>
              <a:rPr lang="en-US" sz="1600" b="1" dirty="0">
                <a:effectLst/>
              </a:rPr>
              <a:t>VI. Conference presentations and dissemination of preliminary results</a:t>
            </a:r>
            <a:endParaRPr lang="en-US" sz="1600" dirty="0">
              <a:effectLst/>
            </a:endParaRPr>
          </a:p>
          <a:p>
            <a:pPr marL="0" indent="0">
              <a:buFont typeface="Wingdings" pitchFamily="2" charset="2"/>
              <a:buNone/>
              <a:defRPr/>
            </a:pPr>
            <a:r>
              <a:rPr lang="en-US" sz="1600" dirty="0">
                <a:effectLst/>
              </a:rPr>
              <a:t>Good judgment and discretion shall be exercised when discussing or presenting preliminary results outside of the Collaboration.</a:t>
            </a:r>
          </a:p>
          <a:p>
            <a:pPr marL="0" indent="0">
              <a:buFont typeface="Wingdings" pitchFamily="2" charset="2"/>
              <a:buNone/>
              <a:defRPr/>
            </a:pPr>
            <a:r>
              <a:rPr lang="en-US" sz="1600" dirty="0">
                <a:effectLst/>
              </a:rPr>
              <a:t>Speaking invitations received by the Collaboration shall be distributed equitably following considerations of the topic, appropriate credit due, and earlier institutional allocations. </a:t>
            </a:r>
          </a:p>
          <a:p>
            <a:pPr marL="0" indent="0">
              <a:buFont typeface="Wingdings" pitchFamily="2" charset="2"/>
              <a:buNone/>
              <a:defRPr/>
            </a:pPr>
            <a:r>
              <a:rPr lang="en-US" sz="1600" dirty="0">
                <a:effectLst/>
              </a:rPr>
              <a:t>Members of the Collaboration who receive personal invitations to give talks should inform the conference organizers about the SB and its role in assigning MPD speakers to invited talks.  </a:t>
            </a:r>
          </a:p>
          <a:p>
            <a:pPr marL="0" indent="0">
              <a:buFont typeface="Wingdings" pitchFamily="2" charset="2"/>
              <a:buNone/>
              <a:defRPr/>
            </a:pPr>
            <a:r>
              <a:rPr lang="en-US" sz="1600" dirty="0">
                <a:effectLst/>
              </a:rPr>
              <a:t>Members of the Collaboration who wish to submit contributed papers or posters to conferences shall first consult with the Speakers Bureau that shall advise how to proceed. The Bureau shall coordinate such submissions in order to avoid duplications and conflicts.</a:t>
            </a:r>
          </a:p>
          <a:p>
            <a:pPr marL="0" indent="0">
              <a:buFont typeface="Wingdings" pitchFamily="2" charset="2"/>
              <a:buNone/>
              <a:defRPr/>
            </a:pPr>
            <a:r>
              <a:rPr lang="en-US" sz="1600" dirty="0">
                <a:effectLst/>
              </a:rPr>
              <a:t>Before the presentation, speakers should post a drafts of their slides and get approval from the appropriate Physics Working Group Conveners. For major conferences, the Spokesperson or conveners may request rehearsal of the talks at an open meeting of the Collaboration. Final versions of the talks shall be posted at an appropriate location on the MPD portal.</a:t>
            </a:r>
          </a:p>
          <a:p>
            <a:pPr marL="0" indent="0">
              <a:buFont typeface="Wingdings" pitchFamily="2" charset="2"/>
              <a:buNone/>
              <a:defRPr/>
            </a:pPr>
            <a:r>
              <a:rPr lang="en-US" sz="1600" dirty="0">
                <a:effectLst/>
              </a:rPr>
              <a:t>Text and figures of papers to be published on behalf of the MPD Collaboration in conference proceedings shall be cleared by the Physics Working Group Conveners before submission.  </a:t>
            </a:r>
          </a:p>
          <a:p>
            <a:pPr marL="0" indent="0">
              <a:buFont typeface="Wingdings" pitchFamily="2" charset="2"/>
              <a:buNone/>
              <a:defRPr/>
            </a:pPr>
            <a:r>
              <a:rPr lang="en-US" sz="1600" dirty="0">
                <a:effectLst/>
              </a:rPr>
              <a:t> </a:t>
            </a:r>
          </a:p>
          <a:p>
            <a:pPr marL="0" indent="0">
              <a:buFont typeface="Wingdings" pitchFamily="2" charset="2"/>
              <a:buNone/>
              <a:defRPr/>
            </a:pPr>
            <a:r>
              <a:rPr lang="en-US" sz="1600" b="1" dirty="0">
                <a:effectLst/>
              </a:rPr>
              <a:t>VII. Theses</a:t>
            </a:r>
            <a:endParaRPr lang="en-US" sz="1600" dirty="0">
              <a:effectLst/>
            </a:endParaRPr>
          </a:p>
          <a:p>
            <a:pPr marL="0" indent="0">
              <a:buFont typeface="Wingdings" pitchFamily="2" charset="2"/>
              <a:buNone/>
              <a:defRPr/>
            </a:pPr>
            <a:r>
              <a:rPr lang="en-US" sz="1600" dirty="0">
                <a:effectLst/>
              </a:rPr>
              <a:t>The Spokesperson shall maintain a list of student’s thesis topics, which shall be updated at every Collaboration meeting. The Spokesperson shall play a coordinating role in order to avoid conflicts.</a:t>
            </a:r>
          </a:p>
          <a:p>
            <a:pPr marL="0" indent="0">
              <a:buFont typeface="Wingdings" pitchFamily="2" charset="2"/>
              <a:buNone/>
              <a:defRPr/>
            </a:pPr>
            <a:r>
              <a:rPr lang="en-US" sz="1600" dirty="0">
                <a:effectLst/>
              </a:rPr>
              <a:t> </a:t>
            </a:r>
          </a:p>
          <a:p>
            <a:pPr marL="0" indent="0">
              <a:buFont typeface="Wingdings" pitchFamily="2" charset="2"/>
              <a:buNone/>
              <a:defRPr/>
            </a:pPr>
            <a:r>
              <a:rPr lang="en-US" sz="1600" b="1" dirty="0">
                <a:effectLst/>
              </a:rPr>
              <a:t>VIII. Records</a:t>
            </a:r>
            <a:endParaRPr lang="en-US" sz="1600" dirty="0">
              <a:effectLst/>
            </a:endParaRPr>
          </a:p>
          <a:p>
            <a:pPr marL="0" indent="0">
              <a:buFont typeface="Wingdings" pitchFamily="2" charset="2"/>
              <a:buNone/>
              <a:defRPr/>
            </a:pPr>
            <a:r>
              <a:rPr lang="en-US" sz="1600" dirty="0">
                <a:effectLst/>
              </a:rPr>
              <a:t>The MPD office staff shall maintain records and make them available to the collaboration that are relevant to these policies and practices, including the following:</a:t>
            </a:r>
          </a:p>
          <a:p>
            <a:pPr marL="0" indent="0">
              <a:buFont typeface="Wingdings" pitchFamily="2" charset="2"/>
              <a:buNone/>
              <a:defRPr/>
            </a:pPr>
            <a:r>
              <a:rPr lang="en-US" sz="1600" dirty="0">
                <a:effectLst/>
              </a:rPr>
              <a:t>MPD membership list; list of talks delivered and scheduled to be delivered; copies of transparencies of talks delivered at conferences; lists and text of analysis notes, technical notes, papers published in conference proceedings, papers published in refereed journals, and other MPD publications; list of students and their thesis topics.</a:t>
            </a: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 </a:t>
            </a:r>
          </a:p>
          <a:p>
            <a:pPr marL="0" indent="0">
              <a:buFont typeface="Wingdings" pitchFamily="2" charset="2"/>
              <a:buNone/>
              <a:defRPr/>
            </a:pPr>
            <a:endParaRPr lang="en-US" sz="1050" dirty="0">
              <a:effectLst/>
            </a:endParaRPr>
          </a:p>
        </p:txBody>
      </p:sp>
    </p:spTree>
  </p:cSld>
  <p:clrMapOvr>
    <a:masterClrMapping/>
  </p:clrMapOvr>
  <p:transition spd="med">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7689-50A8-3244-86E9-F146B9B9BA23}"/>
              </a:ext>
            </a:extLst>
          </p:cNvPr>
          <p:cNvSpPr>
            <a:spLocks noGrp="1"/>
          </p:cNvSpPr>
          <p:nvPr>
            <p:ph type="title"/>
          </p:nvPr>
        </p:nvSpPr>
        <p:spPr>
          <a:xfrm>
            <a:off x="217488" y="76200"/>
            <a:ext cx="8915400" cy="609600"/>
          </a:xfrm>
        </p:spPr>
        <p:txBody>
          <a:bodyPr/>
          <a:lstStyle/>
          <a:p>
            <a:pPr>
              <a:defRPr/>
            </a:pPr>
            <a:r>
              <a:rPr lang="en-US" sz="3600" u="sng" dirty="0">
                <a:solidFill>
                  <a:srgbClr val="FFFF00"/>
                </a:solidFill>
              </a:rPr>
              <a:t>ANNEX 1: Publication policies (VI)</a:t>
            </a:r>
          </a:p>
        </p:txBody>
      </p:sp>
      <p:sp>
        <p:nvSpPr>
          <p:cNvPr id="68610" name="Content Placeholder 2">
            <a:extLst>
              <a:ext uri="{FF2B5EF4-FFF2-40B4-BE49-F238E27FC236}">
                <a16:creationId xmlns:a16="http://schemas.microsoft.com/office/drawing/2014/main" id="{521731C1-0755-E64C-9E5C-B7E0B5691A5B}"/>
              </a:ext>
            </a:extLst>
          </p:cNvPr>
          <p:cNvSpPr>
            <a:spLocks noGrp="1" noChangeArrowheads="1"/>
          </p:cNvSpPr>
          <p:nvPr>
            <p:ph idx="1"/>
          </p:nvPr>
        </p:nvSpPr>
        <p:spPr>
          <a:xfrm>
            <a:off x="161925" y="685800"/>
            <a:ext cx="8829675" cy="6172200"/>
          </a:xfrm>
        </p:spPr>
        <p:txBody>
          <a:bodyPr/>
          <a:lstStyle/>
          <a:p>
            <a:pPr marL="0" indent="0">
              <a:buFont typeface="Wingdings" pitchFamily="2" charset="2"/>
              <a:buNone/>
            </a:pPr>
            <a:r>
              <a:rPr lang="en-US" altLang="en-US" sz="1600" b="1">
                <a:effectLst/>
                <a:ea typeface="ＭＳ Ｐゴシック" panose="020B0600070205080204" pitchFamily="34" charset="-128"/>
              </a:rPr>
              <a:t>V. Speakers Bureau</a:t>
            </a:r>
            <a:endParaRPr lang="en-US" altLang="en-US" sz="1600">
              <a:effectLst/>
              <a:ea typeface="ＭＳ Ｐゴシック" panose="020B0600070205080204" pitchFamily="34" charset="-128"/>
            </a:endParaRPr>
          </a:p>
          <a:p>
            <a:pPr marL="0" indent="0">
              <a:buFont typeface="Wingdings" pitchFamily="2" charset="2"/>
              <a:buNone/>
            </a:pPr>
            <a:r>
              <a:rPr lang="en-US" altLang="en-US" sz="1600">
                <a:effectLst/>
                <a:ea typeface="ＭＳ Ｐゴシック" panose="020B0600070205080204" pitchFamily="34" charset="-128"/>
              </a:rPr>
              <a:t>The function of the MPD Speakers Bureau is to allocate talks on behalf of the collaboration to collaborators at all conferences and workshops.  The primary goal is to distribute speaking opportunities equitably, recognizing the individual contributions to the achievements of the collaboration. The SB shall be composed of a chairperson appointed by the spokesperson, members of the project management and at least one active convener from each physics working group.</a:t>
            </a:r>
          </a:p>
          <a:p>
            <a:pPr marL="0" indent="0">
              <a:buFont typeface="Wingdings" pitchFamily="2" charset="2"/>
              <a:buNone/>
            </a:pPr>
            <a:endParaRPr lang="en-US" altLang="en-US" sz="800">
              <a:effectLst/>
              <a:ea typeface="ＭＳ Ｐゴシック" panose="020B0600070205080204" pitchFamily="34" charset="-128"/>
            </a:endParaRPr>
          </a:p>
          <a:p>
            <a:pPr marL="0" indent="0">
              <a:buFont typeface="Wingdings" pitchFamily="2" charset="2"/>
              <a:buNone/>
            </a:pPr>
            <a:r>
              <a:rPr lang="en-US" altLang="en-US" sz="1600" b="1">
                <a:effectLst/>
                <a:ea typeface="ＭＳ Ｐゴシック" panose="020B0600070205080204" pitchFamily="34" charset="-128"/>
              </a:rPr>
              <a:t>VI. Conference presentations and dissemination of preliminary results</a:t>
            </a:r>
            <a:endParaRPr lang="en-US" altLang="en-US" sz="1600">
              <a:effectLst/>
              <a:ea typeface="ＭＳ Ｐゴシック" panose="020B0600070205080204" pitchFamily="34" charset="-128"/>
            </a:endParaRPr>
          </a:p>
          <a:p>
            <a:pPr marL="0" indent="0">
              <a:buFont typeface="Wingdings" pitchFamily="2" charset="2"/>
              <a:buNone/>
            </a:pPr>
            <a:r>
              <a:rPr lang="en-US" altLang="en-US" sz="1600">
                <a:effectLst/>
                <a:ea typeface="ＭＳ Ｐゴシック" panose="020B0600070205080204" pitchFamily="34" charset="-128"/>
              </a:rPr>
              <a:t>Good judgment and discretion shall be exercised when discussing or presenting preliminary results outside of the Collaboration.</a:t>
            </a:r>
          </a:p>
          <a:p>
            <a:pPr marL="0" indent="0">
              <a:buFont typeface="Wingdings" pitchFamily="2" charset="2"/>
              <a:buNone/>
            </a:pPr>
            <a:r>
              <a:rPr lang="en-US" altLang="en-US" sz="1600">
                <a:effectLst/>
                <a:ea typeface="ＭＳ Ｐゴシック" panose="020B0600070205080204" pitchFamily="34" charset="-128"/>
              </a:rPr>
              <a:t>Speaking invitations received by the Collaboration shall be distributed equitably following considerations of the topic, appropriate credit due, and earlier institutional allocations. </a:t>
            </a:r>
          </a:p>
          <a:p>
            <a:pPr marL="0" indent="0">
              <a:buFont typeface="Wingdings" pitchFamily="2" charset="2"/>
              <a:buNone/>
            </a:pPr>
            <a:r>
              <a:rPr lang="en-US" altLang="en-US" sz="1600">
                <a:effectLst/>
                <a:ea typeface="ＭＳ Ｐゴシック" panose="020B0600070205080204" pitchFamily="34" charset="-128"/>
              </a:rPr>
              <a:t>Members of the Collaboration who receive personal invitations to give talks should inform the conference organizers about the SB and its role in assigning MPD speakers to invited talks.  </a:t>
            </a:r>
          </a:p>
          <a:p>
            <a:pPr marL="0" indent="0">
              <a:buFont typeface="Wingdings" pitchFamily="2" charset="2"/>
              <a:buNone/>
            </a:pPr>
            <a:r>
              <a:rPr lang="en-US" altLang="en-US" sz="1600">
                <a:effectLst/>
                <a:ea typeface="ＭＳ Ｐゴシック" panose="020B0600070205080204" pitchFamily="34" charset="-128"/>
              </a:rPr>
              <a:t>Members of the Collaboration who wish to submit contributed papers or posters to conferences shall first consult with the Speakers Bureau that shall advise how to proceed. The Bureau shall coordinate such submissions in order to avoid duplications and conflicts.</a:t>
            </a:r>
          </a:p>
          <a:p>
            <a:pPr marL="0" indent="0">
              <a:buFont typeface="Wingdings" pitchFamily="2" charset="2"/>
              <a:buNone/>
            </a:pPr>
            <a:r>
              <a:rPr lang="en-US" altLang="en-US" sz="1600">
                <a:effectLst/>
                <a:ea typeface="ＭＳ Ｐゴシック" panose="020B0600070205080204" pitchFamily="34" charset="-128"/>
              </a:rPr>
              <a:t>Before the presentation, speakers should post a drafts of their slides and get approval from the appropriate Physics Working Group Conveners. For major conferences, the Spokesperson or conveners may request rehearsal of the talks at an open meeting of the Collaboration. Final versions of the talks shall be posted at an appropriate location on the MPD portal.</a:t>
            </a:r>
          </a:p>
          <a:p>
            <a:pPr marL="0" indent="0">
              <a:buFont typeface="Wingdings" pitchFamily="2" charset="2"/>
              <a:buNone/>
            </a:pPr>
            <a:r>
              <a:rPr lang="en-US" altLang="en-US" sz="1600">
                <a:effectLst/>
                <a:ea typeface="ＭＳ Ｐゴシック" panose="020B0600070205080204" pitchFamily="34" charset="-128"/>
              </a:rPr>
              <a:t>Text and figures of papers to be published on behalf of the MPD Collaboration in conference proceedings shall be cleared by the Physics Working Group Conveners before submission.  </a:t>
            </a:r>
          </a:p>
          <a:p>
            <a:pPr marL="0" indent="0">
              <a:buFont typeface="Wingdings" pitchFamily="2" charset="2"/>
              <a:buNone/>
            </a:pPr>
            <a:r>
              <a:rPr lang="en-US" altLang="en-US" sz="1600">
                <a:effectLst/>
                <a:ea typeface="ＭＳ Ｐゴシック" panose="020B0600070205080204" pitchFamily="34" charset="-128"/>
              </a:rPr>
              <a:t> </a:t>
            </a:r>
          </a:p>
          <a:p>
            <a:pPr marL="0" indent="0">
              <a:buFont typeface="Wingdings" pitchFamily="2" charset="2"/>
              <a:buNone/>
            </a:pPr>
            <a:r>
              <a:rPr lang="en-US" altLang="en-US" sz="1600" b="1">
                <a:effectLst/>
                <a:ea typeface="ＭＳ Ｐゴシック" panose="020B0600070205080204" pitchFamily="34" charset="-128"/>
              </a:rPr>
              <a:t>VII. Theses</a:t>
            </a:r>
            <a:endParaRPr lang="en-US" altLang="en-US" sz="1600">
              <a:effectLst/>
              <a:ea typeface="ＭＳ Ｐゴシック" panose="020B0600070205080204" pitchFamily="34" charset="-128"/>
            </a:endParaRPr>
          </a:p>
          <a:p>
            <a:pPr marL="0" indent="0">
              <a:buFont typeface="Wingdings" pitchFamily="2" charset="2"/>
              <a:buNone/>
            </a:pPr>
            <a:r>
              <a:rPr lang="en-US" altLang="en-US" sz="1600">
                <a:effectLst/>
                <a:ea typeface="ＭＳ Ｐゴシック" panose="020B0600070205080204" pitchFamily="34" charset="-128"/>
              </a:rPr>
              <a:t>The Spokesperson shall maintain a list of student’s thesis topics, which shall be updated at every Collaboration meeting. The Spokesperson shall play a coordinating role in order to avoid conflicts.</a:t>
            </a:r>
          </a:p>
          <a:p>
            <a:pPr marL="0" indent="0">
              <a:buFont typeface="Wingdings" pitchFamily="2" charset="2"/>
              <a:buNone/>
            </a:pPr>
            <a:r>
              <a:rPr lang="en-US" altLang="en-US" sz="1600">
                <a:effectLst/>
                <a:ea typeface="ＭＳ Ｐゴシック" panose="020B0600070205080204" pitchFamily="34" charset="-128"/>
              </a:rPr>
              <a:t> </a:t>
            </a:r>
          </a:p>
          <a:p>
            <a:pPr marL="0" indent="0">
              <a:buFont typeface="Wingdings" pitchFamily="2" charset="2"/>
              <a:buNone/>
            </a:pPr>
            <a:r>
              <a:rPr lang="en-US" altLang="en-US" sz="1600" b="1">
                <a:effectLst/>
                <a:ea typeface="ＭＳ Ｐゴシック" panose="020B0600070205080204" pitchFamily="34" charset="-128"/>
              </a:rPr>
              <a:t>VIII. Records</a:t>
            </a:r>
            <a:endParaRPr lang="en-US" altLang="en-US" sz="1600">
              <a:effectLst/>
              <a:ea typeface="ＭＳ Ｐゴシック" panose="020B0600070205080204" pitchFamily="34" charset="-128"/>
            </a:endParaRPr>
          </a:p>
          <a:p>
            <a:pPr marL="0" indent="0">
              <a:buFont typeface="Wingdings" pitchFamily="2" charset="2"/>
              <a:buNone/>
            </a:pPr>
            <a:r>
              <a:rPr lang="en-US" altLang="en-US" sz="1600">
                <a:effectLst/>
                <a:ea typeface="ＭＳ Ｐゴシック" panose="020B0600070205080204" pitchFamily="34" charset="-128"/>
              </a:rPr>
              <a:t>The MPD office staff shall maintain records and make them available to the collaboration that are relevant to these policies and practices, including the following:</a:t>
            </a:r>
          </a:p>
          <a:p>
            <a:pPr marL="0" indent="0">
              <a:buFont typeface="Wingdings" pitchFamily="2" charset="2"/>
              <a:buNone/>
            </a:pPr>
            <a:r>
              <a:rPr lang="en-US" altLang="en-US" sz="1600">
                <a:effectLst/>
                <a:ea typeface="ＭＳ Ｐゴシック" panose="020B0600070205080204" pitchFamily="34" charset="-128"/>
              </a:rPr>
              <a:t>MPD membership list; list of talks delivered and scheduled to be delivered; copies of transparencies of talks delivered at conferences; lists and text of analysis notes, technical notes, papers published in conference proceedings, papers published in refereed journals, and other MPD publications; list of students and their thesis topics.</a:t>
            </a:r>
          </a:p>
          <a:p>
            <a:pPr marL="0" indent="0">
              <a:buFont typeface="Wingdings" pitchFamily="2" charset="2"/>
              <a:buNone/>
            </a:pPr>
            <a:r>
              <a:rPr lang="en-US" altLang="en-US" sz="1600">
                <a:effectLst/>
                <a:ea typeface="ＭＳ Ｐゴシック" panose="020B0600070205080204" pitchFamily="34" charset="-128"/>
              </a:rPr>
              <a:t> </a:t>
            </a:r>
          </a:p>
          <a:p>
            <a:pPr marL="0" indent="0">
              <a:buFont typeface="Wingdings" pitchFamily="2" charset="2"/>
              <a:buNone/>
            </a:pPr>
            <a:r>
              <a:rPr lang="en-US" altLang="en-US" sz="1600">
                <a:effectLst/>
                <a:ea typeface="ＭＳ Ｐゴシック" panose="020B0600070205080204" pitchFamily="34" charset="-128"/>
              </a:rPr>
              <a:t> </a:t>
            </a:r>
          </a:p>
          <a:p>
            <a:pPr marL="0" indent="0">
              <a:buFont typeface="Wingdings" pitchFamily="2" charset="2"/>
              <a:buNone/>
            </a:pPr>
            <a:r>
              <a:rPr lang="en-US" altLang="en-US" sz="1600">
                <a:effectLst/>
                <a:ea typeface="ＭＳ Ｐゴシック" panose="020B0600070205080204" pitchFamily="34" charset="-128"/>
              </a:rPr>
              <a:t> </a:t>
            </a:r>
          </a:p>
          <a:p>
            <a:pPr marL="0" indent="0">
              <a:buFont typeface="Wingdings" pitchFamily="2" charset="2"/>
              <a:buNone/>
            </a:pPr>
            <a:r>
              <a:rPr lang="en-US" altLang="en-US" sz="1600">
                <a:effectLst/>
                <a:ea typeface="ＭＳ Ｐゴシック" panose="020B0600070205080204" pitchFamily="34" charset="-128"/>
              </a:rPr>
              <a:t> </a:t>
            </a:r>
          </a:p>
          <a:p>
            <a:pPr marL="0" indent="0">
              <a:buFont typeface="Wingdings" pitchFamily="2" charset="2"/>
              <a:buNone/>
            </a:pPr>
            <a:r>
              <a:rPr lang="en-US" altLang="en-US" sz="1600">
                <a:effectLst/>
                <a:ea typeface="ＭＳ Ｐゴシック" panose="020B0600070205080204" pitchFamily="34" charset="-128"/>
              </a:rPr>
              <a:t> </a:t>
            </a:r>
          </a:p>
          <a:p>
            <a:pPr marL="0" indent="0">
              <a:buFont typeface="Wingdings" pitchFamily="2" charset="2"/>
              <a:buNone/>
            </a:pPr>
            <a:r>
              <a:rPr lang="en-US" altLang="en-US" sz="1600">
                <a:effectLst/>
                <a:ea typeface="ＭＳ Ｐゴシック" panose="020B0600070205080204" pitchFamily="34" charset="-128"/>
              </a:rPr>
              <a:t> </a:t>
            </a:r>
          </a:p>
          <a:p>
            <a:pPr marL="0" indent="0">
              <a:buFont typeface="Wingdings" pitchFamily="2" charset="2"/>
              <a:buNone/>
            </a:pPr>
            <a:r>
              <a:rPr lang="en-US" altLang="en-US" sz="1600">
                <a:effectLst/>
                <a:ea typeface="ＭＳ Ｐゴシック" panose="020B0600070205080204" pitchFamily="34" charset="-128"/>
              </a:rPr>
              <a:t> </a:t>
            </a:r>
          </a:p>
          <a:p>
            <a:pPr marL="0" indent="0">
              <a:buFont typeface="Wingdings" pitchFamily="2" charset="2"/>
              <a:buNone/>
            </a:pPr>
            <a:endParaRPr lang="en-US" altLang="en-US" sz="1600">
              <a:effectLst/>
              <a:ea typeface="ＭＳ Ｐゴシック" panose="020B0600070205080204" pitchFamily="34" charset="-128"/>
            </a:endParaRPr>
          </a:p>
        </p:txBody>
      </p:sp>
    </p:spTree>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76200"/>
            <a:ext cx="7353300" cy="6096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sz="4000" u="sng" dirty="0">
                <a:solidFill>
                  <a:srgbClr val="FFFF00"/>
                </a:solidFill>
                <a:ea typeface="ＭＳ Ｐゴシック" panose="020B0600070205080204" pitchFamily="34" charset="-128"/>
              </a:rPr>
              <a:t>List of MPD groups </a:t>
            </a:r>
          </a:p>
        </p:txBody>
      </p:sp>
      <p:sp>
        <p:nvSpPr>
          <p:cNvPr id="23554" name="Text Box 2">
            <a:extLst>
              <a:ext uri="{FF2B5EF4-FFF2-40B4-BE49-F238E27FC236}">
                <a16:creationId xmlns:a16="http://schemas.microsoft.com/office/drawing/2014/main" id="{CD496FD9-27B2-6D44-9E45-28F6275EE795}"/>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90C0BA9A-4468-7F4E-BFEF-D5F19333F0F6}" type="slidenum">
              <a:rPr lang="en-US" altLang="en-US" sz="1200" smtClean="0"/>
              <a:pPr eaLnBrk="1" hangingPunct="1">
                <a:defRPr/>
              </a:pPr>
              <a:t>3</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p:txBody>
          <a:bodyPr/>
          <a:lstStyle/>
          <a:p>
            <a:pPr>
              <a:defRPr/>
            </a:pPr>
            <a:r>
              <a:rPr lang="cs-CZ"/>
              <a:t>First BM@N and MPD Collaboration Meeting </a:t>
            </a:r>
            <a:endParaRPr lang="en-US"/>
          </a:p>
        </p:txBody>
      </p:sp>
      <p:graphicFrame>
        <p:nvGraphicFramePr>
          <p:cNvPr id="8" name="Table 7">
            <a:extLst>
              <a:ext uri="{FF2B5EF4-FFF2-40B4-BE49-F238E27FC236}">
                <a16:creationId xmlns:a16="http://schemas.microsoft.com/office/drawing/2014/main" id="{20F63714-8FD2-1243-835E-62EEF04D0EB3}"/>
              </a:ext>
            </a:extLst>
          </p:cNvPr>
          <p:cNvGraphicFramePr>
            <a:graphicFrameLocks noGrp="1"/>
          </p:cNvGraphicFramePr>
          <p:nvPr/>
        </p:nvGraphicFramePr>
        <p:xfrm>
          <a:off x="76200" y="749300"/>
          <a:ext cx="8915400" cy="586740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368543624"/>
                    </a:ext>
                  </a:extLst>
                </a:gridCol>
                <a:gridCol w="1524000">
                  <a:extLst>
                    <a:ext uri="{9D8B030D-6E8A-4147-A177-3AD203B41FA5}">
                      <a16:colId xmlns:a16="http://schemas.microsoft.com/office/drawing/2014/main" val="168161970"/>
                    </a:ext>
                  </a:extLst>
                </a:gridCol>
                <a:gridCol w="914400">
                  <a:extLst>
                    <a:ext uri="{9D8B030D-6E8A-4147-A177-3AD203B41FA5}">
                      <a16:colId xmlns:a16="http://schemas.microsoft.com/office/drawing/2014/main" val="3620171948"/>
                    </a:ext>
                  </a:extLst>
                </a:gridCol>
                <a:gridCol w="1524000">
                  <a:extLst>
                    <a:ext uri="{9D8B030D-6E8A-4147-A177-3AD203B41FA5}">
                      <a16:colId xmlns:a16="http://schemas.microsoft.com/office/drawing/2014/main" val="3225444383"/>
                    </a:ext>
                  </a:extLst>
                </a:gridCol>
                <a:gridCol w="3505200">
                  <a:extLst>
                    <a:ext uri="{9D8B030D-6E8A-4147-A177-3AD203B41FA5}">
                      <a16:colId xmlns:a16="http://schemas.microsoft.com/office/drawing/2014/main" val="151455386"/>
                    </a:ext>
                  </a:extLst>
                </a:gridCol>
              </a:tblGrid>
              <a:tr h="370840">
                <a:tc>
                  <a:txBody>
                    <a:bodyPr/>
                    <a:lstStyle/>
                    <a:p>
                      <a:pPr algn="ctr"/>
                      <a:r>
                        <a:rPr lang="en-US" dirty="0"/>
                        <a:t>Country</a:t>
                      </a:r>
                    </a:p>
                  </a:txBody>
                  <a:tcPr/>
                </a:tc>
                <a:tc>
                  <a:txBody>
                    <a:bodyPr/>
                    <a:lstStyle/>
                    <a:p>
                      <a:pPr algn="ctr"/>
                      <a:r>
                        <a:rPr lang="en-US" dirty="0"/>
                        <a:t>Institution</a:t>
                      </a:r>
                    </a:p>
                  </a:txBody>
                  <a:tcPr/>
                </a:tc>
                <a:tc>
                  <a:txBody>
                    <a:bodyPr/>
                    <a:lstStyle/>
                    <a:p>
                      <a:pPr algn="ctr"/>
                      <a:r>
                        <a:rPr lang="en-US" dirty="0"/>
                        <a:t>City</a:t>
                      </a:r>
                    </a:p>
                  </a:txBody>
                  <a:tcPr/>
                </a:tc>
                <a:tc>
                  <a:txBody>
                    <a:bodyPr/>
                    <a:lstStyle/>
                    <a:p>
                      <a:pPr algn="ctr"/>
                      <a:r>
                        <a:rPr lang="en-US" dirty="0"/>
                        <a:t>GL</a:t>
                      </a:r>
                    </a:p>
                  </a:txBody>
                  <a:tcPr/>
                </a:tc>
                <a:tc>
                  <a:txBody>
                    <a:bodyPr/>
                    <a:lstStyle/>
                    <a:p>
                      <a:pPr algn="ctr"/>
                      <a:r>
                        <a:rPr lang="en-US" dirty="0"/>
                        <a:t>Comments</a:t>
                      </a:r>
                    </a:p>
                  </a:txBody>
                  <a:tcPr/>
                </a:tc>
                <a:extLst>
                  <a:ext uri="{0D108BD9-81ED-4DB2-BD59-A6C34878D82A}">
                    <a16:rowId xmlns:a16="http://schemas.microsoft.com/office/drawing/2014/main" val="872539692"/>
                  </a:ext>
                </a:extLst>
              </a:tr>
              <a:tr h="370840">
                <a:tc>
                  <a:txBody>
                    <a:bodyPr/>
                    <a:lstStyle/>
                    <a:p>
                      <a:r>
                        <a:rPr lang="en-US" sz="1200" b="1" dirty="0"/>
                        <a:t>CHILE</a:t>
                      </a:r>
                    </a:p>
                  </a:txBody>
                  <a:tcPr/>
                </a:tc>
                <a:tc>
                  <a:txBody>
                    <a:bodyPr/>
                    <a:lstStyle/>
                    <a:p>
                      <a:r>
                        <a:rPr lang="en-US" sz="1200" dirty="0"/>
                        <a:t>U. </a:t>
                      </a:r>
                      <a:r>
                        <a:rPr lang="en-US" sz="1200" dirty="0" err="1"/>
                        <a:t>Tecnica</a:t>
                      </a:r>
                      <a:r>
                        <a:rPr lang="en-US" sz="1200" dirty="0"/>
                        <a:t> Federico Santa Maria</a:t>
                      </a:r>
                    </a:p>
                  </a:txBody>
                  <a:tcPr/>
                </a:tc>
                <a:tc>
                  <a:txBody>
                    <a:bodyPr/>
                    <a:lstStyle/>
                    <a:p>
                      <a:r>
                        <a:rPr lang="en-US" sz="1200" dirty="0"/>
                        <a:t>Valparaiso</a:t>
                      </a:r>
                    </a:p>
                  </a:txBody>
                  <a:tcPr/>
                </a:tc>
                <a:tc>
                  <a:txBody>
                    <a:bodyPr/>
                    <a:lstStyle/>
                    <a:p>
                      <a:r>
                        <a:rPr lang="en-US" sz="1200" dirty="0"/>
                        <a:t>Sergey </a:t>
                      </a:r>
                      <a:r>
                        <a:rPr lang="en-US" sz="1200" dirty="0" err="1"/>
                        <a:t>Kuleshov</a:t>
                      </a:r>
                      <a:endParaRPr lang="en-US" sz="1200" dirty="0"/>
                    </a:p>
                  </a:txBody>
                  <a:tcPr/>
                </a:tc>
                <a:tc>
                  <a:txBody>
                    <a:bodyPr/>
                    <a:lstStyle/>
                    <a:p>
                      <a:r>
                        <a:rPr lang="en-US" sz="1200" dirty="0"/>
                        <a:t>10 people. Hardware, physics program and physics analysis</a:t>
                      </a:r>
                    </a:p>
                  </a:txBody>
                  <a:tcPr/>
                </a:tc>
                <a:extLst>
                  <a:ext uri="{0D108BD9-81ED-4DB2-BD59-A6C34878D82A}">
                    <a16:rowId xmlns:a16="http://schemas.microsoft.com/office/drawing/2014/main" val="2693817918"/>
                  </a:ext>
                </a:extLst>
              </a:tr>
              <a:tr h="370840">
                <a:tc>
                  <a:txBody>
                    <a:bodyPr/>
                    <a:lstStyle/>
                    <a:p>
                      <a:r>
                        <a:rPr lang="en-US" sz="1200" b="1" dirty="0"/>
                        <a:t>CHINA </a:t>
                      </a:r>
                    </a:p>
                  </a:txBody>
                  <a:tcPr/>
                </a:tc>
                <a:tc>
                  <a:txBody>
                    <a:bodyPr/>
                    <a:lstStyle/>
                    <a:p>
                      <a:r>
                        <a:rPr lang="en-US" sz="1200" dirty="0"/>
                        <a:t>Tsinghua U.</a:t>
                      </a:r>
                    </a:p>
                  </a:txBody>
                  <a:tcPr/>
                </a:tc>
                <a:tc>
                  <a:txBody>
                    <a:bodyPr/>
                    <a:lstStyle/>
                    <a:p>
                      <a:r>
                        <a:rPr lang="en-US" sz="1200" dirty="0"/>
                        <a:t>Beijing</a:t>
                      </a:r>
                    </a:p>
                  </a:txBody>
                  <a:tcPr/>
                </a:tc>
                <a:tc>
                  <a:txBody>
                    <a:bodyPr/>
                    <a:lstStyle/>
                    <a:p>
                      <a:r>
                        <a:rPr lang="en-US" sz="1200" dirty="0"/>
                        <a:t>Yi Wang</a:t>
                      </a:r>
                    </a:p>
                  </a:txBody>
                  <a:tcPr/>
                </a:tc>
                <a:tc>
                  <a:txBody>
                    <a:bodyPr/>
                    <a:lstStyle/>
                    <a:p>
                      <a:r>
                        <a:rPr lang="en-US" sz="1200" dirty="0"/>
                        <a:t>7 people. ECAL detector and electronics. Software development and physics analysis</a:t>
                      </a:r>
                    </a:p>
                  </a:txBody>
                  <a:tcPr/>
                </a:tc>
                <a:extLst>
                  <a:ext uri="{0D108BD9-81ED-4DB2-BD59-A6C34878D82A}">
                    <a16:rowId xmlns:a16="http://schemas.microsoft.com/office/drawing/2014/main" val="3377611037"/>
                  </a:ext>
                </a:extLst>
              </a:tr>
              <a:tr h="370840">
                <a:tc>
                  <a:txBody>
                    <a:bodyPr/>
                    <a:lstStyle/>
                    <a:p>
                      <a:endParaRPr lang="en-US" sz="1200" b="1"/>
                    </a:p>
                  </a:txBody>
                  <a:tcPr/>
                </a:tc>
                <a:tc>
                  <a:txBody>
                    <a:bodyPr/>
                    <a:lstStyle/>
                    <a:p>
                      <a:r>
                        <a:rPr lang="en-US" sz="1200" dirty="0"/>
                        <a:t>USTC  </a:t>
                      </a:r>
                    </a:p>
                  </a:txBody>
                  <a:tcPr/>
                </a:tc>
                <a:tc>
                  <a:txBody>
                    <a:bodyPr/>
                    <a:lstStyle/>
                    <a:p>
                      <a:r>
                        <a:rPr lang="en-US" sz="1200" dirty="0"/>
                        <a:t>Hefei</a:t>
                      </a:r>
                    </a:p>
                  </a:txBody>
                  <a:tcPr/>
                </a:tc>
                <a:tc>
                  <a:txBody>
                    <a:bodyPr/>
                    <a:lstStyle/>
                    <a:p>
                      <a:r>
                        <a:rPr lang="en-US" sz="1200" dirty="0" err="1"/>
                        <a:t>Zebo</a:t>
                      </a:r>
                      <a:r>
                        <a:rPr lang="en-US" sz="1200" dirty="0"/>
                        <a:t> Tang</a:t>
                      </a:r>
                    </a:p>
                  </a:txBody>
                  <a:tcPr/>
                </a:tc>
                <a:tc>
                  <a:txBody>
                    <a:bodyPr/>
                    <a:lstStyle/>
                    <a:p>
                      <a:r>
                        <a:rPr lang="en-US" sz="1200" dirty="0"/>
                        <a:t>6 people. Hardware, related calibration and software,  physics analysis of TOF</a:t>
                      </a:r>
                    </a:p>
                  </a:txBody>
                  <a:tcPr/>
                </a:tc>
                <a:extLst>
                  <a:ext uri="{0D108BD9-81ED-4DB2-BD59-A6C34878D82A}">
                    <a16:rowId xmlns:a16="http://schemas.microsoft.com/office/drawing/2014/main" val="2744984155"/>
                  </a:ext>
                </a:extLst>
              </a:tr>
              <a:tr h="370840">
                <a:tc>
                  <a:txBody>
                    <a:bodyPr/>
                    <a:lstStyle/>
                    <a:p>
                      <a:endParaRPr lang="en-US" sz="1200" b="1"/>
                    </a:p>
                  </a:txBody>
                  <a:tcPr/>
                </a:tc>
                <a:tc>
                  <a:txBody>
                    <a:bodyPr/>
                    <a:lstStyle/>
                    <a:p>
                      <a:r>
                        <a:rPr lang="en-US" sz="1200" dirty="0" err="1"/>
                        <a:t>Houzhou</a:t>
                      </a:r>
                      <a:r>
                        <a:rPr lang="en-US" sz="1200" dirty="0"/>
                        <a:t> U.</a:t>
                      </a:r>
                    </a:p>
                  </a:txBody>
                  <a:tcPr/>
                </a:tc>
                <a:tc>
                  <a:txBody>
                    <a:bodyPr/>
                    <a:lstStyle/>
                    <a:p>
                      <a:r>
                        <a:rPr lang="en-US" sz="1200" dirty="0" err="1"/>
                        <a:t>Houzhou</a:t>
                      </a:r>
                      <a:endParaRPr lang="en-US" sz="1200" dirty="0"/>
                    </a:p>
                  </a:txBody>
                  <a:tcPr/>
                </a:tc>
                <a:tc>
                  <a:txBody>
                    <a:bodyPr/>
                    <a:lstStyle/>
                    <a:p>
                      <a:r>
                        <a:rPr lang="en-US" sz="1200" dirty="0" err="1"/>
                        <a:t>Fuqiang</a:t>
                      </a:r>
                      <a:r>
                        <a:rPr lang="en-US" sz="1200" dirty="0"/>
                        <a:t> Wang</a:t>
                      </a:r>
                    </a:p>
                  </a:txBody>
                  <a:tcPr/>
                </a:tc>
                <a:tc>
                  <a:txBody>
                    <a:bodyPr/>
                    <a:lstStyle/>
                    <a:p>
                      <a:r>
                        <a:rPr lang="en-US" sz="1200" dirty="0"/>
                        <a:t>3 people. Hardware (ZDC, ECAL), analysis software, physics analysis </a:t>
                      </a:r>
                    </a:p>
                  </a:txBody>
                  <a:tcPr/>
                </a:tc>
                <a:extLst>
                  <a:ext uri="{0D108BD9-81ED-4DB2-BD59-A6C34878D82A}">
                    <a16:rowId xmlns:a16="http://schemas.microsoft.com/office/drawing/2014/main" val="3136506718"/>
                  </a:ext>
                </a:extLst>
              </a:tr>
              <a:tr h="370840">
                <a:tc>
                  <a:txBody>
                    <a:bodyPr/>
                    <a:lstStyle/>
                    <a:p>
                      <a:endParaRPr lang="en-US" sz="1200" b="1"/>
                    </a:p>
                  </a:txBody>
                  <a:tcPr/>
                </a:tc>
                <a:tc>
                  <a:txBody>
                    <a:bodyPr/>
                    <a:lstStyle/>
                    <a:p>
                      <a:r>
                        <a:rPr lang="en-US" sz="1200" dirty="0"/>
                        <a:t>Shandong U.</a:t>
                      </a:r>
                    </a:p>
                  </a:txBody>
                  <a:tcPr/>
                </a:tc>
                <a:tc>
                  <a:txBody>
                    <a:bodyPr/>
                    <a:lstStyle/>
                    <a:p>
                      <a:r>
                        <a:rPr lang="en-US" sz="1200" dirty="0"/>
                        <a:t>Shandong</a:t>
                      </a:r>
                    </a:p>
                  </a:txBody>
                  <a:tcPr/>
                </a:tc>
                <a:tc>
                  <a:txBody>
                    <a:bodyPr/>
                    <a:lstStyle/>
                    <a:p>
                      <a:r>
                        <a:rPr lang="en-US" sz="1200" dirty="0" err="1"/>
                        <a:t>Qinghua</a:t>
                      </a:r>
                      <a:r>
                        <a:rPr lang="en-US" sz="1200" dirty="0"/>
                        <a:t> Xu</a:t>
                      </a:r>
                    </a:p>
                  </a:txBody>
                  <a:tcPr/>
                </a:tc>
                <a:tc>
                  <a:txBody>
                    <a:bodyPr/>
                    <a:lstStyle/>
                    <a:p>
                      <a:r>
                        <a:rPr lang="en-US" sz="1200" dirty="0"/>
                        <a:t>4 people. ECAL production. Physics analysis.</a:t>
                      </a:r>
                    </a:p>
                  </a:txBody>
                  <a:tcPr/>
                </a:tc>
                <a:extLst>
                  <a:ext uri="{0D108BD9-81ED-4DB2-BD59-A6C34878D82A}">
                    <a16:rowId xmlns:a16="http://schemas.microsoft.com/office/drawing/2014/main" val="3747345219"/>
                  </a:ext>
                </a:extLst>
              </a:tr>
              <a:tr h="370840">
                <a:tc>
                  <a:txBody>
                    <a:bodyPr/>
                    <a:lstStyle/>
                    <a:p>
                      <a:r>
                        <a:rPr lang="en-US" sz="1200" b="1" dirty="0"/>
                        <a:t>CZECH Republic</a:t>
                      </a:r>
                    </a:p>
                  </a:txBody>
                  <a:tcPr/>
                </a:tc>
                <a:tc>
                  <a:txBody>
                    <a:bodyPr/>
                    <a:lstStyle/>
                    <a:p>
                      <a:r>
                        <a:rPr lang="en-US" sz="1200" dirty="0" err="1"/>
                        <a:t>Palacky</a:t>
                      </a:r>
                      <a:r>
                        <a:rPr lang="en-US" sz="1200" dirty="0"/>
                        <a:t> U.</a:t>
                      </a:r>
                    </a:p>
                  </a:txBody>
                  <a:tcPr/>
                </a:tc>
                <a:tc>
                  <a:txBody>
                    <a:bodyPr/>
                    <a:lstStyle/>
                    <a:p>
                      <a:r>
                        <a:rPr lang="en-US" sz="1200" dirty="0"/>
                        <a:t>Olomouc</a:t>
                      </a:r>
                    </a:p>
                  </a:txBody>
                  <a:tcPr/>
                </a:tc>
                <a:tc>
                  <a:txBody>
                    <a:bodyPr/>
                    <a:lstStyle/>
                    <a:p>
                      <a:r>
                        <a:rPr lang="en-US" sz="1200" dirty="0"/>
                        <a:t>Miroslav </a:t>
                      </a:r>
                      <a:r>
                        <a:rPr lang="en-US" sz="1200" dirty="0" err="1"/>
                        <a:t>Maslan</a:t>
                      </a:r>
                      <a:endParaRPr lang="en-US" sz="1200" dirty="0"/>
                    </a:p>
                  </a:txBody>
                  <a:tcPr/>
                </a:tc>
                <a:tc>
                  <a:txBody>
                    <a:bodyPr/>
                    <a:lstStyle/>
                    <a:p>
                      <a:endParaRPr lang="en-US" sz="1200" dirty="0"/>
                    </a:p>
                  </a:txBody>
                  <a:tcPr/>
                </a:tc>
                <a:extLst>
                  <a:ext uri="{0D108BD9-81ED-4DB2-BD59-A6C34878D82A}">
                    <a16:rowId xmlns:a16="http://schemas.microsoft.com/office/drawing/2014/main" val="2540468250"/>
                  </a:ext>
                </a:extLst>
              </a:tr>
              <a:tr h="370840">
                <a:tc>
                  <a:txBody>
                    <a:bodyPr/>
                    <a:lstStyle/>
                    <a:p>
                      <a:endParaRPr lang="en-US" sz="1200" b="1"/>
                    </a:p>
                  </a:txBody>
                  <a:tcPr/>
                </a:tc>
                <a:tc>
                  <a:txBody>
                    <a:bodyPr/>
                    <a:lstStyle/>
                    <a:p>
                      <a:r>
                        <a:rPr lang="en-US" sz="1200" dirty="0"/>
                        <a:t>Nuclear Physics Institute CAS</a:t>
                      </a:r>
                    </a:p>
                  </a:txBody>
                  <a:tcPr/>
                </a:tc>
                <a:tc>
                  <a:txBody>
                    <a:bodyPr/>
                    <a:lstStyle/>
                    <a:p>
                      <a:r>
                        <a:rPr lang="en-US" sz="1200" dirty="0" err="1"/>
                        <a:t>Rez</a:t>
                      </a:r>
                      <a:endParaRPr lang="en-US" sz="1200" dirty="0"/>
                    </a:p>
                  </a:txBody>
                  <a:tcPr/>
                </a:tc>
                <a:tc>
                  <a:txBody>
                    <a:bodyPr/>
                    <a:lstStyle/>
                    <a:p>
                      <a:r>
                        <a:rPr lang="en-US" sz="1200" dirty="0"/>
                        <a:t>Andrej </a:t>
                      </a:r>
                      <a:r>
                        <a:rPr lang="en-US" sz="1200" dirty="0" err="1"/>
                        <a:t>Kugler</a:t>
                      </a:r>
                      <a:endParaRPr lang="en-US" sz="1200" dirty="0"/>
                    </a:p>
                  </a:txBody>
                  <a:tcPr/>
                </a:tc>
                <a:tc>
                  <a:txBody>
                    <a:bodyPr/>
                    <a:lstStyle/>
                    <a:p>
                      <a:r>
                        <a:rPr lang="en-US" sz="1200" dirty="0"/>
                        <a:t>10 people. Forward calorimeter</a:t>
                      </a:r>
                    </a:p>
                  </a:txBody>
                  <a:tcPr/>
                </a:tc>
                <a:extLst>
                  <a:ext uri="{0D108BD9-81ED-4DB2-BD59-A6C34878D82A}">
                    <a16:rowId xmlns:a16="http://schemas.microsoft.com/office/drawing/2014/main" val="1210460727"/>
                  </a:ext>
                </a:extLst>
              </a:tr>
              <a:tr h="370840">
                <a:tc>
                  <a:txBody>
                    <a:bodyPr/>
                    <a:lstStyle/>
                    <a:p>
                      <a:r>
                        <a:rPr lang="en-US" sz="1200" b="1" dirty="0"/>
                        <a:t>EGYPT </a:t>
                      </a:r>
                    </a:p>
                  </a:txBody>
                  <a:tcPr/>
                </a:tc>
                <a:tc>
                  <a:txBody>
                    <a:bodyPr/>
                    <a:lstStyle/>
                    <a:p>
                      <a:r>
                        <a:rPr lang="en-US" sz="1200" dirty="0"/>
                        <a:t>Egyptian Center for Theoretical Physics </a:t>
                      </a:r>
                    </a:p>
                  </a:txBody>
                  <a:tcPr/>
                </a:tc>
                <a:tc>
                  <a:txBody>
                    <a:bodyPr/>
                    <a:lstStyle/>
                    <a:p>
                      <a:r>
                        <a:rPr lang="en-US" sz="1200" dirty="0"/>
                        <a:t>Cairo</a:t>
                      </a:r>
                    </a:p>
                  </a:txBody>
                  <a:tcPr/>
                </a:tc>
                <a:tc>
                  <a:txBody>
                    <a:bodyPr/>
                    <a:lstStyle/>
                    <a:p>
                      <a:r>
                        <a:rPr lang="en-US" sz="1200" dirty="0" err="1"/>
                        <a:t>Tawfik</a:t>
                      </a:r>
                      <a:r>
                        <a:rPr lang="en-US" sz="1200" dirty="0"/>
                        <a:t> Abdel Nasser</a:t>
                      </a:r>
                    </a:p>
                  </a:txBody>
                  <a:tcPr/>
                </a:tc>
                <a:tc>
                  <a:txBody>
                    <a:bodyPr/>
                    <a:lstStyle/>
                    <a:p>
                      <a:r>
                        <a:rPr lang="en-US" sz="1200" dirty="0"/>
                        <a:t>5 people. Software development, physics analysis </a:t>
                      </a:r>
                    </a:p>
                  </a:txBody>
                  <a:tcPr/>
                </a:tc>
                <a:extLst>
                  <a:ext uri="{0D108BD9-81ED-4DB2-BD59-A6C34878D82A}">
                    <a16:rowId xmlns:a16="http://schemas.microsoft.com/office/drawing/2014/main" val="387350495"/>
                  </a:ext>
                </a:extLst>
              </a:tr>
              <a:tr h="370840">
                <a:tc>
                  <a:txBody>
                    <a:bodyPr/>
                    <a:lstStyle/>
                    <a:p>
                      <a:r>
                        <a:rPr lang="en-US" sz="1200" b="1" dirty="0"/>
                        <a:t>GERMANY</a:t>
                      </a:r>
                    </a:p>
                  </a:txBody>
                  <a:tcPr/>
                </a:tc>
                <a:tc>
                  <a:txBody>
                    <a:bodyPr/>
                    <a:lstStyle/>
                    <a:p>
                      <a:r>
                        <a:rPr lang="en-US" sz="1200" dirty="0"/>
                        <a:t>GSI &amp; Frankfurt U.</a:t>
                      </a:r>
                    </a:p>
                  </a:txBody>
                  <a:tcPr/>
                </a:tc>
                <a:tc>
                  <a:txBody>
                    <a:bodyPr/>
                    <a:lstStyle/>
                    <a:p>
                      <a:r>
                        <a:rPr lang="en-US" sz="1200" dirty="0"/>
                        <a:t>Frankfurt</a:t>
                      </a:r>
                    </a:p>
                  </a:txBody>
                  <a:tcPr/>
                </a:tc>
                <a:tc>
                  <a:txBody>
                    <a:bodyPr/>
                    <a:lstStyle/>
                    <a:p>
                      <a:r>
                        <a:rPr lang="en-US" sz="1200" dirty="0"/>
                        <a:t>Elena </a:t>
                      </a:r>
                      <a:r>
                        <a:rPr lang="en-US" sz="1200" dirty="0" err="1"/>
                        <a:t>Bratkovskaya</a:t>
                      </a:r>
                      <a:endParaRPr lang="en-US" sz="1200" dirty="0"/>
                    </a:p>
                  </a:txBody>
                  <a:tcPr/>
                </a:tc>
                <a:tc>
                  <a:txBody>
                    <a:bodyPr/>
                    <a:lstStyle/>
                    <a:p>
                      <a:r>
                        <a:rPr lang="en-US" sz="1200" dirty="0"/>
                        <a:t>4 people. Transport model simulations</a:t>
                      </a:r>
                    </a:p>
                  </a:txBody>
                  <a:tcPr/>
                </a:tc>
                <a:extLst>
                  <a:ext uri="{0D108BD9-81ED-4DB2-BD59-A6C34878D82A}">
                    <a16:rowId xmlns:a16="http://schemas.microsoft.com/office/drawing/2014/main" val="783123271"/>
                  </a:ext>
                </a:extLst>
              </a:tr>
              <a:tr h="370840">
                <a:tc>
                  <a:txBody>
                    <a:bodyPr/>
                    <a:lstStyle/>
                    <a:p>
                      <a:r>
                        <a:rPr lang="en-US" sz="1200" b="1" dirty="0"/>
                        <a:t>MEXICO </a:t>
                      </a:r>
                    </a:p>
                  </a:txBody>
                  <a:tcPr/>
                </a:tc>
                <a:tc>
                  <a:txBody>
                    <a:bodyPr/>
                    <a:lstStyle/>
                    <a:p>
                      <a:r>
                        <a:rPr lang="en-US" sz="1200" dirty="0"/>
                        <a:t>UNAM</a:t>
                      </a:r>
                    </a:p>
                  </a:txBody>
                  <a:tcPr/>
                </a:tc>
                <a:tc>
                  <a:txBody>
                    <a:bodyPr/>
                    <a:lstStyle/>
                    <a:p>
                      <a:r>
                        <a:rPr lang="en-US" sz="1200" dirty="0"/>
                        <a:t>Mexico City</a:t>
                      </a:r>
                    </a:p>
                  </a:txBody>
                  <a:tcPr/>
                </a:tc>
                <a:tc>
                  <a:txBody>
                    <a:bodyPr/>
                    <a:lstStyle/>
                    <a:p>
                      <a:r>
                        <a:rPr lang="en-US" sz="1200" dirty="0"/>
                        <a:t>Alejandro Ayala</a:t>
                      </a:r>
                    </a:p>
                  </a:txBody>
                  <a:tcPr/>
                </a:tc>
                <a:tc>
                  <a:txBody>
                    <a:bodyPr/>
                    <a:lstStyle/>
                    <a:p>
                      <a:r>
                        <a:rPr lang="en-US" sz="1200" dirty="0"/>
                        <a:t>16 people. Hardware (BBC), software development, data analysis</a:t>
                      </a:r>
                    </a:p>
                  </a:txBody>
                  <a:tcPr/>
                </a:tc>
                <a:extLst>
                  <a:ext uri="{0D108BD9-81ED-4DB2-BD59-A6C34878D82A}">
                    <a16:rowId xmlns:a16="http://schemas.microsoft.com/office/drawing/2014/main" val="2701547203"/>
                  </a:ext>
                </a:extLst>
              </a:tr>
              <a:tr h="370840">
                <a:tc>
                  <a:txBody>
                    <a:bodyPr/>
                    <a:lstStyle/>
                    <a:p>
                      <a:r>
                        <a:rPr lang="en-US" sz="1200" b="1" dirty="0"/>
                        <a:t>POLAND</a:t>
                      </a:r>
                    </a:p>
                  </a:txBody>
                  <a:tcPr/>
                </a:tc>
                <a:tc>
                  <a:txBody>
                    <a:bodyPr/>
                    <a:lstStyle/>
                    <a:p>
                      <a:r>
                        <a:rPr lang="en-US" sz="1200" dirty="0"/>
                        <a:t>Warsaw U. of Technology</a:t>
                      </a:r>
                    </a:p>
                  </a:txBody>
                  <a:tcPr/>
                </a:tc>
                <a:tc>
                  <a:txBody>
                    <a:bodyPr/>
                    <a:lstStyle/>
                    <a:p>
                      <a:r>
                        <a:rPr lang="en-US" sz="1200" dirty="0"/>
                        <a:t>Warsaw</a:t>
                      </a:r>
                    </a:p>
                  </a:txBody>
                  <a:tcPr/>
                </a:tc>
                <a:tc>
                  <a:txBody>
                    <a:bodyPr/>
                    <a:lstStyle/>
                    <a:p>
                      <a:r>
                        <a:rPr lang="en-US" sz="1200" dirty="0"/>
                        <a:t>Adam </a:t>
                      </a:r>
                      <a:r>
                        <a:rPr lang="en-US" sz="1200" dirty="0" err="1"/>
                        <a:t>Kisiel</a:t>
                      </a:r>
                      <a:endParaRPr lang="en-US" sz="1200" dirty="0"/>
                    </a:p>
                  </a:txBody>
                  <a:tcPr/>
                </a:tc>
                <a:tc>
                  <a:txBody>
                    <a:bodyPr/>
                    <a:lstStyle/>
                    <a:p>
                      <a:r>
                        <a:rPr lang="en-US" sz="1200" dirty="0"/>
                        <a:t>11 people. Hardware (electronics for trigger, DAQ, </a:t>
                      </a:r>
                      <a:r>
                        <a:rPr lang="en-US" sz="1200" dirty="0" err="1"/>
                        <a:t>monitoting</a:t>
                      </a:r>
                      <a:r>
                        <a:rPr lang="en-US" sz="1200" dirty="0"/>
                        <a:t>, slow control), Physics analysis</a:t>
                      </a:r>
                    </a:p>
                  </a:txBody>
                  <a:tcPr/>
                </a:tc>
                <a:extLst>
                  <a:ext uri="{0D108BD9-81ED-4DB2-BD59-A6C34878D82A}">
                    <a16:rowId xmlns:a16="http://schemas.microsoft.com/office/drawing/2014/main" val="2016816046"/>
                  </a:ext>
                </a:extLst>
              </a:tr>
              <a:tr h="370840">
                <a:tc>
                  <a:txBody>
                    <a:bodyPr/>
                    <a:lstStyle/>
                    <a:p>
                      <a:r>
                        <a:rPr lang="en-US" sz="1200" b="1" dirty="0"/>
                        <a:t> </a:t>
                      </a:r>
                    </a:p>
                  </a:txBody>
                  <a:tcPr/>
                </a:tc>
                <a:tc>
                  <a:txBody>
                    <a:bodyPr/>
                    <a:lstStyle/>
                    <a:p>
                      <a:r>
                        <a:rPr lang="en-US" sz="1200" dirty="0"/>
                        <a:t>National Center for Nuclear </a:t>
                      </a:r>
                      <a:r>
                        <a:rPr lang="en-US" sz="1200" dirty="0" err="1"/>
                        <a:t>Reseach</a:t>
                      </a:r>
                      <a:endParaRPr lang="en-US" sz="1200" dirty="0"/>
                    </a:p>
                  </a:txBody>
                  <a:tcPr/>
                </a:tc>
                <a:tc>
                  <a:txBody>
                    <a:bodyPr/>
                    <a:lstStyle/>
                    <a:p>
                      <a:r>
                        <a:rPr lang="en-US" sz="1200" dirty="0" err="1"/>
                        <a:t>Otwock</a:t>
                      </a:r>
                      <a:r>
                        <a:rPr lang="en-US" sz="1200" dirty="0"/>
                        <a:t> – </a:t>
                      </a:r>
                      <a:r>
                        <a:rPr lang="en-US" sz="1200" dirty="0" err="1"/>
                        <a:t>Swierk</a:t>
                      </a:r>
                      <a:endParaRPr lang="en-US" sz="1200" dirty="0"/>
                    </a:p>
                  </a:txBody>
                  <a:tcPr/>
                </a:tc>
                <a:tc>
                  <a:txBody>
                    <a:bodyPr/>
                    <a:lstStyle/>
                    <a:p>
                      <a:r>
                        <a:rPr lang="en-US" sz="1200" dirty="0"/>
                        <a:t>Marcin </a:t>
                      </a:r>
                      <a:r>
                        <a:rPr lang="en-US" sz="1200" dirty="0" err="1"/>
                        <a:t>Bielewicz</a:t>
                      </a:r>
                      <a:endParaRPr lang="en-US" sz="1200" dirty="0"/>
                    </a:p>
                  </a:txBody>
                  <a:tcPr/>
                </a:tc>
                <a:tc>
                  <a:txBody>
                    <a:bodyPr/>
                    <a:lstStyle/>
                    <a:p>
                      <a:endParaRPr lang="en-US" sz="1200" dirty="0"/>
                    </a:p>
                  </a:txBody>
                  <a:tcPr/>
                </a:tc>
                <a:extLst>
                  <a:ext uri="{0D108BD9-81ED-4DB2-BD59-A6C34878D82A}">
                    <a16:rowId xmlns:a16="http://schemas.microsoft.com/office/drawing/2014/main" val="1478390265"/>
                  </a:ext>
                </a:extLst>
              </a:tr>
            </a:tbl>
          </a:graphicData>
        </a:graphic>
      </p:graphicFrame>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76200"/>
            <a:ext cx="7353300" cy="6096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sz="4000" u="sng" dirty="0">
                <a:solidFill>
                  <a:srgbClr val="FFFF00"/>
                </a:solidFill>
                <a:ea typeface="ＭＳ Ｐゴシック" panose="020B0600070205080204" pitchFamily="34" charset="-128"/>
              </a:rPr>
              <a:t>List of MPD groups (</a:t>
            </a:r>
            <a:r>
              <a:rPr lang="en-US" altLang="ja-JP" sz="4000" u="sng" dirty="0" err="1">
                <a:solidFill>
                  <a:srgbClr val="FFFF00"/>
                </a:solidFill>
                <a:ea typeface="ＭＳ Ｐゴシック" panose="020B0600070205080204" pitchFamily="34" charset="-128"/>
              </a:rPr>
              <a:t>cont</a:t>
            </a:r>
            <a:r>
              <a:rPr lang="en-US" altLang="ja-JP" sz="4000" u="sng" dirty="0">
                <a:solidFill>
                  <a:srgbClr val="FFFF00"/>
                </a:solidFill>
                <a:ea typeface="ＭＳ Ｐゴシック" panose="020B0600070205080204" pitchFamily="34" charset="-128"/>
              </a:rPr>
              <a:t>) </a:t>
            </a:r>
          </a:p>
        </p:txBody>
      </p:sp>
      <p:sp>
        <p:nvSpPr>
          <p:cNvPr id="25602" name="Text Box 2">
            <a:extLst>
              <a:ext uri="{FF2B5EF4-FFF2-40B4-BE49-F238E27FC236}">
                <a16:creationId xmlns:a16="http://schemas.microsoft.com/office/drawing/2014/main" id="{BA091F81-3546-A843-A5D4-524449390695}"/>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EB77463C-7CDB-6445-AF04-1721B1A00F61}" type="slidenum">
              <a:rPr lang="en-US" altLang="en-US" sz="1200" smtClean="0"/>
              <a:pPr eaLnBrk="1" hangingPunct="1">
                <a:defRPr/>
              </a:pPr>
              <a:t>4</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3124200" y="6248400"/>
            <a:ext cx="32766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graphicFrame>
        <p:nvGraphicFramePr>
          <p:cNvPr id="8" name="Table 7">
            <a:extLst>
              <a:ext uri="{FF2B5EF4-FFF2-40B4-BE49-F238E27FC236}">
                <a16:creationId xmlns:a16="http://schemas.microsoft.com/office/drawing/2014/main" id="{20F63714-8FD2-1243-835E-62EEF04D0EB3}"/>
              </a:ext>
            </a:extLst>
          </p:cNvPr>
          <p:cNvGraphicFramePr>
            <a:graphicFrameLocks noGrp="1"/>
          </p:cNvGraphicFramePr>
          <p:nvPr>
            <p:extLst>
              <p:ext uri="{D42A27DB-BD31-4B8C-83A1-F6EECF244321}">
                <p14:modId xmlns:p14="http://schemas.microsoft.com/office/powerpoint/2010/main" val="3531969812"/>
              </p:ext>
            </p:extLst>
          </p:nvPr>
        </p:nvGraphicFramePr>
        <p:xfrm>
          <a:off x="114300" y="1447800"/>
          <a:ext cx="8915400" cy="3941785"/>
        </p:xfrm>
        <a:graphic>
          <a:graphicData uri="http://schemas.openxmlformats.org/drawingml/2006/table">
            <a:tbl>
              <a:tblPr firstRow="1" bandRow="1">
                <a:tableStyleId>{5C22544A-7EE6-4342-B048-85BDC9FD1C3A}</a:tableStyleId>
              </a:tblPr>
              <a:tblGrid>
                <a:gridCol w="1257300">
                  <a:extLst>
                    <a:ext uri="{9D8B030D-6E8A-4147-A177-3AD203B41FA5}">
                      <a16:colId xmlns:a16="http://schemas.microsoft.com/office/drawing/2014/main" val="368543624"/>
                    </a:ext>
                  </a:extLst>
                </a:gridCol>
                <a:gridCol w="1714500">
                  <a:extLst>
                    <a:ext uri="{9D8B030D-6E8A-4147-A177-3AD203B41FA5}">
                      <a16:colId xmlns:a16="http://schemas.microsoft.com/office/drawing/2014/main" val="168161970"/>
                    </a:ext>
                  </a:extLst>
                </a:gridCol>
                <a:gridCol w="1181100">
                  <a:extLst>
                    <a:ext uri="{9D8B030D-6E8A-4147-A177-3AD203B41FA5}">
                      <a16:colId xmlns:a16="http://schemas.microsoft.com/office/drawing/2014/main" val="3620171948"/>
                    </a:ext>
                  </a:extLst>
                </a:gridCol>
                <a:gridCol w="1600200">
                  <a:extLst>
                    <a:ext uri="{9D8B030D-6E8A-4147-A177-3AD203B41FA5}">
                      <a16:colId xmlns:a16="http://schemas.microsoft.com/office/drawing/2014/main" val="3225444383"/>
                    </a:ext>
                  </a:extLst>
                </a:gridCol>
                <a:gridCol w="3162300">
                  <a:extLst>
                    <a:ext uri="{9D8B030D-6E8A-4147-A177-3AD203B41FA5}">
                      <a16:colId xmlns:a16="http://schemas.microsoft.com/office/drawing/2014/main" val="151455386"/>
                    </a:ext>
                  </a:extLst>
                </a:gridCol>
              </a:tblGrid>
              <a:tr h="370768">
                <a:tc>
                  <a:txBody>
                    <a:bodyPr/>
                    <a:lstStyle/>
                    <a:p>
                      <a:pPr algn="ctr"/>
                      <a:r>
                        <a:rPr lang="en-US" sz="1800" dirty="0"/>
                        <a:t>Country</a:t>
                      </a:r>
                    </a:p>
                  </a:txBody>
                  <a:tcPr marT="45711" marB="45711"/>
                </a:tc>
                <a:tc>
                  <a:txBody>
                    <a:bodyPr/>
                    <a:lstStyle/>
                    <a:p>
                      <a:pPr algn="ctr"/>
                      <a:r>
                        <a:rPr lang="en-US" sz="1800" dirty="0"/>
                        <a:t>Institution</a:t>
                      </a:r>
                    </a:p>
                  </a:txBody>
                  <a:tcPr marT="45711" marB="45711"/>
                </a:tc>
                <a:tc>
                  <a:txBody>
                    <a:bodyPr/>
                    <a:lstStyle/>
                    <a:p>
                      <a:pPr algn="ctr"/>
                      <a:r>
                        <a:rPr lang="en-US" sz="1800" dirty="0"/>
                        <a:t>City</a:t>
                      </a:r>
                    </a:p>
                  </a:txBody>
                  <a:tcPr marT="45711" marB="45711"/>
                </a:tc>
                <a:tc>
                  <a:txBody>
                    <a:bodyPr/>
                    <a:lstStyle/>
                    <a:p>
                      <a:pPr algn="ctr"/>
                      <a:r>
                        <a:rPr lang="en-US" sz="1800" dirty="0"/>
                        <a:t>GL</a:t>
                      </a:r>
                    </a:p>
                  </a:txBody>
                  <a:tcPr marT="45711" marB="45711"/>
                </a:tc>
                <a:tc>
                  <a:txBody>
                    <a:bodyPr/>
                    <a:lstStyle/>
                    <a:p>
                      <a:pPr algn="ctr"/>
                      <a:r>
                        <a:rPr lang="en-US" sz="1800" dirty="0"/>
                        <a:t>Comments</a:t>
                      </a:r>
                    </a:p>
                  </a:txBody>
                  <a:tcPr marT="45711" marB="45711"/>
                </a:tc>
                <a:extLst>
                  <a:ext uri="{0D108BD9-81ED-4DB2-BD59-A6C34878D82A}">
                    <a16:rowId xmlns:a16="http://schemas.microsoft.com/office/drawing/2014/main" val="872539692"/>
                  </a:ext>
                </a:extLst>
              </a:tr>
              <a:tr h="457157">
                <a:tc>
                  <a:txBody>
                    <a:bodyPr/>
                    <a:lstStyle/>
                    <a:p>
                      <a:r>
                        <a:rPr lang="en-US" sz="1200" b="1" dirty="0"/>
                        <a:t> RUSSIA</a:t>
                      </a:r>
                    </a:p>
                  </a:txBody>
                  <a:tcPr marT="45711" marB="45711"/>
                </a:tc>
                <a:tc>
                  <a:txBody>
                    <a:bodyPr/>
                    <a:lstStyle/>
                    <a:p>
                      <a:r>
                        <a:rPr lang="en-US" sz="1200" dirty="0"/>
                        <a:t>JINR</a:t>
                      </a:r>
                    </a:p>
                  </a:txBody>
                  <a:tcPr marT="45711" marB="45711"/>
                </a:tc>
                <a:tc>
                  <a:txBody>
                    <a:bodyPr/>
                    <a:lstStyle/>
                    <a:p>
                      <a:r>
                        <a:rPr lang="en-US" sz="1200" dirty="0"/>
                        <a:t> </a:t>
                      </a:r>
                      <a:r>
                        <a:rPr lang="en-US" sz="1200" dirty="0" err="1"/>
                        <a:t>Dubna</a:t>
                      </a:r>
                      <a:r>
                        <a:rPr lang="en-US" sz="1200" dirty="0"/>
                        <a:t> </a:t>
                      </a:r>
                    </a:p>
                  </a:txBody>
                  <a:tcPr marT="45711" marB="45711"/>
                </a:tc>
                <a:tc>
                  <a:txBody>
                    <a:bodyPr/>
                    <a:lstStyle/>
                    <a:p>
                      <a:r>
                        <a:rPr lang="en-US" sz="1200" dirty="0" err="1"/>
                        <a:t>Viacheslav</a:t>
                      </a:r>
                      <a:r>
                        <a:rPr lang="en-US" sz="1200" dirty="0"/>
                        <a:t> </a:t>
                      </a:r>
                      <a:r>
                        <a:rPr lang="en-US" sz="1200" dirty="0" err="1"/>
                        <a:t>Golovatyuk</a:t>
                      </a:r>
                      <a:endParaRPr lang="en-US" sz="1200" dirty="0"/>
                    </a:p>
                  </a:txBody>
                  <a:tcPr marT="45711" marB="45711"/>
                </a:tc>
                <a:tc>
                  <a:txBody>
                    <a:bodyPr/>
                    <a:lstStyle/>
                    <a:p>
                      <a:endParaRPr lang="en-US" sz="1800"/>
                    </a:p>
                  </a:txBody>
                  <a:tcPr marT="45711" marB="45711"/>
                </a:tc>
                <a:extLst>
                  <a:ext uri="{0D108BD9-81ED-4DB2-BD59-A6C34878D82A}">
                    <a16:rowId xmlns:a16="http://schemas.microsoft.com/office/drawing/2014/main" val="2693817918"/>
                  </a:ext>
                </a:extLst>
              </a:tr>
              <a:tr h="457157">
                <a:tc>
                  <a:txBody>
                    <a:bodyPr/>
                    <a:lstStyle/>
                    <a:p>
                      <a:endParaRPr lang="en-US" sz="1200" b="1" dirty="0"/>
                    </a:p>
                  </a:txBody>
                  <a:tcPr marT="45711" marB="45711"/>
                </a:tc>
                <a:tc>
                  <a:txBody>
                    <a:bodyPr/>
                    <a:lstStyle/>
                    <a:p>
                      <a:r>
                        <a:rPr lang="en-US" sz="1200" dirty="0"/>
                        <a:t>INR RAS</a:t>
                      </a:r>
                    </a:p>
                  </a:txBody>
                  <a:tcPr marT="45711" marB="45711"/>
                </a:tc>
                <a:tc>
                  <a:txBody>
                    <a:bodyPr/>
                    <a:lstStyle/>
                    <a:p>
                      <a:r>
                        <a:rPr lang="en-US" sz="1200" dirty="0"/>
                        <a:t>Moscow</a:t>
                      </a:r>
                    </a:p>
                  </a:txBody>
                  <a:tcPr marT="45711" marB="45711"/>
                </a:tc>
                <a:tc>
                  <a:txBody>
                    <a:bodyPr/>
                    <a:lstStyle/>
                    <a:p>
                      <a:r>
                        <a:rPr lang="en-US" sz="1200" dirty="0"/>
                        <a:t>Alexander </a:t>
                      </a:r>
                      <a:r>
                        <a:rPr lang="en-US" sz="1200" dirty="0" err="1"/>
                        <a:t>Ivashkin</a:t>
                      </a:r>
                      <a:endParaRPr lang="en-US" sz="1200" dirty="0"/>
                    </a:p>
                  </a:txBody>
                  <a:tcPr marT="45711" marB="45711"/>
                </a:tc>
                <a:tc>
                  <a:txBody>
                    <a:bodyPr/>
                    <a:lstStyle/>
                    <a:p>
                      <a:r>
                        <a:rPr lang="en-US" sz="1200" dirty="0"/>
                        <a:t>7 people; leading MPD FHCAL</a:t>
                      </a:r>
                    </a:p>
                  </a:txBody>
                  <a:tcPr marT="45711" marB="45711"/>
                </a:tc>
                <a:extLst>
                  <a:ext uri="{0D108BD9-81ED-4DB2-BD59-A6C34878D82A}">
                    <a16:rowId xmlns:a16="http://schemas.microsoft.com/office/drawing/2014/main" val="219903565"/>
                  </a:ext>
                </a:extLst>
              </a:tr>
              <a:tr h="457157">
                <a:tc>
                  <a:txBody>
                    <a:bodyPr/>
                    <a:lstStyle/>
                    <a:p>
                      <a:r>
                        <a:rPr lang="en-US" sz="1200" b="1" dirty="0"/>
                        <a:t>    </a:t>
                      </a:r>
                    </a:p>
                  </a:txBody>
                  <a:tcPr marT="45711" marB="45711"/>
                </a:tc>
                <a:tc>
                  <a:txBody>
                    <a:bodyPr/>
                    <a:lstStyle/>
                    <a:p>
                      <a:r>
                        <a:rPr lang="en-US" sz="1200" dirty="0" err="1"/>
                        <a:t>MEPhI</a:t>
                      </a:r>
                      <a:endParaRPr lang="en-US" sz="1200" dirty="0"/>
                    </a:p>
                  </a:txBody>
                  <a:tcPr marT="45711" marB="45711"/>
                </a:tc>
                <a:tc>
                  <a:txBody>
                    <a:bodyPr/>
                    <a:lstStyle/>
                    <a:p>
                      <a:r>
                        <a:rPr lang="en-US" sz="1200" dirty="0"/>
                        <a:t>Moscow</a:t>
                      </a:r>
                    </a:p>
                  </a:txBody>
                  <a:tcPr marT="45711" marB="45711"/>
                </a:tc>
                <a:tc>
                  <a:txBody>
                    <a:bodyPr/>
                    <a:lstStyle/>
                    <a:p>
                      <a:r>
                        <a:rPr lang="en-US" sz="1200" dirty="0" err="1"/>
                        <a:t>Arkadiy</a:t>
                      </a:r>
                      <a:r>
                        <a:rPr lang="en-US" sz="1200" dirty="0"/>
                        <a:t> </a:t>
                      </a:r>
                      <a:r>
                        <a:rPr lang="en-US" sz="1200" dirty="0" err="1"/>
                        <a:t>Taranenko</a:t>
                      </a:r>
                      <a:endParaRPr lang="en-US" sz="1200" dirty="0"/>
                    </a:p>
                  </a:txBody>
                  <a:tcPr marT="45711" marB="45711"/>
                </a:tc>
                <a:tc>
                  <a:txBody>
                    <a:bodyPr/>
                    <a:lstStyle/>
                    <a:p>
                      <a:r>
                        <a:rPr lang="en-US" sz="1200" dirty="0"/>
                        <a:t>7 people. Hardware (FHCAL); software development; physics analysis (flow)</a:t>
                      </a:r>
                    </a:p>
                  </a:txBody>
                  <a:tcPr marT="45711" marB="45711"/>
                </a:tc>
                <a:extLst>
                  <a:ext uri="{0D108BD9-81ED-4DB2-BD59-A6C34878D82A}">
                    <a16:rowId xmlns:a16="http://schemas.microsoft.com/office/drawing/2014/main" val="3377611037"/>
                  </a:ext>
                </a:extLst>
              </a:tr>
              <a:tr h="370768">
                <a:tc>
                  <a:txBody>
                    <a:bodyPr/>
                    <a:lstStyle/>
                    <a:p>
                      <a:endParaRPr lang="en-US" sz="1200" b="1" dirty="0"/>
                    </a:p>
                  </a:txBody>
                  <a:tcPr marT="45711" marB="45711"/>
                </a:tc>
                <a:tc>
                  <a:txBody>
                    <a:bodyPr/>
                    <a:lstStyle/>
                    <a:p>
                      <a:r>
                        <a:rPr lang="en-US" sz="1200" dirty="0"/>
                        <a:t>SINP </a:t>
                      </a:r>
                    </a:p>
                  </a:txBody>
                  <a:tcPr marT="45711" marB="45711"/>
                </a:tc>
                <a:tc>
                  <a:txBody>
                    <a:bodyPr/>
                    <a:lstStyle/>
                    <a:p>
                      <a:r>
                        <a:rPr lang="en-US" sz="1200" dirty="0"/>
                        <a:t>Moscow</a:t>
                      </a:r>
                    </a:p>
                  </a:txBody>
                  <a:tcPr marT="45711" marB="45711"/>
                </a:tc>
                <a:tc>
                  <a:txBody>
                    <a:bodyPr/>
                    <a:lstStyle/>
                    <a:p>
                      <a:r>
                        <a:rPr lang="en-US" sz="1200" dirty="0"/>
                        <a:t>Mikhail </a:t>
                      </a:r>
                      <a:r>
                        <a:rPr lang="en-US" sz="1200" dirty="0" err="1"/>
                        <a:t>Merkin</a:t>
                      </a:r>
                      <a:endParaRPr lang="en-US" sz="1200" dirty="0"/>
                    </a:p>
                  </a:txBody>
                  <a:tcPr marT="45711" marB="45711"/>
                </a:tc>
                <a:tc>
                  <a:txBody>
                    <a:bodyPr/>
                    <a:lstStyle/>
                    <a:p>
                      <a:r>
                        <a:rPr lang="en-US" sz="1200" dirty="0"/>
                        <a:t>25 people; hardware; physics analysis</a:t>
                      </a:r>
                    </a:p>
                  </a:txBody>
                  <a:tcPr marT="45711" marB="45711"/>
                </a:tc>
                <a:extLst>
                  <a:ext uri="{0D108BD9-81ED-4DB2-BD59-A6C34878D82A}">
                    <a16:rowId xmlns:a16="http://schemas.microsoft.com/office/drawing/2014/main" val="2744984155"/>
                  </a:ext>
                </a:extLst>
              </a:tr>
              <a:tr h="457157">
                <a:tc>
                  <a:txBody>
                    <a:bodyPr/>
                    <a:lstStyle/>
                    <a:p>
                      <a:endParaRPr lang="en-US" sz="1200" b="1" dirty="0"/>
                    </a:p>
                  </a:txBody>
                  <a:tcPr marT="45711" marB="45711"/>
                </a:tc>
                <a:tc>
                  <a:txBody>
                    <a:bodyPr/>
                    <a:lstStyle/>
                    <a:p>
                      <a:r>
                        <a:rPr lang="en-US" sz="1200" dirty="0"/>
                        <a:t>SPSU  - Dept. of NP   </a:t>
                      </a:r>
                    </a:p>
                  </a:txBody>
                  <a:tcPr marT="45711" marB="45711"/>
                </a:tc>
                <a:tc>
                  <a:txBody>
                    <a:bodyPr/>
                    <a:lstStyle/>
                    <a:p>
                      <a:r>
                        <a:rPr lang="en-US" sz="1200" dirty="0"/>
                        <a:t>St. Petersburg</a:t>
                      </a:r>
                    </a:p>
                  </a:txBody>
                  <a:tcPr marT="45711" marB="45711"/>
                </a:tc>
                <a:tc>
                  <a:txBody>
                    <a:bodyPr/>
                    <a:lstStyle/>
                    <a:p>
                      <a:r>
                        <a:rPr lang="en-US" sz="1200" dirty="0"/>
                        <a:t>Vladimir </a:t>
                      </a:r>
                      <a:r>
                        <a:rPr lang="en-US" sz="1200" dirty="0" err="1"/>
                        <a:t>Zherebchevsky</a:t>
                      </a:r>
                      <a:endParaRPr lang="en-US" sz="1200" dirty="0"/>
                    </a:p>
                  </a:txBody>
                  <a:tcPr marT="45711" marB="45711"/>
                </a:tc>
                <a:tc>
                  <a:txBody>
                    <a:bodyPr/>
                    <a:lstStyle/>
                    <a:p>
                      <a:r>
                        <a:rPr lang="en-US" sz="1200" dirty="0"/>
                        <a:t>12 people; hardware (Inner tracking system)</a:t>
                      </a:r>
                    </a:p>
                  </a:txBody>
                  <a:tcPr marT="45711" marB="45711"/>
                </a:tc>
                <a:extLst>
                  <a:ext uri="{0D108BD9-81ED-4DB2-BD59-A6C34878D82A}">
                    <a16:rowId xmlns:a16="http://schemas.microsoft.com/office/drawing/2014/main" val="3136506718"/>
                  </a:ext>
                </a:extLst>
              </a:tr>
              <a:tr h="457157">
                <a:tc>
                  <a:txBody>
                    <a:bodyPr/>
                    <a:lstStyle/>
                    <a:p>
                      <a:endParaRPr lang="en-US" sz="1200" b="1" dirty="0"/>
                    </a:p>
                  </a:txBody>
                  <a:tcPr marT="45711" marB="45711"/>
                </a:tc>
                <a:tc>
                  <a:txBody>
                    <a:bodyPr/>
                    <a:lstStyle/>
                    <a:p>
                      <a:r>
                        <a:rPr lang="en-US" sz="1200" dirty="0"/>
                        <a:t>SPSU – Dept. of HEP</a:t>
                      </a:r>
                    </a:p>
                  </a:txBody>
                  <a:tcPr marT="45711" marB="45711"/>
                </a:tc>
                <a:tc>
                  <a:txBody>
                    <a:bodyPr/>
                    <a:lstStyle/>
                    <a:p>
                      <a:r>
                        <a:rPr lang="en-US" sz="1200" dirty="0"/>
                        <a:t>St. Petersburg</a:t>
                      </a:r>
                    </a:p>
                  </a:txBody>
                  <a:tcPr marT="45711" marB="45711"/>
                </a:tc>
                <a:tc>
                  <a:txBody>
                    <a:bodyPr/>
                    <a:lstStyle/>
                    <a:p>
                      <a:r>
                        <a:rPr lang="en-US" sz="1200" dirty="0" err="1"/>
                        <a:t>Grigory</a:t>
                      </a:r>
                      <a:r>
                        <a:rPr lang="en-US" sz="1200" dirty="0"/>
                        <a:t> </a:t>
                      </a:r>
                      <a:r>
                        <a:rPr lang="en-US" sz="1200" dirty="0" err="1"/>
                        <a:t>Feofilov</a:t>
                      </a:r>
                      <a:endParaRPr lang="en-US" sz="1200" dirty="0"/>
                    </a:p>
                  </a:txBody>
                  <a:tcPr marT="45711" marB="45711"/>
                </a:tc>
                <a:tc>
                  <a:txBody>
                    <a:bodyPr/>
                    <a:lstStyle/>
                    <a:p>
                      <a:r>
                        <a:rPr lang="en-US" sz="1200" dirty="0"/>
                        <a:t>24 people; hardware (vertex tracker); physics analysis</a:t>
                      </a:r>
                    </a:p>
                  </a:txBody>
                  <a:tcPr marT="45711" marB="45711"/>
                </a:tc>
                <a:extLst>
                  <a:ext uri="{0D108BD9-81ED-4DB2-BD59-A6C34878D82A}">
                    <a16:rowId xmlns:a16="http://schemas.microsoft.com/office/drawing/2014/main" val="2358419555"/>
                  </a:ext>
                </a:extLst>
              </a:tr>
              <a:tr h="457157">
                <a:tc>
                  <a:txBody>
                    <a:bodyPr/>
                    <a:lstStyle/>
                    <a:p>
                      <a:endParaRPr lang="en-US" sz="1200" b="1" dirty="0"/>
                    </a:p>
                  </a:txBody>
                  <a:tcPr marT="45711" marB="45711"/>
                </a:tc>
                <a:tc>
                  <a:txBody>
                    <a:bodyPr/>
                    <a:lstStyle/>
                    <a:p>
                      <a:r>
                        <a:rPr lang="en-US" sz="1200" dirty="0" err="1"/>
                        <a:t>Kurchatov</a:t>
                      </a:r>
                      <a:r>
                        <a:rPr lang="en-US" sz="1200" dirty="0"/>
                        <a:t> Institute NRC</a:t>
                      </a:r>
                    </a:p>
                  </a:txBody>
                  <a:tcPr marT="45711" marB="45711"/>
                </a:tc>
                <a:tc>
                  <a:txBody>
                    <a:bodyPr/>
                    <a:lstStyle/>
                    <a:p>
                      <a:r>
                        <a:rPr lang="en-US" sz="1200" dirty="0"/>
                        <a:t>Moscow</a:t>
                      </a:r>
                    </a:p>
                  </a:txBody>
                  <a:tcPr marT="45711" marB="45711"/>
                </a:tc>
                <a:tc>
                  <a:txBody>
                    <a:bodyPr/>
                    <a:lstStyle/>
                    <a:p>
                      <a:r>
                        <a:rPr lang="en-US" sz="1200" dirty="0"/>
                        <a:t>Dmitry </a:t>
                      </a:r>
                      <a:r>
                        <a:rPr lang="en-US" sz="1200" dirty="0" err="1"/>
                        <a:t>Blau</a:t>
                      </a:r>
                      <a:endParaRPr lang="en-US" sz="1200" dirty="0"/>
                    </a:p>
                  </a:txBody>
                  <a:tcPr marT="45711" marB="45711"/>
                </a:tc>
                <a:tc>
                  <a:txBody>
                    <a:bodyPr/>
                    <a:lstStyle/>
                    <a:p>
                      <a:r>
                        <a:rPr lang="en-US" sz="1200" dirty="0"/>
                        <a:t>Physics analysis (flow, photons)</a:t>
                      </a:r>
                    </a:p>
                  </a:txBody>
                  <a:tcPr marT="45711" marB="45711"/>
                </a:tc>
                <a:extLst>
                  <a:ext uri="{0D108BD9-81ED-4DB2-BD59-A6C34878D82A}">
                    <a16:rowId xmlns:a16="http://schemas.microsoft.com/office/drawing/2014/main" val="1041986644"/>
                  </a:ext>
                </a:extLst>
              </a:tr>
              <a:tr h="457157">
                <a:tc>
                  <a:txBody>
                    <a:bodyPr/>
                    <a:lstStyle/>
                    <a:p>
                      <a:endParaRPr lang="en-US" sz="1200" b="1" dirty="0"/>
                    </a:p>
                  </a:txBody>
                  <a:tcPr marT="45711" marB="45711"/>
                </a:tc>
                <a:tc>
                  <a:txBody>
                    <a:bodyPr/>
                    <a:lstStyle/>
                    <a:p>
                      <a:r>
                        <a:rPr lang="en-US" sz="1200" dirty="0" err="1"/>
                        <a:t>Kurchatov</a:t>
                      </a:r>
                      <a:r>
                        <a:rPr lang="en-US" sz="1200" dirty="0"/>
                        <a:t> Institute ITEP</a:t>
                      </a:r>
                    </a:p>
                  </a:txBody>
                  <a:tcPr marT="45711" marB="45711"/>
                </a:tc>
                <a:tc>
                  <a:txBody>
                    <a:bodyPr/>
                    <a:lstStyle/>
                    <a:p>
                      <a:r>
                        <a:rPr lang="en-US" sz="1200" dirty="0"/>
                        <a:t>Moscow</a:t>
                      </a:r>
                    </a:p>
                  </a:txBody>
                  <a:tcPr marT="45711" marB="45711"/>
                </a:tc>
                <a:tc>
                  <a:txBody>
                    <a:bodyPr/>
                    <a:lstStyle/>
                    <a:p>
                      <a:r>
                        <a:rPr lang="en-US" sz="1200" dirty="0" err="1"/>
                        <a:t>Viacheslav</a:t>
                      </a:r>
                      <a:r>
                        <a:rPr lang="en-US" sz="1200" dirty="0"/>
                        <a:t> Kulikov</a:t>
                      </a:r>
                    </a:p>
                  </a:txBody>
                  <a:tcPr marT="45711" marB="45711"/>
                </a:tc>
                <a:tc>
                  <a:txBody>
                    <a:bodyPr/>
                    <a:lstStyle/>
                    <a:p>
                      <a:r>
                        <a:rPr lang="en-US" sz="1200" dirty="0"/>
                        <a:t>3 people; ECAL, software developments</a:t>
                      </a:r>
                    </a:p>
                  </a:txBody>
                  <a:tcPr marT="45711" marB="45711"/>
                </a:tc>
                <a:extLst>
                  <a:ext uri="{0D108BD9-81ED-4DB2-BD59-A6C34878D82A}">
                    <a16:rowId xmlns:a16="http://schemas.microsoft.com/office/drawing/2014/main" val="21932070"/>
                  </a:ext>
                </a:extLst>
              </a:tr>
            </a:tbl>
          </a:graphicData>
        </a:graphic>
      </p:graphicFrame>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6096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List of BM@N groups </a:t>
            </a:r>
          </a:p>
        </p:txBody>
      </p:sp>
      <p:sp>
        <p:nvSpPr>
          <p:cNvPr id="27650" name="Text Box 2">
            <a:extLst>
              <a:ext uri="{FF2B5EF4-FFF2-40B4-BE49-F238E27FC236}">
                <a16:creationId xmlns:a16="http://schemas.microsoft.com/office/drawing/2014/main" id="{E4320F94-A852-1349-8B12-42418020DF82}"/>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DBC394E9-C2F9-9A4F-816E-38C684AF4BC1}" type="slidenum">
              <a:rPr lang="en-US" altLang="en-US" sz="1200" smtClean="0"/>
              <a:pPr eaLnBrk="1" hangingPunct="1">
                <a:defRPr/>
              </a:pPr>
              <a:t>5</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p:txBody>
          <a:bodyPr/>
          <a:lstStyle/>
          <a:p>
            <a:pPr>
              <a:defRPr/>
            </a:pPr>
            <a:r>
              <a:rPr lang="cs-CZ"/>
              <a:t>First BM@N and MPD Collaboration Meeting </a:t>
            </a:r>
            <a:endParaRPr lang="en-US"/>
          </a:p>
        </p:txBody>
      </p:sp>
      <p:graphicFrame>
        <p:nvGraphicFramePr>
          <p:cNvPr id="8" name="Table 7">
            <a:extLst>
              <a:ext uri="{FF2B5EF4-FFF2-40B4-BE49-F238E27FC236}">
                <a16:creationId xmlns:a16="http://schemas.microsoft.com/office/drawing/2014/main" id="{20F63714-8FD2-1243-835E-62EEF04D0EB3}"/>
              </a:ext>
            </a:extLst>
          </p:cNvPr>
          <p:cNvGraphicFramePr>
            <a:graphicFrameLocks noGrp="1"/>
          </p:cNvGraphicFramePr>
          <p:nvPr>
            <p:extLst>
              <p:ext uri="{D42A27DB-BD31-4B8C-83A1-F6EECF244321}">
                <p14:modId xmlns:p14="http://schemas.microsoft.com/office/powerpoint/2010/main" val="3561867662"/>
              </p:ext>
            </p:extLst>
          </p:nvPr>
        </p:nvGraphicFramePr>
        <p:xfrm>
          <a:off x="228600" y="973138"/>
          <a:ext cx="8839200" cy="5796280"/>
        </p:xfrm>
        <a:graphic>
          <a:graphicData uri="http://schemas.openxmlformats.org/drawingml/2006/table">
            <a:tbl>
              <a:tblPr firstRow="1" lastCol="1" bandRow="1">
                <a:tableStyleId>{5C22544A-7EE6-4342-B048-85BDC9FD1C3A}</a:tableStyleId>
              </a:tblPr>
              <a:tblGrid>
                <a:gridCol w="1295400">
                  <a:extLst>
                    <a:ext uri="{9D8B030D-6E8A-4147-A177-3AD203B41FA5}">
                      <a16:colId xmlns:a16="http://schemas.microsoft.com/office/drawing/2014/main" val="368543624"/>
                    </a:ext>
                  </a:extLst>
                </a:gridCol>
                <a:gridCol w="1600200">
                  <a:extLst>
                    <a:ext uri="{9D8B030D-6E8A-4147-A177-3AD203B41FA5}">
                      <a16:colId xmlns:a16="http://schemas.microsoft.com/office/drawing/2014/main" val="168161970"/>
                    </a:ext>
                  </a:extLst>
                </a:gridCol>
                <a:gridCol w="990600">
                  <a:extLst>
                    <a:ext uri="{9D8B030D-6E8A-4147-A177-3AD203B41FA5}">
                      <a16:colId xmlns:a16="http://schemas.microsoft.com/office/drawing/2014/main" val="3620171948"/>
                    </a:ext>
                  </a:extLst>
                </a:gridCol>
                <a:gridCol w="1600200">
                  <a:extLst>
                    <a:ext uri="{9D8B030D-6E8A-4147-A177-3AD203B41FA5}">
                      <a16:colId xmlns:a16="http://schemas.microsoft.com/office/drawing/2014/main" val="3225444383"/>
                    </a:ext>
                  </a:extLst>
                </a:gridCol>
                <a:gridCol w="3352800">
                  <a:extLst>
                    <a:ext uri="{9D8B030D-6E8A-4147-A177-3AD203B41FA5}">
                      <a16:colId xmlns:a16="http://schemas.microsoft.com/office/drawing/2014/main" val="151455386"/>
                    </a:ext>
                  </a:extLst>
                </a:gridCol>
              </a:tblGrid>
              <a:tr h="370840">
                <a:tc>
                  <a:txBody>
                    <a:bodyPr/>
                    <a:lstStyle/>
                    <a:p>
                      <a:pPr algn="ctr"/>
                      <a:r>
                        <a:rPr lang="en-US" dirty="0"/>
                        <a:t>Country</a:t>
                      </a:r>
                    </a:p>
                  </a:txBody>
                  <a:tcPr/>
                </a:tc>
                <a:tc>
                  <a:txBody>
                    <a:bodyPr/>
                    <a:lstStyle/>
                    <a:p>
                      <a:pPr algn="ctr"/>
                      <a:r>
                        <a:rPr lang="en-US" dirty="0"/>
                        <a:t>Institution</a:t>
                      </a:r>
                    </a:p>
                  </a:txBody>
                  <a:tcPr/>
                </a:tc>
                <a:tc>
                  <a:txBody>
                    <a:bodyPr/>
                    <a:lstStyle/>
                    <a:p>
                      <a:pPr algn="ctr"/>
                      <a:r>
                        <a:rPr lang="en-US" dirty="0"/>
                        <a:t>City</a:t>
                      </a:r>
                    </a:p>
                  </a:txBody>
                  <a:tcPr/>
                </a:tc>
                <a:tc>
                  <a:txBody>
                    <a:bodyPr/>
                    <a:lstStyle/>
                    <a:p>
                      <a:pPr algn="ctr"/>
                      <a:r>
                        <a:rPr lang="en-US" dirty="0"/>
                        <a:t>GL</a:t>
                      </a:r>
                    </a:p>
                  </a:txBody>
                  <a:tcPr/>
                </a:tc>
                <a:tc>
                  <a:txBody>
                    <a:bodyPr/>
                    <a:lstStyle/>
                    <a:p>
                      <a:pPr algn="ctr"/>
                      <a:r>
                        <a:rPr lang="en-US" dirty="0"/>
                        <a:t>Comments</a:t>
                      </a:r>
                    </a:p>
                  </a:txBody>
                  <a:tcPr/>
                </a:tc>
                <a:extLst>
                  <a:ext uri="{0D108BD9-81ED-4DB2-BD59-A6C34878D82A}">
                    <a16:rowId xmlns:a16="http://schemas.microsoft.com/office/drawing/2014/main" val="872539692"/>
                  </a:ext>
                </a:extLst>
              </a:tr>
              <a:tr h="370840">
                <a:tc>
                  <a:txBody>
                    <a:bodyPr/>
                    <a:lstStyle/>
                    <a:p>
                      <a:r>
                        <a:rPr lang="en-US" sz="1200" b="1" dirty="0"/>
                        <a:t>CHINA</a:t>
                      </a:r>
                    </a:p>
                  </a:txBody>
                  <a:tcPr/>
                </a:tc>
                <a:tc>
                  <a:txBody>
                    <a:bodyPr/>
                    <a:lstStyle/>
                    <a:p>
                      <a:r>
                        <a:rPr lang="en-US" sz="1200" dirty="0"/>
                        <a:t>Tsinghua U.</a:t>
                      </a:r>
                    </a:p>
                  </a:txBody>
                  <a:tcPr/>
                </a:tc>
                <a:tc>
                  <a:txBody>
                    <a:bodyPr/>
                    <a:lstStyle/>
                    <a:p>
                      <a:r>
                        <a:rPr lang="en-US" sz="1200" dirty="0"/>
                        <a:t>Beijing</a:t>
                      </a:r>
                    </a:p>
                  </a:txBody>
                  <a:tcPr/>
                </a:tc>
                <a:tc>
                  <a:txBody>
                    <a:bodyPr/>
                    <a:lstStyle/>
                    <a:p>
                      <a:r>
                        <a:rPr lang="en-US" sz="1200" dirty="0"/>
                        <a:t>Yi Wang</a:t>
                      </a:r>
                    </a:p>
                  </a:txBody>
                  <a:tcPr/>
                </a:tc>
                <a:tc>
                  <a:txBody>
                    <a:bodyPr/>
                    <a:lstStyle/>
                    <a:p>
                      <a:r>
                        <a:rPr lang="en-US" sz="1200" dirty="0"/>
                        <a:t>7 people. ECAL detector and electronics. Software development;  physics analysis</a:t>
                      </a:r>
                    </a:p>
                  </a:txBody>
                  <a:tcPr/>
                </a:tc>
                <a:extLst>
                  <a:ext uri="{0D108BD9-81ED-4DB2-BD59-A6C34878D82A}">
                    <a16:rowId xmlns:a16="http://schemas.microsoft.com/office/drawing/2014/main" val="3377611037"/>
                  </a:ext>
                </a:extLst>
              </a:tr>
              <a:tr h="370840">
                <a:tc>
                  <a:txBody>
                    <a:bodyPr/>
                    <a:lstStyle/>
                    <a:p>
                      <a:r>
                        <a:rPr lang="en-US" sz="1200" b="1" dirty="0"/>
                        <a:t>CZECH Republic</a:t>
                      </a:r>
                    </a:p>
                  </a:txBody>
                  <a:tcPr/>
                </a:tc>
                <a:tc>
                  <a:txBody>
                    <a:bodyPr/>
                    <a:lstStyle/>
                    <a:p>
                      <a:r>
                        <a:rPr lang="en-US" sz="1200" dirty="0" err="1"/>
                        <a:t>Nucl</a:t>
                      </a:r>
                      <a:r>
                        <a:rPr lang="en-US" sz="1200" dirty="0"/>
                        <a:t>. Phys. Inst CAS</a:t>
                      </a:r>
                    </a:p>
                  </a:txBody>
                  <a:tcPr/>
                </a:tc>
                <a:tc>
                  <a:txBody>
                    <a:bodyPr/>
                    <a:lstStyle/>
                    <a:p>
                      <a:r>
                        <a:rPr lang="en-US" sz="1200" dirty="0" err="1"/>
                        <a:t>Rez</a:t>
                      </a:r>
                      <a:endParaRPr lang="en-US" sz="1200" dirty="0"/>
                    </a:p>
                  </a:txBody>
                  <a:tcPr/>
                </a:tc>
                <a:tc>
                  <a:txBody>
                    <a:bodyPr/>
                    <a:lstStyle/>
                    <a:p>
                      <a:r>
                        <a:rPr lang="en-US" sz="1200" dirty="0"/>
                        <a:t>Andrej </a:t>
                      </a:r>
                      <a:r>
                        <a:rPr lang="en-US" sz="1200" dirty="0" err="1"/>
                        <a:t>Kugler</a:t>
                      </a:r>
                      <a:endParaRPr lang="en-US" sz="1200" dirty="0"/>
                    </a:p>
                  </a:txBody>
                  <a:tcPr/>
                </a:tc>
                <a:tc>
                  <a:txBody>
                    <a:bodyPr/>
                    <a:lstStyle/>
                    <a:p>
                      <a:r>
                        <a:rPr lang="en-US" sz="1200" dirty="0"/>
                        <a:t>10 people. Forward calorimeter</a:t>
                      </a:r>
                    </a:p>
                  </a:txBody>
                  <a:tcPr/>
                </a:tc>
                <a:extLst>
                  <a:ext uri="{0D108BD9-81ED-4DB2-BD59-A6C34878D82A}">
                    <a16:rowId xmlns:a16="http://schemas.microsoft.com/office/drawing/2014/main" val="1210460727"/>
                  </a:ext>
                </a:extLst>
              </a:tr>
              <a:tr h="370840">
                <a:tc>
                  <a:txBody>
                    <a:bodyPr/>
                    <a:lstStyle/>
                    <a:p>
                      <a:r>
                        <a:rPr lang="en-US" sz="1200" b="1" dirty="0"/>
                        <a:t>EGYPT </a:t>
                      </a:r>
                    </a:p>
                  </a:txBody>
                  <a:tcPr/>
                </a:tc>
                <a:tc>
                  <a:txBody>
                    <a:bodyPr/>
                    <a:lstStyle/>
                    <a:p>
                      <a:r>
                        <a:rPr lang="en-US" sz="1200" dirty="0"/>
                        <a:t>Egyptian Center for Theoretical Physics </a:t>
                      </a:r>
                    </a:p>
                  </a:txBody>
                  <a:tcPr/>
                </a:tc>
                <a:tc>
                  <a:txBody>
                    <a:bodyPr/>
                    <a:lstStyle/>
                    <a:p>
                      <a:r>
                        <a:rPr lang="en-US" sz="1200" dirty="0"/>
                        <a:t>Cairo</a:t>
                      </a:r>
                    </a:p>
                  </a:txBody>
                  <a:tcPr/>
                </a:tc>
                <a:tc>
                  <a:txBody>
                    <a:bodyPr/>
                    <a:lstStyle/>
                    <a:p>
                      <a:r>
                        <a:rPr lang="en-US" sz="1200" dirty="0" err="1"/>
                        <a:t>Tawfik</a:t>
                      </a:r>
                      <a:r>
                        <a:rPr lang="en-US" sz="1200" dirty="0"/>
                        <a:t> Abdel Nasser</a:t>
                      </a:r>
                    </a:p>
                  </a:txBody>
                  <a:tcPr/>
                </a:tc>
                <a:tc>
                  <a:txBody>
                    <a:bodyPr/>
                    <a:lstStyle/>
                    <a:p>
                      <a:r>
                        <a:rPr lang="en-US" sz="1200" dirty="0"/>
                        <a:t>5 people. Software development, physics analysis </a:t>
                      </a:r>
                    </a:p>
                  </a:txBody>
                  <a:tcPr/>
                </a:tc>
                <a:extLst>
                  <a:ext uri="{0D108BD9-81ED-4DB2-BD59-A6C34878D82A}">
                    <a16:rowId xmlns:a16="http://schemas.microsoft.com/office/drawing/2014/main" val="387350495"/>
                  </a:ext>
                </a:extLst>
              </a:tr>
              <a:tr h="370840">
                <a:tc>
                  <a:txBody>
                    <a:bodyPr/>
                    <a:lstStyle/>
                    <a:p>
                      <a:r>
                        <a:rPr lang="en-US" sz="1200" b="1" dirty="0"/>
                        <a:t>GERMANY</a:t>
                      </a:r>
                    </a:p>
                  </a:txBody>
                  <a:tcPr/>
                </a:tc>
                <a:tc>
                  <a:txBody>
                    <a:bodyPr/>
                    <a:lstStyle/>
                    <a:p>
                      <a:r>
                        <a:rPr lang="en-US" sz="1200" dirty="0"/>
                        <a:t>GSI and Frankfurt U.</a:t>
                      </a:r>
                    </a:p>
                  </a:txBody>
                  <a:tcPr/>
                </a:tc>
                <a:tc>
                  <a:txBody>
                    <a:bodyPr/>
                    <a:lstStyle/>
                    <a:p>
                      <a:r>
                        <a:rPr lang="en-US" sz="1200" dirty="0"/>
                        <a:t>Frankfurt</a:t>
                      </a:r>
                    </a:p>
                  </a:txBody>
                  <a:tcPr/>
                </a:tc>
                <a:tc>
                  <a:txBody>
                    <a:bodyPr/>
                    <a:lstStyle/>
                    <a:p>
                      <a:r>
                        <a:rPr lang="en-US" sz="1200" dirty="0"/>
                        <a:t>Elena </a:t>
                      </a:r>
                      <a:r>
                        <a:rPr lang="en-US" sz="1200" dirty="0" err="1"/>
                        <a:t>Bratkovskaya</a:t>
                      </a:r>
                      <a:endParaRPr lang="en-US" sz="1200" dirty="0"/>
                    </a:p>
                  </a:txBody>
                  <a:tcPr/>
                </a:tc>
                <a:tc>
                  <a:txBody>
                    <a:bodyPr/>
                    <a:lstStyle/>
                    <a:p>
                      <a:r>
                        <a:rPr lang="en-US" sz="1200" dirty="0"/>
                        <a:t>4 people. Transport model simulations</a:t>
                      </a:r>
                    </a:p>
                  </a:txBody>
                  <a:tcPr/>
                </a:tc>
                <a:extLst>
                  <a:ext uri="{0D108BD9-81ED-4DB2-BD59-A6C34878D82A}">
                    <a16:rowId xmlns:a16="http://schemas.microsoft.com/office/drawing/2014/main" val="783123271"/>
                  </a:ext>
                </a:extLst>
              </a:tr>
              <a:tr h="370840">
                <a:tc>
                  <a:txBody>
                    <a:bodyPr/>
                    <a:lstStyle/>
                    <a:p>
                      <a:endParaRPr lang="en-US" sz="1200" b="1"/>
                    </a:p>
                  </a:txBody>
                  <a:tcPr/>
                </a:tc>
                <a:tc>
                  <a:txBody>
                    <a:bodyPr/>
                    <a:lstStyle/>
                    <a:p>
                      <a:r>
                        <a:rPr lang="en-US" sz="1200" dirty="0"/>
                        <a:t>Tubingen U.</a:t>
                      </a:r>
                    </a:p>
                  </a:txBody>
                  <a:tcPr/>
                </a:tc>
                <a:tc>
                  <a:txBody>
                    <a:bodyPr/>
                    <a:lstStyle/>
                    <a:p>
                      <a:r>
                        <a:rPr lang="en-US" sz="1200" dirty="0"/>
                        <a:t>Tubingen</a:t>
                      </a:r>
                    </a:p>
                  </a:txBody>
                  <a:tcPr/>
                </a:tc>
                <a:tc>
                  <a:txBody>
                    <a:bodyPr/>
                    <a:lstStyle/>
                    <a:p>
                      <a:r>
                        <a:rPr lang="en-US" sz="1200" dirty="0"/>
                        <a:t>Hans Rudolf Schmidt</a:t>
                      </a:r>
                    </a:p>
                  </a:txBody>
                  <a:tcPr/>
                </a:tc>
                <a:tc>
                  <a:txBody>
                    <a:bodyPr/>
                    <a:lstStyle/>
                    <a:p>
                      <a:r>
                        <a:rPr lang="en-US" sz="1200" dirty="0"/>
                        <a:t>Silicon tracking system, simulations, data analysis</a:t>
                      </a:r>
                    </a:p>
                  </a:txBody>
                  <a:tcPr/>
                </a:tc>
                <a:extLst>
                  <a:ext uri="{0D108BD9-81ED-4DB2-BD59-A6C34878D82A}">
                    <a16:rowId xmlns:a16="http://schemas.microsoft.com/office/drawing/2014/main" val="2701547203"/>
                  </a:ext>
                </a:extLst>
              </a:tr>
              <a:tr h="370840">
                <a:tc>
                  <a:txBody>
                    <a:bodyPr/>
                    <a:lstStyle/>
                    <a:p>
                      <a:r>
                        <a:rPr lang="en-US" sz="1200" b="1" dirty="0"/>
                        <a:t>ISRAEL</a:t>
                      </a:r>
                    </a:p>
                  </a:txBody>
                  <a:tcPr/>
                </a:tc>
                <a:tc>
                  <a:txBody>
                    <a:bodyPr/>
                    <a:lstStyle/>
                    <a:p>
                      <a:r>
                        <a:rPr lang="en-US" sz="1200" dirty="0"/>
                        <a:t>Tel Aviv U.</a:t>
                      </a:r>
                    </a:p>
                  </a:txBody>
                  <a:tcPr/>
                </a:tc>
                <a:tc>
                  <a:txBody>
                    <a:bodyPr/>
                    <a:lstStyle/>
                    <a:p>
                      <a:r>
                        <a:rPr lang="en-US" sz="1200" dirty="0"/>
                        <a:t>Tel Aviv</a:t>
                      </a:r>
                    </a:p>
                  </a:txBody>
                  <a:tcPr/>
                </a:tc>
                <a:tc>
                  <a:txBody>
                    <a:bodyPr/>
                    <a:lstStyle/>
                    <a:p>
                      <a:r>
                        <a:rPr lang="en-US" sz="1200" dirty="0"/>
                        <a:t>Eli </a:t>
                      </a:r>
                      <a:r>
                        <a:rPr lang="en-US" sz="1200" dirty="0" err="1"/>
                        <a:t>Piasetzky</a:t>
                      </a:r>
                      <a:endParaRPr lang="en-US" sz="1200" dirty="0"/>
                    </a:p>
                  </a:txBody>
                  <a:tcPr/>
                </a:tc>
                <a:tc>
                  <a:txBody>
                    <a:bodyPr/>
                    <a:lstStyle/>
                    <a:p>
                      <a:r>
                        <a:rPr lang="en-US" sz="1200" dirty="0"/>
                        <a:t>Short range correlations in nuclei</a:t>
                      </a:r>
                    </a:p>
                  </a:txBody>
                  <a:tcPr/>
                </a:tc>
                <a:extLst>
                  <a:ext uri="{0D108BD9-81ED-4DB2-BD59-A6C34878D82A}">
                    <a16:rowId xmlns:a16="http://schemas.microsoft.com/office/drawing/2014/main" val="1478390265"/>
                  </a:ext>
                </a:extLst>
              </a:tr>
              <a:tr h="370840">
                <a:tc>
                  <a:txBody>
                    <a:bodyPr/>
                    <a:lstStyle/>
                    <a:p>
                      <a:r>
                        <a:rPr lang="en-US" sz="1200" b="1" dirty="0"/>
                        <a:t>KAZAKHSTAN</a:t>
                      </a:r>
                    </a:p>
                  </a:txBody>
                  <a:tcPr/>
                </a:tc>
                <a:tc>
                  <a:txBody>
                    <a:bodyPr/>
                    <a:lstStyle/>
                    <a:p>
                      <a:r>
                        <a:rPr lang="en-US" sz="1200" dirty="0"/>
                        <a:t>Almaty Inst. of Phys. and Technology</a:t>
                      </a:r>
                    </a:p>
                  </a:txBody>
                  <a:tcPr/>
                </a:tc>
                <a:tc>
                  <a:txBody>
                    <a:bodyPr/>
                    <a:lstStyle/>
                    <a:p>
                      <a:r>
                        <a:rPr lang="en-US" sz="1200" dirty="0"/>
                        <a:t>Almaty</a:t>
                      </a:r>
                    </a:p>
                  </a:txBody>
                  <a:tcPr/>
                </a:tc>
                <a:tc>
                  <a:txBody>
                    <a:bodyPr/>
                    <a:lstStyle/>
                    <a:p>
                      <a:r>
                        <a:rPr lang="en-US" sz="1200" dirty="0"/>
                        <a:t>Albert </a:t>
                      </a:r>
                      <a:r>
                        <a:rPr lang="en-US" sz="1200" dirty="0" err="1"/>
                        <a:t>Loktionov</a:t>
                      </a:r>
                      <a:endParaRPr lang="en-US" sz="1200" dirty="0"/>
                    </a:p>
                  </a:txBody>
                  <a:tcPr/>
                </a:tc>
                <a:tc>
                  <a:txBody>
                    <a:bodyPr/>
                    <a:lstStyle/>
                    <a:p>
                      <a:r>
                        <a:rPr lang="en-US" sz="1200" dirty="0"/>
                        <a:t>3 people. Physics analysis (alpha clustering)</a:t>
                      </a:r>
                    </a:p>
                  </a:txBody>
                  <a:tcPr/>
                </a:tc>
                <a:extLst>
                  <a:ext uri="{0D108BD9-81ED-4DB2-BD59-A6C34878D82A}">
                    <a16:rowId xmlns:a16="http://schemas.microsoft.com/office/drawing/2014/main" val="2109680036"/>
                  </a:ext>
                </a:extLst>
              </a:tr>
              <a:tr h="370840">
                <a:tc>
                  <a:txBody>
                    <a:bodyPr/>
                    <a:lstStyle/>
                    <a:p>
                      <a:r>
                        <a:rPr lang="en-US" sz="1200" b="1" dirty="0"/>
                        <a:t>POLAND</a:t>
                      </a:r>
                    </a:p>
                    <a:p>
                      <a:endParaRPr lang="en-US" sz="1200" dirty="0"/>
                    </a:p>
                  </a:txBody>
                  <a:tcPr/>
                </a:tc>
                <a:tc>
                  <a:txBody>
                    <a:bodyPr/>
                    <a:lstStyle/>
                    <a:p>
                      <a:r>
                        <a:rPr lang="en-US" sz="1200" dirty="0"/>
                        <a:t>Warsaw U. of Technology</a:t>
                      </a:r>
                    </a:p>
                  </a:txBody>
                  <a:tcPr/>
                </a:tc>
                <a:tc>
                  <a:txBody>
                    <a:bodyPr/>
                    <a:lstStyle/>
                    <a:p>
                      <a:r>
                        <a:rPr lang="en-US" sz="1200" dirty="0"/>
                        <a:t>Warsaw</a:t>
                      </a:r>
                    </a:p>
                  </a:txBody>
                  <a:tcPr/>
                </a:tc>
                <a:tc>
                  <a:txBody>
                    <a:bodyPr/>
                    <a:lstStyle/>
                    <a:p>
                      <a:r>
                        <a:rPr lang="en-US" sz="1200" dirty="0"/>
                        <a:t>Adam </a:t>
                      </a:r>
                      <a:r>
                        <a:rPr lang="en-US" sz="1200" dirty="0" err="1"/>
                        <a:t>Kisiel</a:t>
                      </a:r>
                      <a:endParaRPr lang="en-US" sz="1200" dirty="0"/>
                    </a:p>
                  </a:txBody>
                  <a:tcPr/>
                </a:tc>
                <a:tc>
                  <a:txBody>
                    <a:bodyPr/>
                    <a:lstStyle/>
                    <a:p>
                      <a:r>
                        <a:rPr lang="en-US" sz="1200" dirty="0"/>
                        <a:t>11 people.  Hardware (trigger, DAQ, monitoring, slow control); physics analysis</a:t>
                      </a:r>
                    </a:p>
                  </a:txBody>
                  <a:tcPr/>
                </a:tc>
                <a:extLst>
                  <a:ext uri="{0D108BD9-81ED-4DB2-BD59-A6C34878D82A}">
                    <a16:rowId xmlns:a16="http://schemas.microsoft.com/office/drawing/2014/main" val="3226832309"/>
                  </a:ext>
                </a:extLst>
              </a:tr>
              <a:tr h="370840">
                <a:tc>
                  <a:txBody>
                    <a:bodyPr/>
                    <a:lstStyle/>
                    <a:p>
                      <a:r>
                        <a:rPr lang="en-US" sz="1200" b="1" dirty="0"/>
                        <a:t>RUSSIA</a:t>
                      </a:r>
                    </a:p>
                  </a:txBody>
                  <a:tcPr/>
                </a:tc>
                <a:tc>
                  <a:txBody>
                    <a:bodyPr/>
                    <a:lstStyle/>
                    <a:p>
                      <a:r>
                        <a:rPr lang="en-US" sz="1200" dirty="0"/>
                        <a:t>JINR</a:t>
                      </a:r>
                    </a:p>
                  </a:txBody>
                  <a:tcPr/>
                </a:tc>
                <a:tc>
                  <a:txBody>
                    <a:bodyPr/>
                    <a:lstStyle/>
                    <a:p>
                      <a:r>
                        <a:rPr lang="en-US" sz="1200" dirty="0" err="1"/>
                        <a:t>Dubna</a:t>
                      </a:r>
                      <a:endParaRPr lang="en-US" sz="1200" dirty="0"/>
                    </a:p>
                  </a:txBody>
                  <a:tcPr/>
                </a:tc>
                <a:tc>
                  <a:txBody>
                    <a:bodyPr/>
                    <a:lstStyle/>
                    <a:p>
                      <a:r>
                        <a:rPr lang="en-US" sz="1200" dirty="0"/>
                        <a:t>Mikhail </a:t>
                      </a:r>
                      <a:r>
                        <a:rPr lang="en-US" sz="1200" dirty="0" err="1"/>
                        <a:t>Kapishin</a:t>
                      </a:r>
                      <a:endParaRPr lang="en-US" sz="1200" dirty="0"/>
                    </a:p>
                  </a:txBody>
                  <a:tcPr/>
                </a:tc>
                <a:tc>
                  <a:txBody>
                    <a:bodyPr/>
                    <a:lstStyle/>
                    <a:p>
                      <a:endParaRPr lang="en-US" sz="1200" dirty="0"/>
                    </a:p>
                  </a:txBody>
                  <a:tcPr/>
                </a:tc>
                <a:extLst>
                  <a:ext uri="{0D108BD9-81ED-4DB2-BD59-A6C34878D82A}">
                    <a16:rowId xmlns:a16="http://schemas.microsoft.com/office/drawing/2014/main" val="732398049"/>
                  </a:ext>
                </a:extLst>
              </a:tr>
              <a:tr h="370840">
                <a:tc>
                  <a:txBody>
                    <a:bodyPr/>
                    <a:lstStyle/>
                    <a:p>
                      <a:endParaRPr lang="en-US" sz="1200" b="1" dirty="0"/>
                    </a:p>
                  </a:txBody>
                  <a:tcPr marT="45711" marB="45711"/>
                </a:tc>
                <a:tc>
                  <a:txBody>
                    <a:bodyPr/>
                    <a:lstStyle/>
                    <a:p>
                      <a:r>
                        <a:rPr lang="en-US" sz="1200" dirty="0"/>
                        <a:t>INR RAS</a:t>
                      </a:r>
                    </a:p>
                  </a:txBody>
                  <a:tcPr marT="45711" marB="45711"/>
                </a:tc>
                <a:tc>
                  <a:txBody>
                    <a:bodyPr/>
                    <a:lstStyle/>
                    <a:p>
                      <a:r>
                        <a:rPr lang="en-US" sz="1200" dirty="0"/>
                        <a:t>Moscow</a:t>
                      </a:r>
                    </a:p>
                  </a:txBody>
                  <a:tcPr marT="45711" marB="45711"/>
                </a:tc>
                <a:tc>
                  <a:txBody>
                    <a:bodyPr/>
                    <a:lstStyle/>
                    <a:p>
                      <a:r>
                        <a:rPr lang="en-US" sz="1200" dirty="0"/>
                        <a:t>Alexander </a:t>
                      </a:r>
                      <a:r>
                        <a:rPr lang="en-US" sz="1200" dirty="0" err="1"/>
                        <a:t>Ivashkin</a:t>
                      </a:r>
                      <a:endParaRPr lang="en-US" sz="1200" dirty="0"/>
                    </a:p>
                  </a:txBody>
                  <a:tcPr marT="45711" marB="45711"/>
                </a:tc>
                <a:tc>
                  <a:txBody>
                    <a:bodyPr/>
                    <a:lstStyle/>
                    <a:p>
                      <a:r>
                        <a:rPr lang="en-US" sz="1200" dirty="0"/>
                        <a:t>7 people; hardware (ZDC)</a:t>
                      </a:r>
                    </a:p>
                  </a:txBody>
                  <a:tcPr marT="45711" marB="45711"/>
                </a:tc>
                <a:extLst>
                  <a:ext uri="{0D108BD9-81ED-4DB2-BD59-A6C34878D82A}">
                    <a16:rowId xmlns:a16="http://schemas.microsoft.com/office/drawing/2014/main" val="3613304378"/>
                  </a:ext>
                </a:extLst>
              </a:tr>
              <a:tr h="370840">
                <a:tc>
                  <a:txBody>
                    <a:bodyPr/>
                    <a:lstStyle/>
                    <a:p>
                      <a:endParaRPr lang="en-US" sz="1200" b="1" dirty="0"/>
                    </a:p>
                  </a:txBody>
                  <a:tcPr/>
                </a:tc>
                <a:tc>
                  <a:txBody>
                    <a:bodyPr/>
                    <a:lstStyle/>
                    <a:p>
                      <a:r>
                        <a:rPr lang="en-US" sz="1200" dirty="0" err="1"/>
                        <a:t>MEPhI</a:t>
                      </a:r>
                      <a:endParaRPr lang="en-US" sz="1200" dirty="0"/>
                    </a:p>
                  </a:txBody>
                  <a:tcPr/>
                </a:tc>
                <a:tc>
                  <a:txBody>
                    <a:bodyPr/>
                    <a:lstStyle/>
                    <a:p>
                      <a:r>
                        <a:rPr lang="en-US" sz="1200" dirty="0"/>
                        <a:t>Moscow</a:t>
                      </a:r>
                    </a:p>
                  </a:txBody>
                  <a:tcPr/>
                </a:tc>
                <a:tc>
                  <a:txBody>
                    <a:bodyPr/>
                    <a:lstStyle/>
                    <a:p>
                      <a:r>
                        <a:rPr lang="en-US" sz="1200" dirty="0"/>
                        <a:t>Valery </a:t>
                      </a:r>
                      <a:r>
                        <a:rPr lang="en-US" sz="1200" dirty="0" err="1"/>
                        <a:t>Sosnovtsev</a:t>
                      </a:r>
                      <a:endParaRPr lang="en-US" sz="1200" dirty="0"/>
                    </a:p>
                  </a:txBody>
                  <a:tcPr/>
                </a:tc>
                <a:tc>
                  <a:txBody>
                    <a:bodyPr/>
                    <a:lstStyle/>
                    <a:p>
                      <a:r>
                        <a:rPr lang="en-US" sz="1200" dirty="0"/>
                        <a:t>7 people. Hardware (FHCAL); software development; physics analysis (flow)</a:t>
                      </a:r>
                    </a:p>
                  </a:txBody>
                  <a:tcPr/>
                </a:tc>
                <a:extLst>
                  <a:ext uri="{0D108BD9-81ED-4DB2-BD59-A6C34878D82A}">
                    <a16:rowId xmlns:a16="http://schemas.microsoft.com/office/drawing/2014/main" val="531040861"/>
                  </a:ext>
                </a:extLst>
              </a:tr>
              <a:tr h="370840">
                <a:tc>
                  <a:txBody>
                    <a:bodyPr/>
                    <a:lstStyle/>
                    <a:p>
                      <a:endParaRPr lang="en-US" sz="1200" b="1" dirty="0"/>
                    </a:p>
                  </a:txBody>
                  <a:tcPr/>
                </a:tc>
                <a:tc>
                  <a:txBody>
                    <a:bodyPr/>
                    <a:lstStyle/>
                    <a:p>
                      <a:r>
                        <a:rPr lang="en-US" sz="1200" dirty="0"/>
                        <a:t>SINP </a:t>
                      </a:r>
                    </a:p>
                  </a:txBody>
                  <a:tcPr/>
                </a:tc>
                <a:tc>
                  <a:txBody>
                    <a:bodyPr/>
                    <a:lstStyle/>
                    <a:p>
                      <a:r>
                        <a:rPr lang="en-US" sz="1200" dirty="0"/>
                        <a:t>Moscow</a:t>
                      </a:r>
                    </a:p>
                  </a:txBody>
                  <a:tcPr/>
                </a:tc>
                <a:tc>
                  <a:txBody>
                    <a:bodyPr/>
                    <a:lstStyle/>
                    <a:p>
                      <a:r>
                        <a:rPr lang="en-US" sz="1200" dirty="0"/>
                        <a:t>Mikhail </a:t>
                      </a:r>
                      <a:r>
                        <a:rPr lang="en-US" sz="1200" dirty="0" err="1"/>
                        <a:t>Merkin</a:t>
                      </a:r>
                      <a:endParaRPr lang="en-US" sz="1200" dirty="0"/>
                    </a:p>
                  </a:txBody>
                  <a:tcPr/>
                </a:tc>
                <a:tc>
                  <a:txBody>
                    <a:bodyPr/>
                    <a:lstStyle/>
                    <a:p>
                      <a:r>
                        <a:rPr lang="en-US" sz="1200" dirty="0"/>
                        <a:t> 25 people; hardware; physics analysis</a:t>
                      </a:r>
                    </a:p>
                  </a:txBody>
                  <a:tcPr/>
                </a:tc>
                <a:extLst>
                  <a:ext uri="{0D108BD9-81ED-4DB2-BD59-A6C34878D82A}">
                    <a16:rowId xmlns:a16="http://schemas.microsoft.com/office/drawing/2014/main" val="2542182480"/>
                  </a:ext>
                </a:extLst>
              </a:tr>
              <a:tr h="370840">
                <a:tc>
                  <a:txBody>
                    <a:bodyPr/>
                    <a:lstStyle/>
                    <a:p>
                      <a:r>
                        <a:rPr lang="en-US" sz="1200" b="1" dirty="0"/>
                        <a:t>USA</a:t>
                      </a:r>
                    </a:p>
                  </a:txBody>
                  <a:tcPr/>
                </a:tc>
                <a:tc>
                  <a:txBody>
                    <a:bodyPr/>
                    <a:lstStyle/>
                    <a:p>
                      <a:r>
                        <a:rPr lang="en-US" sz="1200" dirty="0"/>
                        <a:t>MIT</a:t>
                      </a:r>
                    </a:p>
                  </a:txBody>
                  <a:tcPr/>
                </a:tc>
                <a:tc>
                  <a:txBody>
                    <a:bodyPr/>
                    <a:lstStyle/>
                    <a:p>
                      <a:r>
                        <a:rPr lang="en-US" sz="1200" dirty="0"/>
                        <a:t>Cambridge</a:t>
                      </a:r>
                    </a:p>
                  </a:txBody>
                  <a:tcPr/>
                </a:tc>
                <a:tc>
                  <a:txBody>
                    <a:bodyPr/>
                    <a:lstStyle/>
                    <a:p>
                      <a:r>
                        <a:rPr lang="en-US" sz="1200" dirty="0"/>
                        <a:t>Or Hen</a:t>
                      </a:r>
                    </a:p>
                  </a:txBody>
                  <a:tcPr/>
                </a:tc>
                <a:tc>
                  <a:txBody>
                    <a:bodyPr/>
                    <a:lstStyle/>
                    <a:p>
                      <a:r>
                        <a:rPr lang="en-US" sz="1200" dirty="0"/>
                        <a:t>Short range correlations </a:t>
                      </a:r>
                    </a:p>
                  </a:txBody>
                  <a:tcPr/>
                </a:tc>
                <a:extLst>
                  <a:ext uri="{0D108BD9-81ED-4DB2-BD59-A6C34878D82A}">
                    <a16:rowId xmlns:a16="http://schemas.microsoft.com/office/drawing/2014/main" val="928191877"/>
                  </a:ext>
                </a:extLst>
              </a:tr>
            </a:tbl>
          </a:graphicData>
        </a:graphic>
      </p:graphicFrame>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762000" y="609600"/>
            <a:ext cx="7353300" cy="6096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Observers  </a:t>
            </a:r>
          </a:p>
        </p:txBody>
      </p:sp>
      <p:sp>
        <p:nvSpPr>
          <p:cNvPr id="29698" name="Text Box 2">
            <a:extLst>
              <a:ext uri="{FF2B5EF4-FFF2-40B4-BE49-F238E27FC236}">
                <a16:creationId xmlns:a16="http://schemas.microsoft.com/office/drawing/2014/main" id="{DBADF540-A7F4-D048-95BE-FFF38598E35D}"/>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B77CD31A-4EE4-0A42-AFEC-BE9FFA50E74B}" type="slidenum">
              <a:rPr lang="en-US" altLang="en-US" sz="1200" smtClean="0"/>
              <a:pPr eaLnBrk="1" hangingPunct="1">
                <a:defRPr/>
              </a:pPr>
              <a:t>6</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2819400" y="6248400"/>
            <a:ext cx="35052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graphicFrame>
        <p:nvGraphicFramePr>
          <p:cNvPr id="8" name="Table 7">
            <a:extLst>
              <a:ext uri="{FF2B5EF4-FFF2-40B4-BE49-F238E27FC236}">
                <a16:creationId xmlns:a16="http://schemas.microsoft.com/office/drawing/2014/main" id="{20F63714-8FD2-1243-835E-62EEF04D0EB3}"/>
              </a:ext>
            </a:extLst>
          </p:cNvPr>
          <p:cNvGraphicFramePr>
            <a:graphicFrameLocks noGrp="1"/>
          </p:cNvGraphicFramePr>
          <p:nvPr>
            <p:extLst>
              <p:ext uri="{D42A27DB-BD31-4B8C-83A1-F6EECF244321}">
                <p14:modId xmlns:p14="http://schemas.microsoft.com/office/powerpoint/2010/main" val="1965304607"/>
              </p:ext>
            </p:extLst>
          </p:nvPr>
        </p:nvGraphicFramePr>
        <p:xfrm>
          <a:off x="112713" y="2057400"/>
          <a:ext cx="8918575" cy="2941839"/>
        </p:xfrm>
        <a:graphic>
          <a:graphicData uri="http://schemas.openxmlformats.org/drawingml/2006/table">
            <a:tbl>
              <a:tblPr firstRow="1" lastCol="1" bandRow="1">
                <a:tableStyleId>{5C22544A-7EE6-4342-B048-85BDC9FD1C3A}</a:tableStyleId>
              </a:tblPr>
              <a:tblGrid>
                <a:gridCol w="1104279">
                  <a:extLst>
                    <a:ext uri="{9D8B030D-6E8A-4147-A177-3AD203B41FA5}">
                      <a16:colId xmlns:a16="http://schemas.microsoft.com/office/drawing/2014/main" val="368543624"/>
                    </a:ext>
                  </a:extLst>
                </a:gridCol>
                <a:gridCol w="1563100">
                  <a:extLst>
                    <a:ext uri="{9D8B030D-6E8A-4147-A177-3AD203B41FA5}">
                      <a16:colId xmlns:a16="http://schemas.microsoft.com/office/drawing/2014/main" val="168161970"/>
                    </a:ext>
                  </a:extLst>
                </a:gridCol>
                <a:gridCol w="1258432">
                  <a:extLst>
                    <a:ext uri="{9D8B030D-6E8A-4147-A177-3AD203B41FA5}">
                      <a16:colId xmlns:a16="http://schemas.microsoft.com/office/drawing/2014/main" val="3620171948"/>
                    </a:ext>
                  </a:extLst>
                </a:gridCol>
                <a:gridCol w="1752850">
                  <a:extLst>
                    <a:ext uri="{9D8B030D-6E8A-4147-A177-3AD203B41FA5}">
                      <a16:colId xmlns:a16="http://schemas.microsoft.com/office/drawing/2014/main" val="3225444383"/>
                    </a:ext>
                  </a:extLst>
                </a:gridCol>
                <a:gridCol w="3239914">
                  <a:extLst>
                    <a:ext uri="{9D8B030D-6E8A-4147-A177-3AD203B41FA5}">
                      <a16:colId xmlns:a16="http://schemas.microsoft.com/office/drawing/2014/main" val="151455386"/>
                    </a:ext>
                  </a:extLst>
                </a:gridCol>
              </a:tblGrid>
              <a:tr h="370915">
                <a:tc>
                  <a:txBody>
                    <a:bodyPr/>
                    <a:lstStyle/>
                    <a:p>
                      <a:pPr algn="ctr"/>
                      <a:r>
                        <a:rPr lang="en-US" sz="1800" dirty="0"/>
                        <a:t>Country</a:t>
                      </a:r>
                    </a:p>
                  </a:txBody>
                  <a:tcPr marL="91453" marR="91453" marT="45729" marB="45729"/>
                </a:tc>
                <a:tc>
                  <a:txBody>
                    <a:bodyPr/>
                    <a:lstStyle/>
                    <a:p>
                      <a:pPr algn="ctr"/>
                      <a:r>
                        <a:rPr lang="en-US" sz="1800" dirty="0"/>
                        <a:t>Institution</a:t>
                      </a:r>
                    </a:p>
                  </a:txBody>
                  <a:tcPr marL="91453" marR="91453" marT="45729" marB="45729"/>
                </a:tc>
                <a:tc>
                  <a:txBody>
                    <a:bodyPr/>
                    <a:lstStyle/>
                    <a:p>
                      <a:pPr algn="ctr"/>
                      <a:r>
                        <a:rPr lang="en-US" sz="1800" dirty="0"/>
                        <a:t>City</a:t>
                      </a:r>
                    </a:p>
                  </a:txBody>
                  <a:tcPr marL="91453" marR="91453" marT="45729" marB="45729"/>
                </a:tc>
                <a:tc>
                  <a:txBody>
                    <a:bodyPr/>
                    <a:lstStyle/>
                    <a:p>
                      <a:pPr algn="ctr"/>
                      <a:r>
                        <a:rPr lang="en-US" sz="1800" dirty="0"/>
                        <a:t>Group Leader</a:t>
                      </a:r>
                    </a:p>
                  </a:txBody>
                  <a:tcPr marL="91453" marR="91453" marT="45729" marB="45729"/>
                </a:tc>
                <a:tc>
                  <a:txBody>
                    <a:bodyPr/>
                    <a:lstStyle/>
                    <a:p>
                      <a:pPr algn="ctr"/>
                      <a:r>
                        <a:rPr lang="en-US" sz="1800" dirty="0"/>
                        <a:t>Comments</a:t>
                      </a:r>
                    </a:p>
                  </a:txBody>
                  <a:tcPr marL="91453" marR="91453" marT="45729" marB="45729"/>
                </a:tc>
                <a:extLst>
                  <a:ext uri="{0D108BD9-81ED-4DB2-BD59-A6C34878D82A}">
                    <a16:rowId xmlns:a16="http://schemas.microsoft.com/office/drawing/2014/main" val="872539692"/>
                  </a:ext>
                </a:extLst>
              </a:tr>
              <a:tr h="370915">
                <a:tc>
                  <a:txBody>
                    <a:bodyPr/>
                    <a:lstStyle/>
                    <a:p>
                      <a:r>
                        <a:rPr lang="en-US" sz="1200" b="1" dirty="0"/>
                        <a:t>GEORGIA</a:t>
                      </a:r>
                    </a:p>
                  </a:txBody>
                  <a:tcPr marL="91453" marR="91453" marT="45729" marB="45729"/>
                </a:tc>
                <a:tc>
                  <a:txBody>
                    <a:bodyPr/>
                    <a:lstStyle/>
                    <a:p>
                      <a:r>
                        <a:rPr lang="en-US" sz="1200" dirty="0"/>
                        <a:t>Tbilisi State University</a:t>
                      </a:r>
                    </a:p>
                  </a:txBody>
                  <a:tcPr marL="91453" marR="91453" marT="45729" marB="45729"/>
                </a:tc>
                <a:tc>
                  <a:txBody>
                    <a:bodyPr/>
                    <a:lstStyle/>
                    <a:p>
                      <a:r>
                        <a:rPr lang="en-US" sz="1200" dirty="0"/>
                        <a:t>Tbilisi</a:t>
                      </a:r>
                    </a:p>
                  </a:txBody>
                  <a:tcPr marL="91453" marR="91453" marT="45729" marB="45729"/>
                </a:tc>
                <a:tc>
                  <a:txBody>
                    <a:bodyPr/>
                    <a:lstStyle/>
                    <a:p>
                      <a:r>
                        <a:rPr lang="en-US" sz="1200" dirty="0" err="1"/>
                        <a:t>Revz</a:t>
                      </a:r>
                      <a:r>
                        <a:rPr lang="en-US" sz="1200" dirty="0"/>
                        <a:t> </a:t>
                      </a:r>
                      <a:r>
                        <a:rPr lang="en-US" sz="1200" dirty="0" err="1"/>
                        <a:t>Shanidze</a:t>
                      </a:r>
                      <a:endParaRPr lang="en-US" sz="1200" dirty="0"/>
                    </a:p>
                  </a:txBody>
                  <a:tcPr marL="91453" marR="91453" marT="45729" marB="45729"/>
                </a:tc>
                <a:tc>
                  <a:txBody>
                    <a:bodyPr/>
                    <a:lstStyle/>
                    <a:p>
                      <a:endParaRPr lang="en-US" sz="1200" dirty="0"/>
                    </a:p>
                  </a:txBody>
                  <a:tcPr marL="91453" marR="91453" marT="45729" marB="45729"/>
                </a:tc>
                <a:extLst>
                  <a:ext uri="{0D108BD9-81ED-4DB2-BD59-A6C34878D82A}">
                    <a16:rowId xmlns:a16="http://schemas.microsoft.com/office/drawing/2014/main" val="54393597"/>
                  </a:ext>
                </a:extLst>
              </a:tr>
              <a:tr h="370915">
                <a:tc>
                  <a:txBody>
                    <a:bodyPr/>
                    <a:lstStyle/>
                    <a:p>
                      <a:r>
                        <a:rPr lang="en-US" sz="1200" b="1" dirty="0"/>
                        <a:t>GERMANY</a:t>
                      </a:r>
                    </a:p>
                  </a:txBody>
                  <a:tcPr marL="91453" marR="91453" marT="45729" marB="45729"/>
                </a:tc>
                <a:tc>
                  <a:txBody>
                    <a:bodyPr/>
                    <a:lstStyle/>
                    <a:p>
                      <a:r>
                        <a:rPr lang="en-US" sz="1200" dirty="0"/>
                        <a:t>GSI</a:t>
                      </a:r>
                    </a:p>
                  </a:txBody>
                  <a:tcPr marL="91453" marR="91453" marT="45729" marB="45729"/>
                </a:tc>
                <a:tc>
                  <a:txBody>
                    <a:bodyPr/>
                    <a:lstStyle/>
                    <a:p>
                      <a:r>
                        <a:rPr lang="en-US" sz="1200" dirty="0"/>
                        <a:t>Darmstadt</a:t>
                      </a:r>
                    </a:p>
                  </a:txBody>
                  <a:tcPr marL="91453" marR="91453" marT="45729" marB="45729"/>
                </a:tc>
                <a:tc>
                  <a:txBody>
                    <a:bodyPr/>
                    <a:lstStyle/>
                    <a:p>
                      <a:r>
                        <a:rPr lang="en-US" sz="1200" dirty="0"/>
                        <a:t>Hans Rudolf Schmidt</a:t>
                      </a:r>
                    </a:p>
                  </a:txBody>
                  <a:tcPr marL="91453" marR="91453" marT="45729" marB="45729"/>
                </a:tc>
                <a:tc>
                  <a:txBody>
                    <a:bodyPr/>
                    <a:lstStyle/>
                    <a:p>
                      <a:endParaRPr lang="en-US" sz="1200" dirty="0"/>
                    </a:p>
                  </a:txBody>
                  <a:tcPr marL="91453" marR="91453" marT="45729" marB="45729"/>
                </a:tc>
                <a:extLst>
                  <a:ext uri="{0D108BD9-81ED-4DB2-BD59-A6C34878D82A}">
                    <a16:rowId xmlns:a16="http://schemas.microsoft.com/office/drawing/2014/main" val="2701547203"/>
                  </a:ext>
                </a:extLst>
              </a:tr>
              <a:tr h="370915">
                <a:tc>
                  <a:txBody>
                    <a:bodyPr/>
                    <a:lstStyle/>
                    <a:p>
                      <a:r>
                        <a:rPr lang="en-US" sz="1200" b="1" dirty="0"/>
                        <a:t>POLAND</a:t>
                      </a:r>
                    </a:p>
                  </a:txBody>
                  <a:tcPr marL="91453" marR="91453" marT="45729" marB="45729"/>
                </a:tc>
                <a:tc>
                  <a:txBody>
                    <a:bodyPr/>
                    <a:lstStyle/>
                    <a:p>
                      <a:r>
                        <a:rPr lang="en-US" sz="1200" dirty="0"/>
                        <a:t>Jan </a:t>
                      </a:r>
                      <a:r>
                        <a:rPr lang="en-US" sz="1200" dirty="0" err="1"/>
                        <a:t>Kochanowski</a:t>
                      </a:r>
                      <a:r>
                        <a:rPr lang="en-US" sz="1200" dirty="0"/>
                        <a:t> U.</a:t>
                      </a:r>
                    </a:p>
                  </a:txBody>
                  <a:tcPr marL="91453" marR="91453" marT="45729" marB="45729"/>
                </a:tc>
                <a:tc>
                  <a:txBody>
                    <a:bodyPr/>
                    <a:lstStyle/>
                    <a:p>
                      <a:r>
                        <a:rPr lang="en-US" sz="1200" dirty="0"/>
                        <a:t>Kielce</a:t>
                      </a:r>
                    </a:p>
                  </a:txBody>
                  <a:tcPr marL="91453" marR="91453" marT="45729" marB="45729"/>
                </a:tc>
                <a:tc>
                  <a:txBody>
                    <a:bodyPr/>
                    <a:lstStyle/>
                    <a:p>
                      <a:r>
                        <a:rPr lang="en-US" sz="1200" dirty="0" err="1"/>
                        <a:t>Maciej</a:t>
                      </a:r>
                      <a:r>
                        <a:rPr lang="en-US" sz="1200" dirty="0"/>
                        <a:t> </a:t>
                      </a:r>
                      <a:r>
                        <a:rPr lang="en-US" sz="1200" dirty="0" err="1"/>
                        <a:t>Rybczynski</a:t>
                      </a:r>
                      <a:endParaRPr lang="en-US" sz="1200" dirty="0"/>
                    </a:p>
                  </a:txBody>
                  <a:tcPr marL="91453" marR="91453" marT="45729" marB="45729"/>
                </a:tc>
                <a:tc>
                  <a:txBody>
                    <a:bodyPr/>
                    <a:lstStyle/>
                    <a:p>
                      <a:endParaRPr lang="en-US" sz="1200" dirty="0"/>
                    </a:p>
                  </a:txBody>
                  <a:tcPr marL="91453" marR="91453" marT="45729" marB="45729"/>
                </a:tc>
                <a:extLst>
                  <a:ext uri="{0D108BD9-81ED-4DB2-BD59-A6C34878D82A}">
                    <a16:rowId xmlns:a16="http://schemas.microsoft.com/office/drawing/2014/main" val="2109680036"/>
                  </a:ext>
                </a:extLst>
              </a:tr>
              <a:tr h="457292">
                <a:tc>
                  <a:txBody>
                    <a:bodyPr/>
                    <a:lstStyle/>
                    <a:p>
                      <a:r>
                        <a:rPr lang="en-US" sz="1200" b="1" dirty="0"/>
                        <a:t>RUSSIA</a:t>
                      </a:r>
                    </a:p>
                  </a:txBody>
                  <a:tcPr marL="91453" marR="91453" marT="45729" marB="45729"/>
                </a:tc>
                <a:tc>
                  <a:txBody>
                    <a:bodyPr/>
                    <a:lstStyle/>
                    <a:p>
                      <a:r>
                        <a:rPr lang="en-US" sz="1200" dirty="0"/>
                        <a:t>Landau Institute of Theoretical Physics</a:t>
                      </a:r>
                    </a:p>
                  </a:txBody>
                  <a:tcPr marL="91453" marR="91453" marT="45729" marB="45729"/>
                </a:tc>
                <a:tc>
                  <a:txBody>
                    <a:bodyPr/>
                    <a:lstStyle/>
                    <a:p>
                      <a:r>
                        <a:rPr lang="en-US" sz="1200" dirty="0" err="1"/>
                        <a:t>Chernogolovka</a:t>
                      </a:r>
                      <a:endParaRPr lang="en-US" sz="1200" dirty="0"/>
                    </a:p>
                  </a:txBody>
                  <a:tcPr marL="91453" marR="91453" marT="45729" marB="45729"/>
                </a:tc>
                <a:tc>
                  <a:txBody>
                    <a:bodyPr/>
                    <a:lstStyle/>
                    <a:p>
                      <a:r>
                        <a:rPr lang="en-US" sz="1200" dirty="0"/>
                        <a:t>Nikolai </a:t>
                      </a:r>
                      <a:r>
                        <a:rPr lang="en-US" sz="1200" dirty="0" err="1"/>
                        <a:t>Nikolaev</a:t>
                      </a:r>
                      <a:endParaRPr lang="en-US" sz="1200" dirty="0"/>
                    </a:p>
                  </a:txBody>
                  <a:tcPr marL="91453" marR="91453" marT="45729" marB="45729"/>
                </a:tc>
                <a:tc>
                  <a:txBody>
                    <a:bodyPr/>
                    <a:lstStyle/>
                    <a:p>
                      <a:endParaRPr lang="en-US" sz="1200" dirty="0"/>
                    </a:p>
                  </a:txBody>
                  <a:tcPr marL="91453" marR="91453" marT="45729" marB="45729"/>
                </a:tc>
                <a:extLst>
                  <a:ext uri="{0D108BD9-81ED-4DB2-BD59-A6C34878D82A}">
                    <a16:rowId xmlns:a16="http://schemas.microsoft.com/office/drawing/2014/main" val="788358572"/>
                  </a:ext>
                </a:extLst>
              </a:tr>
              <a:tr h="457292">
                <a:tc>
                  <a:txBody>
                    <a:bodyPr/>
                    <a:lstStyle/>
                    <a:p>
                      <a:r>
                        <a:rPr lang="en-US" sz="1200" b="1" dirty="0"/>
                        <a:t>SLOVAKIA</a:t>
                      </a:r>
                    </a:p>
                  </a:txBody>
                  <a:tcPr marL="91453" marR="91453" marT="45729" marB="45729"/>
                </a:tc>
                <a:tc>
                  <a:txBody>
                    <a:bodyPr/>
                    <a:lstStyle/>
                    <a:p>
                      <a:r>
                        <a:rPr lang="en-US" sz="1200" dirty="0" err="1"/>
                        <a:t>Zilina</a:t>
                      </a:r>
                      <a:r>
                        <a:rPr lang="en-US" sz="1200" dirty="0"/>
                        <a:t> U.</a:t>
                      </a:r>
                    </a:p>
                  </a:txBody>
                  <a:tcPr marL="91453" marR="91453" marT="45729" marB="45729"/>
                </a:tc>
                <a:tc>
                  <a:txBody>
                    <a:bodyPr/>
                    <a:lstStyle/>
                    <a:p>
                      <a:r>
                        <a:rPr lang="en-US" sz="1200" dirty="0" err="1"/>
                        <a:t>Zilina</a:t>
                      </a:r>
                      <a:endParaRPr lang="en-US" sz="1200" dirty="0"/>
                    </a:p>
                  </a:txBody>
                  <a:tcPr marL="91453" marR="91453" marT="45729" marB="45729"/>
                </a:tc>
                <a:tc>
                  <a:txBody>
                    <a:bodyPr/>
                    <a:lstStyle/>
                    <a:p>
                      <a:r>
                        <a:rPr lang="en-US" sz="1200" dirty="0"/>
                        <a:t>Marian </a:t>
                      </a:r>
                      <a:r>
                        <a:rPr lang="en-US" sz="1200" dirty="0" err="1"/>
                        <a:t>Janek</a:t>
                      </a:r>
                      <a:endParaRPr lang="en-US" sz="1200" dirty="0"/>
                    </a:p>
                  </a:txBody>
                  <a:tcPr marL="91453" marR="91453" marT="45729" marB="45729"/>
                </a:tc>
                <a:tc>
                  <a:txBody>
                    <a:bodyPr/>
                    <a:lstStyle/>
                    <a:p>
                      <a:endParaRPr lang="en-US" sz="1200" dirty="0"/>
                    </a:p>
                  </a:txBody>
                  <a:tcPr marL="91453" marR="91453" marT="45729" marB="45729"/>
                </a:tc>
                <a:extLst>
                  <a:ext uri="{0D108BD9-81ED-4DB2-BD59-A6C34878D82A}">
                    <a16:rowId xmlns:a16="http://schemas.microsoft.com/office/drawing/2014/main" val="2352216517"/>
                  </a:ext>
                </a:extLst>
              </a:tr>
              <a:tr h="457292">
                <a:tc>
                  <a:txBody>
                    <a:bodyPr/>
                    <a:lstStyle/>
                    <a:p>
                      <a:r>
                        <a:rPr lang="en-US" sz="1200" b="1" dirty="0"/>
                        <a:t>UKRAINE</a:t>
                      </a:r>
                    </a:p>
                  </a:txBody>
                  <a:tcPr marL="91453" marR="91453" marT="45729" marB="45729"/>
                </a:tc>
                <a:tc>
                  <a:txBody>
                    <a:bodyPr/>
                    <a:lstStyle/>
                    <a:p>
                      <a:r>
                        <a:rPr lang="en-US" sz="1200" dirty="0"/>
                        <a:t>LED Technologies of Ukraine</a:t>
                      </a:r>
                    </a:p>
                  </a:txBody>
                  <a:tcPr marL="91453" marR="91453" marT="45729" marB="45729"/>
                </a:tc>
                <a:tc>
                  <a:txBody>
                    <a:bodyPr/>
                    <a:lstStyle/>
                    <a:p>
                      <a:r>
                        <a:rPr lang="en-US" sz="1200" dirty="0" err="1"/>
                        <a:t>Kharkiv</a:t>
                      </a:r>
                      <a:endParaRPr lang="en-US" sz="1200" dirty="0"/>
                    </a:p>
                  </a:txBody>
                  <a:tcPr marL="91453" marR="91453" marT="45729" marB="45729"/>
                </a:tc>
                <a:tc>
                  <a:txBody>
                    <a:bodyPr/>
                    <a:lstStyle/>
                    <a:p>
                      <a:r>
                        <a:rPr lang="en-US" sz="1200" dirty="0" err="1"/>
                        <a:t>Viatcheslav</a:t>
                      </a:r>
                      <a:r>
                        <a:rPr lang="en-US" sz="1200" dirty="0"/>
                        <a:t> </a:t>
                      </a:r>
                      <a:r>
                        <a:rPr lang="en-US" sz="1200" dirty="0" err="1"/>
                        <a:t>Borshchov</a:t>
                      </a:r>
                      <a:endParaRPr lang="en-US" sz="1200" dirty="0"/>
                    </a:p>
                  </a:txBody>
                  <a:tcPr marL="91453" marR="91453" marT="45729" marB="45729"/>
                </a:tc>
                <a:tc>
                  <a:txBody>
                    <a:bodyPr/>
                    <a:lstStyle/>
                    <a:p>
                      <a:endParaRPr lang="en-US" sz="1200" dirty="0"/>
                    </a:p>
                  </a:txBody>
                  <a:tcPr marL="91453" marR="91453" marT="45729" marB="45729"/>
                </a:tc>
                <a:extLst>
                  <a:ext uri="{0D108BD9-81ED-4DB2-BD59-A6C34878D82A}">
                    <a16:rowId xmlns:a16="http://schemas.microsoft.com/office/drawing/2014/main" val="2845114201"/>
                  </a:ext>
                </a:extLst>
              </a:tr>
            </a:tbl>
          </a:graphicData>
        </a:graphic>
      </p:graphicFrame>
    </p:spTree>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2">
            <a:extLst>
              <a:ext uri="{FF2B5EF4-FFF2-40B4-BE49-F238E27FC236}">
                <a16:creationId xmlns:a16="http://schemas.microsoft.com/office/drawing/2014/main" id="{10B24E41-D337-0046-9518-A23E121D0F97}"/>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99774926-38A4-E542-BBE5-532A032D4CDD}" type="slidenum">
              <a:rPr lang="en-US" altLang="en-US" sz="1200" smtClean="0"/>
              <a:pPr eaLnBrk="1" hangingPunct="1">
                <a:defRPr/>
              </a:pPr>
              <a:t>7</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2819400" y="6248400"/>
            <a:ext cx="35052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9" name="Rectangle 1">
            <a:extLst>
              <a:ext uri="{FF2B5EF4-FFF2-40B4-BE49-F238E27FC236}">
                <a16:creationId xmlns:a16="http://schemas.microsoft.com/office/drawing/2014/main" id="{B6600F82-5155-A449-812A-4D7967F9DC44}"/>
              </a:ext>
            </a:extLst>
          </p:cNvPr>
          <p:cNvSpPr txBox="1">
            <a:spLocks noChangeArrowheads="1"/>
          </p:cNvSpPr>
          <p:nvPr/>
        </p:nvSpPr>
        <p:spPr bwMode="auto">
          <a:xfrm>
            <a:off x="762000" y="304800"/>
            <a:ext cx="7353300" cy="6096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Other  groups </a:t>
            </a:r>
          </a:p>
        </p:txBody>
      </p:sp>
      <p:graphicFrame>
        <p:nvGraphicFramePr>
          <p:cNvPr id="10" name="Table 9">
            <a:extLst>
              <a:ext uri="{FF2B5EF4-FFF2-40B4-BE49-F238E27FC236}">
                <a16:creationId xmlns:a16="http://schemas.microsoft.com/office/drawing/2014/main" id="{52688AB7-F361-A345-8364-974603D4C7B2}"/>
              </a:ext>
            </a:extLst>
          </p:cNvPr>
          <p:cNvGraphicFramePr>
            <a:graphicFrameLocks noGrp="1"/>
          </p:cNvGraphicFramePr>
          <p:nvPr>
            <p:extLst>
              <p:ext uri="{D42A27DB-BD31-4B8C-83A1-F6EECF244321}">
                <p14:modId xmlns:p14="http://schemas.microsoft.com/office/powerpoint/2010/main" val="379663302"/>
              </p:ext>
            </p:extLst>
          </p:nvPr>
        </p:nvGraphicFramePr>
        <p:xfrm>
          <a:off x="112712" y="1229936"/>
          <a:ext cx="8918575" cy="5013702"/>
        </p:xfrm>
        <a:graphic>
          <a:graphicData uri="http://schemas.openxmlformats.org/drawingml/2006/table">
            <a:tbl>
              <a:tblPr firstRow="1" lastCol="1" bandRow="1">
                <a:tableStyleId>{5C22544A-7EE6-4342-B048-85BDC9FD1C3A}</a:tableStyleId>
              </a:tblPr>
              <a:tblGrid>
                <a:gridCol w="1104279">
                  <a:extLst>
                    <a:ext uri="{9D8B030D-6E8A-4147-A177-3AD203B41FA5}">
                      <a16:colId xmlns:a16="http://schemas.microsoft.com/office/drawing/2014/main" val="368543624"/>
                    </a:ext>
                  </a:extLst>
                </a:gridCol>
                <a:gridCol w="1563101">
                  <a:extLst>
                    <a:ext uri="{9D8B030D-6E8A-4147-A177-3AD203B41FA5}">
                      <a16:colId xmlns:a16="http://schemas.microsoft.com/office/drawing/2014/main" val="168161970"/>
                    </a:ext>
                  </a:extLst>
                </a:gridCol>
                <a:gridCol w="1258432">
                  <a:extLst>
                    <a:ext uri="{9D8B030D-6E8A-4147-A177-3AD203B41FA5}">
                      <a16:colId xmlns:a16="http://schemas.microsoft.com/office/drawing/2014/main" val="3620171948"/>
                    </a:ext>
                  </a:extLst>
                </a:gridCol>
                <a:gridCol w="1752850">
                  <a:extLst>
                    <a:ext uri="{9D8B030D-6E8A-4147-A177-3AD203B41FA5}">
                      <a16:colId xmlns:a16="http://schemas.microsoft.com/office/drawing/2014/main" val="3225444383"/>
                    </a:ext>
                  </a:extLst>
                </a:gridCol>
                <a:gridCol w="3239913">
                  <a:extLst>
                    <a:ext uri="{9D8B030D-6E8A-4147-A177-3AD203B41FA5}">
                      <a16:colId xmlns:a16="http://schemas.microsoft.com/office/drawing/2014/main" val="151455386"/>
                    </a:ext>
                  </a:extLst>
                </a:gridCol>
              </a:tblGrid>
              <a:tr h="523191">
                <a:tc>
                  <a:txBody>
                    <a:bodyPr/>
                    <a:lstStyle/>
                    <a:p>
                      <a:pPr algn="ctr"/>
                      <a:r>
                        <a:rPr lang="en-US" sz="1800" dirty="0"/>
                        <a:t>Country</a:t>
                      </a:r>
                    </a:p>
                  </a:txBody>
                  <a:tcPr marL="91453" marR="91453" marT="45714" marB="45714"/>
                </a:tc>
                <a:tc>
                  <a:txBody>
                    <a:bodyPr/>
                    <a:lstStyle/>
                    <a:p>
                      <a:pPr algn="ctr"/>
                      <a:r>
                        <a:rPr lang="en-US" sz="1800" dirty="0"/>
                        <a:t>Institution</a:t>
                      </a:r>
                    </a:p>
                  </a:txBody>
                  <a:tcPr marL="91453" marR="91453" marT="45714" marB="45714"/>
                </a:tc>
                <a:tc>
                  <a:txBody>
                    <a:bodyPr/>
                    <a:lstStyle/>
                    <a:p>
                      <a:pPr algn="ctr"/>
                      <a:r>
                        <a:rPr lang="en-US" sz="1800" dirty="0"/>
                        <a:t>City</a:t>
                      </a:r>
                    </a:p>
                  </a:txBody>
                  <a:tcPr marL="91453" marR="91453" marT="45714" marB="45714"/>
                </a:tc>
                <a:tc>
                  <a:txBody>
                    <a:bodyPr/>
                    <a:lstStyle/>
                    <a:p>
                      <a:pPr algn="ctr"/>
                      <a:r>
                        <a:rPr lang="en-US" sz="1800" dirty="0"/>
                        <a:t>Group Leader</a:t>
                      </a:r>
                    </a:p>
                  </a:txBody>
                  <a:tcPr marL="91453" marR="91453" marT="45714" marB="45714"/>
                </a:tc>
                <a:tc>
                  <a:txBody>
                    <a:bodyPr/>
                    <a:lstStyle/>
                    <a:p>
                      <a:pPr algn="ctr"/>
                      <a:r>
                        <a:rPr lang="en-US" sz="1800" dirty="0"/>
                        <a:t>Comments</a:t>
                      </a:r>
                    </a:p>
                  </a:txBody>
                  <a:tcPr marL="91453" marR="91453" marT="45714" marB="45714"/>
                </a:tc>
                <a:extLst>
                  <a:ext uri="{0D108BD9-81ED-4DB2-BD59-A6C34878D82A}">
                    <a16:rowId xmlns:a16="http://schemas.microsoft.com/office/drawing/2014/main" val="872539692"/>
                  </a:ext>
                </a:extLst>
              </a:tr>
              <a:tr h="370791">
                <a:tc>
                  <a:txBody>
                    <a:bodyPr/>
                    <a:lstStyle/>
                    <a:p>
                      <a:r>
                        <a:rPr lang="en-US" sz="1200" b="1" dirty="0"/>
                        <a:t>BULGARIA</a:t>
                      </a:r>
                    </a:p>
                  </a:txBody>
                  <a:tcPr marL="91453" marR="91453" marT="45714" marB="45714"/>
                </a:tc>
                <a:tc>
                  <a:txBody>
                    <a:bodyPr/>
                    <a:lstStyle/>
                    <a:p>
                      <a:r>
                        <a:rPr lang="en-US" sz="1200" dirty="0"/>
                        <a:t>U. of Plovdiv</a:t>
                      </a:r>
                    </a:p>
                  </a:txBody>
                  <a:tcPr marL="91453" marR="91453" marT="45714" marB="45714"/>
                </a:tc>
                <a:tc>
                  <a:txBody>
                    <a:bodyPr/>
                    <a:lstStyle/>
                    <a:p>
                      <a:r>
                        <a:rPr lang="en-US" sz="1200" dirty="0"/>
                        <a:t>Plovdiv</a:t>
                      </a:r>
                    </a:p>
                  </a:txBody>
                  <a:tcPr marL="91453" marR="91453" marT="45714" marB="45714"/>
                </a:tc>
                <a:tc>
                  <a:txBody>
                    <a:bodyPr/>
                    <a:lstStyle/>
                    <a:p>
                      <a:r>
                        <a:rPr lang="en-US" sz="1200" dirty="0" err="1"/>
                        <a:t>Vanio</a:t>
                      </a:r>
                      <a:r>
                        <a:rPr lang="en-US" sz="1200" dirty="0"/>
                        <a:t> </a:t>
                      </a:r>
                      <a:r>
                        <a:rPr lang="en-US" sz="1200" dirty="0" err="1"/>
                        <a:t>Tcholakov</a:t>
                      </a:r>
                      <a:endParaRPr lang="en-US" sz="1200" dirty="0"/>
                    </a:p>
                  </a:txBody>
                  <a:tcPr marL="91453" marR="91453" marT="45714" marB="45714"/>
                </a:tc>
                <a:tc>
                  <a:txBody>
                    <a:bodyPr/>
                    <a:lstStyle/>
                    <a:p>
                      <a:r>
                        <a:rPr lang="en-US" sz="1200" dirty="0"/>
                        <a:t> </a:t>
                      </a:r>
                    </a:p>
                  </a:txBody>
                  <a:tcPr marL="91453" marR="91453" marT="45714" marB="45714"/>
                </a:tc>
                <a:extLst>
                  <a:ext uri="{0D108BD9-81ED-4DB2-BD59-A6C34878D82A}">
                    <a16:rowId xmlns:a16="http://schemas.microsoft.com/office/drawing/2014/main" val="2693817918"/>
                  </a:ext>
                </a:extLst>
              </a:tr>
              <a:tr h="457170">
                <a:tc>
                  <a:txBody>
                    <a:bodyPr/>
                    <a:lstStyle/>
                    <a:p>
                      <a:r>
                        <a:rPr lang="en-US" sz="1200" b="1" dirty="0"/>
                        <a:t>MOLDOVA </a:t>
                      </a:r>
                    </a:p>
                  </a:txBody>
                  <a:tcPr marL="91453" marR="91453" marT="45714" marB="45714"/>
                </a:tc>
                <a:tc>
                  <a:txBody>
                    <a:bodyPr/>
                    <a:lstStyle/>
                    <a:p>
                      <a:r>
                        <a:rPr lang="en-US" sz="1200" dirty="0"/>
                        <a:t>Inst. of Applied Physics</a:t>
                      </a:r>
                    </a:p>
                  </a:txBody>
                  <a:tcPr marL="91453" marR="91453" marT="45714" marB="45714"/>
                </a:tc>
                <a:tc>
                  <a:txBody>
                    <a:bodyPr/>
                    <a:lstStyle/>
                    <a:p>
                      <a:r>
                        <a:rPr lang="en-US" sz="1200" dirty="0" err="1"/>
                        <a:t>Chisinev</a:t>
                      </a:r>
                      <a:endParaRPr lang="en-US" sz="1200" dirty="0"/>
                    </a:p>
                  </a:txBody>
                  <a:tcPr marL="91453" marR="91453" marT="45714" marB="45714"/>
                </a:tc>
                <a:tc>
                  <a:txBody>
                    <a:bodyPr/>
                    <a:lstStyle/>
                    <a:p>
                      <a:r>
                        <a:rPr lang="en-US" sz="1200" dirty="0" err="1"/>
                        <a:t>Mircea</a:t>
                      </a:r>
                      <a:r>
                        <a:rPr lang="en-US" sz="1200" dirty="0"/>
                        <a:t> </a:t>
                      </a:r>
                      <a:r>
                        <a:rPr lang="en-US" sz="1200" dirty="0" err="1"/>
                        <a:t>Baznat</a:t>
                      </a:r>
                      <a:endParaRPr lang="en-US" sz="1200" dirty="0"/>
                    </a:p>
                  </a:txBody>
                  <a:tcPr marL="91453" marR="91453" marT="45714" marB="45714"/>
                </a:tc>
                <a:tc>
                  <a:txBody>
                    <a:bodyPr/>
                    <a:lstStyle/>
                    <a:p>
                      <a:endParaRPr lang="en-US" sz="1200" dirty="0"/>
                    </a:p>
                  </a:txBody>
                  <a:tcPr marL="91453" marR="91453" marT="45714" marB="45714"/>
                </a:tc>
                <a:extLst>
                  <a:ext uri="{0D108BD9-81ED-4DB2-BD59-A6C34878D82A}">
                    <a16:rowId xmlns:a16="http://schemas.microsoft.com/office/drawing/2014/main" val="1478390265"/>
                  </a:ext>
                </a:extLst>
              </a:tr>
              <a:tr h="370791">
                <a:tc>
                  <a:txBody>
                    <a:bodyPr/>
                    <a:lstStyle/>
                    <a:p>
                      <a:r>
                        <a:rPr lang="en-US" sz="1200" b="1" dirty="0"/>
                        <a:t>POLAND</a:t>
                      </a:r>
                    </a:p>
                  </a:txBody>
                  <a:tcPr marL="91453" marR="91453" marT="45714" marB="45714"/>
                </a:tc>
                <a:tc>
                  <a:txBody>
                    <a:bodyPr/>
                    <a:lstStyle/>
                    <a:p>
                      <a:r>
                        <a:rPr lang="en-US" sz="1200" dirty="0"/>
                        <a:t>U. of Warsaw</a:t>
                      </a:r>
                    </a:p>
                  </a:txBody>
                  <a:tcPr marL="91453" marR="91453" marT="45714" marB="45714"/>
                </a:tc>
                <a:tc>
                  <a:txBody>
                    <a:bodyPr/>
                    <a:lstStyle/>
                    <a:p>
                      <a:r>
                        <a:rPr lang="en-US" sz="1200" dirty="0"/>
                        <a:t>Warsaw</a:t>
                      </a:r>
                    </a:p>
                  </a:txBody>
                  <a:tcPr marL="91453" marR="91453" marT="45714" marB="45714"/>
                </a:tc>
                <a:tc>
                  <a:txBody>
                    <a:bodyPr/>
                    <a:lstStyle/>
                    <a:p>
                      <a:r>
                        <a:rPr lang="en-US" sz="1200" dirty="0"/>
                        <a:t>Tomasz </a:t>
                      </a:r>
                      <a:r>
                        <a:rPr lang="en-US" sz="1200" dirty="0" err="1"/>
                        <a:t>Matulewicz</a:t>
                      </a:r>
                      <a:endParaRPr lang="en-US" sz="1200" dirty="0"/>
                    </a:p>
                  </a:txBody>
                  <a:tcPr marL="91453" marR="91453" marT="45714" marB="45714"/>
                </a:tc>
                <a:tc>
                  <a:txBody>
                    <a:bodyPr/>
                    <a:lstStyle/>
                    <a:p>
                      <a:endParaRPr lang="en-US" sz="1200" dirty="0"/>
                    </a:p>
                  </a:txBody>
                  <a:tcPr marL="91453" marR="91453" marT="45714" marB="45714"/>
                </a:tc>
                <a:extLst>
                  <a:ext uri="{0D108BD9-81ED-4DB2-BD59-A6C34878D82A}">
                    <a16:rowId xmlns:a16="http://schemas.microsoft.com/office/drawing/2014/main" val="531040861"/>
                  </a:ext>
                </a:extLst>
              </a:tr>
              <a:tr h="640041">
                <a:tc>
                  <a:txBody>
                    <a:bodyPr/>
                    <a:lstStyle/>
                    <a:p>
                      <a:endParaRPr lang="en-US" sz="1200" b="1" dirty="0"/>
                    </a:p>
                  </a:txBody>
                  <a:tcPr marL="91453" marR="91453" marT="45714" marB="45714"/>
                </a:tc>
                <a:tc>
                  <a:txBody>
                    <a:bodyPr/>
                    <a:lstStyle/>
                    <a:p>
                      <a:r>
                        <a:rPr lang="en-US" sz="1200" dirty="0"/>
                        <a:t>U. of Wroclaw</a:t>
                      </a:r>
                    </a:p>
                  </a:txBody>
                  <a:tcPr marL="91453" marR="91453" marT="45714" marB="45714"/>
                </a:tc>
                <a:tc>
                  <a:txBody>
                    <a:bodyPr/>
                    <a:lstStyle/>
                    <a:p>
                      <a:r>
                        <a:rPr lang="en-US" sz="1200" dirty="0" err="1"/>
                        <a:t>Woclaw</a:t>
                      </a:r>
                      <a:endParaRPr lang="en-US" sz="1200" dirty="0"/>
                    </a:p>
                  </a:txBody>
                  <a:tcPr marL="91453" marR="91453" marT="45714" marB="45714"/>
                </a:tc>
                <a:tc>
                  <a:txBody>
                    <a:bodyPr/>
                    <a:lstStyle/>
                    <a:p>
                      <a:r>
                        <a:rPr lang="en-US" sz="1200" dirty="0"/>
                        <a:t>David </a:t>
                      </a:r>
                      <a:r>
                        <a:rPr lang="en-US" sz="1200" dirty="0" err="1"/>
                        <a:t>Blaschke</a:t>
                      </a:r>
                      <a:endParaRPr lang="en-US" sz="1200" dirty="0"/>
                    </a:p>
                    <a:p>
                      <a:r>
                        <a:rPr lang="en-US" sz="1200" dirty="0"/>
                        <a:t>Lukasz </a:t>
                      </a:r>
                      <a:r>
                        <a:rPr lang="en-US" sz="1200" dirty="0" err="1"/>
                        <a:t>Juchnowski</a:t>
                      </a:r>
                      <a:endParaRPr lang="en-US" sz="1200" dirty="0"/>
                    </a:p>
                    <a:p>
                      <a:r>
                        <a:rPr lang="en-US" sz="1200" dirty="0"/>
                        <a:t>Udita Shukla</a:t>
                      </a:r>
                    </a:p>
                  </a:txBody>
                  <a:tcPr marL="91453" marR="91453" marT="45714" marB="45714"/>
                </a:tc>
                <a:tc>
                  <a:txBody>
                    <a:bodyPr/>
                    <a:lstStyle/>
                    <a:p>
                      <a:endParaRPr lang="en-US" sz="1200" dirty="0"/>
                    </a:p>
                  </a:txBody>
                  <a:tcPr marL="91453" marR="91453" marT="45714" marB="45714"/>
                </a:tc>
                <a:extLst>
                  <a:ext uri="{0D108BD9-81ED-4DB2-BD59-A6C34878D82A}">
                    <a16:rowId xmlns:a16="http://schemas.microsoft.com/office/drawing/2014/main" val="2542182480"/>
                  </a:ext>
                </a:extLst>
              </a:tr>
              <a:tr h="457170">
                <a:tc>
                  <a:txBody>
                    <a:bodyPr/>
                    <a:lstStyle/>
                    <a:p>
                      <a:endParaRPr lang="en-US" sz="1200" b="1" dirty="0"/>
                    </a:p>
                  </a:txBody>
                  <a:tcPr marL="91453" marR="91453" marT="45714" marB="45714"/>
                </a:tc>
                <a:tc>
                  <a:txBody>
                    <a:bodyPr/>
                    <a:lstStyle/>
                    <a:p>
                      <a:r>
                        <a:rPr lang="en-US" sz="1200" dirty="0"/>
                        <a:t>Institute of Electronic Systems</a:t>
                      </a:r>
                    </a:p>
                  </a:txBody>
                  <a:tcPr marL="91453" marR="91453" marT="45714" marB="45714"/>
                </a:tc>
                <a:tc>
                  <a:txBody>
                    <a:bodyPr/>
                    <a:lstStyle/>
                    <a:p>
                      <a:r>
                        <a:rPr lang="en-US" sz="1200" dirty="0"/>
                        <a:t>Warsaw</a:t>
                      </a:r>
                    </a:p>
                  </a:txBody>
                  <a:tcPr marL="91453" marR="91453" marT="45714" marB="45714"/>
                </a:tc>
                <a:tc>
                  <a:txBody>
                    <a:bodyPr/>
                    <a:lstStyle/>
                    <a:p>
                      <a:r>
                        <a:rPr lang="en-US" sz="1200" dirty="0"/>
                        <a:t>Tomasz </a:t>
                      </a:r>
                      <a:r>
                        <a:rPr lang="en-US" sz="1200" dirty="0" err="1"/>
                        <a:t>Starecki</a:t>
                      </a:r>
                      <a:endParaRPr lang="en-US" sz="1200" dirty="0"/>
                    </a:p>
                  </a:txBody>
                  <a:tcPr marL="91453" marR="91453" marT="45714" marB="45714"/>
                </a:tc>
                <a:tc>
                  <a:txBody>
                    <a:bodyPr/>
                    <a:lstStyle/>
                    <a:p>
                      <a:endParaRPr lang="en-US" sz="1200" dirty="0"/>
                    </a:p>
                  </a:txBody>
                  <a:tcPr marL="91453" marR="91453" marT="45714" marB="45714"/>
                </a:tc>
                <a:extLst>
                  <a:ext uri="{0D108BD9-81ED-4DB2-BD59-A6C34878D82A}">
                    <a16:rowId xmlns:a16="http://schemas.microsoft.com/office/drawing/2014/main" val="355307729"/>
                  </a:ext>
                </a:extLst>
              </a:tr>
              <a:tr h="457170">
                <a:tc>
                  <a:txBody>
                    <a:bodyPr/>
                    <a:lstStyle/>
                    <a:p>
                      <a:r>
                        <a:rPr lang="en-US" sz="1200" b="1" dirty="0"/>
                        <a:t>RUSSIA</a:t>
                      </a:r>
                    </a:p>
                  </a:txBody>
                  <a:tcPr marL="91453" marR="91453" marT="45714" marB="45714"/>
                </a:tc>
                <a:tc>
                  <a:txBody>
                    <a:bodyPr/>
                    <a:lstStyle/>
                    <a:p>
                      <a:r>
                        <a:rPr lang="en-US" sz="1200" dirty="0"/>
                        <a:t>Samara National Research U.</a:t>
                      </a:r>
                    </a:p>
                  </a:txBody>
                  <a:tcPr marL="91453" marR="91453" marT="45714" marB="45714"/>
                </a:tc>
                <a:tc>
                  <a:txBody>
                    <a:bodyPr/>
                    <a:lstStyle/>
                    <a:p>
                      <a:r>
                        <a:rPr lang="en-US" sz="1200" dirty="0"/>
                        <a:t>Samara</a:t>
                      </a:r>
                    </a:p>
                  </a:txBody>
                  <a:tcPr marL="91453" marR="91453" marT="45714" marB="45714"/>
                </a:tc>
                <a:tc>
                  <a:txBody>
                    <a:bodyPr/>
                    <a:lstStyle/>
                    <a:p>
                      <a:r>
                        <a:rPr lang="en-US" sz="1200" dirty="0"/>
                        <a:t>Vladimir </a:t>
                      </a:r>
                      <a:r>
                        <a:rPr lang="en-US" sz="1200" dirty="0" err="1"/>
                        <a:t>Saleev</a:t>
                      </a:r>
                      <a:endParaRPr lang="en-US" sz="1200" dirty="0"/>
                    </a:p>
                  </a:txBody>
                  <a:tcPr marL="91453" marR="91453" marT="45714" marB="45714"/>
                </a:tc>
                <a:tc>
                  <a:txBody>
                    <a:bodyPr/>
                    <a:lstStyle/>
                    <a:p>
                      <a:endParaRPr lang="en-US" sz="1200" dirty="0"/>
                    </a:p>
                  </a:txBody>
                  <a:tcPr marL="91453" marR="91453" marT="45714" marB="45714"/>
                </a:tc>
                <a:extLst>
                  <a:ext uri="{0D108BD9-81ED-4DB2-BD59-A6C34878D82A}">
                    <a16:rowId xmlns:a16="http://schemas.microsoft.com/office/drawing/2014/main" val="1511562026"/>
                  </a:ext>
                </a:extLst>
              </a:tr>
              <a:tr h="457170">
                <a:tc>
                  <a:txBody>
                    <a:bodyPr/>
                    <a:lstStyle/>
                    <a:p>
                      <a:endParaRPr lang="en-US" sz="1200" b="1" dirty="0"/>
                    </a:p>
                  </a:txBody>
                  <a:tcPr marL="91453" marR="91453" marT="45714" marB="45714"/>
                </a:tc>
                <a:tc>
                  <a:txBody>
                    <a:bodyPr/>
                    <a:lstStyle/>
                    <a:p>
                      <a:r>
                        <a:rPr lang="en-US" sz="1200" dirty="0"/>
                        <a:t>PNPI</a:t>
                      </a:r>
                    </a:p>
                  </a:txBody>
                  <a:tcPr marL="91453" marR="91453" marT="45714" marB="45714"/>
                </a:tc>
                <a:tc>
                  <a:txBody>
                    <a:bodyPr/>
                    <a:lstStyle/>
                    <a:p>
                      <a:r>
                        <a:rPr lang="en-US" sz="1200" dirty="0" err="1"/>
                        <a:t>Gatchina</a:t>
                      </a:r>
                      <a:endParaRPr lang="en-US" sz="1200" dirty="0"/>
                    </a:p>
                  </a:txBody>
                  <a:tcPr marL="91453" marR="91453" marT="45714" marB="45714"/>
                </a:tc>
                <a:tc>
                  <a:txBody>
                    <a:bodyPr/>
                    <a:lstStyle/>
                    <a:p>
                      <a:r>
                        <a:rPr lang="en-US" sz="1200" dirty="0"/>
                        <a:t>Vladimir </a:t>
                      </a:r>
                      <a:r>
                        <a:rPr lang="en-US" sz="1200" dirty="0" err="1"/>
                        <a:t>Samsonov</a:t>
                      </a:r>
                      <a:endParaRPr lang="en-US" sz="1200" dirty="0"/>
                    </a:p>
                    <a:p>
                      <a:r>
                        <a:rPr lang="en-US" sz="1200"/>
                        <a:t>Victor Kim</a:t>
                      </a:r>
                      <a:endParaRPr lang="en-US" sz="1200" dirty="0"/>
                    </a:p>
                  </a:txBody>
                  <a:tcPr marL="91453" marR="91453" marT="45714" marB="45714"/>
                </a:tc>
                <a:tc>
                  <a:txBody>
                    <a:bodyPr/>
                    <a:lstStyle/>
                    <a:p>
                      <a:endParaRPr lang="en-US" sz="1200" dirty="0"/>
                    </a:p>
                  </a:txBody>
                  <a:tcPr marL="91453" marR="91453" marT="45714" marB="45714"/>
                </a:tc>
                <a:extLst>
                  <a:ext uri="{0D108BD9-81ED-4DB2-BD59-A6C34878D82A}">
                    <a16:rowId xmlns:a16="http://schemas.microsoft.com/office/drawing/2014/main" val="2010733563"/>
                  </a:ext>
                </a:extLst>
              </a:tr>
              <a:tr h="640041">
                <a:tc>
                  <a:txBody>
                    <a:bodyPr/>
                    <a:lstStyle/>
                    <a:p>
                      <a:endParaRPr lang="en-US" sz="1200" b="1" dirty="0"/>
                    </a:p>
                  </a:txBody>
                  <a:tcPr marL="91453" marR="91453" marT="45714" marB="45714"/>
                </a:tc>
                <a:tc>
                  <a:txBody>
                    <a:bodyPr/>
                    <a:lstStyle/>
                    <a:p>
                      <a:r>
                        <a:rPr lang="en-US" sz="1200" dirty="0"/>
                        <a:t>Higher School of Economics</a:t>
                      </a:r>
                    </a:p>
                  </a:txBody>
                  <a:tcPr marL="91453" marR="91453" marT="45714" marB="45714"/>
                </a:tc>
                <a:tc>
                  <a:txBody>
                    <a:bodyPr/>
                    <a:lstStyle/>
                    <a:p>
                      <a:r>
                        <a:rPr lang="en-US" sz="1200" dirty="0"/>
                        <a:t>Moscow</a:t>
                      </a:r>
                    </a:p>
                  </a:txBody>
                  <a:tcPr marL="91453" marR="91453" marT="45714" marB="45714"/>
                </a:tc>
                <a:tc>
                  <a:txBody>
                    <a:bodyPr/>
                    <a:lstStyle/>
                    <a:p>
                      <a:r>
                        <a:rPr lang="en-US" sz="1200" dirty="0"/>
                        <a:t>Denis </a:t>
                      </a:r>
                      <a:r>
                        <a:rPr lang="en-US" sz="1200" dirty="0" err="1"/>
                        <a:t>Derkach</a:t>
                      </a:r>
                      <a:endParaRPr lang="en-US" sz="1200" dirty="0"/>
                    </a:p>
                  </a:txBody>
                  <a:tcPr marL="91453" marR="91453" marT="45714" marB="45714"/>
                </a:tc>
                <a:tc>
                  <a:txBody>
                    <a:bodyPr/>
                    <a:lstStyle/>
                    <a:p>
                      <a:endParaRPr lang="en-US" sz="1200" dirty="0"/>
                    </a:p>
                  </a:txBody>
                  <a:tcPr marL="91453" marR="91453" marT="45714" marB="45714"/>
                </a:tc>
                <a:extLst>
                  <a:ext uri="{0D108BD9-81ED-4DB2-BD59-A6C34878D82A}">
                    <a16:rowId xmlns:a16="http://schemas.microsoft.com/office/drawing/2014/main" val="1018901790"/>
                  </a:ext>
                </a:extLst>
              </a:tr>
              <a:tr h="640041">
                <a:tc>
                  <a:txBody>
                    <a:bodyPr/>
                    <a:lstStyle/>
                    <a:p>
                      <a:r>
                        <a:rPr lang="en-US" sz="1200" b="1" dirty="0"/>
                        <a:t>UKRAINE</a:t>
                      </a:r>
                    </a:p>
                  </a:txBody>
                  <a:tcPr marL="91453" marR="91453" marT="45714" marB="45714"/>
                </a:tc>
                <a:tc>
                  <a:txBody>
                    <a:bodyPr/>
                    <a:lstStyle/>
                    <a:p>
                      <a:r>
                        <a:rPr lang="en-US" sz="1200" dirty="0" err="1"/>
                        <a:t>Bogolubov</a:t>
                      </a:r>
                      <a:r>
                        <a:rPr lang="en-US" sz="1200" dirty="0"/>
                        <a:t> Institute of Theoretical Physics</a:t>
                      </a:r>
                    </a:p>
                  </a:txBody>
                  <a:tcPr marL="91453" marR="91453" marT="45714" marB="45714"/>
                </a:tc>
                <a:tc>
                  <a:txBody>
                    <a:bodyPr/>
                    <a:lstStyle/>
                    <a:p>
                      <a:r>
                        <a:rPr lang="en-US" sz="1200" dirty="0"/>
                        <a:t>Kiev</a:t>
                      </a:r>
                    </a:p>
                  </a:txBody>
                  <a:tcPr marL="91453" marR="91453" marT="45714" marB="45714"/>
                </a:tc>
                <a:tc>
                  <a:txBody>
                    <a:bodyPr/>
                    <a:lstStyle/>
                    <a:p>
                      <a:r>
                        <a:rPr lang="en-US" sz="1200" dirty="0" err="1"/>
                        <a:t>Yuriy</a:t>
                      </a:r>
                      <a:r>
                        <a:rPr lang="en-US" sz="1200" dirty="0"/>
                        <a:t> </a:t>
                      </a:r>
                      <a:r>
                        <a:rPr lang="en-US" sz="1200" dirty="0" err="1"/>
                        <a:t>Sinyukov</a:t>
                      </a:r>
                      <a:endParaRPr lang="en-US" sz="1200" dirty="0"/>
                    </a:p>
                  </a:txBody>
                  <a:tcPr marL="91453" marR="91453" marT="45714" marB="45714"/>
                </a:tc>
                <a:tc>
                  <a:txBody>
                    <a:bodyPr/>
                    <a:lstStyle/>
                    <a:p>
                      <a:endParaRPr lang="en-US" sz="1200" dirty="0"/>
                    </a:p>
                  </a:txBody>
                  <a:tcPr marL="91453" marR="91453" marT="45714" marB="45714"/>
                </a:tc>
                <a:extLst>
                  <a:ext uri="{0D108BD9-81ED-4DB2-BD59-A6C34878D82A}">
                    <a16:rowId xmlns:a16="http://schemas.microsoft.com/office/drawing/2014/main" val="3865792951"/>
                  </a:ext>
                </a:extLst>
              </a:tr>
            </a:tbl>
          </a:graphicData>
        </a:graphic>
      </p:graphicFrame>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Bylaws – how to proceed </a:t>
            </a:r>
          </a:p>
        </p:txBody>
      </p:sp>
      <p:sp>
        <p:nvSpPr>
          <p:cNvPr id="33794" name="Text Box 2">
            <a:extLst>
              <a:ext uri="{FF2B5EF4-FFF2-40B4-BE49-F238E27FC236}">
                <a16:creationId xmlns:a16="http://schemas.microsoft.com/office/drawing/2014/main" id="{B1C5B7D3-FE49-E442-ABE3-7165CBAAC012}"/>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D61A843D-735A-5A40-A20E-DF45384122B4}" type="slidenum">
              <a:rPr lang="en-US" altLang="en-US" sz="1200" smtClean="0"/>
              <a:pPr eaLnBrk="1" hangingPunct="1">
                <a:defRPr/>
              </a:pPr>
              <a:t>8</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2743200" y="6248400"/>
            <a:ext cx="36576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33798" name="TextBox 4">
            <a:extLst>
              <a:ext uri="{FF2B5EF4-FFF2-40B4-BE49-F238E27FC236}">
                <a16:creationId xmlns:a16="http://schemas.microsoft.com/office/drawing/2014/main" id="{79C25214-D85E-2D46-8C54-896A7627956A}"/>
              </a:ext>
            </a:extLst>
          </p:cNvPr>
          <p:cNvSpPr txBox="1">
            <a:spLocks noChangeArrowheads="1"/>
          </p:cNvSpPr>
          <p:nvPr/>
        </p:nvSpPr>
        <p:spPr bwMode="auto">
          <a:xfrm>
            <a:off x="669925" y="1524000"/>
            <a:ext cx="48212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 typeface="Wingdings" pitchFamily="2" charset="2"/>
              <a:buChar char="Ø"/>
            </a:pPr>
            <a:r>
              <a:rPr lang="en-US" altLang="en-US" sz="2000" dirty="0"/>
              <a:t>Discuss the bylaws section by section</a:t>
            </a:r>
          </a:p>
        </p:txBody>
      </p:sp>
      <p:sp>
        <p:nvSpPr>
          <p:cNvPr id="33799" name="TextBox 5">
            <a:extLst>
              <a:ext uri="{FF2B5EF4-FFF2-40B4-BE49-F238E27FC236}">
                <a16:creationId xmlns:a16="http://schemas.microsoft.com/office/drawing/2014/main" id="{8AD72C41-B96E-7C4D-9FA9-37791D4758A0}"/>
              </a:ext>
            </a:extLst>
          </p:cNvPr>
          <p:cNvSpPr txBox="1">
            <a:spLocks noChangeArrowheads="1"/>
          </p:cNvSpPr>
          <p:nvPr/>
        </p:nvSpPr>
        <p:spPr bwMode="auto">
          <a:xfrm>
            <a:off x="669925" y="2566988"/>
            <a:ext cx="8086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 typeface="Wingdings" pitchFamily="2" charset="2"/>
              <a:buChar char="Ø"/>
            </a:pPr>
            <a:r>
              <a:rPr lang="en-US" altLang="en-US" sz="2000"/>
              <a:t>It is impractical to modify a text in a forum of more than 200 people</a:t>
            </a:r>
          </a:p>
        </p:txBody>
      </p:sp>
      <p:sp>
        <p:nvSpPr>
          <p:cNvPr id="33800" name="TextBox 8">
            <a:extLst>
              <a:ext uri="{FF2B5EF4-FFF2-40B4-BE49-F238E27FC236}">
                <a16:creationId xmlns:a16="http://schemas.microsoft.com/office/drawing/2014/main" id="{D653FE3B-4B8F-C542-9E9E-61F2A83833D8}"/>
              </a:ext>
            </a:extLst>
          </p:cNvPr>
          <p:cNvSpPr txBox="1">
            <a:spLocks noChangeArrowheads="1"/>
          </p:cNvSpPr>
          <p:nvPr/>
        </p:nvSpPr>
        <p:spPr bwMode="auto">
          <a:xfrm>
            <a:off x="669925" y="4810125"/>
            <a:ext cx="8180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 typeface="Wingdings" pitchFamily="2" charset="2"/>
              <a:buChar char="Ø"/>
            </a:pPr>
            <a:r>
              <a:rPr lang="en-US" altLang="en-US" sz="2000"/>
              <a:t>Natalia  will act as Secretary of the IB and shall collect all comments</a:t>
            </a:r>
          </a:p>
        </p:txBody>
      </p:sp>
      <p:sp>
        <p:nvSpPr>
          <p:cNvPr id="33801" name="TextBox 10">
            <a:extLst>
              <a:ext uri="{FF2B5EF4-FFF2-40B4-BE49-F238E27FC236}">
                <a16:creationId xmlns:a16="http://schemas.microsoft.com/office/drawing/2014/main" id="{25D988F9-F42E-F440-B977-2260A9CEA3F5}"/>
              </a:ext>
            </a:extLst>
          </p:cNvPr>
          <p:cNvSpPr txBox="1">
            <a:spLocks noChangeArrowheads="1"/>
          </p:cNvSpPr>
          <p:nvPr/>
        </p:nvSpPr>
        <p:spPr bwMode="auto">
          <a:xfrm>
            <a:off x="669925" y="3517900"/>
            <a:ext cx="8086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SzTx/>
              <a:buFont typeface="Wingdings" pitchFamily="2" charset="2"/>
              <a:buChar char="Ø"/>
            </a:pPr>
            <a:r>
              <a:rPr lang="en-US" altLang="en-US" sz="2000"/>
              <a:t>An ad hoc committee will consider all comments and bring to the plenary  discussion on Friday a modified text for adoption.</a:t>
            </a:r>
          </a:p>
        </p:txBody>
      </p:sp>
    </p:spTree>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Ad hoc bylaws committee </a:t>
            </a:r>
          </a:p>
        </p:txBody>
      </p:sp>
      <p:sp>
        <p:nvSpPr>
          <p:cNvPr id="33794" name="Text Box 2">
            <a:extLst>
              <a:ext uri="{FF2B5EF4-FFF2-40B4-BE49-F238E27FC236}">
                <a16:creationId xmlns:a16="http://schemas.microsoft.com/office/drawing/2014/main" id="{B1C5B7D3-FE49-E442-ABE3-7165CBAAC012}"/>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D61A843D-735A-5A40-A20E-DF45384122B4}" type="slidenum">
              <a:rPr lang="en-US" altLang="en-US" sz="1200" smtClean="0"/>
              <a:pPr eaLnBrk="1" hangingPunct="1">
                <a:defRPr/>
              </a:pPr>
              <a:t>9</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2743200" y="6248400"/>
            <a:ext cx="36576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5" name="TextBox 4">
            <a:extLst>
              <a:ext uri="{FF2B5EF4-FFF2-40B4-BE49-F238E27FC236}">
                <a16:creationId xmlns:a16="http://schemas.microsoft.com/office/drawing/2014/main" id="{F6EBD9F2-5A8F-4242-9FBC-6A638B84654F}"/>
              </a:ext>
            </a:extLst>
          </p:cNvPr>
          <p:cNvSpPr txBox="1"/>
          <p:nvPr/>
        </p:nvSpPr>
        <p:spPr>
          <a:xfrm>
            <a:off x="1386348" y="3392129"/>
            <a:ext cx="184731" cy="400110"/>
          </a:xfrm>
          <a:prstGeom prst="rect">
            <a:avLst/>
          </a:prstGeom>
          <a:noFill/>
        </p:spPr>
        <p:txBody>
          <a:bodyPr wrap="none" rtlCol="0">
            <a:spAutoFit/>
          </a:bodyPr>
          <a:lstStyle/>
          <a:p>
            <a:endParaRPr lang="en-US" dirty="0"/>
          </a:p>
        </p:txBody>
      </p:sp>
      <p:sp>
        <p:nvSpPr>
          <p:cNvPr id="6" name="TextBox 5">
            <a:extLst>
              <a:ext uri="{FF2B5EF4-FFF2-40B4-BE49-F238E27FC236}">
                <a16:creationId xmlns:a16="http://schemas.microsoft.com/office/drawing/2014/main" id="{E79F7A94-FA20-A543-9C6E-70D868F3E6F5}"/>
              </a:ext>
            </a:extLst>
          </p:cNvPr>
          <p:cNvSpPr txBox="1"/>
          <p:nvPr/>
        </p:nvSpPr>
        <p:spPr>
          <a:xfrm>
            <a:off x="1238865" y="1828800"/>
            <a:ext cx="3834704" cy="5016758"/>
          </a:xfrm>
          <a:prstGeom prst="rect">
            <a:avLst/>
          </a:prstGeom>
          <a:noFill/>
        </p:spPr>
        <p:txBody>
          <a:bodyPr wrap="none" rtlCol="0">
            <a:spAutoFit/>
          </a:bodyPr>
          <a:lstStyle/>
          <a:p>
            <a:r>
              <a:rPr lang="en-US" sz="4000" dirty="0"/>
              <a:t>Alexander </a:t>
            </a:r>
            <a:r>
              <a:rPr lang="en-US" sz="4000" dirty="0" err="1"/>
              <a:t>Sorin</a:t>
            </a:r>
            <a:endParaRPr lang="en-US" sz="4000" dirty="0"/>
          </a:p>
          <a:p>
            <a:r>
              <a:rPr lang="en-US" sz="4000" dirty="0"/>
              <a:t>Itzhak Tserruya</a:t>
            </a:r>
          </a:p>
          <a:p>
            <a:r>
              <a:rPr lang="en-US" sz="4000" dirty="0" err="1"/>
              <a:t>Fuqiang</a:t>
            </a:r>
            <a:r>
              <a:rPr lang="en-US" sz="4000" dirty="0"/>
              <a:t> Wang</a:t>
            </a:r>
          </a:p>
          <a:p>
            <a:r>
              <a:rPr lang="en-US" sz="4000" dirty="0"/>
              <a:t>Adam </a:t>
            </a:r>
            <a:r>
              <a:rPr lang="en-US" sz="4000" dirty="0" err="1"/>
              <a:t>Kisiel</a:t>
            </a:r>
            <a:endParaRPr lang="en-US" sz="4000" dirty="0"/>
          </a:p>
          <a:p>
            <a:r>
              <a:rPr lang="en-US" sz="4000" dirty="0"/>
              <a:t>Edward Boos</a:t>
            </a:r>
          </a:p>
          <a:p>
            <a:r>
              <a:rPr lang="en-US" sz="4000" dirty="0"/>
              <a:t>Rudi Schmidt</a:t>
            </a:r>
          </a:p>
          <a:p>
            <a:r>
              <a:rPr lang="en-US" sz="4000" dirty="0"/>
              <a:t>Alejandro Ayala</a:t>
            </a:r>
          </a:p>
          <a:p>
            <a:endParaRPr lang="en-US" sz="4000" dirty="0"/>
          </a:p>
        </p:txBody>
      </p:sp>
    </p:spTree>
    <p:extLst>
      <p:ext uri="{BB962C8B-B14F-4D97-AF65-F5344CB8AC3E}">
        <p14:creationId xmlns:p14="http://schemas.microsoft.com/office/powerpoint/2010/main" val="2609025947"/>
      </p:ext>
    </p:extLst>
  </p:cSld>
  <p:clrMapOvr>
    <a:masterClrMapping/>
  </p:clrMapOvr>
  <p:transition spd="slow">
    <p:wipe dir="d"/>
  </p:transition>
</p:sld>
</file>

<file path=ppt/theme/theme1.xml><?xml version="1.0" encoding="utf-8"?>
<a:theme xmlns:a="http://schemas.openxmlformats.org/drawingml/2006/main" name="Beam">
  <a:themeElements>
    <a:clrScheme name="Beam 12">
      <a:dk1>
        <a:srgbClr val="000080"/>
      </a:dk1>
      <a:lt1>
        <a:srgbClr val="FFFFFF"/>
      </a:lt1>
      <a:dk2>
        <a:srgbClr val="000099"/>
      </a:dk2>
      <a:lt2>
        <a:srgbClr val="FFFFFF"/>
      </a:lt2>
      <a:accent1>
        <a:srgbClr val="3366FF"/>
      </a:accent1>
      <a:accent2>
        <a:srgbClr val="FFFFFF"/>
      </a:accent2>
      <a:accent3>
        <a:srgbClr val="AAAACA"/>
      </a:accent3>
      <a:accent4>
        <a:srgbClr val="DADADA"/>
      </a:accent4>
      <a:accent5>
        <a:srgbClr val="ADB8FF"/>
      </a:accent5>
      <a:accent6>
        <a:srgbClr val="E7E7E7"/>
      </a:accent6>
      <a:hlink>
        <a:srgbClr val="FFFFFF"/>
      </a:hlink>
      <a:folHlink>
        <a:srgbClr val="FFFFFF"/>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
      <a:clrScheme name="Beam 10">
        <a:dk1>
          <a:srgbClr val="000080"/>
        </a:dk1>
        <a:lt1>
          <a:srgbClr val="FFFFFF"/>
        </a:lt1>
        <a:dk2>
          <a:srgbClr val="000099"/>
        </a:dk2>
        <a:lt2>
          <a:srgbClr val="FFFFFF"/>
        </a:lt2>
        <a:accent1>
          <a:srgbClr val="3366FF"/>
        </a:accent1>
        <a:accent2>
          <a:srgbClr val="FFFFFF"/>
        </a:accent2>
        <a:accent3>
          <a:srgbClr val="AAAACA"/>
        </a:accent3>
        <a:accent4>
          <a:srgbClr val="DADADA"/>
        </a:accent4>
        <a:accent5>
          <a:srgbClr val="ADB8FF"/>
        </a:accent5>
        <a:accent6>
          <a:srgbClr val="E7E7E7"/>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11">
        <a:dk1>
          <a:srgbClr val="000080"/>
        </a:dk1>
        <a:lt1>
          <a:srgbClr val="FFFFFF"/>
        </a:lt1>
        <a:dk2>
          <a:srgbClr val="000099"/>
        </a:dk2>
        <a:lt2>
          <a:srgbClr val="FFFFFF"/>
        </a:lt2>
        <a:accent1>
          <a:srgbClr val="3366FF"/>
        </a:accent1>
        <a:accent2>
          <a:srgbClr val="FFFFFF"/>
        </a:accent2>
        <a:accent3>
          <a:srgbClr val="AAAACA"/>
        </a:accent3>
        <a:accent4>
          <a:srgbClr val="DADADA"/>
        </a:accent4>
        <a:accent5>
          <a:srgbClr val="ADB8FF"/>
        </a:accent5>
        <a:accent6>
          <a:srgbClr val="E7E7E7"/>
        </a:accent6>
        <a:hlink>
          <a:srgbClr val="FFFFFF"/>
        </a:hlink>
        <a:folHlink>
          <a:srgbClr val="45C984"/>
        </a:folHlink>
      </a:clrScheme>
      <a:clrMap bg1="dk2" tx1="lt1" bg2="dk1" tx2="lt2" accent1="accent1" accent2="accent2" accent3="accent3" accent4="accent4" accent5="accent5" accent6="accent6" hlink="hlink" folHlink="folHlink"/>
    </a:extraClrScheme>
    <a:extraClrScheme>
      <a:clrScheme name="Beam 12">
        <a:dk1>
          <a:srgbClr val="000080"/>
        </a:dk1>
        <a:lt1>
          <a:srgbClr val="FFFFFF"/>
        </a:lt1>
        <a:dk2>
          <a:srgbClr val="000099"/>
        </a:dk2>
        <a:lt2>
          <a:srgbClr val="FFFFFF"/>
        </a:lt2>
        <a:accent1>
          <a:srgbClr val="3366FF"/>
        </a:accent1>
        <a:accent2>
          <a:srgbClr val="FFFFFF"/>
        </a:accent2>
        <a:accent3>
          <a:srgbClr val="AAAACA"/>
        </a:accent3>
        <a:accent4>
          <a:srgbClr val="DADADA"/>
        </a:accent4>
        <a:accent5>
          <a:srgbClr val="ADB8FF"/>
        </a:accent5>
        <a:accent6>
          <a:srgbClr val="E7E7E7"/>
        </a:accent6>
        <a:hlink>
          <a:srgbClr val="FFFFFF"/>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Beam</Template>
  <TotalTime>116923</TotalTime>
  <Words>3356</Words>
  <Application>Microsoft Macintosh PowerPoint</Application>
  <PresentationFormat>On-screen Show (4:3)</PresentationFormat>
  <Paragraphs>554</Paragraphs>
  <Slides>29</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MS Mincho</vt:lpstr>
      <vt:lpstr>ＭＳ Ｐゴシック</vt:lpstr>
      <vt:lpstr>Arial</vt:lpstr>
      <vt:lpstr>Cambria</vt:lpstr>
      <vt:lpstr>Symbol</vt:lpstr>
      <vt:lpstr>Times New Roman</vt:lpstr>
      <vt:lpstr>Wingdings</vt:lpstr>
      <vt:lpstr>Beam</vt:lpstr>
      <vt:lpstr>  JINR, April 11-13, 2018</vt:lpstr>
      <vt:lpstr>Goals</vt:lpstr>
      <vt:lpstr>List of MPD groups </vt:lpstr>
      <vt:lpstr>List of MPD groups (cont) </vt:lpstr>
      <vt:lpstr>List of BM@N groups </vt:lpstr>
      <vt:lpstr>Observers  </vt:lpstr>
      <vt:lpstr>PowerPoint Presentation</vt:lpstr>
      <vt:lpstr>Bylaws – how to proceed </vt:lpstr>
      <vt:lpstr>Ad hoc bylaws committee </vt:lpstr>
      <vt:lpstr>Bylaws </vt:lpstr>
      <vt:lpstr> </vt:lpstr>
      <vt:lpstr> </vt:lpstr>
      <vt:lpstr> </vt:lpstr>
      <vt:lpstr> </vt:lpstr>
      <vt:lpstr> </vt:lpstr>
      <vt:lpstr> </vt:lpstr>
      <vt:lpstr> </vt:lpstr>
      <vt:lpstr> </vt:lpstr>
      <vt:lpstr> </vt:lpstr>
      <vt:lpstr> </vt:lpstr>
      <vt:lpstr> </vt:lpstr>
      <vt:lpstr> </vt:lpstr>
      <vt:lpstr>VIII. Physics and Analysis Working Groups</vt:lpstr>
      <vt:lpstr>ANNEX 1: Publication policies (I)</vt:lpstr>
      <vt:lpstr>ANNEX 1: Publication policies (II)</vt:lpstr>
      <vt:lpstr>ANNEX 1: Publication policies (III)</vt:lpstr>
      <vt:lpstr>ANNEX 1: Publication policies (IV)</vt:lpstr>
      <vt:lpstr>ANNEX 1: Publication policies (V)</vt:lpstr>
      <vt:lpstr>ANNEX 1: Publication policies (VI)</vt:lpstr>
    </vt:vector>
  </TitlesOfParts>
  <Company>Weizmann Institute of Science</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DPP Annual Report</dc:title>
  <dc:creator>Weizmann Institute of Science</dc:creator>
  <cp:lastModifiedBy>Itzhak Tserruya</cp:lastModifiedBy>
  <cp:revision>1223</cp:revision>
  <dcterms:created xsi:type="dcterms:W3CDTF">2003-12-04T15:36:00Z</dcterms:created>
  <dcterms:modified xsi:type="dcterms:W3CDTF">2018-08-16T08:19:39Z</dcterms:modified>
</cp:coreProperties>
</file>