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58" r:id="rId4"/>
    <p:sldId id="265" r:id="rId5"/>
    <p:sldId id="264" r:id="rId6"/>
    <p:sldId id="266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506"/>
    <p:restoredTop sz="94868" autoAdjust="0"/>
  </p:normalViewPr>
  <p:slideViewPr>
    <p:cSldViewPr>
      <p:cViewPr>
        <p:scale>
          <a:sx n="86" d="100"/>
          <a:sy n="86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84D8-6E01-4A09-B497-3D50BAAFF7BC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CAC25-3BB0-4DF6-BC96-11FD0607C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654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6769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5EB2-8FF9-4F75-AA18-99877E451AD7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41" y="277867"/>
            <a:ext cx="8929718" cy="639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Independent members: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Christian Beck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- IPHC, Strasbourg, France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Sigurd  Hofmann</a:t>
            </a:r>
            <a:r>
              <a:rPr lang="en-GB" altLang="ja-JP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*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- GSI, Darmstadt, Germany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Guinyun Kim</a:t>
            </a:r>
            <a:r>
              <a:rPr lang="en-GB" altLang="ja-JP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* 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kumimoji="0" lang="en-GB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KNU (Kyungpook National University),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Daegu, South Korea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Alexey Korsheninnikov		</a:t>
            </a:r>
            <a:r>
              <a:rPr kumimoji="0" lang="en-GB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Kurchatov Institute, Moscow, Russia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	</a:t>
            </a:r>
            <a:r>
              <a:rPr lang="en-GB" b="1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Marek  Lewitowicz (Chair)</a:t>
            </a:r>
            <a:r>
              <a:rPr kumimoji="0" lang="en-GB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altLang="ja-JP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GANIL, France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ja-JP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GB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Vladimir Ostashko </a:t>
            </a: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- INR, Kiev, Ukraine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Claude Petitjean</a:t>
            </a: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- PSI, Villigen, Switzerland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Fabrice Piquemal </a:t>
            </a:r>
            <a:r>
              <a:rPr kumimoji="0" lang="en-GB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CENBG,</a:t>
            </a:r>
            <a:r>
              <a:rPr kumimoji="0" lang="en-GB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Bordeaux, France</a:t>
            </a:r>
            <a:endParaRPr kumimoji="0" lang="en-GB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	</a:t>
            </a:r>
            <a:r>
              <a:rPr kumimoji="0" lang="en-GB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Ivan Štekl			</a:t>
            </a:r>
            <a:r>
              <a:rPr kumimoji="0" lang="en-GB" altLang="ja-JP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IEAP CTU,</a:t>
            </a:r>
            <a:r>
              <a:rPr kumimoji="0" lang="en-GB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Czech Republic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Emanuele Vardaci		</a:t>
            </a: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UN, Naples, Italy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Zeblon Z. </a:t>
            </a:r>
            <a:r>
              <a:rPr kumimoji="0" lang="en-GB" altLang="ja-JP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Vilakazi</a:t>
            </a:r>
            <a:r>
              <a:rPr lang="en-GB" altLang="ja-JP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* </a:t>
            </a:r>
            <a:r>
              <a:rPr kumimoji="0" lang="en-GB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University of the Witwatersrand, 						   Johannesburg, South Africa</a:t>
            </a:r>
            <a:endParaRPr kumimoji="0" lang="en-GB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	</a:t>
            </a:r>
            <a:r>
              <a:rPr lang="en-GB" altLang="ja-JP" b="1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Adam Sobiczewski </a:t>
            </a:r>
            <a:r>
              <a:rPr lang="en-GB" sz="3200" baseline="30000" dirty="0" smtClean="0">
                <a:latin typeface="Arial Unicode MS" charset="0"/>
              </a:rPr>
              <a:t>		</a:t>
            </a:r>
            <a:r>
              <a:rPr lang="en-GB" altLang="ja-JP" i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INS, Warsaw, Poland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ja-JP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is not present at this meeting</a:t>
            </a:r>
            <a:endParaRPr kumimoji="0" lang="en-GB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AC\pac\PAC47\Собичевский\C06I8912_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9499" y="777478"/>
            <a:ext cx="6038845" cy="4502289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030579" y="5561364"/>
            <a:ext cx="51435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Roboto"/>
                <a:ea typeface="Times New Roman" pitchFamily="18" charset="0"/>
                <a:cs typeface="Times New Roman" pitchFamily="18" charset="0"/>
              </a:rPr>
              <a:t>Adam Sobiczewski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444444"/>
              </a:solidFill>
              <a:effectLst/>
              <a:latin typeface="Roboto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Roboto"/>
                <a:ea typeface="Times New Roman" pitchFamily="18" charset="0"/>
                <a:cs typeface="Times New Roman" pitchFamily="18" charset="0"/>
              </a:rPr>
              <a:t>21.08.1931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Roboto"/>
                <a:ea typeface="Times New Roman" pitchFamily="18" charset="0"/>
                <a:cs typeface="Times New Roman" pitchFamily="18" charset="0"/>
              </a:rPr>
              <a:t> 20.10.2017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444444"/>
              </a:solidFill>
              <a:effectLst/>
              <a:latin typeface="Roboto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56792"/>
            <a:ext cx="728667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 officio members appointed by the JINR: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altLang="ja-JP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Vadim  Bednyakov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Director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DLNP</a:t>
            </a:r>
            <a:endParaRPr kumimoji="0" lang="ru-RU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altLang="ja-JP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Sergey  Dmitriev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- Director, FLNR</a:t>
            </a:r>
            <a:endParaRPr kumimoji="0" lang="ru-RU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Mikhail  Itkis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- Vice-Director, JINR</a:t>
            </a:r>
            <a:endParaRPr kumimoji="0" lang="ru-RU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Valery  Shvetsov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Director, FLNP</a:t>
            </a:r>
            <a:endParaRPr kumimoji="0" lang="ru-RU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Nikolay  Skobelev	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Scientific Secretary of the PAC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altLang="ja-JP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Tatiana  Strizh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- Deputy Director, LIT</a:t>
            </a:r>
            <a:endParaRPr kumimoji="0" lang="ru-RU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Victor  Voronov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Director, 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BLTP</a:t>
            </a:r>
            <a:endParaRPr kumimoji="0" lang="ru-RU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xmlns="" id="{50D494AD-FBFB-4E06-A78A-518429946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-27384"/>
            <a:ext cx="87439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Programme Advisory Committee for Nuclear Physics</a:t>
            </a:r>
            <a:endParaRPr kumimoji="0" lang="fr-FR" altLang="ru-RU" sz="16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47th meeting, 17–18 January </a:t>
            </a:r>
            <a:r>
              <a:rPr kumimoji="0" lang="en-US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2018</a:t>
            </a:r>
            <a:endParaRPr kumimoji="0" lang="fr-FR" altLang="ru-RU" sz="16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ZoneTexte 3">
            <a:extLst>
              <a:ext uri="{FF2B5EF4-FFF2-40B4-BE49-F238E27FC236}">
                <a16:creationId xmlns:a16="http://schemas.microsoft.com/office/drawing/2014/main" xmlns="" id="{7F2851D7-CE1A-49F0-BCED-F64873F51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859" y="618862"/>
            <a:ext cx="8827839" cy="629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600" b="1" i="1" u="none" strike="noStrike" kern="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Wednesday, 17 January 2018</a:t>
            </a:r>
            <a:r>
              <a:rPr kumimoji="0" lang="en-GB" altLang="ru-RU" sz="1600" b="0" i="0" u="none" strike="noStrike" kern="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10:00 - 10:05   1. Opening of the meeting 											</a:t>
            </a:r>
            <a:r>
              <a:rPr kumimoji="0" lang="en-GB" altLang="ru-RU" sz="1050" b="0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M. </a:t>
            </a:r>
            <a:r>
              <a:rPr kumimoji="0" lang="en-GB" sz="1050" b="0" i="1" u="none" strike="noStrike" kern="0" cap="none" spc="0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Lewitowicz</a:t>
            </a: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	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10:05 - 10:25   2. Implementation of the recommendations of the previous PAC meeting 					</a:t>
            </a:r>
            <a:r>
              <a:rPr kumimoji="0" lang="en-GB" altLang="ru-RU" sz="1050" b="0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M. </a:t>
            </a:r>
            <a:r>
              <a:rPr kumimoji="0" lang="en-GB" sz="1050" b="0" i="1" u="none" strike="noStrike" kern="0" cap="none" spc="0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Lewitowicz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10:25 - 10:50   3. Information on the Resolution of the 120th session of the JINR Scientific Council (September 2017) 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	              and on the decisions of the JINR Committee of Plenipotentiaries (November 2017)       			M. Itkis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1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10:50 - 13:10   4. Report on the theme "Non-Accelerator Neutrino Physics and Astrophysics" and proposals for their extension: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10:50 - 11:10    4.1 Project GERDA (G&amp;M) 											</a:t>
            </a:r>
            <a:r>
              <a:rPr kumimoji="0" lang="en-GB" sz="1050" b="0" i="0" u="none" strike="noStrike" kern="0" cap="none" spc="0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K. Gusev</a:t>
            </a:r>
            <a:endParaRPr kumimoji="0" lang="en-GB" sz="1050" b="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11:10 - 11:30    4.2 Project SuperNEMO 											Yu. Shitov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1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11:30 - 11:45 							Coffee break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11:45 - 12:05    4.3. Project BAIKAL 												I. Belolaptikov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12:05 - 12:45    4.4. Projects conducted at the Kalinin Nuclear Power Plant: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12:05 - 12:25         4.4.1. Project DANSS 											V. Egorov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12:25 - 12:45         4.4.2. Project GEMMA-III 											A. Lubashevsky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12:45 - 13:10    4.5. Project EDELWEISS-LT, summary on the theme "Non-Accelerator Neutrino Physics and Astrophysics" 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		   and proposals for their extension										</a:t>
            </a:r>
            <a:r>
              <a:rPr kumimoji="0" lang="en-GB" sz="1050" b="0" i="0" u="none" strike="noStrike" kern="0" cap="none" spc="0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E. Yakushev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1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13:10 - 14:00    5. Visit to the Dzhelepov Laboratory of Nuclear Problems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1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14:00 - 15:00 							Lunch break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15:00 - 15:20    6. Status of the Factory of Superheavy Elements							 	V. Semin, 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																A. Popeko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15:20 - 15:40    7. Commissioning of the ACCULINNA-2 fragment separator 							A. Fomichev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15:40 - 16:10    8. Report on the theme "Theory of Nuclear Structure and Nuclear Reactions" and proposal for a new theme 	N. Antonenko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1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16:30 - 16:50       						Coffee break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16:50 - 18:05    9. Scientific reports: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16:50 - 17:15 	    9.1. "Study of vorticity and hyperon polarization in nuclear collisions within the NICA energy range“	V. Toneev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17:15 - 17:40 	    9.2. "Application of multinucleon transfer reactions to the synthesis of neutron-rich nuclei“			</a:t>
            </a:r>
            <a:r>
              <a:rPr kumimoji="0" lang="en-GB" sz="1050" b="0" i="0" u="none" strike="noStrike" kern="0" cap="none" spc="0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A. Karpov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17:40 - 18:05 	    9.3. "Neutron activation analysis of arsenic and mercury content in human remains of the XVI-XVII centuries from 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	                     the Moscow Kremlin necropolis“										T. Panova, 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																A. Dmitriev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18:05 - 18:45 	10. General discussion</a:t>
            </a:r>
            <a:endParaRPr kumimoji="0" lang="en-GB" altLang="ru-RU" sz="1050" b="0" i="0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837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xmlns="" id="{A13099E8-C391-4806-AABD-9FB1DD2E2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57512"/>
            <a:ext cx="8743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600" b="1" i="0" u="none" strike="noStrike" kern="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Programme Advisory Committee for Nuclear Physics</a:t>
            </a:r>
            <a:endParaRPr kumimoji="0" lang="en-GB" altLang="ru-RU" sz="1600" b="0" i="0" u="none" strike="noStrike" kern="0" cap="none" spc="0" normalizeH="0" baseline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600" b="1" i="0" u="none" strike="noStrike" kern="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47th meeting, 17–18 January 2018</a:t>
            </a:r>
            <a:endParaRPr kumimoji="0" lang="en-GB" altLang="ru-RU" sz="1600" b="0" i="0" u="none" strike="noStrike" kern="0" cap="none" spc="0" normalizeH="0" baseline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ru-RU" sz="1600" b="0" i="0" u="none" strike="noStrike" kern="0" cap="none" spc="0" normalizeH="0" baseline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ZoneTexte 3">
            <a:extLst>
              <a:ext uri="{FF2B5EF4-FFF2-40B4-BE49-F238E27FC236}">
                <a16:creationId xmlns:a16="http://schemas.microsoft.com/office/drawing/2014/main" xmlns="" id="{C19C9D3F-E2B8-4AA3-9855-555EE268E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860" y="836712"/>
            <a:ext cx="8572500" cy="228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600" b="1" i="1" u="none" strike="noStrike" kern="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Thursday, 18 January 2018</a:t>
            </a:r>
            <a:r>
              <a:rPr kumimoji="0" lang="en-GB" altLang="ru-RU" sz="1600" b="0" i="0" u="none" strike="noStrike" kern="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09:30 - 10:00 	11. Meeting of the PAC members with the JINR Directorate (closed discussion)</a:t>
            </a:r>
          </a:p>
          <a:p>
            <a:pPr lvl="0" defTabSz="457200" eaLnBrk="1" hangingPunct="1">
              <a:lnSpc>
                <a:spcPct val="130000"/>
              </a:lnSpc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10:00 - 10:40	12. </a:t>
            </a:r>
            <a:r>
              <a:rPr lang="en-GB" altLang="ru-RU" sz="1050" kern="0" dirty="0">
                <a:solidFill>
                  <a:srgbClr val="000000"/>
                </a:solidFill>
              </a:rPr>
              <a:t>Coffee break </a:t>
            </a:r>
            <a:r>
              <a:rPr lang="en-GB" altLang="ru-RU" sz="1050" kern="0" dirty="0" smtClean="0">
                <a:solidFill>
                  <a:srgbClr val="000000"/>
                </a:solidFill>
              </a:rPr>
              <a:t>together with </a:t>
            </a: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Poster presentations by young scientists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10:40 - 10:50 	13. General conclusion on the poster presentations (closed)</a:t>
            </a:r>
          </a:p>
          <a:p>
            <a:pPr marL="0" marR="0" lvl="0" indent="0" algn="ctr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1" i="0" u="sng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Closed session:</a:t>
            </a:r>
          </a:p>
          <a:p>
            <a:pPr lvl="0" defTabSz="457200" eaLnBrk="1" hangingPunct="1">
              <a:lnSpc>
                <a:spcPct val="130000"/>
              </a:lnSpc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10:50 - 12:40 	14. </a:t>
            </a:r>
            <a:r>
              <a:rPr lang="en-GB" altLang="ru-RU" sz="1050" kern="0" dirty="0" smtClean="0">
                <a:solidFill>
                  <a:srgbClr val="000000"/>
                </a:solidFill>
              </a:rPr>
              <a:t>Drafting </a:t>
            </a:r>
            <a:r>
              <a:rPr lang="en-GB" altLang="ru-RU" sz="1050" kern="0" dirty="0">
                <a:solidFill>
                  <a:srgbClr val="000000"/>
                </a:solidFill>
              </a:rPr>
              <a:t>of </a:t>
            </a:r>
            <a:r>
              <a:rPr lang="en-GB" altLang="ru-RU" sz="1050" kern="0" dirty="0" smtClean="0">
                <a:solidFill>
                  <a:srgbClr val="000000"/>
                </a:solidFill>
              </a:rPr>
              <a:t>the PAC recommendations &amp; </a:t>
            </a: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Proposal for the agenda of the next PAC meeting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12:40 - 13:00 	15. Presentation of the PAC recommendations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13:00 - 13:10 	16. Closing of the meeting</a:t>
            </a: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ru-RU" sz="1050" b="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19:00 - 21:00 	Concert in the House of Scientists</a:t>
            </a:r>
            <a:endParaRPr kumimoji="0" lang="en-GB" altLang="ru-RU" sz="1050" b="0" i="0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81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91880" y="3068960"/>
            <a:ext cx="1854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Backup slides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xmlns="" val="32162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xmlns="" id="{50D494AD-FBFB-4E06-A78A-518429946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-18235"/>
            <a:ext cx="87439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Programme Advisory Committee for Nuclear </a:t>
            </a:r>
            <a:r>
              <a:rPr kumimoji="0" lang="en-US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Physics 47th meeting</a:t>
            </a:r>
            <a:endParaRPr kumimoji="0" lang="fr-FR" altLang="ru-RU" sz="16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ZoneTexte 3">
            <a:extLst>
              <a:ext uri="{FF2B5EF4-FFF2-40B4-BE49-F238E27FC236}">
                <a16:creationId xmlns:a16="http://schemas.microsoft.com/office/drawing/2014/main" xmlns="" id="{7F2851D7-CE1A-49F0-BCED-F64873F51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9943" y="260648"/>
            <a:ext cx="2736304" cy="307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457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ru-RU" sz="1200" b="1" i="1" u="none" strike="noStrike" kern="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Wednesday, 17 January 2018</a:t>
            </a:r>
            <a:r>
              <a:rPr kumimoji="0" lang="en-GB" altLang="ru-RU" sz="1200" b="0" i="0" u="none" strike="noStrike" kern="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7889095"/>
              </p:ext>
            </p:extLst>
          </p:nvPr>
        </p:nvGraphicFramePr>
        <p:xfrm>
          <a:off x="97979" y="597038"/>
          <a:ext cx="5000232" cy="6127612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267995"/>
                <a:gridCol w="3999245"/>
                <a:gridCol w="732992"/>
              </a:tblGrid>
              <a:tr h="2174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1.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Opening of the meeting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M. Lewitowicz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2940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2.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Implementation of the recommendations of the previous PAC meeting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M.</a:t>
                      </a:r>
                      <a:r>
                        <a:rPr lang="ru-RU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Lewitowicz 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(20 min.)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2940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3.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Information on the Resolution of the 122nd session of the JINR Scientific Council (September 2017) and on the decisions of the JINR Committee of Plenipotentiaries (November 2017)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Itkis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(25 min.)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2166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4. 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Report on the theme “Non-Accelerator Neutrino Physics and Astrophysics” and proposals for their extension: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2940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4.1. Project GERDA (G&amp;M)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Referees: F.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Piquemal</a:t>
                      </a: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C.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Petitjean</a:t>
                      </a: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Guinyun</a:t>
                      </a: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Kim, V. Garvin, Yu.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Shitov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K. Gusev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(20 min.)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2940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4.2. Project 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SuperNEMO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Referees: F.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Piquemal</a:t>
                      </a: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C.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Petitjean</a:t>
                      </a: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J.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Suhonen</a:t>
                      </a: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A.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Starostin</a:t>
                      </a: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Yu. </a:t>
                      </a:r>
                      <a:r>
                        <a:rPr lang="ru-RU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Efremenko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Yu</a:t>
                      </a: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. </a:t>
                      </a:r>
                      <a:r>
                        <a:rPr lang="ru-RU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Shitov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(20 min.)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4.3. Project BAIKAL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Referees: Z. Vilakazi, V. Ostashko, A. Olshevskiy, S. Troitsky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I. Belolaptikov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(20 min.)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2166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4.4. Projects conducted at the Kalinin Nuclear Power Plant: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2940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4.4.1. Project DANSS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Referees: I.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Štekl</a:t>
                      </a: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V.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Ostashko</a:t>
                      </a: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Guinyun</a:t>
                      </a: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Kim, A.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Serebrov</a:t>
                      </a: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Yu.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Gurov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Egorov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(20 min.)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2940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4.4.2. Project GEMMA-III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Referees: Z.  Vilakazi, F.  Piquemal, S. Voronov, A. Barabash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Lubashevsky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(20 min.)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4410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4.5. Project EDELWEISS-LT, summary on the theme “Non-Accelerator Neutrino Physics and Astrophysics” and proposals for their extension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Referees: Z. Vilakazi, F. Piquemal, C. Petitjean, A. Gladyshev, D. Naumov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Yakushev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(25 min.)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2940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5.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Visit to the Dzhelepov Laboratory of Nuclear Problems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N. Skobelev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V. Bednyakov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4410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6.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Status of the Factory of 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Superheavy</a:t>
                      </a: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Elements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Referees: S. Hofmann, M.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Lewitowicz</a:t>
                      </a: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V.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Ostashko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V. Semin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A. Popeko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(20 min.)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2940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7. 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Commissioning of the ACCULINNA-2 fragment separator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Referees: C. Beck, A.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Korsheninnikov</a:t>
                      </a: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E.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Vardaci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A. Fomichev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(20 min.)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2940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8.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Report on the theme “Theory of Nuclear Structure and Nuclear Reactions” and proposal for a new theme Referees: C. Beck, A. 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Korsheninnikov</a:t>
                      </a: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M.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Lewitowicz</a:t>
                      </a: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E. </a:t>
                      </a:r>
                      <a:r>
                        <a:rPr lang="en-US" sz="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Vardaci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N. Antonenko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(30 min)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2166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9.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Scientific reports: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2940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9.1. “Study of vorticity and hyperon polarization in nuclear collisions within the NICA energy range”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V. Toneev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(25 min.)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2940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9.2. “Application of multinucleon transfer reactions to the synthesis of neutron-rich nuclei”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А. Karpov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(25 min.)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4410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 marL="86360" marR="43180"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9.3. “Neutron activation analysis of arsenic and mercury content in human remains of the XVI-XVII centuries from the Moscow Kremlin necropoleis”</a:t>
                      </a:r>
                      <a:endParaRPr lang="ru-RU" sz="800" b="1" kern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T. Panova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A. Dmitriev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(25 min)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  <a:tr h="2166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General discussion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(40 min.)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1453" marR="41453" marT="0" marB="0"/>
                </a:tc>
              </a:tr>
            </a:tbl>
          </a:graphicData>
        </a:graphic>
      </p:graphicFrame>
      <p:sp>
        <p:nvSpPr>
          <p:cNvPr id="29" name="ZoneTexte 3">
            <a:extLst>
              <a:ext uri="{FF2B5EF4-FFF2-40B4-BE49-F238E27FC236}">
                <a16:creationId xmlns:a16="http://schemas.microsoft.com/office/drawing/2014/main" xmlns="" id="{7F2851D7-CE1A-49F0-BCED-F64873F51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2101" y="260648"/>
            <a:ext cx="2736304" cy="307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 defTabSz="457200" eaLnBrk="1" hangingPunct="1">
              <a:lnSpc>
                <a:spcPct val="130000"/>
              </a:lnSpc>
              <a:defRPr/>
            </a:pPr>
            <a:r>
              <a:rPr lang="en-GB" altLang="ru-RU" sz="1200" b="1" i="1" kern="0" dirty="0">
                <a:solidFill>
                  <a:srgbClr val="C00000"/>
                </a:solidFill>
              </a:rPr>
              <a:t>Thursday, 18 January 2018 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6297273"/>
              </p:ext>
            </p:extLst>
          </p:nvPr>
        </p:nvGraphicFramePr>
        <p:xfrm>
          <a:off x="5282555" y="597038"/>
          <a:ext cx="3775397" cy="2413000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324337"/>
                <a:gridCol w="3451060"/>
              </a:tblGrid>
              <a:tr h="1797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11.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Meeting of the PAC members with the JINR Directorate (closed discussion)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</a:tr>
              <a:tr h="1797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12.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Poster presentations by young scientists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</a:tr>
              <a:tr h="1797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Coffee break (together with poster presentations)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</a:tr>
              <a:tr h="1797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General conclusion on the poster presentations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</a:tr>
              <a:tr h="1797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Closed session: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</a:tr>
              <a:tr h="1797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13.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Proposals for the agenda of the next PAC meeting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</a:tr>
              <a:tr h="1797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14.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PAC recommendations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</a:tr>
              <a:tr h="1797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15.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Closing of the meeting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</a:tr>
              <a:tr h="1797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RU" sz="8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Concert in the House of Scientists</a:t>
                      </a:r>
                      <a:endParaRPr lang="ru-RU" sz="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5085" marR="450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3479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345</Words>
  <Application>Microsoft Macintosh PowerPoint</Application>
  <PresentationFormat>Экран (4:3)</PresentationFormat>
  <Paragraphs>206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Work</cp:lastModifiedBy>
  <cp:revision>34</cp:revision>
  <dcterms:created xsi:type="dcterms:W3CDTF">2017-05-29T13:31:35Z</dcterms:created>
  <dcterms:modified xsi:type="dcterms:W3CDTF">2018-01-10T06:44:09Z</dcterms:modified>
</cp:coreProperties>
</file>