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1"/>
  </p:notesMasterIdLst>
  <p:handoutMasterIdLst>
    <p:handoutMasterId r:id="rId22"/>
  </p:handoutMasterIdLst>
  <p:sldIdLst>
    <p:sldId id="393" r:id="rId2"/>
    <p:sldId id="550" r:id="rId3"/>
    <p:sldId id="556" r:id="rId4"/>
    <p:sldId id="551" r:id="rId5"/>
    <p:sldId id="552" r:id="rId6"/>
    <p:sldId id="544" r:id="rId7"/>
    <p:sldId id="553" r:id="rId8"/>
    <p:sldId id="554" r:id="rId9"/>
    <p:sldId id="555" r:id="rId10"/>
    <p:sldId id="557" r:id="rId11"/>
    <p:sldId id="547" r:id="rId12"/>
    <p:sldId id="542" r:id="rId13"/>
    <p:sldId id="511" r:id="rId14"/>
    <p:sldId id="534" r:id="rId15"/>
    <p:sldId id="539" r:id="rId16"/>
    <p:sldId id="541" r:id="rId17"/>
    <p:sldId id="515" r:id="rId18"/>
    <p:sldId id="540" r:id="rId19"/>
    <p:sldId id="524" r:id="rId20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folHlink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0000CC"/>
    <a:srgbClr val="007635"/>
    <a:srgbClr val="99FF66"/>
    <a:srgbClr val="000066"/>
    <a:srgbClr val="007A37"/>
    <a:srgbClr val="C4F8F6"/>
    <a:srgbClr val="FF33CC"/>
    <a:srgbClr val="FFB337"/>
    <a:srgbClr val="EF4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45" autoAdjust="0"/>
    <p:restoredTop sz="94895" autoAdjust="0"/>
  </p:normalViewPr>
  <p:slideViewPr>
    <p:cSldViewPr>
      <p:cViewPr varScale="1">
        <p:scale>
          <a:sx n="92" d="100"/>
          <a:sy n="92" d="100"/>
        </p:scale>
        <p:origin x="87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7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2067" y="-69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825D7A7-3926-407A-BA90-EA24C89A304A}" type="datetimeFigureOut">
              <a:rPr lang="ru-RU"/>
              <a:pPr>
                <a:defRPr/>
              </a:pPr>
              <a:t>16.01.2018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330A273-1F30-4E84-8D27-A48CCB38A9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375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4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5629"/>
            <a:ext cx="5438775" cy="4467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14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671"/>
            <a:ext cx="2946400" cy="49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4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671"/>
            <a:ext cx="2946400" cy="49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9871B972-3CAC-4F1D-B46E-6AA104396D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0301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71B972-3CAC-4F1D-B46E-6AA104396D37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8371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7CBA00F-C996-429A-B86F-FE647332C8EE}" type="slidenum">
              <a:rPr lang="ru-RU" altLang="ru-RU" smtClean="0"/>
              <a:pPr/>
              <a:t>18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9355800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71B972-3CAC-4F1D-B46E-6AA104396D37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799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71B972-3CAC-4F1D-B46E-6AA104396D37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939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71B972-3CAC-4F1D-B46E-6AA104396D37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3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"/>
          <p:cNvSpPr txBox="1">
            <a:spLocks noGrp="1" noChangeArrowheads="1"/>
          </p:cNvSpPr>
          <p:nvPr/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>
              <a:defRPr/>
            </a:pPr>
            <a:r>
              <a:rPr lang="fr-FR" sz="1300">
                <a:latin typeface="+mn-lt"/>
              </a:rPr>
              <a:t>SIGMAPHI PRESENTATION - JUNE 2001</a:t>
            </a: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fr-FR" smtClean="0"/>
          </a:p>
        </p:txBody>
      </p:sp>
    </p:spTree>
    <p:extLst>
      <p:ext uri="{BB962C8B-B14F-4D97-AF65-F5344CB8AC3E}">
        <p14:creationId xmlns:p14="http://schemas.microsoft.com/office/powerpoint/2010/main" val="4108379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71B972-3CAC-4F1D-B46E-6AA104396D37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318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71B972-3CAC-4F1D-B46E-6AA104396D37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215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71B972-3CAC-4F1D-B46E-6AA104396D37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1190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D40DE79-6337-4E0F-B927-DE8A97752A11}" type="slidenum">
              <a:rPr lang="ru-RU" altLang="ru-RU" smtClean="0"/>
              <a:pPr/>
              <a:t>16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622837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71B972-3CAC-4F1D-B46E-6AA104396D37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301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2147483647 w 596"/>
                  <a:gd name="T1" fmla="*/ 2147483647 h 666"/>
                  <a:gd name="T2" fmla="*/ 2147483647 w 596"/>
                  <a:gd name="T3" fmla="*/ 2147483647 h 666"/>
                  <a:gd name="T4" fmla="*/ 0 w 596"/>
                  <a:gd name="T5" fmla="*/ 2147483647 h 666"/>
                  <a:gd name="T6" fmla="*/ 2147483647 w 596"/>
                  <a:gd name="T7" fmla="*/ 2147483647 h 666"/>
                  <a:gd name="T8" fmla="*/ 2147483647 w 596"/>
                  <a:gd name="T9" fmla="*/ 2147483647 h 666"/>
                  <a:gd name="T10" fmla="*/ 2147483647 w 596"/>
                  <a:gd name="T11" fmla="*/ 2147483647 h 666"/>
                  <a:gd name="T12" fmla="*/ 2147483647 w 596"/>
                  <a:gd name="T13" fmla="*/ 2147483647 h 666"/>
                  <a:gd name="T14" fmla="*/ 2147483647 w 596"/>
                  <a:gd name="T15" fmla="*/ 2147483647 h 666"/>
                  <a:gd name="T16" fmla="*/ 2147483647 w 596"/>
                  <a:gd name="T17" fmla="*/ 2147483647 h 666"/>
                  <a:gd name="T18" fmla="*/ 2147483647 w 596"/>
                  <a:gd name="T19" fmla="*/ 2147483647 h 666"/>
                  <a:gd name="T20" fmla="*/ 2147483647 w 596"/>
                  <a:gd name="T21" fmla="*/ 2147483647 h 666"/>
                  <a:gd name="T22" fmla="*/ 2147483647 w 596"/>
                  <a:gd name="T23" fmla="*/ 2147483647 h 666"/>
                  <a:gd name="T24" fmla="*/ 2147483647 w 596"/>
                  <a:gd name="T25" fmla="*/ 2147483647 h 666"/>
                  <a:gd name="T26" fmla="*/ 2147483647 w 596"/>
                  <a:gd name="T27" fmla="*/ 2147483647 h 666"/>
                  <a:gd name="T28" fmla="*/ 2147483647 w 596"/>
                  <a:gd name="T29" fmla="*/ 2147483647 h 666"/>
                  <a:gd name="T30" fmla="*/ 2147483647 w 596"/>
                  <a:gd name="T31" fmla="*/ 2147483647 h 666"/>
                  <a:gd name="T32" fmla="*/ 2147483647 w 596"/>
                  <a:gd name="T33" fmla="*/ 2147483647 h 666"/>
                  <a:gd name="T34" fmla="*/ 2147483647 w 596"/>
                  <a:gd name="T35" fmla="*/ 2147483647 h 666"/>
                  <a:gd name="T36" fmla="*/ 2147483647 w 596"/>
                  <a:gd name="T37" fmla="*/ 2147483647 h 666"/>
                  <a:gd name="T38" fmla="*/ 2147483647 w 596"/>
                  <a:gd name="T39" fmla="*/ 2147483647 h 666"/>
                  <a:gd name="T40" fmla="*/ 2147483647 w 596"/>
                  <a:gd name="T41" fmla="*/ 2147483647 h 666"/>
                  <a:gd name="T42" fmla="*/ 2147483647 w 596"/>
                  <a:gd name="T43" fmla="*/ 2147483647 h 666"/>
                  <a:gd name="T44" fmla="*/ 2147483647 w 596"/>
                  <a:gd name="T45" fmla="*/ 2147483647 h 666"/>
                  <a:gd name="T46" fmla="*/ 2147483647 w 596"/>
                  <a:gd name="T47" fmla="*/ 2147483647 h 666"/>
                  <a:gd name="T48" fmla="*/ 2147483647 w 596"/>
                  <a:gd name="T49" fmla="*/ 2147483647 h 666"/>
                  <a:gd name="T50" fmla="*/ 2147483647 w 596"/>
                  <a:gd name="T51" fmla="*/ 2147483647 h 666"/>
                  <a:gd name="T52" fmla="*/ 2147483647 w 596"/>
                  <a:gd name="T53" fmla="*/ 2147483647 h 666"/>
                  <a:gd name="T54" fmla="*/ 2147483647 w 596"/>
                  <a:gd name="T55" fmla="*/ 2147483647 h 666"/>
                  <a:gd name="T56" fmla="*/ 2147483647 w 596"/>
                  <a:gd name="T57" fmla="*/ 2147483647 h 666"/>
                  <a:gd name="T58" fmla="*/ 2147483647 w 596"/>
                  <a:gd name="T59" fmla="*/ 2147483647 h 666"/>
                  <a:gd name="T60" fmla="*/ 2147483647 w 596"/>
                  <a:gd name="T61" fmla="*/ 2147483647 h 666"/>
                  <a:gd name="T62" fmla="*/ 2147483647 w 596"/>
                  <a:gd name="T63" fmla="*/ 2147483647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2147483647 h 237"/>
                  <a:gd name="T4" fmla="*/ 2147483647 w 257"/>
                  <a:gd name="T5" fmla="*/ 2147483647 h 237"/>
                  <a:gd name="T6" fmla="*/ 2147483647 w 257"/>
                  <a:gd name="T7" fmla="*/ 2147483647 h 237"/>
                  <a:gd name="T8" fmla="*/ 2147483647 w 257"/>
                  <a:gd name="T9" fmla="*/ 2147483647 h 237"/>
                  <a:gd name="T10" fmla="*/ 2147483647 w 257"/>
                  <a:gd name="T11" fmla="*/ 2147483647 h 237"/>
                  <a:gd name="T12" fmla="*/ 2147483647 w 257"/>
                  <a:gd name="T13" fmla="*/ 2147483647 h 237"/>
                  <a:gd name="T14" fmla="*/ 2147483647 w 257"/>
                  <a:gd name="T15" fmla="*/ 2147483647 h 237"/>
                  <a:gd name="T16" fmla="*/ 2147483647 w 257"/>
                  <a:gd name="T17" fmla="*/ 2147483647 h 237"/>
                  <a:gd name="T18" fmla="*/ 2147483647 w 257"/>
                  <a:gd name="T19" fmla="*/ 2147483647 h 237"/>
                  <a:gd name="T20" fmla="*/ 2147483647 w 257"/>
                  <a:gd name="T21" fmla="*/ 2147483647 h 237"/>
                  <a:gd name="T22" fmla="*/ 2147483647 w 257"/>
                  <a:gd name="T23" fmla="*/ 2147483647 h 237"/>
                  <a:gd name="T24" fmla="*/ 2147483647 w 257"/>
                  <a:gd name="T25" fmla="*/ 2147483647 h 237"/>
                  <a:gd name="T26" fmla="*/ 2147483647 w 257"/>
                  <a:gd name="T27" fmla="*/ 2147483647 h 237"/>
                  <a:gd name="T28" fmla="*/ 2147483647 w 257"/>
                  <a:gd name="T29" fmla="*/ 2147483647 h 237"/>
                  <a:gd name="T30" fmla="*/ 2147483647 w 257"/>
                  <a:gd name="T31" fmla="*/ 2147483647 h 237"/>
                  <a:gd name="T32" fmla="*/ 2147483647 w 257"/>
                  <a:gd name="T33" fmla="*/ 2147483647 h 237"/>
                  <a:gd name="T34" fmla="*/ 2147483647 w 257"/>
                  <a:gd name="T35" fmla="*/ 2147483647 h 237"/>
                  <a:gd name="T36" fmla="*/ 2147483647 w 257"/>
                  <a:gd name="T37" fmla="*/ 2147483647 h 237"/>
                  <a:gd name="T38" fmla="*/ 2147483647 w 257"/>
                  <a:gd name="T39" fmla="*/ 2147483647 h 237"/>
                  <a:gd name="T40" fmla="*/ 2147483647 w 257"/>
                  <a:gd name="T41" fmla="*/ 2147483647 h 237"/>
                  <a:gd name="T42" fmla="*/ 2147483647 w 257"/>
                  <a:gd name="T43" fmla="*/ 2147483647 h 237"/>
                  <a:gd name="T44" fmla="*/ 2147483647 w 257"/>
                  <a:gd name="T45" fmla="*/ 2147483647 h 237"/>
                  <a:gd name="T46" fmla="*/ 2147483647 w 257"/>
                  <a:gd name="T47" fmla="*/ 2147483647 h 237"/>
                  <a:gd name="T48" fmla="*/ 2147483647 w 257"/>
                  <a:gd name="T49" fmla="*/ 2147483647 h 237"/>
                  <a:gd name="T50" fmla="*/ 2147483647 w 257"/>
                  <a:gd name="T51" fmla="*/ 2147483647 h 237"/>
                  <a:gd name="T52" fmla="*/ 2147483647 w 257"/>
                  <a:gd name="T53" fmla="*/ 2147483647 h 237"/>
                  <a:gd name="T54" fmla="*/ 2147483647 w 257"/>
                  <a:gd name="T55" fmla="*/ 2147483647 h 237"/>
                  <a:gd name="T56" fmla="*/ 2147483647 w 257"/>
                  <a:gd name="T57" fmla="*/ 2147483647 h 237"/>
                  <a:gd name="T58" fmla="*/ 2147483647 w 257"/>
                  <a:gd name="T59" fmla="*/ 2147483647 h 237"/>
                  <a:gd name="T60" fmla="*/ 2147483647 w 257"/>
                  <a:gd name="T61" fmla="*/ 2147483647 h 237"/>
                  <a:gd name="T62" fmla="*/ 2147483647 w 257"/>
                  <a:gd name="T63" fmla="*/ 2147483647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2147483647 w 124"/>
                  <a:gd name="T1" fmla="*/ 0 h 110"/>
                  <a:gd name="T2" fmla="*/ 2147483647 w 124"/>
                  <a:gd name="T3" fmla="*/ 2147483647 h 110"/>
                  <a:gd name="T4" fmla="*/ 2147483647 w 124"/>
                  <a:gd name="T5" fmla="*/ 2147483647 h 110"/>
                  <a:gd name="T6" fmla="*/ 2147483647 w 124"/>
                  <a:gd name="T7" fmla="*/ 2147483647 h 110"/>
                  <a:gd name="T8" fmla="*/ 2147483647 w 124"/>
                  <a:gd name="T9" fmla="*/ 2147483647 h 110"/>
                  <a:gd name="T10" fmla="*/ 2147483647 w 124"/>
                  <a:gd name="T11" fmla="*/ 2147483647 h 110"/>
                  <a:gd name="T12" fmla="*/ 2147483647 w 124"/>
                  <a:gd name="T13" fmla="*/ 2147483647 h 110"/>
                  <a:gd name="T14" fmla="*/ 2147483647 w 124"/>
                  <a:gd name="T15" fmla="*/ 2147483647 h 110"/>
                  <a:gd name="T16" fmla="*/ 2147483647 w 124"/>
                  <a:gd name="T17" fmla="*/ 2147483647 h 110"/>
                  <a:gd name="T18" fmla="*/ 0 w 124"/>
                  <a:gd name="T19" fmla="*/ 2147483647 h 110"/>
                  <a:gd name="T20" fmla="*/ 2147483647 w 124"/>
                  <a:gd name="T21" fmla="*/ 2147483647 h 110"/>
                  <a:gd name="T22" fmla="*/ 2147483647 w 124"/>
                  <a:gd name="T23" fmla="*/ 2147483647 h 110"/>
                  <a:gd name="T24" fmla="*/ 2147483647 w 124"/>
                  <a:gd name="T25" fmla="*/ 2147483647 h 110"/>
                  <a:gd name="T26" fmla="*/ 2147483647 w 124"/>
                  <a:gd name="T27" fmla="*/ 2147483647 h 110"/>
                  <a:gd name="T28" fmla="*/ 2147483647 w 124"/>
                  <a:gd name="T29" fmla="*/ 2147483647 h 110"/>
                  <a:gd name="T30" fmla="*/ 2147483647 w 124"/>
                  <a:gd name="T31" fmla="*/ 2147483647 h 110"/>
                  <a:gd name="T32" fmla="*/ 2147483647 w 124"/>
                  <a:gd name="T33" fmla="*/ 2147483647 h 110"/>
                  <a:gd name="T34" fmla="*/ 2147483647 w 124"/>
                  <a:gd name="T35" fmla="*/ 2147483647 h 110"/>
                  <a:gd name="T36" fmla="*/ 2147483647 w 124"/>
                  <a:gd name="T37" fmla="*/ 2147483647 h 110"/>
                  <a:gd name="T38" fmla="*/ 2147483647 w 124"/>
                  <a:gd name="T39" fmla="*/ 2147483647 h 110"/>
                  <a:gd name="T40" fmla="*/ 2147483647 w 124"/>
                  <a:gd name="T41" fmla="*/ 2147483647 h 110"/>
                  <a:gd name="T42" fmla="*/ 2147483647 w 124"/>
                  <a:gd name="T43" fmla="*/ 2147483647 h 110"/>
                  <a:gd name="T44" fmla="*/ 2147483647 w 124"/>
                  <a:gd name="T45" fmla="*/ 2147483647 h 110"/>
                  <a:gd name="T46" fmla="*/ 2147483647 w 124"/>
                  <a:gd name="T47" fmla="*/ 2147483647 h 110"/>
                  <a:gd name="T48" fmla="*/ 2147483647 w 124"/>
                  <a:gd name="T49" fmla="*/ 2147483647 h 110"/>
                  <a:gd name="T50" fmla="*/ 2147483647 w 124"/>
                  <a:gd name="T51" fmla="*/ 2147483647 h 110"/>
                  <a:gd name="T52" fmla="*/ 2147483647 w 124"/>
                  <a:gd name="T53" fmla="*/ 2147483647 h 110"/>
                  <a:gd name="T54" fmla="*/ 2147483647 w 124"/>
                  <a:gd name="T55" fmla="*/ 2147483647 h 110"/>
                  <a:gd name="T56" fmla="*/ 2147483647 w 124"/>
                  <a:gd name="T57" fmla="*/ 2147483647 h 110"/>
                  <a:gd name="T58" fmla="*/ 2147483647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2147483647 w 109"/>
                  <a:gd name="T3" fmla="*/ 2147483647 h 156"/>
                  <a:gd name="T4" fmla="*/ 2147483647 w 109"/>
                  <a:gd name="T5" fmla="*/ 2147483647 h 156"/>
                  <a:gd name="T6" fmla="*/ 2147483647 w 109"/>
                  <a:gd name="T7" fmla="*/ 2147483647 h 156"/>
                  <a:gd name="T8" fmla="*/ 2147483647 w 109"/>
                  <a:gd name="T9" fmla="*/ 2147483647 h 156"/>
                  <a:gd name="T10" fmla="*/ 2147483647 w 109"/>
                  <a:gd name="T11" fmla="*/ 2147483647 h 156"/>
                  <a:gd name="T12" fmla="*/ 2147483647 w 109"/>
                  <a:gd name="T13" fmla="*/ 2147483647 h 156"/>
                  <a:gd name="T14" fmla="*/ 2147483647 w 109"/>
                  <a:gd name="T15" fmla="*/ 2147483647 h 156"/>
                  <a:gd name="T16" fmla="*/ 2147483647 w 109"/>
                  <a:gd name="T17" fmla="*/ 2147483647 h 156"/>
                  <a:gd name="T18" fmla="*/ 2147483647 w 109"/>
                  <a:gd name="T19" fmla="*/ 2147483647 h 156"/>
                  <a:gd name="T20" fmla="*/ 2147483647 w 109"/>
                  <a:gd name="T21" fmla="*/ 2147483647 h 156"/>
                  <a:gd name="T22" fmla="*/ 2147483647 w 109"/>
                  <a:gd name="T23" fmla="*/ 2147483647 h 156"/>
                  <a:gd name="T24" fmla="*/ 2147483647 w 109"/>
                  <a:gd name="T25" fmla="*/ 2147483647 h 156"/>
                  <a:gd name="T26" fmla="*/ 2147483647 w 109"/>
                  <a:gd name="T27" fmla="*/ 2147483647 h 156"/>
                  <a:gd name="T28" fmla="*/ 2147483647 w 109"/>
                  <a:gd name="T29" fmla="*/ 2147483647 h 156"/>
                  <a:gd name="T30" fmla="*/ 2147483647 w 109"/>
                  <a:gd name="T31" fmla="*/ 2147483647 h 156"/>
                  <a:gd name="T32" fmla="*/ 2147483647 w 109"/>
                  <a:gd name="T33" fmla="*/ 2147483647 h 156"/>
                  <a:gd name="T34" fmla="*/ 2147483647 w 109"/>
                  <a:gd name="T35" fmla="*/ 2147483647 h 156"/>
                  <a:gd name="T36" fmla="*/ 2147483647 w 109"/>
                  <a:gd name="T37" fmla="*/ 2147483647 h 156"/>
                  <a:gd name="T38" fmla="*/ 2147483647 w 109"/>
                  <a:gd name="T39" fmla="*/ 2147483647 h 156"/>
                  <a:gd name="T40" fmla="*/ 2147483647 w 109"/>
                  <a:gd name="T41" fmla="*/ 2147483647 h 156"/>
                  <a:gd name="T42" fmla="*/ 2147483647 w 109"/>
                  <a:gd name="T43" fmla="*/ 2147483647 h 156"/>
                  <a:gd name="T44" fmla="*/ 2147483647 w 109"/>
                  <a:gd name="T45" fmla="*/ 2147483647 h 156"/>
                  <a:gd name="T46" fmla="*/ 2147483647 w 109"/>
                  <a:gd name="T47" fmla="*/ 2147483647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2147483647 w 46"/>
                  <a:gd name="T1" fmla="*/ 0 h 94"/>
                  <a:gd name="T2" fmla="*/ 2147483647 w 46"/>
                  <a:gd name="T3" fmla="*/ 2147483647 h 94"/>
                  <a:gd name="T4" fmla="*/ 2147483647 w 46"/>
                  <a:gd name="T5" fmla="*/ 2147483647 h 94"/>
                  <a:gd name="T6" fmla="*/ 2147483647 w 46"/>
                  <a:gd name="T7" fmla="*/ 2147483647 h 94"/>
                  <a:gd name="T8" fmla="*/ 0 w 46"/>
                  <a:gd name="T9" fmla="*/ 2147483647 h 94"/>
                  <a:gd name="T10" fmla="*/ 2147483647 w 46"/>
                  <a:gd name="T11" fmla="*/ 2147483647 h 94"/>
                  <a:gd name="T12" fmla="*/ 2147483647 w 46"/>
                  <a:gd name="T13" fmla="*/ 2147483647 h 94"/>
                  <a:gd name="T14" fmla="*/ 2147483647 w 46"/>
                  <a:gd name="T15" fmla="*/ 2147483647 h 94"/>
                  <a:gd name="T16" fmla="*/ 2147483647 w 46"/>
                  <a:gd name="T17" fmla="*/ 2147483647 h 94"/>
                  <a:gd name="T18" fmla="*/ 2147483647 w 46"/>
                  <a:gd name="T19" fmla="*/ 2147483647 h 94"/>
                  <a:gd name="T20" fmla="*/ 2147483647 w 46"/>
                  <a:gd name="T21" fmla="*/ 2147483647 h 94"/>
                  <a:gd name="T22" fmla="*/ 2147483647 w 46"/>
                  <a:gd name="T23" fmla="*/ 2147483647 h 94"/>
                  <a:gd name="T24" fmla="*/ 2147483647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2147483647 w 54"/>
                  <a:gd name="T3" fmla="*/ 2147483647 h 40"/>
                  <a:gd name="T4" fmla="*/ 2147483647 w 54"/>
                  <a:gd name="T5" fmla="*/ 2147483647 h 40"/>
                  <a:gd name="T6" fmla="*/ 2147483647 w 54"/>
                  <a:gd name="T7" fmla="*/ 2147483647 h 40"/>
                  <a:gd name="T8" fmla="*/ 2147483647 w 54"/>
                  <a:gd name="T9" fmla="*/ 2147483647 h 40"/>
                  <a:gd name="T10" fmla="*/ 2147483647 w 54"/>
                  <a:gd name="T11" fmla="*/ 2147483647 h 40"/>
                  <a:gd name="T12" fmla="*/ 2147483647 w 54"/>
                  <a:gd name="T13" fmla="*/ 2147483647 h 40"/>
                  <a:gd name="T14" fmla="*/ 2147483647 w 54"/>
                  <a:gd name="T15" fmla="*/ 2147483647 h 40"/>
                  <a:gd name="T16" fmla="*/ 2147483647 w 54"/>
                  <a:gd name="T17" fmla="*/ 2147483647 h 40"/>
                  <a:gd name="T18" fmla="*/ 2147483647 w 54"/>
                  <a:gd name="T19" fmla="*/ 2147483647 h 40"/>
                  <a:gd name="T20" fmla="*/ 2147483647 w 54"/>
                  <a:gd name="T21" fmla="*/ 2147483647 h 40"/>
                  <a:gd name="T22" fmla="*/ 2147483647 w 54"/>
                  <a:gd name="T23" fmla="*/ 2147483647 h 40"/>
                  <a:gd name="T24" fmla="*/ 2147483647 w 54"/>
                  <a:gd name="T25" fmla="*/ 2147483647 h 40"/>
                  <a:gd name="T26" fmla="*/ 2147483647 w 54"/>
                  <a:gd name="T27" fmla="*/ 2147483647 h 40"/>
                  <a:gd name="T28" fmla="*/ 2147483647 w 54"/>
                  <a:gd name="T29" fmla="*/ 2147483647 h 40"/>
                  <a:gd name="T30" fmla="*/ 2147483647 w 54"/>
                  <a:gd name="T31" fmla="*/ 2147483647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2147483647 w 149"/>
                  <a:gd name="T3" fmla="*/ 2147483647 h 704"/>
                  <a:gd name="T4" fmla="*/ 2147483647 w 149"/>
                  <a:gd name="T5" fmla="*/ 2147483647 h 704"/>
                  <a:gd name="T6" fmla="*/ 2147483647 w 149"/>
                  <a:gd name="T7" fmla="*/ 2147483647 h 704"/>
                  <a:gd name="T8" fmla="*/ 2147483647 w 149"/>
                  <a:gd name="T9" fmla="*/ 2147483647 h 704"/>
                  <a:gd name="T10" fmla="*/ 2147483647 w 149"/>
                  <a:gd name="T11" fmla="*/ 2147483647 h 704"/>
                  <a:gd name="T12" fmla="*/ 2147483647 w 149"/>
                  <a:gd name="T13" fmla="*/ 2147483647 h 704"/>
                  <a:gd name="T14" fmla="*/ 2147483647 w 149"/>
                  <a:gd name="T15" fmla="*/ 2147483647 h 704"/>
                  <a:gd name="T16" fmla="*/ 2147483647 w 149"/>
                  <a:gd name="T17" fmla="*/ 2147483647 h 704"/>
                  <a:gd name="T18" fmla="*/ 2147483647 w 149"/>
                  <a:gd name="T19" fmla="*/ 2147483647 h 704"/>
                  <a:gd name="T20" fmla="*/ 2147483647 w 149"/>
                  <a:gd name="T21" fmla="*/ 2147483647 h 704"/>
                  <a:gd name="T22" fmla="*/ 2147483647 w 149"/>
                  <a:gd name="T23" fmla="*/ 2147483647 h 704"/>
                  <a:gd name="T24" fmla="*/ 2147483647 w 149"/>
                  <a:gd name="T25" fmla="*/ 2147483647 h 704"/>
                  <a:gd name="T26" fmla="*/ 2147483647 w 149"/>
                  <a:gd name="T27" fmla="*/ 2147483647 h 704"/>
                  <a:gd name="T28" fmla="*/ 2147483647 w 149"/>
                  <a:gd name="T29" fmla="*/ 2147483647 h 704"/>
                  <a:gd name="T30" fmla="*/ 2147483647 w 149"/>
                  <a:gd name="T31" fmla="*/ 2147483647 h 704"/>
                  <a:gd name="T32" fmla="*/ 2147483647 w 149"/>
                  <a:gd name="T33" fmla="*/ 2147483647 h 704"/>
                  <a:gd name="T34" fmla="*/ 2147483647 w 149"/>
                  <a:gd name="T35" fmla="*/ 2147483647 h 704"/>
                  <a:gd name="T36" fmla="*/ 2147483647 w 149"/>
                  <a:gd name="T37" fmla="*/ 2147483647 h 704"/>
                  <a:gd name="T38" fmla="*/ 2147483647 w 149"/>
                  <a:gd name="T39" fmla="*/ 2147483647 h 704"/>
                  <a:gd name="T40" fmla="*/ 2147483647 w 149"/>
                  <a:gd name="T41" fmla="*/ 2147483647 h 704"/>
                  <a:gd name="T42" fmla="*/ 2147483647 w 149"/>
                  <a:gd name="T43" fmla="*/ 2147483647 h 704"/>
                  <a:gd name="T44" fmla="*/ 2147483647 w 149"/>
                  <a:gd name="T45" fmla="*/ 2147483647 h 704"/>
                  <a:gd name="T46" fmla="*/ 2147483647 w 149"/>
                  <a:gd name="T47" fmla="*/ 2147483647 h 704"/>
                  <a:gd name="T48" fmla="*/ 2147483647 w 149"/>
                  <a:gd name="T49" fmla="*/ 2147483647 h 704"/>
                  <a:gd name="T50" fmla="*/ 2147483647 w 149"/>
                  <a:gd name="T51" fmla="*/ 2147483647 h 704"/>
                  <a:gd name="T52" fmla="*/ 2147483647 w 149"/>
                  <a:gd name="T53" fmla="*/ 2147483647 h 704"/>
                  <a:gd name="T54" fmla="*/ 2147483647 w 149"/>
                  <a:gd name="T55" fmla="*/ 2147483647 h 704"/>
                  <a:gd name="T56" fmla="*/ 2147483647 w 149"/>
                  <a:gd name="T57" fmla="*/ 2147483647 h 704"/>
                  <a:gd name="T58" fmla="*/ 2147483647 w 149"/>
                  <a:gd name="T59" fmla="*/ 2147483647 h 704"/>
                  <a:gd name="T60" fmla="*/ 2147483647 w 149"/>
                  <a:gd name="T61" fmla="*/ 2147483647 h 704"/>
                  <a:gd name="T62" fmla="*/ 2147483647 w 149"/>
                  <a:gd name="T63" fmla="*/ 2147483647 h 704"/>
                  <a:gd name="T64" fmla="*/ 2147483647 w 149"/>
                  <a:gd name="T65" fmla="*/ 2147483647 h 704"/>
                  <a:gd name="T66" fmla="*/ 2147483647 w 149"/>
                  <a:gd name="T67" fmla="*/ 2147483647 h 704"/>
                  <a:gd name="T68" fmla="*/ 2147483647 w 149"/>
                  <a:gd name="T69" fmla="*/ 2147483647 h 704"/>
                  <a:gd name="T70" fmla="*/ 2147483647 w 149"/>
                  <a:gd name="T71" fmla="*/ 2147483647 h 704"/>
                  <a:gd name="T72" fmla="*/ 2147483647 w 149"/>
                  <a:gd name="T73" fmla="*/ 2147483647 h 704"/>
                  <a:gd name="T74" fmla="*/ 2147483647 w 149"/>
                  <a:gd name="T75" fmla="*/ 2147483647 h 704"/>
                  <a:gd name="T76" fmla="*/ 2147483647 w 149"/>
                  <a:gd name="T77" fmla="*/ 2147483647 h 704"/>
                  <a:gd name="T78" fmla="*/ 2147483647 w 149"/>
                  <a:gd name="T79" fmla="*/ 2147483647 h 704"/>
                  <a:gd name="T80" fmla="*/ 2147483647 w 149"/>
                  <a:gd name="T81" fmla="*/ 2147483647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2147483647 w 128"/>
                <a:gd name="T1" fmla="*/ 0 h 217"/>
                <a:gd name="T2" fmla="*/ 2147483647 w 128"/>
                <a:gd name="T3" fmla="*/ 2147483647 h 217"/>
                <a:gd name="T4" fmla="*/ 2147483647 w 128"/>
                <a:gd name="T5" fmla="*/ 2147483647 h 217"/>
                <a:gd name="T6" fmla="*/ 2147483647 w 128"/>
                <a:gd name="T7" fmla="*/ 2147483647 h 217"/>
                <a:gd name="T8" fmla="*/ 2147483647 w 128"/>
                <a:gd name="T9" fmla="*/ 2147483647 h 217"/>
                <a:gd name="T10" fmla="*/ 2147483647 w 128"/>
                <a:gd name="T11" fmla="*/ 2147483647 h 217"/>
                <a:gd name="T12" fmla="*/ 2147483647 w 128"/>
                <a:gd name="T13" fmla="*/ 2147483647 h 217"/>
                <a:gd name="T14" fmla="*/ 2147483647 w 128"/>
                <a:gd name="T15" fmla="*/ 2147483647 h 217"/>
                <a:gd name="T16" fmla="*/ 2147483647 w 128"/>
                <a:gd name="T17" fmla="*/ 2147483647 h 217"/>
                <a:gd name="T18" fmla="*/ 2147483647 w 128"/>
                <a:gd name="T19" fmla="*/ 2147483647 h 217"/>
                <a:gd name="T20" fmla="*/ 2147483647 w 128"/>
                <a:gd name="T21" fmla="*/ 2147483647 h 217"/>
                <a:gd name="T22" fmla="*/ 2147483647 w 128"/>
                <a:gd name="T23" fmla="*/ 2147483647 h 217"/>
                <a:gd name="T24" fmla="*/ 2147483647 w 128"/>
                <a:gd name="T25" fmla="*/ 2147483647 h 217"/>
                <a:gd name="T26" fmla="*/ 2147483647 w 128"/>
                <a:gd name="T27" fmla="*/ 2147483647 h 217"/>
                <a:gd name="T28" fmla="*/ 2147483647 w 128"/>
                <a:gd name="T29" fmla="*/ 2147483647 h 217"/>
                <a:gd name="T30" fmla="*/ 0 w 128"/>
                <a:gd name="T31" fmla="*/ 2147483647 h 217"/>
                <a:gd name="T32" fmla="*/ 2147483647 w 128"/>
                <a:gd name="T33" fmla="*/ 2147483647 h 217"/>
                <a:gd name="T34" fmla="*/ 2147483647 w 128"/>
                <a:gd name="T35" fmla="*/ 2147483647 h 217"/>
                <a:gd name="T36" fmla="*/ 2147483647 w 128"/>
                <a:gd name="T37" fmla="*/ 2147483647 h 217"/>
                <a:gd name="T38" fmla="*/ 2147483647 w 128"/>
                <a:gd name="T39" fmla="*/ 2147483647 h 217"/>
                <a:gd name="T40" fmla="*/ 2147483647 w 128"/>
                <a:gd name="T41" fmla="*/ 2147483647 h 217"/>
                <a:gd name="T42" fmla="*/ 2147483647 w 128"/>
                <a:gd name="T43" fmla="*/ 2147483647 h 217"/>
                <a:gd name="T44" fmla="*/ 2147483647 w 128"/>
                <a:gd name="T45" fmla="*/ 2147483647 h 217"/>
                <a:gd name="T46" fmla="*/ 2147483647 w 128"/>
                <a:gd name="T47" fmla="*/ 2147483647 h 217"/>
                <a:gd name="T48" fmla="*/ 2147483647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2147483647 w 117"/>
                <a:gd name="T1" fmla="*/ 0 h 132"/>
                <a:gd name="T2" fmla="*/ 0 w 117"/>
                <a:gd name="T3" fmla="*/ 2147483647 h 132"/>
                <a:gd name="T4" fmla="*/ 2147483647 w 117"/>
                <a:gd name="T5" fmla="*/ 2147483647 h 132"/>
                <a:gd name="T6" fmla="*/ 2147483647 w 117"/>
                <a:gd name="T7" fmla="*/ 2147483647 h 132"/>
                <a:gd name="T8" fmla="*/ 2147483647 w 117"/>
                <a:gd name="T9" fmla="*/ 2147483647 h 132"/>
                <a:gd name="T10" fmla="*/ 2147483647 w 117"/>
                <a:gd name="T11" fmla="*/ 2147483647 h 132"/>
                <a:gd name="T12" fmla="*/ 2147483647 w 117"/>
                <a:gd name="T13" fmla="*/ 2147483647 h 132"/>
                <a:gd name="T14" fmla="*/ 2147483647 w 117"/>
                <a:gd name="T15" fmla="*/ 2147483647 h 132"/>
                <a:gd name="T16" fmla="*/ 2147483647 w 117"/>
                <a:gd name="T17" fmla="*/ 2147483647 h 132"/>
                <a:gd name="T18" fmla="*/ 2147483647 w 117"/>
                <a:gd name="T19" fmla="*/ 2147483647 h 132"/>
                <a:gd name="T20" fmla="*/ 2147483647 w 117"/>
                <a:gd name="T21" fmla="*/ 2147483647 h 132"/>
                <a:gd name="T22" fmla="*/ 2147483647 w 117"/>
                <a:gd name="T23" fmla="*/ 2147483647 h 132"/>
                <a:gd name="T24" fmla="*/ 2147483647 w 117"/>
                <a:gd name="T25" fmla="*/ 2147483647 h 132"/>
                <a:gd name="T26" fmla="*/ 2147483647 w 117"/>
                <a:gd name="T27" fmla="*/ 2147483647 h 132"/>
                <a:gd name="T28" fmla="*/ 2147483647 w 117"/>
                <a:gd name="T29" fmla="*/ 2147483647 h 132"/>
                <a:gd name="T30" fmla="*/ 2147483647 w 117"/>
                <a:gd name="T31" fmla="*/ 2147483647 h 132"/>
                <a:gd name="T32" fmla="*/ 2147483647 w 117"/>
                <a:gd name="T33" fmla="*/ 2147483647 h 132"/>
                <a:gd name="T34" fmla="*/ 2147483647 w 117"/>
                <a:gd name="T35" fmla="*/ 2147483647 h 132"/>
                <a:gd name="T36" fmla="*/ 2147483647 w 117"/>
                <a:gd name="T37" fmla="*/ 2147483647 h 132"/>
                <a:gd name="T38" fmla="*/ 2147483647 w 117"/>
                <a:gd name="T39" fmla="*/ 2147483647 h 132"/>
                <a:gd name="T40" fmla="*/ 2147483647 w 117"/>
                <a:gd name="T41" fmla="*/ 2147483647 h 132"/>
                <a:gd name="T42" fmla="*/ 2147483647 w 117"/>
                <a:gd name="T43" fmla="*/ 2147483647 h 132"/>
                <a:gd name="T44" fmla="*/ 2147483647 w 117"/>
                <a:gd name="T45" fmla="*/ 2147483647 h 132"/>
                <a:gd name="T46" fmla="*/ 2147483647 w 117"/>
                <a:gd name="T47" fmla="*/ 2147483647 h 132"/>
                <a:gd name="T48" fmla="*/ 2147483647 w 117"/>
                <a:gd name="T49" fmla="*/ 2147483647 h 132"/>
                <a:gd name="T50" fmla="*/ 2147483647 w 117"/>
                <a:gd name="T51" fmla="*/ 2147483647 h 132"/>
                <a:gd name="T52" fmla="*/ 2147483647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2147483647 w 29"/>
                <a:gd name="T1" fmla="*/ 0 h 77"/>
                <a:gd name="T2" fmla="*/ 2147483647 w 29"/>
                <a:gd name="T3" fmla="*/ 0 h 77"/>
                <a:gd name="T4" fmla="*/ 2147483647 w 29"/>
                <a:gd name="T5" fmla="*/ 2147483647 h 77"/>
                <a:gd name="T6" fmla="*/ 2147483647 w 29"/>
                <a:gd name="T7" fmla="*/ 2147483647 h 77"/>
                <a:gd name="T8" fmla="*/ 2147483647 w 29"/>
                <a:gd name="T9" fmla="*/ 2147483647 h 77"/>
                <a:gd name="T10" fmla="*/ 2147483647 w 29"/>
                <a:gd name="T11" fmla="*/ 2147483647 h 77"/>
                <a:gd name="T12" fmla="*/ 0 w 29"/>
                <a:gd name="T13" fmla="*/ 2147483647 h 77"/>
                <a:gd name="T14" fmla="*/ 2147483647 w 29"/>
                <a:gd name="T15" fmla="*/ 2147483647 h 77"/>
                <a:gd name="T16" fmla="*/ 2147483647 w 29"/>
                <a:gd name="T17" fmla="*/ 2147483647 h 77"/>
                <a:gd name="T18" fmla="*/ 2147483647 w 29"/>
                <a:gd name="T19" fmla="*/ 2147483647 h 77"/>
                <a:gd name="T20" fmla="*/ 2147483647 w 29"/>
                <a:gd name="T21" fmla="*/ 2147483647 h 77"/>
                <a:gd name="T22" fmla="*/ 2147483647 w 29"/>
                <a:gd name="T23" fmla="*/ 2147483647 h 77"/>
                <a:gd name="T24" fmla="*/ 2147483647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147483647 h 237"/>
                <a:gd name="T4" fmla="*/ 2147483647 w 257"/>
                <a:gd name="T5" fmla="*/ 2147483647 h 237"/>
                <a:gd name="T6" fmla="*/ 2147483647 w 257"/>
                <a:gd name="T7" fmla="*/ 2147483647 h 237"/>
                <a:gd name="T8" fmla="*/ 2147483647 w 257"/>
                <a:gd name="T9" fmla="*/ 2147483647 h 237"/>
                <a:gd name="T10" fmla="*/ 2147483647 w 257"/>
                <a:gd name="T11" fmla="*/ 2147483647 h 237"/>
                <a:gd name="T12" fmla="*/ 2147483647 w 257"/>
                <a:gd name="T13" fmla="*/ 2147483647 h 237"/>
                <a:gd name="T14" fmla="*/ 2147483647 w 257"/>
                <a:gd name="T15" fmla="*/ 2147483647 h 237"/>
                <a:gd name="T16" fmla="*/ 2147483647 w 257"/>
                <a:gd name="T17" fmla="*/ 2147483647 h 237"/>
                <a:gd name="T18" fmla="*/ 2147483647 w 257"/>
                <a:gd name="T19" fmla="*/ 2147483647 h 237"/>
                <a:gd name="T20" fmla="*/ 2147483647 w 257"/>
                <a:gd name="T21" fmla="*/ 2147483647 h 237"/>
                <a:gd name="T22" fmla="*/ 2147483647 w 257"/>
                <a:gd name="T23" fmla="*/ 2147483647 h 237"/>
                <a:gd name="T24" fmla="*/ 2147483647 w 257"/>
                <a:gd name="T25" fmla="*/ 2147483647 h 237"/>
                <a:gd name="T26" fmla="*/ 2147483647 w 257"/>
                <a:gd name="T27" fmla="*/ 2147483647 h 237"/>
                <a:gd name="T28" fmla="*/ 2147483647 w 257"/>
                <a:gd name="T29" fmla="*/ 2147483647 h 237"/>
                <a:gd name="T30" fmla="*/ 2147483647 w 257"/>
                <a:gd name="T31" fmla="*/ 2147483647 h 237"/>
                <a:gd name="T32" fmla="*/ 2147483647 w 257"/>
                <a:gd name="T33" fmla="*/ 2147483647 h 237"/>
                <a:gd name="T34" fmla="*/ 2147483647 w 257"/>
                <a:gd name="T35" fmla="*/ 2147483647 h 237"/>
                <a:gd name="T36" fmla="*/ 2147483647 w 257"/>
                <a:gd name="T37" fmla="*/ 2147483647 h 237"/>
                <a:gd name="T38" fmla="*/ 2147483647 w 257"/>
                <a:gd name="T39" fmla="*/ 2147483647 h 237"/>
                <a:gd name="T40" fmla="*/ 2147483647 w 257"/>
                <a:gd name="T41" fmla="*/ 2147483647 h 237"/>
                <a:gd name="T42" fmla="*/ 2147483647 w 257"/>
                <a:gd name="T43" fmla="*/ 2147483647 h 237"/>
                <a:gd name="T44" fmla="*/ 2147483647 w 257"/>
                <a:gd name="T45" fmla="*/ 2147483647 h 237"/>
                <a:gd name="T46" fmla="*/ 2147483647 w 257"/>
                <a:gd name="T47" fmla="*/ 2147483647 h 237"/>
                <a:gd name="T48" fmla="*/ 2147483647 w 257"/>
                <a:gd name="T49" fmla="*/ 2147483647 h 237"/>
                <a:gd name="T50" fmla="*/ 2147483647 w 257"/>
                <a:gd name="T51" fmla="*/ 2147483647 h 237"/>
                <a:gd name="T52" fmla="*/ 2147483647 w 257"/>
                <a:gd name="T53" fmla="*/ 2147483647 h 237"/>
                <a:gd name="T54" fmla="*/ 2147483647 w 257"/>
                <a:gd name="T55" fmla="*/ 2147483647 h 237"/>
                <a:gd name="T56" fmla="*/ 2147483647 w 257"/>
                <a:gd name="T57" fmla="*/ 2147483647 h 237"/>
                <a:gd name="T58" fmla="*/ 2147483647 w 257"/>
                <a:gd name="T59" fmla="*/ 2147483647 h 237"/>
                <a:gd name="T60" fmla="*/ 2147483647 w 257"/>
                <a:gd name="T61" fmla="*/ 2147483647 h 237"/>
                <a:gd name="T62" fmla="*/ 2147483647 w 257"/>
                <a:gd name="T63" fmla="*/ 2147483647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2147483647 w 124"/>
                <a:gd name="T1" fmla="*/ 0 h 110"/>
                <a:gd name="T2" fmla="*/ 2147483647 w 124"/>
                <a:gd name="T3" fmla="*/ 2147483647 h 110"/>
                <a:gd name="T4" fmla="*/ 2147483647 w 124"/>
                <a:gd name="T5" fmla="*/ 2147483647 h 110"/>
                <a:gd name="T6" fmla="*/ 2147483647 w 124"/>
                <a:gd name="T7" fmla="*/ 2147483647 h 110"/>
                <a:gd name="T8" fmla="*/ 2147483647 w 124"/>
                <a:gd name="T9" fmla="*/ 2147483647 h 110"/>
                <a:gd name="T10" fmla="*/ 2147483647 w 124"/>
                <a:gd name="T11" fmla="*/ 2147483647 h 110"/>
                <a:gd name="T12" fmla="*/ 2147483647 w 124"/>
                <a:gd name="T13" fmla="*/ 2147483647 h 110"/>
                <a:gd name="T14" fmla="*/ 2147483647 w 124"/>
                <a:gd name="T15" fmla="*/ 2147483647 h 110"/>
                <a:gd name="T16" fmla="*/ 2147483647 w 124"/>
                <a:gd name="T17" fmla="*/ 2147483647 h 110"/>
                <a:gd name="T18" fmla="*/ 0 w 124"/>
                <a:gd name="T19" fmla="*/ 2147483647 h 110"/>
                <a:gd name="T20" fmla="*/ 2147483647 w 124"/>
                <a:gd name="T21" fmla="*/ 2147483647 h 110"/>
                <a:gd name="T22" fmla="*/ 2147483647 w 124"/>
                <a:gd name="T23" fmla="*/ 2147483647 h 110"/>
                <a:gd name="T24" fmla="*/ 2147483647 w 124"/>
                <a:gd name="T25" fmla="*/ 2147483647 h 110"/>
                <a:gd name="T26" fmla="*/ 2147483647 w 124"/>
                <a:gd name="T27" fmla="*/ 2147483647 h 110"/>
                <a:gd name="T28" fmla="*/ 2147483647 w 124"/>
                <a:gd name="T29" fmla="*/ 2147483647 h 110"/>
                <a:gd name="T30" fmla="*/ 2147483647 w 124"/>
                <a:gd name="T31" fmla="*/ 2147483647 h 110"/>
                <a:gd name="T32" fmla="*/ 2147483647 w 124"/>
                <a:gd name="T33" fmla="*/ 2147483647 h 110"/>
                <a:gd name="T34" fmla="*/ 2147483647 w 124"/>
                <a:gd name="T35" fmla="*/ 2147483647 h 110"/>
                <a:gd name="T36" fmla="*/ 2147483647 w 124"/>
                <a:gd name="T37" fmla="*/ 2147483647 h 110"/>
                <a:gd name="T38" fmla="*/ 2147483647 w 124"/>
                <a:gd name="T39" fmla="*/ 2147483647 h 110"/>
                <a:gd name="T40" fmla="*/ 2147483647 w 124"/>
                <a:gd name="T41" fmla="*/ 2147483647 h 110"/>
                <a:gd name="T42" fmla="*/ 2147483647 w 124"/>
                <a:gd name="T43" fmla="*/ 2147483647 h 110"/>
                <a:gd name="T44" fmla="*/ 2147483647 w 124"/>
                <a:gd name="T45" fmla="*/ 2147483647 h 110"/>
                <a:gd name="T46" fmla="*/ 2147483647 w 124"/>
                <a:gd name="T47" fmla="*/ 2147483647 h 110"/>
                <a:gd name="T48" fmla="*/ 2147483647 w 124"/>
                <a:gd name="T49" fmla="*/ 2147483647 h 110"/>
                <a:gd name="T50" fmla="*/ 2147483647 w 124"/>
                <a:gd name="T51" fmla="*/ 2147483647 h 110"/>
                <a:gd name="T52" fmla="*/ 2147483647 w 124"/>
                <a:gd name="T53" fmla="*/ 2147483647 h 110"/>
                <a:gd name="T54" fmla="*/ 2147483647 w 124"/>
                <a:gd name="T55" fmla="*/ 2147483647 h 110"/>
                <a:gd name="T56" fmla="*/ 2147483647 w 124"/>
                <a:gd name="T57" fmla="*/ 2147483647 h 110"/>
                <a:gd name="T58" fmla="*/ 2147483647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2147483647 w 46"/>
                <a:gd name="T1" fmla="*/ 0 h 94"/>
                <a:gd name="T2" fmla="*/ 2147483647 w 46"/>
                <a:gd name="T3" fmla="*/ 2147483647 h 94"/>
                <a:gd name="T4" fmla="*/ 2147483647 w 46"/>
                <a:gd name="T5" fmla="*/ 2147483647 h 94"/>
                <a:gd name="T6" fmla="*/ 2147483647 w 46"/>
                <a:gd name="T7" fmla="*/ 2147483647 h 94"/>
                <a:gd name="T8" fmla="*/ 0 w 46"/>
                <a:gd name="T9" fmla="*/ 2147483647 h 94"/>
                <a:gd name="T10" fmla="*/ 2147483647 w 46"/>
                <a:gd name="T11" fmla="*/ 2147483647 h 94"/>
                <a:gd name="T12" fmla="*/ 2147483647 w 46"/>
                <a:gd name="T13" fmla="*/ 2147483647 h 94"/>
                <a:gd name="T14" fmla="*/ 2147483647 w 46"/>
                <a:gd name="T15" fmla="*/ 2147483647 h 94"/>
                <a:gd name="T16" fmla="*/ 2147483647 w 46"/>
                <a:gd name="T17" fmla="*/ 2147483647 h 94"/>
                <a:gd name="T18" fmla="*/ 2147483647 w 46"/>
                <a:gd name="T19" fmla="*/ 2147483647 h 94"/>
                <a:gd name="T20" fmla="*/ 2147483647 w 46"/>
                <a:gd name="T21" fmla="*/ 2147483647 h 94"/>
                <a:gd name="T22" fmla="*/ 2147483647 w 46"/>
                <a:gd name="T23" fmla="*/ 2147483647 h 94"/>
                <a:gd name="T24" fmla="*/ 2147483647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2147483647 w 149"/>
                <a:gd name="T3" fmla="*/ 2147483647 h 704"/>
                <a:gd name="T4" fmla="*/ 2147483647 w 149"/>
                <a:gd name="T5" fmla="*/ 2147483647 h 704"/>
                <a:gd name="T6" fmla="*/ 2147483647 w 149"/>
                <a:gd name="T7" fmla="*/ 2147483647 h 704"/>
                <a:gd name="T8" fmla="*/ 2147483647 w 149"/>
                <a:gd name="T9" fmla="*/ 2147483647 h 704"/>
                <a:gd name="T10" fmla="*/ 2147483647 w 149"/>
                <a:gd name="T11" fmla="*/ 2147483647 h 704"/>
                <a:gd name="T12" fmla="*/ 2147483647 w 149"/>
                <a:gd name="T13" fmla="*/ 2147483647 h 704"/>
                <a:gd name="T14" fmla="*/ 2147483647 w 149"/>
                <a:gd name="T15" fmla="*/ 2147483647 h 704"/>
                <a:gd name="T16" fmla="*/ 2147483647 w 149"/>
                <a:gd name="T17" fmla="*/ 2147483647 h 704"/>
                <a:gd name="T18" fmla="*/ 2147483647 w 149"/>
                <a:gd name="T19" fmla="*/ 2147483647 h 704"/>
                <a:gd name="T20" fmla="*/ 2147483647 w 149"/>
                <a:gd name="T21" fmla="*/ 2147483647 h 704"/>
                <a:gd name="T22" fmla="*/ 2147483647 w 149"/>
                <a:gd name="T23" fmla="*/ 2147483647 h 704"/>
                <a:gd name="T24" fmla="*/ 2147483647 w 149"/>
                <a:gd name="T25" fmla="*/ 2147483647 h 704"/>
                <a:gd name="T26" fmla="*/ 2147483647 w 149"/>
                <a:gd name="T27" fmla="*/ 2147483647 h 704"/>
                <a:gd name="T28" fmla="*/ 2147483647 w 149"/>
                <a:gd name="T29" fmla="*/ 2147483647 h 704"/>
                <a:gd name="T30" fmla="*/ 2147483647 w 149"/>
                <a:gd name="T31" fmla="*/ 2147483647 h 704"/>
                <a:gd name="T32" fmla="*/ 2147483647 w 149"/>
                <a:gd name="T33" fmla="*/ 2147483647 h 704"/>
                <a:gd name="T34" fmla="*/ 2147483647 w 149"/>
                <a:gd name="T35" fmla="*/ 2147483647 h 704"/>
                <a:gd name="T36" fmla="*/ 2147483647 w 149"/>
                <a:gd name="T37" fmla="*/ 2147483647 h 704"/>
                <a:gd name="T38" fmla="*/ 2147483647 w 149"/>
                <a:gd name="T39" fmla="*/ 2147483647 h 704"/>
                <a:gd name="T40" fmla="*/ 2147483647 w 149"/>
                <a:gd name="T41" fmla="*/ 2147483647 h 704"/>
                <a:gd name="T42" fmla="*/ 2147483647 w 149"/>
                <a:gd name="T43" fmla="*/ 2147483647 h 704"/>
                <a:gd name="T44" fmla="*/ 2147483647 w 149"/>
                <a:gd name="T45" fmla="*/ 2147483647 h 704"/>
                <a:gd name="T46" fmla="*/ 2147483647 w 149"/>
                <a:gd name="T47" fmla="*/ 2147483647 h 704"/>
                <a:gd name="T48" fmla="*/ 2147483647 w 149"/>
                <a:gd name="T49" fmla="*/ 2147483647 h 704"/>
                <a:gd name="T50" fmla="*/ 2147483647 w 149"/>
                <a:gd name="T51" fmla="*/ 2147483647 h 704"/>
                <a:gd name="T52" fmla="*/ 2147483647 w 149"/>
                <a:gd name="T53" fmla="*/ 2147483647 h 704"/>
                <a:gd name="T54" fmla="*/ 2147483647 w 149"/>
                <a:gd name="T55" fmla="*/ 2147483647 h 704"/>
                <a:gd name="T56" fmla="*/ 2147483647 w 149"/>
                <a:gd name="T57" fmla="*/ 2147483647 h 704"/>
                <a:gd name="T58" fmla="*/ 2147483647 w 149"/>
                <a:gd name="T59" fmla="*/ 2147483647 h 704"/>
                <a:gd name="T60" fmla="*/ 2147483647 w 149"/>
                <a:gd name="T61" fmla="*/ 2147483647 h 704"/>
                <a:gd name="T62" fmla="*/ 2147483647 w 149"/>
                <a:gd name="T63" fmla="*/ 2147483647 h 704"/>
                <a:gd name="T64" fmla="*/ 2147483647 w 149"/>
                <a:gd name="T65" fmla="*/ 2147483647 h 704"/>
                <a:gd name="T66" fmla="*/ 2147483647 w 149"/>
                <a:gd name="T67" fmla="*/ 2147483647 h 704"/>
                <a:gd name="T68" fmla="*/ 2147483647 w 149"/>
                <a:gd name="T69" fmla="*/ 2147483647 h 704"/>
                <a:gd name="T70" fmla="*/ 2147483647 w 149"/>
                <a:gd name="T71" fmla="*/ 2147483647 h 704"/>
                <a:gd name="T72" fmla="*/ 2147483647 w 149"/>
                <a:gd name="T73" fmla="*/ 2147483647 h 704"/>
                <a:gd name="T74" fmla="*/ 2147483647 w 149"/>
                <a:gd name="T75" fmla="*/ 2147483647 h 704"/>
                <a:gd name="T76" fmla="*/ 2147483647 w 149"/>
                <a:gd name="T77" fmla="*/ 2147483647 h 704"/>
                <a:gd name="T78" fmla="*/ 2147483647 w 149"/>
                <a:gd name="T79" fmla="*/ 2147483647 h 704"/>
                <a:gd name="T80" fmla="*/ 2147483647 w 149"/>
                <a:gd name="T81" fmla="*/ 2147483647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003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993366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200" b="1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7003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AAFD4-5CD6-45D2-882A-22034CF029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166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4D942-C40A-479D-9E11-834509D228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200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7DB1D-53DF-46F0-9F78-AB99656AE8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220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11ACB-9FC0-4A07-A7C2-435D2C5963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079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42913" y="103188"/>
            <a:ext cx="8243887" cy="5953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62B7C-86DC-46F0-AB77-982F5C3D23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0466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15F17-0EAB-43CB-8ECB-F425F085F4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576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4233C-31FB-4D5B-8DB8-4DAD27CC89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149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4DDA3-A4BA-404C-BD84-B475F825DF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939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629BD-2D7B-4E68-BCAB-2D7790F554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521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210A8-BADF-4F47-8861-DF6F5DF07F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996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4E5A4-F475-4414-BE76-746E862F91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276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F22BD-7B68-44C3-A92A-A5D6B3B096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722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3D184-23BD-45A3-87DA-6906E3BAFD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04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4398D-AACF-4CBD-9292-19787E3E32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386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071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2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3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34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35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062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317881037 w 217"/>
                  <a:gd name="T1" fmla="*/ 1474435615 h 210"/>
                  <a:gd name="T2" fmla="*/ 253980931 w 217"/>
                  <a:gd name="T3" fmla="*/ 1394067814 h 210"/>
                  <a:gd name="T4" fmla="*/ 182458848 w 217"/>
                  <a:gd name="T5" fmla="*/ 1272856326 h 210"/>
                  <a:gd name="T6" fmla="*/ 105928009 w 217"/>
                  <a:gd name="T7" fmla="*/ 1113105592 h 210"/>
                  <a:gd name="T8" fmla="*/ 32569834 w 217"/>
                  <a:gd name="T9" fmla="*/ 946734324 h 210"/>
                  <a:gd name="T10" fmla="*/ 0 w 217"/>
                  <a:gd name="T11" fmla="*/ 766091438 h 210"/>
                  <a:gd name="T12" fmla="*/ 1 w 217"/>
                  <a:gd name="T13" fmla="*/ 573513852 h 210"/>
                  <a:gd name="T14" fmla="*/ 62634371 w 217"/>
                  <a:gd name="T15" fmla="*/ 397484848 h 210"/>
                  <a:gd name="T16" fmla="*/ 187960474 w 217"/>
                  <a:gd name="T17" fmla="*/ 249398707 h 210"/>
                  <a:gd name="T18" fmla="*/ 313449543 w 217"/>
                  <a:gd name="T19" fmla="*/ 154505484 h 210"/>
                  <a:gd name="T20" fmla="*/ 416136174 w 217"/>
                  <a:gd name="T21" fmla="*/ 84316220 h 210"/>
                  <a:gd name="T22" fmla="*/ 499090871 w 217"/>
                  <a:gd name="T23" fmla="*/ 47504595 h 210"/>
                  <a:gd name="T24" fmla="*/ 564053558 w 217"/>
                  <a:gd name="T25" fmla="*/ 32923977 h 210"/>
                  <a:gd name="T26" fmla="*/ 610228340 w 217"/>
                  <a:gd name="T27" fmla="*/ 32923977 h 210"/>
                  <a:gd name="T28" fmla="*/ 719886832 w 217"/>
                  <a:gd name="T29" fmla="*/ 0 h 210"/>
                  <a:gd name="T30" fmla="*/ 1023311531 w 217"/>
                  <a:gd name="T31" fmla="*/ 58436984 h 210"/>
                  <a:gd name="T32" fmla="*/ 1107817705 w 217"/>
                  <a:gd name="T33" fmla="*/ 84316220 h 210"/>
                  <a:gd name="T34" fmla="*/ 1191010609 w 217"/>
                  <a:gd name="T35" fmla="*/ 107083009 h 210"/>
                  <a:gd name="T36" fmla="*/ 1262365054 w 217"/>
                  <a:gd name="T37" fmla="*/ 131759661 h 210"/>
                  <a:gd name="T38" fmla="*/ 1316618944 w 217"/>
                  <a:gd name="T39" fmla="*/ 161912807 h 210"/>
                  <a:gd name="T40" fmla="*/ 1375951217 w 217"/>
                  <a:gd name="T41" fmla="*/ 190110368 h 210"/>
                  <a:gd name="T42" fmla="*/ 1422626124 w 217"/>
                  <a:gd name="T43" fmla="*/ 222929341 h 210"/>
                  <a:gd name="T44" fmla="*/ 1459301624 w 217"/>
                  <a:gd name="T45" fmla="*/ 265818124 h 210"/>
                  <a:gd name="T46" fmla="*/ 1502209129 w 217"/>
                  <a:gd name="T47" fmla="*/ 317723552 h 210"/>
                  <a:gd name="T48" fmla="*/ 1422626124 w 217"/>
                  <a:gd name="T49" fmla="*/ 284292709 h 210"/>
                  <a:gd name="T50" fmla="*/ 1346417180 w 217"/>
                  <a:gd name="T51" fmla="*/ 253268471 h 210"/>
                  <a:gd name="T52" fmla="*/ 1269584409 w 217"/>
                  <a:gd name="T53" fmla="*/ 233617050 h 210"/>
                  <a:gd name="T54" fmla="*/ 1191010609 w 217"/>
                  <a:gd name="T55" fmla="*/ 207744775 h 210"/>
                  <a:gd name="T56" fmla="*/ 1128510502 w 217"/>
                  <a:gd name="T57" fmla="*/ 190110368 h 210"/>
                  <a:gd name="T58" fmla="*/ 1063214696 w 217"/>
                  <a:gd name="T59" fmla="*/ 184230383 h 210"/>
                  <a:gd name="T60" fmla="*/ 987942656 w 217"/>
                  <a:gd name="T61" fmla="*/ 172850589 h 210"/>
                  <a:gd name="T62" fmla="*/ 925565467 w 217"/>
                  <a:gd name="T63" fmla="*/ 172850589 h 210"/>
                  <a:gd name="T64" fmla="*/ 865774275 w 217"/>
                  <a:gd name="T65" fmla="*/ 172850589 h 210"/>
                  <a:gd name="T66" fmla="*/ 803178944 w 217"/>
                  <a:gd name="T67" fmla="*/ 175532604 h 210"/>
                  <a:gd name="T68" fmla="*/ 739019141 w 217"/>
                  <a:gd name="T69" fmla="*/ 190110368 h 210"/>
                  <a:gd name="T70" fmla="*/ 684931490 w 217"/>
                  <a:gd name="T71" fmla="*/ 205887014 h 210"/>
                  <a:gd name="T72" fmla="*/ 629759946 w 217"/>
                  <a:gd name="T73" fmla="*/ 233617050 h 210"/>
                  <a:gd name="T74" fmla="*/ 564877605 w 217"/>
                  <a:gd name="T75" fmla="*/ 253268471 h 210"/>
                  <a:gd name="T76" fmla="*/ 512355123 w 217"/>
                  <a:gd name="T77" fmla="*/ 286388970 h 210"/>
                  <a:gd name="T78" fmla="*/ 458510436 w 217"/>
                  <a:gd name="T79" fmla="*/ 321655192 h 210"/>
                  <a:gd name="T80" fmla="*/ 360427730 w 217"/>
                  <a:gd name="T81" fmla="*/ 428623149 h 210"/>
                  <a:gd name="T82" fmla="*/ 293307498 w 217"/>
                  <a:gd name="T83" fmla="*/ 560558299 h 210"/>
                  <a:gd name="T84" fmla="*/ 253980931 w 217"/>
                  <a:gd name="T85" fmla="*/ 724563913 h 210"/>
                  <a:gd name="T86" fmla="*/ 239889047 w 217"/>
                  <a:gd name="T87" fmla="*/ 885863679 h 210"/>
                  <a:gd name="T88" fmla="*/ 239889047 w 217"/>
                  <a:gd name="T89" fmla="*/ 1065097175 h 210"/>
                  <a:gd name="T90" fmla="*/ 263177970 w 217"/>
                  <a:gd name="T91" fmla="*/ 1220005312 h 210"/>
                  <a:gd name="T92" fmla="*/ 283289340 w 217"/>
                  <a:gd name="T93" fmla="*/ 1362322471 h 210"/>
                  <a:gd name="T94" fmla="*/ 317881037 w 217"/>
                  <a:gd name="T95" fmla="*/ 1474435615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3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693901311 w 182"/>
                  <a:gd name="T1" fmla="*/ 0 h 213"/>
                  <a:gd name="T2" fmla="*/ 712366183 w 182"/>
                  <a:gd name="T3" fmla="*/ 15561949 h 213"/>
                  <a:gd name="T4" fmla="*/ 752235415 w 182"/>
                  <a:gd name="T5" fmla="*/ 63153452 h 213"/>
                  <a:gd name="T6" fmla="*/ 808978639 w 182"/>
                  <a:gd name="T7" fmla="*/ 141901105 h 213"/>
                  <a:gd name="T8" fmla="*/ 873871493 w 182"/>
                  <a:gd name="T9" fmla="*/ 256705762 h 213"/>
                  <a:gd name="T10" fmla="*/ 923403133 w 182"/>
                  <a:gd name="T11" fmla="*/ 399257112 h 213"/>
                  <a:gd name="T12" fmla="*/ 956381125 w 182"/>
                  <a:gd name="T13" fmla="*/ 588354033 h 213"/>
                  <a:gd name="T14" fmla="*/ 956381125 w 182"/>
                  <a:gd name="T15" fmla="*/ 811680930 h 213"/>
                  <a:gd name="T16" fmla="*/ 916335549 w 182"/>
                  <a:gd name="T17" fmla="*/ 1075178286 h 213"/>
                  <a:gd name="T18" fmla="*/ 893965719 w 182"/>
                  <a:gd name="T19" fmla="*/ 1148586904 h 213"/>
                  <a:gd name="T20" fmla="*/ 866204420 w 182"/>
                  <a:gd name="T21" fmla="*/ 1209230545 h 213"/>
                  <a:gd name="T22" fmla="*/ 836324363 w 182"/>
                  <a:gd name="T23" fmla="*/ 1275438593 h 213"/>
                  <a:gd name="T24" fmla="*/ 796041896 w 182"/>
                  <a:gd name="T25" fmla="*/ 1333700514 h 213"/>
                  <a:gd name="T26" fmla="*/ 742344950 w 182"/>
                  <a:gd name="T27" fmla="*/ 1389372134 h 213"/>
                  <a:gd name="T28" fmla="*/ 698322483 w 182"/>
                  <a:gd name="T29" fmla="*/ 1431379109 h 213"/>
                  <a:gd name="T30" fmla="*/ 650985882 w 182"/>
                  <a:gd name="T31" fmla="*/ 1472113682 h 213"/>
                  <a:gd name="T32" fmla="*/ 583654017 w 182"/>
                  <a:gd name="T33" fmla="*/ 1504777337 h 213"/>
                  <a:gd name="T34" fmla="*/ 522545212 w 182"/>
                  <a:gd name="T35" fmla="*/ 1520955009 h 213"/>
                  <a:gd name="T36" fmla="*/ 461499452 w 182"/>
                  <a:gd name="T37" fmla="*/ 1540274346 h 213"/>
                  <a:gd name="T38" fmla="*/ 390370731 w 182"/>
                  <a:gd name="T39" fmla="*/ 1554717897 h 213"/>
                  <a:gd name="T40" fmla="*/ 314131699 w 182"/>
                  <a:gd name="T41" fmla="*/ 1554717897 h 213"/>
                  <a:gd name="T42" fmla="*/ 232599083 w 182"/>
                  <a:gd name="T43" fmla="*/ 1540274346 h 213"/>
                  <a:gd name="T44" fmla="*/ 159443050 w 182"/>
                  <a:gd name="T45" fmla="*/ 1520955009 h 213"/>
                  <a:gd name="T46" fmla="*/ 74648601 w 182"/>
                  <a:gd name="T47" fmla="*/ 1487643601 h 213"/>
                  <a:gd name="T48" fmla="*/ 0 w 182"/>
                  <a:gd name="T49" fmla="*/ 1448109565 h 213"/>
                  <a:gd name="T50" fmla="*/ 71276200 w 182"/>
                  <a:gd name="T51" fmla="*/ 1504777337 h 213"/>
                  <a:gd name="T52" fmla="*/ 141350730 w 182"/>
                  <a:gd name="T53" fmla="*/ 1540274346 h 213"/>
                  <a:gd name="T54" fmla="*/ 212634753 w 182"/>
                  <a:gd name="T55" fmla="*/ 1578519027 h 213"/>
                  <a:gd name="T56" fmla="*/ 272407006 w 182"/>
                  <a:gd name="T57" fmla="*/ 1606108236 h 213"/>
                  <a:gd name="T58" fmla="*/ 334840438 w 182"/>
                  <a:gd name="T59" fmla="*/ 1629069201 h 213"/>
                  <a:gd name="T60" fmla="*/ 403566345 w 182"/>
                  <a:gd name="T61" fmla="*/ 1638204021 h 213"/>
                  <a:gd name="T62" fmla="*/ 462264928 w 182"/>
                  <a:gd name="T63" fmla="*/ 1641089438 h 213"/>
                  <a:gd name="T64" fmla="*/ 525345559 w 182"/>
                  <a:gd name="T65" fmla="*/ 1641089438 h 213"/>
                  <a:gd name="T66" fmla="*/ 580958145 w 182"/>
                  <a:gd name="T67" fmla="*/ 1638204021 h 213"/>
                  <a:gd name="T68" fmla="*/ 636538435 w 182"/>
                  <a:gd name="T69" fmla="*/ 1622897841 h 213"/>
                  <a:gd name="T70" fmla="*/ 684739226 w 182"/>
                  <a:gd name="T71" fmla="*/ 1606108236 h 213"/>
                  <a:gd name="T72" fmla="*/ 735961956 w 182"/>
                  <a:gd name="T73" fmla="*/ 1589894490 h 213"/>
                  <a:gd name="T74" fmla="*/ 782413033 w 182"/>
                  <a:gd name="T75" fmla="*/ 1570206409 h 213"/>
                  <a:gd name="T76" fmla="*/ 826321280 w 182"/>
                  <a:gd name="T77" fmla="*/ 1535120569 h 213"/>
                  <a:gd name="T78" fmla="*/ 866204420 w 182"/>
                  <a:gd name="T79" fmla="*/ 1504777337 h 213"/>
                  <a:gd name="T80" fmla="*/ 902941446 w 182"/>
                  <a:gd name="T81" fmla="*/ 1472113682 h 213"/>
                  <a:gd name="T82" fmla="*/ 1005277421 w 182"/>
                  <a:gd name="T83" fmla="*/ 1356767693 h 213"/>
                  <a:gd name="T84" fmla="*/ 1075875766 w 182"/>
                  <a:gd name="T85" fmla="*/ 1242783640 h 213"/>
                  <a:gd name="T86" fmla="*/ 1117632006 w 182"/>
                  <a:gd name="T87" fmla="*/ 1110717709 h 213"/>
                  <a:gd name="T88" fmla="*/ 1140510670 w 182"/>
                  <a:gd name="T89" fmla="*/ 989882306 h 213"/>
                  <a:gd name="T90" fmla="*/ 1154294091 w 182"/>
                  <a:gd name="T91" fmla="*/ 859457517 h 213"/>
                  <a:gd name="T92" fmla="*/ 1154294091 w 182"/>
                  <a:gd name="T93" fmla="*/ 730504300 h 213"/>
                  <a:gd name="T94" fmla="*/ 1159845799 w 182"/>
                  <a:gd name="T95" fmla="*/ 609982433 h 213"/>
                  <a:gd name="T96" fmla="*/ 1098639372 w 182"/>
                  <a:gd name="T97" fmla="*/ 355879134 h 213"/>
                  <a:gd name="T98" fmla="*/ 994801293 w 182"/>
                  <a:gd name="T99" fmla="*/ 158407137 h 213"/>
                  <a:gd name="T100" fmla="*/ 957967447 w 182"/>
                  <a:gd name="T101" fmla="*/ 141901105 h 213"/>
                  <a:gd name="T102" fmla="*/ 937133522 w 182"/>
                  <a:gd name="T103" fmla="*/ 117703448 h 213"/>
                  <a:gd name="T104" fmla="*/ 902941446 w 182"/>
                  <a:gd name="T105" fmla="*/ 98382881 h 213"/>
                  <a:gd name="T106" fmla="*/ 879211776 w 182"/>
                  <a:gd name="T107" fmla="*/ 84902852 h 213"/>
                  <a:gd name="T108" fmla="*/ 840205233 w 182"/>
                  <a:gd name="T109" fmla="*/ 68037512 h 213"/>
                  <a:gd name="T110" fmla="*/ 801837880 w 182"/>
                  <a:gd name="T111" fmla="*/ 47051916 h 213"/>
                  <a:gd name="T112" fmla="*/ 756266684 w 182"/>
                  <a:gd name="T113" fmla="*/ 22502724 h 213"/>
                  <a:gd name="T114" fmla="*/ 693901311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4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1 w 128"/>
                  <a:gd name="T1" fmla="*/ 0 h 217"/>
                  <a:gd name="T2" fmla="*/ 1 w 128"/>
                  <a:gd name="T3" fmla="*/ 1 h 217"/>
                  <a:gd name="T4" fmla="*/ 1 w 128"/>
                  <a:gd name="T5" fmla="*/ 1 h 217"/>
                  <a:gd name="T6" fmla="*/ 1 w 128"/>
                  <a:gd name="T7" fmla="*/ 1 h 217"/>
                  <a:gd name="T8" fmla="*/ 1 w 128"/>
                  <a:gd name="T9" fmla="*/ 1 h 217"/>
                  <a:gd name="T10" fmla="*/ 1 w 128"/>
                  <a:gd name="T11" fmla="*/ 1 h 217"/>
                  <a:gd name="T12" fmla="*/ 1 w 128"/>
                  <a:gd name="T13" fmla="*/ 1 h 217"/>
                  <a:gd name="T14" fmla="*/ 1 w 128"/>
                  <a:gd name="T15" fmla="*/ 1 h 217"/>
                  <a:gd name="T16" fmla="*/ 1 w 128"/>
                  <a:gd name="T17" fmla="*/ 1 h 217"/>
                  <a:gd name="T18" fmla="*/ 1 w 128"/>
                  <a:gd name="T19" fmla="*/ 1 h 217"/>
                  <a:gd name="T20" fmla="*/ 1 w 128"/>
                  <a:gd name="T21" fmla="*/ 1 h 217"/>
                  <a:gd name="T22" fmla="*/ 1 w 128"/>
                  <a:gd name="T23" fmla="*/ 1 h 217"/>
                  <a:gd name="T24" fmla="*/ 1 w 128"/>
                  <a:gd name="T25" fmla="*/ 1 h 217"/>
                  <a:gd name="T26" fmla="*/ 1 w 128"/>
                  <a:gd name="T27" fmla="*/ 1 h 217"/>
                  <a:gd name="T28" fmla="*/ 1 w 128"/>
                  <a:gd name="T29" fmla="*/ 1 h 217"/>
                  <a:gd name="T30" fmla="*/ 0 w 128"/>
                  <a:gd name="T31" fmla="*/ 1 h 217"/>
                  <a:gd name="T32" fmla="*/ 1 w 128"/>
                  <a:gd name="T33" fmla="*/ 1 h 217"/>
                  <a:gd name="T34" fmla="*/ 1 w 128"/>
                  <a:gd name="T35" fmla="*/ 1 h 217"/>
                  <a:gd name="T36" fmla="*/ 1 w 128"/>
                  <a:gd name="T37" fmla="*/ 1 h 217"/>
                  <a:gd name="T38" fmla="*/ 1 w 128"/>
                  <a:gd name="T39" fmla="*/ 1 h 217"/>
                  <a:gd name="T40" fmla="*/ 1 w 128"/>
                  <a:gd name="T41" fmla="*/ 1 h 217"/>
                  <a:gd name="T42" fmla="*/ 1 w 128"/>
                  <a:gd name="T43" fmla="*/ 1 h 217"/>
                  <a:gd name="T44" fmla="*/ 1 w 128"/>
                  <a:gd name="T45" fmla="*/ 1 h 217"/>
                  <a:gd name="T46" fmla="*/ 1 w 128"/>
                  <a:gd name="T47" fmla="*/ 1 h 217"/>
                  <a:gd name="T48" fmla="*/ 1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5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1 w 117"/>
                  <a:gd name="T1" fmla="*/ 0 h 132"/>
                  <a:gd name="T2" fmla="*/ 0 w 117"/>
                  <a:gd name="T3" fmla="*/ 1 h 132"/>
                  <a:gd name="T4" fmla="*/ 1 w 117"/>
                  <a:gd name="T5" fmla="*/ 1 h 132"/>
                  <a:gd name="T6" fmla="*/ 1 w 117"/>
                  <a:gd name="T7" fmla="*/ 1 h 132"/>
                  <a:gd name="T8" fmla="*/ 1 w 117"/>
                  <a:gd name="T9" fmla="*/ 1 h 132"/>
                  <a:gd name="T10" fmla="*/ 1 w 117"/>
                  <a:gd name="T11" fmla="*/ 1 h 132"/>
                  <a:gd name="T12" fmla="*/ 1 w 117"/>
                  <a:gd name="T13" fmla="*/ 1 h 132"/>
                  <a:gd name="T14" fmla="*/ 1 w 117"/>
                  <a:gd name="T15" fmla="*/ 1 h 132"/>
                  <a:gd name="T16" fmla="*/ 1 w 117"/>
                  <a:gd name="T17" fmla="*/ 1 h 132"/>
                  <a:gd name="T18" fmla="*/ 1 w 117"/>
                  <a:gd name="T19" fmla="*/ 1 h 132"/>
                  <a:gd name="T20" fmla="*/ 1 w 117"/>
                  <a:gd name="T21" fmla="*/ 1 h 132"/>
                  <a:gd name="T22" fmla="*/ 1 w 117"/>
                  <a:gd name="T23" fmla="*/ 1 h 132"/>
                  <a:gd name="T24" fmla="*/ 1 w 117"/>
                  <a:gd name="T25" fmla="*/ 1 h 132"/>
                  <a:gd name="T26" fmla="*/ 1 w 117"/>
                  <a:gd name="T27" fmla="*/ 1 h 132"/>
                  <a:gd name="T28" fmla="*/ 1 w 117"/>
                  <a:gd name="T29" fmla="*/ 1 h 132"/>
                  <a:gd name="T30" fmla="*/ 1 w 117"/>
                  <a:gd name="T31" fmla="*/ 1 h 132"/>
                  <a:gd name="T32" fmla="*/ 1 w 117"/>
                  <a:gd name="T33" fmla="*/ 1 h 132"/>
                  <a:gd name="T34" fmla="*/ 1 w 117"/>
                  <a:gd name="T35" fmla="*/ 1 h 132"/>
                  <a:gd name="T36" fmla="*/ 1 w 117"/>
                  <a:gd name="T37" fmla="*/ 1 h 132"/>
                  <a:gd name="T38" fmla="*/ 1 w 117"/>
                  <a:gd name="T39" fmla="*/ 1 h 132"/>
                  <a:gd name="T40" fmla="*/ 1 w 117"/>
                  <a:gd name="T41" fmla="*/ 1 h 132"/>
                  <a:gd name="T42" fmla="*/ 1 w 117"/>
                  <a:gd name="T43" fmla="*/ 1 h 132"/>
                  <a:gd name="T44" fmla="*/ 1 w 117"/>
                  <a:gd name="T45" fmla="*/ 1 h 132"/>
                  <a:gd name="T46" fmla="*/ 1 w 117"/>
                  <a:gd name="T47" fmla="*/ 1 h 132"/>
                  <a:gd name="T48" fmla="*/ 1 w 117"/>
                  <a:gd name="T49" fmla="*/ 1 h 132"/>
                  <a:gd name="T50" fmla="*/ 1 w 117"/>
                  <a:gd name="T51" fmla="*/ 1 h 132"/>
                  <a:gd name="T52" fmla="*/ 1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6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1 w 29"/>
                  <a:gd name="T1" fmla="*/ 0 h 77"/>
                  <a:gd name="T2" fmla="*/ 1 w 29"/>
                  <a:gd name="T3" fmla="*/ 0 h 77"/>
                  <a:gd name="T4" fmla="*/ 1 w 29"/>
                  <a:gd name="T5" fmla="*/ 1 h 77"/>
                  <a:gd name="T6" fmla="*/ 1 w 29"/>
                  <a:gd name="T7" fmla="*/ 1 h 77"/>
                  <a:gd name="T8" fmla="*/ 1 w 29"/>
                  <a:gd name="T9" fmla="*/ 1 h 77"/>
                  <a:gd name="T10" fmla="*/ 1 w 29"/>
                  <a:gd name="T11" fmla="*/ 1 h 77"/>
                  <a:gd name="T12" fmla="*/ 0 w 29"/>
                  <a:gd name="T13" fmla="*/ 1 h 77"/>
                  <a:gd name="T14" fmla="*/ 1 w 29"/>
                  <a:gd name="T15" fmla="*/ 1 h 77"/>
                  <a:gd name="T16" fmla="*/ 1 w 29"/>
                  <a:gd name="T17" fmla="*/ 1 h 77"/>
                  <a:gd name="T18" fmla="*/ 1 w 29"/>
                  <a:gd name="T19" fmla="*/ 1 h 77"/>
                  <a:gd name="T20" fmla="*/ 1 w 29"/>
                  <a:gd name="T21" fmla="*/ 1 h 77"/>
                  <a:gd name="T22" fmla="*/ 1 w 29"/>
                  <a:gd name="T23" fmla="*/ 1 h 77"/>
                  <a:gd name="T24" fmla="*/ 1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067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068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 w 207"/>
                    <a:gd name="T1" fmla="*/ 1 h 564"/>
                    <a:gd name="T2" fmla="*/ 1 w 207"/>
                    <a:gd name="T3" fmla="*/ 1 h 564"/>
                    <a:gd name="T4" fmla="*/ 1 w 207"/>
                    <a:gd name="T5" fmla="*/ 1 h 564"/>
                    <a:gd name="T6" fmla="*/ 0 w 207"/>
                    <a:gd name="T7" fmla="*/ 1 h 564"/>
                    <a:gd name="T8" fmla="*/ 0 w 207"/>
                    <a:gd name="T9" fmla="*/ 1 h 564"/>
                    <a:gd name="T10" fmla="*/ 1 w 207"/>
                    <a:gd name="T11" fmla="*/ 1 h 564"/>
                    <a:gd name="T12" fmla="*/ 1 w 207"/>
                    <a:gd name="T13" fmla="*/ 1 h 564"/>
                    <a:gd name="T14" fmla="*/ 1 w 207"/>
                    <a:gd name="T15" fmla="*/ 1 h 564"/>
                    <a:gd name="T16" fmla="*/ 1 w 207"/>
                    <a:gd name="T17" fmla="*/ 1 h 564"/>
                    <a:gd name="T18" fmla="*/ 1 w 207"/>
                    <a:gd name="T19" fmla="*/ 1 h 564"/>
                    <a:gd name="T20" fmla="*/ 1 w 207"/>
                    <a:gd name="T21" fmla="*/ 1 h 564"/>
                    <a:gd name="T22" fmla="*/ 1 w 207"/>
                    <a:gd name="T23" fmla="*/ 1 h 564"/>
                    <a:gd name="T24" fmla="*/ 1 w 207"/>
                    <a:gd name="T25" fmla="*/ 1 h 564"/>
                    <a:gd name="T26" fmla="*/ 1 w 207"/>
                    <a:gd name="T27" fmla="*/ 1 h 564"/>
                    <a:gd name="T28" fmla="*/ 1 w 207"/>
                    <a:gd name="T29" fmla="*/ 1 h 564"/>
                    <a:gd name="T30" fmla="*/ 1 w 207"/>
                    <a:gd name="T31" fmla="*/ 1 h 564"/>
                    <a:gd name="T32" fmla="*/ 1 w 207"/>
                    <a:gd name="T33" fmla="*/ 1 h 564"/>
                    <a:gd name="T34" fmla="*/ 1 w 207"/>
                    <a:gd name="T35" fmla="*/ 1 h 564"/>
                    <a:gd name="T36" fmla="*/ 1 w 207"/>
                    <a:gd name="T37" fmla="*/ 1 h 564"/>
                    <a:gd name="T38" fmla="*/ 1 w 207"/>
                    <a:gd name="T39" fmla="*/ 1 h 564"/>
                    <a:gd name="T40" fmla="*/ 1 w 207"/>
                    <a:gd name="T41" fmla="*/ 1 h 564"/>
                    <a:gd name="T42" fmla="*/ 1 w 207"/>
                    <a:gd name="T43" fmla="*/ 1 h 564"/>
                    <a:gd name="T44" fmla="*/ 1 w 207"/>
                    <a:gd name="T45" fmla="*/ 1 h 564"/>
                    <a:gd name="T46" fmla="*/ 1 w 207"/>
                    <a:gd name="T47" fmla="*/ 1 h 564"/>
                    <a:gd name="T48" fmla="*/ 1 w 207"/>
                    <a:gd name="T49" fmla="*/ 1 h 564"/>
                    <a:gd name="T50" fmla="*/ 1 w 207"/>
                    <a:gd name="T51" fmla="*/ 1 h 564"/>
                    <a:gd name="T52" fmla="*/ 1 w 207"/>
                    <a:gd name="T53" fmla="*/ 1 h 564"/>
                    <a:gd name="T54" fmla="*/ 1 w 207"/>
                    <a:gd name="T55" fmla="*/ 1 h 564"/>
                    <a:gd name="T56" fmla="*/ 1 w 207"/>
                    <a:gd name="T57" fmla="*/ 0 h 564"/>
                    <a:gd name="T58" fmla="*/ 1 w 207"/>
                    <a:gd name="T59" fmla="*/ 1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69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 h 232"/>
                    <a:gd name="T2" fmla="*/ 1 w 47"/>
                    <a:gd name="T3" fmla="*/ 1 h 232"/>
                    <a:gd name="T4" fmla="*/ 1 w 47"/>
                    <a:gd name="T5" fmla="*/ 1 h 232"/>
                    <a:gd name="T6" fmla="*/ 1 w 47"/>
                    <a:gd name="T7" fmla="*/ 1 h 232"/>
                    <a:gd name="T8" fmla="*/ 1 w 47"/>
                    <a:gd name="T9" fmla="*/ 1 h 232"/>
                    <a:gd name="T10" fmla="*/ 1 w 47"/>
                    <a:gd name="T11" fmla="*/ 1 h 232"/>
                    <a:gd name="T12" fmla="*/ 1 w 47"/>
                    <a:gd name="T13" fmla="*/ 1 h 232"/>
                    <a:gd name="T14" fmla="*/ 1 w 47"/>
                    <a:gd name="T15" fmla="*/ 1 h 232"/>
                    <a:gd name="T16" fmla="*/ 1 w 47"/>
                    <a:gd name="T17" fmla="*/ 1 h 232"/>
                    <a:gd name="T18" fmla="*/ 1 w 47"/>
                    <a:gd name="T19" fmla="*/ 1 h 232"/>
                    <a:gd name="T20" fmla="*/ 1 w 47"/>
                    <a:gd name="T21" fmla="*/ 1 h 232"/>
                    <a:gd name="T22" fmla="*/ 1 w 47"/>
                    <a:gd name="T23" fmla="*/ 1 h 232"/>
                    <a:gd name="T24" fmla="*/ 1 w 47"/>
                    <a:gd name="T25" fmla="*/ 1 h 232"/>
                    <a:gd name="T26" fmla="*/ 1 w 47"/>
                    <a:gd name="T27" fmla="*/ 0 h 232"/>
                    <a:gd name="T28" fmla="*/ 0 w 47"/>
                    <a:gd name="T29" fmla="*/ 1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0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1 w 87"/>
                    <a:gd name="T1" fmla="*/ 1 h 40"/>
                    <a:gd name="T2" fmla="*/ 1 w 87"/>
                    <a:gd name="T3" fmla="*/ 1 h 40"/>
                    <a:gd name="T4" fmla="*/ 1 w 87"/>
                    <a:gd name="T5" fmla="*/ 1 h 40"/>
                    <a:gd name="T6" fmla="*/ 1 w 87"/>
                    <a:gd name="T7" fmla="*/ 1 h 40"/>
                    <a:gd name="T8" fmla="*/ 1 w 87"/>
                    <a:gd name="T9" fmla="*/ 1 h 40"/>
                    <a:gd name="T10" fmla="*/ 1 w 87"/>
                    <a:gd name="T11" fmla="*/ 1 h 40"/>
                    <a:gd name="T12" fmla="*/ 1 w 87"/>
                    <a:gd name="T13" fmla="*/ 1 h 40"/>
                    <a:gd name="T14" fmla="*/ 1 w 87"/>
                    <a:gd name="T15" fmla="*/ 0 h 40"/>
                    <a:gd name="T16" fmla="*/ 0 w 87"/>
                    <a:gd name="T17" fmla="*/ 1 h 40"/>
                    <a:gd name="T18" fmla="*/ 1 w 87"/>
                    <a:gd name="T19" fmla="*/ 1 h 40"/>
                    <a:gd name="T20" fmla="*/ 1 w 87"/>
                    <a:gd name="T21" fmla="*/ 1 h 40"/>
                    <a:gd name="T22" fmla="*/ 1 w 87"/>
                    <a:gd name="T23" fmla="*/ 1 h 40"/>
                    <a:gd name="T24" fmla="*/ 1 w 87"/>
                    <a:gd name="T25" fmla="*/ 1 h 40"/>
                    <a:gd name="T26" fmla="*/ 1 w 87"/>
                    <a:gd name="T27" fmla="*/ 1 h 40"/>
                    <a:gd name="T28" fmla="*/ 1 w 87"/>
                    <a:gd name="T29" fmla="*/ 1 h 40"/>
                    <a:gd name="T30" fmla="*/ 1 w 87"/>
                    <a:gd name="T31" fmla="*/ 1 h 40"/>
                    <a:gd name="T32" fmla="*/ 1 w 87"/>
                    <a:gd name="T33" fmla="*/ 1 h 40"/>
                    <a:gd name="T34" fmla="*/ 1 w 87"/>
                    <a:gd name="T35" fmla="*/ 1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1036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059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0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1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3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056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7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8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3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053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4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5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39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0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18166 w 109"/>
                <a:gd name="T3" fmla="*/ 1 h 156"/>
                <a:gd name="T4" fmla="*/ 69388 w 109"/>
                <a:gd name="T5" fmla="*/ 5 h 156"/>
                <a:gd name="T6" fmla="*/ 138176 w 109"/>
                <a:gd name="T7" fmla="*/ 213 h 156"/>
                <a:gd name="T8" fmla="*/ 218864 w 109"/>
                <a:gd name="T9" fmla="*/ 451 h 156"/>
                <a:gd name="T10" fmla="*/ 292523 w 109"/>
                <a:gd name="T11" fmla="*/ 831 h 156"/>
                <a:gd name="T12" fmla="*/ 359890 w 109"/>
                <a:gd name="T13" fmla="*/ 1339 h 156"/>
                <a:gd name="T14" fmla="*/ 401703 w 109"/>
                <a:gd name="T15" fmla="*/ 2019 h 156"/>
                <a:gd name="T16" fmla="*/ 411712 w 109"/>
                <a:gd name="T17" fmla="*/ 2961 h 156"/>
                <a:gd name="T18" fmla="*/ 392132 w 109"/>
                <a:gd name="T19" fmla="*/ 2961 h 156"/>
                <a:gd name="T20" fmla="*/ 372652 w 109"/>
                <a:gd name="T21" fmla="*/ 2961 h 156"/>
                <a:gd name="T22" fmla="*/ 350111 w 109"/>
                <a:gd name="T23" fmla="*/ 2961 h 156"/>
                <a:gd name="T24" fmla="*/ 323806 w 109"/>
                <a:gd name="T25" fmla="*/ 2859 h 156"/>
                <a:gd name="T26" fmla="*/ 304895 w 109"/>
                <a:gd name="T27" fmla="*/ 2856 h 156"/>
                <a:gd name="T28" fmla="*/ 280736 w 109"/>
                <a:gd name="T29" fmla="*/ 2812 h 156"/>
                <a:gd name="T30" fmla="*/ 247559 w 109"/>
                <a:gd name="T31" fmla="*/ 2714 h 156"/>
                <a:gd name="T32" fmla="*/ 218864 w 109"/>
                <a:gd name="T33" fmla="*/ 2608 h 156"/>
                <a:gd name="T34" fmla="*/ 199464 w 109"/>
                <a:gd name="T35" fmla="*/ 2368 h 156"/>
                <a:gd name="T36" fmla="*/ 199464 w 109"/>
                <a:gd name="T37" fmla="*/ 2106 h 156"/>
                <a:gd name="T38" fmla="*/ 209827 w 109"/>
                <a:gd name="T39" fmla="*/ 1803 h 156"/>
                <a:gd name="T40" fmla="*/ 220049 w 109"/>
                <a:gd name="T41" fmla="*/ 1501 h 156"/>
                <a:gd name="T42" fmla="*/ 209827 w 109"/>
                <a:gd name="T43" fmla="*/ 1169 h 156"/>
                <a:gd name="T44" fmla="*/ 180729 w 109"/>
                <a:gd name="T45" fmla="*/ 811 h 156"/>
                <a:gd name="T46" fmla="*/ 118146 w 109"/>
                <a:gd name="T47" fmla="*/ 439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1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32617 w 54"/>
                <a:gd name="T5" fmla="*/ 3 h 40"/>
                <a:gd name="T6" fmla="*/ 72786 w 54"/>
                <a:gd name="T7" fmla="*/ 197 h 40"/>
                <a:gd name="T8" fmla="*/ 121517 w 54"/>
                <a:gd name="T9" fmla="*/ 263 h 40"/>
                <a:gd name="T10" fmla="*/ 162424 w 54"/>
                <a:gd name="T11" fmla="*/ 327 h 40"/>
                <a:gd name="T12" fmla="*/ 205778 w 54"/>
                <a:gd name="T13" fmla="*/ 378 h 40"/>
                <a:gd name="T14" fmla="*/ 251506 w 54"/>
                <a:gd name="T15" fmla="*/ 406 h 40"/>
                <a:gd name="T16" fmla="*/ 303544 w 54"/>
                <a:gd name="T17" fmla="*/ 352 h 40"/>
                <a:gd name="T18" fmla="*/ 296551 w 54"/>
                <a:gd name="T19" fmla="*/ 549 h 40"/>
                <a:gd name="T20" fmla="*/ 279979 w 54"/>
                <a:gd name="T21" fmla="*/ 733 h 40"/>
                <a:gd name="T22" fmla="*/ 248354 w 54"/>
                <a:gd name="T23" fmla="*/ 847 h 40"/>
                <a:gd name="T24" fmla="*/ 203578 w 54"/>
                <a:gd name="T25" fmla="*/ 900 h 40"/>
                <a:gd name="T26" fmla="*/ 156095 w 54"/>
                <a:gd name="T27" fmla="*/ 892 h 40"/>
                <a:gd name="T28" fmla="*/ 104493 w 54"/>
                <a:gd name="T29" fmla="*/ 725 h 40"/>
                <a:gd name="T30" fmla="*/ 54859 w 54"/>
                <a:gd name="T31" fmla="*/ 469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2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3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4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5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6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99 h 237"/>
                <a:gd name="T4" fmla="*/ 758177 w 257"/>
                <a:gd name="T5" fmla="*/ 208 h 237"/>
                <a:gd name="T6" fmla="*/ 1735330 w 257"/>
                <a:gd name="T7" fmla="*/ 314 h 237"/>
                <a:gd name="T8" fmla="*/ 3109085 w 257"/>
                <a:gd name="T9" fmla="*/ 408 h 237"/>
                <a:gd name="T10" fmla="*/ 5023436 w 257"/>
                <a:gd name="T11" fmla="*/ 497 h 237"/>
                <a:gd name="T12" fmla="*/ 7456046 w 257"/>
                <a:gd name="T13" fmla="*/ 588 h 237"/>
                <a:gd name="T14" fmla="*/ 10562200 w 257"/>
                <a:gd name="T15" fmla="*/ 672 h 237"/>
                <a:gd name="T16" fmla="*/ 14137731 w 257"/>
                <a:gd name="T17" fmla="*/ 742 h 237"/>
                <a:gd name="T18" fmla="*/ 18734809 w 257"/>
                <a:gd name="T19" fmla="*/ 811 h 237"/>
                <a:gd name="T20" fmla="*/ 23933701 w 257"/>
                <a:gd name="T21" fmla="*/ 866 h 237"/>
                <a:gd name="T22" fmla="*/ 29478514 w 257"/>
                <a:gd name="T23" fmla="*/ 911 h 237"/>
                <a:gd name="T24" fmla="*/ 36338436 w 257"/>
                <a:gd name="T25" fmla="*/ 951 h 237"/>
                <a:gd name="T26" fmla="*/ 43826550 w 257"/>
                <a:gd name="T27" fmla="*/ 974 h 237"/>
                <a:gd name="T28" fmla="*/ 52387405 w 257"/>
                <a:gd name="T29" fmla="*/ 988 h 237"/>
                <a:gd name="T30" fmla="*/ 61227291 w 257"/>
                <a:gd name="T31" fmla="*/ 983 h 237"/>
                <a:gd name="T32" fmla="*/ 71576957 w 257"/>
                <a:gd name="T33" fmla="*/ 970 h 237"/>
                <a:gd name="T34" fmla="*/ 62508941 w 257"/>
                <a:gd name="T35" fmla="*/ 944 h 237"/>
                <a:gd name="T36" fmla="*/ 54233347 w 257"/>
                <a:gd name="T37" fmla="*/ 913 h 237"/>
                <a:gd name="T38" fmla="*/ 47362054 w 257"/>
                <a:gd name="T39" fmla="*/ 881 h 237"/>
                <a:gd name="T40" fmla="*/ 41222931 w 257"/>
                <a:gd name="T41" fmla="*/ 851 h 237"/>
                <a:gd name="T42" fmla="*/ 35625576 w 257"/>
                <a:gd name="T43" fmla="*/ 806 h 237"/>
                <a:gd name="T44" fmla="*/ 31211965 w 257"/>
                <a:gd name="T45" fmla="*/ 759 h 237"/>
                <a:gd name="T46" fmla="*/ 27139935 w 257"/>
                <a:gd name="T47" fmla="*/ 706 h 237"/>
                <a:gd name="T48" fmla="*/ 23318241 w 257"/>
                <a:gd name="T49" fmla="*/ 648 h 237"/>
                <a:gd name="T50" fmla="*/ 19884343 w 257"/>
                <a:gd name="T51" fmla="*/ 588 h 237"/>
                <a:gd name="T52" fmla="*/ 17081606 w 257"/>
                <a:gd name="T53" fmla="*/ 517 h 237"/>
                <a:gd name="T54" fmla="*/ 14678463 w 257"/>
                <a:gd name="T55" fmla="*/ 450 h 237"/>
                <a:gd name="T56" fmla="*/ 12046943 w 257"/>
                <a:gd name="T57" fmla="*/ 365 h 237"/>
                <a:gd name="T58" fmla="*/ 9183417 w 257"/>
                <a:gd name="T59" fmla="*/ 284 h 237"/>
                <a:gd name="T60" fmla="*/ 6448960 w 257"/>
                <a:gd name="T61" fmla="*/ 197 h 237"/>
                <a:gd name="T62" fmla="*/ 3257597 w 257"/>
                <a:gd name="T63" fmla="*/ 96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7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28100167 w 124"/>
                <a:gd name="T1" fmla="*/ 0 h 110"/>
                <a:gd name="T2" fmla="*/ 44923113 w 124"/>
                <a:gd name="T3" fmla="*/ 727 h 110"/>
                <a:gd name="T4" fmla="*/ 43655578 w 124"/>
                <a:gd name="T5" fmla="*/ 726 h 110"/>
                <a:gd name="T6" fmla="*/ 38781401 w 124"/>
                <a:gd name="T7" fmla="*/ 714 h 110"/>
                <a:gd name="T8" fmla="*/ 32414920 w 124"/>
                <a:gd name="T9" fmla="*/ 688 h 110"/>
                <a:gd name="T10" fmla="*/ 24767392 w 124"/>
                <a:gd name="T11" fmla="*/ 677 h 110"/>
                <a:gd name="T12" fmla="*/ 16299467 w 124"/>
                <a:gd name="T13" fmla="*/ 658 h 110"/>
                <a:gd name="T14" fmla="*/ 9252782 w 124"/>
                <a:gd name="T15" fmla="*/ 664 h 110"/>
                <a:gd name="T16" fmla="*/ 3293911 w 124"/>
                <a:gd name="T17" fmla="*/ 694 h 110"/>
                <a:gd name="T18" fmla="*/ 0 w 124"/>
                <a:gd name="T19" fmla="*/ 746 h 110"/>
                <a:gd name="T20" fmla="*/ 1348427 w 124"/>
                <a:gd name="T21" fmla="*/ 664 h 110"/>
                <a:gd name="T22" fmla="*/ 2962556 w 124"/>
                <a:gd name="T23" fmla="*/ 602 h 110"/>
                <a:gd name="T24" fmla="*/ 5974498 w 124"/>
                <a:gd name="T25" fmla="*/ 556 h 110"/>
                <a:gd name="T26" fmla="*/ 9252782 w 124"/>
                <a:gd name="T27" fmla="*/ 518 h 110"/>
                <a:gd name="T28" fmla="*/ 13126243 w 124"/>
                <a:gd name="T29" fmla="*/ 487 h 110"/>
                <a:gd name="T30" fmla="*/ 16948877 w 124"/>
                <a:gd name="T31" fmla="*/ 482 h 110"/>
                <a:gd name="T32" fmla="*/ 21253535 w 124"/>
                <a:gd name="T33" fmla="*/ 482 h 110"/>
                <a:gd name="T34" fmla="*/ 26123720 w 124"/>
                <a:gd name="T35" fmla="*/ 504 h 110"/>
                <a:gd name="T36" fmla="*/ 26471306 w 124"/>
                <a:gd name="T37" fmla="*/ 482 h 110"/>
                <a:gd name="T38" fmla="*/ 25417357 w 124"/>
                <a:gd name="T39" fmla="*/ 386 h 110"/>
                <a:gd name="T40" fmla="*/ 24247488 w 124"/>
                <a:gd name="T41" fmla="*/ 259 h 110"/>
                <a:gd name="T42" fmla="*/ 23808389 w 124"/>
                <a:gd name="T43" fmla="*/ 202 h 110"/>
                <a:gd name="T44" fmla="*/ 22826310 w 124"/>
                <a:gd name="T45" fmla="*/ 202 h 110"/>
                <a:gd name="T46" fmla="*/ 21951702 w 124"/>
                <a:gd name="T47" fmla="*/ 193 h 110"/>
                <a:gd name="T48" fmla="*/ 21253535 w 124"/>
                <a:gd name="T49" fmla="*/ 169 h 110"/>
                <a:gd name="T50" fmla="*/ 20864795 w 124"/>
                <a:gd name="T51" fmla="*/ 148 h 110"/>
                <a:gd name="T52" fmla="*/ 20864795 w 124"/>
                <a:gd name="T53" fmla="*/ 124 h 110"/>
                <a:gd name="T54" fmla="*/ 21253535 w 124"/>
                <a:gd name="T55" fmla="*/ 99 h 110"/>
                <a:gd name="T56" fmla="*/ 24068563 w 124"/>
                <a:gd name="T57" fmla="*/ 8 h 110"/>
                <a:gd name="T58" fmla="*/ 28100167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8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1891519 w 109"/>
                <a:gd name="T3" fmla="*/ 1 h 156"/>
                <a:gd name="T4" fmla="*/ 6741761 w 109"/>
                <a:gd name="T5" fmla="*/ 5 h 156"/>
                <a:gd name="T6" fmla="*/ 14113840 w 109"/>
                <a:gd name="T7" fmla="*/ 12 h 156"/>
                <a:gd name="T8" fmla="*/ 22301636 w 109"/>
                <a:gd name="T9" fmla="*/ 75 h 156"/>
                <a:gd name="T10" fmla="*/ 30076518 w 109"/>
                <a:gd name="T11" fmla="*/ 123 h 156"/>
                <a:gd name="T12" fmla="*/ 36901651 w 109"/>
                <a:gd name="T13" fmla="*/ 208 h 156"/>
                <a:gd name="T14" fmla="*/ 41063205 w 109"/>
                <a:gd name="T15" fmla="*/ 320 h 156"/>
                <a:gd name="T16" fmla="*/ 41879696 w 109"/>
                <a:gd name="T17" fmla="*/ 463 h 156"/>
                <a:gd name="T18" fmla="*/ 40561910 w 109"/>
                <a:gd name="T19" fmla="*/ 463 h 156"/>
                <a:gd name="T20" fmla="*/ 38331090 w 109"/>
                <a:gd name="T21" fmla="*/ 463 h 156"/>
                <a:gd name="T22" fmla="*/ 35733805 w 109"/>
                <a:gd name="T23" fmla="*/ 463 h 156"/>
                <a:gd name="T24" fmla="*/ 33384585 w 109"/>
                <a:gd name="T25" fmla="*/ 456 h 156"/>
                <a:gd name="T26" fmla="*/ 31053652 w 109"/>
                <a:gd name="T27" fmla="*/ 452 h 156"/>
                <a:gd name="T28" fmla="*/ 28451853 w 109"/>
                <a:gd name="T29" fmla="*/ 445 h 156"/>
                <a:gd name="T30" fmla="*/ 25335646 w 109"/>
                <a:gd name="T31" fmla="*/ 430 h 156"/>
                <a:gd name="T32" fmla="*/ 22301636 w 109"/>
                <a:gd name="T33" fmla="*/ 413 h 156"/>
                <a:gd name="T34" fmla="*/ 20289163 w 109"/>
                <a:gd name="T35" fmla="*/ 372 h 156"/>
                <a:gd name="T36" fmla="*/ 20289163 w 109"/>
                <a:gd name="T37" fmla="*/ 328 h 156"/>
                <a:gd name="T38" fmla="*/ 21683487 w 109"/>
                <a:gd name="T39" fmla="*/ 287 h 156"/>
                <a:gd name="T40" fmla="*/ 22967513 w 109"/>
                <a:gd name="T41" fmla="*/ 235 h 156"/>
                <a:gd name="T42" fmla="*/ 21683487 w 109"/>
                <a:gd name="T43" fmla="*/ 187 h 156"/>
                <a:gd name="T44" fmla="*/ 18596484 w 109"/>
                <a:gd name="T45" fmla="*/ 120 h 156"/>
                <a:gd name="T46" fmla="*/ 12101060 w 109"/>
                <a:gd name="T47" fmla="*/ 73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9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11848503 w 46"/>
                <a:gd name="T1" fmla="*/ 0 h 94"/>
                <a:gd name="T2" fmla="*/ 7512195 w 46"/>
                <a:gd name="T3" fmla="*/ 140 h 94"/>
                <a:gd name="T4" fmla="*/ 5573564 w 46"/>
                <a:gd name="T5" fmla="*/ 235 h 94"/>
                <a:gd name="T6" fmla="*/ 4135225 w 46"/>
                <a:gd name="T7" fmla="*/ 308 h 94"/>
                <a:gd name="T8" fmla="*/ 0 w 46"/>
                <a:gd name="T9" fmla="*/ 360 h 94"/>
                <a:gd name="T10" fmla="*/ 4538924 w 46"/>
                <a:gd name="T11" fmla="*/ 338 h 94"/>
                <a:gd name="T12" fmla="*/ 8790825 w 46"/>
                <a:gd name="T13" fmla="*/ 313 h 94"/>
                <a:gd name="T14" fmla="*/ 11906340 w 46"/>
                <a:gd name="T15" fmla="*/ 263 h 94"/>
                <a:gd name="T16" fmla="*/ 14979191 w 46"/>
                <a:gd name="T17" fmla="*/ 218 h 94"/>
                <a:gd name="T18" fmla="*/ 17051201 w 46"/>
                <a:gd name="T19" fmla="*/ 169 h 94"/>
                <a:gd name="T20" fmla="*/ 17260219 w 46"/>
                <a:gd name="T21" fmla="*/ 109 h 94"/>
                <a:gd name="T22" fmla="*/ 15969721 w 46"/>
                <a:gd name="T23" fmla="*/ 15 h 94"/>
                <a:gd name="T24" fmla="*/ 11848503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0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1500160 w 54"/>
                <a:gd name="T5" fmla="*/ 3 h 40"/>
                <a:gd name="T6" fmla="*/ 3040767 w 54"/>
                <a:gd name="T7" fmla="*/ 8 h 40"/>
                <a:gd name="T8" fmla="*/ 4888613 w 54"/>
                <a:gd name="T9" fmla="*/ 12 h 40"/>
                <a:gd name="T10" fmla="*/ 6889168 w 54"/>
                <a:gd name="T11" fmla="*/ 15 h 40"/>
                <a:gd name="T12" fmla="*/ 9041941 w 54"/>
                <a:gd name="T13" fmla="*/ 17 h 40"/>
                <a:gd name="T14" fmla="*/ 10746416 w 54"/>
                <a:gd name="T15" fmla="*/ 18 h 40"/>
                <a:gd name="T16" fmla="*/ 12748272 w 54"/>
                <a:gd name="T17" fmla="*/ 16 h 40"/>
                <a:gd name="T18" fmla="*/ 12584780 w 54"/>
                <a:gd name="T19" fmla="*/ 75 h 40"/>
                <a:gd name="T20" fmla="*/ 11878352 w 54"/>
                <a:gd name="T21" fmla="*/ 91 h 40"/>
                <a:gd name="T22" fmla="*/ 10460777 w 54"/>
                <a:gd name="T23" fmla="*/ 101 h 40"/>
                <a:gd name="T24" fmla="*/ 8690868 w 54"/>
                <a:gd name="T25" fmla="*/ 107 h 40"/>
                <a:gd name="T26" fmla="*/ 6518151 w 54"/>
                <a:gd name="T27" fmla="*/ 104 h 40"/>
                <a:gd name="T28" fmla="*/ 4413140 w 54"/>
                <a:gd name="T29" fmla="*/ 89 h 40"/>
                <a:gd name="T30" fmla="*/ 2280575 w 54"/>
                <a:gd name="T31" fmla="*/ 65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1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2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6327951 w 596"/>
                <a:gd name="T1" fmla="*/ 1315 h 666"/>
                <a:gd name="T2" fmla="*/ 2345051 w 596"/>
                <a:gd name="T3" fmla="*/ 1223 h 666"/>
                <a:gd name="T4" fmla="*/ 0 w 596"/>
                <a:gd name="T5" fmla="*/ 1031 h 666"/>
                <a:gd name="T6" fmla="*/ 1416492 w 596"/>
                <a:gd name="T7" fmla="*/ 793 h 666"/>
                <a:gd name="T8" fmla="*/ 9860883 w 596"/>
                <a:gd name="T9" fmla="*/ 540 h 666"/>
                <a:gd name="T10" fmla="*/ 26786910 w 596"/>
                <a:gd name="T11" fmla="*/ 303 h 666"/>
                <a:gd name="T12" fmla="*/ 55363088 w 596"/>
                <a:gd name="T13" fmla="*/ 105 h 666"/>
                <a:gd name="T14" fmla="*/ 96072144 w 596"/>
                <a:gd name="T15" fmla="*/ 2 h 666"/>
                <a:gd name="T16" fmla="*/ 148151009 w 596"/>
                <a:gd name="T17" fmla="*/ 9 h 666"/>
                <a:gd name="T18" fmla="*/ 188471995 w 596"/>
                <a:gd name="T19" fmla="*/ 239 h 666"/>
                <a:gd name="T20" fmla="*/ 215725140 w 596"/>
                <a:gd name="T21" fmla="*/ 586 h 666"/>
                <a:gd name="T22" fmla="*/ 230036911 w 596"/>
                <a:gd name="T23" fmla="*/ 1017 h 666"/>
                <a:gd name="T24" fmla="*/ 231808604 w 596"/>
                <a:gd name="T25" fmla="*/ 1465 h 666"/>
                <a:gd name="T26" fmla="*/ 220585540 w 596"/>
                <a:gd name="T27" fmla="*/ 1871 h 666"/>
                <a:gd name="T28" fmla="*/ 197382084 w 596"/>
                <a:gd name="T29" fmla="*/ 2194 h 666"/>
                <a:gd name="T30" fmla="*/ 162387683 w 596"/>
                <a:gd name="T31" fmla="*/ 2367 h 666"/>
                <a:gd name="T32" fmla="*/ 151526924 w 596"/>
                <a:gd name="T33" fmla="*/ 2357 h 666"/>
                <a:gd name="T34" fmla="*/ 171838219 w 596"/>
                <a:gd name="T35" fmla="*/ 2211 h 666"/>
                <a:gd name="T36" fmla="*/ 187634439 w 596"/>
                <a:gd name="T37" fmla="*/ 1936 h 666"/>
                <a:gd name="T38" fmla="*/ 198499735 w 596"/>
                <a:gd name="T39" fmla="*/ 1617 h 666"/>
                <a:gd name="T40" fmla="*/ 202357418 w 596"/>
                <a:gd name="T41" fmla="*/ 1269 h 666"/>
                <a:gd name="T42" fmla="*/ 200023267 w 596"/>
                <a:gd name="T43" fmla="*/ 920 h 666"/>
                <a:gd name="T44" fmla="*/ 188721759 w 596"/>
                <a:gd name="T45" fmla="*/ 621 h 666"/>
                <a:gd name="T46" fmla="*/ 168589229 w 596"/>
                <a:gd name="T47" fmla="*/ 399 h 666"/>
                <a:gd name="T48" fmla="*/ 132881116 w 596"/>
                <a:gd name="T49" fmla="*/ 264 h 666"/>
                <a:gd name="T50" fmla="*/ 95837241 w 596"/>
                <a:gd name="T51" fmla="*/ 215 h 666"/>
                <a:gd name="T52" fmla="*/ 67821071 w 596"/>
                <a:gd name="T53" fmla="*/ 249 h 666"/>
                <a:gd name="T54" fmla="*/ 47195908 w 596"/>
                <a:gd name="T55" fmla="*/ 357 h 666"/>
                <a:gd name="T56" fmla="*/ 32655396 w 596"/>
                <a:gd name="T57" fmla="*/ 533 h 666"/>
                <a:gd name="T58" fmla="*/ 22222658 w 596"/>
                <a:gd name="T59" fmla="*/ 738 h 666"/>
                <a:gd name="T60" fmla="*/ 15534327 w 596"/>
                <a:gd name="T61" fmla="*/ 969 h 666"/>
                <a:gd name="T62" fmla="*/ 10911721 w 596"/>
                <a:gd name="T63" fmla="*/ 1204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900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6900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900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900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965596C8-F0D4-4241-9992-4EDEA6B2A0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89" r:id="rId1"/>
    <p:sldLayoutId id="2147484890" r:id="rId2"/>
    <p:sldLayoutId id="2147484891" r:id="rId3"/>
    <p:sldLayoutId id="2147484892" r:id="rId4"/>
    <p:sldLayoutId id="2147484893" r:id="rId5"/>
    <p:sldLayoutId id="2147484894" r:id="rId6"/>
    <p:sldLayoutId id="2147484895" r:id="rId7"/>
    <p:sldLayoutId id="2147484896" r:id="rId8"/>
    <p:sldLayoutId id="2147484897" r:id="rId9"/>
    <p:sldLayoutId id="2147484898" r:id="rId10"/>
    <p:sldLayoutId id="2147484899" r:id="rId11"/>
    <p:sldLayoutId id="2147484900" r:id="rId12"/>
    <p:sldLayoutId id="2147484901" r:id="rId13"/>
    <p:sldLayoutId id="2147484902" r:id="rId14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0.png"/><Relationship Id="rId5" Type="http://schemas.openxmlformats.org/officeDocument/2006/relationships/image" Target="../media/image29.emf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90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6" y="692696"/>
            <a:ext cx="3480280" cy="1351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611379" y="6093296"/>
            <a:ext cx="2468389" cy="646331"/>
          </a:xfrm>
          <a:prstGeom prst="rect">
            <a:avLst/>
          </a:prstGeom>
          <a:solidFill>
            <a:srgbClr val="CCFFFF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sz="1800" b="1" dirty="0" smtClean="0">
                <a:solidFill>
                  <a:schemeClr val="accent6">
                    <a:lumMod val="10000"/>
                  </a:schemeClr>
                </a:solidFill>
              </a:rPr>
              <a:t>47th PAC meeting, January 17, 2018</a:t>
            </a:r>
            <a:endParaRPr lang="ru-RU" sz="1800" b="1" dirty="0" smtClean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56138"/>
            <a:ext cx="8836025" cy="64940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C00000"/>
                </a:solidFill>
              </a:rPr>
              <a:t>Status of the ACCULINNA-2</a:t>
            </a:r>
          </a:p>
          <a:p>
            <a:pPr algn="r">
              <a:defRPr/>
            </a:pP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fragment separator</a:t>
            </a:r>
            <a:r>
              <a:rPr lang="ru-RU" sz="1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ru-RU" sz="12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defRPr/>
            </a:pPr>
            <a:endParaRPr lang="en-US" sz="2800" b="1" dirty="0" smtClean="0">
              <a:solidFill>
                <a:srgbClr val="7030A0"/>
              </a:solidFill>
            </a:endParaRPr>
          </a:p>
          <a:p>
            <a:pPr algn="r">
              <a:defRPr/>
            </a:pPr>
            <a:endParaRPr lang="en-US" sz="2800" b="1" dirty="0" smtClean="0">
              <a:solidFill>
                <a:srgbClr val="7030A0"/>
              </a:solidFill>
            </a:endParaRPr>
          </a:p>
          <a:p>
            <a:pPr algn="ctr">
              <a:defRPr/>
            </a:pPr>
            <a:r>
              <a:rPr lang="en-US" sz="2800" b="1" dirty="0" smtClean="0">
                <a:solidFill>
                  <a:srgbClr val="7030A0"/>
                </a:solidFill>
              </a:rPr>
              <a:t>Andrey </a:t>
            </a:r>
            <a:r>
              <a:rPr lang="en-US" sz="2800" b="1" dirty="0" err="1">
                <a:solidFill>
                  <a:srgbClr val="7030A0"/>
                </a:solidFill>
              </a:rPr>
              <a:t>Fomichev</a:t>
            </a:r>
            <a:r>
              <a:rPr lang="en-US" sz="2800" b="1" baseline="30000" dirty="0" err="1">
                <a:solidFill>
                  <a:srgbClr val="7030A0"/>
                </a:solidFill>
              </a:rPr>
              <a:t>a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</a:p>
          <a:p>
            <a:pPr algn="ctr">
              <a:defRPr/>
            </a:pPr>
            <a:r>
              <a:rPr lang="en-US" sz="2800" b="1" dirty="0">
                <a:solidFill>
                  <a:srgbClr val="7030A0"/>
                </a:solidFill>
              </a:rPr>
              <a:t>for </a:t>
            </a:r>
            <a:r>
              <a:rPr lang="en-US" sz="2800" b="1" dirty="0" smtClean="0">
                <a:solidFill>
                  <a:srgbClr val="7030A0"/>
                </a:solidFill>
              </a:rPr>
              <a:t>ACCULINNA-2 Collaboration</a:t>
            </a:r>
          </a:p>
          <a:p>
            <a:pPr>
              <a:defRPr/>
            </a:pPr>
            <a:endParaRPr lang="en-US" sz="800" dirty="0" smtClean="0">
              <a:solidFill>
                <a:srgbClr val="0000CC"/>
              </a:solidFill>
            </a:endParaRPr>
          </a:p>
          <a:p>
            <a:pPr>
              <a:defRPr/>
            </a:pPr>
            <a:endParaRPr lang="en-US" sz="800" dirty="0" smtClean="0">
              <a:solidFill>
                <a:srgbClr val="0000CC"/>
              </a:solidFill>
            </a:endParaRPr>
          </a:p>
          <a:p>
            <a:pPr>
              <a:defRPr/>
            </a:pPr>
            <a:r>
              <a:rPr lang="en-US" sz="1800" dirty="0" smtClean="0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sz="1800" i="1" dirty="0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n-US" sz="1800" dirty="0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i="1" dirty="0" err="1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Flerov</a:t>
            </a:r>
            <a:r>
              <a:rPr lang="en-US" sz="1800" i="1" dirty="0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Laboratory of Nuclear Reactions, JINR, </a:t>
            </a:r>
            <a:r>
              <a:rPr lang="en-US" sz="1800" i="1" dirty="0" err="1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Dubna</a:t>
            </a:r>
            <a:r>
              <a:rPr lang="en-US" sz="1800" i="1" dirty="0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Russia</a:t>
            </a:r>
          </a:p>
          <a:p>
            <a:pPr>
              <a:defRPr/>
            </a:pPr>
            <a:r>
              <a:rPr lang="en-US" sz="1800" dirty="0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 </a:t>
            </a:r>
            <a:r>
              <a:rPr lang="en-US" sz="1800" i="1" dirty="0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n-US" sz="1800" dirty="0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i="1" dirty="0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Institute of Physics, Silesian University in </a:t>
            </a:r>
            <a:r>
              <a:rPr lang="en-US" sz="1800" i="1" dirty="0" err="1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Opava</a:t>
            </a:r>
            <a:r>
              <a:rPr lang="en-US" sz="1800" i="1" dirty="0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Czech Republic</a:t>
            </a:r>
          </a:p>
          <a:p>
            <a:pPr>
              <a:defRPr/>
            </a:pPr>
            <a:r>
              <a:rPr lang="en-US" sz="1800" dirty="0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n-US" sz="1800" i="1" dirty="0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n-US" sz="1800" dirty="0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i="1" dirty="0" err="1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Bogolyubov</a:t>
            </a:r>
            <a:r>
              <a:rPr lang="en-US" sz="1800" i="1" dirty="0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Laboratory of Theoretical Physics, JINR, </a:t>
            </a:r>
            <a:r>
              <a:rPr lang="en-US" sz="1800" i="1" dirty="0" err="1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Dubna</a:t>
            </a:r>
            <a:r>
              <a:rPr lang="en-US" sz="1800" i="1" dirty="0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Russia</a:t>
            </a:r>
          </a:p>
          <a:p>
            <a:pPr>
              <a:defRPr/>
            </a:pPr>
            <a:r>
              <a:rPr lang="en-US" sz="1800" dirty="0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 </a:t>
            </a:r>
            <a:r>
              <a:rPr lang="en-US" sz="1800" i="1" dirty="0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n-US" sz="1800" dirty="0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i="1" dirty="0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GSI </a:t>
            </a:r>
            <a:r>
              <a:rPr lang="en-US" sz="1800" i="1" dirty="0" err="1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Helmholtzzentrum</a:t>
            </a:r>
            <a:r>
              <a:rPr lang="en-US" sz="1800" i="1" dirty="0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fur </a:t>
            </a:r>
            <a:r>
              <a:rPr lang="en-US" sz="1800" i="1" dirty="0" err="1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Schwerionenforschung</a:t>
            </a:r>
            <a:r>
              <a:rPr lang="en-US" sz="1800" i="1" dirty="0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Darmstadt, Germany</a:t>
            </a:r>
          </a:p>
          <a:p>
            <a:pPr>
              <a:defRPr/>
            </a:pPr>
            <a:r>
              <a:rPr lang="en-US" sz="1800" dirty="0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</a:t>
            </a:r>
            <a:r>
              <a:rPr lang="en-US" sz="1800" i="1" dirty="0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n-US" sz="1800" dirty="0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i="1" dirty="0" smtClean="0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</a:t>
            </a:r>
            <a:r>
              <a:rPr lang="en-US" sz="1800" i="1" dirty="0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 Center </a:t>
            </a:r>
            <a:r>
              <a:rPr lang="en-US" sz="1800" i="1" dirty="0" smtClean="0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1800" i="1" dirty="0" err="1" smtClean="0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Kurchatov</a:t>
            </a:r>
            <a:r>
              <a:rPr lang="en-US" sz="1800" i="1" dirty="0" smtClean="0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i="1" dirty="0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Institute”, Moscow, Russia</a:t>
            </a:r>
          </a:p>
          <a:p>
            <a:pPr>
              <a:defRPr/>
            </a:pPr>
            <a:r>
              <a:rPr lang="en-US" sz="1800" dirty="0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 </a:t>
            </a:r>
            <a:r>
              <a:rPr lang="en-US" sz="1800" i="1" dirty="0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n-US" sz="1800" dirty="0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i="1" dirty="0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Institute of Nuclear Physics PAN, Krakow, Poland</a:t>
            </a:r>
          </a:p>
          <a:p>
            <a:pPr>
              <a:defRPr/>
            </a:pPr>
            <a:r>
              <a:rPr lang="en-US" sz="1800" dirty="0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n-US" sz="1800" i="1" dirty="0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n-US" sz="1800" dirty="0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i="1" dirty="0" err="1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Skobel’tsyn</a:t>
            </a:r>
            <a:r>
              <a:rPr lang="en-US" sz="1800" i="1" dirty="0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Institute of Nuclear Physics, Moscow State University, Russia</a:t>
            </a:r>
          </a:p>
          <a:p>
            <a:pPr>
              <a:defRPr/>
            </a:pPr>
            <a:r>
              <a:rPr lang="en-US" sz="1800" dirty="0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 </a:t>
            </a:r>
            <a:r>
              <a:rPr lang="en-US" sz="1800" i="1" dirty="0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n-US" sz="1800" dirty="0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i="1" dirty="0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Faculty of Physics, University of Warsaw, Warsaw, Poland</a:t>
            </a:r>
          </a:p>
          <a:p>
            <a:pPr>
              <a:defRPr/>
            </a:pPr>
            <a:r>
              <a:rPr lang="en-US" sz="1800" dirty="0" err="1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1800" dirty="0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i="1" dirty="0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n-US" sz="1800" dirty="0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i="1" dirty="0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Fundamental Physics, Chalmers University of Technology, Goteborg, Sweden</a:t>
            </a:r>
            <a:endParaRPr lang="ru-RU" sz="1800" dirty="0">
              <a:solidFill>
                <a:schemeClr val="accent6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sz="1800" dirty="0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r>
              <a:rPr lang="en-US" sz="1800" i="1" dirty="0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All-Russian Research Institute of Experimental Physics, </a:t>
            </a:r>
            <a:r>
              <a:rPr lang="en-US" sz="1800" i="1" dirty="0" err="1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Sarov</a:t>
            </a:r>
            <a:r>
              <a:rPr lang="en-US" sz="1800" i="1" dirty="0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Russia</a:t>
            </a:r>
          </a:p>
          <a:p>
            <a:pPr>
              <a:defRPr/>
            </a:pPr>
            <a:r>
              <a:rPr lang="en-US" sz="1800" dirty="0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sz="1800" i="1" dirty="0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1800" i="1" dirty="0" err="1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Ioffe</a:t>
            </a:r>
            <a:r>
              <a:rPr lang="en-US" sz="1800" i="1" dirty="0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Physical Technical Institute, St. Petersburg, </a:t>
            </a:r>
            <a:r>
              <a:rPr lang="en-US" sz="1800" i="1" dirty="0" smtClean="0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Russia</a:t>
            </a:r>
          </a:p>
          <a:p>
            <a:pPr>
              <a:defRPr/>
            </a:pPr>
            <a:r>
              <a:rPr lang="en-US" sz="1800" dirty="0" smtClean="0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sz="1800" i="1" dirty="0" smtClean="0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i="1" dirty="0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n-US" sz="1800" i="1" dirty="0" smtClean="0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1800" i="1" dirty="0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NSCL, Michigan State University, East Lansing, Michigan, </a:t>
            </a:r>
            <a:r>
              <a:rPr lang="en-US" sz="1800" i="1" dirty="0" smtClean="0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USA</a:t>
            </a:r>
            <a:endParaRPr lang="ru-RU" sz="1800" i="1" dirty="0">
              <a:solidFill>
                <a:schemeClr val="accent6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316806"/>
            <a:ext cx="1981200" cy="1095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496" y="548680"/>
            <a:ext cx="8185005" cy="30243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821" y="3789040"/>
            <a:ext cx="8169680" cy="266429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76102" y="60594"/>
            <a:ext cx="77134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</a:rPr>
              <a:t>Beta-delayed alpha decay of </a:t>
            </a:r>
            <a:r>
              <a:rPr lang="en-US" b="1" baseline="30000" dirty="0" smtClean="0">
                <a:solidFill>
                  <a:srgbClr val="0000CC"/>
                </a:solidFill>
              </a:rPr>
              <a:t>11</a:t>
            </a:r>
            <a:r>
              <a:rPr lang="en-US" b="1" dirty="0" smtClean="0">
                <a:solidFill>
                  <a:srgbClr val="0000CC"/>
                </a:solidFill>
              </a:rPr>
              <a:t>Be. Proposal given by Warsaw Univ. </a:t>
            </a:r>
            <a:endParaRPr lang="ru-RU" dirty="0"/>
          </a:p>
        </p:txBody>
      </p:sp>
      <p:cxnSp>
        <p:nvCxnSpPr>
          <p:cNvPr id="6" name="Прямая соединительная линия 5"/>
          <p:cNvCxnSpPr>
            <a:endCxn id="2" idx="3"/>
          </p:cNvCxnSpPr>
          <p:nvPr/>
        </p:nvCxnSpPr>
        <p:spPr>
          <a:xfrm>
            <a:off x="4355976" y="2060848"/>
            <a:ext cx="432252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08821" y="2276872"/>
            <a:ext cx="8095627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39552" y="2564904"/>
            <a:ext cx="8095627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08821" y="2780928"/>
            <a:ext cx="8095627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39552" y="3068960"/>
            <a:ext cx="216024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211960" y="4869160"/>
            <a:ext cx="4392488" cy="792088"/>
          </a:xfrm>
          <a:prstGeom prst="ellipse">
            <a:avLst/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88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3976" y="158290"/>
            <a:ext cx="6227698" cy="3671282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2420888"/>
            <a:ext cx="4075874" cy="405110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292080" y="169476"/>
            <a:ext cx="470000" cy="400110"/>
          </a:xfrm>
          <a:prstGeom prst="rect">
            <a:avLst/>
          </a:prstGeom>
          <a:solidFill>
            <a:schemeClr val="accent1"/>
          </a:solidFill>
          <a:ln>
            <a:solidFill>
              <a:schemeClr val="bg2"/>
            </a:solidFill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4485" y="112306"/>
            <a:ext cx="3131372" cy="1785104"/>
          </a:xfrm>
          <a:prstGeom prst="rect">
            <a:avLst/>
          </a:prstGeom>
          <a:solidFill>
            <a:schemeClr val="accent1"/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F5: </a:t>
            </a:r>
            <a:r>
              <a:rPr lang="en-US" b="1" i="1" dirty="0" smtClean="0">
                <a:solidFill>
                  <a:srgbClr val="0000CC"/>
                </a:solidFill>
              </a:rPr>
              <a:t>Dipole magnet with related detector system </a:t>
            </a:r>
            <a:r>
              <a:rPr lang="en-US" b="1" i="1" dirty="0">
                <a:solidFill>
                  <a:srgbClr val="0000CC"/>
                </a:solidFill>
              </a:rPr>
              <a:t>(</a:t>
            </a:r>
            <a:r>
              <a:rPr lang="en-US" b="1" i="1" dirty="0" smtClean="0">
                <a:solidFill>
                  <a:srgbClr val="0000CC"/>
                </a:solidFill>
              </a:rPr>
              <a:t>in progress)</a:t>
            </a:r>
          </a:p>
          <a:p>
            <a:endParaRPr lang="en-US" sz="1000" b="1" i="1" dirty="0" smtClean="0">
              <a:solidFill>
                <a:srgbClr val="0000CC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F3: </a:t>
            </a:r>
            <a:r>
              <a:rPr lang="en-US" b="1" i="1" dirty="0" smtClean="0">
                <a:solidFill>
                  <a:srgbClr val="0000CC"/>
                </a:solidFill>
              </a:rPr>
              <a:t>RF-kicker will be ready in the middle 2018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44484" y="2529390"/>
            <a:ext cx="470000" cy="400110"/>
          </a:xfrm>
          <a:prstGeom prst="rect">
            <a:avLst/>
          </a:prstGeom>
          <a:solidFill>
            <a:schemeClr val="accent1"/>
          </a:solidFill>
          <a:ln>
            <a:solidFill>
              <a:schemeClr val="bg2"/>
            </a:solidFill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11594" y="5733256"/>
            <a:ext cx="583814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gap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1840" y="3709662"/>
            <a:ext cx="2257155" cy="2940425"/>
          </a:xfrm>
          <a:prstGeom prst="rect">
            <a:avLst/>
          </a:prstGeom>
        </p:spPr>
      </p:pic>
      <p:graphicFrame>
        <p:nvGraphicFramePr>
          <p:cNvPr id="35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748294"/>
              </p:ext>
            </p:extLst>
          </p:nvPr>
        </p:nvGraphicFramePr>
        <p:xfrm>
          <a:off x="5263694" y="4365104"/>
          <a:ext cx="3738568" cy="22025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40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245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200" b="1" noProof="0" dirty="0">
                          <a:solidFill>
                            <a:schemeClr val="tx1"/>
                          </a:solidFill>
                        </a:rPr>
                        <a:t>Frequency range (MHz)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solidFill>
                            <a:srgbClr val="C00000"/>
                          </a:solidFill>
                        </a:rPr>
                        <a:t>15 – 22</a:t>
                      </a:r>
                      <a:endParaRPr lang="fr-FR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2291">
                <a:tc>
                  <a:txBody>
                    <a:bodyPr/>
                    <a:lstStyle/>
                    <a:p>
                      <a:r>
                        <a:rPr lang="en-US" sz="1200" b="1" noProof="0" dirty="0"/>
                        <a:t>Peak voltage (KV)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dirty="0"/>
                        <a:t>120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4223">
                <a:tc>
                  <a:txBody>
                    <a:bodyPr/>
                    <a:lstStyle/>
                    <a:p>
                      <a:r>
                        <a:rPr lang="en-US" sz="1200" b="1" noProof="0" dirty="0" smtClean="0"/>
                        <a:t>Gap </a:t>
                      </a:r>
                      <a:r>
                        <a:rPr lang="en-US" sz="1200" b="1" noProof="0" dirty="0"/>
                        <a:t>(mm)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rgbClr val="C00000"/>
                          </a:solidFill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4401">
                <a:tc>
                  <a:txBody>
                    <a:bodyPr/>
                    <a:lstStyle/>
                    <a:p>
                      <a:r>
                        <a:rPr lang="en-US" sz="1200" b="1" noProof="0" dirty="0"/>
                        <a:t>Width of electrode (mm)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dirty="0"/>
                        <a:t>120 min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4577">
                <a:tc>
                  <a:txBody>
                    <a:bodyPr/>
                    <a:lstStyle/>
                    <a:p>
                      <a:r>
                        <a:rPr lang="en-US" sz="1200" b="1" noProof="0" dirty="0"/>
                        <a:t>Length of electrodes (mm)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dirty="0"/>
                        <a:t>700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4577">
                <a:tc>
                  <a:txBody>
                    <a:bodyPr/>
                    <a:lstStyle/>
                    <a:p>
                      <a:r>
                        <a:rPr lang="en-US" sz="1200" b="1" noProof="0" dirty="0"/>
                        <a:t>Cylinder diameter (mm)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dirty="0"/>
                        <a:t>1200 max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4400">
                <a:tc>
                  <a:txBody>
                    <a:bodyPr/>
                    <a:lstStyle/>
                    <a:p>
                      <a:r>
                        <a:rPr lang="en-US" sz="1200" b="1" noProof="0" dirty="0"/>
                        <a:t>Stem diameter (mm)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dirty="0"/>
                        <a:t>120</a:t>
                      </a:r>
                      <a:r>
                        <a:rPr lang="fr-FR" sz="1200" b="1" baseline="0" dirty="0"/>
                        <a:t> max</a:t>
                      </a:r>
                      <a:endParaRPr lang="fr-FR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4401">
                <a:tc>
                  <a:txBody>
                    <a:bodyPr/>
                    <a:lstStyle/>
                    <a:p>
                      <a:r>
                        <a:rPr lang="en-US" sz="1200" b="1" noProof="0" dirty="0"/>
                        <a:t>Length</a:t>
                      </a:r>
                      <a:r>
                        <a:rPr lang="en-US" sz="1200" b="1" baseline="0" noProof="0" dirty="0"/>
                        <a:t> of coaxial line</a:t>
                      </a:r>
                      <a:r>
                        <a:rPr lang="en-US" sz="1200" b="1" noProof="0" dirty="0"/>
                        <a:t> </a:t>
                      </a:r>
                      <a:r>
                        <a:rPr lang="en-US" sz="1200" b="1" noProof="0" dirty="0" smtClean="0"/>
                        <a:t>(</a:t>
                      </a:r>
                      <a:r>
                        <a:rPr lang="en-US" sz="1200" b="1" noProof="0" dirty="0"/>
                        <a:t>mm)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rgbClr val="C00000"/>
                          </a:solidFill>
                        </a:rPr>
                        <a:t>1830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728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8544" y="1175406"/>
            <a:ext cx="3732276" cy="405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rganigramme : Ou 6"/>
          <p:cNvSpPr>
            <a:spLocks noChangeAspect="1"/>
          </p:cNvSpPr>
          <p:nvPr/>
        </p:nvSpPr>
        <p:spPr>
          <a:xfrm>
            <a:off x="3629720" y="3432175"/>
            <a:ext cx="160337" cy="160338"/>
          </a:xfrm>
          <a:prstGeom prst="flowChartOr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Organigramme : Processus 12"/>
          <p:cNvSpPr>
            <a:spLocks noChangeAspect="1"/>
          </p:cNvSpPr>
          <p:nvPr/>
        </p:nvSpPr>
        <p:spPr>
          <a:xfrm rot="20940000">
            <a:off x="3982145" y="3243263"/>
            <a:ext cx="657225" cy="554037"/>
          </a:xfrm>
          <a:prstGeom prst="flowChartProcess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15365" name="Groupe 30"/>
          <p:cNvGrpSpPr>
            <a:grpSpLocks/>
          </p:cNvGrpSpPr>
          <p:nvPr/>
        </p:nvGrpSpPr>
        <p:grpSpPr bwMode="auto">
          <a:xfrm>
            <a:off x="3697981" y="1697038"/>
            <a:ext cx="3414156" cy="1949450"/>
            <a:chOff x="5634293" y="2773614"/>
            <a:chExt cx="3413858" cy="1949077"/>
          </a:xfrm>
        </p:grpSpPr>
        <p:sp>
          <p:nvSpPr>
            <p:cNvPr id="15390" name="ZoneTexte 34"/>
            <p:cNvSpPr txBox="1">
              <a:spLocks noChangeArrowheads="1"/>
            </p:cNvSpPr>
            <p:nvPr/>
          </p:nvSpPr>
          <p:spPr bwMode="auto">
            <a:xfrm>
              <a:off x="7191715" y="2773614"/>
              <a:ext cx="1856436" cy="738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ru-RU" sz="1400" b="1" i="1" dirty="0">
                  <a:solidFill>
                    <a:srgbClr val="0000FF"/>
                  </a:solidFill>
                </a:rPr>
                <a:t>Decay </a:t>
              </a:r>
              <a:r>
                <a:rPr lang="en-US" altLang="ru-RU" sz="1400" b="1" i="1" dirty="0">
                  <a:solidFill>
                    <a:srgbClr val="0000FF"/>
                  </a:solidFill>
                </a:rPr>
                <a:t>triton</a:t>
              </a:r>
              <a:r>
                <a:rPr lang="fr-FR" altLang="ru-RU" sz="1400" b="1" i="1" dirty="0">
                  <a:solidFill>
                    <a:srgbClr val="0000FF"/>
                  </a:solidFill>
                </a:rPr>
                <a:t>s</a:t>
              </a:r>
              <a:r>
                <a:rPr lang="ru-RU" altLang="ru-RU" sz="1400" b="1" i="1" dirty="0">
                  <a:solidFill>
                    <a:srgbClr val="0000FF"/>
                  </a:solidFill>
                </a:rPr>
                <a:t> </a:t>
              </a:r>
              <a:r>
                <a:rPr lang="en-US" altLang="ru-RU" sz="1400" b="1" i="1" dirty="0" smtClean="0">
                  <a:solidFill>
                    <a:srgbClr val="0000FF"/>
                  </a:solidFill>
                </a:rPr>
                <a:t>&amp; RIB</a:t>
              </a:r>
              <a:endParaRPr lang="fr-FR" altLang="ru-RU" sz="1400" b="1" i="1" dirty="0">
                <a:solidFill>
                  <a:srgbClr val="0000FF"/>
                </a:solidFill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ru-RU" sz="1400" b="1" dirty="0">
                  <a:solidFill>
                    <a:srgbClr val="0000FF"/>
                  </a:solidFill>
                </a:rPr>
                <a:t>B</a:t>
              </a:r>
              <a:r>
                <a:rPr lang="fr-FR" altLang="ru-RU" sz="1400" b="1" dirty="0">
                  <a:solidFill>
                    <a:srgbClr val="0000FF"/>
                  </a:solidFill>
                  <a:latin typeface="Symbol" panose="05050102010706020507" pitchFamily="18" charset="2"/>
                </a:rPr>
                <a:t>r</a:t>
              </a:r>
              <a:r>
                <a:rPr lang="fr-FR" altLang="ru-RU" sz="1400" b="1" dirty="0">
                  <a:solidFill>
                    <a:srgbClr val="0000FF"/>
                  </a:solidFill>
                </a:rPr>
                <a:t> = 0.4 ~ 1.0 Tm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ru-RU" sz="1400" b="1" dirty="0">
                  <a:solidFill>
                    <a:srgbClr val="0000FF"/>
                  </a:solidFill>
                </a:rPr>
                <a:t>Cone 0 ~ 14°</a:t>
              </a:r>
            </a:p>
          </p:txBody>
        </p:sp>
        <p:cxnSp>
          <p:nvCxnSpPr>
            <p:cNvPr id="36" name="Connecteur droit 35"/>
            <p:cNvCxnSpPr/>
            <p:nvPr/>
          </p:nvCxnSpPr>
          <p:spPr>
            <a:xfrm flipV="1">
              <a:off x="5639056" y="4454454"/>
              <a:ext cx="580974" cy="134912"/>
            </a:xfrm>
            <a:prstGeom prst="line">
              <a:avLst/>
            </a:pr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Forme libre 38"/>
            <p:cNvSpPr/>
            <p:nvPr/>
          </p:nvSpPr>
          <p:spPr>
            <a:xfrm rot="21480000">
              <a:off x="6210506" y="4322718"/>
              <a:ext cx="252390" cy="128562"/>
            </a:xfrm>
            <a:custGeom>
              <a:avLst/>
              <a:gdLst>
                <a:gd name="connsiteX0" fmla="*/ 0 w 252412"/>
                <a:gd name="connsiteY0" fmla="*/ 128587 h 128587"/>
                <a:gd name="connsiteX1" fmla="*/ 80962 w 252412"/>
                <a:gd name="connsiteY1" fmla="*/ 107156 h 128587"/>
                <a:gd name="connsiteX2" fmla="*/ 154781 w 252412"/>
                <a:gd name="connsiteY2" fmla="*/ 76200 h 128587"/>
                <a:gd name="connsiteX3" fmla="*/ 214312 w 252412"/>
                <a:gd name="connsiteY3" fmla="*/ 30956 h 128587"/>
                <a:gd name="connsiteX4" fmla="*/ 252412 w 252412"/>
                <a:gd name="connsiteY4" fmla="*/ 0 h 128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412" h="128587">
                  <a:moveTo>
                    <a:pt x="0" y="128587"/>
                  </a:moveTo>
                  <a:cubicBezTo>
                    <a:pt x="27582" y="122237"/>
                    <a:pt x="55165" y="115887"/>
                    <a:pt x="80962" y="107156"/>
                  </a:cubicBezTo>
                  <a:cubicBezTo>
                    <a:pt x="106759" y="98425"/>
                    <a:pt x="132556" y="88900"/>
                    <a:pt x="154781" y="76200"/>
                  </a:cubicBezTo>
                  <a:cubicBezTo>
                    <a:pt x="177006" y="63500"/>
                    <a:pt x="198040" y="43656"/>
                    <a:pt x="214312" y="30956"/>
                  </a:cubicBezTo>
                  <a:cubicBezTo>
                    <a:pt x="230584" y="18256"/>
                    <a:pt x="241498" y="9128"/>
                    <a:pt x="252412" y="0"/>
                  </a:cubicBezTo>
                </a:path>
              </a:pathLst>
            </a:cu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cxnSp>
          <p:nvCxnSpPr>
            <p:cNvPr id="42" name="Connecteur droit 41"/>
            <p:cNvCxnSpPr/>
            <p:nvPr/>
          </p:nvCxnSpPr>
          <p:spPr>
            <a:xfrm flipH="1" flipV="1">
              <a:off x="5634293" y="4587779"/>
              <a:ext cx="580974" cy="134912"/>
            </a:xfrm>
            <a:prstGeom prst="line">
              <a:avLst/>
            </a:pr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Forme libre 43"/>
            <p:cNvSpPr/>
            <p:nvPr/>
          </p:nvSpPr>
          <p:spPr>
            <a:xfrm>
              <a:off x="6208918" y="4665552"/>
              <a:ext cx="339695" cy="57139"/>
            </a:xfrm>
            <a:custGeom>
              <a:avLst/>
              <a:gdLst>
                <a:gd name="connsiteX0" fmla="*/ 0 w 340518"/>
                <a:gd name="connsiteY0" fmla="*/ 52388 h 57226"/>
                <a:gd name="connsiteX1" fmla="*/ 88106 w 340518"/>
                <a:gd name="connsiteY1" fmla="*/ 57150 h 57226"/>
                <a:gd name="connsiteX2" fmla="*/ 138112 w 340518"/>
                <a:gd name="connsiteY2" fmla="*/ 54769 h 57226"/>
                <a:gd name="connsiteX3" fmla="*/ 195262 w 340518"/>
                <a:gd name="connsiteY3" fmla="*/ 47625 h 57226"/>
                <a:gd name="connsiteX4" fmla="*/ 250031 w 340518"/>
                <a:gd name="connsiteY4" fmla="*/ 33338 h 57226"/>
                <a:gd name="connsiteX5" fmla="*/ 297656 w 340518"/>
                <a:gd name="connsiteY5" fmla="*/ 14288 h 57226"/>
                <a:gd name="connsiteX6" fmla="*/ 340518 w 340518"/>
                <a:gd name="connsiteY6" fmla="*/ 0 h 57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0518" h="57226">
                  <a:moveTo>
                    <a:pt x="0" y="52388"/>
                  </a:moveTo>
                  <a:cubicBezTo>
                    <a:pt x="32543" y="54570"/>
                    <a:pt x="65087" y="56753"/>
                    <a:pt x="88106" y="57150"/>
                  </a:cubicBezTo>
                  <a:cubicBezTo>
                    <a:pt x="111125" y="57547"/>
                    <a:pt x="120253" y="56356"/>
                    <a:pt x="138112" y="54769"/>
                  </a:cubicBezTo>
                  <a:cubicBezTo>
                    <a:pt x="155971" y="53182"/>
                    <a:pt x="176609" y="51197"/>
                    <a:pt x="195262" y="47625"/>
                  </a:cubicBezTo>
                  <a:cubicBezTo>
                    <a:pt x="213915" y="44053"/>
                    <a:pt x="232965" y="38894"/>
                    <a:pt x="250031" y="33338"/>
                  </a:cubicBezTo>
                  <a:cubicBezTo>
                    <a:pt x="267097" y="27782"/>
                    <a:pt x="282575" y="19844"/>
                    <a:pt x="297656" y="14288"/>
                  </a:cubicBezTo>
                  <a:cubicBezTo>
                    <a:pt x="312737" y="8732"/>
                    <a:pt x="326627" y="4366"/>
                    <a:pt x="340518" y="0"/>
                  </a:cubicBezTo>
                </a:path>
              </a:pathLst>
            </a:cu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5395" name="ZoneTexte 44"/>
            <p:cNvSpPr txBox="1">
              <a:spLocks noChangeArrowheads="1"/>
            </p:cNvSpPr>
            <p:nvPr/>
          </p:nvSpPr>
          <p:spPr bwMode="auto">
            <a:xfrm>
              <a:off x="7064914" y="3800158"/>
              <a:ext cx="683208" cy="276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ru-RU" sz="1200" b="1">
                  <a:solidFill>
                    <a:srgbClr val="0000FF"/>
                  </a:solidFill>
                </a:rPr>
                <a:t>B</a:t>
              </a:r>
              <a:r>
                <a:rPr lang="fr-FR" altLang="ru-RU" sz="1200" b="1">
                  <a:solidFill>
                    <a:srgbClr val="0000FF"/>
                  </a:solidFill>
                  <a:latin typeface="Symbol" panose="05050102010706020507" pitchFamily="18" charset="2"/>
                </a:rPr>
                <a:t>r</a:t>
              </a:r>
              <a:r>
                <a:rPr lang="fr-FR" altLang="ru-RU" sz="1200" b="1">
                  <a:solidFill>
                    <a:srgbClr val="0000FF"/>
                  </a:solidFill>
                </a:rPr>
                <a:t>=0.4</a:t>
              </a:r>
            </a:p>
          </p:txBody>
        </p:sp>
        <p:sp>
          <p:nvSpPr>
            <p:cNvPr id="15396" name="ZoneTexte 46"/>
            <p:cNvSpPr txBox="1">
              <a:spLocks noChangeArrowheads="1"/>
            </p:cNvSpPr>
            <p:nvPr/>
          </p:nvSpPr>
          <p:spPr bwMode="auto">
            <a:xfrm>
              <a:off x="7006674" y="3452756"/>
              <a:ext cx="683208" cy="276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ru-RU" sz="1200" b="1">
                  <a:solidFill>
                    <a:srgbClr val="0000FF"/>
                  </a:solidFill>
                </a:rPr>
                <a:t>B</a:t>
              </a:r>
              <a:r>
                <a:rPr lang="fr-FR" altLang="ru-RU" sz="1200" b="1">
                  <a:solidFill>
                    <a:srgbClr val="0000FF"/>
                  </a:solidFill>
                  <a:latin typeface="Symbol" panose="05050102010706020507" pitchFamily="18" charset="2"/>
                </a:rPr>
                <a:t>r</a:t>
              </a:r>
              <a:r>
                <a:rPr lang="fr-FR" altLang="ru-RU" sz="1200" b="1">
                  <a:solidFill>
                    <a:srgbClr val="0000FF"/>
                  </a:solidFill>
                </a:rPr>
                <a:t>=1.0</a:t>
              </a:r>
            </a:p>
          </p:txBody>
        </p:sp>
        <p:cxnSp>
          <p:nvCxnSpPr>
            <p:cNvPr id="43" name="Connecteur droit 42"/>
            <p:cNvCxnSpPr/>
            <p:nvPr/>
          </p:nvCxnSpPr>
          <p:spPr>
            <a:xfrm flipV="1">
              <a:off x="6542264" y="4297322"/>
              <a:ext cx="538116" cy="366642"/>
            </a:xfrm>
            <a:prstGeom prst="line">
              <a:avLst/>
            </a:pr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/>
            <p:cNvCxnSpPr/>
            <p:nvPr/>
          </p:nvCxnSpPr>
          <p:spPr>
            <a:xfrm flipV="1">
              <a:off x="6451784" y="3649746"/>
              <a:ext cx="534940" cy="674558"/>
            </a:xfrm>
            <a:prstGeom prst="line">
              <a:avLst/>
            </a:pr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66" name="Groupe 1"/>
          <p:cNvGrpSpPr>
            <a:grpSpLocks/>
          </p:cNvGrpSpPr>
          <p:nvPr/>
        </p:nvGrpSpPr>
        <p:grpSpPr bwMode="auto">
          <a:xfrm>
            <a:off x="3723382" y="2763838"/>
            <a:ext cx="2919413" cy="1708150"/>
            <a:chOff x="5903447" y="1717440"/>
            <a:chExt cx="2920244" cy="1710623"/>
          </a:xfrm>
        </p:grpSpPr>
        <p:sp>
          <p:nvSpPr>
            <p:cNvPr id="15386" name="ZoneTexte 51"/>
            <p:cNvSpPr txBox="1">
              <a:spLocks noChangeArrowheads="1"/>
            </p:cNvSpPr>
            <p:nvPr/>
          </p:nvSpPr>
          <p:spPr bwMode="auto">
            <a:xfrm>
              <a:off x="7553615" y="2903978"/>
              <a:ext cx="1256002" cy="524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ru-RU" sz="1400" b="1" i="1">
                  <a:solidFill>
                    <a:srgbClr val="259B4C"/>
                  </a:solidFill>
                </a:rPr>
                <a:t>Neutrons,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ru-RU" sz="1400" b="1">
                  <a:solidFill>
                    <a:srgbClr val="259B4C"/>
                  </a:solidFill>
                </a:rPr>
                <a:t>Cone 0 ~ 14°</a:t>
              </a:r>
            </a:p>
          </p:txBody>
        </p:sp>
        <p:cxnSp>
          <p:nvCxnSpPr>
            <p:cNvPr id="53" name="Connecteur droit 52"/>
            <p:cNvCxnSpPr/>
            <p:nvPr/>
          </p:nvCxnSpPr>
          <p:spPr>
            <a:xfrm flipV="1">
              <a:off x="5903447" y="1932062"/>
              <a:ext cx="2920244" cy="530993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/>
            <p:cNvCxnSpPr/>
            <p:nvPr/>
          </p:nvCxnSpPr>
          <p:spPr>
            <a:xfrm>
              <a:off x="5930443" y="2482132"/>
              <a:ext cx="2885308" cy="39745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89" name="ZoneTexte 58"/>
            <p:cNvSpPr txBox="1">
              <a:spLocks noChangeArrowheads="1"/>
            </p:cNvSpPr>
            <p:nvPr/>
          </p:nvSpPr>
          <p:spPr bwMode="auto">
            <a:xfrm>
              <a:off x="8050027" y="1717440"/>
              <a:ext cx="184809" cy="27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FR" altLang="ru-RU" sz="1200" b="1">
                <a:solidFill>
                  <a:srgbClr val="FF3300"/>
                </a:solidFill>
              </a:endParaRPr>
            </a:p>
          </p:txBody>
        </p:sp>
      </p:grpSp>
      <p:grpSp>
        <p:nvGrpSpPr>
          <p:cNvPr id="15367" name="Groupe 2"/>
          <p:cNvGrpSpPr>
            <a:grpSpLocks/>
          </p:cNvGrpSpPr>
          <p:nvPr/>
        </p:nvGrpSpPr>
        <p:grpSpPr bwMode="auto">
          <a:xfrm>
            <a:off x="3697982" y="1177925"/>
            <a:ext cx="2546350" cy="2109788"/>
            <a:chOff x="2477948" y="1820533"/>
            <a:chExt cx="2544515" cy="2326236"/>
          </a:xfrm>
        </p:grpSpPr>
        <p:sp>
          <p:nvSpPr>
            <p:cNvPr id="8" name="Rectangle 7"/>
            <p:cNvSpPr/>
            <p:nvPr/>
          </p:nvSpPr>
          <p:spPr>
            <a:xfrm rot="21000000">
              <a:off x="3737515" y="3303093"/>
              <a:ext cx="158636" cy="843676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cxnSp>
          <p:nvCxnSpPr>
            <p:cNvPr id="65" name="Connecteur droit avec flèche 64"/>
            <p:cNvCxnSpPr>
              <a:endCxn id="8" idx="0"/>
            </p:cNvCxnSpPr>
            <p:nvPr/>
          </p:nvCxnSpPr>
          <p:spPr>
            <a:xfrm>
              <a:off x="3578879" y="2433161"/>
              <a:ext cx="171326" cy="876934"/>
            </a:xfrm>
            <a:prstGeom prst="straightConnector1">
              <a:avLst/>
            </a:prstGeom>
            <a:ln w="127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 useBgFill="1">
          <p:nvSpPr>
            <p:cNvPr id="47" name="ZoneTexte 63"/>
            <p:cNvSpPr txBox="1"/>
            <p:nvPr/>
          </p:nvSpPr>
          <p:spPr>
            <a:xfrm>
              <a:off x="2477948" y="1820533"/>
              <a:ext cx="2544515" cy="575871"/>
            </a:xfrm>
            <a:prstGeom prst="rect">
              <a:avLst/>
            </a:prstGeom>
            <a:ln w="12700">
              <a:solidFill>
                <a:srgbClr val="FFFF99"/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400" b="1" dirty="0" err="1">
                  <a:solidFill>
                    <a:schemeClr val="accent6">
                      <a:lumMod val="10000"/>
                    </a:schemeClr>
                  </a:solidFill>
                </a:rPr>
                <a:t>Hodoscope</a:t>
              </a:r>
              <a:r>
                <a:rPr lang="en-US" sz="1400" b="1" dirty="0">
                  <a:solidFill>
                    <a:schemeClr val="accent6">
                      <a:lumMod val="10000"/>
                    </a:schemeClr>
                  </a:solidFill>
                </a:rPr>
                <a:t> X_Y~20x80 cm</a:t>
              </a:r>
              <a:endParaRPr lang="ru-RU" sz="1400" b="1" dirty="0">
                <a:solidFill>
                  <a:schemeClr val="accent6">
                    <a:lumMod val="10000"/>
                  </a:schemeClr>
                </a:solidFill>
              </a:endParaRPr>
            </a:p>
            <a:p>
              <a:pPr>
                <a:defRPr/>
              </a:pPr>
              <a:r>
                <a:rPr lang="ru-RU" sz="1400" b="1" dirty="0">
                  <a:solidFill>
                    <a:schemeClr val="accent6">
                      <a:lumMod val="10000"/>
                    </a:schemeClr>
                  </a:solidFill>
                </a:rPr>
                <a:t>(</a:t>
              </a:r>
              <a:r>
                <a:rPr lang="en-US" sz="1400" b="1" dirty="0">
                  <a:solidFill>
                    <a:schemeClr val="accent6">
                      <a:lumMod val="10000"/>
                    </a:schemeClr>
                  </a:solidFill>
                </a:rPr>
                <a:t>it should be done)</a:t>
              </a:r>
              <a:endParaRPr lang="fr-FR" sz="1400" b="1" dirty="0">
                <a:solidFill>
                  <a:schemeClr val="accent6">
                    <a:lumMod val="10000"/>
                  </a:schemeClr>
                </a:solidFill>
              </a:endParaRPr>
            </a:p>
          </p:txBody>
        </p:sp>
      </p:grpSp>
      <p:sp>
        <p:nvSpPr>
          <p:cNvPr id="15368" name="Line 9"/>
          <p:cNvSpPr>
            <a:spLocks noChangeShapeType="1"/>
          </p:cNvSpPr>
          <p:nvPr/>
        </p:nvSpPr>
        <p:spPr bwMode="auto">
          <a:xfrm>
            <a:off x="600770" y="3505200"/>
            <a:ext cx="1182687" cy="14288"/>
          </a:xfrm>
          <a:prstGeom prst="line">
            <a:avLst/>
          </a:prstGeom>
          <a:noFill/>
          <a:ln w="63500">
            <a:solidFill>
              <a:srgbClr val="0000CC"/>
            </a:solidFill>
            <a:prstDash val="sysDot"/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69" name="Прямоугольник 9"/>
          <p:cNvSpPr>
            <a:spLocks noChangeArrowheads="1"/>
          </p:cNvSpPr>
          <p:nvPr/>
        </p:nvSpPr>
        <p:spPr bwMode="auto">
          <a:xfrm>
            <a:off x="264479" y="3117850"/>
            <a:ext cx="12266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1800" b="1" i="1" baseline="30000" dirty="0" smtClean="0">
                <a:solidFill>
                  <a:srgbClr val="FF0000"/>
                </a:solidFill>
              </a:rPr>
              <a:t>6</a:t>
            </a:r>
            <a:r>
              <a:rPr lang="en-US" altLang="ru-RU" sz="1800" b="1" i="1" dirty="0" smtClean="0">
                <a:solidFill>
                  <a:srgbClr val="FF0000"/>
                </a:solidFill>
              </a:rPr>
              <a:t>He</a:t>
            </a:r>
            <a:r>
              <a:rPr lang="en-US" altLang="ru-RU" sz="1800" b="1" i="1" dirty="0" smtClean="0">
                <a:solidFill>
                  <a:srgbClr val="0000CC"/>
                </a:solidFill>
              </a:rPr>
              <a:t> (</a:t>
            </a:r>
            <a:r>
              <a:rPr lang="en-US" altLang="ru-RU" sz="1800" b="1" i="1" baseline="30000" dirty="0" smtClean="0">
                <a:solidFill>
                  <a:srgbClr val="0000CC"/>
                </a:solidFill>
              </a:rPr>
              <a:t>8</a:t>
            </a:r>
            <a:r>
              <a:rPr lang="en-US" altLang="ru-RU" sz="1800" b="1" i="1" dirty="0" smtClean="0">
                <a:solidFill>
                  <a:srgbClr val="0000CC"/>
                </a:solidFill>
              </a:rPr>
              <a:t>He) </a:t>
            </a:r>
            <a:endParaRPr lang="ru-RU" altLang="ru-RU" sz="1800" dirty="0">
              <a:solidFill>
                <a:srgbClr val="0000CC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132707" y="4595813"/>
            <a:ext cx="1344613" cy="5842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D-target</a:t>
            </a:r>
          </a:p>
          <a:p>
            <a:pPr algn="ctr">
              <a:defRPr/>
            </a:pPr>
            <a:r>
              <a:rPr lang="en-US" sz="1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1x10</a:t>
            </a:r>
            <a:r>
              <a:rPr lang="en-US" sz="1600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sz="1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at/cm</a:t>
            </a:r>
            <a:r>
              <a:rPr lang="en-US" sz="1600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600" baseline="30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6" name="Прямая со стрелкой 45"/>
          <p:cNvCxnSpPr/>
          <p:nvPr/>
        </p:nvCxnSpPr>
        <p:spPr>
          <a:xfrm flipV="1">
            <a:off x="3196332" y="3551238"/>
            <a:ext cx="487363" cy="1081087"/>
          </a:xfrm>
          <a:prstGeom prst="straightConnector1">
            <a:avLst/>
          </a:prstGeom>
          <a:ln w="127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1"/>
          <p:cNvSpPr>
            <a:spLocks noChangeArrowheads="1"/>
          </p:cNvSpPr>
          <p:nvPr/>
        </p:nvSpPr>
        <p:spPr bwMode="auto">
          <a:xfrm>
            <a:off x="3537612" y="107899"/>
            <a:ext cx="4548766" cy="517562"/>
          </a:xfrm>
          <a:prstGeom prst="rect">
            <a:avLst/>
          </a:prstGeom>
          <a:solidFill>
            <a:schemeClr val="bg2">
              <a:alpha val="73000"/>
            </a:schemeClr>
          </a:solidFill>
          <a:ln>
            <a:noFill/>
          </a:ln>
          <a:extLst/>
        </p:spPr>
        <p:txBody>
          <a:bodyPr lIns="90000" tIns="46800" rIns="90000" bIns="46800"/>
          <a:lstStyle/>
          <a:p>
            <a:pPr algn="ctr" defTabSz="449263">
              <a:buClr>
                <a:srgbClr val="FF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altLang="ru-RU" sz="2400" b="1" i="1" dirty="0">
                <a:solidFill>
                  <a:srgbClr val="C0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d</a:t>
            </a:r>
            <a:r>
              <a:rPr lang="en-US" altLang="ru-RU" sz="2400" b="1" dirty="0">
                <a:solidFill>
                  <a:srgbClr val="C0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(</a:t>
            </a:r>
            <a:r>
              <a:rPr lang="en-US" altLang="ru-RU" sz="2400" b="1" baseline="30000" dirty="0">
                <a:solidFill>
                  <a:srgbClr val="C0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6</a:t>
            </a:r>
            <a:r>
              <a:rPr lang="en-US" altLang="ru-RU" sz="2400" b="1" dirty="0">
                <a:solidFill>
                  <a:srgbClr val="C0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He,</a:t>
            </a:r>
            <a:r>
              <a:rPr lang="en-US" altLang="ru-RU" sz="2400" b="1" baseline="30000" dirty="0">
                <a:solidFill>
                  <a:srgbClr val="C0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3</a:t>
            </a:r>
            <a:r>
              <a:rPr lang="en-US" altLang="ru-RU" sz="2400" b="1" dirty="0">
                <a:solidFill>
                  <a:srgbClr val="C0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He)</a:t>
            </a:r>
            <a:r>
              <a:rPr lang="en-US" altLang="ru-RU" sz="2400" b="1" baseline="30000" dirty="0">
                <a:solidFill>
                  <a:srgbClr val="C0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5</a:t>
            </a:r>
            <a:r>
              <a:rPr lang="en-US" altLang="ru-RU" sz="2400" b="1" dirty="0">
                <a:solidFill>
                  <a:srgbClr val="C0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H</a:t>
            </a:r>
            <a:r>
              <a:rPr lang="ru-RU" altLang="ru-RU" sz="2400" b="1" dirty="0">
                <a:solidFill>
                  <a:srgbClr val="C0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altLang="ru-RU" sz="2400" b="1" dirty="0" smtClean="0">
                <a:solidFill>
                  <a:schemeClr val="accent6">
                    <a:lumMod val="10000"/>
                  </a:schemeClr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&amp; </a:t>
            </a:r>
            <a:r>
              <a:rPr lang="en-US" altLang="ru-RU" sz="2400" b="1" i="1" dirty="0" smtClean="0">
                <a:solidFill>
                  <a:srgbClr val="0000FF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d</a:t>
            </a:r>
            <a:r>
              <a:rPr lang="en-US" altLang="ru-RU" sz="2400" b="1" dirty="0" smtClean="0">
                <a:solidFill>
                  <a:srgbClr val="0000FF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(</a:t>
            </a:r>
            <a:r>
              <a:rPr lang="en-US" altLang="ru-RU" sz="2400" b="1" baseline="30000" dirty="0" smtClean="0">
                <a:solidFill>
                  <a:srgbClr val="0000FF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8</a:t>
            </a:r>
            <a:r>
              <a:rPr lang="en-US" altLang="ru-RU" sz="2400" b="1" dirty="0" smtClean="0">
                <a:solidFill>
                  <a:srgbClr val="0000FF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He,</a:t>
            </a:r>
            <a:r>
              <a:rPr lang="en-US" altLang="ru-RU" sz="2400" b="1" baseline="30000" dirty="0" smtClean="0">
                <a:solidFill>
                  <a:srgbClr val="0000FF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3</a:t>
            </a:r>
            <a:r>
              <a:rPr lang="en-US" altLang="ru-RU" sz="2400" b="1" dirty="0" smtClean="0">
                <a:solidFill>
                  <a:srgbClr val="0000FF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He)</a:t>
            </a:r>
            <a:r>
              <a:rPr lang="en-US" altLang="ru-RU" sz="2400" b="1" baseline="30000" dirty="0" smtClean="0">
                <a:solidFill>
                  <a:srgbClr val="0000FF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7</a:t>
            </a:r>
            <a:r>
              <a:rPr lang="en-US" altLang="ru-RU" sz="2400" b="1" dirty="0" smtClean="0">
                <a:solidFill>
                  <a:srgbClr val="0000FF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H</a:t>
            </a:r>
            <a:endParaRPr lang="en-US" sz="2400" dirty="0">
              <a:solidFill>
                <a:schemeClr val="accent6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391871" y="2026415"/>
            <a:ext cx="1222375" cy="83099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 </a:t>
            </a:r>
            <a:r>
              <a:rPr lang="en-US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telescopes </a:t>
            </a:r>
            <a:r>
              <a:rPr lang="en-US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1600" b="1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endParaRPr lang="ru-RU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Блок-схема: память с прямым доступом 9"/>
          <p:cNvSpPr/>
          <p:nvPr/>
        </p:nvSpPr>
        <p:spPr>
          <a:xfrm flipH="1">
            <a:off x="3790057" y="3314700"/>
            <a:ext cx="139700" cy="395288"/>
          </a:xfrm>
          <a:prstGeom prst="flowChartMagneticDrum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</a:endParaRPr>
          </a:p>
        </p:txBody>
      </p:sp>
      <p:cxnSp>
        <p:nvCxnSpPr>
          <p:cNvPr id="60" name="Прямая со стрелкой 59"/>
          <p:cNvCxnSpPr/>
          <p:nvPr/>
        </p:nvCxnSpPr>
        <p:spPr>
          <a:xfrm>
            <a:off x="3467795" y="2879725"/>
            <a:ext cx="328612" cy="41910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51520" y="3552825"/>
            <a:ext cx="1365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E~35 </a:t>
            </a:r>
            <a:r>
              <a:rPr lang="en-US" sz="1800" b="1" i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AMeV</a:t>
            </a:r>
            <a:endParaRPr lang="ru-RU" sz="1800" dirty="0"/>
          </a:p>
        </p:txBody>
      </p:sp>
      <p:graphicFrame>
        <p:nvGraphicFramePr>
          <p:cNvPr id="15377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9741221"/>
              </p:ext>
            </p:extLst>
          </p:nvPr>
        </p:nvGraphicFramePr>
        <p:xfrm>
          <a:off x="6604695" y="2659063"/>
          <a:ext cx="406400" cy="159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22" name="CorelDRAW" r:id="rId5" imgW="381907" imgH="1773773" progId="CorelDraw.Graphic.16">
                  <p:embed/>
                </p:oleObj>
              </mc:Choice>
              <mc:Fallback>
                <p:oleObj name="CorelDRAW" r:id="rId5" imgW="381907" imgH="1773773" progId="CorelDraw.Graphic.1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695" y="2659063"/>
                        <a:ext cx="406400" cy="1598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8" name="Прямоугольник 22"/>
          <p:cNvSpPr>
            <a:spLocks noChangeArrowheads="1"/>
          </p:cNvSpPr>
          <p:nvPr/>
        </p:nvSpPr>
        <p:spPr bwMode="auto">
          <a:xfrm>
            <a:off x="5379145" y="4411663"/>
            <a:ext cx="288131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259B4C"/>
                </a:solidFill>
              </a:rPr>
              <a:t>Stilbene  modules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259B4C"/>
                </a:solidFill>
                <a:sym typeface="Symbol" panose="05050102010706020507" pitchFamily="18" charset="2"/>
              </a:rPr>
              <a:t></a:t>
            </a:r>
            <a:r>
              <a:rPr lang="en-US" altLang="ru-RU" sz="1400" b="1">
                <a:solidFill>
                  <a:srgbClr val="259B4C"/>
                </a:solidFill>
                <a:sym typeface="Symbol" panose="05050102010706020507" pitchFamily="18" charset="2"/>
              </a:rPr>
              <a:t> </a:t>
            </a:r>
            <a:r>
              <a:rPr lang="ru-RU" altLang="ru-RU" sz="1400" b="1">
                <a:solidFill>
                  <a:srgbClr val="259B4C"/>
                </a:solidFill>
              </a:rPr>
              <a:t>80x50 mm</a:t>
            </a:r>
            <a:r>
              <a:rPr lang="en-US" altLang="ru-RU" sz="1400" b="1">
                <a:solidFill>
                  <a:srgbClr val="259B4C"/>
                </a:solidFill>
              </a:rPr>
              <a:t> </a:t>
            </a:r>
            <a:r>
              <a:rPr lang="ru-RU" altLang="ru-RU" sz="1400">
                <a:solidFill>
                  <a:srgbClr val="259B4C"/>
                </a:solidFill>
              </a:rPr>
              <a:t>→</a:t>
            </a:r>
            <a:r>
              <a:rPr lang="en-US" altLang="ru-RU" sz="1400">
                <a:solidFill>
                  <a:srgbClr val="259B4C"/>
                </a:solidFill>
              </a:rPr>
              <a:t> </a:t>
            </a:r>
            <a:r>
              <a:rPr lang="en-US" altLang="ru-RU" sz="1400" b="1">
                <a:solidFill>
                  <a:srgbClr val="259B4C"/>
                </a:solidFill>
              </a:rPr>
              <a:t>0.25</a:t>
            </a:r>
            <a:r>
              <a:rPr lang="fr-FR" altLang="ru-RU" sz="1400" b="1">
                <a:solidFill>
                  <a:srgbClr val="259B4C"/>
                </a:solidFill>
              </a:rPr>
              <a:t>°</a:t>
            </a:r>
            <a:r>
              <a:rPr lang="en-US" altLang="ru-RU" sz="1400" b="1">
                <a:solidFill>
                  <a:srgbClr val="259B4C"/>
                </a:solidFill>
              </a:rPr>
              <a:t> accuracy</a:t>
            </a:r>
            <a:endParaRPr lang="ru-RU" altLang="ru-RU" sz="1400" b="1">
              <a:solidFill>
                <a:srgbClr val="259B4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259B4C"/>
                </a:solidFill>
              </a:rPr>
              <a:t>7x</a:t>
            </a:r>
            <a:r>
              <a:rPr lang="en-US" altLang="ru-RU" sz="1400" b="1">
                <a:solidFill>
                  <a:srgbClr val="259B4C"/>
                </a:solidFill>
              </a:rPr>
              <a:t>6</a:t>
            </a:r>
            <a:r>
              <a:rPr lang="ru-RU" altLang="ru-RU" sz="1400" b="1">
                <a:solidFill>
                  <a:srgbClr val="259B4C"/>
                </a:solidFill>
              </a:rPr>
              <a:t>=</a:t>
            </a:r>
            <a:r>
              <a:rPr lang="en-US" altLang="ru-RU" sz="1400" b="1">
                <a:solidFill>
                  <a:srgbClr val="259B4C"/>
                </a:solidFill>
              </a:rPr>
              <a:t>42</a:t>
            </a:r>
            <a:r>
              <a:rPr lang="ru-RU" altLang="ru-RU" sz="1400" b="1">
                <a:solidFill>
                  <a:srgbClr val="259B4C"/>
                </a:solidFill>
              </a:rPr>
              <a:t> </a:t>
            </a:r>
            <a:r>
              <a:rPr lang="ru-RU" altLang="ru-RU" sz="1400">
                <a:solidFill>
                  <a:srgbClr val="259B4C"/>
                </a:solidFill>
              </a:rPr>
              <a:t>→</a:t>
            </a:r>
            <a:r>
              <a:rPr lang="en-US" altLang="ru-RU" sz="1400" b="1">
                <a:solidFill>
                  <a:srgbClr val="259B4C"/>
                </a:solidFill>
              </a:rPr>
              <a:t> 64 </a:t>
            </a:r>
            <a:r>
              <a:rPr lang="ru-RU" altLang="ru-RU" sz="1400" b="1">
                <a:solidFill>
                  <a:srgbClr val="259B4C"/>
                </a:solidFill>
              </a:rPr>
              <a:t>units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65631" y="5554054"/>
            <a:ext cx="8424936" cy="72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b="1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I(</a:t>
            </a:r>
            <a:r>
              <a:rPr lang="en-US" sz="1800" b="1" i="1" baseline="30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1800" b="1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n-US" sz="18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 </a:t>
            </a:r>
            <a:r>
              <a:rPr lang="en-US" sz="1800" b="1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</a:t>
            </a:r>
            <a:r>
              <a:rPr lang="en-US" sz="1800" b="1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AMeV</a:t>
            </a:r>
            <a:r>
              <a:rPr lang="en-US" sz="18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~ </a:t>
            </a:r>
            <a:r>
              <a:rPr lang="en-US" sz="1800" b="1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1800" b="1" i="1" baseline="30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800" b="1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pps</a:t>
            </a:r>
            <a:r>
              <a:rPr lang="en-US" sz="18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==&gt;</a:t>
            </a:r>
            <a:r>
              <a:rPr lang="en-US" sz="1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 </a:t>
            </a:r>
            <a:r>
              <a:rPr lang="en-US" sz="1800" b="1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800" b="1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1800" b="1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800" b="1" i="1" baseline="30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8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 events/day </a:t>
            </a:r>
            <a:r>
              <a:rPr lang="en-US" sz="1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missing </a:t>
            </a:r>
            <a:r>
              <a:rPr lang="en-US" sz="1800" b="1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 + 1n</a:t>
            </a:r>
            <a:r>
              <a:rPr lang="en-US" sz="1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</a:t>
            </a:r>
            <a:r>
              <a:rPr lang="en-US" sz="1800" b="1" i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18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case at least 10 times more statistics is expected</a:t>
            </a:r>
            <a:endParaRPr lang="en-US" sz="18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81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845" y="2336800"/>
            <a:ext cx="1774825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4926707" y="2543175"/>
            <a:ext cx="139700" cy="728663"/>
          </a:xfrm>
          <a:prstGeom prst="line">
            <a:avLst/>
          </a:prstGeom>
          <a:ln w="158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49374" y="600042"/>
            <a:ext cx="89588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Requests: </a:t>
            </a:r>
            <a:r>
              <a:rPr lang="en-US" b="1" i="1" dirty="0" smtClean="0">
                <a:solidFill>
                  <a:srgbClr val="0000CC"/>
                </a:solidFill>
              </a:rPr>
              <a:t>intensive primary beam </a:t>
            </a:r>
            <a:r>
              <a:rPr lang="en-US" b="1" i="1" dirty="0" smtClean="0">
                <a:solidFill>
                  <a:schemeClr val="bg2">
                    <a:lumMod val="10000"/>
                  </a:schemeClr>
                </a:solidFill>
              </a:rPr>
              <a:t>&amp; </a:t>
            </a:r>
            <a:r>
              <a:rPr lang="en-US" b="1" i="1" dirty="0" smtClean="0">
                <a:solidFill>
                  <a:srgbClr val="0000CC"/>
                </a:solidFill>
              </a:rPr>
              <a:t>dipole </a:t>
            </a:r>
            <a:r>
              <a:rPr lang="en-US" b="1" i="1" dirty="0">
                <a:solidFill>
                  <a:srgbClr val="0000CC"/>
                </a:solidFill>
              </a:rPr>
              <a:t>magnet with related detector system </a:t>
            </a:r>
            <a:endParaRPr lang="ru-RU" dirty="0"/>
          </a:p>
        </p:txBody>
      </p:sp>
      <p:sp>
        <p:nvSpPr>
          <p:cNvPr id="41" name="Rectangle 26"/>
          <p:cNvSpPr>
            <a:spLocks noChangeArrowheads="1"/>
          </p:cNvSpPr>
          <p:nvPr/>
        </p:nvSpPr>
        <p:spPr bwMode="auto">
          <a:xfrm>
            <a:off x="528841" y="157099"/>
            <a:ext cx="2948479" cy="400110"/>
          </a:xfrm>
          <a:prstGeom prst="rect">
            <a:avLst/>
          </a:prstGeom>
          <a:solidFill>
            <a:srgbClr val="FFFF99"/>
          </a:solidFill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2000" b="1" i="1" dirty="0">
                <a:solidFill>
                  <a:schemeClr val="bg2">
                    <a:lumMod val="10000"/>
                  </a:schemeClr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Plan on </a:t>
            </a:r>
            <a:r>
              <a:rPr lang="en-US" altLang="ru-RU" sz="2000" b="1" i="1" dirty="0" smtClean="0">
                <a:solidFill>
                  <a:schemeClr val="bg2">
                    <a:lumMod val="10000"/>
                  </a:schemeClr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the end 2018:</a:t>
            </a:r>
            <a:endParaRPr lang="en-US" altLang="ru-RU" sz="2000" b="1" dirty="0">
              <a:solidFill>
                <a:schemeClr val="bg2">
                  <a:lumMod val="1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6508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411054"/>
            <a:ext cx="7808664" cy="5212972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886007" y="5301208"/>
            <a:ext cx="2164444" cy="1041276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  <a:extLst/>
        </p:spPr>
        <p:txBody>
          <a:bodyPr lIns="90000" tIns="46800" rIns="90000" bIns="46800"/>
          <a:lstStyle/>
          <a:p>
            <a:pPr algn="ctr" defTabSz="449263">
              <a:buClr>
                <a:srgbClr val="FF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8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26</a:t>
            </a:r>
            <a:r>
              <a:rPr lang="en-GB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S:</a:t>
            </a:r>
            <a:r>
              <a:rPr lang="en-US" sz="1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GB" sz="1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</a:t>
            </a:r>
            <a:r>
              <a:rPr lang="en-GB" sz="1800" b="1" i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1/2</a:t>
            </a:r>
            <a:r>
              <a:rPr lang="en-GB" sz="180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GB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&lt; 79 </a:t>
            </a:r>
            <a:r>
              <a:rPr lang="en-GB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ns </a:t>
            </a:r>
          </a:p>
          <a:p>
            <a:pPr algn="ctr" defTabSz="449263">
              <a:buClr>
                <a:srgbClr val="FF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8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Fomichev</a:t>
            </a:r>
            <a:r>
              <a:rPr lang="en-GB" sz="1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GB" sz="1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et al., </a:t>
            </a:r>
            <a:r>
              <a:rPr lang="en-GB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IJMP E20(2011)1491</a:t>
            </a:r>
            <a:endParaRPr lang="en-GB" sz="18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2399" y="401719"/>
            <a:ext cx="8712968" cy="864211"/>
          </a:xfrm>
          <a:prstGeom prst="rect">
            <a:avLst/>
          </a:prstGeom>
          <a:solidFill>
            <a:schemeClr val="bg2">
              <a:alpha val="6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2400" b="1" baseline="30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in the reaction </a:t>
            </a:r>
            <a:r>
              <a:rPr lang="en-US" sz="24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baseline="30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S,</a:t>
            </a:r>
            <a:r>
              <a:rPr lang="en-US" sz="24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2400" b="1" baseline="30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S: </a:t>
            </a:r>
            <a:r>
              <a:rPr lang="en-US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I(</a:t>
            </a:r>
            <a:r>
              <a:rPr lang="en-US" b="1" i="1" baseline="30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r>
              <a:rPr lang="en-US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S)~10</a:t>
            </a:r>
            <a:r>
              <a:rPr lang="en-US" b="1" i="1" baseline="30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pps</a:t>
            </a:r>
            <a:r>
              <a:rPr lang="en-US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P~25%, E~38 MeV/A,</a:t>
            </a:r>
          </a:p>
          <a:p>
            <a:pPr algn="ctr">
              <a:lnSpc>
                <a:spcPct val="114000"/>
              </a:lnSpc>
            </a:pPr>
            <a:r>
              <a:rPr lang="en-US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mm liquid H</a:t>
            </a:r>
            <a:r>
              <a:rPr lang="en-US" b="1" i="1" baseline="-25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en-US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l-GR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</a:t>
            </a:r>
            <a:r>
              <a:rPr lang="en-US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~200 </a:t>
            </a:r>
            <a:r>
              <a:rPr lang="el-GR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</a:t>
            </a:r>
            <a:r>
              <a:rPr lang="en-US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b/</a:t>
            </a:r>
            <a:r>
              <a:rPr lang="en-US" b="1" i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</a:t>
            </a:r>
            <a:r>
              <a:rPr lang="en-US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==&gt;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~ 10 events </a:t>
            </a:r>
            <a:r>
              <a:rPr lang="en-US" b="1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per week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411760" y="3152894"/>
            <a:ext cx="4474247" cy="3516466"/>
            <a:chOff x="4574857" y="2864862"/>
            <a:chExt cx="4474247" cy="3516466"/>
          </a:xfrm>
        </p:grpSpPr>
        <p:pic>
          <p:nvPicPr>
            <p:cNvPr id="58371" name="Picture 3" descr="D:\FTP_BOX\Conferences\Meetings2014\S26 from S28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4857" y="2864862"/>
              <a:ext cx="4474247" cy="35164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7433304" y="3212976"/>
              <a:ext cx="127150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i="1" dirty="0" smtClean="0">
                  <a:solidFill>
                    <a:schemeClr val="accent6">
                      <a:lumMod val="10000"/>
                    </a:schemeClr>
                  </a:solidFill>
                </a:rPr>
                <a:t>p</a:t>
              </a:r>
              <a:r>
                <a:rPr lang="en-US" b="1" dirty="0" smtClean="0">
                  <a:solidFill>
                    <a:schemeClr val="accent6">
                      <a:lumMod val="10000"/>
                    </a:schemeClr>
                  </a:solidFill>
                </a:rPr>
                <a:t>(</a:t>
              </a:r>
              <a:r>
                <a:rPr lang="en-US" b="1" baseline="30000" dirty="0" smtClean="0">
                  <a:solidFill>
                    <a:schemeClr val="accent6">
                      <a:lumMod val="10000"/>
                    </a:schemeClr>
                  </a:solidFill>
                </a:rPr>
                <a:t>28</a:t>
              </a:r>
              <a:r>
                <a:rPr lang="en-US" b="1" dirty="0" smtClean="0">
                  <a:solidFill>
                    <a:schemeClr val="accent6">
                      <a:lumMod val="10000"/>
                    </a:schemeClr>
                  </a:solidFill>
                </a:rPr>
                <a:t>S,</a:t>
              </a:r>
              <a:r>
                <a:rPr lang="en-US" b="1" i="1" dirty="0" smtClean="0">
                  <a:solidFill>
                    <a:schemeClr val="accent6">
                      <a:lumMod val="10000"/>
                    </a:schemeClr>
                  </a:solidFill>
                </a:rPr>
                <a:t>t</a:t>
              </a:r>
              <a:r>
                <a:rPr lang="en-US" b="1" dirty="0" smtClean="0">
                  <a:solidFill>
                    <a:schemeClr val="accent6">
                      <a:lumMod val="10000"/>
                    </a:schemeClr>
                  </a:solidFill>
                </a:rPr>
                <a:t>)</a:t>
              </a:r>
              <a:r>
                <a:rPr lang="en-US" b="1" baseline="30000" dirty="0" smtClean="0">
                  <a:solidFill>
                    <a:schemeClr val="accent6">
                      <a:lumMod val="10000"/>
                    </a:schemeClr>
                  </a:solidFill>
                </a:rPr>
                <a:t>26</a:t>
              </a:r>
              <a:r>
                <a:rPr lang="en-US" b="1" dirty="0" smtClean="0">
                  <a:solidFill>
                    <a:schemeClr val="accent6">
                      <a:lumMod val="10000"/>
                    </a:schemeClr>
                  </a:solidFill>
                </a:rPr>
                <a:t>S</a:t>
              </a:r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733682" y="5013176"/>
              <a:ext cx="3014781" cy="936104"/>
            </a:xfrm>
            <a:prstGeom prst="rect">
              <a:avLst/>
            </a:prstGeom>
            <a:solidFill>
              <a:schemeClr val="accent1">
                <a:alpha val="29000"/>
              </a:schemeClr>
            </a:solidFill>
            <a:ln w="1587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i="1" dirty="0" smtClean="0">
                  <a:solidFill>
                    <a:srgbClr val="0000CC"/>
                  </a:solidFill>
                </a:rPr>
                <a:t>tritons</a:t>
              </a:r>
              <a:endParaRPr lang="ru-RU" dirty="0">
                <a:solidFill>
                  <a:srgbClr val="0000CC"/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4932040" y="4149080"/>
              <a:ext cx="497252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b="1" i="1" baseline="30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26</a:t>
              </a:r>
              <a:r>
                <a:rPr lang="en-US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</a:t>
              </a:r>
              <a:endPara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1403649" y="1273198"/>
            <a:ext cx="288032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Requests: </a:t>
            </a:r>
            <a:r>
              <a:rPr lang="en-US" b="1" i="1" dirty="0" smtClean="0">
                <a:solidFill>
                  <a:srgbClr val="0000CC"/>
                </a:solidFill>
              </a:rPr>
              <a:t>RF-kicker </a:t>
            </a:r>
            <a:r>
              <a:rPr lang="en-US" b="1" i="1" dirty="0">
                <a:solidFill>
                  <a:schemeClr val="tx1">
                    <a:lumMod val="50000"/>
                  </a:schemeClr>
                </a:solidFill>
              </a:rPr>
              <a:t>&amp; </a:t>
            </a:r>
            <a:endParaRPr lang="en-US" b="1" i="1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b="1" i="1" dirty="0" smtClean="0">
                <a:solidFill>
                  <a:srgbClr val="0000CC"/>
                </a:solidFill>
              </a:rPr>
              <a:t>zero angle spectrometer</a:t>
            </a:r>
            <a:endParaRPr lang="en-US" b="1" i="1" dirty="0">
              <a:solidFill>
                <a:srgbClr val="0000CC"/>
              </a:solidFill>
            </a:endParaRPr>
          </a:p>
        </p:txBody>
      </p:sp>
      <p:sp>
        <p:nvSpPr>
          <p:cNvPr id="13" name="Rectangle 26"/>
          <p:cNvSpPr>
            <a:spLocks noChangeArrowheads="1"/>
          </p:cNvSpPr>
          <p:nvPr/>
        </p:nvSpPr>
        <p:spPr bwMode="auto">
          <a:xfrm>
            <a:off x="3425532" y="66991"/>
            <a:ext cx="1844675" cy="400110"/>
          </a:xfrm>
          <a:prstGeom prst="rect">
            <a:avLst/>
          </a:prstGeom>
          <a:solidFill>
            <a:srgbClr val="FFFF99"/>
          </a:solidFill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2000" b="1" i="1" dirty="0">
                <a:solidFill>
                  <a:schemeClr val="bg2">
                    <a:lumMod val="10000"/>
                  </a:schemeClr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Plan on </a:t>
            </a:r>
            <a:r>
              <a:rPr lang="en-US" altLang="ru-RU" sz="2000" b="1" i="1" dirty="0" smtClean="0">
                <a:solidFill>
                  <a:schemeClr val="bg2">
                    <a:lumMod val="10000"/>
                  </a:schemeClr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2019:</a:t>
            </a:r>
            <a:endParaRPr lang="en-US" altLang="ru-RU" sz="2000" b="1" dirty="0">
              <a:solidFill>
                <a:schemeClr val="bg2">
                  <a:lumMod val="1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04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055639"/>
            <a:ext cx="8352928" cy="4401205"/>
          </a:xfrm>
          <a:prstGeom prst="rect">
            <a:avLst/>
          </a:prstGeom>
          <a:solidFill>
            <a:schemeClr val="accent5">
              <a:lumMod val="90000"/>
              <a:alpha val="50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ACCULINNA-2 fragment separator commissioned in 2017 is now ready for day-one experiments.</a:t>
            </a:r>
          </a:p>
          <a:p>
            <a:pPr algn="just">
              <a:spcAft>
                <a:spcPts val="0"/>
              </a:spcAft>
            </a:pPr>
            <a:endParaRPr lang="en-US" sz="2800" b="1" dirty="0">
              <a:solidFill>
                <a:schemeClr val="accent6">
                  <a:lumMod val="10000"/>
                </a:schemeClr>
              </a:solidFill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</a:rPr>
              <a:t>The first-priority experimental program with RIBs </a:t>
            </a:r>
            <a:r>
              <a:rPr lang="en-US" sz="2800" b="1" dirty="0" smtClean="0">
                <a:solidFill>
                  <a:schemeClr val="accent6">
                    <a:lumMod val="10000"/>
                  </a:schemeClr>
                </a:solidFill>
              </a:rPr>
              <a:t>is focused on </a:t>
            </a:r>
            <a:r>
              <a:rPr lang="en-US" sz="2800" b="1" baseline="30000" dirty="0" smtClean="0">
                <a:solidFill>
                  <a:schemeClr val="accent6">
                    <a:lumMod val="10000"/>
                  </a:schemeClr>
                </a:solidFill>
              </a:rPr>
              <a:t>6</a:t>
            </a:r>
            <a:r>
              <a:rPr lang="en-US" sz="2800" b="1" dirty="0" smtClean="0">
                <a:solidFill>
                  <a:schemeClr val="accent6">
                    <a:lumMod val="10000"/>
                  </a:schemeClr>
                </a:solidFill>
              </a:rPr>
              <a:t>He+d scattering, beta-delayed exotic decays of </a:t>
            </a:r>
            <a:r>
              <a:rPr lang="en-US" sz="2800" b="1" baseline="30000" dirty="0" smtClean="0">
                <a:solidFill>
                  <a:schemeClr val="accent6">
                    <a:lumMod val="10000"/>
                  </a:schemeClr>
                </a:solidFill>
              </a:rPr>
              <a:t>11</a:t>
            </a:r>
            <a:r>
              <a:rPr lang="en-US" sz="2800" b="1" dirty="0" smtClean="0">
                <a:solidFill>
                  <a:schemeClr val="accent6">
                    <a:lumMod val="10000"/>
                  </a:schemeClr>
                </a:solidFill>
              </a:rPr>
              <a:t>Be and </a:t>
            </a:r>
            <a:r>
              <a:rPr lang="en-US" sz="2800" b="1" baseline="30000" dirty="0">
                <a:solidFill>
                  <a:schemeClr val="accent6">
                    <a:lumMod val="10000"/>
                  </a:schemeClr>
                </a:solidFill>
              </a:rPr>
              <a:t>5,7</a:t>
            </a: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</a:rPr>
              <a:t>H </a:t>
            </a:r>
            <a:r>
              <a:rPr lang="en-US" sz="2800" b="1" dirty="0" smtClean="0">
                <a:solidFill>
                  <a:schemeClr val="accent6">
                    <a:lumMod val="10000"/>
                  </a:schemeClr>
                </a:solidFill>
              </a:rPr>
              <a:t>study.</a:t>
            </a:r>
          </a:p>
          <a:p>
            <a:pPr algn="just">
              <a:spcAft>
                <a:spcPts val="0"/>
              </a:spcAft>
            </a:pPr>
            <a:endParaRPr lang="en-US" sz="2800" b="1" dirty="0" smtClean="0">
              <a:solidFill>
                <a:schemeClr val="accent6">
                  <a:lumMod val="10000"/>
                </a:schemeClr>
              </a:solidFill>
            </a:endParaRPr>
          </a:p>
          <a:p>
            <a:pPr algn="just">
              <a:spcAft>
                <a:spcPts val="0"/>
              </a:spcAft>
            </a:pPr>
            <a:r>
              <a:rPr lang="en-US" sz="2800" b="1" dirty="0" smtClean="0">
                <a:solidFill>
                  <a:schemeClr val="accent6">
                    <a:lumMod val="10000"/>
                  </a:schemeClr>
                </a:solidFill>
              </a:rPr>
              <a:t>Day-two experiment (with RF-kicker and zero angle spectrometer</a:t>
            </a:r>
            <a:r>
              <a:rPr lang="en-US" sz="2800" b="1" smtClean="0">
                <a:solidFill>
                  <a:schemeClr val="accent6">
                    <a:lumMod val="10000"/>
                  </a:schemeClr>
                </a:solidFill>
              </a:rPr>
              <a:t>) will </a:t>
            </a:r>
            <a:r>
              <a:rPr lang="en-US" sz="2800" b="1" dirty="0" smtClean="0">
                <a:solidFill>
                  <a:schemeClr val="accent6">
                    <a:lumMod val="10000"/>
                  </a:schemeClr>
                </a:solidFill>
              </a:rPr>
              <a:t>be aimed on  </a:t>
            </a:r>
            <a:r>
              <a:rPr lang="en-US" sz="2800" b="1" baseline="30000" dirty="0" smtClean="0">
                <a:solidFill>
                  <a:schemeClr val="accent6">
                    <a:lumMod val="10000"/>
                  </a:schemeClr>
                </a:solidFill>
              </a:rPr>
              <a:t>26</a:t>
            </a:r>
            <a:r>
              <a:rPr lang="en-US" sz="2800" b="1" dirty="0" smtClean="0">
                <a:solidFill>
                  <a:schemeClr val="accent6">
                    <a:lumMod val="10000"/>
                  </a:schemeClr>
                </a:solidFill>
              </a:rPr>
              <a:t>S observation in (</a:t>
            </a:r>
            <a:r>
              <a:rPr lang="en-US" sz="2800" b="1" i="1" dirty="0" err="1" smtClean="0">
                <a:solidFill>
                  <a:schemeClr val="accent6">
                    <a:lumMod val="10000"/>
                  </a:schemeClr>
                </a:solidFill>
              </a:rPr>
              <a:t>p,t</a:t>
            </a:r>
            <a:r>
              <a:rPr lang="en-US" sz="2800" b="1" dirty="0" smtClean="0">
                <a:solidFill>
                  <a:schemeClr val="accent6">
                    <a:lumMod val="10000"/>
                  </a:schemeClr>
                </a:solidFill>
              </a:rPr>
              <a:t>) reaction with </a:t>
            </a:r>
            <a:r>
              <a:rPr lang="en-US" sz="2800" b="1" baseline="30000" dirty="0" smtClean="0">
                <a:solidFill>
                  <a:schemeClr val="accent6">
                    <a:lumMod val="10000"/>
                  </a:schemeClr>
                </a:solidFill>
              </a:rPr>
              <a:t>28</a:t>
            </a:r>
            <a:r>
              <a:rPr lang="en-US" sz="2800" b="1" dirty="0" smtClean="0">
                <a:solidFill>
                  <a:schemeClr val="accent6">
                    <a:lumMod val="10000"/>
                  </a:schemeClr>
                </a:solidFill>
              </a:rPr>
              <a:t>S.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5745450"/>
            <a:ext cx="5855129" cy="707886"/>
          </a:xfrm>
          <a:prstGeom prst="rect">
            <a:avLst/>
          </a:prstGeom>
          <a:solidFill>
            <a:schemeClr val="bg2">
              <a:lumMod val="90000"/>
              <a:alpha val="63000"/>
            </a:schemeClr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Thanks for your attention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115616" y="340868"/>
            <a:ext cx="6891653" cy="5492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algn="ctr" defTabSz="449263">
              <a:buClr>
                <a:srgbClr val="FF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Summary and outlook</a:t>
            </a:r>
            <a:endParaRPr lang="en-US" sz="28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98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3"/>
          <p:cNvSpPr>
            <a:spLocks noChangeArrowheads="1"/>
          </p:cNvSpPr>
          <p:nvPr/>
        </p:nvSpPr>
        <p:spPr bwMode="auto">
          <a:xfrm>
            <a:off x="160338" y="193675"/>
            <a:ext cx="88138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ru-RU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RIBs production rates in </a:t>
            </a:r>
            <a:r>
              <a:rPr lang="ru-RU" altLang="ru-RU" sz="2000" b="1" baseline="30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ru-RU" sz="2000" b="1" baseline="30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ru-RU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altLang="ru-RU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(49.7 </a:t>
            </a:r>
            <a:r>
              <a:rPr lang="en-US" altLang="ru-RU" sz="20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AMeV</a:t>
            </a:r>
            <a:r>
              <a:rPr lang="en-US" altLang="ru-RU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+ Be(2 mm) reaction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ru-RU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F1: I(</a:t>
            </a:r>
            <a:r>
              <a:rPr lang="en-US" altLang="ru-RU" sz="2000" b="1" baseline="30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altLang="ru-RU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N) = 1 </a:t>
            </a:r>
            <a:r>
              <a:rPr lang="en-US" altLang="ru-RU" sz="20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pnA</a:t>
            </a:r>
            <a:r>
              <a:rPr lang="en-US" altLang="ru-RU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@ 7 mm; F2: </a:t>
            </a:r>
            <a:r>
              <a:rPr lang="el-GR" altLang="ru-RU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ru-RU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p/p = </a:t>
            </a:r>
            <a:r>
              <a:rPr lang="ru-RU" altLang="ru-RU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ru-RU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%, </a:t>
            </a:r>
            <a:r>
              <a:rPr lang="en-US" altLang="ru-RU" sz="20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Wedge_Be</a:t>
            </a:r>
            <a:r>
              <a:rPr lang="en-US" altLang="ru-RU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= 1 mm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ru-RU" altLang="ru-RU" sz="10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3822318"/>
              </p:ext>
            </p:extLst>
          </p:nvPr>
        </p:nvGraphicFramePr>
        <p:xfrm>
          <a:off x="1403648" y="1196752"/>
          <a:ext cx="6096000" cy="2863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64005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RIB</a:t>
                      </a:r>
                      <a:endParaRPr lang="ru-RU" sz="18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Energy,</a:t>
                      </a:r>
                    </a:p>
                    <a:p>
                      <a:pPr algn="ctr"/>
                      <a:r>
                        <a:rPr lang="en-US" sz="18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MeV/</a:t>
                      </a:r>
                      <a:r>
                        <a:rPr lang="en-US" sz="1800" dirty="0" err="1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nucl</a:t>
                      </a:r>
                      <a:r>
                        <a:rPr lang="en-US" sz="18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.</a:t>
                      </a:r>
                      <a:endParaRPr lang="ru-RU" sz="18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Intensity,</a:t>
                      </a:r>
                    </a:p>
                    <a:p>
                      <a:pPr algn="ctr"/>
                      <a:r>
                        <a:rPr lang="en-US" sz="18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1/s</a:t>
                      </a:r>
                      <a:endParaRPr lang="ru-RU" sz="18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 marT="45695" marB="45695"/>
                </a:tc>
              </a:tr>
              <a:tr h="370632"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300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14</a:t>
                      </a:r>
                      <a:r>
                        <a:rPr lang="en-US" sz="1800" b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B</a:t>
                      </a:r>
                      <a:endParaRPr lang="ru-RU" sz="1800" b="1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37,7</a:t>
                      </a:r>
                      <a:endParaRPr lang="ru-RU" sz="1800" b="1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120</a:t>
                      </a:r>
                      <a:endParaRPr lang="ru-RU" sz="1800" b="1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 marT="45695" marB="45695"/>
                </a:tc>
              </a:tr>
              <a:tr h="370632"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300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12</a:t>
                      </a:r>
                      <a:r>
                        <a:rPr lang="en-US" sz="1800" b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Be</a:t>
                      </a:r>
                      <a:endParaRPr lang="ru-RU" sz="1800" b="1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39,4</a:t>
                      </a:r>
                      <a:endParaRPr lang="ru-RU" sz="1800" b="1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1</a:t>
                      </a:r>
                      <a:r>
                        <a:rPr lang="ru-RU" sz="1800" b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5</a:t>
                      </a:r>
                      <a:r>
                        <a:rPr lang="en-US" sz="1800" b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0</a:t>
                      </a:r>
                      <a:endParaRPr lang="ru-RU" sz="1800" b="1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 marT="45695" marB="45695"/>
                </a:tc>
              </a:tr>
              <a:tr h="370632"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300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11</a:t>
                      </a:r>
                      <a:r>
                        <a:rPr lang="en-US" sz="1800" b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Li</a:t>
                      </a:r>
                      <a:endParaRPr lang="ru-RU" sz="1800" b="1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37,0</a:t>
                      </a:r>
                      <a:endParaRPr lang="ru-RU" sz="1800" b="1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4</a:t>
                      </a:r>
                      <a:endParaRPr lang="ru-RU" sz="1800" b="1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 marT="45695" marB="45695"/>
                </a:tc>
              </a:tr>
              <a:tr h="370632"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300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9</a:t>
                      </a:r>
                      <a:r>
                        <a:rPr lang="en-US" sz="1800" b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Li</a:t>
                      </a:r>
                      <a:endParaRPr lang="ru-RU" sz="1800" b="1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33,1</a:t>
                      </a:r>
                      <a:endParaRPr lang="ru-RU" sz="1800" b="1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1100</a:t>
                      </a:r>
                      <a:endParaRPr lang="ru-RU" sz="1800" b="1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 marT="45695" marB="45695"/>
                </a:tc>
              </a:tr>
              <a:tr h="370632"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300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8</a:t>
                      </a:r>
                      <a:r>
                        <a:rPr lang="en-US" sz="1800" b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He</a:t>
                      </a:r>
                      <a:endParaRPr lang="ru-RU" sz="1800" b="1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35,8</a:t>
                      </a:r>
                      <a:endParaRPr lang="ru-RU" sz="1800" b="1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25</a:t>
                      </a:r>
                      <a:endParaRPr lang="ru-RU" sz="1800" b="1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 marT="45695" marB="45695"/>
                </a:tc>
              </a:tr>
              <a:tr h="370632">
                <a:tc>
                  <a:txBody>
                    <a:bodyPr/>
                    <a:lstStyle/>
                    <a:p>
                      <a:pPr algn="ctr"/>
                      <a:r>
                        <a:rPr lang="ru-RU" sz="1800" b="1" baseline="300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6</a:t>
                      </a:r>
                      <a:r>
                        <a:rPr lang="ru-RU" sz="1800" b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Не</a:t>
                      </a:r>
                      <a:endParaRPr lang="ru-RU" sz="1800" b="1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31,5</a:t>
                      </a:r>
                      <a:endParaRPr lang="ru-RU" sz="1800" b="1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2700</a:t>
                      </a:r>
                      <a:endParaRPr lang="ru-RU" sz="1800" b="1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 marT="45695" marB="45695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22262" y="4375623"/>
            <a:ext cx="818044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Main parameters (I, P, X_Y) are agree well with estimations</a:t>
            </a:r>
          </a:p>
          <a:p>
            <a:pPr algn="ctr">
              <a:defRPr/>
            </a:pPr>
            <a:r>
              <a:rPr lang="en-US" b="1" dirty="0" smtClean="0">
                <a:solidFill>
                  <a:srgbClr val="000066"/>
                </a:solidFill>
                <a:cs typeface="Times New Roman" panose="02020603050405020304" pitchFamily="18" charset="0"/>
              </a:rPr>
              <a:t>First experiments with RIBs started in 2017 (I &lt; 0.1 </a:t>
            </a:r>
            <a:r>
              <a:rPr lang="en-US" b="1" dirty="0" err="1" smtClean="0">
                <a:solidFill>
                  <a:srgbClr val="000066"/>
                </a:solidFill>
                <a:cs typeface="Times New Roman" panose="02020603050405020304" pitchFamily="18" charset="0"/>
              </a:rPr>
              <a:t>p</a:t>
            </a:r>
            <a:r>
              <a:rPr lang="en-US" b="1" dirty="0" err="1" smtClean="0">
                <a:solidFill>
                  <a:srgbClr val="0000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lang="en-US" b="1" dirty="0" err="1" smtClean="0">
                <a:solidFill>
                  <a:srgbClr val="000066"/>
                </a:solidFill>
                <a:cs typeface="Times New Roman" panose="02020603050405020304" pitchFamily="18" charset="0"/>
              </a:rPr>
              <a:t>A</a:t>
            </a:r>
            <a:r>
              <a:rPr lang="en-US" b="1" dirty="0" smtClean="0">
                <a:solidFill>
                  <a:srgbClr val="000066"/>
                </a:solidFill>
                <a:cs typeface="Times New Roman" panose="02020603050405020304" pitchFamily="18" charset="0"/>
              </a:rPr>
              <a:t>)</a:t>
            </a:r>
            <a:endParaRPr lang="en-US" b="1" dirty="0">
              <a:solidFill>
                <a:srgbClr val="000066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ru-RU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Experiments with intense primary beam (~ 1 </a:t>
            </a:r>
            <a:r>
              <a:rPr lang="en-US" altLang="ru-RU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</a:t>
            </a:r>
            <a:r>
              <a:rPr lang="en-US" altLang="ru-RU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lang="en-US" altLang="ru-RU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A</a:t>
            </a:r>
            <a:r>
              <a:rPr lang="en-US" altLang="ru-RU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) will be able since 2018</a:t>
            </a:r>
            <a:endParaRPr lang="ru-RU" dirty="0"/>
          </a:p>
        </p:txBody>
      </p:sp>
      <p:sp>
        <p:nvSpPr>
          <p:cNvPr id="28711" name="Прямоугольник 5"/>
          <p:cNvSpPr>
            <a:spLocks noChangeArrowheads="1"/>
          </p:cNvSpPr>
          <p:nvPr/>
        </p:nvSpPr>
        <p:spPr bwMode="auto">
          <a:xfrm>
            <a:off x="683568" y="5727740"/>
            <a:ext cx="5472608" cy="646331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800" b="1" baseline="30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altLang="ru-RU" sz="18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+ d → </a:t>
            </a:r>
            <a:r>
              <a:rPr lang="en-US" altLang="ru-RU" sz="1800" b="1" baseline="30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ru-RU" sz="18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 + </a:t>
            </a:r>
            <a:r>
              <a:rPr lang="en-US" altLang="ru-RU" sz="1800" b="1" baseline="30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ru-RU" sz="18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(alpha transfer cross section)</a:t>
            </a:r>
          </a:p>
          <a:p>
            <a:pPr>
              <a:spcBef>
                <a:spcPct val="0"/>
              </a:spcBef>
              <a:buNone/>
            </a:pPr>
            <a:r>
              <a:rPr lang="en-US" altLang="ru-RU" sz="1800" b="1" baseline="30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ru-RU" sz="18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altLang="ru-RU" sz="1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d → </a:t>
            </a:r>
            <a:r>
              <a:rPr lang="en-US" altLang="ru-RU" sz="1800" b="1" baseline="30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ru-RU" sz="18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altLang="ru-RU" sz="1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ru-RU" sz="1800" b="1" baseline="30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ru-RU" sz="18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(proton </a:t>
            </a:r>
            <a:r>
              <a:rPr lang="en-US" altLang="ru-RU" sz="1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 cross section</a:t>
            </a:r>
            <a:r>
              <a:rPr lang="en-US" altLang="ru-RU" sz="18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Прямоугольник 7"/>
          <p:cNvSpPr>
            <a:spLocks noChangeArrowheads="1"/>
          </p:cNvSpPr>
          <p:nvPr/>
        </p:nvSpPr>
        <p:spPr bwMode="auto">
          <a:xfrm>
            <a:off x="6313245" y="5589241"/>
            <a:ext cx="2147187" cy="923330"/>
          </a:xfrm>
          <a:prstGeom prst="rect">
            <a:avLst/>
          </a:prstGeom>
          <a:solidFill>
            <a:srgbClr val="99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Moving ahead to </a:t>
            </a:r>
            <a:r>
              <a:rPr lang="en-US" altLang="ru-RU" sz="1800" b="1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alt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via </a:t>
            </a:r>
            <a:r>
              <a:rPr lang="en-US" altLang="ru-RU" sz="1800" b="1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alt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 or </a:t>
            </a:r>
            <a:r>
              <a:rPr lang="en-US" altLang="ru-RU" sz="1800" b="1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2018 - flagship exp.</a:t>
            </a:r>
            <a:endParaRPr lang="ru-RU" altLang="ru-RU" sz="1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8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6" name="Group 2"/>
          <p:cNvGrpSpPr>
            <a:grpSpLocks/>
          </p:cNvGrpSpPr>
          <p:nvPr/>
        </p:nvGrpSpPr>
        <p:grpSpPr bwMode="auto">
          <a:xfrm>
            <a:off x="5218113" y="818990"/>
            <a:ext cx="3314700" cy="2105025"/>
            <a:chOff x="3234" y="1734"/>
            <a:chExt cx="2316" cy="1260"/>
          </a:xfrm>
        </p:grpSpPr>
        <p:sp>
          <p:nvSpPr>
            <p:cNvPr id="13341" name="Rectangle 3"/>
            <p:cNvSpPr>
              <a:spLocks noChangeArrowheads="1"/>
            </p:cNvSpPr>
            <p:nvPr/>
          </p:nvSpPr>
          <p:spPr bwMode="auto">
            <a:xfrm>
              <a:off x="3234" y="1734"/>
              <a:ext cx="2316" cy="1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ru-RU" altLang="ru-RU" sz="1800">
                <a:latin typeface="Tahom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graphicFrame>
          <p:nvGraphicFramePr>
            <p:cNvPr id="13342" name="Object 4"/>
            <p:cNvGraphicFramePr>
              <a:graphicFrameLocks noChangeAspect="1"/>
            </p:cNvGraphicFramePr>
            <p:nvPr/>
          </p:nvGraphicFramePr>
          <p:xfrm>
            <a:off x="3272" y="1839"/>
            <a:ext cx="2132" cy="11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499" name="CorelDRAW" r:id="rId4" imgW="3598200" imgH="1914480" progId="CorelDRAW.Graphic.11">
                    <p:embed/>
                  </p:oleObj>
                </mc:Choice>
                <mc:Fallback>
                  <p:oleObj name="CorelDRAW" r:id="rId4" imgW="3598200" imgH="1914480" progId="CorelDRAW.Graphic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72" y="1839"/>
                          <a:ext cx="2132" cy="11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43" name="Rectangle 5"/>
            <p:cNvSpPr>
              <a:spLocks noChangeArrowheads="1"/>
            </p:cNvSpPr>
            <p:nvPr/>
          </p:nvSpPr>
          <p:spPr bwMode="auto">
            <a:xfrm>
              <a:off x="3576" y="1848"/>
              <a:ext cx="1788" cy="792"/>
            </a:xfrm>
            <a:prstGeom prst="rect">
              <a:avLst/>
            </a:prstGeom>
            <a:noFill/>
            <a:ln w="28575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chemeClr val="bg1"/>
                </a:solidFill>
                <a:latin typeface="Tahom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sp>
          <p:nvSpPr>
            <p:cNvPr id="13344" name="Text Box 6"/>
            <p:cNvSpPr txBox="1">
              <a:spLocks noChangeArrowheads="1"/>
            </p:cNvSpPr>
            <p:nvPr/>
          </p:nvSpPr>
          <p:spPr bwMode="auto">
            <a:xfrm>
              <a:off x="3585" y="1828"/>
              <a:ext cx="81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400">
                  <a:solidFill>
                    <a:schemeClr val="bg1"/>
                  </a:solidFill>
                  <a:latin typeface="Tahoma" panose="020B060403050404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rPr>
                <a:t>coincidences</a:t>
              </a:r>
              <a:endParaRPr lang="ru-RU" altLang="ru-RU" sz="1400">
                <a:solidFill>
                  <a:schemeClr val="bg1"/>
                </a:solidFill>
                <a:latin typeface="Tahom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</p:grpSp>
      <p:pic>
        <p:nvPicPr>
          <p:cNvPr id="1331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607614"/>
            <a:ext cx="3599830" cy="2575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Line 13"/>
          <p:cNvSpPr>
            <a:spLocks noChangeShapeType="1"/>
          </p:cNvSpPr>
          <p:nvPr/>
        </p:nvSpPr>
        <p:spPr bwMode="auto">
          <a:xfrm flipH="1" flipV="1">
            <a:off x="6229350" y="1969928"/>
            <a:ext cx="3175" cy="26638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19" name="Line 14"/>
          <p:cNvSpPr>
            <a:spLocks noChangeShapeType="1"/>
          </p:cNvSpPr>
          <p:nvPr/>
        </p:nvSpPr>
        <p:spPr bwMode="auto">
          <a:xfrm flipH="1" flipV="1">
            <a:off x="7243763" y="2006440"/>
            <a:ext cx="7937" cy="26638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0" name="Rectangle 18"/>
          <p:cNvSpPr>
            <a:spLocks noChangeArrowheads="1"/>
          </p:cNvSpPr>
          <p:nvPr/>
        </p:nvSpPr>
        <p:spPr bwMode="auto">
          <a:xfrm rot="16200000">
            <a:off x="4454526" y="1480977"/>
            <a:ext cx="1727200" cy="3079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1400" b="1">
                <a:ea typeface="Lucida Sans Unicode" panose="020B0602030504020204" pitchFamily="34" charset="0"/>
                <a:cs typeface="Lucida Sans Unicode" panose="020B0602030504020204" pitchFamily="34" charset="0"/>
              </a:rPr>
              <a:t>Counts/0.6 MeV</a:t>
            </a:r>
            <a:r>
              <a:rPr lang="en-US" altLang="ru-RU" sz="1400" b="1">
                <a:solidFill>
                  <a:srgbClr val="0000FF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</a:p>
        </p:txBody>
      </p:sp>
      <p:sp>
        <p:nvSpPr>
          <p:cNvPr id="13321" name="Rectangle 19"/>
          <p:cNvSpPr>
            <a:spLocks noChangeArrowheads="1"/>
          </p:cNvSpPr>
          <p:nvPr/>
        </p:nvSpPr>
        <p:spPr bwMode="auto">
          <a:xfrm rot="16200000">
            <a:off x="3933826" y="3557427"/>
            <a:ext cx="1727200" cy="3079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1400" b="1">
                <a:ea typeface="Lucida Sans Unicode" panose="020B0602030504020204" pitchFamily="34" charset="0"/>
                <a:cs typeface="Lucida Sans Unicode" panose="020B0602030504020204" pitchFamily="34" charset="0"/>
              </a:rPr>
              <a:t>Counts/0.2 MeV</a:t>
            </a:r>
            <a:r>
              <a:rPr lang="en-US" altLang="ru-RU" sz="1400" b="1">
                <a:solidFill>
                  <a:srgbClr val="0000FF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</a:p>
        </p:txBody>
      </p:sp>
      <p:sp>
        <p:nvSpPr>
          <p:cNvPr id="13322" name="Line 20"/>
          <p:cNvSpPr>
            <a:spLocks noChangeShapeType="1"/>
          </p:cNvSpPr>
          <p:nvPr/>
        </p:nvSpPr>
        <p:spPr bwMode="auto">
          <a:xfrm>
            <a:off x="5724525" y="2330290"/>
            <a:ext cx="25209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3" name="Line 21"/>
          <p:cNvSpPr>
            <a:spLocks noChangeShapeType="1"/>
          </p:cNvSpPr>
          <p:nvPr/>
        </p:nvSpPr>
        <p:spPr bwMode="auto">
          <a:xfrm>
            <a:off x="5724525" y="1034890"/>
            <a:ext cx="0" cy="129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4" name="Rectangle 28"/>
          <p:cNvSpPr>
            <a:spLocks noChangeArrowheads="1"/>
          </p:cNvSpPr>
          <p:nvPr/>
        </p:nvSpPr>
        <p:spPr bwMode="auto">
          <a:xfrm>
            <a:off x="4919663" y="3027649"/>
            <a:ext cx="1309687" cy="3063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1400" b="1" i="1">
                <a:solidFill>
                  <a:srgbClr val="00206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E=15.3 AMeV</a:t>
            </a:r>
          </a:p>
        </p:txBody>
      </p:sp>
      <p:sp>
        <p:nvSpPr>
          <p:cNvPr id="13325" name="Rectangle 30"/>
          <p:cNvSpPr>
            <a:spLocks noChangeArrowheads="1"/>
          </p:cNvSpPr>
          <p:nvPr/>
        </p:nvSpPr>
        <p:spPr bwMode="auto">
          <a:xfrm>
            <a:off x="5546725" y="734853"/>
            <a:ext cx="1222375" cy="3063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1400" b="1" i="1">
                <a:solidFill>
                  <a:srgbClr val="00206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E=25 AMeV</a:t>
            </a:r>
          </a:p>
        </p:txBody>
      </p:sp>
      <p:sp>
        <p:nvSpPr>
          <p:cNvPr id="13326" name="Rectangle 33"/>
          <p:cNvSpPr>
            <a:spLocks noChangeArrowheads="1"/>
          </p:cNvSpPr>
          <p:nvPr/>
        </p:nvSpPr>
        <p:spPr bwMode="auto">
          <a:xfrm>
            <a:off x="7502525" y="3230849"/>
            <a:ext cx="1574800" cy="523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1400" b="1" i="1" dirty="0">
                <a:solidFill>
                  <a:srgbClr val="0000CC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Fortier et al.,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1400" b="1" i="1" dirty="0">
                <a:solidFill>
                  <a:srgbClr val="0000CC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EXON-2006 p.3</a:t>
            </a:r>
          </a:p>
        </p:txBody>
      </p:sp>
      <p:sp>
        <p:nvSpPr>
          <p:cNvPr id="13327" name="Rectangle 34"/>
          <p:cNvSpPr>
            <a:spLocks noChangeArrowheads="1"/>
          </p:cNvSpPr>
          <p:nvPr/>
        </p:nvSpPr>
        <p:spPr bwMode="auto">
          <a:xfrm>
            <a:off x="7019925" y="698340"/>
            <a:ext cx="1947863" cy="5222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1400" b="1" i="1" dirty="0" err="1">
                <a:solidFill>
                  <a:srgbClr val="0000CC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Golovkov</a:t>
            </a:r>
            <a:r>
              <a:rPr lang="en-US" altLang="ru-RU" sz="1400" b="1" i="1" dirty="0">
                <a:solidFill>
                  <a:srgbClr val="0000CC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 et al.,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1400" b="1" i="1" dirty="0">
                <a:solidFill>
                  <a:srgbClr val="0000CC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EXON-2006 p.32</a:t>
            </a:r>
          </a:p>
        </p:txBody>
      </p:sp>
      <p:sp>
        <p:nvSpPr>
          <p:cNvPr id="13328" name="Text Box 42"/>
          <p:cNvSpPr txBox="1">
            <a:spLocks noChangeArrowheads="1"/>
          </p:cNvSpPr>
          <p:nvPr/>
        </p:nvSpPr>
        <p:spPr bwMode="auto">
          <a:xfrm rot="19378653">
            <a:off x="5913438" y="1128553"/>
            <a:ext cx="1179512" cy="2476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40000"/>
              </a:spcBef>
              <a:buFontTx/>
              <a:buNone/>
            </a:pPr>
            <a:r>
              <a:rPr lang="en-US" altLang="ru-RU" sz="1600" b="1">
                <a:solidFill>
                  <a:srgbClr val="C0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altLang="ru-RU" sz="1400" b="1">
                <a:solidFill>
                  <a:srgbClr val="C00000"/>
                </a:solidFill>
                <a:cs typeface="Arial" panose="020B0604020202020204" pitchFamily="34" charset="0"/>
              </a:rPr>
              <a:t>~15 </a:t>
            </a:r>
            <a:r>
              <a:rPr lang="en-US" altLang="ru-RU" sz="1400" b="1">
                <a:solidFill>
                  <a:srgbClr val="C0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altLang="ru-RU" sz="1400" b="1">
                <a:solidFill>
                  <a:srgbClr val="C00000"/>
                </a:solidFill>
                <a:cs typeface="Arial" panose="020B0604020202020204" pitchFamily="34" charset="0"/>
              </a:rPr>
              <a:t>b/sr</a:t>
            </a:r>
            <a:endParaRPr lang="ru-RU" altLang="ru-RU" sz="2000" i="1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13329" name="Line 43"/>
          <p:cNvSpPr>
            <a:spLocks noChangeShapeType="1"/>
          </p:cNvSpPr>
          <p:nvPr/>
        </p:nvSpPr>
        <p:spPr bwMode="auto">
          <a:xfrm>
            <a:off x="6156325" y="1636553"/>
            <a:ext cx="215900" cy="287337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30" name="Text Box 47"/>
          <p:cNvSpPr txBox="1">
            <a:spLocks noChangeArrowheads="1"/>
          </p:cNvSpPr>
          <p:nvPr/>
        </p:nvSpPr>
        <p:spPr bwMode="auto">
          <a:xfrm>
            <a:off x="6805613" y="4410362"/>
            <a:ext cx="1179512" cy="2476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40000"/>
              </a:spcBef>
              <a:buFontTx/>
              <a:buNone/>
            </a:pPr>
            <a:r>
              <a:rPr lang="en-US" altLang="ru-RU" sz="1600" b="1" dirty="0">
                <a:solidFill>
                  <a:srgbClr val="C0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altLang="ru-RU" sz="1400" b="1" dirty="0">
                <a:solidFill>
                  <a:srgbClr val="C00000"/>
                </a:solidFill>
                <a:cs typeface="Arial" panose="020B0604020202020204" pitchFamily="34" charset="0"/>
              </a:rPr>
              <a:t>~10 </a:t>
            </a:r>
            <a:r>
              <a:rPr lang="en-US" altLang="ru-RU" sz="1400" b="1" dirty="0" err="1">
                <a:solidFill>
                  <a:srgbClr val="C0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altLang="ru-RU" sz="1400" b="1" dirty="0" err="1">
                <a:solidFill>
                  <a:srgbClr val="C00000"/>
                </a:solidFill>
                <a:cs typeface="Arial" panose="020B0604020202020204" pitchFamily="34" charset="0"/>
              </a:rPr>
              <a:t>b</a:t>
            </a:r>
            <a:r>
              <a:rPr lang="en-US" altLang="ru-RU" sz="1400" b="1" dirty="0">
                <a:solidFill>
                  <a:srgbClr val="C00000"/>
                </a:solidFill>
                <a:cs typeface="Arial" panose="020B0604020202020204" pitchFamily="34" charset="0"/>
              </a:rPr>
              <a:t>/</a:t>
            </a:r>
            <a:r>
              <a:rPr lang="en-US" altLang="ru-RU" sz="1400" b="1" dirty="0" err="1">
                <a:solidFill>
                  <a:srgbClr val="C00000"/>
                </a:solidFill>
                <a:cs typeface="Arial" panose="020B0604020202020204" pitchFamily="34" charset="0"/>
              </a:rPr>
              <a:t>sr</a:t>
            </a:r>
            <a:endParaRPr lang="ru-RU" altLang="ru-RU" sz="2000" i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13331" name="Line 48"/>
          <p:cNvSpPr>
            <a:spLocks noChangeShapeType="1"/>
          </p:cNvSpPr>
          <p:nvPr/>
        </p:nvSpPr>
        <p:spPr bwMode="auto">
          <a:xfrm flipH="1" flipV="1">
            <a:off x="6596063" y="4031863"/>
            <a:ext cx="215900" cy="431800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32" name="Rectangle 26"/>
          <p:cNvSpPr>
            <a:spLocks noChangeArrowheads="1"/>
          </p:cNvSpPr>
          <p:nvPr/>
        </p:nvSpPr>
        <p:spPr bwMode="auto">
          <a:xfrm>
            <a:off x="7453313" y="2609928"/>
            <a:ext cx="1584325" cy="338554"/>
          </a:xfrm>
          <a:prstGeom prst="rect">
            <a:avLst/>
          </a:prstGeom>
          <a:solidFill>
            <a:srgbClr val="FFFF99"/>
          </a:solidFill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600" b="1" i="1" dirty="0">
                <a:solidFill>
                  <a:srgbClr val="FF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d</a:t>
            </a:r>
            <a:r>
              <a:rPr lang="en-US" altLang="ru-RU" sz="1600" b="1" dirty="0">
                <a:solidFill>
                  <a:srgbClr val="FF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(</a:t>
            </a:r>
            <a:r>
              <a:rPr lang="en-US" altLang="ru-RU" sz="1600" b="1" baseline="30000" dirty="0">
                <a:solidFill>
                  <a:srgbClr val="FF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8</a:t>
            </a:r>
            <a:r>
              <a:rPr lang="en-US" altLang="ru-RU" sz="1600" b="1" dirty="0">
                <a:solidFill>
                  <a:srgbClr val="FF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He,</a:t>
            </a:r>
            <a:r>
              <a:rPr lang="en-US" altLang="ru-RU" sz="1600" b="1" baseline="30000" dirty="0">
                <a:solidFill>
                  <a:srgbClr val="FF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3</a:t>
            </a:r>
            <a:r>
              <a:rPr lang="en-US" altLang="ru-RU" sz="1600" b="1" dirty="0">
                <a:solidFill>
                  <a:srgbClr val="FF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He)</a:t>
            </a:r>
            <a:r>
              <a:rPr lang="en-US" altLang="ru-RU" sz="1600" b="1" baseline="30000" dirty="0">
                <a:solidFill>
                  <a:srgbClr val="FF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7</a:t>
            </a:r>
            <a:r>
              <a:rPr lang="en-US" altLang="ru-RU" sz="1600" b="1" dirty="0">
                <a:solidFill>
                  <a:srgbClr val="FF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H</a:t>
            </a:r>
            <a:endParaRPr lang="en-US" altLang="ru-RU" sz="16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7" name="Rectangle 1"/>
          <p:cNvSpPr>
            <a:spLocks noChangeArrowheads="1"/>
          </p:cNvSpPr>
          <p:nvPr/>
        </p:nvSpPr>
        <p:spPr bwMode="auto">
          <a:xfrm>
            <a:off x="268474" y="52983"/>
            <a:ext cx="8621712" cy="433729"/>
          </a:xfrm>
          <a:prstGeom prst="rect">
            <a:avLst/>
          </a:prstGeom>
          <a:solidFill>
            <a:srgbClr val="FFFF00">
              <a:alpha val="19000"/>
            </a:srgbClr>
          </a:solidFill>
          <a:ln>
            <a:noFill/>
          </a:ln>
          <a:extLst/>
        </p:spPr>
        <p:txBody>
          <a:bodyPr lIns="90000" tIns="46800" rIns="90000" bIns="46800"/>
          <a:lstStyle/>
          <a:p>
            <a:pPr algn="ctr" defTabSz="449263">
              <a:buClr>
                <a:srgbClr val="FF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4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7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H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puzzle:</a:t>
            </a:r>
            <a:r>
              <a:rPr lang="en-US" sz="24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</a:t>
            </a:r>
            <a:r>
              <a:rPr lang="en-US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each time only limits of </a:t>
            </a:r>
            <a:r>
              <a:rPr lang="el-GR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σ</a:t>
            </a:r>
            <a:r>
              <a:rPr lang="ru-RU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</a:t>
            </a:r>
            <a:r>
              <a:rPr lang="en-US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were observed</a:t>
            </a:r>
            <a:endParaRPr lang="en-US" sz="24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13339" name="Прямоугольник 1"/>
          <p:cNvSpPr>
            <a:spLocks noChangeArrowheads="1"/>
          </p:cNvSpPr>
          <p:nvPr/>
        </p:nvSpPr>
        <p:spPr bwMode="auto">
          <a:xfrm>
            <a:off x="441450" y="5959337"/>
            <a:ext cx="8448736" cy="7232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8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Lucida Sans Unicode" panose="020B0602030504020204" pitchFamily="34" charset="0"/>
                <a:cs typeface="Lucida Sans Unicode" panose="020B0602030504020204" pitchFamily="34" charset="0"/>
                <a:sym typeface="Marlett" pitchFamily="2" charset="2"/>
              </a:rPr>
              <a:t></a:t>
            </a:r>
            <a:r>
              <a:rPr lang="en-US" altLang="ru-RU" sz="18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Lucida Sans Unicode" panose="020B0602030504020204" pitchFamily="34" charset="0"/>
                <a:cs typeface="Lucida Sans Unicode" panose="020B0602030504020204" pitchFamily="34" charset="0"/>
                <a:sym typeface="Marlett" pitchFamily="2" charset="2"/>
              </a:rPr>
              <a:t> </a:t>
            </a:r>
            <a:r>
              <a:rPr lang="en-US" altLang="ru-RU" sz="1800" b="1" i="1" dirty="0" smtClean="0">
                <a:solidFill>
                  <a:srgbClr val="FF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Drastically improvement of sensitivity in d</a:t>
            </a:r>
            <a:r>
              <a:rPr lang="en-US" altLang="ru-RU" sz="1800" b="1" dirty="0" smtClean="0">
                <a:solidFill>
                  <a:srgbClr val="FF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(</a:t>
            </a:r>
            <a:r>
              <a:rPr lang="en-US" altLang="ru-RU" sz="1800" b="1" baseline="30000" dirty="0" smtClean="0">
                <a:solidFill>
                  <a:srgbClr val="FF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8</a:t>
            </a:r>
            <a:r>
              <a:rPr lang="en-US" altLang="ru-RU" sz="1800" b="1" dirty="0" smtClean="0">
                <a:solidFill>
                  <a:srgbClr val="FF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He,</a:t>
            </a:r>
            <a:r>
              <a:rPr lang="en-US" altLang="ru-RU" sz="1800" b="1" baseline="30000" dirty="0" smtClean="0">
                <a:solidFill>
                  <a:srgbClr val="FF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3</a:t>
            </a:r>
            <a:r>
              <a:rPr lang="en-US" altLang="ru-RU" sz="1800" b="1" dirty="0" smtClean="0">
                <a:solidFill>
                  <a:srgbClr val="FF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He)</a:t>
            </a:r>
            <a:r>
              <a:rPr lang="en-US" altLang="ru-RU" sz="1800" b="1" baseline="30000" dirty="0" smtClean="0">
                <a:solidFill>
                  <a:srgbClr val="FF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7</a:t>
            </a:r>
            <a:r>
              <a:rPr lang="en-US" altLang="ru-RU" sz="1800" b="1" dirty="0" smtClean="0">
                <a:solidFill>
                  <a:srgbClr val="FF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H or </a:t>
            </a:r>
            <a:r>
              <a:rPr lang="en-US" altLang="ru-RU" sz="1800" b="1" i="1" dirty="0" smtClean="0">
                <a:solidFill>
                  <a:srgbClr val="FF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p</a:t>
            </a:r>
            <a:r>
              <a:rPr lang="en-US" altLang="ru-RU" sz="1800" b="1" dirty="0" smtClean="0">
                <a:solidFill>
                  <a:srgbClr val="FF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(</a:t>
            </a:r>
            <a:r>
              <a:rPr lang="en-US" altLang="ru-RU" sz="1800" b="1" baseline="30000" dirty="0" smtClean="0">
                <a:solidFill>
                  <a:srgbClr val="FF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8</a:t>
            </a:r>
            <a:r>
              <a:rPr lang="en-US" altLang="ru-RU" sz="1800" b="1" dirty="0" smtClean="0">
                <a:solidFill>
                  <a:srgbClr val="FF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He,</a:t>
            </a:r>
            <a:r>
              <a:rPr lang="en-US" altLang="ru-RU" sz="1800" b="1" i="1" dirty="0" smtClean="0">
                <a:solidFill>
                  <a:srgbClr val="FF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pp</a:t>
            </a:r>
            <a:r>
              <a:rPr lang="en-US" altLang="ru-RU" sz="1800" b="1" dirty="0" smtClean="0">
                <a:solidFill>
                  <a:srgbClr val="FF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)</a:t>
            </a:r>
            <a:r>
              <a:rPr lang="en-US" altLang="ru-RU" sz="1800" b="1" baseline="30000" dirty="0" smtClean="0">
                <a:solidFill>
                  <a:srgbClr val="FF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7</a:t>
            </a:r>
            <a:r>
              <a:rPr lang="en-US" altLang="ru-RU" sz="1800" b="1" dirty="0" smtClean="0">
                <a:solidFill>
                  <a:srgbClr val="FF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H</a:t>
            </a:r>
          </a:p>
          <a:p>
            <a:pPr algn="ctr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ru-RU" altLang="ru-RU" sz="1800" b="1" dirty="0" smtClean="0">
                <a:solidFill>
                  <a:schemeClr val="accent6">
                    <a:lumMod val="10000"/>
                  </a:schemeClr>
                </a:solidFill>
                <a:ea typeface="Lucida Sans Unicode" panose="020B0602030504020204" pitchFamily="34" charset="0"/>
                <a:cs typeface="Lucida Sans Unicode" panose="020B0602030504020204" pitchFamily="34" charset="0"/>
                <a:sym typeface="Marlett" pitchFamily="2" charset="2"/>
              </a:rPr>
              <a:t></a:t>
            </a:r>
            <a:r>
              <a:rPr lang="en-US" altLang="ru-RU" sz="1800" b="1" dirty="0" smtClean="0">
                <a:solidFill>
                  <a:schemeClr val="accent6">
                    <a:lumMod val="10000"/>
                  </a:schemeClr>
                </a:solidFill>
                <a:ea typeface="Lucida Sans Unicode" panose="020B0602030504020204" pitchFamily="34" charset="0"/>
                <a:cs typeface="Lucida Sans Unicode" panose="020B0602030504020204" pitchFamily="34" charset="0"/>
                <a:sym typeface="Marlett" pitchFamily="2" charset="2"/>
              </a:rPr>
              <a:t>  </a:t>
            </a:r>
            <a:r>
              <a:rPr lang="en-US" altLang="ru-RU" sz="1800" b="1" i="1" baseline="30000" dirty="0" smtClean="0">
                <a:solidFill>
                  <a:schemeClr val="accent6">
                    <a:lumMod val="10000"/>
                  </a:schemeClr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11</a:t>
            </a:r>
            <a:r>
              <a:rPr lang="en-US" altLang="ru-RU" sz="1800" b="1" i="1" dirty="0" smtClean="0">
                <a:solidFill>
                  <a:schemeClr val="accent6">
                    <a:lumMod val="10000"/>
                  </a:schemeClr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Li as a projectile and alpha transfer reaction d</a:t>
            </a:r>
            <a:r>
              <a:rPr lang="en-US" altLang="ru-RU" sz="1800" b="1" dirty="0" smtClean="0">
                <a:solidFill>
                  <a:schemeClr val="accent6">
                    <a:lumMod val="10000"/>
                  </a:schemeClr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(</a:t>
            </a:r>
            <a:r>
              <a:rPr lang="ru-RU" altLang="ru-RU" sz="1800" b="1" baseline="30000" dirty="0">
                <a:solidFill>
                  <a:schemeClr val="accent6">
                    <a:lumMod val="10000"/>
                  </a:schemeClr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11</a:t>
            </a:r>
            <a:r>
              <a:rPr lang="en-US" altLang="ru-RU" sz="1800" b="1" dirty="0">
                <a:solidFill>
                  <a:schemeClr val="accent6">
                    <a:lumMod val="10000"/>
                  </a:schemeClr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Li,</a:t>
            </a:r>
            <a:r>
              <a:rPr lang="en-US" altLang="ru-RU" sz="1800" b="1" baseline="30000" dirty="0">
                <a:solidFill>
                  <a:schemeClr val="accent6">
                    <a:lumMod val="10000"/>
                  </a:schemeClr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6</a:t>
            </a:r>
            <a:r>
              <a:rPr lang="en-US" altLang="ru-RU" sz="1800" b="1" dirty="0">
                <a:solidFill>
                  <a:schemeClr val="accent6">
                    <a:lumMod val="10000"/>
                  </a:schemeClr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Li)</a:t>
            </a:r>
            <a:r>
              <a:rPr lang="en-US" altLang="ru-RU" sz="1800" b="1" baseline="30000" dirty="0">
                <a:solidFill>
                  <a:schemeClr val="accent6">
                    <a:lumMod val="10000"/>
                  </a:schemeClr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7</a:t>
            </a:r>
            <a:r>
              <a:rPr lang="en-US" altLang="ru-RU" sz="1800" b="1" dirty="0">
                <a:solidFill>
                  <a:schemeClr val="accent6">
                    <a:lumMod val="10000"/>
                  </a:schemeClr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H</a:t>
            </a:r>
            <a:endParaRPr lang="ru-RU" altLang="ru-RU" sz="1800" dirty="0">
              <a:solidFill>
                <a:schemeClr val="accent6">
                  <a:lumMod val="10000"/>
                </a:schemeClr>
              </a:solidFill>
            </a:endParaRPr>
          </a:p>
        </p:txBody>
      </p:sp>
      <p:pic>
        <p:nvPicPr>
          <p:cNvPr id="13334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621456"/>
            <a:ext cx="3646216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5" name="Rectangle 23"/>
          <p:cNvSpPr>
            <a:spLocks noChangeArrowheads="1"/>
          </p:cNvSpPr>
          <p:nvPr/>
        </p:nvSpPr>
        <p:spPr bwMode="auto">
          <a:xfrm>
            <a:off x="739776" y="599863"/>
            <a:ext cx="1511300" cy="338554"/>
          </a:xfrm>
          <a:prstGeom prst="rect">
            <a:avLst/>
          </a:prstGeom>
          <a:solidFill>
            <a:srgbClr val="FFFF99"/>
          </a:solidFill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600" b="1" i="1">
                <a:solidFill>
                  <a:srgbClr val="C0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p</a:t>
            </a:r>
            <a:r>
              <a:rPr lang="en-US" altLang="ru-RU" sz="1600" b="1">
                <a:solidFill>
                  <a:srgbClr val="C0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(</a:t>
            </a:r>
            <a:r>
              <a:rPr lang="en-US" altLang="ru-RU" sz="1600" b="1" baseline="30000">
                <a:solidFill>
                  <a:srgbClr val="C0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8</a:t>
            </a:r>
            <a:r>
              <a:rPr lang="en-US" altLang="ru-RU" sz="1600" b="1">
                <a:solidFill>
                  <a:srgbClr val="C0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He,</a:t>
            </a:r>
            <a:r>
              <a:rPr lang="en-US" altLang="ru-RU" sz="1600" b="1" i="1">
                <a:solidFill>
                  <a:srgbClr val="C0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pp</a:t>
            </a:r>
            <a:r>
              <a:rPr lang="en-US" altLang="ru-RU" sz="1600" b="1">
                <a:solidFill>
                  <a:srgbClr val="C0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)</a:t>
            </a:r>
            <a:r>
              <a:rPr lang="en-US" altLang="ru-RU" sz="1600" b="1" baseline="30000">
                <a:solidFill>
                  <a:srgbClr val="C0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7</a:t>
            </a:r>
            <a:r>
              <a:rPr lang="en-US" altLang="ru-RU" sz="1600" b="1">
                <a:solidFill>
                  <a:srgbClr val="C0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H</a:t>
            </a:r>
            <a:endParaRPr lang="en-US" altLang="ru-RU" sz="1600" b="1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13336" name="Rectangle 19"/>
          <p:cNvSpPr>
            <a:spLocks noChangeArrowheads="1"/>
          </p:cNvSpPr>
          <p:nvPr/>
        </p:nvSpPr>
        <p:spPr bwMode="auto">
          <a:xfrm rot="16200000">
            <a:off x="-581818" y="1429540"/>
            <a:ext cx="1727200" cy="3063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1400" b="1">
                <a:ea typeface="Lucida Sans Unicode" panose="020B0602030504020204" pitchFamily="34" charset="0"/>
                <a:cs typeface="Lucida Sans Unicode" panose="020B0602030504020204" pitchFamily="34" charset="0"/>
              </a:rPr>
              <a:t>Counts/1.5 MeV</a:t>
            </a:r>
            <a:r>
              <a:rPr lang="en-US" altLang="ru-RU" sz="1400" b="1">
                <a:solidFill>
                  <a:srgbClr val="0000FF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</a:p>
        </p:txBody>
      </p:sp>
      <p:sp>
        <p:nvSpPr>
          <p:cNvPr id="13337" name="Rectangle 24"/>
          <p:cNvSpPr>
            <a:spLocks noChangeArrowheads="1"/>
          </p:cNvSpPr>
          <p:nvPr/>
        </p:nvSpPr>
        <p:spPr bwMode="auto">
          <a:xfrm>
            <a:off x="2978652" y="1993230"/>
            <a:ext cx="2143124" cy="52322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1400" b="1" i="1" dirty="0" err="1" smtClean="0">
                <a:solidFill>
                  <a:srgbClr val="C0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Korsheninnikov</a:t>
            </a:r>
            <a:r>
              <a:rPr lang="en-US" altLang="ru-RU" sz="1400" b="1" i="1" dirty="0" smtClean="0">
                <a:solidFill>
                  <a:srgbClr val="C0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altLang="ru-RU" sz="1400" b="1" i="1" dirty="0">
                <a:solidFill>
                  <a:srgbClr val="C0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et al.,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1400" b="1" i="1" dirty="0">
                <a:solidFill>
                  <a:srgbClr val="C0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PRL 90(2003)</a:t>
            </a:r>
          </a:p>
        </p:txBody>
      </p:sp>
      <p:sp>
        <p:nvSpPr>
          <p:cNvPr id="13340" name="Rectangle 28"/>
          <p:cNvSpPr>
            <a:spLocks noChangeArrowheads="1"/>
          </p:cNvSpPr>
          <p:nvPr/>
        </p:nvSpPr>
        <p:spPr bwMode="auto">
          <a:xfrm>
            <a:off x="739776" y="1060446"/>
            <a:ext cx="1217612" cy="3063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1400" b="1" i="1">
                <a:solidFill>
                  <a:srgbClr val="00206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E=</a:t>
            </a:r>
            <a:r>
              <a:rPr lang="ru-RU" altLang="ru-RU" sz="1400" b="1" i="1">
                <a:solidFill>
                  <a:srgbClr val="00206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61</a:t>
            </a:r>
            <a:r>
              <a:rPr lang="en-US" altLang="ru-RU" sz="1400" b="1" i="1">
                <a:solidFill>
                  <a:srgbClr val="00206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 AMeV</a:t>
            </a:r>
          </a:p>
        </p:txBody>
      </p:sp>
      <p:pic>
        <p:nvPicPr>
          <p:cNvPr id="36" name="Picture 2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18" y="2934416"/>
            <a:ext cx="3643220" cy="2572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42"/>
          <p:cNvSpPr txBox="1">
            <a:spLocks noChangeArrowheads="1"/>
          </p:cNvSpPr>
          <p:nvPr/>
        </p:nvSpPr>
        <p:spPr bwMode="auto">
          <a:xfrm rot="19378653">
            <a:off x="1132568" y="3831154"/>
            <a:ext cx="1179512" cy="2476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40000"/>
              </a:spcBef>
              <a:buFontTx/>
              <a:buNone/>
            </a:pPr>
            <a:r>
              <a:rPr lang="en-US" altLang="ru-RU" sz="1600" b="1" dirty="0" smtClean="0">
                <a:solidFill>
                  <a:srgbClr val="C0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altLang="ru-RU" sz="14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~30 </a:t>
            </a:r>
            <a:r>
              <a:rPr lang="en-US" altLang="ru-RU" sz="1400" b="1" dirty="0" err="1">
                <a:solidFill>
                  <a:srgbClr val="C0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altLang="ru-RU" sz="1400" b="1" dirty="0" err="1">
                <a:solidFill>
                  <a:srgbClr val="C00000"/>
                </a:solidFill>
                <a:cs typeface="Arial" panose="020B0604020202020204" pitchFamily="34" charset="0"/>
              </a:rPr>
              <a:t>b</a:t>
            </a:r>
            <a:r>
              <a:rPr lang="en-US" altLang="ru-RU" sz="1400" b="1" dirty="0">
                <a:solidFill>
                  <a:srgbClr val="C00000"/>
                </a:solidFill>
                <a:cs typeface="Arial" panose="020B0604020202020204" pitchFamily="34" charset="0"/>
              </a:rPr>
              <a:t>/</a:t>
            </a:r>
            <a:r>
              <a:rPr lang="en-US" altLang="ru-RU" sz="1400" b="1" dirty="0" err="1">
                <a:solidFill>
                  <a:srgbClr val="C00000"/>
                </a:solidFill>
                <a:cs typeface="Arial" panose="020B0604020202020204" pitchFamily="34" charset="0"/>
              </a:rPr>
              <a:t>sr</a:t>
            </a:r>
            <a:endParaRPr lang="ru-RU" altLang="ru-RU" sz="2000" i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39" name="Line 43"/>
          <p:cNvSpPr>
            <a:spLocks noChangeShapeType="1"/>
          </p:cNvSpPr>
          <p:nvPr/>
        </p:nvSpPr>
        <p:spPr bwMode="auto">
          <a:xfrm>
            <a:off x="1375455" y="4339154"/>
            <a:ext cx="215900" cy="287337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3319741" y="3408168"/>
            <a:ext cx="13805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Nikolskii</a:t>
            </a:r>
            <a:r>
              <a:rPr lang="en-US" sz="1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et al., </a:t>
            </a:r>
            <a:endParaRPr lang="en-US" sz="1400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PRC </a:t>
            </a:r>
            <a:r>
              <a:rPr lang="en-US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81 </a:t>
            </a:r>
            <a:r>
              <a:rPr lang="en-US" sz="1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2010)</a:t>
            </a:r>
          </a:p>
        </p:txBody>
      </p:sp>
      <p:sp>
        <p:nvSpPr>
          <p:cNvPr id="42" name="Rectangle 26"/>
          <p:cNvSpPr>
            <a:spLocks noChangeArrowheads="1"/>
          </p:cNvSpPr>
          <p:nvPr/>
        </p:nvSpPr>
        <p:spPr bwMode="auto">
          <a:xfrm>
            <a:off x="2349500" y="2860266"/>
            <a:ext cx="1584325" cy="338554"/>
          </a:xfrm>
          <a:prstGeom prst="rect">
            <a:avLst/>
          </a:prstGeom>
          <a:solidFill>
            <a:srgbClr val="FFFF99"/>
          </a:solidFill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600" b="1" i="1" dirty="0" smtClean="0">
                <a:solidFill>
                  <a:srgbClr val="FF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d</a:t>
            </a:r>
            <a:r>
              <a:rPr lang="en-US" altLang="ru-RU" sz="1600" b="1" dirty="0" smtClean="0">
                <a:solidFill>
                  <a:srgbClr val="FF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(</a:t>
            </a:r>
            <a:r>
              <a:rPr lang="en-US" altLang="ru-RU" sz="1600" b="1" baseline="30000" dirty="0" smtClean="0">
                <a:solidFill>
                  <a:srgbClr val="FF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8</a:t>
            </a:r>
            <a:r>
              <a:rPr lang="en-US" altLang="ru-RU" sz="1600" b="1" dirty="0" smtClean="0">
                <a:solidFill>
                  <a:srgbClr val="FF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He,</a:t>
            </a:r>
            <a:r>
              <a:rPr lang="en-US" altLang="ru-RU" sz="1600" b="1" baseline="30000" dirty="0" smtClean="0">
                <a:solidFill>
                  <a:srgbClr val="FF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3</a:t>
            </a:r>
            <a:r>
              <a:rPr lang="en-US" altLang="ru-RU" sz="1600" b="1" dirty="0" smtClean="0">
                <a:solidFill>
                  <a:srgbClr val="FF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Het)</a:t>
            </a:r>
            <a:r>
              <a:rPr lang="en-US" altLang="ru-RU" sz="1600" b="1" baseline="30000" dirty="0" smtClean="0">
                <a:solidFill>
                  <a:srgbClr val="FF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7</a:t>
            </a:r>
            <a:r>
              <a:rPr lang="en-US" altLang="ru-RU" sz="1600" b="1" dirty="0" smtClean="0">
                <a:solidFill>
                  <a:srgbClr val="FF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H</a:t>
            </a:r>
            <a:endParaRPr lang="en-US" altLang="ru-RU" sz="16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3" name="Rectangle 33"/>
          <p:cNvSpPr>
            <a:spLocks noChangeArrowheads="1"/>
          </p:cNvSpPr>
          <p:nvPr/>
        </p:nvSpPr>
        <p:spPr bwMode="auto">
          <a:xfrm>
            <a:off x="5692376" y="5126191"/>
            <a:ext cx="2200834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1400" baseline="30000" dirty="0" smtClean="0">
                <a:solidFill>
                  <a:schemeClr val="accent5">
                    <a:lumMod val="10000"/>
                  </a:schemeClr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7</a:t>
            </a:r>
            <a:r>
              <a:rPr lang="en-US" altLang="ru-RU" sz="1400" dirty="0" smtClean="0">
                <a:solidFill>
                  <a:schemeClr val="accent5">
                    <a:lumMod val="10000"/>
                  </a:schemeClr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H missing mass (MeV)</a:t>
            </a:r>
            <a:endParaRPr lang="en-US" altLang="ru-RU" sz="1400" dirty="0">
              <a:solidFill>
                <a:schemeClr val="accent5">
                  <a:lumMod val="10000"/>
                </a:schemeClr>
              </a:solidFill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2999" y="5539774"/>
            <a:ext cx="48550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1600" i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Caamaño</a:t>
            </a:r>
            <a:r>
              <a:rPr lang="en-US" altLang="en-US" sz="16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en-US" altLang="en-US" sz="16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PRL 99(2007)  </a:t>
            </a:r>
            <a:r>
              <a:rPr lang="en-US" altLang="en-US" sz="1600" baseline="30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altLang="en-US" sz="16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C(</a:t>
            </a:r>
            <a:r>
              <a:rPr lang="en-US" altLang="en-US" sz="1600" baseline="30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altLang="en-US" sz="16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He,</a:t>
            </a:r>
            <a:r>
              <a:rPr lang="en-US" altLang="en-US" sz="1600" baseline="30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altLang="en-US" sz="16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N)</a:t>
            </a:r>
            <a:r>
              <a:rPr lang="en-US" altLang="en-US" sz="1600" baseline="30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altLang="en-US" sz="16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en-US" sz="1600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==&gt;</a:t>
            </a:r>
            <a:endParaRPr lang="ru-RU" sz="16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4" name="Группа 21"/>
          <p:cNvGrpSpPr>
            <a:grpSpLocks/>
          </p:cNvGrpSpPr>
          <p:nvPr/>
        </p:nvGrpSpPr>
        <p:grpSpPr bwMode="auto">
          <a:xfrm>
            <a:off x="4962255" y="5430432"/>
            <a:ext cx="4002233" cy="518848"/>
            <a:chOff x="2786050" y="3429000"/>
            <a:chExt cx="3777522" cy="526820"/>
          </a:xfrm>
        </p:grpSpPr>
        <p:sp>
          <p:nvSpPr>
            <p:cNvPr id="45" name="TextBox 44"/>
            <p:cNvSpPr txBox="1">
              <a:spLocks noChangeArrowheads="1"/>
            </p:cNvSpPr>
            <p:nvPr/>
          </p:nvSpPr>
          <p:spPr bwMode="auto">
            <a:xfrm>
              <a:off x="2786050" y="3500438"/>
              <a:ext cx="950467" cy="406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i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E = 0.57</a:t>
              </a:r>
            </a:p>
          </p:txBody>
        </p:sp>
        <p:sp>
          <p:nvSpPr>
            <p:cNvPr id="46" name="TextBox 45"/>
            <p:cNvSpPr txBox="1">
              <a:spLocks noChangeArrowheads="1"/>
            </p:cNvSpPr>
            <p:nvPr/>
          </p:nvSpPr>
          <p:spPr bwMode="auto">
            <a:xfrm>
              <a:off x="3571868" y="3429000"/>
              <a:ext cx="560113" cy="312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+</a:t>
              </a:r>
              <a:r>
                <a:rPr lang="en-US" altLang="en-US" sz="1400" i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0.42</a:t>
              </a:r>
            </a:p>
          </p:txBody>
        </p:sp>
        <p:sp>
          <p:nvSpPr>
            <p:cNvPr id="47" name="TextBox 46"/>
            <p:cNvSpPr txBox="1">
              <a:spLocks noChangeArrowheads="1"/>
            </p:cNvSpPr>
            <p:nvPr/>
          </p:nvSpPr>
          <p:spPr bwMode="auto">
            <a:xfrm>
              <a:off x="3571868" y="3643314"/>
              <a:ext cx="526827" cy="312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-</a:t>
              </a:r>
              <a:r>
                <a:rPr lang="en-US" altLang="en-US" sz="1400" i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0.21</a:t>
              </a:r>
            </a:p>
          </p:txBody>
        </p:sp>
        <p:sp>
          <p:nvSpPr>
            <p:cNvPr id="48" name="TextBox 47"/>
            <p:cNvSpPr txBox="1">
              <a:spLocks noChangeArrowheads="1"/>
            </p:cNvSpPr>
            <p:nvPr/>
          </p:nvSpPr>
          <p:spPr bwMode="auto">
            <a:xfrm>
              <a:off x="4071934" y="3500438"/>
              <a:ext cx="1542110" cy="406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i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MeV,  </a:t>
              </a:r>
              <a:r>
                <a:rPr lang="el-GR" altLang="en-US" i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Γ</a:t>
              </a:r>
              <a:r>
                <a:rPr lang="en-US" altLang="en-US" i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 = 0.09</a:t>
              </a:r>
            </a:p>
          </p:txBody>
        </p:sp>
        <p:sp>
          <p:nvSpPr>
            <p:cNvPr id="49" name="TextBox 48"/>
            <p:cNvSpPr txBox="1">
              <a:spLocks noChangeArrowheads="1"/>
            </p:cNvSpPr>
            <p:nvPr/>
          </p:nvSpPr>
          <p:spPr bwMode="auto">
            <a:xfrm>
              <a:off x="5429256" y="3429000"/>
              <a:ext cx="560113" cy="312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+</a:t>
              </a:r>
              <a:r>
                <a:rPr lang="en-US" altLang="en-US" sz="1400" i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0.94</a:t>
              </a:r>
            </a:p>
          </p:txBody>
        </p:sp>
        <p:sp>
          <p:nvSpPr>
            <p:cNvPr id="50" name="TextBox 49"/>
            <p:cNvSpPr txBox="1">
              <a:spLocks noChangeArrowheads="1"/>
            </p:cNvSpPr>
            <p:nvPr/>
          </p:nvSpPr>
          <p:spPr bwMode="auto">
            <a:xfrm>
              <a:off x="5429256" y="3643314"/>
              <a:ext cx="526827" cy="312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i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-0.06</a:t>
              </a:r>
            </a:p>
          </p:txBody>
        </p:sp>
        <p:sp>
          <p:nvSpPr>
            <p:cNvPr id="51" name="Прямоугольник 50"/>
            <p:cNvSpPr>
              <a:spLocks noChangeArrowheads="1"/>
            </p:cNvSpPr>
            <p:nvPr/>
          </p:nvSpPr>
          <p:spPr bwMode="auto">
            <a:xfrm>
              <a:off x="5929322" y="3500438"/>
              <a:ext cx="634250" cy="406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i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MeV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82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62466"/>
            <a:ext cx="3744416" cy="46166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Acculinna-2 </a:t>
            </a:r>
            <a:r>
              <a:rPr lang="en-US" sz="2400" b="1" i="1" smtClean="0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since 2018</a:t>
            </a:r>
            <a:endParaRPr lang="ru-RU" sz="2400" i="1" dirty="0">
              <a:solidFill>
                <a:schemeClr val="accent6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-5416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463601"/>
              </p:ext>
            </p:extLst>
          </p:nvPr>
        </p:nvGraphicFramePr>
        <p:xfrm>
          <a:off x="107505" y="533487"/>
          <a:ext cx="8928991" cy="62798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407"/>
                <a:gridCol w="1224136"/>
                <a:gridCol w="1728192"/>
                <a:gridCol w="2304256"/>
              </a:tblGrid>
              <a:tr h="63648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name</a:t>
                      </a:r>
                      <a:endParaRPr lang="ru-RU" sz="24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err="1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1800" baseline="-25000" dirty="0" err="1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</a:t>
                      </a:r>
                      <a:endParaRPr lang="en-US" sz="1800" baseline="-25000" dirty="0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800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U400M</a:t>
                      </a:r>
                      <a:endParaRPr lang="ru-RU" sz="1800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Beam,</a:t>
                      </a:r>
                      <a:endParaRPr lang="ru-RU" sz="1800" dirty="0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8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E,</a:t>
                      </a:r>
                      <a:r>
                        <a:rPr lang="en-US" sz="1800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</a:t>
                      </a:r>
                      <a:endParaRPr lang="ru-RU" sz="1800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Method</a:t>
                      </a:r>
                      <a:r>
                        <a:rPr lang="en-US" sz="1800" baseline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equipment</a:t>
                      </a:r>
                      <a:endParaRPr lang="ru-RU" sz="1800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9877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baseline="30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r>
                        <a:rPr lang="en-US" b="1" i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 : </a:t>
                      </a:r>
                      <a:r>
                        <a:rPr lang="en-US" b="1" i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P(</a:t>
                      </a:r>
                      <a:r>
                        <a:rPr lang="el-GR" b="1" i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β</a:t>
                      </a:r>
                      <a:r>
                        <a:rPr lang="en-US" b="1" i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3p)</a:t>
                      </a:r>
                      <a:r>
                        <a:rPr lang="ru-RU" b="1" i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</a:t>
                      </a:r>
                      <a:r>
                        <a:rPr lang="en-US" b="1" i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value/limit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baseline="30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r>
                        <a:rPr lang="en-US" b="1" i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 </a:t>
                      </a:r>
                      <a:r>
                        <a:rPr lang="ru-RU" b="1" i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b="1" i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P(</a:t>
                      </a:r>
                      <a:r>
                        <a:rPr lang="el-GR" b="1" i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β</a:t>
                      </a:r>
                      <a:r>
                        <a:rPr lang="en-US" b="1" i="1" baseline="300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b="1" i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He)</a:t>
                      </a:r>
                      <a:r>
                        <a:rPr lang="ru-RU" b="1" i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</a:t>
                      </a:r>
                      <a:r>
                        <a:rPr lang="en-US" b="1" i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yes/no/limit</a:t>
                      </a:r>
                      <a:endParaRPr lang="ru-RU" b="1" i="1" dirty="0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i="1" dirty="0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b="1" i="1" baseline="30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r>
                        <a:rPr lang="en-US" b="1" i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 </a:t>
                      </a:r>
                      <a:r>
                        <a:rPr lang="ru-RU" b="1" i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b="1" i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observation,</a:t>
                      </a:r>
                      <a:r>
                        <a:rPr lang="en-US" b="1" i="1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states</a:t>
                      </a:r>
                      <a:endParaRPr lang="ru-RU" b="1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i="1" baseline="0" dirty="0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b="1" i="1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One week</a:t>
                      </a:r>
                      <a:endParaRPr lang="ru-RU" b="1" i="1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en-US" b="1" baseline="30000" dirty="0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b="1" baseline="300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r>
                        <a:rPr lang="en-US" b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S,</a:t>
                      </a:r>
                      <a:r>
                        <a:rPr lang="ru-RU" b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b="1" dirty="0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b="1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b="1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en-US" b="1" baseline="0" dirty="0" err="1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AMeV</a:t>
                      </a:r>
                      <a:r>
                        <a:rPr lang="ru-RU" b="1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endParaRPr lang="en-US" b="1" baseline="0" dirty="0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b="1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</a:t>
                      </a:r>
                      <a:r>
                        <a:rPr lang="en-US" b="1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/>
                          <a:cs typeface="Times New Roman"/>
                        </a:rPr>
                        <a:t>−</a:t>
                      </a:r>
                      <a:r>
                        <a:rPr lang="ru-RU" b="1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0.5 </a:t>
                      </a:r>
                      <a:r>
                        <a:rPr lang="en-US" b="1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l-GR" b="1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</a:t>
                      </a:r>
                      <a:r>
                        <a:rPr lang="en-US" b="1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ru-RU" b="1" baseline="0" dirty="0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i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OTPC</a:t>
                      </a:r>
                      <a:r>
                        <a:rPr lang="ru-RU" b="1" i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b="1" i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chopper &amp; RF-kicker</a:t>
                      </a:r>
                      <a:endParaRPr lang="ru-RU" b="1" i="1" dirty="0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800" b="1" i="1" dirty="0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b="1" i="1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b="1" i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b="1" i="1" baseline="300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r>
                        <a:rPr lang="en-US" b="1" i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S,t)</a:t>
                      </a:r>
                      <a:r>
                        <a:rPr lang="en-US" b="1" i="1" baseline="300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r>
                        <a:rPr lang="en-US" b="1" i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ru-RU" b="1" i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="1" i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missing</a:t>
                      </a:r>
                      <a:r>
                        <a:rPr lang="en-US" b="1" i="1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</a:t>
                      </a:r>
                      <a:r>
                        <a:rPr lang="en-US" b="1" i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</a:t>
                      </a:r>
                      <a:r>
                        <a:rPr lang="en-US" b="1" i="1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</a:t>
                      </a:r>
                      <a:r>
                        <a:rPr lang="en-US" b="1" i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RF-kicker</a:t>
                      </a:r>
                      <a:endParaRPr lang="ru-RU" b="1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231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i="1" baseline="300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i="1" baseline="30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r>
                        <a:rPr lang="en-US" b="1" i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 :</a:t>
                      </a:r>
                      <a:r>
                        <a:rPr lang="en-US" b="1" i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2p decay</a:t>
                      </a:r>
                      <a:r>
                        <a:rPr lang="en-US" b="1" i="1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 </a:t>
                      </a:r>
                      <a:r>
                        <a:rPr lang="ru-RU" b="1" i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3/2</a:t>
                      </a:r>
                      <a:r>
                        <a:rPr lang="en-US" sz="1800" b="1" baseline="300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− </a:t>
                      </a:r>
                      <a:r>
                        <a:rPr lang="en-US" sz="1800" b="1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1800" b="1" i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</a:t>
                      </a:r>
                      <a:r>
                        <a:rPr lang="ru-RU" sz="1800" b="1" i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800" b="1" i="1" dirty="0" smtClean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</a:t>
                      </a:r>
                      <a:r>
                        <a:rPr lang="en-US" sz="1800" b="1" i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Γ</a:t>
                      </a:r>
                      <a:r>
                        <a:rPr lang="en-US" sz="1800" b="1" i="1" baseline="-250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2p</a:t>
                      </a:r>
                      <a:r>
                        <a:rPr lang="en-US" sz="1800" b="1" i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/Γ</a:t>
                      </a:r>
                      <a:r>
                        <a:rPr lang="en-US" sz="1800" b="1" i="1" baseline="-250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</a:t>
                      </a:r>
                      <a:r>
                        <a:rPr lang="en-US" sz="1800" b="1" i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i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/>
                          <a:cs typeface="Times New Roman"/>
                        </a:rPr>
                        <a:t>→</a:t>
                      </a:r>
                      <a:r>
                        <a:rPr lang="en-US" sz="1800" b="1" i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0.</a:t>
                      </a:r>
                      <a:r>
                        <a:rPr lang="ru-RU" sz="1800" b="1" i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1800" b="1" i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002%</a:t>
                      </a:r>
                      <a:endParaRPr lang="en-US" b="1" i="1" baseline="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i="1" baseline="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b="1" i="1" baseline="30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ru-RU" b="1" i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</a:t>
                      </a:r>
                      <a:r>
                        <a:rPr lang="en-US" b="1" i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:</a:t>
                      </a:r>
                      <a:r>
                        <a:rPr lang="ru-RU" b="1" i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="1" i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observation,</a:t>
                      </a:r>
                      <a:r>
                        <a:rPr lang="en-US" b="1" i="1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states, 4n decay</a:t>
                      </a:r>
                      <a:endParaRPr lang="ru-RU" b="1" dirty="0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i="1" baseline="0" dirty="0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i="1" baseline="0" dirty="0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i="1" baseline="30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b="1" i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</a:t>
                      </a:r>
                      <a:r>
                        <a:rPr lang="ru-RU" b="1" i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: </a:t>
                      </a:r>
                      <a:r>
                        <a:rPr lang="ru-RU" b="1" i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 </a:t>
                      </a:r>
                      <a:r>
                        <a:rPr lang="en-US" b="1" i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</a:t>
                      </a:r>
                      <a:r>
                        <a:rPr lang="ru-RU" b="1" i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l-GR" b="1" i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Γ</a:t>
                      </a:r>
                      <a:r>
                        <a:rPr lang="en-US" b="1" i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</a:t>
                      </a:r>
                      <a:r>
                        <a:rPr lang="en-US" b="1" i="1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ground state</a:t>
                      </a:r>
                      <a:endParaRPr lang="en-US" b="1" i="1" dirty="0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i="1" dirty="0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b="1" i="1" dirty="0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b="1" i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Two or</a:t>
                      </a:r>
                    </a:p>
                    <a:p>
                      <a:pPr algn="ctr"/>
                      <a:r>
                        <a:rPr lang="en-US" b="1" i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more weeks</a:t>
                      </a:r>
                      <a:endParaRPr lang="ru-RU" b="1" i="1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300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en-US" b="1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 </a:t>
                      </a:r>
                      <a:r>
                        <a:rPr lang="en-US" b="1" baseline="0" dirty="0" err="1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AMeV</a:t>
                      </a:r>
                      <a:r>
                        <a:rPr lang="en-US" b="1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b="1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b="1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ru-RU" b="1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="1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l-GR" b="1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</a:t>
                      </a:r>
                      <a:r>
                        <a:rPr lang="en-US" b="1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  <a:p>
                      <a:pPr algn="ctr"/>
                      <a:endParaRPr lang="en-US" b="1" baseline="30000" dirty="0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b="1" baseline="300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r>
                        <a:rPr lang="en-US" b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N,</a:t>
                      </a:r>
                      <a:r>
                        <a:rPr lang="en-US" b="1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b="1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 </a:t>
                      </a:r>
                      <a:r>
                        <a:rPr lang="en-US" b="1" baseline="0" dirty="0" err="1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AMeV</a:t>
                      </a:r>
                      <a:r>
                        <a:rPr lang="en-US" b="1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</a:p>
                    <a:p>
                      <a:pPr algn="ctr"/>
                      <a:r>
                        <a:rPr lang="en-US" b="1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b="1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b="1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ru-RU" b="1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="1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l-GR" b="1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</a:t>
                      </a:r>
                      <a:r>
                        <a:rPr lang="en-US" b="1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  <a:p>
                      <a:pPr algn="ctr"/>
                      <a:endParaRPr lang="en-US" b="1" baseline="0" dirty="0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i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p(</a:t>
                      </a:r>
                      <a:r>
                        <a:rPr lang="en-US" b="1" i="1" baseline="300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r>
                        <a:rPr lang="en-US" b="1" i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Ne,d)</a:t>
                      </a:r>
                      <a:r>
                        <a:rPr lang="en-US" b="1" i="1" baseline="300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r>
                        <a:rPr lang="en-US" b="1" i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Ne* </a:t>
                      </a:r>
                    </a:p>
                    <a:p>
                      <a:r>
                        <a:rPr lang="en-US" b="1" i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combined mass, </a:t>
                      </a:r>
                      <a:r>
                        <a:rPr lang="ru-RU" b="1" i="1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b="1" i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zero angle</a:t>
                      </a:r>
                      <a:r>
                        <a:rPr lang="en-US" b="1" i="1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="1" i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spec.</a:t>
                      </a:r>
                      <a:endParaRPr lang="ru-RU" b="1" i="1" dirty="0" smtClean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800" b="1" i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ctr"/>
                      <a:r>
                        <a:rPr lang="en-US" altLang="ru-RU" sz="1800" b="1" i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US" altLang="ru-RU" sz="1800" b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altLang="ru-RU" sz="1800" b="1" baseline="300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en-US" altLang="ru-RU" sz="1800" b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Arial" panose="020B0604020202020204" pitchFamily="34" charset="0"/>
                        </a:rPr>
                        <a:t>He,</a:t>
                      </a:r>
                      <a:r>
                        <a:rPr lang="en-US" altLang="ru-RU" sz="1800" b="1" baseline="300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altLang="ru-RU" sz="1800" b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Arial" panose="020B0604020202020204" pitchFamily="34" charset="0"/>
                        </a:rPr>
                        <a:t>He)</a:t>
                      </a:r>
                      <a:r>
                        <a:rPr lang="en-US" altLang="ru-RU" sz="1800" b="1" baseline="300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en-US" altLang="ru-RU" sz="1800" b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Arial" panose="020B0604020202020204" pitchFamily="34" charset="0"/>
                        </a:rPr>
                        <a:t>H </a:t>
                      </a:r>
                      <a:r>
                        <a:rPr lang="en-US" altLang="ru-RU" sz="1800" b="1" i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US" altLang="ru-RU" sz="1800" b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altLang="ru-RU" sz="1800" b="1" baseline="300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Arial" panose="020B0604020202020204" pitchFamily="34" charset="0"/>
                        </a:rPr>
                        <a:t>11</a:t>
                      </a:r>
                      <a:r>
                        <a:rPr lang="en-US" altLang="ru-RU" sz="1800" b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Arial" panose="020B0604020202020204" pitchFamily="34" charset="0"/>
                        </a:rPr>
                        <a:t>Li,</a:t>
                      </a:r>
                      <a:r>
                        <a:rPr lang="en-US" altLang="ru-RU" sz="1800" b="1" baseline="300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en-US" altLang="ru-RU" sz="1800" b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Arial" panose="020B0604020202020204" pitchFamily="34" charset="0"/>
                        </a:rPr>
                        <a:t>Li)</a:t>
                      </a:r>
                      <a:r>
                        <a:rPr lang="en-US" altLang="ru-RU" sz="1800" b="1" baseline="300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en-US" altLang="ru-RU" sz="1800" b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en-US" b="1" i="1" dirty="0" smtClean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800" b="1" i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en-US" b="1" i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ru-RU" b="1" i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b="1" i="1" baseline="300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r>
                        <a:rPr lang="en-US" b="1" i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</a:t>
                      </a:r>
                      <a:r>
                        <a:rPr lang="ru-RU" b="1" i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b="1" i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d)</a:t>
                      </a:r>
                      <a:r>
                        <a:rPr lang="en-US" b="1" i="1" baseline="300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b="1" i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 </a:t>
                      </a:r>
                      <a:r>
                        <a:rPr lang="en-US" b="1" i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combined mass</a:t>
                      </a:r>
                      <a:endParaRPr lang="en-US" b="1" i="1" dirty="0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1285953">
                <a:tc>
                  <a:txBody>
                    <a:bodyPr/>
                    <a:lstStyle/>
                    <a:p>
                      <a:pPr eaLnBrk="1" hangingPunct="1">
                        <a:defRPr/>
                      </a:pPr>
                      <a:r>
                        <a:rPr lang="ru-RU" b="1" i="1" baseline="30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b="1" i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</a:t>
                      </a:r>
                      <a:r>
                        <a:rPr lang="ru-RU" b="1" i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:</a:t>
                      </a:r>
                      <a:r>
                        <a:rPr lang="en-US" b="1" i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b="1" i="1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eaLnBrk="1" hangingPunct="1">
                        <a:defRPr/>
                      </a:pPr>
                      <a:endParaRPr lang="en-US" sz="1800" b="1" i="1" baseline="300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eaLnBrk="1" hangingPunct="1">
                        <a:defRPr/>
                      </a:pPr>
                      <a:endParaRPr lang="ru-RU" sz="1800" b="1" i="1" baseline="300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eaLnBrk="1" hangingPunct="1">
                        <a:defRPr/>
                      </a:pPr>
                      <a:r>
                        <a:rPr lang="ru-RU" sz="1800" b="1" i="1" baseline="30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800" b="1" i="1" baseline="30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800" b="1" i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</a:t>
                      </a:r>
                      <a:r>
                        <a:rPr lang="ru-RU" sz="1800" b="1" i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: </a:t>
                      </a:r>
                    </a:p>
                    <a:p>
                      <a:pPr eaLnBrk="1" hangingPunct="1">
                        <a:defRPr/>
                      </a:pPr>
                      <a:endParaRPr lang="ru-RU" sz="1800" b="1" i="1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i="1" baseline="30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b="1" i="1" baseline="30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en-US" b="1" i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 :</a:t>
                      </a:r>
                      <a:endParaRPr lang="en-US" b="1" i="1" baseline="-25000" dirty="0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dirty="0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Three or</a:t>
                      </a:r>
                      <a:r>
                        <a:rPr lang="en-US" b="1" i="1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more weeks</a:t>
                      </a:r>
                      <a:endParaRPr lang="ru-RU" b="1" i="1" dirty="0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300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r>
                        <a:rPr lang="en-US" b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en-US" b="1" baseline="300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3+</a:t>
                      </a:r>
                      <a:r>
                        <a:rPr lang="en-US" b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b="1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b="1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 </a:t>
                      </a:r>
                      <a:r>
                        <a:rPr lang="en-US" b="1" baseline="0" dirty="0" err="1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AMeV</a:t>
                      </a:r>
                      <a:r>
                        <a:rPr lang="en-US" b="1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RU" b="1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b="1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ru-RU" b="1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="1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l-GR" b="1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</a:t>
                      </a:r>
                      <a:r>
                        <a:rPr lang="en-US" b="1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baseline="0" dirty="0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300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r>
                        <a:rPr lang="en-US" b="1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</a:t>
                      </a:r>
                      <a:r>
                        <a:rPr lang="en-US" b="1" baseline="300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7+</a:t>
                      </a:r>
                      <a:r>
                        <a:rPr lang="en-US" b="1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 </a:t>
                      </a:r>
                      <a:r>
                        <a:rPr lang="en-US" b="1" baseline="0" dirty="0" err="1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AMeV</a:t>
                      </a:r>
                      <a:r>
                        <a:rPr lang="en-US" b="1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b="1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b="1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ru-RU" b="1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="1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l-GR" b="1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</a:t>
                      </a:r>
                      <a:r>
                        <a:rPr lang="en-US" b="1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i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t(</a:t>
                      </a:r>
                      <a:r>
                        <a:rPr lang="en-US" b="1" i="1" baseline="300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en-US" b="1" i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He,p)</a:t>
                      </a:r>
                      <a:r>
                        <a:rPr lang="en-US" b="1" i="1" baseline="300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b="1" i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</a:t>
                      </a:r>
                      <a:endParaRPr lang="ru-RU" b="1" i="1" dirty="0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b="1" i="1" dirty="0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t(</a:t>
                      </a:r>
                      <a:r>
                        <a:rPr lang="en-US" b="1" i="1" baseline="300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r>
                        <a:rPr lang="en-US" b="1" i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Li,p)</a:t>
                      </a:r>
                      <a:r>
                        <a:rPr lang="en-US" b="1" i="1" baseline="300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r>
                        <a:rPr lang="en-US" b="1" i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</a:t>
                      </a:r>
                      <a:endParaRPr lang="ru-RU" b="1" i="1" dirty="0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i="1" dirty="0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b="1" i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t(</a:t>
                      </a:r>
                      <a:r>
                        <a:rPr lang="en-US" b="1" i="1" baseline="300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r>
                        <a:rPr lang="en-US" b="1" i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Be,p)</a:t>
                      </a:r>
                      <a:r>
                        <a:rPr lang="en-US" b="1" i="1" baseline="300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r>
                        <a:rPr lang="en-US" b="1" i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 </a:t>
                      </a:r>
                      <a:endParaRPr lang="ru-RU" b="1" i="1" dirty="0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4139952" y="62466"/>
            <a:ext cx="4896544" cy="46166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 / Cost</a:t>
            </a:r>
            <a:endParaRPr lang="ru-RU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5157192"/>
            <a:ext cx="2930743" cy="923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i="1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en-US" sz="1800" b="1" i="1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1800" b="1" i="1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  <a:r>
              <a:rPr lang="en-US" sz="1800" b="1" i="1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</a:t>
            </a:r>
            <a:r>
              <a:rPr lang="el-GR" sz="1800" b="1" i="1" baseline="30000" dirty="0">
                <a:solidFill>
                  <a:schemeClr val="accent6">
                    <a:lumMod val="10000"/>
                  </a:schemeClr>
                </a:solidFill>
                <a:latin typeface="Times New Roman"/>
                <a:cs typeface="Times New Roman"/>
              </a:rPr>
              <a:t>π</a:t>
            </a:r>
            <a:r>
              <a:rPr lang="en-US" sz="1800" b="1" i="1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 smtClean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excited states</a:t>
            </a:r>
            <a:r>
              <a:rPr lang="ru-RU" sz="1800" b="1" i="1" dirty="0" smtClean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1" i="1" dirty="0" smtClean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 for exotic decays</a:t>
            </a:r>
            <a:r>
              <a:rPr lang="ru-RU" sz="1800" b="1" i="1" dirty="0" smtClean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 smtClean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2n, 4n</a:t>
            </a:r>
            <a:endParaRPr lang="ru-RU" sz="1800" b="1" i="1" dirty="0">
              <a:solidFill>
                <a:schemeClr val="accent6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6200000">
            <a:off x="7777227" y="5482098"/>
            <a:ext cx="1872208" cy="64633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i="1" dirty="0" smtClean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tritium target, neutron array</a:t>
            </a:r>
            <a:endParaRPr lang="ru-RU" sz="1800" b="1" i="1" dirty="0">
              <a:solidFill>
                <a:schemeClr val="accent6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7504" y="3501008"/>
            <a:ext cx="3347864" cy="648072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48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435350"/>
            <a:ext cx="8353425" cy="336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640"/>
            <a:ext cx="5240387" cy="316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Прямоугольник 3"/>
          <p:cNvSpPr>
            <a:spLocks noChangeArrowheads="1"/>
          </p:cNvSpPr>
          <p:nvPr/>
        </p:nvSpPr>
        <p:spPr bwMode="auto">
          <a:xfrm>
            <a:off x="5292825" y="3068960"/>
            <a:ext cx="342850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600" b="1" i="1" dirty="0">
                <a:solidFill>
                  <a:schemeClr val="accent6">
                    <a:lumMod val="10000"/>
                  </a:schemeClr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Z</a:t>
            </a:r>
            <a:endParaRPr lang="ru-RU" altLang="ru-RU" sz="1600" i="1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9221" name="Прямоугольник 3"/>
          <p:cNvSpPr>
            <a:spLocks noChangeArrowheads="1"/>
          </p:cNvSpPr>
          <p:nvPr/>
        </p:nvSpPr>
        <p:spPr bwMode="auto">
          <a:xfrm rot="16200000">
            <a:off x="-659734" y="1427911"/>
            <a:ext cx="177148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1600" b="1" i="1" dirty="0" smtClean="0">
                <a:solidFill>
                  <a:schemeClr val="accent6">
                    <a:lumMod val="10000"/>
                  </a:schemeClr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E</a:t>
            </a:r>
            <a:r>
              <a:rPr lang="en-US" altLang="ru-RU" sz="1600" b="1" i="1" baseline="-25000" dirty="0" smtClean="0">
                <a:solidFill>
                  <a:schemeClr val="accent6">
                    <a:lumMod val="10000"/>
                  </a:schemeClr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RIB</a:t>
            </a:r>
            <a:r>
              <a:rPr lang="en-US" altLang="ru-RU" sz="1600" b="1" i="1" dirty="0" smtClean="0">
                <a:solidFill>
                  <a:schemeClr val="accent6">
                    <a:lumMod val="10000"/>
                  </a:schemeClr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, </a:t>
            </a:r>
            <a:r>
              <a:rPr lang="en-US" altLang="ru-RU" sz="1600" b="1" i="1" dirty="0" err="1" smtClean="0">
                <a:solidFill>
                  <a:schemeClr val="accent6">
                    <a:lumMod val="10000"/>
                  </a:schemeClr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AMeV</a:t>
            </a:r>
            <a:endParaRPr lang="ru-RU" altLang="ru-RU" sz="1600" i="1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9222" name="Rectangle 17"/>
          <p:cNvSpPr>
            <a:spLocks noChangeArrowheads="1"/>
          </p:cNvSpPr>
          <p:nvPr/>
        </p:nvSpPr>
        <p:spPr bwMode="auto">
          <a:xfrm>
            <a:off x="5580112" y="138689"/>
            <a:ext cx="3508325" cy="2969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4000"/>
              </a:lnSpc>
              <a:spcBef>
                <a:spcPct val="0"/>
              </a:spcBef>
              <a:buFontTx/>
              <a:buNone/>
            </a:pPr>
            <a:r>
              <a:rPr lang="en-US" alt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ACC-2 @ U400M advantages:</a:t>
            </a:r>
          </a:p>
          <a:p>
            <a:pPr algn="r">
              <a:lnSpc>
                <a:spcPct val="114000"/>
              </a:lnSpc>
              <a:spcBef>
                <a:spcPct val="0"/>
              </a:spcBef>
              <a:buFontTx/>
              <a:buNone/>
            </a:pPr>
            <a:r>
              <a:rPr lang="en-US" altLang="ru-RU" sz="1800" b="1" i="1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Room temperature operating</a:t>
            </a:r>
          </a:p>
          <a:p>
            <a:pPr algn="r">
              <a:lnSpc>
                <a:spcPct val="114000"/>
              </a:lnSpc>
              <a:spcBef>
                <a:spcPct val="0"/>
              </a:spcBef>
              <a:buFontTx/>
              <a:buNone/>
            </a:pPr>
            <a:r>
              <a:rPr lang="en-US" altLang="ru-RU" sz="1800" b="1" i="1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Relatively low cost beam time</a:t>
            </a:r>
          </a:p>
          <a:p>
            <a:pPr algn="r">
              <a:lnSpc>
                <a:spcPct val="114000"/>
              </a:lnSpc>
              <a:spcBef>
                <a:spcPct val="0"/>
              </a:spcBef>
              <a:buFontTx/>
              <a:buNone/>
            </a:pPr>
            <a:r>
              <a:rPr lang="en-US" altLang="ru-RU" sz="1800" b="1" i="1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Runs during 3 and even more weeks are possible</a:t>
            </a:r>
          </a:p>
          <a:p>
            <a:pPr algn="r">
              <a:lnSpc>
                <a:spcPct val="114000"/>
              </a:lnSpc>
              <a:spcBef>
                <a:spcPct val="0"/>
              </a:spcBef>
              <a:buFontTx/>
              <a:buNone/>
            </a:pPr>
            <a:endParaRPr lang="en-US" altLang="ru-RU" sz="1000" b="1" i="1" dirty="0">
              <a:solidFill>
                <a:schemeClr val="tx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r">
              <a:lnSpc>
                <a:spcPct val="114000"/>
              </a:lnSpc>
              <a:spcBef>
                <a:spcPct val="0"/>
              </a:spcBef>
              <a:buFontTx/>
              <a:buNone/>
            </a:pPr>
            <a:r>
              <a:rPr lang="en-US" altLang="ru-RU" sz="1800" b="1" i="1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Cryogenic targets </a:t>
            </a:r>
            <a:r>
              <a:rPr lang="en-US" altLang="ru-RU" sz="1800" b="1" i="1" baseline="300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3</a:t>
            </a:r>
            <a:r>
              <a:rPr lang="en-US" altLang="ru-RU" sz="1800" b="1" i="1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He, </a:t>
            </a:r>
            <a:r>
              <a:rPr lang="en-US" altLang="ru-RU" sz="1800" b="1" i="1" baseline="300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4</a:t>
            </a:r>
            <a:r>
              <a:rPr lang="en-US" altLang="ru-RU" sz="1800" b="1" i="1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He and all hydrogen isotopes</a:t>
            </a:r>
          </a:p>
          <a:p>
            <a:pPr algn="r">
              <a:lnSpc>
                <a:spcPct val="114000"/>
              </a:lnSpc>
              <a:spcBef>
                <a:spcPct val="0"/>
              </a:spcBef>
              <a:buFontTx/>
              <a:buNone/>
            </a:pPr>
            <a:endParaRPr lang="en-US" altLang="ru-RU" sz="1000" b="1" i="1" dirty="0">
              <a:solidFill>
                <a:schemeClr val="tx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r">
              <a:lnSpc>
                <a:spcPct val="114000"/>
              </a:lnSpc>
              <a:spcBef>
                <a:spcPct val="0"/>
              </a:spcBef>
              <a:buFontTx/>
              <a:buNone/>
            </a:pPr>
            <a:r>
              <a:rPr lang="en-US" altLang="ru-RU" sz="1800" b="1" i="1" dirty="0" err="1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ToF</a:t>
            </a:r>
            <a:r>
              <a:rPr lang="en-US" altLang="ru-RU" sz="1800" b="1" i="1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 length ~15 m</a:t>
            </a:r>
            <a:endParaRPr lang="ru-RU" altLang="ru-RU" sz="1800" b="1" i="1" dirty="0">
              <a:solidFill>
                <a:schemeClr val="tx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84438" y="3444875"/>
            <a:ext cx="719137" cy="3297238"/>
          </a:xfrm>
          <a:prstGeom prst="roundRect">
            <a:avLst/>
          </a:prstGeom>
          <a:noFill/>
          <a:ln w="2222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724525" y="3430588"/>
            <a:ext cx="647700" cy="3311525"/>
          </a:xfrm>
          <a:prstGeom prst="roundRect">
            <a:avLst/>
          </a:prstGeom>
          <a:noFill/>
          <a:ln w="2222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60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:\FASdocuments\GANIL\Figure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93096"/>
            <a:ext cx="6120680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032448" cy="4151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11960" y="476672"/>
            <a:ext cx="4878080" cy="353943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sz="1600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 scheme of the complex. </a:t>
            </a:r>
            <a:endParaRPr lang="en-US" sz="1600" u="sng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dirty="0" smtClean="0">
                <a:solidFill>
                  <a:srgbClr val="0000CC"/>
                </a:solidFill>
              </a:rPr>
              <a:t>FS—filling </a:t>
            </a:r>
            <a:r>
              <a:rPr lang="en-US" sz="1600" dirty="0">
                <a:solidFill>
                  <a:srgbClr val="0000CC"/>
                </a:solidFill>
              </a:rPr>
              <a:t>system; RS—tritium recovery and radiation</a:t>
            </a:r>
          </a:p>
          <a:p>
            <a:r>
              <a:rPr lang="en-US" sz="1600" dirty="0">
                <a:solidFill>
                  <a:srgbClr val="0000CC"/>
                </a:solidFill>
              </a:rPr>
              <a:t>monitoring system; RC—reaction chamber; TT—tritium </a:t>
            </a:r>
            <a:r>
              <a:rPr lang="en-US" sz="1600" dirty="0" smtClean="0">
                <a:solidFill>
                  <a:srgbClr val="0000CC"/>
                </a:solidFill>
              </a:rPr>
              <a:t>target; GSE—gas </a:t>
            </a:r>
            <a:r>
              <a:rPr lang="en-US" sz="1600" dirty="0">
                <a:solidFill>
                  <a:srgbClr val="0000CC"/>
                </a:solidFill>
              </a:rPr>
              <a:t>supply/evacuation line; BS1(2)—hydrogen (</a:t>
            </a:r>
            <a:r>
              <a:rPr lang="en-US" sz="1600" dirty="0" smtClean="0">
                <a:solidFill>
                  <a:srgbClr val="0000CC"/>
                </a:solidFill>
              </a:rPr>
              <a:t>deuterium) source</a:t>
            </a:r>
            <a:r>
              <a:rPr lang="en-US" sz="1600" dirty="0">
                <a:solidFill>
                  <a:srgbClr val="0000CC"/>
                </a:solidFill>
              </a:rPr>
              <a:t>; BS3—tritium source; BS4, BS5—traps; </a:t>
            </a:r>
            <a:r>
              <a:rPr lang="en-US" sz="1600" dirty="0" smtClean="0">
                <a:solidFill>
                  <a:srgbClr val="0000CC"/>
                </a:solidFill>
              </a:rPr>
              <a:t>GC, GC1—helium </a:t>
            </a:r>
            <a:r>
              <a:rPr lang="en-US" sz="1600" dirty="0">
                <a:solidFill>
                  <a:srgbClr val="0000CC"/>
                </a:solidFill>
              </a:rPr>
              <a:t>gas-cylinders; D1, D2—pressure gauges; </a:t>
            </a:r>
            <a:r>
              <a:rPr lang="en-US" sz="1600" dirty="0" smtClean="0">
                <a:solidFill>
                  <a:srgbClr val="0000CC"/>
                </a:solidFill>
              </a:rPr>
              <a:t>D3, D4—vacuum </a:t>
            </a:r>
            <a:r>
              <a:rPr lang="en-US" sz="1600" dirty="0">
                <a:solidFill>
                  <a:srgbClr val="0000CC"/>
                </a:solidFill>
              </a:rPr>
              <a:t>gauges; FP1, FP2—vacuum pumps (BOC </a:t>
            </a:r>
            <a:r>
              <a:rPr lang="en-US" sz="1600" dirty="0" smtClean="0">
                <a:solidFill>
                  <a:srgbClr val="0000CC"/>
                </a:solidFill>
              </a:rPr>
              <a:t>EDWARDS </a:t>
            </a:r>
            <a:r>
              <a:rPr lang="sv-SE" sz="1600" dirty="0" smtClean="0">
                <a:solidFill>
                  <a:srgbClr val="0000CC"/>
                </a:solidFill>
              </a:rPr>
              <a:t>GVSP </a:t>
            </a:r>
            <a:r>
              <a:rPr lang="sv-SE" sz="1600" dirty="0">
                <a:solidFill>
                  <a:srgbClr val="0000CC"/>
                </a:solidFill>
              </a:rPr>
              <a:t>30); TMP1, TMP2—turbo pumps (</a:t>
            </a:r>
            <a:r>
              <a:rPr lang="sv-SE" sz="1600" dirty="0" smtClean="0">
                <a:solidFill>
                  <a:srgbClr val="0000CC"/>
                </a:solidFill>
              </a:rPr>
              <a:t>STR-</a:t>
            </a:r>
            <a:r>
              <a:rPr lang="en-US" sz="1600" dirty="0" smtClean="0">
                <a:solidFill>
                  <a:srgbClr val="0000CC"/>
                </a:solidFill>
              </a:rPr>
              <a:t>300M</a:t>
            </a:r>
            <a:r>
              <a:rPr lang="en-US" sz="1600" dirty="0">
                <a:solidFill>
                  <a:srgbClr val="0000CC"/>
                </a:solidFill>
              </a:rPr>
              <a:t>); MV—measuring vessel (270 cm3); G1, </a:t>
            </a:r>
            <a:r>
              <a:rPr lang="en-US" sz="1600" dirty="0" smtClean="0">
                <a:solidFill>
                  <a:srgbClr val="0000CC"/>
                </a:solidFill>
              </a:rPr>
              <a:t>G2—getters; VE1–VE6 </a:t>
            </a:r>
            <a:r>
              <a:rPr lang="en-US" sz="1600" dirty="0">
                <a:solidFill>
                  <a:srgbClr val="0000CC"/>
                </a:solidFill>
              </a:rPr>
              <a:t>valves (open circles show all other valves); </a:t>
            </a:r>
            <a:r>
              <a:rPr lang="en-US" sz="1600" dirty="0" smtClean="0">
                <a:solidFill>
                  <a:srgbClr val="0000CC"/>
                </a:solidFill>
              </a:rPr>
              <a:t>IC1, IC2—ionization </a:t>
            </a:r>
            <a:r>
              <a:rPr lang="en-US" sz="1600" dirty="0">
                <a:solidFill>
                  <a:srgbClr val="0000CC"/>
                </a:solidFill>
              </a:rPr>
              <a:t>chambers; VM1, VM2—vacuum gauges </a:t>
            </a:r>
            <a:r>
              <a:rPr lang="en-US" sz="1600" dirty="0" smtClean="0">
                <a:solidFill>
                  <a:srgbClr val="0000CC"/>
                </a:solidFill>
              </a:rPr>
              <a:t>blocking the </a:t>
            </a:r>
            <a:r>
              <a:rPr lang="en-US" sz="1600" dirty="0">
                <a:solidFill>
                  <a:srgbClr val="0000CC"/>
                </a:solidFill>
              </a:rPr>
              <a:t>gas release in ventilation in excess of a given level of </a:t>
            </a:r>
            <a:r>
              <a:rPr lang="en-US" sz="1600" dirty="0" smtClean="0">
                <a:solidFill>
                  <a:srgbClr val="0000CC"/>
                </a:solidFill>
              </a:rPr>
              <a:t>the gas-specific </a:t>
            </a:r>
            <a:r>
              <a:rPr lang="en-US" sz="1600" dirty="0">
                <a:solidFill>
                  <a:srgbClr val="0000CC"/>
                </a:solidFill>
              </a:rPr>
              <a:t>volumetric activity.</a:t>
            </a:r>
            <a:endParaRPr lang="ru-RU" sz="1600" dirty="0">
              <a:solidFill>
                <a:srgbClr val="0000CC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00192" y="4005064"/>
            <a:ext cx="27718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i="1" dirty="0" smtClean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A.A. </a:t>
            </a:r>
            <a:r>
              <a:rPr lang="en-US" sz="1600" b="1" i="1" dirty="0" err="1" smtClean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Yukhimchuk</a:t>
            </a:r>
            <a:r>
              <a:rPr lang="en-US" sz="1600" b="1" i="1" dirty="0" smtClean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et al., </a:t>
            </a:r>
          </a:p>
          <a:p>
            <a:pPr algn="ctr"/>
            <a:r>
              <a:rPr lang="en-US" sz="1600" b="1" dirty="0" smtClean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NIM A513 (2003) 439.</a:t>
            </a:r>
          </a:p>
          <a:p>
            <a:pPr algn="ctr"/>
            <a:r>
              <a:rPr lang="en-US" sz="1600" b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Gas: </a:t>
            </a:r>
          </a:p>
          <a:p>
            <a:pPr algn="ctr"/>
            <a:r>
              <a:rPr lang="el-GR" sz="1600" b="1" dirty="0" smtClean="0">
                <a:solidFill>
                  <a:srgbClr val="0000CC"/>
                </a:solidFill>
                <a:latin typeface="Arial"/>
                <a:cs typeface="Arial"/>
                <a:sym typeface="Times New Roman Special G1"/>
              </a:rPr>
              <a:t>ϕ</a:t>
            </a:r>
            <a:r>
              <a:rPr lang="en-US" sz="1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Times New Roman Special G1"/>
              </a:rPr>
              <a:t>=</a:t>
            </a:r>
            <a:r>
              <a:rPr lang="en-US" sz="1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25 mm, d=3÷6 mm,</a:t>
            </a:r>
          </a:p>
          <a:p>
            <a:pPr algn="ctr"/>
            <a:r>
              <a:rPr lang="en-US" sz="1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T=26 K, P=0.92 </a:t>
            </a:r>
            <a:r>
              <a:rPr lang="en-US" sz="16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Atm</a:t>
            </a:r>
            <a:r>
              <a:rPr lang="en-US" sz="1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en-US" sz="1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x=3*10</a:t>
            </a:r>
            <a:r>
              <a:rPr lang="en-US" sz="1600" b="1" baseline="30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20</a:t>
            </a:r>
            <a:r>
              <a:rPr lang="en-US" sz="1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Atm</a:t>
            </a:r>
            <a:r>
              <a:rPr lang="en-US" sz="1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/cm</a:t>
            </a:r>
            <a:r>
              <a:rPr lang="en-US" sz="1600" b="1" baseline="30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16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Liquid: </a:t>
            </a:r>
          </a:p>
          <a:p>
            <a:pPr algn="ctr"/>
            <a:r>
              <a:rPr lang="el-GR" sz="1600" b="1" dirty="0" smtClean="0">
                <a:solidFill>
                  <a:srgbClr val="C00000"/>
                </a:solidFill>
                <a:latin typeface="Arial"/>
                <a:cs typeface="Arial"/>
                <a:sym typeface="Times New Roman Special G1"/>
              </a:rPr>
              <a:t>ϕ</a:t>
            </a: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Times New Roman Special G1"/>
              </a:rPr>
              <a:t>=</a:t>
            </a: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 </a:t>
            </a:r>
            <a:r>
              <a:rPr lang="en-US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mm, </a:t>
            </a: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d=0.4÷0.8 </a:t>
            </a:r>
            <a:r>
              <a:rPr lang="en-US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mm, </a:t>
            </a: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w=2x8.4 </a:t>
            </a:r>
            <a:r>
              <a:rPr lang="el-GR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μ</a:t>
            </a: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stainless steel, x=1.1*10</a:t>
            </a:r>
            <a:r>
              <a:rPr lang="en-US" sz="1600" b="1" baseline="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21</a:t>
            </a: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Atm</a:t>
            </a: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/cm</a:t>
            </a:r>
            <a:r>
              <a:rPr lang="en-US" sz="1600" b="1" baseline="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</a:p>
          <a:p>
            <a:pPr algn="ctr"/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 ≤ 960 </a:t>
            </a:r>
            <a:r>
              <a:rPr lang="en-US" sz="1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Ci</a:t>
            </a: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(3.54*10</a:t>
            </a:r>
            <a:r>
              <a:rPr lang="en-US" sz="1600" b="1" baseline="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13</a:t>
            </a: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Bq</a:t>
            </a: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23929" y="-27384"/>
            <a:ext cx="53285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Physical unique targets H, He</a:t>
            </a:r>
          </a:p>
        </p:txBody>
      </p:sp>
    </p:spTree>
    <p:extLst>
      <p:ext uri="{BB962C8B-B14F-4D97-AF65-F5344CB8AC3E}">
        <p14:creationId xmlns:p14="http://schemas.microsoft.com/office/powerpoint/2010/main" val="153310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699045"/>
            <a:ext cx="8640960" cy="4559228"/>
          </a:xfrm>
          <a:prstGeom prst="rect">
            <a:avLst/>
          </a:prstGeom>
        </p:spPr>
      </p:pic>
      <p:sp>
        <p:nvSpPr>
          <p:cNvPr id="4" name="Прямоугольник 7"/>
          <p:cNvSpPr>
            <a:spLocks noChangeArrowheads="1"/>
          </p:cNvSpPr>
          <p:nvPr/>
        </p:nvSpPr>
        <p:spPr bwMode="auto">
          <a:xfrm>
            <a:off x="1331640" y="136381"/>
            <a:ext cx="6624736" cy="461665"/>
          </a:xfrm>
          <a:prstGeom prst="rect">
            <a:avLst/>
          </a:prstGeom>
          <a:solidFill>
            <a:srgbClr val="99FF66">
              <a:alpha val="51000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Moving ahead </a:t>
            </a:r>
            <a:r>
              <a:rPr lang="en-US" alt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altLang="ru-RU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flagship experiment </a:t>
            </a:r>
            <a:r>
              <a:rPr lang="en-US" altLang="ru-RU" sz="2400" b="1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alt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ru-RU" alt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12612" y="2578549"/>
            <a:ext cx="484428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F1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28184" y="970955"/>
            <a:ext cx="484428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F2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172400" y="843061"/>
            <a:ext cx="869149" cy="400110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F3-F5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5784" y="5345921"/>
            <a:ext cx="8676697" cy="1323439"/>
          </a:xfrm>
          <a:prstGeom prst="rect">
            <a:avLst/>
          </a:prstGeom>
          <a:solidFill>
            <a:schemeClr val="accent1"/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b="1" i="1" dirty="0">
                <a:solidFill>
                  <a:srgbClr val="0000CC"/>
                </a:solidFill>
              </a:rPr>
              <a:t>Primary beam diagnostics along the line </a:t>
            </a:r>
            <a:r>
              <a:rPr lang="en-US" b="1" i="1" dirty="0">
                <a:solidFill>
                  <a:srgbClr val="FF0000"/>
                </a:solidFill>
              </a:rPr>
              <a:t>F0-F1</a:t>
            </a:r>
            <a:r>
              <a:rPr lang="en-US" b="1" i="1" dirty="0">
                <a:solidFill>
                  <a:srgbClr val="0000CC"/>
                </a:solidFill>
              </a:rPr>
              <a:t> </a:t>
            </a:r>
            <a:r>
              <a:rPr lang="en-US" b="1" i="1" dirty="0" smtClean="0">
                <a:solidFill>
                  <a:srgbClr val="0000CC"/>
                </a:solidFill>
              </a:rPr>
              <a:t>has been partly completed.</a:t>
            </a:r>
            <a:endParaRPr lang="en-US" b="1" i="1" dirty="0">
              <a:solidFill>
                <a:srgbClr val="0000CC"/>
              </a:solidFill>
            </a:endParaRPr>
          </a:p>
          <a:p>
            <a:pPr marL="457200" indent="-457200">
              <a:buAutoNum type="arabicPeriod"/>
            </a:pPr>
            <a:r>
              <a:rPr lang="en-US" b="1" i="1" dirty="0" smtClean="0">
                <a:solidFill>
                  <a:srgbClr val="0000CC"/>
                </a:solidFill>
              </a:rPr>
              <a:t>Radiation shell near movable gate at </a:t>
            </a:r>
            <a:r>
              <a:rPr lang="en-US" b="1" i="1" dirty="0" smtClean="0">
                <a:solidFill>
                  <a:srgbClr val="FF0000"/>
                </a:solidFill>
              </a:rPr>
              <a:t>F3</a:t>
            </a:r>
            <a:r>
              <a:rPr lang="en-US" b="1" i="1" dirty="0" smtClean="0">
                <a:solidFill>
                  <a:srgbClr val="0000CC"/>
                </a:solidFill>
              </a:rPr>
              <a:t> was done; at </a:t>
            </a:r>
            <a:r>
              <a:rPr lang="en-US" b="1" i="1" dirty="0" smtClean="0">
                <a:solidFill>
                  <a:srgbClr val="FF0000"/>
                </a:solidFill>
              </a:rPr>
              <a:t>F1-F2</a:t>
            </a:r>
            <a:r>
              <a:rPr lang="en-US" b="1" i="1" dirty="0" smtClean="0">
                <a:solidFill>
                  <a:srgbClr val="0000CC"/>
                </a:solidFill>
              </a:rPr>
              <a:t> area – 2018. </a:t>
            </a:r>
          </a:p>
          <a:p>
            <a:pPr marL="457200" indent="-457200">
              <a:buAutoNum type="arabicPeriod"/>
            </a:pPr>
            <a:r>
              <a:rPr lang="en-US" b="1" i="1" dirty="0" smtClean="0">
                <a:solidFill>
                  <a:srgbClr val="0000CC"/>
                </a:solidFill>
              </a:rPr>
              <a:t>All communications at </a:t>
            </a:r>
            <a:r>
              <a:rPr lang="en-US" b="1" i="1" dirty="0" smtClean="0">
                <a:solidFill>
                  <a:srgbClr val="FF0000"/>
                </a:solidFill>
              </a:rPr>
              <a:t>F3-F5</a:t>
            </a:r>
            <a:r>
              <a:rPr lang="en-US" b="1" i="1" dirty="0" smtClean="0">
                <a:solidFill>
                  <a:srgbClr val="0000CC"/>
                </a:solidFill>
              </a:rPr>
              <a:t> (electricity, water, air condition, reaction chamber etc.) were fully completed.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339752" y="2276872"/>
            <a:ext cx="484428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F0</a:t>
            </a:r>
            <a:endParaRPr lang="en-US" b="1" i="1" dirty="0">
              <a:solidFill>
                <a:srgbClr val="FF0000"/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2339752" y="2780894"/>
            <a:ext cx="792088" cy="720114"/>
          </a:xfrm>
          <a:prstGeom prst="straightConnector1">
            <a:avLst/>
          </a:prstGeom>
          <a:ln w="1905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131840" y="3501008"/>
            <a:ext cx="720080" cy="360040"/>
          </a:xfrm>
          <a:prstGeom prst="straightConnector1">
            <a:avLst/>
          </a:prstGeom>
          <a:ln w="1905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Дуга 47"/>
          <p:cNvSpPr/>
          <p:nvPr/>
        </p:nvSpPr>
        <p:spPr>
          <a:xfrm rot="7134255">
            <a:off x="3153828" y="492300"/>
            <a:ext cx="3585266" cy="3745353"/>
          </a:xfrm>
          <a:prstGeom prst="arc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2" name="Прямая со стрелкой 51"/>
          <p:cNvCxnSpPr/>
          <p:nvPr/>
        </p:nvCxnSpPr>
        <p:spPr>
          <a:xfrm>
            <a:off x="3850422" y="3861048"/>
            <a:ext cx="361538" cy="144016"/>
          </a:xfrm>
          <a:prstGeom prst="straightConnector1">
            <a:avLst/>
          </a:prstGeom>
          <a:ln w="1905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flipV="1">
            <a:off x="6563544" y="2954163"/>
            <a:ext cx="0" cy="330821"/>
          </a:xfrm>
          <a:prstGeom prst="straightConnector1">
            <a:avLst/>
          </a:prstGeom>
          <a:ln w="1905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394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4060" y="172841"/>
            <a:ext cx="8471004" cy="400110"/>
          </a:xfrm>
          <a:prstGeom prst="rect">
            <a:avLst/>
          </a:prstGeom>
          <a:solidFill>
            <a:schemeClr val="accent1"/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rgbClr val="0000CC"/>
                </a:solidFill>
              </a:rPr>
              <a:t>Primary beam diagnostics along the line </a:t>
            </a:r>
            <a:r>
              <a:rPr lang="en-US" b="1" i="1" dirty="0" smtClean="0">
                <a:solidFill>
                  <a:srgbClr val="FF0000"/>
                </a:solidFill>
              </a:rPr>
              <a:t>F0-F1</a:t>
            </a:r>
            <a:r>
              <a:rPr lang="en-US" b="1" i="1" dirty="0" smtClean="0">
                <a:solidFill>
                  <a:srgbClr val="0000CC"/>
                </a:solidFill>
              </a:rPr>
              <a:t>: Faraday Cups &amp; Al</a:t>
            </a:r>
            <a:r>
              <a:rPr lang="en-US" b="1" i="1" baseline="-25000" dirty="0" smtClean="0">
                <a:solidFill>
                  <a:srgbClr val="0000CC"/>
                </a:solidFill>
              </a:rPr>
              <a:t>2</a:t>
            </a:r>
            <a:r>
              <a:rPr lang="en-US" b="1" i="1" dirty="0" smtClean="0">
                <a:solidFill>
                  <a:srgbClr val="0000CC"/>
                </a:solidFill>
              </a:rPr>
              <a:t>O</a:t>
            </a:r>
            <a:r>
              <a:rPr lang="en-US" b="1" i="1" baseline="-25000" dirty="0" smtClean="0">
                <a:solidFill>
                  <a:srgbClr val="0000CC"/>
                </a:solidFill>
              </a:rPr>
              <a:t>3</a:t>
            </a:r>
            <a:r>
              <a:rPr lang="en-US" b="1" i="1" dirty="0" smtClean="0">
                <a:solidFill>
                  <a:srgbClr val="0000CC"/>
                </a:solidFill>
              </a:rPr>
              <a:t>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99752"/>
            <a:ext cx="2343547" cy="2145591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 rot="21240429">
            <a:off x="1250109" y="1641763"/>
            <a:ext cx="273342" cy="478130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627784" y="1060446"/>
            <a:ext cx="64657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primary beam </a:t>
            </a: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profile near production target at F1 measured by </a:t>
            </a:r>
            <a:r>
              <a:rPr lang="en-US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luminophor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(~ 7 mm in diameter).</a:t>
            </a:r>
          </a:p>
          <a:p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Simplicity vs. disadvantages (I ~ 1÷50 </a:t>
            </a:r>
            <a:r>
              <a:rPr lang="en-US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enA</a:t>
            </a: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temporary data).</a:t>
            </a:r>
            <a:endParaRPr lang="ru-RU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94621" y="699517"/>
            <a:ext cx="8769882" cy="5801367"/>
            <a:chOff x="194621" y="699517"/>
            <a:chExt cx="8769882" cy="5801367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194621" y="1113058"/>
              <a:ext cx="8769882" cy="5387826"/>
              <a:chOff x="195415" y="1124744"/>
              <a:chExt cx="8769882" cy="5387826"/>
            </a:xfrm>
          </p:grpSpPr>
          <p:pic>
            <p:nvPicPr>
              <p:cNvPr id="8" name="Рисунок 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5415" y="1124744"/>
                <a:ext cx="8769882" cy="5012551"/>
              </a:xfrm>
              <a:prstGeom prst="rect">
                <a:avLst/>
              </a:prstGeom>
            </p:spPr>
          </p:pic>
          <p:sp>
            <p:nvSpPr>
              <p:cNvPr id="9" name="Прямоугольник 8"/>
              <p:cNvSpPr/>
              <p:nvPr/>
            </p:nvSpPr>
            <p:spPr>
              <a:xfrm>
                <a:off x="4067944" y="5589240"/>
                <a:ext cx="2520280" cy="92333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1800" b="1" dirty="0" smtClean="0">
                    <a:solidFill>
                      <a:srgbClr val="FF0000"/>
                    </a:solidFill>
                  </a:rPr>
                  <a:t>I ~ 10</a:t>
                </a:r>
                <a:r>
                  <a:rPr lang="en-US" sz="1800" b="1" baseline="30000" dirty="0" smtClean="0">
                    <a:solidFill>
                      <a:srgbClr val="FF0000"/>
                    </a:solidFill>
                  </a:rPr>
                  <a:t>6</a:t>
                </a:r>
                <a:r>
                  <a:rPr lang="en-US" sz="1800" b="1" dirty="0" smtClean="0">
                    <a:solidFill>
                      <a:srgbClr val="FF0000"/>
                    </a:solidFill>
                  </a:rPr>
                  <a:t> ÷ 10</a:t>
                </a:r>
                <a:r>
                  <a:rPr lang="en-US" sz="1800" b="1" baseline="30000" dirty="0" smtClean="0">
                    <a:solidFill>
                      <a:srgbClr val="FF0000"/>
                    </a:solidFill>
                  </a:rPr>
                  <a:t>12</a:t>
                </a:r>
                <a:r>
                  <a:rPr lang="en-US" sz="1800" b="1" dirty="0" smtClean="0">
                    <a:solidFill>
                      <a:srgbClr val="FF0000"/>
                    </a:solidFill>
                  </a:rPr>
                  <a:t> ions/wire,</a:t>
                </a:r>
              </a:p>
              <a:p>
                <a:r>
                  <a:rPr lang="en-US" sz="1800" b="1" dirty="0">
                    <a:solidFill>
                      <a:srgbClr val="FF0000"/>
                    </a:solidFill>
                  </a:rPr>
                  <a:t>p</a:t>
                </a:r>
                <a:r>
                  <a:rPr lang="en-US" sz="1800" b="1" dirty="0" smtClean="0">
                    <a:solidFill>
                      <a:srgbClr val="FF0000"/>
                    </a:solidFill>
                  </a:rPr>
                  <a:t>ermanent data,</a:t>
                </a:r>
              </a:p>
              <a:p>
                <a:r>
                  <a:rPr lang="en-US" sz="1800" b="1" dirty="0" smtClean="0">
                    <a:solidFill>
                      <a:srgbClr val="FF0000"/>
                    </a:solidFill>
                  </a:rPr>
                  <a:t>~ 0.5 mm accuracy</a:t>
                </a:r>
                <a:endParaRPr lang="en-US" sz="18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3" name="Прямоугольник 12"/>
            <p:cNvSpPr/>
            <p:nvPr/>
          </p:nvSpPr>
          <p:spPr>
            <a:xfrm>
              <a:off x="251520" y="699517"/>
              <a:ext cx="8640960" cy="40011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2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b="1" i="1" dirty="0" smtClean="0">
                  <a:solidFill>
                    <a:srgbClr val="0000CC"/>
                  </a:solidFill>
                </a:rPr>
                <a:t>Secondary Electron Emission </a:t>
              </a:r>
              <a:r>
                <a:rPr lang="en-US" b="1" i="1" dirty="0" err="1" smtClean="0">
                  <a:solidFill>
                    <a:srgbClr val="0000CC"/>
                  </a:solidFill>
                </a:rPr>
                <a:t>Crids</a:t>
              </a:r>
              <a:r>
                <a:rPr lang="en-US" b="1" i="1" dirty="0" smtClean="0">
                  <a:solidFill>
                    <a:srgbClr val="0000CC"/>
                  </a:solidFill>
                </a:rPr>
                <a:t> with POLAND electronics (since 2018)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141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043" y="969743"/>
            <a:ext cx="4222025" cy="563143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68" y="969743"/>
            <a:ext cx="4222024" cy="5631435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>
            <a:off x="1478112" y="2204864"/>
            <a:ext cx="1" cy="725399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478112" y="2346852"/>
            <a:ext cx="67037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~1 m</a:t>
            </a:r>
            <a:endParaRPr lang="en-US" sz="1800" b="1" dirty="0">
              <a:solidFill>
                <a:srgbClr val="FF0000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6954275" y="4797152"/>
            <a:ext cx="1860789" cy="1224136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682597" y="1707758"/>
            <a:ext cx="0" cy="859805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6948264" y="1896308"/>
            <a:ext cx="78098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</a:rPr>
              <a:t>0.8 m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1781810">
            <a:off x="7488728" y="4784386"/>
            <a:ext cx="83869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</a:rPr>
              <a:t>2x2 m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44060" y="172841"/>
            <a:ext cx="8471004" cy="707886"/>
          </a:xfrm>
          <a:prstGeom prst="rect">
            <a:avLst/>
          </a:prstGeom>
          <a:solidFill>
            <a:schemeClr val="accent1"/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>
                <a:solidFill>
                  <a:srgbClr val="0000CC"/>
                </a:solidFill>
              </a:rPr>
              <a:t>Radiation shell in the area of movable gate was significantly </a:t>
            </a:r>
            <a:r>
              <a:rPr lang="en-US" b="1" i="1" dirty="0" smtClean="0">
                <a:solidFill>
                  <a:srgbClr val="0000CC"/>
                </a:solidFill>
              </a:rPr>
              <a:t>reinforced:</a:t>
            </a:r>
            <a:endParaRPr lang="en-US" b="1" i="1" dirty="0" smtClean="0">
              <a:solidFill>
                <a:srgbClr val="0000CC"/>
              </a:solidFill>
            </a:endParaRPr>
          </a:p>
          <a:p>
            <a:pPr algn="ctr"/>
            <a:r>
              <a:rPr lang="en-US" b="1" i="1" dirty="0" smtClean="0">
                <a:solidFill>
                  <a:srgbClr val="0000CC"/>
                </a:solidFill>
              </a:rPr>
              <a:t>a) column 2x2 m; b) top of the gate ++&gt; overlap with a wall  (August </a:t>
            </a:r>
            <a:r>
              <a:rPr lang="en-US" b="1" i="1" dirty="0" smtClean="0">
                <a:solidFill>
                  <a:srgbClr val="0000CC"/>
                </a:solidFill>
              </a:rPr>
              <a:t>2017) </a:t>
            </a:r>
          </a:p>
        </p:txBody>
      </p:sp>
    </p:spTree>
    <p:extLst>
      <p:ext uri="{BB962C8B-B14F-4D97-AF65-F5344CB8AC3E}">
        <p14:creationId xmlns:p14="http://schemas.microsoft.com/office/powerpoint/2010/main" val="193203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10199"/>
            <a:ext cx="8604448" cy="543908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2071" y="110089"/>
            <a:ext cx="8707560" cy="400110"/>
          </a:xfrm>
          <a:prstGeom prst="rect">
            <a:avLst/>
          </a:prstGeom>
          <a:solidFill>
            <a:schemeClr val="accent1"/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F3-F5</a:t>
            </a:r>
            <a:r>
              <a:rPr lang="en-US" b="1" i="1" dirty="0" smtClean="0">
                <a:solidFill>
                  <a:srgbClr val="0000CC"/>
                </a:solidFill>
              </a:rPr>
              <a:t> area was fully completed by communications, equipment and electronics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6021288"/>
            <a:ext cx="8630901" cy="707886"/>
          </a:xfrm>
          <a:prstGeom prst="rect">
            <a:avLst/>
          </a:prstGeom>
          <a:solidFill>
            <a:schemeClr val="accent1"/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>
                <a:solidFill>
                  <a:srgbClr val="0000CC"/>
                </a:solidFill>
              </a:rPr>
              <a:t>First experiment at ACCULINNA-2 was performed in December 2017 with </a:t>
            </a:r>
            <a:r>
              <a:rPr lang="en-US" b="1" i="1" baseline="30000" dirty="0" smtClean="0">
                <a:solidFill>
                  <a:srgbClr val="0000CC"/>
                </a:solidFill>
              </a:rPr>
              <a:t>15</a:t>
            </a:r>
            <a:r>
              <a:rPr lang="en-US" b="1" i="1" dirty="0" smtClean="0">
                <a:solidFill>
                  <a:srgbClr val="0000CC"/>
                </a:solidFill>
              </a:rPr>
              <a:t>N primary beam (E~49 </a:t>
            </a:r>
            <a:r>
              <a:rPr lang="en-US" b="1" i="1" dirty="0" err="1" smtClean="0">
                <a:solidFill>
                  <a:srgbClr val="0000CC"/>
                </a:solidFill>
              </a:rPr>
              <a:t>AMeV</a:t>
            </a:r>
            <a:r>
              <a:rPr lang="en-US" b="1" i="1" dirty="0" smtClean="0">
                <a:solidFill>
                  <a:srgbClr val="0000CC"/>
                </a:solidFill>
              </a:rPr>
              <a:t> </a:t>
            </a:r>
            <a:r>
              <a:rPr lang="en-US" b="1" i="1" dirty="0">
                <a:solidFill>
                  <a:srgbClr val="0000CC"/>
                </a:solidFill>
              </a:rPr>
              <a:t>&amp;</a:t>
            </a:r>
            <a:r>
              <a:rPr lang="en-US" b="1" i="1" dirty="0" smtClean="0">
                <a:solidFill>
                  <a:srgbClr val="0000CC"/>
                </a:solidFill>
              </a:rPr>
              <a:t> I~0.1 </a:t>
            </a:r>
            <a:r>
              <a:rPr lang="en-US" b="1" i="1" dirty="0" err="1" smtClean="0">
                <a:solidFill>
                  <a:srgbClr val="0000CC"/>
                </a:solidFill>
              </a:rPr>
              <a:t>p</a:t>
            </a:r>
            <a:r>
              <a:rPr lang="en-US" b="1" i="1" dirty="0" err="1" smtClean="0">
                <a:solidFill>
                  <a:srgbClr val="0000CC"/>
                </a:solidFill>
                <a:sym typeface="Symbol" panose="05050102010706020507" pitchFamily="18" charset="2"/>
              </a:rPr>
              <a:t></a:t>
            </a:r>
            <a:r>
              <a:rPr lang="en-US" b="1" i="1" dirty="0" err="1" smtClean="0">
                <a:solidFill>
                  <a:srgbClr val="0000CC"/>
                </a:solidFill>
              </a:rPr>
              <a:t>A</a:t>
            </a:r>
            <a:r>
              <a:rPr lang="en-US" b="1" i="1" dirty="0" smtClean="0">
                <a:solidFill>
                  <a:srgbClr val="0000CC"/>
                </a:solidFill>
              </a:rPr>
              <a:t> on the production target, Be 2 mm)</a:t>
            </a:r>
          </a:p>
        </p:txBody>
      </p:sp>
    </p:spTree>
    <p:extLst>
      <p:ext uri="{BB962C8B-B14F-4D97-AF65-F5344CB8AC3E}">
        <p14:creationId xmlns:p14="http://schemas.microsoft.com/office/powerpoint/2010/main" val="228816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516797" y="100401"/>
            <a:ext cx="8042672" cy="923330"/>
          </a:xfrm>
          <a:prstGeom prst="rect">
            <a:avLst/>
          </a:prstGeom>
          <a:solidFill>
            <a:srgbClr val="FFFF99"/>
          </a:solidFill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800" b="1" i="1" dirty="0" smtClean="0">
                <a:solidFill>
                  <a:srgbClr val="0000CC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Plan on 2017</a:t>
            </a:r>
            <a:r>
              <a:rPr lang="ru-RU" altLang="ru-RU" sz="1800" b="1" i="1" dirty="0" smtClean="0">
                <a:solidFill>
                  <a:srgbClr val="0000CC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:   </a:t>
            </a:r>
            <a:r>
              <a:rPr lang="en-US" altLang="ru-RU" sz="1800" b="1" i="1" dirty="0" smtClean="0">
                <a:solidFill>
                  <a:srgbClr val="C0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d</a:t>
            </a:r>
            <a:r>
              <a:rPr lang="en-US" altLang="ru-RU" sz="1800" b="1" dirty="0" smtClean="0">
                <a:solidFill>
                  <a:srgbClr val="C0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(</a:t>
            </a:r>
            <a:r>
              <a:rPr lang="en-US" altLang="ru-RU" sz="1800" b="1" baseline="30000" dirty="0" smtClean="0">
                <a:solidFill>
                  <a:srgbClr val="C0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6</a:t>
            </a:r>
            <a:r>
              <a:rPr lang="en-US" altLang="ru-RU" sz="1800" b="1" dirty="0" smtClean="0">
                <a:solidFill>
                  <a:srgbClr val="C0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He,</a:t>
            </a:r>
            <a:r>
              <a:rPr lang="en-US" altLang="ru-RU" sz="1800" b="1" baseline="30000" dirty="0" smtClean="0">
                <a:solidFill>
                  <a:srgbClr val="C0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3</a:t>
            </a:r>
            <a:r>
              <a:rPr lang="en-US" altLang="ru-RU" sz="1800" b="1" dirty="0" smtClean="0">
                <a:solidFill>
                  <a:srgbClr val="C0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He)</a:t>
            </a:r>
            <a:r>
              <a:rPr lang="en-US" altLang="ru-RU" sz="1800" b="1" baseline="30000" dirty="0" smtClean="0">
                <a:solidFill>
                  <a:srgbClr val="C0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5</a:t>
            </a:r>
            <a:r>
              <a:rPr lang="en-US" altLang="ru-RU" sz="1800" b="1" dirty="0" smtClean="0">
                <a:solidFill>
                  <a:srgbClr val="C0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H</a:t>
            </a:r>
            <a:r>
              <a:rPr lang="ru-RU" altLang="ru-RU" sz="1800" b="1" dirty="0" smtClean="0">
                <a:solidFill>
                  <a:srgbClr val="C0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altLang="ru-RU" sz="1800" b="1" dirty="0" smtClean="0">
                <a:solidFill>
                  <a:schemeClr val="accent6">
                    <a:lumMod val="10000"/>
                  </a:schemeClr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as a tool for the main run </a:t>
            </a:r>
            <a:r>
              <a:rPr lang="en-US" altLang="ru-RU" sz="1800" b="1" i="1" dirty="0" smtClean="0">
                <a:solidFill>
                  <a:srgbClr val="0000FF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d</a:t>
            </a:r>
            <a:r>
              <a:rPr lang="en-US" altLang="ru-RU" sz="1800" b="1" dirty="0" smtClean="0">
                <a:solidFill>
                  <a:srgbClr val="0000FF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(</a:t>
            </a:r>
            <a:r>
              <a:rPr lang="en-US" altLang="ru-RU" sz="1800" b="1" baseline="30000" dirty="0" smtClean="0">
                <a:solidFill>
                  <a:srgbClr val="0000FF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8</a:t>
            </a:r>
            <a:r>
              <a:rPr lang="en-US" altLang="ru-RU" sz="1800" b="1" dirty="0" smtClean="0">
                <a:solidFill>
                  <a:srgbClr val="0000FF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He,</a:t>
            </a:r>
            <a:r>
              <a:rPr lang="en-US" altLang="ru-RU" sz="1800" b="1" baseline="30000" dirty="0" smtClean="0">
                <a:solidFill>
                  <a:srgbClr val="0000FF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3</a:t>
            </a:r>
            <a:r>
              <a:rPr lang="en-US" altLang="ru-RU" sz="1800" b="1" dirty="0" smtClean="0">
                <a:solidFill>
                  <a:srgbClr val="0000FF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He)</a:t>
            </a:r>
            <a:r>
              <a:rPr lang="en-US" altLang="ru-RU" sz="1800" b="1" baseline="30000" dirty="0" smtClean="0">
                <a:solidFill>
                  <a:srgbClr val="0000FF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7</a:t>
            </a:r>
            <a:r>
              <a:rPr lang="en-US" altLang="ru-RU" sz="1800" b="1" dirty="0" smtClean="0">
                <a:solidFill>
                  <a:srgbClr val="0000FF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H</a:t>
            </a:r>
            <a:endParaRPr lang="ru-RU" altLang="ru-RU" sz="1800" b="1" dirty="0">
              <a:solidFill>
                <a:srgbClr val="C00000"/>
              </a:solidFill>
              <a:ea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*</a:t>
            </a:r>
            <a:r>
              <a:rPr lang="ru-RU" altLang="ru-RU" sz="1800" b="1" dirty="0">
                <a:solidFill>
                  <a:srgbClr val="C0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altLang="ru-RU" sz="1800" b="1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cross section values for the </a:t>
            </a:r>
            <a:r>
              <a:rPr lang="en-US" altLang="ru-RU" sz="1800" b="1" i="1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1p</a:t>
            </a:r>
            <a:r>
              <a:rPr lang="en-US" altLang="ru-RU" sz="1800" b="1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 and </a:t>
            </a:r>
            <a:r>
              <a:rPr lang="en-US" altLang="ru-RU" sz="1800" b="1" i="1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1n</a:t>
            </a:r>
            <a:r>
              <a:rPr lang="en-US" altLang="ru-RU" sz="1800" b="1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 transfer reactions in a wide </a:t>
            </a:r>
            <a:r>
              <a:rPr lang="el-GR" altLang="ru-RU" sz="1800" b="1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θ</a:t>
            </a:r>
            <a:r>
              <a:rPr lang="en-US" altLang="ru-RU" sz="1800" b="1" baseline="-25000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CM</a:t>
            </a:r>
            <a:endParaRPr lang="ru-RU" altLang="ru-RU" sz="1800" b="1" dirty="0">
              <a:ea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** </a:t>
            </a:r>
            <a:r>
              <a:rPr lang="en-US" altLang="ru-RU" sz="1800" b="1" dirty="0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improvement in missing mass measurements via novel telescopes </a:t>
            </a:r>
            <a:endParaRPr lang="ru-RU" altLang="ru-RU" sz="1800" b="1" dirty="0"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451" y="1167700"/>
            <a:ext cx="3932880" cy="23765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3710047"/>
            <a:ext cx="7228291" cy="2531873"/>
          </a:xfrm>
          <a:prstGeom prst="rect">
            <a:avLst/>
          </a:prstGeom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827584" y="6309320"/>
            <a:ext cx="7560840" cy="36933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ru-RU" sz="1800" b="1" i="1" baseline="30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ru-RU" sz="1800" b="1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ru-RU" sz="18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(left) and </a:t>
            </a:r>
            <a:r>
              <a:rPr lang="en-US" altLang="ru-RU" sz="1800" b="1" i="1" baseline="30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ru-RU" sz="1800" b="1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US" altLang="ru-RU" sz="18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(right) energy spectra depending on </a:t>
            </a:r>
            <a:r>
              <a:rPr lang="en-US" altLang="ru-RU" sz="1800" b="1" i="1" baseline="30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ru-RU" sz="1800" b="1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He-t</a:t>
            </a:r>
            <a:r>
              <a:rPr lang="en-US" altLang="ru-RU" sz="18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coincidences </a:t>
            </a:r>
            <a:endParaRPr lang="en-US" altLang="ru-RU" sz="18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8286" y="3186827"/>
            <a:ext cx="18430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Stepantsov</a:t>
            </a:r>
            <a:r>
              <a:rPr lang="en-US" sz="1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NPA 738 (2004) 436 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00788" y="2316150"/>
            <a:ext cx="119936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- 70 </a:t>
            </a:r>
            <a:r>
              <a:rPr lang="en-US" sz="14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</a:t>
            </a:r>
            <a:endParaRPr lang="en-US" sz="1400" i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- 1000 </a:t>
            </a:r>
            <a:r>
              <a:rPr lang="en-US" sz="1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</a:t>
            </a:r>
            <a:r>
              <a:rPr lang="en-US" sz="14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4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CsI</a:t>
            </a:r>
            <a:r>
              <a:rPr lang="en-US" sz="14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15 mm</a:t>
            </a:r>
          </a:p>
          <a:p>
            <a:pPr algn="r"/>
            <a:r>
              <a:rPr lang="en-US" sz="14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(single)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589699" y="2146933"/>
            <a:ext cx="2196244" cy="1270398"/>
          </a:xfrm>
          <a:prstGeom prst="ellipse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979" y="1124744"/>
            <a:ext cx="3061838" cy="245240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7517037" y="2320362"/>
            <a:ext cx="1231427" cy="95410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b="1" i="1" dirty="0" smtClean="0">
                <a:solidFill>
                  <a:srgbClr val="0076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- 22 </a:t>
            </a:r>
            <a:r>
              <a:rPr lang="en-US" sz="1400" b="1" i="1" dirty="0" smtClean="0">
                <a:solidFill>
                  <a:srgbClr val="007635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</a:t>
            </a:r>
            <a:endParaRPr lang="en-US" sz="1400" b="1" i="1" dirty="0" smtClean="0">
              <a:solidFill>
                <a:srgbClr val="0076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i="1" dirty="0" smtClean="0">
                <a:solidFill>
                  <a:srgbClr val="0076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- 1000 </a:t>
            </a:r>
            <a:r>
              <a:rPr lang="en-US" sz="1400" b="1" i="1" dirty="0">
                <a:solidFill>
                  <a:srgbClr val="007635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</a:t>
            </a:r>
            <a:r>
              <a:rPr lang="en-US" sz="1400" b="1" i="1" dirty="0" smtClean="0">
                <a:solidFill>
                  <a:srgbClr val="0076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400" b="1" i="1" dirty="0" err="1" smtClean="0">
                <a:solidFill>
                  <a:srgbClr val="0076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CsI</a:t>
            </a:r>
            <a:r>
              <a:rPr lang="en-US" sz="1400" b="1" i="1" dirty="0" smtClean="0">
                <a:solidFill>
                  <a:srgbClr val="0076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45 mm</a:t>
            </a:r>
          </a:p>
          <a:p>
            <a:pPr algn="r"/>
            <a:r>
              <a:rPr lang="en-US" sz="1400" b="1" i="1" dirty="0" smtClean="0">
                <a:solidFill>
                  <a:srgbClr val="0076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(16 units)</a:t>
            </a:r>
            <a:endParaRPr lang="ru-RU" sz="1400" b="1" dirty="0">
              <a:solidFill>
                <a:srgbClr val="007635"/>
              </a:solidFill>
            </a:endParaRPr>
          </a:p>
        </p:txBody>
      </p:sp>
      <p:sp>
        <p:nvSpPr>
          <p:cNvPr id="13" name="Выгнутая вниз стрелка 12"/>
          <p:cNvSpPr/>
          <p:nvPr/>
        </p:nvSpPr>
        <p:spPr>
          <a:xfrm rot="20654073">
            <a:off x="4574434" y="2874457"/>
            <a:ext cx="2582266" cy="624737"/>
          </a:xfrm>
          <a:prstGeom prst="curved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43444" y="3129298"/>
            <a:ext cx="470000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0076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x4</a:t>
            </a:r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1835696" y="4893215"/>
            <a:ext cx="431800" cy="0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7"/>
          <p:cNvSpPr>
            <a:spLocks noChangeArrowheads="1"/>
          </p:cNvSpPr>
          <p:nvPr/>
        </p:nvSpPr>
        <p:spPr bwMode="auto">
          <a:xfrm>
            <a:off x="1855204" y="4595649"/>
            <a:ext cx="4122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US" alt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endParaRPr lang="ru-RU" altLang="ru-RU" sz="1400" dirty="0">
              <a:latin typeface="Times New Roman" panose="02020603050405020304" pitchFamily="18" charset="0"/>
            </a:endParaRPr>
          </a:p>
        </p:txBody>
      </p:sp>
      <p:sp>
        <p:nvSpPr>
          <p:cNvPr id="18" name="Прямоугольник 9"/>
          <p:cNvSpPr>
            <a:spLocks noChangeArrowheads="1"/>
          </p:cNvSpPr>
          <p:nvPr/>
        </p:nvSpPr>
        <p:spPr bwMode="auto">
          <a:xfrm>
            <a:off x="96802" y="1866310"/>
            <a:ext cx="5212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600" i="1" baseline="30000" dirty="0" smtClean="0">
                <a:solidFill>
                  <a:srgbClr val="FF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6</a:t>
            </a:r>
            <a:r>
              <a:rPr lang="en-US" altLang="ru-RU" sz="1600" i="1" dirty="0" smtClean="0">
                <a:solidFill>
                  <a:srgbClr val="FF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He</a:t>
            </a:r>
            <a:endParaRPr lang="ru-RU" altLang="ru-RU" sz="1600" i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9507888">
            <a:off x="7415689" y="4252299"/>
            <a:ext cx="1685077" cy="646331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sz="1800" b="1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14, 2017</a:t>
            </a:r>
          </a:p>
          <a:p>
            <a:r>
              <a:rPr lang="en-US" sz="1800" b="1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46th PAC</a:t>
            </a:r>
            <a:endParaRPr lang="ru-RU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37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76525" y="116632"/>
            <a:ext cx="9036496" cy="1015663"/>
          </a:xfrm>
          <a:prstGeom prst="rect">
            <a:avLst/>
          </a:prstGeom>
          <a:solidFill>
            <a:schemeClr val="accent1"/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00CC"/>
                </a:solidFill>
              </a:rPr>
              <a:t>Experimental program  in 2017 was a little bit modified:</a:t>
            </a:r>
          </a:p>
          <a:p>
            <a:pPr algn="ctr"/>
            <a:r>
              <a:rPr lang="en-US" b="1" baseline="30000" dirty="0" smtClean="0">
                <a:solidFill>
                  <a:srgbClr val="C00000"/>
                </a:solidFill>
              </a:rPr>
              <a:t>6</a:t>
            </a:r>
            <a:r>
              <a:rPr lang="en-US" b="1" dirty="0" smtClean="0">
                <a:solidFill>
                  <a:srgbClr val="C00000"/>
                </a:solidFill>
              </a:rPr>
              <a:t>He+</a:t>
            </a:r>
            <a:r>
              <a:rPr lang="en-US" b="1" i="1" dirty="0" smtClean="0">
                <a:solidFill>
                  <a:srgbClr val="C00000"/>
                </a:solidFill>
              </a:rPr>
              <a:t>d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(</a:t>
            </a:r>
            <a:r>
              <a:rPr lang="en-US" b="1" dirty="0" smtClean="0">
                <a:solidFill>
                  <a:srgbClr val="FF0000"/>
                </a:solidFill>
              </a:rPr>
              <a:t>elastic </a:t>
            </a:r>
            <a:r>
              <a:rPr lang="en-US" b="1" dirty="0">
                <a:solidFill>
                  <a:srgbClr val="FF0000"/>
                </a:solidFill>
              </a:rPr>
              <a:t>and inelastic </a:t>
            </a:r>
            <a:r>
              <a:rPr lang="en-US" b="1" dirty="0" smtClean="0">
                <a:solidFill>
                  <a:srgbClr val="FF0000"/>
                </a:solidFill>
              </a:rPr>
              <a:t>scattering in </a:t>
            </a:r>
            <a:r>
              <a:rPr lang="en-US" altLang="ru-RU" b="1" dirty="0" smtClean="0">
                <a:solidFill>
                  <a:srgbClr val="FF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a </a:t>
            </a:r>
            <a:r>
              <a:rPr lang="en-US" altLang="ru-RU" b="1" dirty="0">
                <a:solidFill>
                  <a:srgbClr val="FF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wide </a:t>
            </a:r>
            <a:r>
              <a:rPr lang="el-GR" altLang="ru-RU" b="1" dirty="0">
                <a:solidFill>
                  <a:srgbClr val="FF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θ</a:t>
            </a:r>
            <a:r>
              <a:rPr lang="en-US" altLang="ru-RU" b="1" baseline="-25000" dirty="0">
                <a:solidFill>
                  <a:srgbClr val="FF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CM</a:t>
            </a:r>
            <a:r>
              <a:rPr lang="en-US" b="1" dirty="0" smtClean="0">
                <a:solidFill>
                  <a:srgbClr val="C00000"/>
                </a:solidFill>
              </a:rPr>
              <a:t>) </a:t>
            </a:r>
            <a:r>
              <a:rPr lang="en-US" b="1" dirty="0" smtClean="0">
                <a:solidFill>
                  <a:srgbClr val="0000CC"/>
                </a:solidFill>
              </a:rPr>
              <a:t>instead of  </a:t>
            </a:r>
            <a:r>
              <a:rPr lang="en-US" altLang="ru-RU" b="1" i="1" dirty="0" smtClean="0">
                <a:solidFill>
                  <a:srgbClr val="C0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d</a:t>
            </a:r>
            <a:r>
              <a:rPr lang="en-US" altLang="ru-RU" b="1" dirty="0" smtClean="0">
                <a:solidFill>
                  <a:srgbClr val="C0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(</a:t>
            </a:r>
            <a:r>
              <a:rPr lang="en-US" altLang="ru-RU" b="1" baseline="30000" dirty="0" smtClean="0">
                <a:solidFill>
                  <a:srgbClr val="C0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6</a:t>
            </a:r>
            <a:r>
              <a:rPr lang="en-US" altLang="ru-RU" b="1" dirty="0" smtClean="0">
                <a:solidFill>
                  <a:srgbClr val="C0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He,</a:t>
            </a:r>
            <a:r>
              <a:rPr lang="en-US" altLang="ru-RU" b="1" baseline="30000" dirty="0" smtClean="0">
                <a:solidFill>
                  <a:srgbClr val="C0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3</a:t>
            </a:r>
            <a:r>
              <a:rPr lang="en-US" altLang="ru-RU" b="1" dirty="0" smtClean="0">
                <a:solidFill>
                  <a:srgbClr val="C0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He)</a:t>
            </a:r>
            <a:r>
              <a:rPr lang="en-US" altLang="ru-RU" b="1" baseline="30000" dirty="0" smtClean="0">
                <a:solidFill>
                  <a:srgbClr val="C0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5</a:t>
            </a:r>
            <a:r>
              <a:rPr lang="en-US" altLang="ru-RU" b="1" dirty="0" smtClean="0">
                <a:solidFill>
                  <a:srgbClr val="C0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H</a:t>
            </a:r>
          </a:p>
          <a:p>
            <a:pPr algn="ctr"/>
            <a:r>
              <a:rPr lang="en-US" altLang="ru-RU" b="1" dirty="0" smtClean="0">
                <a:solidFill>
                  <a:srgbClr val="0000CC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Motivation: </a:t>
            </a:r>
            <a:r>
              <a:rPr lang="en-US" altLang="ru-RU" b="1" i="1" dirty="0" smtClean="0">
                <a:solidFill>
                  <a:srgbClr val="0000CC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pure information about OP, more simple run, short expositions</a:t>
            </a:r>
            <a:endParaRPr lang="en-US" b="1" i="1" dirty="0" smtClean="0">
              <a:solidFill>
                <a:srgbClr val="0000CC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96752"/>
            <a:ext cx="4896544" cy="30308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1196752"/>
            <a:ext cx="4000702" cy="30173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4437112"/>
            <a:ext cx="6117185" cy="2232248"/>
          </a:xfrm>
          <a:prstGeom prst="rect">
            <a:avLst/>
          </a:prstGeom>
        </p:spPr>
      </p:pic>
      <p:sp>
        <p:nvSpPr>
          <p:cNvPr id="17" name="Прямоугольник 37"/>
          <p:cNvSpPr>
            <a:spLocks noChangeArrowheads="1"/>
          </p:cNvSpPr>
          <p:nvPr/>
        </p:nvSpPr>
        <p:spPr bwMode="auto">
          <a:xfrm>
            <a:off x="1743670" y="5661248"/>
            <a:ext cx="463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b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endParaRPr lang="ru-RU" altLang="ru-RU" sz="1400" dirty="0">
              <a:latin typeface="Times New Roman" panose="02020603050405020304" pitchFamily="18" charset="0"/>
            </a:endParaRPr>
          </a:p>
        </p:txBody>
      </p:sp>
      <p:sp>
        <p:nvSpPr>
          <p:cNvPr id="20" name="Прямоугольник 37"/>
          <p:cNvSpPr>
            <a:spLocks noChangeArrowheads="1"/>
          </p:cNvSpPr>
          <p:nvPr/>
        </p:nvSpPr>
        <p:spPr bwMode="auto">
          <a:xfrm>
            <a:off x="1001236" y="5281463"/>
            <a:ext cx="4138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400" b="1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endParaRPr lang="ru-RU" altLang="ru-RU" sz="1400" dirty="0">
              <a:latin typeface="Times New Roman" panose="02020603050405020304" pitchFamily="18" charset="0"/>
            </a:endParaRPr>
          </a:p>
        </p:txBody>
      </p:sp>
      <p:sp>
        <p:nvSpPr>
          <p:cNvPr id="21" name="Прямоугольник 37"/>
          <p:cNvSpPr>
            <a:spLocks noChangeArrowheads="1"/>
          </p:cNvSpPr>
          <p:nvPr/>
        </p:nvSpPr>
        <p:spPr bwMode="auto">
          <a:xfrm>
            <a:off x="1847180" y="5013176"/>
            <a:ext cx="4138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400" b="1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alt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endParaRPr lang="ru-RU" altLang="ru-RU" sz="1400" dirty="0">
              <a:latin typeface="Times New Roman" panose="02020603050405020304" pitchFamily="18" charset="0"/>
            </a:endParaRPr>
          </a:p>
        </p:txBody>
      </p:sp>
      <p:sp>
        <p:nvSpPr>
          <p:cNvPr id="22" name="Прямоугольник 37"/>
          <p:cNvSpPr>
            <a:spLocks noChangeArrowheads="1"/>
          </p:cNvSpPr>
          <p:nvPr/>
        </p:nvSpPr>
        <p:spPr bwMode="auto">
          <a:xfrm>
            <a:off x="1775172" y="6093296"/>
            <a:ext cx="3834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400" b="1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ru-RU" altLang="ru-RU" sz="1400" dirty="0">
              <a:latin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09397" y="4737628"/>
            <a:ext cx="17099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b="1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2x10</a:t>
            </a:r>
            <a:r>
              <a:rPr lang="en-US" altLang="ru-RU" b="1" baseline="30000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5</a:t>
            </a:r>
            <a:r>
              <a:rPr lang="en-US" altLang="ru-RU" b="1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ru-RU" b="1" baseline="30000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6</a:t>
            </a:r>
            <a:r>
              <a:rPr lang="en-US" altLang="ru-RU" b="1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He/s </a:t>
            </a:r>
            <a:r>
              <a:rPr lang="en-US" altLang="ru-RU" b="1" dirty="0">
                <a:solidFill>
                  <a:srgbClr val="0000CC"/>
                </a:solidFill>
                <a:cs typeface="Times New Roman" panose="02020603050405020304" pitchFamily="18" charset="0"/>
              </a:rPr>
              <a:t>@ </a:t>
            </a:r>
            <a:r>
              <a:rPr lang="en-US" altLang="ru-RU" b="1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0.1 </a:t>
            </a:r>
            <a:r>
              <a:rPr lang="en-US" altLang="ru-RU" b="1" dirty="0" err="1" smtClean="0">
                <a:solidFill>
                  <a:srgbClr val="0000CC"/>
                </a:solidFill>
                <a:cs typeface="Times New Roman" panose="02020603050405020304" pitchFamily="18" charset="0"/>
              </a:rPr>
              <a:t>p</a:t>
            </a:r>
            <a:r>
              <a:rPr lang="en-US" altLang="ru-RU" b="1" dirty="0" err="1" smtClean="0">
                <a:solidFill>
                  <a:srgbClr val="0000CC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lang="en-US" altLang="ru-RU" b="1" dirty="0" err="1" smtClean="0">
                <a:solidFill>
                  <a:srgbClr val="0000CC"/>
                </a:solidFill>
                <a:cs typeface="Times New Roman" panose="02020603050405020304" pitchFamily="18" charset="0"/>
              </a:rPr>
              <a:t>A</a:t>
            </a:r>
            <a:r>
              <a:rPr lang="en-US" altLang="ru-RU" b="1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</a:p>
          <a:p>
            <a:r>
              <a:rPr lang="el-GR" altLang="ru-RU" b="1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Δ</a:t>
            </a:r>
            <a:r>
              <a:rPr lang="en-US" altLang="ru-RU" b="1" dirty="0">
                <a:solidFill>
                  <a:srgbClr val="0000CC"/>
                </a:solidFill>
                <a:cs typeface="Times New Roman" panose="02020603050405020304" pitchFamily="18" charset="0"/>
              </a:rPr>
              <a:t>p/p = </a:t>
            </a:r>
            <a:r>
              <a:rPr lang="en-US" altLang="ru-RU" b="1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3% </a:t>
            </a:r>
          </a:p>
          <a:p>
            <a:r>
              <a:rPr lang="en-US" altLang="ru-RU" b="1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P ~ 75 %</a:t>
            </a:r>
          </a:p>
          <a:p>
            <a:r>
              <a:rPr lang="en-US" altLang="ru-RU" b="1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E ~ 38 </a:t>
            </a:r>
            <a:r>
              <a:rPr lang="en-US" altLang="ru-RU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AMeV</a:t>
            </a:r>
            <a:endParaRPr lang="ru-RU" dirty="0"/>
          </a:p>
        </p:txBody>
      </p:sp>
      <p:sp>
        <p:nvSpPr>
          <p:cNvPr id="23" name="Овал 22"/>
          <p:cNvSpPr/>
          <p:nvPr/>
        </p:nvSpPr>
        <p:spPr>
          <a:xfrm>
            <a:off x="4900463" y="4954500"/>
            <a:ext cx="1152128" cy="990600"/>
          </a:xfrm>
          <a:prstGeom prst="ellipse">
            <a:avLst/>
          </a:prstGeom>
          <a:noFill/>
          <a:ln w="25400">
            <a:solidFill>
              <a:schemeClr val="accent6">
                <a:lumMod val="1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1"/>
          <p:cNvSpPr>
            <a:spLocks noChangeArrowheads="1"/>
          </p:cNvSpPr>
          <p:nvPr/>
        </p:nvSpPr>
        <p:spPr bwMode="auto">
          <a:xfrm>
            <a:off x="4884932" y="4437112"/>
            <a:ext cx="1199236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600" b="1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Ø ~ 25 mm</a:t>
            </a:r>
            <a:endParaRPr lang="ru-RU" altLang="ru-RU" sz="1600" dirty="0">
              <a:solidFill>
                <a:schemeClr val="accent6">
                  <a:lumMod val="10000"/>
                </a:schemeClr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flipH="1">
            <a:off x="5117144" y="5065135"/>
            <a:ext cx="675770" cy="769330"/>
          </a:xfrm>
          <a:prstGeom prst="straightConnector1">
            <a:avLst/>
          </a:prstGeom>
          <a:ln w="25400">
            <a:solidFill>
              <a:schemeClr val="accent6">
                <a:lumMod val="1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27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638409" y="107980"/>
            <a:ext cx="7992889" cy="1015663"/>
          </a:xfrm>
          <a:prstGeom prst="rect">
            <a:avLst/>
          </a:prstGeom>
          <a:solidFill>
            <a:schemeClr val="accent1"/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00CC"/>
                </a:solidFill>
              </a:rPr>
              <a:t>Preliminary results of the first exposition in December 2017.</a:t>
            </a:r>
            <a:endParaRPr lang="en-US" b="1" i="1" dirty="0">
              <a:solidFill>
                <a:srgbClr val="0000CC"/>
              </a:solidFill>
            </a:endParaRPr>
          </a:p>
          <a:p>
            <a:pPr algn="ctr"/>
            <a:r>
              <a:rPr lang="en-US" b="1" i="1" dirty="0" smtClean="0">
                <a:solidFill>
                  <a:srgbClr val="0000CC"/>
                </a:solidFill>
              </a:rPr>
              <a:t>d-</a:t>
            </a:r>
            <a:r>
              <a:rPr lang="en-US" b="1" i="1" baseline="30000" dirty="0" smtClean="0">
                <a:solidFill>
                  <a:srgbClr val="0000CC"/>
                </a:solidFill>
              </a:rPr>
              <a:t>6</a:t>
            </a:r>
            <a:r>
              <a:rPr lang="en-US" b="1" i="1" dirty="0" smtClean="0">
                <a:solidFill>
                  <a:srgbClr val="0000CC"/>
                </a:solidFill>
              </a:rPr>
              <a:t>He coincidences were measured in the following two ranges: </a:t>
            </a:r>
          </a:p>
          <a:p>
            <a:pPr algn="ctr"/>
            <a:r>
              <a:rPr lang="en-US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25-45 </a:t>
            </a:r>
            <a:r>
              <a:rPr lang="en-US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LABdeg</a:t>
            </a:r>
            <a:r>
              <a:rPr lang="en-US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(~130-90 </a:t>
            </a:r>
            <a:r>
              <a:rPr lang="en-US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CMdeg</a:t>
            </a:r>
            <a:r>
              <a:rPr lang="en-US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and 60-80 </a:t>
            </a:r>
            <a:r>
              <a:rPr lang="en-US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LABdeg</a:t>
            </a:r>
            <a:r>
              <a:rPr lang="en-US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(~20-60 </a:t>
            </a:r>
            <a:r>
              <a:rPr lang="en-US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CMdeg</a:t>
            </a:r>
            <a:r>
              <a:rPr lang="en-US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endParaRPr lang="en-US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489" y="1124744"/>
            <a:ext cx="7688567" cy="50424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587" y="2708920"/>
            <a:ext cx="243901" cy="198709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6587" y="6302675"/>
            <a:ext cx="8401656" cy="40011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Plan: 5-80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LABdeg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(20-170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CMdeg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for both elastic and inelastic process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99792" y="1988840"/>
            <a:ext cx="3024336" cy="864096"/>
          </a:xfrm>
          <a:prstGeom prst="rect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596336" y="3645024"/>
            <a:ext cx="648072" cy="936104"/>
          </a:xfrm>
          <a:prstGeom prst="rect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13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200025" y="120293"/>
            <a:ext cx="8743947" cy="1468159"/>
          </a:xfrm>
          <a:prstGeom prst="rect">
            <a:avLst/>
          </a:prstGeom>
          <a:solidFill>
            <a:schemeClr val="accent1"/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b="1" dirty="0" smtClean="0">
                <a:solidFill>
                  <a:schemeClr val="accent6">
                    <a:lumMod val="10000"/>
                  </a:schemeClr>
                </a:solidFill>
              </a:rPr>
              <a:t>Plan for the year 2018:</a:t>
            </a:r>
            <a:endParaRPr lang="en-US" b="1" i="1" dirty="0">
              <a:solidFill>
                <a:schemeClr val="accent6">
                  <a:lumMod val="10000"/>
                </a:schemeClr>
              </a:solidFill>
            </a:endParaRPr>
          </a:p>
          <a:p>
            <a:pPr algn="ctr">
              <a:lnSpc>
                <a:spcPct val="114000"/>
              </a:lnSpc>
            </a:pPr>
            <a:r>
              <a:rPr lang="en-US" b="1" i="1" baseline="30000" dirty="0">
                <a:solidFill>
                  <a:srgbClr val="FF0000"/>
                </a:solidFill>
              </a:rPr>
              <a:t>6</a:t>
            </a:r>
            <a:r>
              <a:rPr lang="en-US" b="1" i="1" dirty="0">
                <a:solidFill>
                  <a:srgbClr val="FF0000"/>
                </a:solidFill>
              </a:rPr>
              <a:t>He+d </a:t>
            </a:r>
            <a:r>
              <a:rPr lang="en-US" b="1" i="1" dirty="0" smtClean="0">
                <a:solidFill>
                  <a:srgbClr val="FF0000"/>
                </a:solidFill>
              </a:rPr>
              <a:t>elastic and </a:t>
            </a:r>
            <a:r>
              <a:rPr lang="en-US" b="1" i="1" dirty="0">
                <a:solidFill>
                  <a:srgbClr val="FF0000"/>
                </a:solidFill>
              </a:rPr>
              <a:t>i</a:t>
            </a:r>
            <a:r>
              <a:rPr lang="en-US" b="1" i="1" dirty="0" smtClean="0">
                <a:solidFill>
                  <a:srgbClr val="FF0000"/>
                </a:solidFill>
              </a:rPr>
              <a:t>nelastic scattering at </a:t>
            </a:r>
            <a:r>
              <a:rPr lang="el-GR" altLang="ru-RU" b="1" dirty="0" smtClean="0">
                <a:solidFill>
                  <a:srgbClr val="FF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θ</a:t>
            </a:r>
            <a:r>
              <a:rPr lang="en-US" altLang="ru-RU" b="1" baseline="-25000" dirty="0" smtClean="0">
                <a:solidFill>
                  <a:srgbClr val="FF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lab</a:t>
            </a:r>
            <a:r>
              <a:rPr lang="en-US" altLang="ru-RU" b="1" dirty="0" smtClean="0">
                <a:solidFill>
                  <a:srgbClr val="FF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 ~ 5-80 </a:t>
            </a:r>
            <a:r>
              <a:rPr lang="en-US" altLang="ru-RU" b="1" dirty="0" err="1" smtClean="0">
                <a:solidFill>
                  <a:srgbClr val="FF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deg</a:t>
            </a:r>
            <a:r>
              <a:rPr lang="en-US" altLang="ru-RU" b="1" dirty="0" smtClean="0">
                <a:solidFill>
                  <a:srgbClr val="FF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 (~20-170 </a:t>
            </a:r>
            <a:r>
              <a:rPr lang="en-US" altLang="ru-RU" b="1" dirty="0" err="1" smtClean="0">
                <a:solidFill>
                  <a:srgbClr val="FF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CMdeg</a:t>
            </a:r>
            <a:r>
              <a:rPr lang="en-US" altLang="ru-RU" b="1" dirty="0" smtClean="0">
                <a:solidFill>
                  <a:srgbClr val="FF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) </a:t>
            </a:r>
          </a:p>
          <a:p>
            <a:pPr algn="ctr">
              <a:lnSpc>
                <a:spcPct val="114000"/>
              </a:lnSpc>
            </a:pPr>
            <a:r>
              <a:rPr lang="en-US" b="1" dirty="0" smtClean="0">
                <a:solidFill>
                  <a:srgbClr val="0000CC"/>
                </a:solidFill>
              </a:rPr>
              <a:t>Beta-delayed </a:t>
            </a:r>
            <a:r>
              <a:rPr lang="en-US" b="1" dirty="0">
                <a:solidFill>
                  <a:srgbClr val="0000CC"/>
                </a:solidFill>
              </a:rPr>
              <a:t>alpha </a:t>
            </a:r>
            <a:r>
              <a:rPr lang="en-US" b="1" dirty="0" smtClean="0">
                <a:solidFill>
                  <a:srgbClr val="0000CC"/>
                </a:solidFill>
              </a:rPr>
              <a:t>decay of </a:t>
            </a:r>
            <a:r>
              <a:rPr lang="en-US" b="1" baseline="30000" dirty="0" smtClean="0">
                <a:solidFill>
                  <a:srgbClr val="0000CC"/>
                </a:solidFill>
              </a:rPr>
              <a:t>11</a:t>
            </a:r>
            <a:r>
              <a:rPr lang="en-US" b="1" dirty="0" smtClean="0">
                <a:solidFill>
                  <a:srgbClr val="0000CC"/>
                </a:solidFill>
              </a:rPr>
              <a:t>Be: </a:t>
            </a:r>
            <a:r>
              <a:rPr lang="en-US" b="1" i="1" dirty="0" smtClean="0">
                <a:solidFill>
                  <a:srgbClr val="0000CC"/>
                </a:solidFill>
              </a:rPr>
              <a:t>re-investigation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i="1" dirty="0" smtClean="0">
                <a:solidFill>
                  <a:srgbClr val="0000CC"/>
                </a:solidFill>
              </a:rPr>
              <a:t>with the use optical-TPC</a:t>
            </a:r>
            <a:endParaRPr lang="en-US" b="1" i="1" dirty="0">
              <a:solidFill>
                <a:srgbClr val="0000CC"/>
              </a:solidFill>
            </a:endParaRPr>
          </a:p>
          <a:p>
            <a:pPr algn="ctr">
              <a:lnSpc>
                <a:spcPct val="114000"/>
              </a:lnSpc>
            </a:pPr>
            <a:r>
              <a:rPr lang="en-US" altLang="ru-RU" b="1" i="1" dirty="0" smtClean="0">
                <a:solidFill>
                  <a:srgbClr val="0000CC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altLang="ru-RU" b="1" i="1" dirty="0" smtClean="0">
                <a:solidFill>
                  <a:schemeClr val="bg2">
                    <a:lumMod val="10000"/>
                  </a:schemeClr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d</a:t>
            </a:r>
            <a:r>
              <a:rPr lang="en-US" altLang="ru-RU" b="1" dirty="0" smtClean="0">
                <a:solidFill>
                  <a:schemeClr val="bg2">
                    <a:lumMod val="10000"/>
                  </a:schemeClr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(</a:t>
            </a:r>
            <a:r>
              <a:rPr lang="en-US" altLang="ru-RU" b="1" baseline="30000" dirty="0" smtClean="0">
                <a:solidFill>
                  <a:schemeClr val="bg2">
                    <a:lumMod val="10000"/>
                  </a:schemeClr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6</a:t>
            </a:r>
            <a:r>
              <a:rPr lang="en-US" altLang="ru-RU" b="1" dirty="0" smtClean="0">
                <a:solidFill>
                  <a:schemeClr val="bg2">
                    <a:lumMod val="10000"/>
                  </a:schemeClr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He,</a:t>
            </a:r>
            <a:r>
              <a:rPr lang="en-US" altLang="ru-RU" b="1" baseline="30000" dirty="0" smtClean="0">
                <a:solidFill>
                  <a:schemeClr val="bg2">
                    <a:lumMod val="10000"/>
                  </a:schemeClr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3</a:t>
            </a:r>
            <a:r>
              <a:rPr lang="en-US" altLang="ru-RU" b="1" dirty="0" smtClean="0">
                <a:solidFill>
                  <a:schemeClr val="bg2">
                    <a:lumMod val="10000"/>
                  </a:schemeClr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He)</a:t>
            </a:r>
            <a:r>
              <a:rPr lang="en-US" altLang="ru-RU" b="1" baseline="30000" dirty="0" smtClean="0">
                <a:solidFill>
                  <a:schemeClr val="bg2">
                    <a:lumMod val="10000"/>
                  </a:schemeClr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5</a:t>
            </a:r>
            <a:r>
              <a:rPr lang="en-US" altLang="ru-RU" b="1" dirty="0" smtClean="0">
                <a:solidFill>
                  <a:schemeClr val="bg2">
                    <a:lumMod val="10000"/>
                  </a:schemeClr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H </a:t>
            </a:r>
            <a:r>
              <a:rPr lang="en-US" altLang="ru-RU" b="1" i="1" dirty="0">
                <a:solidFill>
                  <a:schemeClr val="bg2">
                    <a:lumMod val="10000"/>
                  </a:schemeClr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invariant mass </a:t>
            </a:r>
            <a:r>
              <a:rPr lang="en-US" altLang="ru-RU" b="1" i="1" dirty="0" smtClean="0">
                <a:solidFill>
                  <a:schemeClr val="bg2">
                    <a:lumMod val="10000"/>
                  </a:schemeClr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measurement </a:t>
            </a:r>
            <a:r>
              <a:rPr lang="en-US" altLang="ru-RU" b="1" dirty="0" smtClean="0">
                <a:solidFill>
                  <a:schemeClr val="bg2">
                    <a:lumMod val="10000"/>
                  </a:schemeClr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and </a:t>
            </a:r>
            <a:r>
              <a:rPr lang="en-US" altLang="ru-RU" b="1" i="1" dirty="0">
                <a:solidFill>
                  <a:schemeClr val="bg2">
                    <a:lumMod val="10000"/>
                  </a:schemeClr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first </a:t>
            </a:r>
            <a:r>
              <a:rPr lang="en-US" altLang="ru-RU" b="1" i="1" dirty="0" smtClean="0">
                <a:solidFill>
                  <a:schemeClr val="bg2">
                    <a:lumMod val="10000"/>
                  </a:schemeClr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attempt for</a:t>
            </a:r>
            <a:r>
              <a:rPr lang="en-US" altLang="ru-RU" b="1" dirty="0" smtClean="0">
                <a:solidFill>
                  <a:schemeClr val="bg2">
                    <a:lumMod val="10000"/>
                  </a:schemeClr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altLang="ru-RU" b="1" i="1" dirty="0" smtClean="0">
                <a:solidFill>
                  <a:schemeClr val="bg2">
                    <a:lumMod val="10000"/>
                  </a:schemeClr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d</a:t>
            </a:r>
            <a:r>
              <a:rPr lang="en-US" altLang="ru-RU" b="1" dirty="0" smtClean="0">
                <a:solidFill>
                  <a:schemeClr val="bg2">
                    <a:lumMod val="10000"/>
                  </a:schemeClr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(</a:t>
            </a:r>
            <a:r>
              <a:rPr lang="en-US" altLang="ru-RU" b="1" baseline="30000" dirty="0" smtClean="0">
                <a:solidFill>
                  <a:schemeClr val="bg2">
                    <a:lumMod val="10000"/>
                  </a:schemeClr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8</a:t>
            </a:r>
            <a:r>
              <a:rPr lang="en-US" altLang="ru-RU" b="1" dirty="0" smtClean="0">
                <a:solidFill>
                  <a:schemeClr val="bg2">
                    <a:lumMod val="10000"/>
                  </a:schemeClr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He,</a:t>
            </a:r>
            <a:r>
              <a:rPr lang="en-US" altLang="ru-RU" b="1" baseline="30000" dirty="0" smtClean="0">
                <a:solidFill>
                  <a:schemeClr val="bg2">
                    <a:lumMod val="10000"/>
                  </a:schemeClr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3</a:t>
            </a:r>
            <a:r>
              <a:rPr lang="en-US" altLang="ru-RU" b="1" dirty="0" smtClean="0">
                <a:solidFill>
                  <a:schemeClr val="bg2">
                    <a:lumMod val="10000"/>
                  </a:schemeClr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He)</a:t>
            </a:r>
            <a:r>
              <a:rPr lang="en-US" altLang="ru-RU" b="1" baseline="30000" dirty="0" smtClean="0">
                <a:solidFill>
                  <a:schemeClr val="bg2">
                    <a:lumMod val="10000"/>
                  </a:schemeClr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7</a:t>
            </a:r>
            <a:r>
              <a:rPr lang="en-US" altLang="ru-RU" b="1" dirty="0" smtClean="0">
                <a:solidFill>
                  <a:schemeClr val="bg2">
                    <a:lumMod val="10000"/>
                  </a:schemeClr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H</a:t>
            </a:r>
            <a:endParaRPr lang="en-US" altLang="ru-RU" b="1" i="1" dirty="0" smtClean="0">
              <a:solidFill>
                <a:schemeClr val="bg2">
                  <a:lumMod val="10000"/>
                </a:schemeClr>
              </a:solidFill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33" y="1726708"/>
            <a:ext cx="8800692" cy="45106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07905" y="2950844"/>
            <a:ext cx="432047" cy="360040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652120" y="3947302"/>
            <a:ext cx="1224136" cy="371694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2942638"/>
            <a:ext cx="1656184" cy="360040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3982188"/>
            <a:ext cx="1656184" cy="360040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139952" y="2950844"/>
            <a:ext cx="432047" cy="360040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4968" y="4798145"/>
            <a:ext cx="7158209" cy="889003"/>
          </a:xfrm>
          <a:prstGeom prst="rect">
            <a:avLst/>
          </a:prstGeom>
          <a:effectLst>
            <a:glow rad="127000">
              <a:srgbClr val="92D050"/>
            </a:glow>
          </a:effectLst>
        </p:spPr>
      </p:pic>
      <p:cxnSp>
        <p:nvCxnSpPr>
          <p:cNvPr id="11" name="Прямая со стрелкой 10"/>
          <p:cNvCxnSpPr>
            <a:endCxn id="8" idx="2"/>
          </p:cNvCxnSpPr>
          <p:nvPr/>
        </p:nvCxnSpPr>
        <p:spPr>
          <a:xfrm flipV="1">
            <a:off x="4355976" y="3310884"/>
            <a:ext cx="0" cy="1440160"/>
          </a:xfrm>
          <a:prstGeom prst="straightConnector1">
            <a:avLst/>
          </a:prstGeom>
          <a:ln w="31750">
            <a:solidFill>
              <a:srgbClr val="92D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842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ры">
  <a:themeElements>
    <a:clrScheme name="Шары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25620</TotalTime>
  <Words>1525</Words>
  <Application>Microsoft Office PowerPoint</Application>
  <PresentationFormat>Экран (4:3)</PresentationFormat>
  <Paragraphs>312</Paragraphs>
  <Slides>19</Slides>
  <Notes>11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31" baseType="lpstr">
      <vt:lpstr>Arial</vt:lpstr>
      <vt:lpstr>Calibri</vt:lpstr>
      <vt:lpstr>Comic Sans MS</vt:lpstr>
      <vt:lpstr>Lucida Sans Unicode</vt:lpstr>
      <vt:lpstr>Marlett</vt:lpstr>
      <vt:lpstr>Symbol</vt:lpstr>
      <vt:lpstr>Tahoma</vt:lpstr>
      <vt:lpstr>Times New Roman</vt:lpstr>
      <vt:lpstr>Times New Roman Special G1</vt:lpstr>
      <vt:lpstr>Verdana</vt:lpstr>
      <vt:lpstr>Шары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JINR, FLNR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Gurgen Ter-Akopian</dc:creator>
  <cp:lastModifiedBy>Андрей</cp:lastModifiedBy>
  <cp:revision>1443</cp:revision>
  <cp:lastPrinted>2014-02-25T05:57:01Z</cp:lastPrinted>
  <dcterms:created xsi:type="dcterms:W3CDTF">2004-12-11T16:10:41Z</dcterms:created>
  <dcterms:modified xsi:type="dcterms:W3CDTF">2018-01-16T15:52:03Z</dcterms:modified>
</cp:coreProperties>
</file>