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49" r:id="rId2"/>
    <p:sldMasterId id="2147484576" r:id="rId3"/>
  </p:sldMasterIdLst>
  <p:notesMasterIdLst>
    <p:notesMasterId r:id="rId28"/>
  </p:notesMasterIdLst>
  <p:sldIdLst>
    <p:sldId id="346" r:id="rId4"/>
    <p:sldId id="718" r:id="rId5"/>
    <p:sldId id="720" r:id="rId6"/>
    <p:sldId id="716" r:id="rId7"/>
    <p:sldId id="715" r:id="rId8"/>
    <p:sldId id="700" r:id="rId9"/>
    <p:sldId id="701" r:id="rId10"/>
    <p:sldId id="687" r:id="rId11"/>
    <p:sldId id="703" r:id="rId12"/>
    <p:sldId id="704" r:id="rId13"/>
    <p:sldId id="669" r:id="rId14"/>
    <p:sldId id="710" r:id="rId15"/>
    <p:sldId id="712" r:id="rId16"/>
    <p:sldId id="675" r:id="rId17"/>
    <p:sldId id="711" r:id="rId18"/>
    <p:sldId id="706" r:id="rId19"/>
    <p:sldId id="707" r:id="rId20"/>
    <p:sldId id="708" r:id="rId21"/>
    <p:sldId id="702" r:id="rId22"/>
    <p:sldId id="683" r:id="rId23"/>
    <p:sldId id="646" r:id="rId24"/>
    <p:sldId id="645" r:id="rId25"/>
    <p:sldId id="705" r:id="rId26"/>
    <p:sldId id="722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99FF"/>
    <a:srgbClr val="0066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68" y="11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19BCD47-ED3B-4E52-872D-DE789D9A03C2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F6DBD9-C0A2-468B-811A-3AB47734A4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159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ED077-1E17-4194-8699-C70CD402D6F5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87388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dirty="0" smtClean="0"/>
              <a:t>For the synthesis of elements heavier than 118, the beams of ions heavier than Ca-48 are needed. In cooperation with our colleagues from France the Ti-50 ions were accelerated at the U400. First experiments were dedicated to the measurement of  the average number of prompt neutrons from spontaneous fission of </a:t>
            </a:r>
            <a:r>
              <a:rPr lang="en-US" altLang="ru-RU" dirty="0" err="1" smtClean="0"/>
              <a:t>Rf</a:t>
            </a:r>
            <a:r>
              <a:rPr lang="en-US" altLang="ru-RU" dirty="0" smtClean="0"/>
              <a:t>, produced in 50Ti+208Pb reaction using the modernized VASSILISSA separator He-3 neutron detector. These set-ups were developed in accordance with the DRIBS-III project. The average number of neutrons was found to be 4.47 n/SF.  These measurements are of special interest for understanding properties of SHE and for their search in nature.</a:t>
            </a:r>
            <a:endParaRPr lang="ru-RU" altLang="ru-RU" dirty="0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259EB5-2524-4554-9F86-5925E982D889}" type="slidenum">
              <a:rPr lang="ru-RU" altLang="ru-RU" smtClean="0">
                <a:solidFill>
                  <a:srgbClr val="000000"/>
                </a:solidFill>
              </a:rPr>
              <a:pPr/>
              <a:t>22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4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685800"/>
            <a:ext cx="4673600" cy="3505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913625" y="4419018"/>
            <a:ext cx="5183152" cy="419145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MS PGothic"/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395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661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6DBD9-C0A2-468B-811A-3AB47734A488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52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FACE08-77FA-43D2-95C8-E11506EFD337}" type="slidenum">
              <a:rPr lang="ru-RU" altLang="ru-RU" smtClean="0"/>
              <a:pPr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2162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FACE08-77FA-43D2-95C8-E11506EFD337}" type="slidenum">
              <a:rPr lang="ru-RU" altLang="ru-RU" smtClean="0"/>
              <a:pPr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09387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08553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53647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FCDDC327-E553-45EB-99C0-E52AAC408231}" type="slidenum">
              <a:rPr lang="ru-RU" altLang="ru-RU" sz="1200" smtClean="0"/>
              <a:pPr eaLnBrk="1" hangingPunct="1">
                <a:defRPr/>
              </a:pPr>
              <a:t>21</a:t>
            </a:fld>
            <a:endParaRPr lang="ru-RU" altLang="ru-RU" sz="1200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2650"/>
            <a:ext cx="4946650" cy="44465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0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30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982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38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845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279CD-220D-4A64-9B8A-3F8D6490D32B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0DDA4A-1FBB-4459-B358-A86DB61A00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140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B25FF9-1903-4F36-A4A2-CA1E68E59884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E7A549-E8A8-4FCC-9228-953265CFB4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384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39ACA-4305-4884-A4D4-926FF56E8F96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82C3FB-69DE-4BDE-B440-2790B9AEB7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6305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A0B79E-FCB8-4DAB-8AC5-61D01F9B25A0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972D51-912C-4C4A-8AF2-956E5DFCA6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8942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4BC01F-8A53-42A3-AF7E-767C993D46D3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CF0F6B-6F2E-4E6E-B4E2-0EE8544E83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279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CDCC19-D322-498C-85B6-D512E32A41A7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4B6EE0-35CE-4E9F-ACDE-807E637E790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46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ED19A5-9CAE-4F71-BD60-BCD041C22638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B2F863-4021-43D9-AAF8-71F764C04C8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554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221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2DDAA4-7E31-480F-A5A9-B089726C9AF1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E8AD98-1764-4EC7-BA7A-60852475AF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317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2518F2-D193-4257-8BA9-1861B74761FB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5A7B66-0D69-40CF-A3B0-426582D834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2829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38E67B-9D3F-4A9A-BB6A-7ACD227FC100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1BC699-54B0-4E38-A537-845C010FB7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7952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7C4F41-4F2A-45E6-95D3-53E0721B5927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CCD8A8-C75E-49B2-91E5-43A3F6A4F5C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928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D820B8-4B9C-4FD7-A3E5-AF9B5A52B3FF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CFAAEF-9C0D-4F0E-A2B8-ABD03734A7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3816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61AB31-8836-41BD-BCDF-2E00F7F58B13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7B9907-E026-49B9-A6DD-5E2F05D15F7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929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66E89E-D5F2-498F-BC06-5E6CDF5D923E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837F98-543C-4107-8748-E965980240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64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1E7640"/>
                </a:solidFill>
                <a:latin typeface="Arial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latin typeface="Arial"/>
              </a:rPr>
            </a:br>
            <a:r>
              <a:rPr lang="en-US" sz="1000" dirty="0">
                <a:solidFill>
                  <a:srgbClr val="1E7640"/>
                </a:solidFill>
                <a:latin typeface="Arial"/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919" y="811969"/>
            <a:ext cx="2152274" cy="215227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1" name="Picture 20" descr="DifScat_better vibe.jpg.jpe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253" y="1402065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7157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45689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392525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340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0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830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237744"/>
            <a:ext cx="4341471" cy="1117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9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388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73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59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09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6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7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58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59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760AB6-3576-424F-A60E-133CFCDE4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1E1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A490842-210B-4D80-A892-6C4DABEC6658}" type="datetime1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13A2374-E6CC-4409-937E-CC72E4F674D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5" name="Rectangle 13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392525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73038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 userDrawn="1"/>
        </p:nvSpPr>
        <p:spPr>
          <a:xfrm>
            <a:off x="216122" y="6477000"/>
            <a:ext cx="3224777" cy="178137"/>
          </a:xfrm>
          <a:prstGeom prst="rect">
            <a:avLst/>
          </a:prstGeom>
          <a:ln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BFBFBF"/>
                </a:solidFill>
                <a:cs typeface="Arial" pitchFamily="34" charset="0"/>
              </a:rPr>
              <a:t> SHE 2017, Kazimierz, Poland, September 11, 2017</a:t>
            </a: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37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323850" y="404813"/>
            <a:ext cx="8640763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400" dirty="0"/>
          </a:p>
          <a:p>
            <a:pPr algn="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PAC for Nuclear Physics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Januar, 17, 2018, JINR, </a:t>
            </a:r>
            <a:r>
              <a:rPr lang="de-DE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Status of the Factory of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Separators, Detectors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2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A.G. Popeko</a:t>
            </a:r>
          </a:p>
          <a:p>
            <a:pPr algn="ctr" eaLnBrk="1" hangingPunct="1">
              <a:defRPr/>
            </a:pPr>
            <a:endParaRPr lang="en-GB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Flerov</a:t>
            </a: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Laboratory of Nuclear Reactions, </a:t>
            </a:r>
          </a:p>
          <a:p>
            <a:pPr algn="ctr" eaLnBrk="1" hangingPunct="1">
              <a:defRPr/>
            </a:pP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Joint Institute for Nuclear Research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52400"/>
            <a:ext cx="1308470" cy="685800"/>
          </a:xfrm>
          <a:prstGeom prst="rect">
            <a:avLst/>
          </a:prstGeom>
        </p:spPr>
      </p:pic>
      <p:pic>
        <p:nvPicPr>
          <p:cNvPr id="97281" name="Picture 2" descr="flerovlab new logoty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662"/>
            <a:ext cx="1365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95778" y="76199"/>
            <a:ext cx="6073208" cy="56405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GFS-2, main elements</a:t>
            </a:r>
            <a:endParaRPr lang="ru-RU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8" y="1057558"/>
            <a:ext cx="3668712" cy="2751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90" y="1057558"/>
            <a:ext cx="3658810" cy="2744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3962399"/>
            <a:ext cx="3657602" cy="2743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90" y="3962398"/>
            <a:ext cx="365760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9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6096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 of GFS-2 at the DC280 cyclotron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1909" y="-342494"/>
            <a:ext cx="4352184" cy="63912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50171"/>
            <a:ext cx="5300133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 of GFS-2 at the beam line No3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620000" cy="4348058"/>
          </a:xfrm>
          <a:prstGeom prst="rect">
            <a:avLst/>
          </a:prstGeom>
        </p:spPr>
      </p:pic>
      <p:sp>
        <p:nvSpPr>
          <p:cNvPr id="5" name="Прямоугольник 8"/>
          <p:cNvSpPr/>
          <p:nvPr/>
        </p:nvSpPr>
        <p:spPr>
          <a:xfrm>
            <a:off x="1981200" y="5170170"/>
            <a:ext cx="5410200" cy="11285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magnets: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Feb. - March 2018 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Commissioning: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March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Sept.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btaining</a:t>
            </a:r>
            <a:r>
              <a:rPr lang="de-D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licenses </a:t>
            </a:r>
            <a:r>
              <a:rPr lang="de-DE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permits</a:t>
            </a:r>
            <a:r>
              <a:rPr lang="de-D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de-DE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– Nov. 2018</a:t>
            </a:r>
            <a:endParaRPr lang="ru-RU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2888" y="6298684"/>
            <a:ext cx="642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Onset of first-day experiments: 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.-Nov. 2018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1729" y="116632"/>
            <a:ext cx="582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First-day experiments at SHE Factory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380123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80123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709" y="717506"/>
            <a:ext cx="8334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experiments I: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of functionalities of all the systems of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 and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separator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O+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3472" y="2085310"/>
            <a:ext cx="4542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experiments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II: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 and 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Enough material to prepare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“big” targets</a:t>
            </a:r>
          </a:p>
          <a:p>
            <a:pPr marL="257175" indent="-257175">
              <a:buFontTx/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Well-studied in previous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large cross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801234"/>
            <a:ext cx="284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experimental data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4038600"/>
            <a:ext cx="8432057" cy="29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9248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selector SHELS:</a:t>
            </a:r>
            <a:endParaRPr lang="ru-RU" alt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687028" y="1905000"/>
            <a:ext cx="7652608" cy="310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 dirty="0" smtClean="0">
                <a:solidFill>
                  <a:srgbClr val="003399"/>
                </a:solidFill>
                <a:latin typeface="+mj-lt"/>
              </a:rPr>
              <a:t>	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s</a:t>
            </a: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ymmetric &amp; asymmetric complete fusion reactions;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multi-nucleon </a:t>
            </a: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transfer reactions</a:t>
            </a: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;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nuclear spectroscopy @ target &amp; focal plane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marL="271463" indent="0" algn="ctr" eaLnBrk="1" hangingPunct="1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alt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 operation at U400.</a:t>
            </a:r>
          </a:p>
          <a:p>
            <a:pPr eaLnBrk="1" hangingPunct="1">
              <a:buFont typeface="Wingdings" pitchFamily="2" charset="2"/>
              <a:buChar char="Ш"/>
              <a:defRPr/>
            </a:pPr>
            <a:endParaRPr lang="en-US" altLang="ru-RU" sz="2000" b="1" dirty="0" smtClean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6676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1667" y="152400"/>
            <a:ext cx="8610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for Heavy </a:t>
            </a:r>
            <a:r>
              <a:rPr lang="en-US" altLang="ru-RU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en-US" altLang="ru-RU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Spectroscopy (SHELS)</a:t>
            </a:r>
            <a:endParaRPr lang="ru-RU" altLang="ru-RU" sz="2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0" descr="SHELS 2013-09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8" y="714375"/>
            <a:ext cx="843257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3"/>
          <p:cNvSpPr/>
          <p:nvPr/>
        </p:nvSpPr>
        <p:spPr>
          <a:xfrm>
            <a:off x="463889" y="5562600"/>
            <a:ext cx="8359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2020: replacement of 200 mm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quadrupoles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by 300 mm quadrupole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lenses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in the first triplet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will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increase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the transmission of slow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ERs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from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asymmetric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reactions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by the factor of 1.5 (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contracted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8153399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 dirty="0" smtClean="0">
                <a:solidFill>
                  <a:srgbClr val="003399"/>
                </a:solidFill>
                <a:latin typeface="+mj-lt"/>
              </a:rPr>
              <a:t>	</a:t>
            </a:r>
          </a:p>
          <a:p>
            <a:pPr marL="0" indent="0" eaLnBrk="1" hangingPunct="1">
              <a:defRPr/>
            </a:pPr>
            <a:endParaRPr lang="en-US" altLang="ru-RU" sz="32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 eaLnBrk="1" hangingPunct="1">
              <a:defRPr/>
            </a:pPr>
            <a:r>
              <a:rPr lang="en-US" alt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Gas-filled </a:t>
            </a:r>
            <a:r>
              <a:rPr lang="en-US" altLang="ru-RU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preseparator</a:t>
            </a:r>
            <a:r>
              <a:rPr lang="en-US" alt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GFS-3: </a:t>
            </a:r>
          </a:p>
          <a:p>
            <a:pPr eaLnBrk="1" hangingPunct="1">
              <a:buFont typeface="Wingdings" pitchFamily="2" charset="2"/>
              <a:buChar char="Ш"/>
              <a:defRPr/>
            </a:pPr>
            <a:endParaRPr lang="en-US" altLang="ru-RU" sz="2000" b="1" dirty="0" smtClean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gas-catcher, RS-chamber:</a:t>
            </a: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Chemistry</a:t>
            </a: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fusion and multi-nucleon transfer reactions</a:t>
            </a: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mass-spectrometry and nuclear spectroscopy</a:t>
            </a: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laser spectroscopy of heavy atoms</a:t>
            </a: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marL="1522413" indent="-4445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Contracted.</a:t>
            </a:r>
            <a:endParaRPr lang="ru-RU" altLang="ru-RU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86200"/>
            <a:ext cx="4444433" cy="2177840"/>
          </a:xfrm>
          <a:prstGeom prst="rect">
            <a:avLst/>
          </a:prstGeom>
        </p:spPr>
      </p:pic>
      <p:sp>
        <p:nvSpPr>
          <p:cNvPr id="249861" name="Text Box 6"/>
          <p:cNvSpPr txBox="1">
            <a:spLocks noChangeArrowheads="1"/>
          </p:cNvSpPr>
          <p:nvPr/>
        </p:nvSpPr>
        <p:spPr bwMode="auto">
          <a:xfrm>
            <a:off x="6123131" y="3550962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Warm: Q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DQ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endParaRPr lang="ru-RU" altLang="ru-RU" sz="2000" b="1" baseline="-25000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25290" y="152400"/>
            <a:ext cx="3908425" cy="511176"/>
          </a:xfrm>
        </p:spPr>
        <p:txBody>
          <a:bodyPr lIns="36000" rIns="36000" anchorCtr="1">
            <a:normAutofit fontScale="90000"/>
          </a:bodyPr>
          <a:lstStyle/>
          <a:p>
            <a:pPr eaLnBrk="1" hangingPunct="1">
              <a:defRPr/>
            </a:pP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Gas-filled pre-separators</a:t>
            </a:r>
            <a:b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(variants)</a:t>
            </a:r>
            <a:r>
              <a:rPr lang="en-US" sz="2400" b="1" kern="1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14401"/>
            <a:ext cx="3276599" cy="241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14400" y="3582600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Superconducting: D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VH</a:t>
            </a:r>
            <a:endParaRPr lang="ru-RU" altLang="ru-RU" sz="2000" b="1" baseline="-25000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4"/>
          <p:cNvGraphicFramePr>
            <a:graphicFrameLocks noChangeAspect="1"/>
          </p:cNvGraphicFramePr>
          <p:nvPr>
            <p:extLst/>
          </p:nvPr>
        </p:nvGraphicFramePr>
        <p:xfrm>
          <a:off x="5486400" y="933451"/>
          <a:ext cx="3178462" cy="227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4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933451"/>
                        <a:ext cx="3178462" cy="2277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962400" y="6064040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Warm: Q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VH</a:t>
            </a:r>
            <a:endParaRPr lang="ru-RU" altLang="ru-RU" sz="2000" b="1" baseline="-25000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77812"/>
            <a:ext cx="7794625" cy="712788"/>
          </a:xfrm>
        </p:spPr>
        <p:txBody>
          <a:bodyPr lIns="36000" rIns="36000" anchorCtr="1">
            <a:normAutofit fontScale="90000"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as-filled pre-separator GFS-3</a:t>
            </a:r>
            <a:b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(Q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D)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00400" y="2362200"/>
          <a:ext cx="32675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9" name="CorelDRAW" r:id="rId4" imgW="888374" imgH="1917483" progId="CorelDraw.Graphic.16">
                  <p:embed/>
                </p:oleObj>
              </mc:Choice>
              <mc:Fallback>
                <p:oleObj name="CorelDRAW" r:id="rId4" imgW="888374" imgH="191748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0400" y="2362200"/>
                        <a:ext cx="326752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56" y="1415034"/>
            <a:ext cx="5239512" cy="3304032"/>
          </a:xfrm>
          <a:prstGeom prst="rect">
            <a:avLst/>
          </a:prstGeom>
        </p:spPr>
      </p:pic>
      <p:graphicFrame>
        <p:nvGraphicFramePr>
          <p:cNvPr id="1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366399"/>
              </p:ext>
            </p:extLst>
          </p:nvPr>
        </p:nvGraphicFramePr>
        <p:xfrm>
          <a:off x="2514600" y="5334000"/>
          <a:ext cx="4038600" cy="1051560"/>
        </p:xfrm>
        <a:graphic>
          <a:graphicData uri="http://schemas.openxmlformats.org/drawingml/2006/table">
            <a:tbl>
              <a:tblPr/>
              <a:tblGrid>
                <a:gridCol w="2221539"/>
                <a:gridCol w="1817061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Ca,4n)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050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2A957-CA73-469D-8A33-2FB5BED41FA1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7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710A0-58E1-4381-B758-E8B59BFB4753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2596696" y="1752600"/>
            <a:ext cx="41889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availability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adiation safety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154179"/>
            <a:ext cx="8229600" cy="8683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 plane DSS-Detectors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Micron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Semiconductors, UK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4" y="1263634"/>
            <a:ext cx="3968276" cy="42989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37" y="1261978"/>
            <a:ext cx="4114963" cy="4300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5766352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× 128 strips</a:t>
            </a:r>
          </a:p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6144 pixels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5766351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× 128 strips</a:t>
            </a:r>
          </a:p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526136" y="5830886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2020: Replacement of 4 single-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crystal</a:t>
            </a:r>
            <a:r>
              <a:rPr lang="fr-FR" sz="1600" b="1" dirty="0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 Ge-detectors by 4-crystal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clover</a:t>
            </a:r>
            <a:r>
              <a:rPr lang="fr-FR" sz="1600" b="1" dirty="0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-detectors (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contracted</a:t>
            </a:r>
            <a:r>
              <a:rPr lang="fr-FR" sz="1600" b="1" dirty="0" smtClean="0">
                <a:solidFill>
                  <a:srgbClr val="FF0000"/>
                </a:solidFill>
                <a:latin typeface="Times New Roman" charset="0"/>
                <a:ea typeface="Arial" charset="0"/>
              </a:rPr>
              <a:t>)</a:t>
            </a: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76200" y="91460"/>
            <a:ext cx="906779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New focal plane detector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GABRIELA</a:t>
            </a:r>
          </a:p>
          <a:p>
            <a:pPr algn="ctr" eaLnBrk="1" hangingPunct="1">
              <a:defRPr/>
            </a:pPr>
            <a:r>
              <a:rPr lang="fr-FR" sz="1800" b="1" dirty="0" smtClean="0">
                <a:solidFill>
                  <a:srgbClr val="FF0000"/>
                </a:solidFill>
              </a:rPr>
              <a:t>(G</a:t>
            </a:r>
            <a:r>
              <a:rPr lang="fr-FR" sz="1800" b="1" dirty="0" smtClean="0">
                <a:solidFill>
                  <a:srgbClr val="0070C0"/>
                </a:solidFill>
              </a:rPr>
              <a:t>amma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>
                <a:solidFill>
                  <a:srgbClr val="FF0000"/>
                </a:solidFill>
              </a:rPr>
              <a:t>A</a:t>
            </a:r>
            <a:r>
              <a:rPr lang="fr-FR" sz="1800" b="1" dirty="0">
                <a:solidFill>
                  <a:srgbClr val="0070C0"/>
                </a:solidFill>
              </a:rPr>
              <a:t>lpha</a:t>
            </a:r>
            <a:r>
              <a:rPr lang="fr-FR" sz="1800" b="1" dirty="0">
                <a:solidFill>
                  <a:srgbClr val="FF0000"/>
                </a:solidFill>
              </a:rPr>
              <a:t> B</a:t>
            </a:r>
            <a:r>
              <a:rPr lang="fr-FR" sz="1800" b="1" dirty="0">
                <a:solidFill>
                  <a:srgbClr val="0070C0"/>
                </a:solidFill>
              </a:rPr>
              <a:t>eta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R</a:t>
            </a:r>
            <a:r>
              <a:rPr lang="fr-FR" sz="1800" b="1" dirty="0" err="1">
                <a:solidFill>
                  <a:srgbClr val="0070C0"/>
                </a:solidFill>
              </a:rPr>
              <a:t>ecoil</a:t>
            </a:r>
            <a:r>
              <a:rPr lang="fr-FR" sz="1800" b="1" dirty="0">
                <a:solidFill>
                  <a:srgbClr val="FF0000"/>
                </a:solidFill>
              </a:rPr>
              <a:t> I</a:t>
            </a:r>
            <a:r>
              <a:rPr lang="fr-FR" sz="1800" b="1" dirty="0">
                <a:solidFill>
                  <a:srgbClr val="0070C0"/>
                </a:solidFill>
              </a:rPr>
              <a:t>nvestigation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0070C0"/>
                </a:solidFill>
              </a:rPr>
              <a:t>with</a:t>
            </a:r>
            <a:r>
              <a:rPr lang="fr-FR" sz="1800" b="1" dirty="0">
                <a:solidFill>
                  <a:srgbClr val="0070C0"/>
                </a:solidFill>
              </a:rPr>
              <a:t> the </a:t>
            </a:r>
            <a:r>
              <a:rPr lang="fr-FR" sz="1800" b="1" dirty="0" err="1">
                <a:solidFill>
                  <a:srgbClr val="FF0000"/>
                </a:solidFill>
              </a:rPr>
              <a:t>El</a:t>
            </a:r>
            <a:r>
              <a:rPr lang="fr-FR" sz="1800" b="1" dirty="0" err="1">
                <a:solidFill>
                  <a:srgbClr val="0070C0"/>
                </a:solidFill>
              </a:rPr>
              <a:t>ectromagnetic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A</a:t>
            </a:r>
            <a:r>
              <a:rPr lang="fr-FR" sz="1800" b="1" dirty="0" smtClean="0">
                <a:solidFill>
                  <a:srgbClr val="0070C0"/>
                </a:solidFill>
              </a:rPr>
              <a:t>nalyser</a:t>
            </a:r>
            <a:r>
              <a:rPr lang="fr-FR" sz="1800" b="1" dirty="0" smtClean="0">
                <a:solidFill>
                  <a:srgbClr val="FF0000"/>
                </a:solidFill>
              </a:rPr>
              <a:t>)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1400"/>
            <a:ext cx="6919673" cy="46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14" y="2438043"/>
            <a:ext cx="3795411" cy="1166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beam intensity – 3×10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+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=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+ 2n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2868" name="Рисунок 6" descr="Grap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84575"/>
            <a:ext cx="40671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9" name="Рисунок 7" descr="Graph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44888"/>
            <a:ext cx="41211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TextBox 8"/>
          <p:cNvSpPr txBox="1">
            <a:spLocks noChangeArrowheads="1"/>
          </p:cNvSpPr>
          <p:nvPr/>
        </p:nvSpPr>
        <p:spPr bwMode="auto">
          <a:xfrm>
            <a:off x="161925" y="94499"/>
            <a:ext cx="5553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neutron detector system </a:t>
            </a:r>
          </a:p>
          <a:p>
            <a:r>
              <a:rPr lang="el-GR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Cf) = 40%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871" name="TextBox 9"/>
          <p:cNvSpPr txBox="1">
            <a:spLocks noChangeArrowheads="1"/>
          </p:cNvSpPr>
          <p:nvPr/>
        </p:nvSpPr>
        <p:spPr bwMode="auto">
          <a:xfrm>
            <a:off x="5118100" y="6305550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measured for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of</a:t>
            </a:r>
            <a:r>
              <a:rPr lang="en-US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872" name="TextBox 10"/>
          <p:cNvSpPr txBox="1">
            <a:spLocks noChangeArrowheads="1"/>
          </p:cNvSpPr>
          <p:nvPr/>
        </p:nvSpPr>
        <p:spPr bwMode="auto">
          <a:xfrm>
            <a:off x="466725" y="6397625"/>
            <a:ext cx="3571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TKE spectra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S.F. of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isotope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61608"/>
            <a:ext cx="4371975" cy="28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09613"/>
          </a:xfrm>
        </p:spPr>
        <p:txBody>
          <a:bodyPr/>
          <a:lstStyle/>
          <a:p>
            <a:pPr eaLnBrk="1" hangingPunct="1"/>
            <a:r>
              <a:rPr lang="en-US" alt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taking systems</a:t>
            </a:r>
            <a:endParaRPr lang="ru-RU" altLang="ru-RU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601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6200" y="1295400"/>
          <a:ext cx="6427788" cy="433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0" name="PHOTO-PAINT" r:id="rId3" imgW="14628571" imgH="9866667" progId="CorelPhotoPaint.Image.12">
                  <p:embed/>
                </p:oleObj>
              </mc:Choice>
              <mc:Fallback>
                <p:oleObj name="PHOTO-PAINT" r:id="rId3" imgW="14628571" imgH="9866667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95400"/>
                        <a:ext cx="6427788" cy="433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D3144F-135B-477B-A742-4977D7DC048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400" smtClean="0"/>
          </a:p>
        </p:txBody>
      </p:sp>
      <p:pic>
        <p:nvPicPr>
          <p:cNvPr id="86021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438400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Box 1"/>
          <p:cNvSpPr txBox="1">
            <a:spLocks noChangeArrowheads="1"/>
          </p:cNvSpPr>
          <p:nvPr/>
        </p:nvSpPr>
        <p:spPr bwMode="auto">
          <a:xfrm>
            <a:off x="2655888" y="5988050"/>
            <a:ext cx="145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Old, analog</a:t>
            </a:r>
            <a:endParaRPr lang="ru-RU" alt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3" name="TextBox 6"/>
          <p:cNvSpPr txBox="1">
            <a:spLocks noChangeArrowheads="1"/>
          </p:cNvSpPr>
          <p:nvPr/>
        </p:nvSpPr>
        <p:spPr bwMode="auto">
          <a:xfrm>
            <a:off x="7194550" y="5988050"/>
            <a:ext cx="148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New, digital</a:t>
            </a:r>
            <a:endParaRPr lang="ru-RU" alt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Заголовок 1"/>
          <p:cNvSpPr>
            <a:spLocks noGrp="1"/>
          </p:cNvSpPr>
          <p:nvPr>
            <p:ph type="title"/>
          </p:nvPr>
        </p:nvSpPr>
        <p:spPr>
          <a:xfrm>
            <a:off x="2278601" y="6311845"/>
            <a:ext cx="4495800" cy="47625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SHE-factory building</a:t>
            </a:r>
            <a:endParaRPr lang="ru-RU" alt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66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AC696-B3B9-468C-A9A4-F9364F9F5F24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6" y="533400"/>
            <a:ext cx="8686800" cy="5797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990600"/>
            <a:ext cx="543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r>
              <a:rPr lang="ru-RU" sz="3200" b="1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isotopes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1795091"/>
          <a:ext cx="70104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828800"/>
                <a:gridCol w="1676400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Enrichment %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Enrichment %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98.6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98.7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97.4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Bk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&gt;95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97.3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99.98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430462" y="5783262"/>
            <a:ext cx="4624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separators are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!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93" y="355763"/>
            <a:ext cx="5576635" cy="1348061"/>
          </a:xfrm>
        </p:spPr>
        <p:txBody>
          <a:bodyPr/>
          <a:lstStyle/>
          <a:p>
            <a:r>
              <a:rPr lang="en-US" sz="3200" dirty="0"/>
              <a:t>Actinide Targets for </a:t>
            </a:r>
            <a:r>
              <a:rPr lang="en-US" sz="3200" dirty="0" err="1"/>
              <a:t>Superheavy</a:t>
            </a:r>
            <a:r>
              <a:rPr lang="en-US" sz="3200" dirty="0"/>
              <a:t> Element Research &amp; Discovery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293" y="2229723"/>
            <a:ext cx="5395765" cy="2498470"/>
          </a:xfrm>
        </p:spPr>
        <p:txBody>
          <a:bodyPr/>
          <a:lstStyle/>
          <a:p>
            <a:r>
              <a:rPr lang="en-US" sz="1600" dirty="0"/>
              <a:t>Presented at</a:t>
            </a:r>
            <a:r>
              <a:rPr lang="en-US" dirty="0"/>
              <a:t/>
            </a:r>
            <a:br>
              <a:rPr lang="en-US" dirty="0"/>
            </a:br>
            <a:r>
              <a:rPr lang="en-US" sz="2000" b="1" dirty="0"/>
              <a:t>3rd International Symposium </a:t>
            </a:r>
            <a:br>
              <a:rPr lang="en-US" sz="2000" b="1" dirty="0"/>
            </a:br>
            <a:r>
              <a:rPr lang="en-US" sz="2000" b="1" dirty="0"/>
              <a:t>on </a:t>
            </a:r>
            <a:r>
              <a:rPr lang="en-US" sz="2000" b="1" dirty="0" err="1"/>
              <a:t>Superheavy</a:t>
            </a:r>
            <a:r>
              <a:rPr lang="en-US" sz="2000" b="1" dirty="0"/>
              <a:t> Elements</a:t>
            </a:r>
            <a:br>
              <a:rPr lang="en-US" sz="2000" b="1" dirty="0"/>
            </a:br>
            <a:endParaRPr lang="en-US" sz="2000" b="1" dirty="0"/>
          </a:p>
          <a:p>
            <a:r>
              <a:rPr lang="en-US" sz="1800" b="1" dirty="0"/>
              <a:t>Jim Roberto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Oak Ridge National Laboratory</a:t>
            </a:r>
          </a:p>
          <a:p>
            <a:endParaRPr lang="en-US" sz="1600" dirty="0"/>
          </a:p>
          <a:p>
            <a:r>
              <a:rPr lang="en-US" sz="1600" dirty="0"/>
              <a:t>September 11, 2017</a:t>
            </a:r>
            <a:br>
              <a:rPr lang="en-US" sz="1600" dirty="0"/>
            </a:br>
            <a:r>
              <a:rPr lang="en-US" sz="1600" dirty="0"/>
              <a:t>Kazimierz, Poland</a:t>
            </a:r>
          </a:p>
        </p:txBody>
      </p:sp>
    </p:spTree>
    <p:extLst>
      <p:ext uri="{BB962C8B-B14F-4D97-AF65-F5344CB8AC3E}">
        <p14:creationId xmlns:p14="http://schemas.microsoft.com/office/powerpoint/2010/main" val="14873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629400" cy="5080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Inventories of selected actinides at ORNL</a:t>
            </a:r>
          </a:p>
        </p:txBody>
      </p:sp>
      <p:graphicFrame>
        <p:nvGraphicFramePr>
          <p:cNvPr id="4" name="Group 8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96289"/>
              </p:ext>
            </p:extLst>
          </p:nvPr>
        </p:nvGraphicFramePr>
        <p:xfrm>
          <a:off x="304800" y="533400"/>
          <a:ext cx="8597695" cy="5175504"/>
        </p:xfrm>
        <a:graphic>
          <a:graphicData uri="http://schemas.openxmlformats.org/drawingml/2006/table">
            <a:tbl>
              <a:tblPr firstCol="1">
                <a:tableStyleId>{F5AB1C69-6EDB-4FF4-983F-18BD219EF322}</a:tableStyleId>
              </a:tblPr>
              <a:tblGrid>
                <a:gridCol w="14180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80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433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5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</a:p>
                  </a:txBody>
                  <a:tcPr marL="45720" marR="45720" marT="36576" marB="3657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Approximate  amount (mg)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Isotopic 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Np-237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~1000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Pu-242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Am-241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Am-243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~1000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Cm-244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~1000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Cm-248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80-95%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mg at 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&gt;95%, remainder requires recovery processing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4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Bk-249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─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Requires HFIR production and chemical processing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10-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mg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per campaign when combined with Cf-252 production, 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up to 30 mg 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special campaigns)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Cf-249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Cf-251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40-150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~35%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Requires recovery and processing from old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sources (isotopic separation required for higher enrichment)</a:t>
                      </a:r>
                    </a:p>
                  </a:txBody>
                  <a:tcPr marL="45720" marR="45720" marT="36576" marB="365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2900" y="5791200"/>
            <a:ext cx="838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HFIR/REDC is a unique resource for production and chemical processing of actinides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ORNL is the repository for actinide isotopes for DOE’s Isotope Development and Production for Research and Application Program in the Office of Nuclear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76"/>
            <a:ext cx="82296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block design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(G.N. Ivanov)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1"/>
            <a:ext cx="3423247" cy="441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061451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9303" y="71036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594" y="7103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29200"/>
            <a:ext cx="3871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120, 1500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ronous</a:t>
            </a:r>
            <a:endParaRPr lang="de-DE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wobbler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diafragm</a:t>
            </a:r>
            <a:endParaRPr lang="de-DE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GFS, SHELS, MASHA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5761326"/>
            <a:ext cx="3810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150, 1500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&amp;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93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1371599" y="152400"/>
            <a:ext cx="6781799" cy="2743200"/>
          </a:xfrm>
        </p:spPr>
        <p:txBody>
          <a:bodyPr/>
          <a:lstStyle/>
          <a:p>
            <a:pPr marL="808038" indent="-538163">
              <a:spcBef>
                <a:spcPts val="200"/>
              </a:spcBef>
              <a:spcAft>
                <a:spcPts val="200"/>
              </a:spcAft>
              <a:buClr>
                <a:srgbClr val="FF0000"/>
              </a:buClr>
              <a:buNone/>
              <a:defRPr/>
            </a:pP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</a:t>
            </a:r>
            <a:r>
              <a:rPr lang="en-US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separator 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GFS-2:</a:t>
            </a:r>
          </a:p>
          <a:p>
            <a:pPr marL="1347788" indent="-358775">
              <a:spcBef>
                <a:spcPts val="200"/>
              </a:spcBef>
              <a:spcAft>
                <a:spcPts val="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manufactured</a:t>
            </a:r>
          </a:p>
          <a:p>
            <a:pPr marL="1347788" indent="-358775">
              <a:spcBef>
                <a:spcPts val="200"/>
              </a:spcBef>
              <a:spcAft>
                <a:spcPts val="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ested at the </a:t>
            </a:r>
            <a:r>
              <a:rPr lang="en-US" alt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SigmaPhy’s</a:t>
            </a: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site</a:t>
            </a:r>
          </a:p>
          <a:p>
            <a:pPr marL="1347788" indent="-358775">
              <a:spcBef>
                <a:spcPts val="200"/>
              </a:spcBef>
              <a:spcAft>
                <a:spcPts val="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elivered to </a:t>
            </a:r>
            <a:r>
              <a:rPr lang="en-US" alt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endParaRPr lang="en-US" alt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88" indent="-358775">
              <a:spcBef>
                <a:spcPts val="200"/>
              </a:spcBef>
              <a:spcAft>
                <a:spcPts val="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for installation</a:t>
            </a:r>
            <a:endParaRPr lang="en-US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AF721F-EA63-4841-9526-92CAE758BB45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pic>
        <p:nvPicPr>
          <p:cNvPr id="4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3007360"/>
            <a:ext cx="6172200" cy="3574009"/>
          </a:xfrm>
          <a:prstGeom prst="rect">
            <a:avLst/>
          </a:prstGeom>
        </p:spPr>
      </p:pic>
      <p:pic>
        <p:nvPicPr>
          <p:cNvPr id="5" name="Picture 2" descr="flerovlab new logo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662"/>
            <a:ext cx="1365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2400"/>
            <a:ext cx="130847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762000"/>
          </a:xfrm>
        </p:spPr>
        <p:txBody>
          <a:bodyPr/>
          <a:lstStyle/>
          <a:p>
            <a:r>
              <a:rPr lang="en-US" alt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Filled Recoil Separator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6803" name="Picture 4" descr="GNSV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914401"/>
            <a:ext cx="5105400" cy="529153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2BFD5B-FE53-44FA-A255-24F5AA7C887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2" name="TextBox 1"/>
          <p:cNvSpPr txBox="1"/>
          <p:nvPr/>
        </p:nvSpPr>
        <p:spPr>
          <a:xfrm>
            <a:off x="2324100" y="6298684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operation since 1989,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baseline="30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JINR price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33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160226.potx" id="{DF21DB35-F0E5-4B9D-A31C-3B8FCA7CFF42}" vid="{C80A0934-B94A-49A3-9B10-0453C9DE6C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6835</TotalTime>
  <Words>738</Words>
  <Application>Microsoft Office PowerPoint</Application>
  <PresentationFormat>On-screen Show (4:3)</PresentationFormat>
  <Paragraphs>204</Paragraphs>
  <Slides>24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MS PGothic</vt:lpstr>
      <vt:lpstr>MS PGothic</vt:lpstr>
      <vt:lpstr>Arial</vt:lpstr>
      <vt:lpstr>Arial Black</vt:lpstr>
      <vt:lpstr>Calibri</vt:lpstr>
      <vt:lpstr>Gungsuh</vt:lpstr>
      <vt:lpstr>Times New Roman</vt:lpstr>
      <vt:lpstr>Wingdings</vt:lpstr>
      <vt:lpstr>Оформление по умолчанию</vt:lpstr>
      <vt:lpstr>1_Default Design</vt:lpstr>
      <vt:lpstr>Default Theme</vt:lpstr>
      <vt:lpstr>CorelDRAW</vt:lpstr>
      <vt:lpstr>PHOTO-PAINT</vt:lpstr>
      <vt:lpstr>PowerPoint Presentation</vt:lpstr>
      <vt:lpstr>PowerPoint Presentation</vt:lpstr>
      <vt:lpstr>Target isotopes</vt:lpstr>
      <vt:lpstr>Actinide Targets for Superheavy Element Research &amp; Discovery</vt:lpstr>
      <vt:lpstr>Inventories of selected actinides at ORNL</vt:lpstr>
      <vt:lpstr>Target block design (G.N. Ivanov)</vt:lpstr>
      <vt:lpstr>Separators</vt:lpstr>
      <vt:lpstr>PowerPoint Presentation</vt:lpstr>
      <vt:lpstr>Dubna Gas Filled Recoil Separator </vt:lpstr>
      <vt:lpstr>PowerPoint Presentation</vt:lpstr>
      <vt:lpstr>Arrangement of GFS-2 at the DC280 cyclotron</vt:lpstr>
      <vt:lpstr>Arrangement of GFS-2 at the beam line No3</vt:lpstr>
      <vt:lpstr>PowerPoint Presentation</vt:lpstr>
      <vt:lpstr>Velocity selector SHELS:</vt:lpstr>
      <vt:lpstr>PowerPoint Presentation</vt:lpstr>
      <vt:lpstr>PowerPoint Presentation</vt:lpstr>
      <vt:lpstr>Gas-filled pre-separators (variants) </vt:lpstr>
      <vt:lpstr>Gas-filled pre-separator GFS-3 (QVDHQHQVD)</vt:lpstr>
      <vt:lpstr>Detectors</vt:lpstr>
      <vt:lpstr>Focal plane DSS-Detectors (Micron Semiconductors, UK)</vt:lpstr>
      <vt:lpstr>PowerPoint Presentation</vt:lpstr>
      <vt:lpstr>50Ti beam intensity – 3×1012 pps.  50Ti + 208Pb = 256Rf + 2n</vt:lpstr>
      <vt:lpstr>Data taking systems</vt:lpstr>
      <vt:lpstr>SHE-factory building</vt:lpstr>
    </vt:vector>
  </TitlesOfParts>
  <Company>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нас ждёт?</dc:title>
  <dc:creator>Dr. Andrey G. Popeko</dc:creator>
  <cp:lastModifiedBy>Dr. Andrey G. Popeko</cp:lastModifiedBy>
  <cp:revision>240</cp:revision>
  <dcterms:created xsi:type="dcterms:W3CDTF">2007-09-05T15:00:29Z</dcterms:created>
  <dcterms:modified xsi:type="dcterms:W3CDTF">2018-01-17T09:20:35Z</dcterms:modified>
</cp:coreProperties>
</file>