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41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8" r:id="rId3"/>
    <p:sldId id="259" r:id="rId4"/>
    <p:sldId id="301" r:id="rId5"/>
    <p:sldId id="260" r:id="rId6"/>
    <p:sldId id="303" r:id="rId7"/>
    <p:sldId id="296" r:id="rId8"/>
    <p:sldId id="306" r:id="rId9"/>
    <p:sldId id="304" r:id="rId10"/>
    <p:sldId id="317" r:id="rId11"/>
    <p:sldId id="307" r:id="rId12"/>
    <p:sldId id="308" r:id="rId13"/>
    <p:sldId id="321" r:id="rId14"/>
    <p:sldId id="310" r:id="rId15"/>
    <p:sldId id="322" r:id="rId16"/>
    <p:sldId id="323" r:id="rId17"/>
    <p:sldId id="324" r:id="rId18"/>
    <p:sldId id="311" r:id="rId19"/>
    <p:sldId id="299" r:id="rId20"/>
    <p:sldId id="320" r:id="rId21"/>
    <p:sldId id="319" r:id="rId22"/>
    <p:sldId id="316" r:id="rId23"/>
    <p:sldId id="305" r:id="rId24"/>
    <p:sldId id="27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BF1D9"/>
    <a:srgbClr val="F8DCBE"/>
    <a:srgbClr val="D5D5D5"/>
    <a:srgbClr val="CCD0D8"/>
    <a:srgbClr val="F1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01E66-8822-4C94-B0F5-D34A208D4296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DB2CA-D18B-4600-A3D4-3CB56DE45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74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DB2CA-D18B-4600-A3D4-3CB56DE451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26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DB2CA-D18B-4600-A3D4-3CB56DE4518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5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TOF-400, TOF-700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DB2CA-D18B-4600-A3D4-3CB56DE451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283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DB2CA-D18B-4600-A3D4-3CB56DE4518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30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DB2CA-D18B-4600-A3D4-3CB56DE4518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30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DB2CA-D18B-4600-A3D4-3CB56DE4518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30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DB2CA-D18B-4600-A3D4-3CB56DE4518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30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DB2CA-D18B-4600-A3D4-3CB56DE4518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15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5DCB261-656A-4515-BA3E-4A3A73C60137}" type="slidenum">
              <a:rPr lang="ru-RU" altLang="ru-RU" smtClean="0"/>
              <a:pPr eaLnBrk="1" hangingPunct="1"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8011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2ACE4B-25A2-4EAD-9736-9BBC3A55112A}" type="slidenum">
              <a:rPr lang="ru-RU" altLang="ru-RU"/>
              <a:pPr eaLnBrk="1" hangingPunct="1"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781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0" y="0"/>
            <a:ext cx="7677150" cy="6858000"/>
          </a:xfrm>
          <a:custGeom>
            <a:avLst/>
            <a:gdLst>
              <a:gd name="T0" fmla="*/ 0 w 4272"/>
              <a:gd name="T1" fmla="*/ 0 h 4320"/>
              <a:gd name="T2" fmla="*/ 4272 w 4272"/>
              <a:gd name="T3" fmla="*/ 0 h 4320"/>
              <a:gd name="T4" fmla="*/ 2832 w 4272"/>
              <a:gd name="T5" fmla="*/ 4320 h 4320"/>
              <a:gd name="T6" fmla="*/ 0 w 4272"/>
              <a:gd name="T7" fmla="*/ 4320 h 4320"/>
              <a:gd name="T8" fmla="*/ 0 w 4272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72" h="4320">
                <a:moveTo>
                  <a:pt x="0" y="0"/>
                </a:moveTo>
                <a:lnTo>
                  <a:pt x="4272" y="0"/>
                </a:lnTo>
                <a:lnTo>
                  <a:pt x="2832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19216"/>
                  <a:invGamma/>
                </a:schemeClr>
              </a:gs>
              <a:gs pos="100000">
                <a:schemeClr val="folHlink">
                  <a:alpha val="23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762000"/>
            <a:ext cx="9144000" cy="2386013"/>
          </a:xfrm>
          <a:prstGeom prst="rect">
            <a:avLst/>
          </a:prstGeom>
          <a:solidFill>
            <a:schemeClr val="hlink">
              <a:alpha val="96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Freeform 20" descr="gbc_1"/>
          <p:cNvSpPr>
            <a:spLocks/>
          </p:cNvSpPr>
          <p:nvPr/>
        </p:nvSpPr>
        <p:spPr bwMode="gray">
          <a:xfrm>
            <a:off x="0" y="914400"/>
            <a:ext cx="7326313" cy="2233613"/>
          </a:xfrm>
          <a:custGeom>
            <a:avLst/>
            <a:gdLst>
              <a:gd name="T0" fmla="*/ 0 w 4615"/>
              <a:gd name="T1" fmla="*/ 0 h 1407"/>
              <a:gd name="T2" fmla="*/ 4615 w 4615"/>
              <a:gd name="T3" fmla="*/ 0 h 1407"/>
              <a:gd name="T4" fmla="*/ 4092 w 4615"/>
              <a:gd name="T5" fmla="*/ 1386 h 1407"/>
              <a:gd name="T6" fmla="*/ 0 w 4615"/>
              <a:gd name="T7" fmla="*/ 1407 h 1407"/>
              <a:gd name="T8" fmla="*/ 0 w 4615"/>
              <a:gd name="T9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15" h="1407">
                <a:moveTo>
                  <a:pt x="0" y="0"/>
                </a:moveTo>
                <a:lnTo>
                  <a:pt x="4615" y="0"/>
                </a:lnTo>
                <a:lnTo>
                  <a:pt x="4092" y="1386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gray">
          <a:xfrm>
            <a:off x="0" y="3124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7239000" cy="609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5334000" y="6038850"/>
            <a:ext cx="35814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6375"/>
            <a:ext cx="2133600" cy="134938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578600"/>
            <a:ext cx="2895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58200" y="6588125"/>
            <a:ext cx="457200" cy="168275"/>
          </a:xfrm>
        </p:spPr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fld id="{28F800CE-29D5-4305-B89D-767B17F7033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176213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ru-RU" sz="24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5C4947-1871-4476-9D1A-2003606D201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0442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412750"/>
            <a:ext cx="2076450" cy="59118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2750"/>
            <a:ext cx="6076950" cy="59118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EA9F00-71C0-427C-9125-F6F9FDD6BC9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4010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12750"/>
            <a:ext cx="82296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70663"/>
            <a:ext cx="2133600" cy="192087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962400" y="6553200"/>
            <a:ext cx="1219200" cy="227013"/>
          </a:xfrm>
        </p:spPr>
        <p:txBody>
          <a:bodyPr/>
          <a:lstStyle>
            <a:lvl1pPr>
              <a:defRPr/>
            </a:lvl1pPr>
          </a:lstStyle>
          <a:p>
            <a:fld id="{025A32CB-2A14-4718-860B-1FE587491E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706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11306F-F464-4C6D-B228-DC2E2473EC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6455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FE9CA9-4EB3-4ACD-8FBA-8F2EB939940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207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04C010-6F0D-49BB-834B-8CF73B1DCA7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4306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D65BED-F269-4EA3-8768-EBF0F10E02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156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2811BF-54E1-4D00-A030-A70C39912CE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8164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F60EB4-1912-4FF0-82DF-54E8718E5C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7982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3F4ACE-3BF6-4C9C-8698-A52401ED0C1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1783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C5B5A8-11D4-4BAD-A911-867491BD2E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671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Freeform 20" descr="gbc_3"/>
          <p:cNvSpPr>
            <a:spLocks/>
          </p:cNvSpPr>
          <p:nvPr/>
        </p:nvSpPr>
        <p:spPr bwMode="gray">
          <a:xfrm>
            <a:off x="0" y="0"/>
            <a:ext cx="8915400" cy="1014413"/>
          </a:xfrm>
          <a:custGeom>
            <a:avLst/>
            <a:gdLst>
              <a:gd name="T0" fmla="*/ 0 w 5616"/>
              <a:gd name="T1" fmla="*/ 576 h 576"/>
              <a:gd name="T2" fmla="*/ 5465 w 5616"/>
              <a:gd name="T3" fmla="*/ 563 h 576"/>
              <a:gd name="T4" fmla="*/ 5616 w 5616"/>
              <a:gd name="T5" fmla="*/ 0 h 576"/>
              <a:gd name="T6" fmla="*/ 0 w 5616"/>
              <a:gd name="T7" fmla="*/ 0 h 576"/>
              <a:gd name="T8" fmla="*/ 0 w 5616"/>
              <a:gd name="T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16" h="576">
                <a:moveTo>
                  <a:pt x="0" y="576"/>
                </a:moveTo>
                <a:lnTo>
                  <a:pt x="5465" y="563"/>
                </a:lnTo>
                <a:lnTo>
                  <a:pt x="5616" y="0"/>
                </a:lnTo>
                <a:lnTo>
                  <a:pt x="0" y="0"/>
                </a:lnTo>
                <a:lnTo>
                  <a:pt x="0" y="576"/>
                </a:lnTo>
                <a:close/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3" name="Freeform 19"/>
          <p:cNvSpPr>
            <a:spLocks/>
          </p:cNvSpPr>
          <p:nvPr/>
        </p:nvSpPr>
        <p:spPr bwMode="gray">
          <a:xfrm>
            <a:off x="0" y="0"/>
            <a:ext cx="8924925" cy="6858000"/>
          </a:xfrm>
          <a:custGeom>
            <a:avLst/>
            <a:gdLst>
              <a:gd name="T0" fmla="*/ 0 w 5622"/>
              <a:gd name="T1" fmla="*/ 0 h 4320"/>
              <a:gd name="T2" fmla="*/ 5622 w 5622"/>
              <a:gd name="T3" fmla="*/ 0 h 4320"/>
              <a:gd name="T4" fmla="*/ 4457 w 5622"/>
              <a:gd name="T5" fmla="*/ 4313 h 4320"/>
              <a:gd name="T6" fmla="*/ 0 w 5622"/>
              <a:gd name="T7" fmla="*/ 4320 h 4320"/>
              <a:gd name="T8" fmla="*/ 0 w 5622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22" h="4320">
                <a:moveTo>
                  <a:pt x="0" y="0"/>
                </a:moveTo>
                <a:lnTo>
                  <a:pt x="5622" y="0"/>
                </a:lnTo>
                <a:lnTo>
                  <a:pt x="4457" y="4313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1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403225"/>
            <a:ext cx="9144000" cy="609600"/>
          </a:xfrm>
          <a:prstGeom prst="rect">
            <a:avLst/>
          </a:prstGeom>
          <a:solidFill>
            <a:srgbClr val="173D89">
              <a:alpha val="7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70663"/>
            <a:ext cx="213360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553200"/>
            <a:ext cx="12192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fld id="{7AE44480-58B0-4A19-A255-537698359FA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42" name="Freeform 18"/>
          <p:cNvSpPr>
            <a:spLocks/>
          </p:cNvSpPr>
          <p:nvPr/>
        </p:nvSpPr>
        <p:spPr bwMode="gray">
          <a:xfrm>
            <a:off x="8664575" y="403225"/>
            <a:ext cx="477838" cy="609600"/>
          </a:xfrm>
          <a:custGeom>
            <a:avLst/>
            <a:gdLst>
              <a:gd name="T0" fmla="*/ 96 w 288"/>
              <a:gd name="T1" fmla="*/ 0 h 384"/>
              <a:gd name="T2" fmla="*/ 0 w 288"/>
              <a:gd name="T3" fmla="*/ 384 h 384"/>
              <a:gd name="T4" fmla="*/ 288 w 288"/>
              <a:gd name="T5" fmla="*/ 384 h 384"/>
              <a:gd name="T6" fmla="*/ 288 w 288"/>
              <a:gd name="T7" fmla="*/ 0 h 384"/>
              <a:gd name="T8" fmla="*/ 96 w 288"/>
              <a:gd name="T9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384">
                <a:moveTo>
                  <a:pt x="96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412750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7543800" y="6489700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png"/><Relationship Id="rId7" Type="http://schemas.openxmlformats.org/officeDocument/2006/relationships/image" Target="../media/image3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00400"/>
            <a:ext cx="9324528" cy="609600"/>
          </a:xfrm>
        </p:spPr>
        <p:txBody>
          <a:bodyPr/>
          <a:lstStyle/>
          <a:p>
            <a:r>
              <a:rPr lang="en-US" sz="2400" b="1" dirty="0"/>
              <a:t>The Unified Database for BM@N experiment data </a:t>
            </a:r>
            <a:r>
              <a:rPr lang="en-US" sz="2400" b="1" dirty="0" smtClean="0"/>
              <a:t>handling</a:t>
            </a:r>
            <a:endParaRPr lang="en-US" altLang="ru-RU" sz="24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white">
          <a:xfrm>
            <a:off x="1619672" y="4239708"/>
            <a:ext cx="6119812" cy="59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kern="0" dirty="0"/>
              <a:t>Gertsenberger K.</a:t>
            </a:r>
            <a:endParaRPr lang="ru-RU" sz="1400" kern="0" dirty="0"/>
          </a:p>
          <a:p>
            <a:r>
              <a:rPr lang="en-US" sz="1400" kern="0" dirty="0"/>
              <a:t>VBLHEP, Joint Institute for Nuclear Research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black">
          <a:xfrm>
            <a:off x="50966" y="6525344"/>
            <a:ext cx="91439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1200" dirty="0" smtClean="0">
                <a:solidFill>
                  <a:schemeClr val="tx2"/>
                </a:solidFill>
              </a:rPr>
              <a:t>30 November 2017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white">
          <a:xfrm>
            <a:off x="1458723" y="95426"/>
            <a:ext cx="6480719" cy="57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The XXI International Scientific Conference of</a:t>
            </a:r>
          </a:p>
          <a:p>
            <a:r>
              <a:rPr lang="en-US" dirty="0"/>
              <a:t>Young Scientists and Specialists (AYSS-2017)</a:t>
            </a:r>
            <a:endParaRPr lang="en-US" kern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1062"/>
            <a:ext cx="730866" cy="668474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white">
          <a:xfrm>
            <a:off x="1639176" y="5017332"/>
            <a:ext cx="6119812" cy="30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kern="0" dirty="0" smtClean="0"/>
              <a:t>on behalf of </a:t>
            </a:r>
            <a:r>
              <a:rPr lang="en-US" sz="1400" kern="0" dirty="0"/>
              <a:t>the BM@N collaboration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B1A305-7D16-42D9-90F2-77FEA1BE7F73}"/>
              </a:ext>
            </a:extLst>
          </p:cNvPr>
          <p:cNvSpPr/>
          <p:nvPr/>
        </p:nvSpPr>
        <p:spPr>
          <a:xfrm>
            <a:off x="395536" y="260648"/>
            <a:ext cx="936104" cy="288032"/>
          </a:xfrm>
          <a:prstGeom prst="rect">
            <a:avLst/>
          </a:prstGeom>
          <a:solidFill>
            <a:srgbClr val="EAF1FB"/>
          </a:solidFill>
          <a:ln>
            <a:solidFill>
              <a:srgbClr val="EAF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F23459-23E4-4FD2-9DCF-D618AA7EC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8" y="-180291"/>
            <a:ext cx="1125285" cy="1125285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8" y="5733256"/>
            <a:ext cx="1402002" cy="663016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6" name="Рисунок 4" descr="LHEP-emblema-trans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83770"/>
            <a:ext cx="1357402" cy="76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891" y="1854958"/>
            <a:ext cx="5638109" cy="3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43560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anose="020B0604020202020204" pitchFamily="34" charset="0"/>
              </a:rPr>
              <a:t>BmnRoot 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anose="020B0604020202020204" pitchFamily="34" charset="0"/>
              </a:rPr>
              <a:t>software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07504" y="1556791"/>
            <a:ext cx="3456384" cy="3806291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  <a:defRPr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The software</a:t>
            </a:r>
            <a:r>
              <a:rPr lang="ru-RU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BmnRoot</a:t>
            </a:r>
            <a:r>
              <a:rPr lang="ru-RU" sz="1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is developed for the BM@N event simulation, reconstruction of experimental or simulated data and following physical analysis of collisions of elementary particles and ions with a fixed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target registered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by the BM@N facility</a:t>
            </a:r>
            <a:r>
              <a:rPr lang="ru-R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lnSpc>
                <a:spcPct val="130000"/>
              </a:lnSpc>
              <a:spcBef>
                <a:spcPts val="0"/>
              </a:spcBef>
              <a:buClr>
                <a:srgbClr val="26728A"/>
              </a:buClr>
              <a:buNone/>
              <a:defRPr/>
            </a:pPr>
            <a:r>
              <a:rPr lang="en-US" sz="1900" dirty="0">
                <a:solidFill>
                  <a:srgbClr val="7171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C++ classes, Linux OS support,</a:t>
            </a:r>
          </a:p>
          <a:p>
            <a:pPr marL="0" lvl="0" indent="0" algn="ctr">
              <a:lnSpc>
                <a:spcPct val="130000"/>
              </a:lnSpc>
              <a:spcBef>
                <a:spcPts val="0"/>
              </a:spcBef>
              <a:buClr>
                <a:srgbClr val="26728A"/>
              </a:buClr>
              <a:buNone/>
              <a:defRPr/>
            </a:pPr>
            <a:r>
              <a:rPr lang="en-US" sz="1900" dirty="0">
                <a:solidFill>
                  <a:srgbClr val="7171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ROOT and FairRoot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51" y="1017223"/>
            <a:ext cx="1377987" cy="2780695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 bwMode="auto">
          <a:xfrm>
            <a:off x="1691680" y="5872679"/>
            <a:ext cx="6120680" cy="65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None/>
              <a:defRPr/>
            </a:pPr>
            <a:r>
              <a:rPr lang="en-US" sz="1600" kern="0" dirty="0">
                <a:latin typeface="Calibri" panose="020F0502020204030204" pitchFamily="34" charset="0"/>
              </a:rPr>
              <a:t>BmnRoot has a </a:t>
            </a:r>
            <a:r>
              <a:rPr lang="en-US" sz="1600" kern="0" dirty="0">
                <a:solidFill>
                  <a:srgbClr val="008000"/>
                </a:solidFill>
                <a:latin typeface="Calibri" panose="020F0502020204030204" pitchFamily="34" charset="0"/>
              </a:rPr>
              <a:t>runtime parameter manager</a:t>
            </a:r>
            <a:r>
              <a:rPr lang="en-US" sz="1600" kern="0" dirty="0">
                <a:latin typeface="Calibri" panose="020F0502020204030204" pitchFamily="34" charset="0"/>
              </a:rPr>
              <a:t> which writes and initializes parameters from ASCII or ROOT files</a:t>
            </a:r>
          </a:p>
        </p:txBody>
      </p:sp>
      <p:sp>
        <p:nvSpPr>
          <p:cNvPr id="14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10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11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4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C++ database interface</a:t>
            </a:r>
            <a:endParaRPr lang="en-US" alt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1083045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/>
              <a:t>Class wrappers for all database tables with many specific functions allow to access and manage the data without SQL statements in experiment software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1080" y="1731117"/>
            <a:ext cx="8863408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u="sng" dirty="0" err="1"/>
              <a:t>UniDbRunPeriod</a:t>
            </a:r>
            <a:r>
              <a:rPr lang="en-US" sz="1600" dirty="0"/>
              <a:t> – describes run periods (a set of runs) of the experiment</a:t>
            </a:r>
          </a:p>
          <a:p>
            <a:pPr>
              <a:lnSpc>
                <a:spcPct val="140000"/>
              </a:lnSpc>
            </a:pPr>
            <a:r>
              <a:rPr lang="en-US" sz="1600" u="sng" dirty="0" err="1"/>
              <a:t>UniDbRun</a:t>
            </a:r>
            <a:r>
              <a:rPr lang="en-US" sz="1600" dirty="0"/>
              <a:t> – run parameters (number, time, energy, beam, target, magnet field, file path, etc.)</a:t>
            </a:r>
          </a:p>
          <a:p>
            <a:pPr>
              <a:lnSpc>
                <a:spcPct val="140000"/>
              </a:lnSpc>
            </a:pPr>
            <a:r>
              <a:rPr lang="en-US" sz="1600" u="sng" dirty="0" err="1"/>
              <a:t>UniDbRunGeometry</a:t>
            </a:r>
            <a:r>
              <a:rPr lang="en-US" sz="1600" dirty="0"/>
              <a:t> – contains whole detector geometry in the ROOT format</a:t>
            </a:r>
          </a:p>
          <a:p>
            <a:pPr>
              <a:lnSpc>
                <a:spcPct val="140000"/>
              </a:lnSpc>
            </a:pPr>
            <a:r>
              <a:rPr lang="en-US" sz="1600" u="sng" dirty="0" err="1"/>
              <a:t>UniDbDetector</a:t>
            </a:r>
            <a:r>
              <a:rPr lang="en-US" sz="1600" dirty="0"/>
              <a:t> – detectors of the experiment (detector dictionary)</a:t>
            </a:r>
          </a:p>
          <a:p>
            <a:pPr>
              <a:lnSpc>
                <a:spcPct val="140000"/>
              </a:lnSpc>
            </a:pPr>
            <a:r>
              <a:rPr lang="en-US" sz="1600" u="sng" dirty="0" err="1"/>
              <a:t>UniDbParameter</a:t>
            </a:r>
            <a:r>
              <a:rPr lang="en-US" sz="1600" dirty="0"/>
              <a:t> – common information about detectors’ parameters presented on the previous slides and stored in the database (parameter dictionary)</a:t>
            </a:r>
          </a:p>
          <a:p>
            <a:pPr>
              <a:lnSpc>
                <a:spcPct val="140000"/>
              </a:lnSpc>
            </a:pPr>
            <a:r>
              <a:rPr lang="en-US" sz="1600" u="sng" dirty="0" err="1"/>
              <a:t>UniDbDetectorParameter</a:t>
            </a:r>
            <a:r>
              <a:rPr lang="en-US" sz="1600" dirty="0"/>
              <a:t> – values of detector parameters for experiment runs</a:t>
            </a:r>
          </a:p>
          <a:p>
            <a:pPr>
              <a:lnSpc>
                <a:spcPct val="140000"/>
              </a:lnSpc>
            </a:pPr>
            <a:r>
              <a:rPr lang="en-US" sz="1600" u="sng" dirty="0" err="1"/>
              <a:t>UniDbSimulationFile</a:t>
            </a:r>
            <a:r>
              <a:rPr lang="en-US" sz="1600" dirty="0"/>
              <a:t> – describes a set of generated simulation files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4941168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/>
              <a:t>The main functions:</a:t>
            </a:r>
          </a:p>
          <a:p>
            <a:pPr algn="just">
              <a:spcBef>
                <a:spcPts val="600"/>
              </a:spcBef>
            </a:pPr>
            <a:r>
              <a:rPr lang="en-US" u="sng" dirty="0"/>
              <a:t>for data objects (static)</a:t>
            </a:r>
            <a:r>
              <a:rPr lang="en-US" dirty="0"/>
              <a:t>: </a:t>
            </a:r>
            <a:r>
              <a:rPr lang="en-US" i="1" dirty="0"/>
              <a:t>Create</a:t>
            </a:r>
            <a:r>
              <a:rPr lang="en-US" dirty="0"/>
              <a:t>, </a:t>
            </a:r>
            <a:r>
              <a:rPr lang="en-US" i="1" dirty="0"/>
              <a:t>Delete, Get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b="1" i="1" dirty="0"/>
              <a:t>Search</a:t>
            </a:r>
            <a:r>
              <a:rPr lang="en-US" dirty="0"/>
              <a:t>, </a:t>
            </a:r>
            <a:r>
              <a:rPr lang="en-US" i="1" dirty="0" err="1"/>
              <a:t>PrintAll</a:t>
            </a:r>
            <a:r>
              <a:rPr lang="en-US" i="1" dirty="0"/>
              <a:t>.</a:t>
            </a:r>
          </a:p>
          <a:p>
            <a:pPr algn="just">
              <a:spcBef>
                <a:spcPts val="600"/>
              </a:spcBef>
            </a:pPr>
            <a:r>
              <a:rPr lang="en-US" u="sng" dirty="0"/>
              <a:t>for attributes (non-static)</a:t>
            </a:r>
            <a:r>
              <a:rPr lang="en-US" i="1" dirty="0"/>
              <a:t>: Getters</a:t>
            </a:r>
            <a:r>
              <a:rPr lang="en-US" dirty="0"/>
              <a:t> and </a:t>
            </a:r>
            <a:r>
              <a:rPr lang="en-US" i="1" dirty="0"/>
              <a:t>Setters</a:t>
            </a:r>
            <a:r>
              <a:rPr lang="en-US" dirty="0"/>
              <a:t> functions, </a:t>
            </a:r>
            <a:r>
              <a:rPr lang="en-US" i="1" dirty="0"/>
              <a:t>Print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88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«Noise channels» parameter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(example)</a:t>
            </a:r>
            <a:endParaRPr lang="en-US" altLang="ru-RU" sz="2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12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79512" y="2425313"/>
            <a:ext cx="4231538" cy="3947701"/>
            <a:chOff x="4743668" y="2276872"/>
            <a:chExt cx="3668086" cy="328498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668" y="2276872"/>
              <a:ext cx="3668086" cy="3284984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 rot="21177348">
              <a:off x="7000275" y="5247567"/>
              <a:ext cx="577942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050" dirty="0">
                  <a:solidFill>
                    <a:srgbClr val="000000"/>
                  </a:solidFill>
                </a:rPr>
                <a:t>slot</a:t>
              </a:r>
              <a:endParaRPr lang="ru-RU" sz="1050" dirty="0">
                <a:solidFill>
                  <a:srgbClr val="00000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rot="1104596">
              <a:off x="5186233" y="5170063"/>
              <a:ext cx="667825" cy="238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050" dirty="0">
                  <a:solidFill>
                    <a:srgbClr val="000000"/>
                  </a:solidFill>
                </a:rPr>
                <a:t>channel</a:t>
              </a:r>
              <a:endParaRPr lang="ru-RU" sz="1050" dirty="0">
                <a:solidFill>
                  <a:srgbClr val="00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16200000">
              <a:off x="4371050" y="2918898"/>
              <a:ext cx="110562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050" dirty="0">
                  <a:solidFill>
                    <a:srgbClr val="000000"/>
                  </a:solidFill>
                </a:rPr>
                <a:t>run</a:t>
              </a:r>
              <a:endParaRPr lang="ru-RU" sz="105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946" y="1107901"/>
            <a:ext cx="4714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IIStructure</a:t>
            </a:r>
            <a:r>
              <a:rPr lang="en-US" sz="1200" dirty="0"/>
              <a:t>* </a:t>
            </a:r>
            <a:r>
              <a:rPr lang="en-US" sz="1200" dirty="0" err="1"/>
              <a:t>pValues</a:t>
            </a:r>
            <a:r>
              <a:rPr lang="en-US" sz="1200" dirty="0"/>
              <a:t> = new </a:t>
            </a:r>
            <a:r>
              <a:rPr lang="en-US" sz="1200" dirty="0" err="1"/>
              <a:t>IIStructure</a:t>
            </a:r>
            <a:r>
              <a:rPr lang="en-US" sz="1200" dirty="0"/>
              <a:t>[32];</a:t>
            </a:r>
          </a:p>
          <a:p>
            <a:r>
              <a:rPr lang="en-US" sz="1200" dirty="0" err="1"/>
              <a:t>AssignIIStructure</a:t>
            </a:r>
            <a:r>
              <a:rPr lang="en-US" sz="1200" dirty="0"/>
              <a:t>(</a:t>
            </a:r>
            <a:r>
              <a:rPr lang="en-US" sz="1200" dirty="0" err="1"/>
              <a:t>pValues</a:t>
            </a:r>
            <a:r>
              <a:rPr lang="en-US" sz="1200" dirty="0"/>
              <a:t>, 0, 15, 33, 48); // slot:15, channel:33-48</a:t>
            </a:r>
          </a:p>
          <a:p>
            <a:r>
              <a:rPr lang="en-US" sz="1200" dirty="0" err="1"/>
              <a:t>AssignIIStructure</a:t>
            </a:r>
            <a:r>
              <a:rPr lang="en-US" sz="1200" dirty="0"/>
              <a:t>(</a:t>
            </a:r>
            <a:r>
              <a:rPr lang="en-US" sz="1200" dirty="0" err="1"/>
              <a:t>pValues</a:t>
            </a:r>
            <a:r>
              <a:rPr lang="en-US" sz="1200" dirty="0"/>
              <a:t>, 16, 16, 49, 64); // slot:16, channel:49-64</a:t>
            </a:r>
          </a:p>
          <a:p>
            <a:r>
              <a:rPr lang="en-US" sz="1200" dirty="0"/>
              <a:t>    </a:t>
            </a:r>
            <a:endParaRPr lang="ru-RU" sz="1200" dirty="0"/>
          </a:p>
          <a:p>
            <a:r>
              <a:rPr lang="en-US" sz="1200" dirty="0" err="1"/>
              <a:t>DbDetectorParameter</a:t>
            </a:r>
            <a:r>
              <a:rPr lang="en-US" sz="1200" dirty="0"/>
              <a:t>::</a:t>
            </a:r>
            <a:r>
              <a:rPr lang="en-US" sz="1200" dirty="0" err="1"/>
              <a:t>CreateDetectorParameter</a:t>
            </a:r>
            <a:r>
              <a:rPr lang="en-US" sz="1200" dirty="0"/>
              <a:t>(</a:t>
            </a:r>
            <a:r>
              <a:rPr lang="en-US" sz="1200" dirty="0" err="1"/>
              <a:t>run_number</a:t>
            </a:r>
            <a:r>
              <a:rPr lang="en-US" sz="1200" dirty="0"/>
              <a:t>, "</a:t>
            </a:r>
            <a:r>
              <a:rPr lang="en-US" sz="1200" b="1" dirty="0" smtClean="0"/>
              <a:t>DCH1</a:t>
            </a:r>
            <a:r>
              <a:rPr lang="en-US" sz="1200" dirty="0" smtClean="0"/>
              <a:t>", </a:t>
            </a:r>
            <a:r>
              <a:rPr lang="en-US" sz="1200" dirty="0"/>
              <a:t>"</a:t>
            </a:r>
            <a:r>
              <a:rPr lang="en-US" sz="1200" b="1" dirty="0"/>
              <a:t>noise</a:t>
            </a:r>
            <a:r>
              <a:rPr lang="en-US" sz="1200" dirty="0"/>
              <a:t>", </a:t>
            </a:r>
            <a:r>
              <a:rPr lang="en-US" sz="1200" dirty="0" err="1"/>
              <a:t>pValues</a:t>
            </a:r>
            <a:r>
              <a:rPr lang="en-US" sz="1200" dirty="0"/>
              <a:t>, 32);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0527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DbDetectorParameter</a:t>
            </a:r>
            <a:r>
              <a:rPr lang="en-US" sz="1200" dirty="0"/>
              <a:t>* </a:t>
            </a:r>
            <a:r>
              <a:rPr lang="en-US" sz="1200" dirty="0" err="1"/>
              <a:t>pDetectorParameter</a:t>
            </a:r>
            <a:r>
              <a:rPr lang="en-US" sz="1200" dirty="0"/>
              <a:t> = </a:t>
            </a:r>
            <a:r>
              <a:rPr lang="en-US" sz="1200" dirty="0" err="1"/>
              <a:t>DbDetectorParameter</a:t>
            </a:r>
            <a:r>
              <a:rPr lang="en-US" sz="1200" dirty="0"/>
              <a:t>::</a:t>
            </a:r>
            <a:r>
              <a:rPr lang="en-US" sz="1200" dirty="0" err="1"/>
              <a:t>GetDetectorParameter</a:t>
            </a:r>
            <a:r>
              <a:rPr lang="en-US" sz="1200" dirty="0"/>
              <a:t>(</a:t>
            </a:r>
            <a:r>
              <a:rPr lang="en-US" sz="1200" dirty="0" err="1"/>
              <a:t>run_number</a:t>
            </a:r>
            <a:r>
              <a:rPr lang="en-US" sz="1200" dirty="0"/>
              <a:t>, "</a:t>
            </a:r>
            <a:r>
              <a:rPr lang="en-US" sz="1200" b="1" dirty="0"/>
              <a:t>DCH1</a:t>
            </a:r>
            <a:r>
              <a:rPr lang="en-US" sz="1200" dirty="0"/>
              <a:t>", "</a:t>
            </a:r>
            <a:r>
              <a:rPr lang="en-US" sz="1200" b="1" dirty="0"/>
              <a:t>noise</a:t>
            </a:r>
            <a:r>
              <a:rPr lang="en-US" sz="1200" dirty="0"/>
              <a:t>");</a:t>
            </a:r>
          </a:p>
          <a:p>
            <a:r>
              <a:rPr lang="en-US" sz="1200" dirty="0"/>
              <a:t>if (</a:t>
            </a:r>
            <a:r>
              <a:rPr lang="en-US" sz="1200" dirty="0" err="1"/>
              <a:t>pDetectorParameter</a:t>
            </a:r>
            <a:r>
              <a:rPr lang="en-US" sz="1200" dirty="0"/>
              <a:t> != NULL)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  </a:t>
            </a:r>
            <a:r>
              <a:rPr lang="en-US" sz="1200" dirty="0" err="1"/>
              <a:t>IIStructure</a:t>
            </a:r>
            <a:r>
              <a:rPr lang="en-US" sz="1200" dirty="0"/>
              <a:t>* </a:t>
            </a:r>
            <a:r>
              <a:rPr lang="en-US" sz="1200" dirty="0" err="1"/>
              <a:t>pValues</a:t>
            </a:r>
            <a:r>
              <a:rPr lang="en-US" sz="1200" dirty="0"/>
              <a:t>; </a:t>
            </a:r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err="1"/>
              <a:t>element_count</a:t>
            </a:r>
            <a:r>
              <a:rPr lang="en-US" sz="1200" dirty="0"/>
              <a:t> = 0;</a:t>
            </a:r>
          </a:p>
          <a:p>
            <a:r>
              <a:rPr lang="en-US" sz="1200" dirty="0"/>
              <a:t>     </a:t>
            </a:r>
            <a:r>
              <a:rPr lang="en-US" sz="1200" dirty="0" err="1"/>
              <a:t>pDetectorParameter</a:t>
            </a:r>
            <a:r>
              <a:rPr lang="en-US" sz="1200" dirty="0"/>
              <a:t>-&gt;</a:t>
            </a:r>
            <a:r>
              <a:rPr lang="en-US" sz="1200" dirty="0" err="1"/>
              <a:t>GetIIArray</a:t>
            </a:r>
            <a:r>
              <a:rPr lang="en-US" sz="1200" dirty="0"/>
              <a:t>(</a:t>
            </a:r>
            <a:r>
              <a:rPr lang="en-US" sz="1200" dirty="0" err="1"/>
              <a:t>pValues</a:t>
            </a:r>
            <a:r>
              <a:rPr lang="en-US" sz="1200" dirty="0"/>
              <a:t>, </a:t>
            </a:r>
            <a:r>
              <a:rPr lang="en-US" sz="1200" dirty="0" err="1"/>
              <a:t>element_count</a:t>
            </a:r>
            <a:r>
              <a:rPr lang="en-US" sz="1200" dirty="0"/>
              <a:t>);</a:t>
            </a:r>
          </a:p>
          <a:p>
            <a:endParaRPr lang="en-US" sz="1200" dirty="0"/>
          </a:p>
          <a:p>
            <a:r>
              <a:rPr lang="en-US" sz="1200" dirty="0"/>
              <a:t>     // </a:t>
            </a:r>
            <a:r>
              <a:rPr lang="en-US" sz="1200" dirty="0" smtClean="0"/>
              <a:t>print </a:t>
            </a:r>
            <a:r>
              <a:rPr lang="en-US" sz="1200" dirty="0"/>
              <a:t>values (</a:t>
            </a:r>
            <a:r>
              <a:rPr lang="en-US" sz="1200" dirty="0" err="1"/>
              <a:t>slot:channel</a:t>
            </a:r>
            <a:r>
              <a:rPr lang="en-US" sz="1200" dirty="0"/>
              <a:t>)</a:t>
            </a:r>
          </a:p>
          <a:p>
            <a:r>
              <a:rPr lang="nn-NO" sz="1200" dirty="0"/>
              <a:t>     for (int i = 0; i &lt; element_count; i++)</a:t>
            </a:r>
            <a:r>
              <a:rPr lang="fr-FR" sz="1200" dirty="0"/>
              <a:t>           </a:t>
            </a:r>
          </a:p>
          <a:p>
            <a:r>
              <a:rPr lang="fr-FR" sz="1200" dirty="0"/>
              <a:t>         cout&lt;&lt;pValues[i].int_1&lt;&lt;":"&lt;&lt;pValues[i].int_2&lt;&lt;endl;</a:t>
            </a:r>
          </a:p>
          <a:p>
            <a:r>
              <a:rPr lang="fr-FR" sz="1200" dirty="0"/>
              <a:t>}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82" y="3385761"/>
            <a:ext cx="3693782" cy="299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13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316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database interface</a:t>
            </a:r>
            <a:endParaRPr lang="en-US" alt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3088" y="1052736"/>
            <a:ext cx="8647384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u="sng" dirty="0"/>
              <a:t>UniDbConnection</a:t>
            </a:r>
            <a:r>
              <a:rPr lang="en-US" dirty="0"/>
              <a:t> serves to open and close connections to the </a:t>
            </a:r>
            <a:r>
              <a:rPr lang="en-US" dirty="0" smtClean="0"/>
              <a:t>database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en-US" dirty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en-US" dirty="0" smtClean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en-US" dirty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en-US" dirty="0" smtClean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en-US" dirty="0" smtClean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dirty="0"/>
              <a:t>UniDbGenerateClasses generates skeleton classes for all tables of the </a:t>
            </a:r>
            <a:r>
              <a:rPr lang="en-US" dirty="0" smtClean="0"/>
              <a:t>database</a:t>
            </a:r>
            <a:endParaRPr lang="en-US" dirty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dirty="0" smtClean="0"/>
              <a:t>UniDbParser </a:t>
            </a:r>
            <a:r>
              <a:rPr lang="en-US" dirty="0"/>
              <a:t>parses existing data of the experiment from HTML, Excel and text files, and writes them to the Unified </a:t>
            </a:r>
            <a:r>
              <a:rPr lang="en-US" dirty="0" smtClean="0"/>
              <a:t>Database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dirty="0"/>
              <a:t>UniDbSearchCondition forms criteria for selection of runs and detector </a:t>
            </a:r>
            <a:r>
              <a:rPr lang="en-US" dirty="0" smtClean="0"/>
              <a:t>parameters</a:t>
            </a:r>
            <a:endParaRPr lang="en-US" dirty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dirty="0" smtClean="0"/>
              <a:t>UniDbTangoData </a:t>
            </a:r>
            <a:r>
              <a:rPr lang="en-US" dirty="0"/>
              <a:t>gets hardware data from the </a:t>
            </a:r>
            <a:r>
              <a:rPr lang="en-US" dirty="0" smtClean="0"/>
              <a:t>Slow Control System (“Tango”) </a:t>
            </a:r>
            <a:r>
              <a:rPr lang="en-US" dirty="0"/>
              <a:t>for selected time range (run number), detector and parameter defined by name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3E828A2-6E60-4C73-8AD1-8D9A3DC9DE9B}"/>
              </a:ext>
            </a:extLst>
          </p:cNvPr>
          <p:cNvGrpSpPr/>
          <p:nvPr/>
        </p:nvGrpSpPr>
        <p:grpSpPr>
          <a:xfrm>
            <a:off x="5868144" y="1815713"/>
            <a:ext cx="1453717" cy="1757303"/>
            <a:chOff x="4932040" y="1774187"/>
            <a:chExt cx="1697360" cy="169736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616C1ED-B132-40A7-9026-DCA6AB3FE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774187"/>
              <a:ext cx="1697360" cy="1697360"/>
            </a:xfrm>
            <a:prstGeom prst="rect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76BD5F3-969D-45CD-93FA-98A1485C71DA}"/>
                </a:ext>
              </a:extLst>
            </p:cNvPr>
            <p:cNvSpPr/>
            <p:nvPr/>
          </p:nvSpPr>
          <p:spPr>
            <a:xfrm>
              <a:off x="5000882" y="2035650"/>
              <a:ext cx="1572712" cy="601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Unified</a:t>
              </a:r>
            </a:p>
            <a:p>
              <a:pPr algn="ctr"/>
              <a:r>
                <a:rPr lang="en-US" sz="1400" b="1" dirty="0"/>
                <a:t>Database</a:t>
              </a:r>
              <a:endParaRPr lang="ru-RU" sz="1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69897" y="2270744"/>
            <a:ext cx="2416057" cy="1113866"/>
            <a:chOff x="899592" y="1052737"/>
            <a:chExt cx="2175016" cy="98271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5913AB4-B5EC-4BC0-B257-A94A30668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454" y="1052737"/>
              <a:ext cx="728298" cy="789982"/>
            </a:xfrm>
            <a:prstGeom prst="rect">
              <a:avLst/>
            </a:prstGeom>
            <a:effectLst>
              <a:innerShdw blurRad="114300">
                <a:schemeClr val="bg1">
                  <a:lumMod val="65000"/>
                </a:schemeClr>
              </a:innerShdw>
            </a:effectLst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42279726-F6F5-4298-A6A2-22DB29AE05E0}"/>
                </a:ext>
              </a:extLst>
            </p:cNvPr>
            <p:cNvSpPr/>
            <p:nvPr/>
          </p:nvSpPr>
          <p:spPr>
            <a:xfrm>
              <a:off x="899592" y="1712282"/>
              <a:ext cx="2175016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/>
                <a:t>BmnRoot</a:t>
              </a:r>
              <a:endParaRPr lang="ru-RU" sz="1500" dirty="0"/>
            </a:p>
          </p:txBody>
        </p:sp>
      </p:grpSp>
      <p:cxnSp>
        <p:nvCxnSpPr>
          <p:cNvPr id="6" name="Прямая со стрелкой 5"/>
          <p:cNvCxnSpPr>
            <a:stCxn id="17" idx="3"/>
            <a:endCxn id="10" idx="1"/>
          </p:cNvCxnSpPr>
          <p:nvPr/>
        </p:nvCxnSpPr>
        <p:spPr>
          <a:xfrm flipV="1">
            <a:off x="2669659" y="2694365"/>
            <a:ext cx="3198485" cy="24087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59">
            <a:extLst>
              <a:ext uri="{FF2B5EF4-FFF2-40B4-BE49-F238E27FC236}">
                <a16:creationId xmlns:a16="http://schemas.microsoft.com/office/drawing/2014/main" id="{C54FFE23-FE6B-4FC1-8A57-0C3DF751EB9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69718" y="2401976"/>
            <a:ext cx="99257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300" dirty="0" smtClean="0">
                <a:solidFill>
                  <a:srgbClr val="000000"/>
                </a:solidFill>
              </a:rPr>
              <a:t>connection</a:t>
            </a:r>
            <a:endParaRPr lang="ru-RU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14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316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tools of the database interface</a:t>
            </a:r>
            <a:endParaRPr lang="en-US" alt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3088" y="1052736"/>
            <a:ext cx="8647384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dirty="0"/>
              <a:t>UniDbConnection serves to open and close connections to the </a:t>
            </a:r>
            <a:r>
              <a:rPr lang="en-US" dirty="0" smtClean="0"/>
              <a:t>database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u="sng" dirty="0"/>
              <a:t>UniDbGenerateClasses</a:t>
            </a:r>
            <a:r>
              <a:rPr lang="en-US" dirty="0"/>
              <a:t> generates skeleton classes for all tables of the </a:t>
            </a:r>
            <a:r>
              <a:rPr lang="en-US" dirty="0" smtClean="0"/>
              <a:t>database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en-US" dirty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en-US" dirty="0" smtClean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en-US" dirty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en-US" dirty="0" smtClean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en-US" dirty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dirty="0" smtClean="0"/>
              <a:t>UniDbParser </a:t>
            </a:r>
            <a:r>
              <a:rPr lang="en-US" dirty="0"/>
              <a:t>parses existing data of the experiment from HTML, Excel and text files, and writes them to the Unified </a:t>
            </a:r>
            <a:r>
              <a:rPr lang="en-US" dirty="0" smtClean="0"/>
              <a:t>Database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dirty="0"/>
              <a:t>UniDbSearchCondition forms criteria for selection of runs and detector </a:t>
            </a:r>
            <a:r>
              <a:rPr lang="en-US" dirty="0" smtClean="0"/>
              <a:t>parameters</a:t>
            </a:r>
            <a:endParaRPr lang="en-US" dirty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dirty="0" smtClean="0"/>
              <a:t>UniDbTangoData </a:t>
            </a:r>
            <a:r>
              <a:rPr lang="en-US" dirty="0"/>
              <a:t>gets hardware data from the </a:t>
            </a:r>
            <a:r>
              <a:rPr lang="en-US" dirty="0" smtClean="0"/>
              <a:t>Slow Control System (“Tango”) </a:t>
            </a:r>
            <a:r>
              <a:rPr lang="en-US" dirty="0"/>
              <a:t>for selected time range (run number), detector and parameter defined by name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344323-F858-485B-B45F-7532BC1D8C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3"/>
          <a:stretch/>
        </p:blipFill>
        <p:spPr>
          <a:xfrm>
            <a:off x="251520" y="2033230"/>
            <a:ext cx="3384376" cy="21332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55427" r="60548" b="2388"/>
          <a:stretch/>
        </p:blipFill>
        <p:spPr>
          <a:xfrm>
            <a:off x="6498800" y="2268000"/>
            <a:ext cx="2051396" cy="1692000"/>
          </a:xfrm>
          <a:prstGeom prst="rect">
            <a:avLst/>
          </a:prstGeom>
        </p:spPr>
      </p:pic>
      <p:cxnSp>
        <p:nvCxnSpPr>
          <p:cNvPr id="12" name="Прямая со стрелкой 11"/>
          <p:cNvCxnSpPr>
            <a:stCxn id="9" idx="3"/>
            <a:endCxn id="2" idx="1"/>
          </p:cNvCxnSpPr>
          <p:nvPr/>
        </p:nvCxnSpPr>
        <p:spPr>
          <a:xfrm>
            <a:off x="3635896" y="3099840"/>
            <a:ext cx="2862904" cy="14160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E90CF86-4FD2-4ABD-B4A5-787BBCA3644F}"/>
              </a:ext>
            </a:extLst>
          </p:cNvPr>
          <p:cNvGrpSpPr/>
          <p:nvPr/>
        </p:nvGrpSpPr>
        <p:grpSpPr>
          <a:xfrm>
            <a:off x="5148064" y="2060848"/>
            <a:ext cx="1360602" cy="595738"/>
            <a:chOff x="2126843" y="2483114"/>
            <a:chExt cx="2013109" cy="604006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8DEA7FE-3B28-4341-A07D-5AAF8F885B59}"/>
                </a:ext>
              </a:extLst>
            </p:cNvPr>
            <p:cNvSpPr/>
            <p:nvPr/>
          </p:nvSpPr>
          <p:spPr>
            <a:xfrm>
              <a:off x="2161938" y="2483114"/>
              <a:ext cx="1978014" cy="604006"/>
            </a:xfrm>
            <a:prstGeom prst="rect">
              <a:avLst/>
            </a:prstGeom>
            <a:gradFill>
              <a:gsLst>
                <a:gs pos="0">
                  <a:srgbClr val="FBF1D9"/>
                </a:gs>
                <a:gs pos="100000">
                  <a:srgbClr val="F8DCBE"/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8B5132FA-FA34-4758-A8C0-F10B55D161B6}"/>
                </a:ext>
              </a:extLst>
            </p:cNvPr>
            <p:cNvSpPr/>
            <p:nvPr/>
          </p:nvSpPr>
          <p:spPr>
            <a:xfrm>
              <a:off x="2126843" y="2557188"/>
              <a:ext cx="2013109" cy="468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/>
                <a:t>C++ </a:t>
              </a:r>
              <a:r>
                <a:rPr lang="en-US" sz="1200" b="1" dirty="0" smtClean="0"/>
                <a:t>interface</a:t>
              </a:r>
            </a:p>
            <a:p>
              <a:pPr algn="ctr"/>
              <a:r>
                <a:rPr lang="en-US" sz="1200" b="1" dirty="0" smtClean="0"/>
                <a:t>w/o SQL</a:t>
              </a:r>
              <a:endParaRPr lang="en-US" sz="1200" b="1" dirty="0"/>
            </a:p>
          </p:txBody>
        </p:sp>
      </p:grpSp>
      <p:sp>
        <p:nvSpPr>
          <p:cNvPr id="16" name="Text Box 59">
            <a:extLst>
              <a:ext uri="{FF2B5EF4-FFF2-40B4-BE49-F238E27FC236}">
                <a16:creationId xmlns:a16="http://schemas.microsoft.com/office/drawing/2014/main" id="{C54FFE23-FE6B-4FC1-8A57-0C3DF751EB9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89971" y="2821612"/>
            <a:ext cx="215475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300" dirty="0" smtClean="0">
                <a:solidFill>
                  <a:srgbClr val="000000"/>
                </a:solidFill>
              </a:rPr>
              <a:t>automatic code generation</a:t>
            </a:r>
            <a:endParaRPr lang="ru-RU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15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316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tools of the database interface</a:t>
            </a:r>
            <a:endParaRPr lang="en-US" alt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3088" y="1052736"/>
            <a:ext cx="8647384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dirty="0"/>
              <a:t>UniDbConnection serves to open and close connections to the </a:t>
            </a:r>
            <a:r>
              <a:rPr lang="en-US" dirty="0" smtClean="0"/>
              <a:t>database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dirty="0"/>
              <a:t>UniDbGenerateClasses generates skeleton classes for all tables of the </a:t>
            </a:r>
            <a:r>
              <a:rPr lang="en-US" dirty="0" smtClean="0"/>
              <a:t>database</a:t>
            </a:r>
            <a:endParaRPr lang="en-US" dirty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u="sng" dirty="0" smtClean="0"/>
              <a:t>UniDbParser</a:t>
            </a:r>
            <a:r>
              <a:rPr lang="en-US" dirty="0" smtClean="0"/>
              <a:t> </a:t>
            </a:r>
            <a:r>
              <a:rPr lang="en-US" dirty="0"/>
              <a:t>parses existing data of the experiment from HTML, Excel and text files, and writes them to the Unified </a:t>
            </a:r>
            <a:r>
              <a:rPr lang="en-US" dirty="0" smtClean="0"/>
              <a:t>Database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en-US" dirty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en-US" dirty="0" smtClean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en-US" dirty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en-US" dirty="0" smtClean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en-US" dirty="0" smtClean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dirty="0"/>
              <a:t>UniDbSearchCondition forms criteria for selection of runs and detector </a:t>
            </a:r>
            <a:r>
              <a:rPr lang="en-US" dirty="0" smtClean="0"/>
              <a:t>parameters</a:t>
            </a:r>
            <a:endParaRPr lang="en-US" dirty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dirty="0" smtClean="0"/>
              <a:t>UniDbTangoData </a:t>
            </a:r>
            <a:r>
              <a:rPr lang="en-US" dirty="0"/>
              <a:t>gets hardware data from the </a:t>
            </a:r>
            <a:r>
              <a:rPr lang="en-US" dirty="0" smtClean="0"/>
              <a:t>Slow Control System (“Tango”) </a:t>
            </a:r>
            <a:r>
              <a:rPr lang="en-US" dirty="0"/>
              <a:t>for selected time range (run number), detector and parameter defined by name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F279D81-34A9-4FF6-AD8C-47D9F5101BFA}"/>
              </a:ext>
            </a:extLst>
          </p:cNvPr>
          <p:cNvSpPr/>
          <p:nvPr/>
        </p:nvSpPr>
        <p:spPr>
          <a:xfrm>
            <a:off x="3275856" y="3090291"/>
            <a:ext cx="1440159" cy="151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configuration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calibration data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parameter data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algorithm data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907739"/>
            <a:ext cx="3456384" cy="2249453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3E828A2-6E60-4C73-8AD1-8D9A3DC9DE9B}"/>
              </a:ext>
            </a:extLst>
          </p:cNvPr>
          <p:cNvGrpSpPr/>
          <p:nvPr/>
        </p:nvGrpSpPr>
        <p:grpSpPr>
          <a:xfrm>
            <a:off x="6862699" y="2967840"/>
            <a:ext cx="1453717" cy="1757303"/>
            <a:chOff x="4932040" y="1774187"/>
            <a:chExt cx="1697360" cy="169736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616C1ED-B132-40A7-9026-DCA6AB3FE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774187"/>
              <a:ext cx="1697360" cy="1697360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976BD5F3-969D-45CD-93FA-98A1485C71DA}"/>
                </a:ext>
              </a:extLst>
            </p:cNvPr>
            <p:cNvSpPr/>
            <p:nvPr/>
          </p:nvSpPr>
          <p:spPr>
            <a:xfrm>
              <a:off x="5000882" y="2035650"/>
              <a:ext cx="1572712" cy="601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Unified</a:t>
              </a:r>
            </a:p>
            <a:p>
              <a:pPr algn="ctr"/>
              <a:r>
                <a:rPr lang="en-US" sz="1400" b="1" dirty="0"/>
                <a:t>Database</a:t>
              </a:r>
              <a:endParaRPr lang="ru-RU" sz="1400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07" y="2894370"/>
            <a:ext cx="678646" cy="6786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04" y="3602210"/>
            <a:ext cx="642149" cy="642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67" y="4293096"/>
            <a:ext cx="674697" cy="674697"/>
          </a:xfrm>
          <a:prstGeom prst="rect">
            <a:avLst/>
          </a:prstGeom>
        </p:spPr>
      </p:pic>
      <p:cxnSp>
        <p:nvCxnSpPr>
          <p:cNvPr id="20" name="Прямая со стрелкой 19"/>
          <p:cNvCxnSpPr>
            <a:stCxn id="10" idx="3"/>
            <a:endCxn id="18" idx="1"/>
          </p:cNvCxnSpPr>
          <p:nvPr/>
        </p:nvCxnSpPr>
        <p:spPr>
          <a:xfrm>
            <a:off x="4716015" y="3846492"/>
            <a:ext cx="2146684" cy="0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59">
            <a:extLst>
              <a:ext uri="{FF2B5EF4-FFF2-40B4-BE49-F238E27FC236}">
                <a16:creationId xmlns:a16="http://schemas.microsoft.com/office/drawing/2014/main" id="{C54FFE23-FE6B-4FC1-8A57-0C3DF751EB9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12789" y="3577163"/>
            <a:ext cx="115313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300" dirty="0" smtClean="0">
                <a:solidFill>
                  <a:srgbClr val="000000"/>
                </a:solidFill>
              </a:rPr>
              <a:t>XML scheme</a:t>
            </a:r>
            <a:endParaRPr lang="ru-RU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16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316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tools of the database interface</a:t>
            </a:r>
            <a:endParaRPr lang="en-US" alt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3088" y="1052736"/>
            <a:ext cx="8647384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dirty="0"/>
              <a:t>UniDbConnection serves to open and close connections to the </a:t>
            </a:r>
            <a:r>
              <a:rPr lang="en-US" dirty="0" smtClean="0"/>
              <a:t>database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dirty="0"/>
              <a:t>UniDbGenerateClasses generates skeleton classes for all tables of the </a:t>
            </a:r>
            <a:r>
              <a:rPr lang="en-US" dirty="0" smtClean="0"/>
              <a:t>database</a:t>
            </a:r>
            <a:endParaRPr lang="en-US" dirty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dirty="0" smtClean="0"/>
              <a:t>UniDbParser </a:t>
            </a:r>
            <a:r>
              <a:rPr lang="en-US" dirty="0"/>
              <a:t>parses existing data of the experiment from HTML, Excel and text files, and writes them to the Unified </a:t>
            </a:r>
            <a:r>
              <a:rPr lang="en-US" dirty="0" smtClean="0"/>
              <a:t>Database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u="sng" dirty="0"/>
              <a:t>UniDbSearchCondition</a:t>
            </a:r>
            <a:r>
              <a:rPr lang="en-US" dirty="0"/>
              <a:t> forms criteria for selection of runs and detector </a:t>
            </a:r>
            <a:r>
              <a:rPr lang="en-US" dirty="0" smtClean="0"/>
              <a:t>parameters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en-US" dirty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en-US" dirty="0" smtClean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en-US" dirty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en-US" dirty="0" smtClean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en-US" dirty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dirty="0" smtClean="0"/>
              <a:t>UniDbTangoData </a:t>
            </a:r>
            <a:r>
              <a:rPr lang="en-US" dirty="0"/>
              <a:t>gets hardware data from the </a:t>
            </a:r>
            <a:r>
              <a:rPr lang="en-US" dirty="0" smtClean="0"/>
              <a:t>Slow Control System (“Tango”) </a:t>
            </a:r>
            <a:r>
              <a:rPr lang="en-US" dirty="0"/>
              <a:t>for selected time range (run number), detector and parameter defined by name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72514"/>
            <a:ext cx="1440160" cy="144016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36021" y="4494950"/>
            <a:ext cx="2416057" cy="1113866"/>
            <a:chOff x="899592" y="1052737"/>
            <a:chExt cx="2175016" cy="98271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5913AB4-B5EC-4BC0-B257-A94A30668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454" y="1052737"/>
              <a:ext cx="728298" cy="789982"/>
            </a:xfrm>
            <a:prstGeom prst="rect">
              <a:avLst/>
            </a:prstGeom>
            <a:effectLst>
              <a:innerShdw blurRad="114300">
                <a:schemeClr val="bg1">
                  <a:lumMod val="65000"/>
                </a:schemeClr>
              </a:innerShdw>
            </a:effectLst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42279726-F6F5-4298-A6A2-22DB29AE05E0}"/>
                </a:ext>
              </a:extLst>
            </p:cNvPr>
            <p:cNvSpPr/>
            <p:nvPr/>
          </p:nvSpPr>
          <p:spPr>
            <a:xfrm>
              <a:off x="899592" y="1712282"/>
              <a:ext cx="2175016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/>
                <a:t>BmnRoot</a:t>
              </a:r>
              <a:endParaRPr lang="ru-RU" sz="1500" dirty="0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2279726-F6F5-4298-A6A2-22DB29AE05E0}"/>
              </a:ext>
            </a:extLst>
          </p:cNvPr>
          <p:cNvSpPr/>
          <p:nvPr/>
        </p:nvSpPr>
        <p:spPr>
          <a:xfrm>
            <a:off x="771683" y="3434508"/>
            <a:ext cx="241605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/>
              <a:t>BM@N runs</a:t>
            </a:r>
            <a:endParaRPr lang="ru-RU" sz="15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08" y="3672514"/>
            <a:ext cx="1440160" cy="144016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2279726-F6F5-4298-A6A2-22DB29AE05E0}"/>
              </a:ext>
            </a:extLst>
          </p:cNvPr>
          <p:cNvSpPr/>
          <p:nvPr/>
        </p:nvSpPr>
        <p:spPr>
          <a:xfrm>
            <a:off x="6172283" y="3434507"/>
            <a:ext cx="192810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/>
              <a:t>detector parameters</a:t>
            </a:r>
            <a:endParaRPr lang="ru-RU" sz="1500" dirty="0"/>
          </a:p>
        </p:txBody>
      </p:sp>
      <p:cxnSp>
        <p:nvCxnSpPr>
          <p:cNvPr id="22" name="Прямая со стрелкой 21"/>
          <p:cNvCxnSpPr>
            <a:stCxn id="2" idx="3"/>
            <a:endCxn id="17" idx="1"/>
          </p:cNvCxnSpPr>
          <p:nvPr/>
        </p:nvCxnSpPr>
        <p:spPr>
          <a:xfrm>
            <a:off x="2699792" y="4392594"/>
            <a:ext cx="1426981" cy="550064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7" idx="3"/>
            <a:endCxn id="20" idx="1"/>
          </p:cNvCxnSpPr>
          <p:nvPr/>
        </p:nvCxnSpPr>
        <p:spPr>
          <a:xfrm flipV="1">
            <a:off x="4935783" y="4392594"/>
            <a:ext cx="1452525" cy="550064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59">
            <a:extLst>
              <a:ext uri="{FF2B5EF4-FFF2-40B4-BE49-F238E27FC236}">
                <a16:creationId xmlns:a16="http://schemas.microsoft.com/office/drawing/2014/main" id="{C54FFE23-FE6B-4FC1-8A57-0C3DF751EB92}"/>
              </a:ext>
            </a:extLst>
          </p:cNvPr>
          <p:cNvSpPr txBox="1">
            <a:spLocks noChangeArrowheads="1"/>
          </p:cNvSpPr>
          <p:nvPr/>
        </p:nvSpPr>
        <p:spPr bwMode="gray">
          <a:xfrm rot="1257967">
            <a:off x="2876596" y="4395641"/>
            <a:ext cx="115127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300" dirty="0" smtClean="0">
                <a:solidFill>
                  <a:srgbClr val="000000"/>
                </a:solidFill>
              </a:rPr>
              <a:t>e.g. energies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27" name="Text Box 59">
            <a:extLst>
              <a:ext uri="{FF2B5EF4-FFF2-40B4-BE49-F238E27FC236}">
                <a16:creationId xmlns:a16="http://schemas.microsoft.com/office/drawing/2014/main" id="{C54FFE23-FE6B-4FC1-8A57-0C3DF751EB92}"/>
              </a:ext>
            </a:extLst>
          </p:cNvPr>
          <p:cNvSpPr txBox="1">
            <a:spLocks noChangeArrowheads="1"/>
          </p:cNvSpPr>
          <p:nvPr/>
        </p:nvSpPr>
        <p:spPr bwMode="gray">
          <a:xfrm rot="20340331">
            <a:off x="5190490" y="4419672"/>
            <a:ext cx="83548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300" dirty="0" smtClean="0">
                <a:solidFill>
                  <a:srgbClr val="000000"/>
                </a:solidFill>
              </a:rPr>
              <a:t>e.g. runs</a:t>
            </a:r>
            <a:endParaRPr lang="ru-RU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17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316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tools of the database interface</a:t>
            </a:r>
            <a:endParaRPr lang="en-US" alt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3088" y="1052736"/>
            <a:ext cx="864738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u="sng" dirty="0"/>
              <a:t>UniDbConnection</a:t>
            </a:r>
            <a:r>
              <a:rPr lang="en-US" dirty="0"/>
              <a:t> serves to open and close connections to the </a:t>
            </a:r>
            <a:r>
              <a:rPr lang="en-US" dirty="0" smtClean="0"/>
              <a:t>database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u="sng" dirty="0"/>
              <a:t>UniDbGenerateClasses</a:t>
            </a:r>
            <a:r>
              <a:rPr lang="en-US" dirty="0"/>
              <a:t> generates skeleton classes for all tables of the </a:t>
            </a:r>
            <a:r>
              <a:rPr lang="en-US" dirty="0" smtClean="0"/>
              <a:t>database</a:t>
            </a:r>
            <a:endParaRPr lang="en-US" dirty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u="sng" dirty="0" smtClean="0"/>
              <a:t>UniDbParser</a:t>
            </a:r>
            <a:r>
              <a:rPr lang="en-US" dirty="0" smtClean="0"/>
              <a:t> </a:t>
            </a:r>
            <a:r>
              <a:rPr lang="en-US" dirty="0"/>
              <a:t>parses existing data of the experiment from HTML, Excel and text files, and writes them to the Unified </a:t>
            </a:r>
            <a:r>
              <a:rPr lang="en-US" dirty="0" smtClean="0"/>
              <a:t>Database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u="sng" dirty="0"/>
              <a:t>UniDbSearchCondition</a:t>
            </a:r>
            <a:r>
              <a:rPr lang="en-US" dirty="0"/>
              <a:t> forms criteria for selection of runs and detector </a:t>
            </a:r>
            <a:r>
              <a:rPr lang="en-US" dirty="0" smtClean="0"/>
              <a:t>parameters</a:t>
            </a:r>
            <a:endParaRPr lang="en-US" dirty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u="sng" dirty="0" smtClean="0"/>
              <a:t>UniDbTangoData</a:t>
            </a:r>
            <a:r>
              <a:rPr lang="en-US" dirty="0" smtClean="0"/>
              <a:t> </a:t>
            </a:r>
            <a:r>
              <a:rPr lang="en-US" dirty="0"/>
              <a:t>gets hardware data from the </a:t>
            </a:r>
            <a:r>
              <a:rPr lang="en-US" dirty="0" smtClean="0"/>
              <a:t>Slow Control System (“Tango”) </a:t>
            </a:r>
            <a:r>
              <a:rPr lang="en-US" dirty="0"/>
              <a:t>for selected time range (run number), detector and parameter defined by name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9276" y="4411558"/>
            <a:ext cx="856895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u="sng" dirty="0" smtClean="0"/>
              <a:t>C++ database interface includes:</a:t>
            </a:r>
            <a:endParaRPr lang="en-US" u="sng" dirty="0"/>
          </a:p>
          <a:p>
            <a:pPr algn="just">
              <a:lnSpc>
                <a:spcPct val="130000"/>
              </a:lnSpc>
            </a:pPr>
            <a:r>
              <a:rPr lang="en-US" b="1" dirty="0"/>
              <a:t>macros/</a:t>
            </a:r>
            <a:r>
              <a:rPr lang="en-US" dirty="0"/>
              <a:t> - ROOT macros for executing the tasks presented by the classes above </a:t>
            </a:r>
          </a:p>
          <a:p>
            <a:pPr algn="just">
              <a:lnSpc>
                <a:spcPct val="130000"/>
              </a:lnSpc>
            </a:pPr>
            <a:r>
              <a:rPr lang="en-US" b="1" dirty="0"/>
              <a:t>examples/</a:t>
            </a:r>
            <a:r>
              <a:rPr lang="en-US" dirty="0"/>
              <a:t> - numerous examples (ROOT macros) of using C++ interface to work with the BM@N database</a:t>
            </a:r>
          </a:p>
          <a:p>
            <a:pPr algn="just">
              <a:lnSpc>
                <a:spcPct val="130000"/>
              </a:lnSpc>
            </a:pPr>
            <a:r>
              <a:rPr lang="en-US" b="1" dirty="0"/>
              <a:t>docs/</a:t>
            </a:r>
            <a:r>
              <a:rPr lang="en-US" dirty="0"/>
              <a:t> - Unified Database documentation: Reference Manual, User’s Guide</a:t>
            </a:r>
          </a:p>
        </p:txBody>
      </p:sp>
    </p:spTree>
    <p:extLst>
      <p:ext uri="{BB962C8B-B14F-4D97-AF65-F5344CB8AC3E}">
        <p14:creationId xmlns:p14="http://schemas.microsoft.com/office/powerpoint/2010/main" val="2486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" r="11" b="4943"/>
          <a:stretch/>
        </p:blipFill>
        <p:spPr bwMode="auto">
          <a:xfrm>
            <a:off x="5048313" y="3212976"/>
            <a:ext cx="4104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“Tango” (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hardware) data</a:t>
            </a:r>
            <a:endParaRPr lang="en-US" alt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18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316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759" y="1052736"/>
            <a:ext cx="9131554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/>
              <a:t>UniDbTangoData</a:t>
            </a:r>
            <a:r>
              <a:rPr lang="en-US" dirty="0"/>
              <a:t> </a:t>
            </a:r>
            <a:r>
              <a:rPr lang="en-US" dirty="0" smtClean="0"/>
              <a:t>interface </a:t>
            </a:r>
            <a:r>
              <a:rPr lang="en-US" dirty="0"/>
              <a:t>gets hardware data from the </a:t>
            </a:r>
            <a:r>
              <a:rPr lang="en-US" dirty="0" smtClean="0"/>
              <a:t>BM@N Slow Control System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080" y="1484784"/>
            <a:ext cx="8935416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u="sng" dirty="0"/>
              <a:t>Main functions of the class</a:t>
            </a:r>
            <a:r>
              <a:rPr lang="en-US" sz="1600" dirty="0"/>
              <a:t>:</a:t>
            </a:r>
          </a:p>
          <a:p>
            <a:pPr>
              <a:lnSpc>
                <a:spcPct val="140000"/>
              </a:lnSpc>
            </a:pPr>
            <a:r>
              <a:rPr lang="en-US" sz="1300" dirty="0" err="1"/>
              <a:t>Tango_Data</a:t>
            </a:r>
            <a:r>
              <a:rPr lang="en-US" sz="1300" dirty="0"/>
              <a:t>* </a:t>
            </a:r>
            <a:r>
              <a:rPr lang="en-US" sz="1300" b="1" i="1" dirty="0" err="1"/>
              <a:t>GetTangoParameter</a:t>
            </a:r>
            <a:r>
              <a:rPr lang="en-US" sz="1300" dirty="0"/>
              <a:t>(char* </a:t>
            </a:r>
            <a:r>
              <a:rPr lang="en-US" sz="1300" dirty="0" err="1"/>
              <a:t>detector_name</a:t>
            </a:r>
            <a:r>
              <a:rPr lang="en-US" sz="1300" dirty="0"/>
              <a:t>, char* </a:t>
            </a:r>
            <a:r>
              <a:rPr lang="en-US" sz="1300" dirty="0" err="1"/>
              <a:t>parameter_name</a:t>
            </a:r>
            <a:r>
              <a:rPr lang="en-US" sz="1300" dirty="0"/>
              <a:t>, char* </a:t>
            </a:r>
            <a:r>
              <a:rPr lang="en-US" sz="1300" dirty="0" err="1"/>
              <a:t>date_start</a:t>
            </a:r>
            <a:r>
              <a:rPr lang="en-US" sz="1300" dirty="0"/>
              <a:t>, char* </a:t>
            </a:r>
            <a:r>
              <a:rPr lang="en-US" sz="1300" dirty="0" err="1"/>
              <a:t>date_end</a:t>
            </a:r>
            <a:r>
              <a:rPr lang="en-US" sz="1300" dirty="0"/>
              <a:t>);</a:t>
            </a:r>
          </a:p>
          <a:p>
            <a:pPr>
              <a:lnSpc>
                <a:spcPct val="140000"/>
              </a:lnSpc>
            </a:pPr>
            <a:r>
              <a:rPr lang="en-US" sz="1300" dirty="0"/>
              <a:t>void </a:t>
            </a:r>
            <a:r>
              <a:rPr lang="en-US" sz="1300" i="1" dirty="0" err="1"/>
              <a:t>PrintData</a:t>
            </a:r>
            <a:r>
              <a:rPr lang="en-US" sz="1300" dirty="0"/>
              <a:t>(</a:t>
            </a:r>
            <a:r>
              <a:rPr lang="en-US" sz="1300" dirty="0" err="1"/>
              <a:t>Tango_Data</a:t>
            </a:r>
            <a:r>
              <a:rPr lang="en-US" sz="1300" dirty="0"/>
              <a:t>* parameter, bool </a:t>
            </a:r>
            <a:r>
              <a:rPr lang="en-US" sz="1300" dirty="0" err="1"/>
              <a:t>isGraphicPresentation</a:t>
            </a:r>
            <a:r>
              <a:rPr lang="en-US" sz="1300" dirty="0"/>
              <a:t> = </a:t>
            </a:r>
            <a:r>
              <a:rPr lang="en-US" sz="1300" dirty="0" smtClean="0"/>
              <a:t>true);</a:t>
            </a:r>
            <a:endParaRPr lang="en-US" sz="13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2852936"/>
            <a:ext cx="315677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/>
              <a:t>(“</a:t>
            </a:r>
            <a:r>
              <a:rPr lang="en-US" sz="1300" b="1" dirty="0" smtClean="0"/>
              <a:t>Magnet</a:t>
            </a:r>
            <a:r>
              <a:rPr lang="en-US" sz="1300" dirty="0" smtClean="0"/>
              <a:t>”, “</a:t>
            </a:r>
            <a:r>
              <a:rPr lang="en-US" sz="1300" b="1" dirty="0" smtClean="0"/>
              <a:t>field</a:t>
            </a:r>
            <a:r>
              <a:rPr lang="en-US" sz="1300" dirty="0" smtClean="0"/>
              <a:t>”, run 1886, run 1888);</a:t>
            </a:r>
            <a:endParaRPr lang="en-US" sz="13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852936"/>
            <a:ext cx="437083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/>
              <a:t>(“</a:t>
            </a:r>
            <a:r>
              <a:rPr lang="en-US" sz="1300" b="1" dirty="0"/>
              <a:t>ZDC</a:t>
            </a:r>
            <a:r>
              <a:rPr lang="en-US" sz="1300" dirty="0"/>
              <a:t>”, “</a:t>
            </a:r>
            <a:r>
              <a:rPr lang="en-US" sz="1300" b="1" dirty="0" err="1"/>
              <a:t>Vset</a:t>
            </a:r>
            <a:r>
              <a:rPr lang="en-US" sz="1300" dirty="0"/>
              <a:t>”, “</a:t>
            </a:r>
            <a:r>
              <a:rPr lang="ru-RU" sz="1300" dirty="0"/>
              <a:t>2015</a:t>
            </a:r>
            <a:r>
              <a:rPr lang="en-US" sz="1300" dirty="0"/>
              <a:t>.</a:t>
            </a:r>
            <a:r>
              <a:rPr lang="ru-RU" sz="1300" dirty="0"/>
              <a:t>03</a:t>
            </a:r>
            <a:r>
              <a:rPr lang="en-US" sz="1300" dirty="0"/>
              <a:t>.</a:t>
            </a:r>
            <a:r>
              <a:rPr lang="ru-RU" sz="1300" dirty="0"/>
              <a:t>13 23:40</a:t>
            </a:r>
            <a:r>
              <a:rPr lang="en-US" sz="1300" dirty="0"/>
              <a:t>”, “</a:t>
            </a:r>
            <a:r>
              <a:rPr lang="ru-RU" sz="1300" dirty="0"/>
              <a:t>2015</a:t>
            </a:r>
            <a:r>
              <a:rPr lang="en-US" sz="1300" dirty="0"/>
              <a:t>.</a:t>
            </a:r>
            <a:r>
              <a:rPr lang="ru-RU" sz="1300" dirty="0"/>
              <a:t>03</a:t>
            </a:r>
            <a:r>
              <a:rPr lang="en-US" sz="1300" dirty="0"/>
              <a:t>.</a:t>
            </a:r>
            <a:r>
              <a:rPr lang="ru-RU" sz="1300" dirty="0"/>
              <a:t>13 24:00</a:t>
            </a:r>
            <a:r>
              <a:rPr lang="en-US" sz="1300" dirty="0"/>
              <a:t>”);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84289" y="5877272"/>
            <a:ext cx="4320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time</a:t>
            </a:r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4292229" y="4457865"/>
            <a:ext cx="15121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hall sensor voltage, mv</a:t>
            </a:r>
            <a:endParaRPr lang="en-US" sz="1000" dirty="0"/>
          </a:p>
        </p:txBody>
      </p:sp>
      <p:sp>
        <p:nvSpPr>
          <p:cNvPr id="21" name="Прямоугольник 20"/>
          <p:cNvSpPr/>
          <p:nvPr/>
        </p:nvSpPr>
        <p:spPr>
          <a:xfrm rot="19276606">
            <a:off x="3796067" y="5527034"/>
            <a:ext cx="10387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time counter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5877272"/>
            <a:ext cx="13681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ZDC tower number</a:t>
            </a: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-143221" y="4615830"/>
            <a:ext cx="6036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voltage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4" y="3284984"/>
            <a:ext cx="4743099" cy="281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19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139964C-42CA-4551-A639-1CDC63FA6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83" y="2481573"/>
            <a:ext cx="2046940" cy="1667507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23E828A2-6E60-4C73-8AD1-8D9A3DC9DE9B}"/>
              </a:ext>
            </a:extLst>
          </p:cNvPr>
          <p:cNvGrpSpPr/>
          <p:nvPr/>
        </p:nvGrpSpPr>
        <p:grpSpPr>
          <a:xfrm>
            <a:off x="3851920" y="2643516"/>
            <a:ext cx="1368152" cy="1477011"/>
            <a:chOff x="4932040" y="1774187"/>
            <a:chExt cx="1697360" cy="169736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A616C1ED-B132-40A7-9026-DCA6AB3FE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774187"/>
              <a:ext cx="1697360" cy="1697360"/>
            </a:xfrm>
            <a:prstGeom prst="rect">
              <a:avLst/>
            </a:prstGeom>
          </p:spPr>
        </p:pic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976BD5F3-969D-45CD-93FA-98A1485C71DA}"/>
                </a:ext>
              </a:extLst>
            </p:cNvPr>
            <p:cNvSpPr/>
            <p:nvPr/>
          </p:nvSpPr>
          <p:spPr>
            <a:xfrm>
              <a:off x="5056688" y="1916832"/>
              <a:ext cx="1459528" cy="672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Unified</a:t>
              </a:r>
            </a:p>
            <a:p>
              <a:pPr algn="ctr"/>
              <a:r>
                <a:rPr lang="en-US" sz="1600" b="1" dirty="0"/>
                <a:t>Database</a:t>
              </a:r>
              <a:endParaRPr lang="ru-RU" sz="1600" dirty="0"/>
            </a:p>
          </p:txBody>
        </p:sp>
      </p:grp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9E406ED5-020E-4107-8929-8ACAA1783CEC}"/>
              </a:ext>
            </a:extLst>
          </p:cNvPr>
          <p:cNvSpPr/>
          <p:nvPr/>
        </p:nvSpPr>
        <p:spPr>
          <a:xfrm rot="1060803">
            <a:off x="2849101" y="3041453"/>
            <a:ext cx="120816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rgbClr val="000000"/>
                </a:solidFill>
              </a:rPr>
              <a:t>ROOT</a:t>
            </a:r>
            <a:endParaRPr lang="en-US" sz="1300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E90CF86-4FD2-4ABD-B4A5-787BBCA3644F}"/>
              </a:ext>
            </a:extLst>
          </p:cNvPr>
          <p:cNvGrpSpPr/>
          <p:nvPr/>
        </p:nvGrpSpPr>
        <p:grpSpPr>
          <a:xfrm>
            <a:off x="971600" y="2375719"/>
            <a:ext cx="1971987" cy="981273"/>
            <a:chOff x="2126843" y="2483114"/>
            <a:chExt cx="2013109" cy="690327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58DEA7FE-3B28-4341-A07D-5AAF8F885B59}"/>
                </a:ext>
              </a:extLst>
            </p:cNvPr>
            <p:cNvSpPr/>
            <p:nvPr/>
          </p:nvSpPr>
          <p:spPr>
            <a:xfrm>
              <a:off x="2161938" y="2483114"/>
              <a:ext cx="1978014" cy="690327"/>
            </a:xfrm>
            <a:prstGeom prst="rect">
              <a:avLst/>
            </a:prstGeom>
            <a:gradFill>
              <a:gsLst>
                <a:gs pos="0">
                  <a:srgbClr val="FBF1D9"/>
                </a:gs>
                <a:gs pos="100000">
                  <a:srgbClr val="F8DCBE"/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8B5132FA-FA34-4758-A8C0-F10B55D161B6}"/>
                </a:ext>
              </a:extLst>
            </p:cNvPr>
            <p:cNvSpPr/>
            <p:nvPr/>
          </p:nvSpPr>
          <p:spPr>
            <a:xfrm>
              <a:off x="2126843" y="2557188"/>
              <a:ext cx="20131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C++ database interface w/o SQL</a:t>
              </a:r>
            </a:p>
            <a:p>
              <a:pPr algn="ctr"/>
              <a:r>
                <a:rPr lang="en-US" sz="1500" dirty="0"/>
                <a:t>(connect, SQL I/O)</a:t>
              </a:r>
              <a:endParaRPr lang="ru-RU" sz="1500" dirty="0"/>
            </a:p>
          </p:txBody>
        </p:sp>
      </p:grp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DBE24787-1B45-4F21-A8FC-CA64D8DBF69B}"/>
              </a:ext>
            </a:extLst>
          </p:cNvPr>
          <p:cNvSpPr/>
          <p:nvPr/>
        </p:nvSpPr>
        <p:spPr>
          <a:xfrm>
            <a:off x="6012160" y="3882534"/>
            <a:ext cx="309634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Web-interface is under development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F97B077-51A6-4F06-B3FC-13F669CE5AD7}"/>
              </a:ext>
            </a:extLst>
          </p:cNvPr>
          <p:cNvSpPr/>
          <p:nvPr/>
        </p:nvSpPr>
        <p:spPr>
          <a:xfrm rot="20347029">
            <a:off x="5106637" y="3054988"/>
            <a:ext cx="108012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PHP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3FB4B11-30B6-4C49-BE61-4FC8DF9E6720}"/>
              </a:ext>
            </a:extLst>
          </p:cNvPr>
          <p:cNvSpPr/>
          <p:nvPr/>
        </p:nvSpPr>
        <p:spPr>
          <a:xfrm>
            <a:off x="-146584" y="5857527"/>
            <a:ext cx="19941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Slow Control System</a:t>
            </a:r>
            <a:endParaRPr lang="ru-RU" sz="1400" dirty="0">
              <a:solidFill>
                <a:srgbClr val="000000"/>
              </a:solidFill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54D06E8-B8A5-4125-B726-F602007692DB}"/>
              </a:ext>
            </a:extLst>
          </p:cNvPr>
          <p:cNvGrpSpPr/>
          <p:nvPr/>
        </p:nvGrpSpPr>
        <p:grpSpPr>
          <a:xfrm>
            <a:off x="323528" y="4943274"/>
            <a:ext cx="936104" cy="993727"/>
            <a:chOff x="5026338" y="2249459"/>
            <a:chExt cx="1697360" cy="1697359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FF30C3CF-E0CC-47F6-A02E-CFF598F4D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338" y="2249459"/>
              <a:ext cx="1697360" cy="1697359"/>
            </a:xfrm>
            <a:prstGeom prst="rect">
              <a:avLst/>
            </a:prstGeom>
          </p:spPr>
        </p:pic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8DFFD605-286F-4024-860E-BDEA61856BC4}"/>
                </a:ext>
              </a:extLst>
            </p:cNvPr>
            <p:cNvSpPr/>
            <p:nvPr/>
          </p:nvSpPr>
          <p:spPr>
            <a:xfrm>
              <a:off x="5154799" y="2468808"/>
              <a:ext cx="1459528" cy="551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/>
                <a:t>Tango</a:t>
              </a:r>
            </a:p>
          </p:txBody>
        </p:sp>
      </p:grpSp>
      <p:sp>
        <p:nvSpPr>
          <p:cNvPr id="59" name="Стрелка вниз 97">
            <a:extLst>
              <a:ext uri="{FF2B5EF4-FFF2-40B4-BE49-F238E27FC236}">
                <a16:creationId xmlns:a16="http://schemas.microsoft.com/office/drawing/2014/main" id="{2F20B3E0-C1DE-4269-B2FD-8586CB4287F7}"/>
              </a:ext>
            </a:extLst>
          </p:cNvPr>
          <p:cNvSpPr/>
          <p:nvPr/>
        </p:nvSpPr>
        <p:spPr>
          <a:xfrm rot="10800000">
            <a:off x="4283968" y="4365104"/>
            <a:ext cx="432048" cy="936104"/>
          </a:xfrm>
          <a:prstGeom prst="downArrow">
            <a:avLst>
              <a:gd name="adj1" fmla="val 50000"/>
              <a:gd name="adj2" fmla="val 60920"/>
            </a:avLst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040CB852-87DE-4686-9117-CEFB864647F6}"/>
              </a:ext>
            </a:extLst>
          </p:cNvPr>
          <p:cNvCxnSpPr/>
          <p:nvPr/>
        </p:nvCxnSpPr>
        <p:spPr>
          <a:xfrm flipH="1">
            <a:off x="5162159" y="2881510"/>
            <a:ext cx="901615" cy="317347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F7B77965-410B-4B8F-8D40-5D4B5B322EB2}"/>
              </a:ext>
            </a:extLst>
          </p:cNvPr>
          <p:cNvCxnSpPr>
            <a:stCxn id="51" idx="3"/>
          </p:cNvCxnSpPr>
          <p:nvPr/>
        </p:nvCxnSpPr>
        <p:spPr>
          <a:xfrm>
            <a:off x="2943587" y="2866356"/>
            <a:ext cx="1008805" cy="340438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340ADEFD-0C26-45B9-8AF1-A0870FAAA4FD}"/>
              </a:ext>
            </a:extLst>
          </p:cNvPr>
          <p:cNvCxnSpPr/>
          <p:nvPr/>
        </p:nvCxnSpPr>
        <p:spPr>
          <a:xfrm>
            <a:off x="1691680" y="4781864"/>
            <a:ext cx="0" cy="134605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461ECE29-AAC6-418A-ABF0-9E913287BA14}"/>
              </a:ext>
            </a:extLst>
          </p:cNvPr>
          <p:cNvCxnSpPr/>
          <p:nvPr/>
        </p:nvCxnSpPr>
        <p:spPr>
          <a:xfrm flipH="1">
            <a:off x="35496" y="6125850"/>
            <a:ext cx="1656184" cy="247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E734B578-AC66-4CF5-95C3-53671015C3D4}"/>
              </a:ext>
            </a:extLst>
          </p:cNvPr>
          <p:cNvCxnSpPr>
            <a:stCxn id="51" idx="2"/>
          </p:cNvCxnSpPr>
          <p:nvPr/>
        </p:nvCxnSpPr>
        <p:spPr>
          <a:xfrm flipH="1">
            <a:off x="971600" y="3356992"/>
            <a:ext cx="1003183" cy="1415377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3AA859FF-F913-40A2-AB9B-B06E1EFBF45F}"/>
              </a:ext>
            </a:extLst>
          </p:cNvPr>
          <p:cNvSpPr/>
          <p:nvPr/>
        </p:nvSpPr>
        <p:spPr>
          <a:xfrm rot="18331951">
            <a:off x="889625" y="3961005"/>
            <a:ext cx="14792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>
                <a:solidFill>
                  <a:srgbClr val="000000"/>
                </a:solidFill>
              </a:rPr>
              <a:t>UniDbTango</a:t>
            </a:r>
            <a:r>
              <a:rPr lang="en-US" sz="1300" dirty="0">
                <a:solidFill>
                  <a:srgbClr val="000000"/>
                </a:solidFill>
              </a:rPr>
              <a:t> class</a:t>
            </a:r>
            <a:endParaRPr lang="en-US" sz="1300" dirty="0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7B3CD63F-EE14-4246-811E-813311873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9" y="1064283"/>
            <a:ext cx="682323" cy="682323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8525278E-87A3-4AFA-BE25-DF48CB57B582}"/>
              </a:ext>
            </a:extLst>
          </p:cNvPr>
          <p:cNvSpPr/>
          <p:nvPr/>
        </p:nvSpPr>
        <p:spPr>
          <a:xfrm>
            <a:off x="7020272" y="1667556"/>
            <a:ext cx="787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users</a:t>
            </a:r>
            <a:endParaRPr lang="ru-RU" sz="1600" dirty="0"/>
          </a:p>
        </p:txBody>
      </p: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C4FF4E79-EB28-45DD-96F3-74BD69AE2181}"/>
              </a:ext>
            </a:extLst>
          </p:cNvPr>
          <p:cNvCxnSpPr/>
          <p:nvPr/>
        </p:nvCxnSpPr>
        <p:spPr>
          <a:xfrm>
            <a:off x="7412296" y="1916832"/>
            <a:ext cx="1" cy="41380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5913AB4-B5EC-4BC0-B257-A94A306688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54" y="1052737"/>
            <a:ext cx="728298" cy="789982"/>
          </a:xfrm>
          <a:prstGeom prst="rect">
            <a:avLst/>
          </a:prstGeom>
          <a:effectLst>
            <a:innerShdw blurRad="114300">
              <a:schemeClr val="bg1">
                <a:lumMod val="65000"/>
              </a:schemeClr>
            </a:innerShdw>
          </a:effectLst>
        </p:spPr>
      </p:pic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DB17F7EB-C8A9-47C0-B8CC-6A02717E5FDD}"/>
              </a:ext>
            </a:extLst>
          </p:cNvPr>
          <p:cNvCxnSpPr>
            <a:endCxn id="51" idx="0"/>
          </p:cNvCxnSpPr>
          <p:nvPr/>
        </p:nvCxnSpPr>
        <p:spPr>
          <a:xfrm>
            <a:off x="1974783" y="1988840"/>
            <a:ext cx="0" cy="38687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7B1FD69-30B9-4E7A-A0B1-8A189B1F8150}"/>
              </a:ext>
            </a:extLst>
          </p:cNvPr>
          <p:cNvSpPr/>
          <p:nvPr/>
        </p:nvSpPr>
        <p:spPr>
          <a:xfrm>
            <a:off x="3707904" y="4090472"/>
            <a:ext cx="163158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PostgreSQL</a:t>
            </a: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43614DF3-AB9F-4B8B-8456-FF30578D5EBA}"/>
              </a:ext>
            </a:extLst>
          </p:cNvPr>
          <p:cNvCxnSpPr/>
          <p:nvPr/>
        </p:nvCxnSpPr>
        <p:spPr>
          <a:xfrm flipH="1">
            <a:off x="35496" y="4772369"/>
            <a:ext cx="1656184" cy="247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750A9713-30B4-47C9-9E4B-3D93FFBB8621}"/>
              </a:ext>
            </a:extLst>
          </p:cNvPr>
          <p:cNvSpPr/>
          <p:nvPr/>
        </p:nvSpPr>
        <p:spPr>
          <a:xfrm>
            <a:off x="2139719" y="1070492"/>
            <a:ext cx="1784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detector simulation</a:t>
            </a:r>
          </a:p>
          <a:p>
            <a:pPr algn="ctr"/>
            <a:r>
              <a:rPr lang="en-US" sz="1200" dirty="0"/>
              <a:t>raw data processing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event reconstruction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physics analysis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43E99FA5-03B1-448C-B34D-395913CD7866}"/>
              </a:ext>
            </a:extLst>
          </p:cNvPr>
          <p:cNvSpPr/>
          <p:nvPr/>
        </p:nvSpPr>
        <p:spPr>
          <a:xfrm>
            <a:off x="5940152" y="1178996"/>
            <a:ext cx="1280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reading and changing data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42279726-F6F5-4298-A6A2-22DB29AE05E0}"/>
              </a:ext>
            </a:extLst>
          </p:cNvPr>
          <p:cNvSpPr/>
          <p:nvPr/>
        </p:nvSpPr>
        <p:spPr>
          <a:xfrm>
            <a:off x="899592" y="1712282"/>
            <a:ext cx="21750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BmnRoot</a:t>
            </a:r>
            <a:endParaRPr lang="ru-RU" sz="1500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9B1EC5DD-7C1B-43D8-82C9-05969051AC91}"/>
              </a:ext>
            </a:extLst>
          </p:cNvPr>
          <p:cNvSpPr/>
          <p:nvPr/>
        </p:nvSpPr>
        <p:spPr>
          <a:xfrm>
            <a:off x="3121338" y="4641105"/>
            <a:ext cx="1190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configuration</a:t>
            </a:r>
          </a:p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calibration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5F279D81-34A9-4FF6-AD8C-47D9F5101BFA}"/>
              </a:ext>
            </a:extLst>
          </p:cNvPr>
          <p:cNvSpPr/>
          <p:nvPr/>
        </p:nvSpPr>
        <p:spPr>
          <a:xfrm>
            <a:off x="4711077" y="4641104"/>
            <a:ext cx="1256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parameter and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algorithm data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Rectangle 2">
            <a:extLst>
              <a:ext uri="{FF2B5EF4-FFF2-40B4-BE49-F238E27FC236}">
                <a16:creationId xmlns:a16="http://schemas.microsoft.com/office/drawing/2014/main" id="{84AFCF9F-978F-41AD-9671-793E781E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95816"/>
            <a:ext cx="9144000" cy="639987"/>
          </a:xfrm>
        </p:spPr>
        <p:txBody>
          <a:bodyPr/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Unified Database in offline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processing</a:t>
            </a:r>
            <a:endParaRPr lang="en-US" altLang="ru-RU" sz="3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172869"/>
            <a:ext cx="2188781" cy="142448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2D8ABA9-B2ED-4786-8E26-6B1110E3C8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62" y="2349870"/>
            <a:ext cx="2579062" cy="158318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46635"/>
            <a:ext cx="446143" cy="44614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13" y="5454890"/>
            <a:ext cx="438704" cy="43870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83" y="5930692"/>
            <a:ext cx="439882" cy="43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E26330-619C-495F-8C10-AADC26C977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" b="-131"/>
          <a:stretch/>
        </p:blipFill>
        <p:spPr>
          <a:xfrm>
            <a:off x="467544" y="2035010"/>
            <a:ext cx="8542302" cy="4435397"/>
          </a:xfrm>
          <a:prstGeom prst="rect">
            <a:avLst/>
          </a:prstGeom>
        </p:spPr>
      </p:pic>
      <p:sp>
        <p:nvSpPr>
          <p:cNvPr id="24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  <p:sp>
        <p:nvSpPr>
          <p:cNvPr id="2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2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1EDB119-0A04-4A8C-AA71-19CBBD76BC64}"/>
              </a:ext>
            </a:extLst>
          </p:cNvPr>
          <p:cNvSpPr/>
          <p:nvPr/>
        </p:nvSpPr>
        <p:spPr>
          <a:xfrm>
            <a:off x="0" y="422420"/>
            <a:ext cx="91706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anose="020B0604020202020204" pitchFamily="34" charset="0"/>
              </a:rPr>
              <a:t>N</a:t>
            </a:r>
            <a:r>
              <a:rPr lang="en-US" sz="3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anose="020B0604020202020204" pitchFamily="34" charset="0"/>
              </a:rPr>
              <a:t>uclotron-based </a:t>
            </a:r>
            <a:r>
              <a:rPr lang="en-US" sz="3000" b="1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anose="020B0604020202020204" pitchFamily="34" charset="0"/>
              </a:rPr>
              <a:t>I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anose="020B0604020202020204" pitchFamily="34" charset="0"/>
              </a:rPr>
              <a:t>on </a:t>
            </a:r>
            <a:r>
              <a:rPr lang="en-US" sz="3000" b="1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anose="020B0604020202020204" pitchFamily="34" charset="0"/>
              </a:rPr>
              <a:t>C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anose="020B0604020202020204" pitchFamily="34" charset="0"/>
              </a:rPr>
              <a:t>ollider f</a:t>
            </a:r>
            <a:r>
              <a:rPr lang="en-US" sz="3000" b="1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anose="020B0604020202020204" pitchFamily="34" charset="0"/>
              </a:rPr>
              <a:t>A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anose="020B0604020202020204" pitchFamily="34" charset="0"/>
              </a:rPr>
              <a:t>cility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2">
                <a:extLst>
                  <a:ext uri="{FF2B5EF4-FFF2-40B4-BE49-F238E27FC236}">
                    <a16:creationId xmlns:a16="http://schemas.microsoft.com/office/drawing/2014/main" id="{D8D3F05B-464C-4BB5-B073-CDE802D72E3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737377" y="1547778"/>
                <a:ext cx="3176246" cy="351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v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266700" indent="-266700" algn="just">
                  <a:spcBef>
                    <a:spcPts val="1200"/>
                  </a:spcBef>
                  <a:spcAft>
                    <a:spcPts val="0"/>
                  </a:spcAft>
                  <a:buClr>
                    <a:srgbClr val="000090"/>
                  </a:buClr>
                  <a:buBlip>
                    <a:blip r:embed="rId4"/>
                  </a:buBlip>
                  <a:defRPr/>
                </a:pPr>
                <a:r>
                  <a:rPr lang="en-US" sz="1300" kern="0" dirty="0">
                    <a:solidFill>
                      <a:srgbClr val="000000"/>
                    </a:solidFill>
                    <a:effectLst/>
                  </a:rPr>
                  <a:t>Collision energy: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 kern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kern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300" b="0" i="1" kern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𝑙𝑎𝑏</m:t>
                        </m:r>
                      </m:sub>
                    </m:sSub>
                  </m:oMath>
                </a14:m>
                <a:r>
                  <a:rPr lang="en-US" sz="1300" i="1" kern="0" dirty="0">
                    <a:solidFill>
                      <a:srgbClr val="008000"/>
                    </a:solidFill>
                    <a:effectLst/>
                  </a:rPr>
                  <a:t> </a:t>
                </a:r>
                <a:r>
                  <a:rPr lang="en-US" sz="1300" i="1" kern="0" dirty="0">
                    <a:effectLst/>
                  </a:rPr>
                  <a:t>= </a:t>
                </a:r>
                <a:r>
                  <a:rPr lang="en-US" sz="1300" i="1" kern="0" dirty="0">
                    <a:solidFill>
                      <a:srgbClr val="008000"/>
                    </a:solidFill>
                    <a:effectLst/>
                  </a:rPr>
                  <a:t>2 – 6 </a:t>
                </a:r>
                <a:r>
                  <a:rPr lang="en-US" sz="1300" i="1" kern="0" dirty="0" err="1">
                    <a:effectLst/>
                  </a:rPr>
                  <a:t>AGeV</a:t>
                </a:r>
                <a:endParaRPr lang="en-US" sz="1300" i="1" kern="0" dirty="0">
                  <a:effectLst/>
                </a:endParaRPr>
              </a:p>
            </p:txBody>
          </p:sp>
        </mc:Choice>
        <mc:Fallback xmlns="">
          <p:sp>
            <p:nvSpPr>
              <p:cNvPr id="14" name="Объект 2">
                <a:extLst>
                  <a:ext uri="{FF2B5EF4-FFF2-40B4-BE49-F238E27FC236}">
                    <a16:creationId xmlns:a16="http://schemas.microsoft.com/office/drawing/2014/main" id="{D8D3F05B-464C-4BB5-B073-CDE802D72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7377" y="1547778"/>
                <a:ext cx="3176246" cy="351470"/>
              </a:xfrm>
              <a:prstGeom prst="rect">
                <a:avLst/>
              </a:prstGeom>
              <a:blipFill>
                <a:blip r:embed="rId5"/>
                <a:stretch>
                  <a:fillRect t="-17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бъект 2">
            <a:extLst>
              <a:ext uri="{FF2B5EF4-FFF2-40B4-BE49-F238E27FC236}">
                <a16:creationId xmlns:a16="http://schemas.microsoft.com/office/drawing/2014/main" id="{85051C45-00BE-42D3-ABAC-D9761194B86E}"/>
              </a:ext>
            </a:extLst>
          </p:cNvPr>
          <p:cNvSpPr txBox="1">
            <a:spLocks/>
          </p:cNvSpPr>
          <p:nvPr/>
        </p:nvSpPr>
        <p:spPr bwMode="auto">
          <a:xfrm>
            <a:off x="4742955" y="1053153"/>
            <a:ext cx="3384376" cy="34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6700" indent="-266700" algn="just">
              <a:spcBef>
                <a:spcPts val="1200"/>
              </a:spcBef>
              <a:spcAft>
                <a:spcPts val="600"/>
              </a:spcAft>
              <a:buClr>
                <a:srgbClr val="000090"/>
              </a:buClr>
              <a:buBlip>
                <a:blip r:embed="rId4"/>
              </a:buBlip>
              <a:defRPr/>
            </a:pPr>
            <a:r>
              <a:rPr lang="en-US" sz="1300" kern="0" dirty="0">
                <a:solidFill>
                  <a:srgbClr val="000000"/>
                </a:solidFill>
              </a:rPr>
              <a:t>Fixed target experiment: BM@N (</a:t>
            </a:r>
            <a:r>
              <a:rPr lang="en-US" sz="1300" kern="0" dirty="0" smtClean="0">
                <a:solidFill>
                  <a:srgbClr val="000000"/>
                </a:solidFill>
              </a:rPr>
              <a:t>2018)</a:t>
            </a:r>
            <a:endParaRPr lang="en-US" sz="1300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Объект 2">
                <a:extLst>
                  <a:ext uri="{FF2B5EF4-FFF2-40B4-BE49-F238E27FC236}">
                    <a16:creationId xmlns:a16="http://schemas.microsoft.com/office/drawing/2014/main" id="{89A6A256-7276-41CD-B8B6-932E03F669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7377" y="1268490"/>
                <a:ext cx="3528393" cy="369226"/>
              </a:xfrm>
            </p:spPr>
            <p:txBody>
              <a:bodyPr/>
              <a:lstStyle/>
              <a:p>
                <a:pPr marL="266700" indent="-266700" algn="just">
                  <a:spcBef>
                    <a:spcPts val="1200"/>
                  </a:spcBef>
                  <a:spcAft>
                    <a:spcPts val="600"/>
                  </a:spcAft>
                  <a:buClr>
                    <a:srgbClr val="000090"/>
                  </a:buClr>
                  <a:buBlip>
                    <a:blip r:embed="rId4"/>
                  </a:buBlip>
                  <a:defRPr/>
                </a:pPr>
                <a:r>
                  <a:rPr lang="en-US" sz="1300" dirty="0" smtClean="0">
                    <a:solidFill>
                      <a:srgbClr val="000000"/>
                    </a:solidFill>
                    <a:effectLst/>
                  </a:rPr>
                  <a:t>Beams: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4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1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1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p>
                    </m:sSup>
                    <m:r>
                      <a:rPr lang="en-US" sz="1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00" dirty="0"/>
                  <a:t>to</a:t>
                </a:r>
                <a14:m>
                  <m:oMath xmlns:m="http://schemas.openxmlformats.org/officeDocument/2006/math">
                    <m:r>
                      <a:rPr lang="en-US" sz="1300" b="0" i="1" smtClean="0">
                        <a:solidFill>
                          <a:srgbClr val="008000"/>
                        </a:solidFill>
                        <a:effectLst/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1300" i="1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smtClean="0">
                            <a:solidFill>
                              <a:srgbClr val="008000"/>
                            </a:solidFill>
                            <a:effectLst/>
                            <a:latin typeface="Cambria Math"/>
                          </a:rPr>
                          <m:t>𝐴𝑢</m:t>
                        </m:r>
                      </m:e>
                      <m:sup>
                        <m:r>
                          <a:rPr lang="en-US" sz="1300" b="0" i="1" smtClean="0">
                            <a:solidFill>
                              <a:srgbClr val="008000"/>
                            </a:solidFill>
                            <a:effectLst/>
                            <a:latin typeface="Cambria Math"/>
                          </a:rPr>
                          <m:t>79+</m:t>
                        </m:r>
                      </m:sup>
                    </m:sSup>
                    <m:r>
                      <a:rPr lang="en-US" sz="1300" b="0" i="1">
                        <a:solidFill>
                          <a:srgbClr val="008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endParaRPr lang="en-US" sz="1300" i="1" dirty="0">
                  <a:solidFill>
                    <a:srgbClr val="008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7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9A6A256-7276-41CD-B8B6-932E03F669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7377" y="1268490"/>
                <a:ext cx="3528393" cy="369226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B4F1C64-9A34-424D-8948-C1F772F414D7}"/>
              </a:ext>
            </a:extLst>
          </p:cNvPr>
          <p:cNvSpPr/>
          <p:nvPr/>
        </p:nvSpPr>
        <p:spPr>
          <a:xfrm>
            <a:off x="17912" y="1003099"/>
            <a:ext cx="409278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00" b="1" dirty="0">
                <a:solidFill>
                  <a:srgbClr val="008000"/>
                </a:solidFill>
                <a:latin typeface="Arial"/>
                <a:cs typeface="Arial"/>
              </a:rPr>
              <a:t>B</a:t>
            </a:r>
            <a:r>
              <a:rPr lang="en-US" sz="1700" b="1" dirty="0">
                <a:solidFill>
                  <a:srgbClr val="000090"/>
                </a:solidFill>
                <a:latin typeface="Arial"/>
                <a:cs typeface="Arial"/>
              </a:rPr>
              <a:t>aryonic </a:t>
            </a:r>
            <a:r>
              <a:rPr lang="en-US" sz="1700" b="1" dirty="0">
                <a:solidFill>
                  <a:srgbClr val="008000"/>
                </a:solidFill>
                <a:latin typeface="Arial"/>
                <a:cs typeface="Arial"/>
              </a:rPr>
              <a:t>M</a:t>
            </a:r>
            <a:r>
              <a:rPr lang="en-US" sz="1700" b="1" dirty="0">
                <a:solidFill>
                  <a:srgbClr val="000090"/>
                </a:solidFill>
                <a:latin typeface="Arial"/>
                <a:cs typeface="Arial"/>
              </a:rPr>
              <a:t>atter at </a:t>
            </a:r>
            <a:r>
              <a:rPr lang="en-US" sz="1700" b="1" dirty="0">
                <a:solidFill>
                  <a:srgbClr val="008000"/>
                </a:solidFill>
                <a:latin typeface="Arial"/>
                <a:cs typeface="Arial"/>
              </a:rPr>
              <a:t>N</a:t>
            </a:r>
            <a:r>
              <a:rPr lang="en-US" sz="1700" b="1" dirty="0">
                <a:solidFill>
                  <a:srgbClr val="000090"/>
                </a:solidFill>
                <a:latin typeface="Arial"/>
                <a:cs typeface="Arial"/>
              </a:rPr>
              <a:t>uclotron (</a:t>
            </a:r>
            <a:r>
              <a:rPr lang="en-US" sz="1700" b="1" dirty="0">
                <a:solidFill>
                  <a:srgbClr val="008000"/>
                </a:solidFill>
                <a:latin typeface="Arial"/>
                <a:cs typeface="Arial"/>
              </a:rPr>
              <a:t>BM@N</a:t>
            </a:r>
            <a:r>
              <a:rPr lang="en-US" sz="1700" b="1" dirty="0">
                <a:solidFill>
                  <a:srgbClr val="000090"/>
                </a:solidFill>
                <a:latin typeface="Arial"/>
                <a:cs typeface="Arial"/>
              </a:rPr>
              <a:t>)</a:t>
            </a:r>
            <a:endParaRPr lang="en-US" sz="17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grpSp>
        <p:nvGrpSpPr>
          <p:cNvPr id="16" name="Group 17"/>
          <p:cNvGrpSpPr/>
          <p:nvPr/>
        </p:nvGrpSpPr>
        <p:grpSpPr>
          <a:xfrm>
            <a:off x="190774" y="1340768"/>
            <a:ext cx="3013074" cy="2088232"/>
            <a:chOff x="200026" y="1177908"/>
            <a:chExt cx="3013074" cy="2088232"/>
          </a:xfrm>
        </p:grpSpPr>
        <p:pic>
          <p:nvPicPr>
            <p:cNvPr id="17" name="Picture 12" descr="C:\Users\Yury\Documents\Suzdal\BMN.jpg"/>
            <p:cNvPicPr>
              <a:picLocks noChangeAspect="1" noChangeArrowheads="1"/>
            </p:cNvPicPr>
            <p:nvPr/>
          </p:nvPicPr>
          <p:blipFill rotWithShape="1">
            <a:blip r:embed="rId7"/>
            <a:srcRect t="1" b="6141"/>
            <a:stretch/>
          </p:blipFill>
          <p:spPr bwMode="auto">
            <a:xfrm>
              <a:off x="200026" y="1177908"/>
              <a:ext cx="3013074" cy="17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Arrow Connector 3"/>
            <p:cNvCxnSpPr>
              <a:cxnSpLocks noChangeShapeType="1"/>
            </p:cNvCxnSpPr>
            <p:nvPr/>
          </p:nvCxnSpPr>
          <p:spPr bwMode="auto">
            <a:xfrm>
              <a:off x="1700932" y="2919499"/>
              <a:ext cx="470861" cy="346641"/>
            </a:xfrm>
            <a:prstGeom prst="straightConnector1">
              <a:avLst/>
            </a:prstGeom>
            <a:noFill/>
            <a:ln w="76200" cmpd="sng">
              <a:solidFill>
                <a:srgbClr val="00009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22267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1040"/>
            <a:ext cx="9144000" cy="576411"/>
          </a:xfrm>
        </p:spPr>
        <p:txBody>
          <a:bodyPr/>
          <a:lstStyle/>
          <a:p>
            <a:pPr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Web-interface of the simulation part</a:t>
            </a:r>
            <a:endParaRPr lang="en-US" alt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D852175-80E8-4D13-ACCF-5508C98D2617}"/>
              </a:ext>
            </a:extLst>
          </p:cNvPr>
          <p:cNvSpPr/>
          <p:nvPr/>
        </p:nvSpPr>
        <p:spPr>
          <a:xfrm>
            <a:off x="251520" y="1111545"/>
            <a:ext cx="676875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500" dirty="0"/>
              <a:t>It contains paths to all simulated data files for different event generators</a:t>
            </a:r>
          </a:p>
          <a:p>
            <a:pPr algn="ctr">
              <a:lnSpc>
                <a:spcPct val="130000"/>
              </a:lnSpc>
            </a:pPr>
            <a:r>
              <a:rPr lang="en-US" sz="1500" dirty="0">
                <a:solidFill>
                  <a:srgbClr val="000000"/>
                </a:solidFill>
              </a:rPr>
              <a:t>Easy search by many parameters</a:t>
            </a:r>
            <a:endParaRPr lang="ru-RU" sz="15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Shape 2">
                <a:extLst>
                  <a:ext uri="{FF2B5EF4-FFF2-40B4-BE49-F238E27FC236}">
                    <a16:creationId xmlns:a16="http://schemas.microsoft.com/office/drawing/2014/main" id="{607E04C8-8E7F-4CC5-867E-FA01DFF17220}"/>
                  </a:ext>
                </a:extLst>
              </p:cNvPr>
              <p:cNvSpPr txBox="1"/>
              <p:nvPr/>
            </p:nvSpPr>
            <p:spPr>
              <a:xfrm>
                <a:off x="7362900" y="2700128"/>
                <a:ext cx="1800200" cy="2448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1400" b="0" strike="noStrike" spc="-1" dirty="0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event generators:</a:t>
                </a:r>
              </a:p>
              <a:p>
                <a:r>
                  <a:rPr lang="en-US" sz="1400" b="0" strike="noStrike" spc="-1" dirty="0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UrQMD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r>
                  <a:rPr lang="en-US" sz="1400" b="0" strike="noStrike" spc="-1" dirty="0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QGSM</a:t>
                </a:r>
                <a:endParaRPr lang="en-US" sz="14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r>
                  <a:rPr lang="en-US" sz="1400" spc="-1" dirty="0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Hybrid UrQMD</a:t>
                </a:r>
                <a:endParaRPr lang="en-US" sz="14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r>
                  <a:rPr lang="en-US" sz="1400" spc="-1" dirty="0" err="1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vHLLE_UrQMD</a:t>
                </a:r>
                <a:endParaRPr lang="en-US" sz="14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r>
                  <a:rPr lang="en-US" sz="1400" spc="-1" dirty="0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3FD(Theseus)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r>
                  <a:rPr lang="en-US" sz="1400" spc="-1" dirty="0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…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176213" indent="-176213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ru-RU" sz="1400" dirty="0">
                    <a:solidFill>
                      <a:srgbClr val="C00000"/>
                    </a:solidFill>
                  </a:rPr>
                  <a:t>1,2TB </a:t>
                </a:r>
              </a:p>
              <a:p>
                <a:pPr marL="176213" indent="-176213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ru-RU" sz="1400" dirty="0">
                    <a:solidFill>
                      <a:srgbClr val="C00000"/>
                    </a:solidFill>
                  </a:rPr>
                  <a:t>~ </a:t>
                </a:r>
                <a:r>
                  <a:rPr lang="en-US" sz="1400" b="0" strike="noStrike" spc="-1" dirty="0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34 000 files</a:t>
                </a:r>
              </a:p>
              <a:p>
                <a:pPr marL="176213" indent="-176213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en-US" sz="1400" b="0" strike="noStrike" spc="-1" dirty="0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b="0" i="1" strike="noStrike" spc="-1" smtClean="0">
                            <a:solidFill>
                              <a:srgbClr val="99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0" strike="noStrike" spc="-1" smtClean="0">
                            <a:solidFill>
                              <a:srgbClr val="99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500" b="0" i="0" strike="noStrike" spc="-1" smtClean="0">
                            <a:solidFill>
                              <a:srgbClr val="99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400" b="0" strike="noStrike" spc="-1" dirty="0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ev</a:t>
                </a:r>
                <a:r>
                  <a:rPr lang="en-US" sz="1400" spc="-1" dirty="0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ents</a:t>
                </a:r>
                <a:r>
                  <a:rPr lang="en-US" sz="1400" b="0" strike="noStrike" spc="-1" dirty="0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/file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mc:Choice>
        <mc:Fallback xmlns="">
          <p:sp>
            <p:nvSpPr>
              <p:cNvPr id="17" name="TextShape 2">
                <a:extLst>
                  <a:ext uri="{FF2B5EF4-FFF2-40B4-BE49-F238E27FC236}">
                    <a16:creationId xmlns:a16="http://schemas.microsoft.com/office/drawing/2014/main" id="{607E04C8-8E7F-4CC5-867E-FA01DFF17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900" y="2700128"/>
                <a:ext cx="1800200" cy="2448272"/>
              </a:xfrm>
              <a:prstGeom prst="rect">
                <a:avLst/>
              </a:prstGeom>
              <a:blipFill>
                <a:blip r:embed="rId3"/>
                <a:stretch>
                  <a:fillRect l="-1017" t="-498" b="-4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2D8ABA9-B2ED-4786-8E26-6B1110E3C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" y="1772816"/>
            <a:ext cx="7272808" cy="4608512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cxnSpLocks/>
          </p:cNvCxnSpPr>
          <p:nvPr/>
        </p:nvCxnSpPr>
        <p:spPr>
          <a:xfrm flipH="1">
            <a:off x="3419872" y="2852936"/>
            <a:ext cx="39516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</p:cNvCxnSpPr>
          <p:nvPr/>
        </p:nvCxnSpPr>
        <p:spPr>
          <a:xfrm flipH="1" flipV="1">
            <a:off x="2627784" y="4581128"/>
            <a:ext cx="474373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20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1040"/>
            <a:ext cx="9144000" cy="576411"/>
          </a:xfrm>
        </p:spPr>
        <p:txBody>
          <a:bodyPr/>
          <a:lstStyle/>
          <a:p>
            <a:pPr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Web-interface of the experimental part</a:t>
            </a:r>
            <a:endParaRPr lang="en-US" alt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123728" y="1052736"/>
            <a:ext cx="4392488" cy="28803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ru-RU" sz="1400" dirty="0">
                <a:solidFill>
                  <a:srgbClr val="C00000"/>
                </a:solidFill>
              </a:rPr>
              <a:t>count of rows ~ </a:t>
            </a:r>
            <a:r>
              <a:rPr lang="en-US" altLang="ru-RU" sz="1400" dirty="0" smtClean="0">
                <a:solidFill>
                  <a:srgbClr val="C00000"/>
                </a:solidFill>
              </a:rPr>
              <a:t>50k            experimenta</a:t>
            </a:r>
            <a:r>
              <a:rPr lang="en-US" altLang="ru-RU" sz="1400" dirty="0">
                <a:solidFill>
                  <a:srgbClr val="C00000"/>
                </a:solidFill>
              </a:rPr>
              <a:t>l</a:t>
            </a:r>
            <a:r>
              <a:rPr lang="en-US" altLang="ru-RU" sz="1400" dirty="0" smtClean="0">
                <a:solidFill>
                  <a:srgbClr val="C00000"/>
                </a:solidFill>
              </a:rPr>
              <a:t> </a:t>
            </a:r>
            <a:r>
              <a:rPr lang="en-US" altLang="ru-RU" sz="1400" dirty="0">
                <a:solidFill>
                  <a:srgbClr val="C00000"/>
                </a:solidFill>
              </a:rPr>
              <a:t>data ~ </a:t>
            </a:r>
            <a:r>
              <a:rPr lang="en-US" altLang="ru-RU" sz="1400" dirty="0" smtClean="0">
                <a:solidFill>
                  <a:srgbClr val="C00000"/>
                </a:solidFill>
              </a:rPr>
              <a:t>12TB</a:t>
            </a:r>
            <a:endParaRPr lang="en-US" altLang="ru-RU" sz="1400" dirty="0">
              <a:solidFill>
                <a:srgbClr val="C00000"/>
              </a:solidFill>
            </a:endParaRPr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21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" y="1377264"/>
            <a:ext cx="9144000" cy="5040560"/>
          </a:xfrm>
          <a:prstGeom prst="rect">
            <a:avLst/>
          </a:prstGeom>
        </p:spPr>
      </p:pic>
      <p:cxnSp>
        <p:nvCxnSpPr>
          <p:cNvPr id="9" name="Прямая со стрелкой 8"/>
          <p:cNvCxnSpPr>
            <a:cxnSpLocks/>
          </p:cNvCxnSpPr>
          <p:nvPr/>
        </p:nvCxnSpPr>
        <p:spPr>
          <a:xfrm>
            <a:off x="5652120" y="1340768"/>
            <a:ext cx="172819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9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0" y="41354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The «Databases» section on </a:t>
            </a:r>
            <a:r>
              <a:rPr lang="en-US" sz="3000" b="1" i="1" spc="-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mpd.jinr.ru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020272" y="2132856"/>
            <a:ext cx="2016224" cy="329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>
              <a:spcBef>
                <a:spcPts val="1013"/>
              </a:spcBef>
              <a:buClr>
                <a:srgbClr val="0D228C"/>
              </a:buClr>
              <a:buFont typeface="Wingdings" charset="2"/>
              <a:buChar char=""/>
            </a:pPr>
            <a:r>
              <a:rPr lang="en-US" altLang="ru-RU" sz="1600" b="1" i="1" dirty="0">
                <a:solidFill>
                  <a:srgbClr val="0D228C"/>
                </a:solidFill>
                <a:latin typeface="Georgia" pitchFamily="16" charset="0"/>
              </a:rPr>
              <a:t>Information </a:t>
            </a:r>
          </a:p>
          <a:p>
            <a:pPr hangingPunct="1">
              <a:lnSpc>
                <a:spcPct val="100000"/>
              </a:lnSpc>
              <a:spcBef>
                <a:spcPts val="1013"/>
              </a:spcBef>
              <a:buClr>
                <a:srgbClr val="0D228C"/>
              </a:buClr>
              <a:buFont typeface="Wingdings" charset="2"/>
              <a:buChar char=""/>
            </a:pPr>
            <a:r>
              <a:rPr lang="en-US" altLang="ru-RU" sz="1600" b="1" i="1" dirty="0">
                <a:solidFill>
                  <a:srgbClr val="0D228C"/>
                </a:solidFill>
                <a:latin typeface="Georgia" pitchFamily="16" charset="0"/>
              </a:rPr>
              <a:t>News</a:t>
            </a:r>
          </a:p>
          <a:p>
            <a:pPr>
              <a:spcBef>
                <a:spcPts val="1013"/>
              </a:spcBef>
              <a:buClr>
                <a:srgbClr val="0D228C"/>
              </a:buClr>
              <a:buFont typeface="Wingdings" charset="2"/>
              <a:buChar char=""/>
            </a:pPr>
            <a:r>
              <a:rPr lang="en-US" altLang="ru-RU" sz="1600" b="1" i="1" dirty="0">
                <a:solidFill>
                  <a:srgbClr val="0D228C"/>
                </a:solidFill>
                <a:latin typeface="Georgia" pitchFamily="16" charset="0"/>
              </a:rPr>
              <a:t>Forum</a:t>
            </a:r>
          </a:p>
          <a:p>
            <a:pPr>
              <a:spcBef>
                <a:spcPts val="1013"/>
              </a:spcBef>
              <a:buClr>
                <a:srgbClr val="0D228C"/>
              </a:buClr>
              <a:buFont typeface="Wingdings" charset="2"/>
              <a:buChar char=""/>
            </a:pPr>
            <a:r>
              <a:rPr lang="en-US" altLang="ru-RU" sz="1600" b="1" i="1" dirty="0">
                <a:solidFill>
                  <a:srgbClr val="0D228C"/>
                </a:solidFill>
                <a:latin typeface="Georgia" pitchFamily="16" charset="0"/>
              </a:rPr>
              <a:t>Mail-lists </a:t>
            </a:r>
            <a:r>
              <a:rPr lang="en-US" altLang="ru-RU" sz="1400" b="1" i="1" dirty="0">
                <a:solidFill>
                  <a:srgbClr val="0D228C"/>
                </a:solidFill>
                <a:latin typeface="Georgia" pitchFamily="16" charset="0"/>
              </a:rPr>
              <a:t>(updates, errors…)</a:t>
            </a:r>
          </a:p>
          <a:p>
            <a:pPr hangingPunct="1">
              <a:lnSpc>
                <a:spcPct val="100000"/>
              </a:lnSpc>
              <a:spcBef>
                <a:spcPts val="1013"/>
              </a:spcBef>
              <a:buClr>
                <a:srgbClr val="0D228C"/>
              </a:buClr>
              <a:buFont typeface="Wingdings" charset="2"/>
              <a:buChar char=""/>
            </a:pPr>
            <a:r>
              <a:rPr lang="en-US" altLang="ru-RU" sz="1600" b="1" i="1" dirty="0">
                <a:solidFill>
                  <a:srgbClr val="0D228C"/>
                </a:solidFill>
                <a:latin typeface="Georgia" pitchFamily="16" charset="0"/>
              </a:rPr>
              <a:t>Software repositories</a:t>
            </a:r>
          </a:p>
          <a:p>
            <a:pPr hangingPunct="1">
              <a:lnSpc>
                <a:spcPct val="100000"/>
              </a:lnSpc>
              <a:spcBef>
                <a:spcPts val="1013"/>
              </a:spcBef>
              <a:buClr>
                <a:srgbClr val="0D228C"/>
              </a:buClr>
              <a:buFont typeface="Wingdings" charset="2"/>
              <a:buChar char=""/>
            </a:pPr>
            <a:r>
              <a:rPr lang="en-US" altLang="ru-RU" sz="1600" b="1" i="1" dirty="0">
                <a:solidFill>
                  <a:srgbClr val="0D228C"/>
                </a:solidFill>
                <a:latin typeface="Georgia" pitchFamily="16" charset="0"/>
              </a:rPr>
              <a:t>Software tests dashboard</a:t>
            </a:r>
          </a:p>
          <a:p>
            <a:pPr hangingPunct="1">
              <a:lnSpc>
                <a:spcPct val="100000"/>
              </a:lnSpc>
              <a:spcBef>
                <a:spcPts val="1013"/>
              </a:spcBef>
              <a:buClr>
                <a:srgbClr val="0D228C"/>
              </a:buClr>
              <a:buFont typeface="Wingdings" charset="2"/>
              <a:buChar char=""/>
            </a:pPr>
            <a:r>
              <a:rPr lang="en-US" altLang="ru-RU" sz="1600" b="1" i="1" dirty="0">
                <a:solidFill>
                  <a:srgbClr val="0D228C"/>
                </a:solidFill>
                <a:latin typeface="Georgia" pitchFamily="16" charset="0"/>
              </a:rPr>
              <a:t>etc.</a:t>
            </a:r>
          </a:p>
        </p:txBody>
      </p:sp>
      <p:sp>
        <p:nvSpPr>
          <p:cNvPr id="12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22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622A45-AEE1-46D8-82F0-636B51C16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" y="1167738"/>
            <a:ext cx="7002360" cy="51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5496" y="1036110"/>
            <a:ext cx="9001000" cy="5400600"/>
          </a:xfrm>
        </p:spPr>
        <p:txBody>
          <a:bodyPr/>
          <a:lstStyle/>
          <a:p>
            <a:pPr algn="just">
              <a:lnSpc>
                <a:spcPct val="120000"/>
              </a:lnSpc>
              <a:spcAft>
                <a:spcPts val="6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sz="1800" dirty="0"/>
              <a:t>The BM@N database </a:t>
            </a:r>
            <a:r>
              <a:rPr lang="en-US" sz="1800" dirty="0" smtClean="0"/>
              <a:t>has been </a:t>
            </a:r>
            <a:r>
              <a:rPr lang="en-US" sz="1800" dirty="0"/>
              <a:t>developed based on PostgreSQL and deployed in the cloud of the Laboratory of Information Technologies.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sz="1800" dirty="0"/>
              <a:t>The Unified Database merged the existing databases and </a:t>
            </a:r>
            <a:r>
              <a:rPr lang="en-GB" sz="1800" dirty="0" smtClean="0"/>
              <a:t>includes </a:t>
            </a:r>
            <a:r>
              <a:rPr lang="en-GB" sz="1800" dirty="0"/>
              <a:t>existing data of conducted BM@N runs from multiple files (binary, text, CSV, HTML and XML</a:t>
            </a:r>
            <a:r>
              <a:rPr lang="en-GB" sz="1800" dirty="0" smtClean="0"/>
              <a:t>).</a:t>
            </a:r>
            <a:endParaRPr lang="en-US" sz="1800" dirty="0"/>
          </a:p>
          <a:p>
            <a:pPr algn="just">
              <a:lnSpc>
                <a:spcPct val="120000"/>
              </a:lnSpc>
              <a:spcAft>
                <a:spcPts val="6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sz="1800" dirty="0"/>
              <a:t>The developed database is a comprehensive data storage of the BM@N experiment, which provides </a:t>
            </a:r>
            <a:r>
              <a:rPr lang="en-US" sz="1800" dirty="0" smtClean="0"/>
              <a:t>unified user </a:t>
            </a:r>
            <a:r>
              <a:rPr lang="en-US" sz="1800" dirty="0"/>
              <a:t>access and data </a:t>
            </a:r>
            <a:r>
              <a:rPr lang="en-US" sz="1800" dirty="0" smtClean="0"/>
              <a:t>management.</a:t>
            </a:r>
            <a:endParaRPr lang="en-US" sz="1800" dirty="0"/>
          </a:p>
          <a:p>
            <a:pPr algn="just">
              <a:lnSpc>
                <a:spcPct val="120000"/>
              </a:lnSpc>
              <a:spcAft>
                <a:spcPts val="6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sz="1800" dirty="0"/>
              <a:t>The C++ database interface has been implemented as a part of the BmnRoot environment to use it for offline raw data processing, reconstruction and physical analysis tasks. </a:t>
            </a:r>
            <a:r>
              <a:rPr lang="en-US" sz="1800" dirty="0" smtClean="0"/>
              <a:t>It </a:t>
            </a:r>
            <a:r>
              <a:rPr lang="en-US" sz="1800" dirty="0"/>
              <a:t>provides the </a:t>
            </a:r>
            <a:r>
              <a:rPr lang="en-US" sz="1800" dirty="0" smtClean="0"/>
              <a:t>interface </a:t>
            </a:r>
            <a:r>
              <a:rPr lang="en-US" sz="1800" dirty="0"/>
              <a:t>to </a:t>
            </a:r>
            <a:r>
              <a:rPr lang="en-US" sz="1800" dirty="0" smtClean="0"/>
              <a:t>manage </a:t>
            </a:r>
            <a:r>
              <a:rPr lang="en-US" sz="1800" dirty="0"/>
              <a:t>data without SQL statements.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sz="1800" dirty="0"/>
              <a:t>The </a:t>
            </a:r>
            <a:r>
              <a:rPr lang="en-US" sz="1800" dirty="0" smtClean="0"/>
              <a:t>Tango </a:t>
            </a:r>
            <a:r>
              <a:rPr lang="en-US" sz="1800" dirty="0"/>
              <a:t>interface has been developed to get hardware data from the BM@N Slow Control System</a:t>
            </a:r>
            <a:r>
              <a:rPr lang="en-US" sz="1800" dirty="0" smtClean="0"/>
              <a:t>.</a:t>
            </a:r>
            <a:endParaRPr lang="en-US" sz="1800" dirty="0"/>
          </a:p>
          <a:p>
            <a:pPr algn="just">
              <a:lnSpc>
                <a:spcPct val="120000"/>
              </a:lnSpc>
              <a:spcAft>
                <a:spcPts val="6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sz="1800" dirty="0"/>
              <a:t>The Web interface is under development now to simplify reading and changing the experiment data for users</a:t>
            </a:r>
            <a:r>
              <a:rPr lang="en-US" sz="1800" dirty="0" smtClean="0"/>
              <a:t>.</a:t>
            </a:r>
            <a:endParaRPr lang="en-US" sz="1800" dirty="0"/>
          </a:p>
          <a:p>
            <a:pPr algn="just">
              <a:lnSpc>
                <a:spcPct val="120000"/>
              </a:lnSpc>
              <a:spcAft>
                <a:spcPts val="6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sz="1800" dirty="0"/>
              <a:t>A future version of the Unified Database can be used for the MPD/NICA </a:t>
            </a:r>
            <a:r>
              <a:rPr lang="en-US" sz="1800" dirty="0" smtClean="0"/>
              <a:t>experiment</a:t>
            </a:r>
            <a:endParaRPr lang="ru-RU" sz="1800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alt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23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</p:spTree>
    <p:extLst>
      <p:ext uri="{BB962C8B-B14F-4D97-AF65-F5344CB8AC3E}">
        <p14:creationId xmlns:p14="http://schemas.microsoft.com/office/powerpoint/2010/main" val="21813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34D44AE2-E628-4AFE-BEBC-B6EF5B2C5E0F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458723" y="95426"/>
            <a:ext cx="6480719" cy="57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The XXI International Scientific Conference of</a:t>
            </a:r>
          </a:p>
          <a:p>
            <a:r>
              <a:rPr lang="en-US" dirty="0"/>
              <a:t>Young Scientists and Specialists (AYSS-2017)</a:t>
            </a:r>
            <a:endParaRPr lang="en-US" kern="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37A71F-E1A7-42F5-B686-CF8812D83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1062"/>
            <a:ext cx="730866" cy="66847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CDEBA86-9AD9-4E62-9BF4-C6F357A93CF2}"/>
              </a:ext>
            </a:extLst>
          </p:cNvPr>
          <p:cNvSpPr/>
          <p:nvPr/>
        </p:nvSpPr>
        <p:spPr>
          <a:xfrm>
            <a:off x="395536" y="260648"/>
            <a:ext cx="936104" cy="288032"/>
          </a:xfrm>
          <a:prstGeom prst="rect">
            <a:avLst/>
          </a:prstGeom>
          <a:solidFill>
            <a:srgbClr val="EAF1FB"/>
          </a:solidFill>
          <a:ln>
            <a:solidFill>
              <a:srgbClr val="EAF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C5A94A-1CB4-484A-9CD2-07EE521D1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8" y="-180291"/>
            <a:ext cx="1125285" cy="1125285"/>
          </a:xfrm>
          <a:prstGeom prst="rect">
            <a:avLst/>
          </a:prstGeom>
        </p:spPr>
      </p:pic>
      <p:pic>
        <p:nvPicPr>
          <p:cNvPr id="13" name="Изображение 1" descr="JINR_flagi.png">
            <a:extLst>
              <a:ext uri="{FF2B5EF4-FFF2-40B4-BE49-F238E27FC236}">
                <a16:creationId xmlns:a16="http://schemas.microsoft.com/office/drawing/2014/main" id="{BC2658AC-950E-4C5C-99BE-9127972DE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2217"/>
            <a:ext cx="9151938" cy="263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76A6C1BB-661D-46CB-9D70-3391299B5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5667" y="314096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32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SimSun" pitchFamily="2" charset="-122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8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24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sz="4000" b="1" i="1" dirty="0">
                <a:solidFill>
                  <a:schemeClr val="bg1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Thank you for your attention</a:t>
            </a:r>
            <a:r>
              <a:rPr kumimoji="0" lang="ru-RU" altLang="ru-RU" sz="4000" b="1" i="1" dirty="0">
                <a:solidFill>
                  <a:schemeClr val="bg1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!</a:t>
            </a:r>
            <a:endParaRPr kumimoji="0" lang="de-DE" altLang="ru-RU" sz="4000" b="1" i="1" dirty="0">
              <a:solidFill>
                <a:schemeClr val="bg1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D2990B3-F98C-4B7E-8782-59E7818B44AF}"/>
              </a:ext>
            </a:extLst>
          </p:cNvPr>
          <p:cNvSpPr/>
          <p:nvPr/>
        </p:nvSpPr>
        <p:spPr>
          <a:xfrm>
            <a:off x="6073757" y="3910772"/>
            <a:ext cx="32038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ru-RU" sz="1500" dirty="0">
                <a:solidFill>
                  <a:srgbClr val="000000"/>
                </a:solidFill>
              </a:rPr>
              <a:t>More information: </a:t>
            </a:r>
            <a:r>
              <a:rPr lang="en-US" altLang="ru-RU" sz="1500" dirty="0">
                <a:solidFill>
                  <a:srgbClr val="008000"/>
                </a:solidFill>
              </a:rPr>
              <a:t>mpd.jinr.ru</a:t>
            </a:r>
          </a:p>
          <a:p>
            <a:pPr lvl="0">
              <a:spcBef>
                <a:spcPts val="600"/>
              </a:spcBef>
            </a:pPr>
            <a:r>
              <a:rPr lang="en-US" altLang="ru-RU" sz="1500" dirty="0">
                <a:solidFill>
                  <a:srgbClr val="000000"/>
                </a:solidFill>
              </a:rPr>
              <a:t>                   email: </a:t>
            </a:r>
            <a:r>
              <a:rPr lang="en-US" altLang="ru-RU" sz="1500" i="1" dirty="0">
                <a:solidFill>
                  <a:srgbClr val="008000"/>
                </a:solidFill>
              </a:rPr>
              <a:t>gertsen@jinr.ru</a:t>
            </a:r>
          </a:p>
        </p:txBody>
      </p:sp>
      <p:sp>
        <p:nvSpPr>
          <p:cNvPr id="16" name="Дата 1">
            <a:extLst>
              <a:ext uri="{FF2B5EF4-FFF2-40B4-BE49-F238E27FC236}">
                <a16:creationId xmlns:a16="http://schemas.microsoft.com/office/drawing/2014/main" id="{35F8D15C-45CA-4FB7-92E2-FB4BB14653CD}"/>
              </a:ext>
            </a:extLst>
          </p:cNvPr>
          <p:cNvSpPr txBox="1">
            <a:spLocks/>
          </p:cNvSpPr>
          <p:nvPr/>
        </p:nvSpPr>
        <p:spPr>
          <a:xfrm>
            <a:off x="323528" y="6524625"/>
            <a:ext cx="2133600" cy="3206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Нижний колонтитул 2">
            <a:extLst>
              <a:ext uri="{FF2B5EF4-FFF2-40B4-BE49-F238E27FC236}">
                <a16:creationId xmlns:a16="http://schemas.microsoft.com/office/drawing/2014/main" id="{20A0027A-26E1-4034-BBC8-DCEF13DC0EDF}"/>
              </a:ext>
            </a:extLst>
          </p:cNvPr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6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  <p:sp>
        <p:nvSpPr>
          <p:cNvPr id="38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3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8" name="Прямоугольник 387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CAA38D-D5AB-41DB-8F41-E4B835671110}"/>
              </a:ext>
            </a:extLst>
          </p:cNvPr>
          <p:cNvSpPr/>
          <p:nvPr/>
        </p:nvSpPr>
        <p:spPr>
          <a:xfrm>
            <a:off x="0" y="43560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 b="1" dirty="0">
                <a:solidFill>
                  <a:srgbClr val="4B7D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aryonic </a:t>
            </a:r>
            <a:r>
              <a:rPr lang="en-US" sz="3000" b="1" dirty="0">
                <a:solidFill>
                  <a:srgbClr val="4B7D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atter </a:t>
            </a:r>
            <a:r>
              <a:rPr lang="en-US" sz="3000" b="1" dirty="0">
                <a:solidFill>
                  <a:srgbClr val="4B7D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>
                <a:solidFill>
                  <a:srgbClr val="4B7D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uclotron</a:t>
            </a:r>
          </a:p>
        </p:txBody>
      </p:sp>
      <p:pic>
        <p:nvPicPr>
          <p:cNvPr id="13" name="Picture 5" descr="LHEAC">
            <a:extLst>
              <a:ext uri="{FF2B5EF4-FFF2-40B4-BE49-F238E27FC236}">
                <a16:creationId xmlns:a16="http://schemas.microsoft.com/office/drawing/2014/main" id="{EAC9B90D-8192-4601-AE09-237541934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283" r="2283"/>
          <a:stretch>
            <a:fillRect/>
          </a:stretch>
        </p:blipFill>
        <p:spPr bwMode="auto">
          <a:xfrm>
            <a:off x="0" y="1025035"/>
            <a:ext cx="8990013" cy="543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5" descr="zone_report_2015">
            <a:extLst>
              <a:ext uri="{FF2B5EF4-FFF2-40B4-BE49-F238E27FC236}">
                <a16:creationId xmlns:a16="http://schemas.microsoft.com/office/drawing/2014/main" id="{2C49E19E-5A2A-4695-B3A1-1A9A5526E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1900" y="3284538"/>
            <a:ext cx="410210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78D5FAC-37C2-4433-8561-26716173A2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"/>
          <a:stretch/>
        </p:blipFill>
        <p:spPr>
          <a:xfrm>
            <a:off x="4995256" y="1017568"/>
            <a:ext cx="4068000" cy="2409627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7B4284DB-4A38-4411-BE35-7E6BB065C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3395663"/>
            <a:ext cx="1260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rPr>
              <a:t>Nuclotron</a:t>
            </a:r>
            <a:endParaRPr lang="ru-RU" b="1" dirty="0">
              <a:solidFill>
                <a:schemeClr val="hlink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1CF672E4-B59A-4661-BBB3-AFC1DE9BD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4860925"/>
            <a:ext cx="96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rPr>
              <a:t>~160 m</a:t>
            </a:r>
            <a:endParaRPr lang="ru-RU" b="1" dirty="0">
              <a:solidFill>
                <a:schemeClr val="hlink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FCB2F8E9-EEF5-4D72-B305-8383EBF9F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294870"/>
            <a:ext cx="4615557" cy="2862322"/>
          </a:xfrm>
          <a:prstGeom prst="rect">
            <a:avLst/>
          </a:prstGeom>
          <a:solidFill>
            <a:schemeClr val="accent5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b="1" u="sng" dirty="0">
                <a:solidFill>
                  <a:srgbClr val="000090"/>
                </a:solidFill>
              </a:rPr>
              <a:t>BM@N physics program:</a:t>
            </a:r>
          </a:p>
          <a:p>
            <a:pPr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i="1" dirty="0">
                <a:solidFill>
                  <a:srgbClr val="000090"/>
                </a:solidFill>
              </a:rPr>
              <a:t> strange / multi-strange hyperon and hypernuclei production at the threshold </a:t>
            </a:r>
          </a:p>
          <a:p>
            <a:pPr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i="1" dirty="0">
                <a:solidFill>
                  <a:srgbClr val="000090"/>
                </a:solidFill>
              </a:rPr>
              <a:t> hadron femtoscopy</a:t>
            </a:r>
          </a:p>
          <a:p>
            <a:pPr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i="1" dirty="0">
                <a:solidFill>
                  <a:srgbClr val="000090"/>
                </a:solidFill>
              </a:rPr>
              <a:t> short range correlations</a:t>
            </a:r>
          </a:p>
          <a:p>
            <a:pPr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i="1" dirty="0">
                <a:solidFill>
                  <a:srgbClr val="000090"/>
                </a:solidFill>
              </a:rPr>
              <a:t> </a:t>
            </a:r>
            <a:r>
              <a:rPr lang="en-US" i="1" dirty="0">
                <a:solidFill>
                  <a:srgbClr val="000090"/>
                </a:solidFill>
              </a:rPr>
              <a:t>event-by event fluctuations</a:t>
            </a:r>
          </a:p>
          <a:p>
            <a:pPr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i="1" dirty="0">
                <a:solidFill>
                  <a:srgbClr val="000090"/>
                </a:solidFill>
              </a:rPr>
              <a:t>in-medium modifications of strange  &amp; vector mesons in dense nuclear matter</a:t>
            </a:r>
          </a:p>
          <a:p>
            <a:pPr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i="1" dirty="0">
                <a:solidFill>
                  <a:srgbClr val="000090"/>
                </a:solidFill>
              </a:rPr>
              <a:t> electromagnetic probes, states decaying into </a:t>
            </a:r>
            <a:r>
              <a:rPr lang="el-GR" i="1" dirty="0">
                <a:solidFill>
                  <a:srgbClr val="000090"/>
                </a:solidFill>
              </a:rPr>
              <a:t>γ</a:t>
            </a:r>
            <a:r>
              <a:rPr lang="en-US" i="1" dirty="0">
                <a:solidFill>
                  <a:srgbClr val="000090"/>
                </a:solidFill>
              </a:rPr>
              <a:t>, e (with </a:t>
            </a:r>
            <a:r>
              <a:rPr lang="en-US" i="1" dirty="0" err="1">
                <a:solidFill>
                  <a:srgbClr val="000090"/>
                </a:solidFill>
              </a:rPr>
              <a:t>ECAL</a:t>
            </a:r>
            <a:r>
              <a:rPr lang="en-US" i="1" dirty="0">
                <a:solidFill>
                  <a:srgbClr val="000090"/>
                </a:solidFill>
              </a:rPr>
              <a:t>)…</a:t>
            </a:r>
          </a:p>
        </p:txBody>
      </p:sp>
      <p:sp>
        <p:nvSpPr>
          <p:cNvPr id="19" name="Line 29">
            <a:extLst>
              <a:ext uri="{FF2B5EF4-FFF2-40B4-BE49-F238E27FC236}">
                <a16:creationId xmlns:a16="http://schemas.microsoft.com/office/drawing/2014/main" id="{24604A77-436C-42E5-9E56-116F3EEB4C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192" y="2996952"/>
            <a:ext cx="1940521" cy="1394073"/>
          </a:xfrm>
          <a:prstGeom prst="line">
            <a:avLst/>
          </a:prstGeom>
          <a:noFill/>
          <a:ln w="25400">
            <a:solidFill>
              <a:srgbClr val="00009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6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  <p:sp>
        <p:nvSpPr>
          <p:cNvPr id="38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4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8" name="Прямоугольник 387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D052BD6-D3E6-4712-8004-A225317BD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60" y="1047686"/>
            <a:ext cx="8566150" cy="226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000" b="1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Run – 51 (</a:t>
            </a:r>
            <a:r>
              <a:rPr lang="en-US" sz="2000" kern="0" dirty="0" err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d,C</a:t>
            </a:r>
            <a:r>
              <a:rPr lang="en-US" sz="2000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000" b="1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ru-RU" sz="2000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000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		             </a:t>
            </a:r>
            <a:r>
              <a:rPr lang="en-US" sz="2000" i="1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22 Feb. -  15 Mar., </a:t>
            </a:r>
            <a:r>
              <a:rPr lang="en-US" sz="2000" b="1" i="1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2015</a:t>
            </a:r>
          </a:p>
          <a:p>
            <a:pPr>
              <a:lnSpc>
                <a:spcPct val="130000"/>
              </a:lnSpc>
            </a:pPr>
            <a:r>
              <a:rPr lang="en-US" sz="2000" b="1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Run – </a:t>
            </a:r>
            <a:r>
              <a:rPr lang="ru-RU" sz="2000" b="1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52</a:t>
            </a:r>
            <a:r>
              <a:rPr lang="en-US" sz="2000" b="1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000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d)                            		</a:t>
            </a:r>
            <a:r>
              <a:rPr lang="en-US" sz="2000" i="1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June 29 –June 30, </a:t>
            </a:r>
            <a:r>
              <a:rPr lang="en-US" sz="2000" b="1" i="1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2016</a:t>
            </a:r>
            <a:endParaRPr lang="en-US" sz="2000" i="1" kern="0" dirty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30000"/>
              </a:lnSpc>
            </a:pPr>
            <a:r>
              <a:rPr lang="en-US" sz="2000" b="1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Run – 5</a:t>
            </a:r>
            <a:r>
              <a:rPr lang="ru-RU" sz="2000" b="1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000" b="1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000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d)	 		        </a:t>
            </a:r>
            <a:r>
              <a:rPr lang="en-US" sz="2000" i="1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       Dec. 9 – Dec. 23 , </a:t>
            </a:r>
            <a:r>
              <a:rPr lang="en-US" sz="2000" b="1" i="1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2016</a:t>
            </a:r>
          </a:p>
          <a:p>
            <a:pPr>
              <a:lnSpc>
                <a:spcPct val="130000"/>
              </a:lnSpc>
            </a:pPr>
            <a:r>
              <a:rPr lang="en-US" sz="2000" b="1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Run – 54 (</a:t>
            </a:r>
            <a:r>
              <a:rPr lang="en-US" sz="2000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C)</a:t>
            </a:r>
            <a:r>
              <a:rPr lang="en-US" sz="2000" b="1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			                           </a:t>
            </a:r>
            <a:r>
              <a:rPr lang="en-US" sz="2000" i="1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Mar. 7 – Mar. 18 , </a:t>
            </a:r>
            <a:r>
              <a:rPr lang="en-US" sz="2000" b="1" i="1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2017</a:t>
            </a:r>
          </a:p>
          <a:p>
            <a:pPr>
              <a:lnSpc>
                <a:spcPct val="130000"/>
              </a:lnSpc>
            </a:pPr>
            <a:r>
              <a:rPr lang="en-US" sz="2000" b="1" kern="0" dirty="0">
                <a:solidFill>
                  <a:srgbClr val="304E8A"/>
                </a:solidFill>
                <a:latin typeface="Arial" charset="0"/>
                <a:ea typeface="ＭＳ Ｐゴシック" charset="0"/>
                <a:cs typeface="ＭＳ Ｐゴシック" charset="0"/>
              </a:rPr>
              <a:t>Run – 55               </a:t>
            </a:r>
            <a:r>
              <a:rPr lang="en-US" sz="2000" b="1" i="1" kern="0" dirty="0">
                <a:solidFill>
                  <a:srgbClr val="304E8A"/>
                </a:solidFill>
                <a:latin typeface="Arial" charset="0"/>
                <a:ea typeface="ＭＳ Ｐゴシック" charset="0"/>
                <a:cs typeface="ＭＳ Ｐゴシック" charset="0"/>
              </a:rPr>
              <a:t>will be conducted                       </a:t>
            </a:r>
            <a:r>
              <a:rPr lang="en-US" sz="2000" i="1" kern="0" dirty="0" smtClean="0">
                <a:solidFill>
                  <a:srgbClr val="304E8A"/>
                </a:solidFill>
                <a:latin typeface="Arial" charset="0"/>
                <a:ea typeface="ＭＳ Ｐゴシック" charset="0"/>
                <a:cs typeface="ＭＳ Ｐゴシック" charset="0"/>
              </a:rPr>
              <a:t>Feb. </a:t>
            </a:r>
            <a:r>
              <a:rPr lang="en-US" sz="2000" b="1" i="1" kern="0" dirty="0" smtClean="0">
                <a:solidFill>
                  <a:srgbClr val="304E8A"/>
                </a:solidFill>
                <a:latin typeface="Arial" charset="0"/>
                <a:ea typeface="ＭＳ Ｐゴシック" charset="0"/>
                <a:cs typeface="ＭＳ Ｐゴシック" charset="0"/>
              </a:rPr>
              <a:t>2018</a:t>
            </a:r>
            <a:endParaRPr lang="en-US" sz="2000" b="1" i="1" kern="0" dirty="0">
              <a:solidFill>
                <a:srgbClr val="304E8A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50000"/>
              </a:lnSpc>
            </a:pPr>
            <a:endParaRPr lang="en-US" sz="2000" b="1" kern="0" dirty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50000"/>
              </a:lnSpc>
            </a:pPr>
            <a:endParaRPr lang="en-US" sz="2000" b="1" kern="0" dirty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78887128-2DC5-4F90-B169-210B07DA50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401515"/>
            <a:ext cx="9144000" cy="63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BM@N in Nuclotron runs (201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- 2017)</a:t>
            </a:r>
            <a:endParaRPr lang="en-US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50">
            <a:extLst>
              <a:ext uri="{FF2B5EF4-FFF2-40B4-BE49-F238E27FC236}">
                <a16:creationId xmlns:a16="http://schemas.microsoft.com/office/drawing/2014/main" id="{AD34B248-4E73-45E7-A383-F479FBE87719}"/>
              </a:ext>
            </a:extLst>
          </p:cNvPr>
          <p:cNvCxnSpPr/>
          <p:nvPr/>
        </p:nvCxnSpPr>
        <p:spPr>
          <a:xfrm flipV="1">
            <a:off x="-221500" y="6394975"/>
            <a:ext cx="176815" cy="5836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A7687A42-594C-45A0-85D7-DD9897A47DDD}"/>
                  </a:ext>
                </a:extLst>
              </p:cNvPr>
              <p:cNvSpPr/>
              <p:nvPr/>
            </p:nvSpPr>
            <p:spPr>
              <a:xfrm>
                <a:off x="4742392" y="3973100"/>
                <a:ext cx="4320480" cy="1979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6700" lvl="0" indent="-266700" algn="just">
                  <a:spcBef>
                    <a:spcPts val="800"/>
                  </a:spcBef>
                  <a:spcAft>
                    <a:spcPts val="0"/>
                  </a:spcAft>
                  <a:buClr>
                    <a:srgbClr val="000090"/>
                  </a:buClr>
                  <a:buBlip>
                    <a:blip r:embed="rId2"/>
                  </a:buBlip>
                  <a:defRPr/>
                </a:pP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deutron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0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/>
                          </a:rPr>
                          <m:t>𝐂</m:t>
                        </m:r>
                      </m:e>
                      <m:sup>
                        <m:r>
                          <a:rPr lang="en-US" sz="1400" b="1" i="0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/>
                          </a:rPr>
                          <m:t>𝟏𝟐</m:t>
                        </m:r>
                      </m:sup>
                    </m:sSup>
                  </m:oMath>
                </a14:m>
                <a:r>
                  <a:rPr lang="en-US" sz="1400" b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 </a:t>
                </a: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beams with T = 3.5 – 5.14 </a:t>
                </a:r>
                <a:r>
                  <a:rPr lang="en-US" sz="14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AGeV</a:t>
                </a: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targets: C, Cu, </a:t>
                </a:r>
                <a:r>
                  <a:rPr lang="en-US" sz="14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Pb</a:t>
                </a: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, 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500" b="0" i="0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1500" b="0" i="0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5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500" b="0" i="0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500" b="0" i="0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or empty</a:t>
                </a:r>
              </a:p>
              <a:p>
                <a:pPr marL="266700" lvl="0" indent="-266700" algn="just">
                  <a:spcBef>
                    <a:spcPts val="400"/>
                  </a:spcBef>
                  <a:spcAft>
                    <a:spcPts val="0"/>
                  </a:spcAft>
                  <a:buClr>
                    <a:srgbClr val="000090"/>
                  </a:buClr>
                  <a:buBlip>
                    <a:blip r:embed="rId2"/>
                  </a:buBlip>
                  <a:defRPr/>
                </a:pP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Trace beams, measure beam profile and time structure</a:t>
                </a:r>
              </a:p>
              <a:p>
                <a:pPr marL="266700" lvl="0" indent="-266700" algn="just">
                  <a:spcBef>
                    <a:spcPts val="400"/>
                  </a:spcBef>
                  <a:spcAft>
                    <a:spcPts val="0"/>
                  </a:spcAft>
                  <a:buClr>
                    <a:srgbClr val="000090"/>
                  </a:buClr>
                  <a:buBlip>
                    <a:blip r:embed="rId2"/>
                  </a:buBlip>
                  <a:defRPr/>
                </a:pP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Test detector response T0+Trigger, MWPC, Si, GEM, ToF-400, DCH-1, DCH-2, ToF-700 and ZDC, ECAL modules, beam monitors</a:t>
                </a:r>
              </a:p>
              <a:p>
                <a:pPr marL="266700" lvl="0" indent="-266700" algn="just">
                  <a:spcBef>
                    <a:spcPts val="400"/>
                  </a:spcBef>
                  <a:spcAft>
                    <a:spcPts val="600"/>
                  </a:spcAft>
                  <a:buClr>
                    <a:srgbClr val="000090"/>
                  </a:buClr>
                  <a:buBlip>
                    <a:blip r:embed="rId2"/>
                  </a:buBlip>
                  <a:defRPr/>
                </a:pP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Test integrated DAQ and trigger system </a:t>
                </a:r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A7687A42-594C-45A0-85D7-DD9897A47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392" y="3973100"/>
                <a:ext cx="4320480" cy="1979388"/>
              </a:xfrm>
              <a:prstGeom prst="rect">
                <a:avLst/>
              </a:prstGeom>
              <a:blipFill>
                <a:blip r:embed="rId3"/>
                <a:stretch>
                  <a:fillRect t="-309" r="-423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EAAC4C5-A951-41C3-989D-920ACDF7411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6831" y="3457494"/>
            <a:ext cx="4624869" cy="2963878"/>
          </a:xfrm>
          <a:prstGeom prst="rect">
            <a:avLst/>
          </a:prstGeom>
          <a:ln>
            <a:noFill/>
          </a:ln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8E2D531C-A0DB-463D-80CE-CAEE24DD8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1783134"/>
            <a:ext cx="1512168" cy="59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i="1" kern="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Technical</a:t>
            </a:r>
            <a:endParaRPr lang="en-US" sz="2000" b="1" kern="0" dirty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5" b="-12325"/>
          <a:stretch/>
        </p:blipFill>
        <p:spPr>
          <a:xfrm>
            <a:off x="6889123" y="2732400"/>
            <a:ext cx="2147373" cy="3810535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data of the BM@N experiment</a:t>
            </a:r>
            <a:endParaRPr lang="en-US" alt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5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ъект 2"/>
          <p:cNvSpPr txBox="1">
            <a:spLocks/>
          </p:cNvSpPr>
          <p:nvPr/>
        </p:nvSpPr>
        <p:spPr bwMode="auto">
          <a:xfrm>
            <a:off x="57116" y="997354"/>
            <a:ext cx="9086883" cy="49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Aft>
                <a:spcPts val="600"/>
              </a:spcAft>
              <a:buClr>
                <a:srgbClr val="000090"/>
              </a:buClr>
              <a:buNone/>
              <a:defRPr/>
            </a:pPr>
            <a:r>
              <a:rPr lang="en-US" sz="2500" kern="0" dirty="0">
                <a:solidFill>
                  <a:srgbClr val="000000"/>
                </a:solidFill>
              </a:rPr>
              <a:t>~1000 raw files, ~2000 *.root files, various parameter data</a:t>
            </a:r>
          </a:p>
        </p:txBody>
      </p:sp>
      <p:sp>
        <p:nvSpPr>
          <p:cNvPr id="8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53813"/>
          <a:stretch/>
        </p:blipFill>
        <p:spPr>
          <a:xfrm>
            <a:off x="3017368" y="2413811"/>
            <a:ext cx="4067027" cy="30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28" y="2276872"/>
            <a:ext cx="4148652" cy="161039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 bwMode="auto">
          <a:xfrm>
            <a:off x="7164288" y="2415258"/>
            <a:ext cx="1872208" cy="31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Aft>
                <a:spcPts val="600"/>
              </a:spcAft>
              <a:buClr>
                <a:srgbClr val="000090"/>
              </a:buClr>
              <a:buNone/>
              <a:defRPr/>
            </a:pPr>
            <a:r>
              <a:rPr lang="en-US" sz="1400" kern="0" dirty="0">
                <a:solidFill>
                  <a:srgbClr val="000000"/>
                </a:solidFill>
              </a:rPr>
              <a:t>e.g. noise channels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4266"/>
          <a:stretch/>
        </p:blipFill>
        <p:spPr>
          <a:xfrm>
            <a:off x="40490" y="1489450"/>
            <a:ext cx="4459502" cy="3204000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 bwMode="auto">
          <a:xfrm>
            <a:off x="1353025" y="4653136"/>
            <a:ext cx="881212" cy="31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Aft>
                <a:spcPts val="600"/>
              </a:spcAft>
              <a:buClr>
                <a:srgbClr val="000090"/>
              </a:buClr>
              <a:buNone/>
              <a:defRPr/>
            </a:pPr>
            <a:r>
              <a:rPr lang="en-US" sz="1800" kern="0" dirty="0">
                <a:solidFill>
                  <a:srgbClr val="008000"/>
                </a:solidFill>
              </a:rPr>
              <a:t>HTML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7566765" y="6073288"/>
            <a:ext cx="792088" cy="31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Aft>
                <a:spcPts val="600"/>
              </a:spcAft>
              <a:buClr>
                <a:srgbClr val="000090"/>
              </a:buClr>
              <a:buNone/>
              <a:defRPr/>
            </a:pPr>
            <a:r>
              <a:rPr lang="en-US" sz="1800" kern="0" dirty="0">
                <a:solidFill>
                  <a:srgbClr val="008000"/>
                </a:solidFill>
              </a:rPr>
              <a:t>Text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4688396" y="5597624"/>
            <a:ext cx="792088" cy="31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Aft>
                <a:spcPts val="600"/>
              </a:spcAft>
              <a:buClr>
                <a:srgbClr val="000090"/>
              </a:buClr>
              <a:buNone/>
              <a:defRPr/>
            </a:pPr>
            <a:r>
              <a:rPr lang="en-US" sz="1800" kern="0" dirty="0">
                <a:solidFill>
                  <a:srgbClr val="008000"/>
                </a:solidFill>
              </a:rPr>
              <a:t>Excel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should a database system be used?</a:t>
            </a:r>
            <a:endParaRPr lang="en-US" alt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6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ъект 2"/>
          <p:cNvSpPr txBox="1">
            <a:spLocks/>
          </p:cNvSpPr>
          <p:nvPr/>
        </p:nvSpPr>
        <p:spPr bwMode="auto">
          <a:xfrm>
            <a:off x="107504" y="1196752"/>
            <a:ext cx="892899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just" eaLnBrk="1" hangingPunct="1">
              <a:spcAft>
                <a:spcPts val="600"/>
              </a:spcAft>
              <a:buClr>
                <a:srgbClr val="000090"/>
              </a:buClr>
              <a:buNone/>
              <a:defRPr/>
            </a:pPr>
            <a:r>
              <a:rPr lang="en-US" sz="2400" kern="0" dirty="0">
                <a:solidFill>
                  <a:srgbClr val="000000"/>
                </a:solidFill>
              </a:rPr>
              <a:t>The lacks of the </a:t>
            </a:r>
            <a:r>
              <a:rPr lang="en-US" sz="2400" kern="0" dirty="0" smtClean="0">
                <a:solidFill>
                  <a:srgbClr val="000000"/>
                </a:solidFill>
              </a:rPr>
              <a:t>file </a:t>
            </a:r>
            <a:r>
              <a:rPr lang="en-US" sz="2400" kern="0" dirty="0">
                <a:solidFill>
                  <a:srgbClr val="000000"/>
                </a:solidFill>
              </a:rPr>
              <a:t>storing </a:t>
            </a:r>
            <a:r>
              <a:rPr lang="en-US" sz="2400" kern="0" dirty="0" smtClean="0">
                <a:solidFill>
                  <a:srgbClr val="000000"/>
                </a:solidFill>
              </a:rPr>
              <a:t>approach:</a:t>
            </a:r>
            <a:endParaRPr lang="en-US" sz="2400" kern="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dirty="0" smtClean="0"/>
              <a:t>the </a:t>
            </a:r>
            <a:r>
              <a:rPr lang="en-US" sz="2400" dirty="0"/>
              <a:t>usage of multiple files and different formats, duplication of information in different files lead to data isolation, redundancy and </a:t>
            </a:r>
            <a:r>
              <a:rPr lang="en-US" sz="2400" dirty="0" smtClean="0"/>
              <a:t>inconsistency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dirty="0"/>
              <a:t>sequential, non-indexed access and search (not efficient)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dirty="0"/>
              <a:t>no mechanism exists for relating data between these files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dirty="0" smtClean="0"/>
              <a:t>it is </a:t>
            </a:r>
            <a:r>
              <a:rPr lang="en-US" sz="2400" dirty="0"/>
              <a:t>difficult to access and manipulate the data: one needs some dedicated programs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dirty="0" smtClean="0"/>
              <a:t>uncontrolled </a:t>
            </a:r>
            <a:r>
              <a:rPr lang="en-US" sz="2400" dirty="0"/>
              <a:t>concurrent access by multiple users also often leads to </a:t>
            </a:r>
            <a:r>
              <a:rPr lang="en-US" sz="2400" dirty="0" smtClean="0"/>
              <a:t>inconsistencies</a:t>
            </a:r>
            <a:endParaRPr lang="en-US" sz="2400" dirty="0"/>
          </a:p>
        </p:txBody>
      </p:sp>
      <p:sp>
        <p:nvSpPr>
          <p:cNvPr id="8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</p:spTree>
    <p:extLst>
      <p:ext uri="{BB962C8B-B14F-4D97-AF65-F5344CB8AC3E}">
        <p14:creationId xmlns:p14="http://schemas.microsoft.com/office/powerpoint/2010/main" val="14432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7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purposes of the Unified Database</a:t>
            </a:r>
            <a:endParaRPr lang="en-US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85374" y="1061614"/>
            <a:ext cx="8928992" cy="535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algn="just" eaLnBrk="1" hangingPunct="1">
              <a:spcAft>
                <a:spcPts val="6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sz="2400" kern="0" dirty="0" smtClean="0">
                <a:solidFill>
                  <a:srgbClr val="008000"/>
                </a:solidFill>
              </a:rPr>
              <a:t>central </a:t>
            </a:r>
            <a:r>
              <a:rPr lang="en-US" sz="2400" kern="0" dirty="0">
                <a:solidFill>
                  <a:srgbClr val="008000"/>
                </a:solidFill>
              </a:rPr>
              <a:t>data storage</a:t>
            </a:r>
            <a:r>
              <a:rPr lang="en-US" sz="2400" kern="0" dirty="0">
                <a:solidFill>
                  <a:srgbClr val="000000"/>
                </a:solidFill>
              </a:rPr>
              <a:t> for offline data analysis in the high-energy physics experiments</a:t>
            </a:r>
          </a:p>
          <a:p>
            <a:pPr lvl="0" algn="just" eaLnBrk="1" hangingPunct="1">
              <a:spcAft>
                <a:spcPts val="6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sz="2400" kern="0" dirty="0">
                <a:solidFill>
                  <a:srgbClr val="008000"/>
                </a:solidFill>
              </a:rPr>
              <a:t>unified access</a:t>
            </a:r>
            <a:r>
              <a:rPr lang="en-US" sz="2400" kern="0" dirty="0">
                <a:solidFill>
                  <a:srgbClr val="000000"/>
                </a:solidFill>
              </a:rPr>
              <a:t> and data management for </a:t>
            </a:r>
            <a:r>
              <a:rPr lang="en-US" sz="2400" kern="0" dirty="0" smtClean="0">
                <a:solidFill>
                  <a:srgbClr val="000000"/>
                </a:solidFill>
              </a:rPr>
              <a:t>collaboration </a:t>
            </a:r>
            <a:r>
              <a:rPr lang="en-US" sz="2400" kern="0" dirty="0">
                <a:solidFill>
                  <a:srgbClr val="000000"/>
                </a:solidFill>
              </a:rPr>
              <a:t>members</a:t>
            </a:r>
          </a:p>
          <a:p>
            <a:pPr lvl="0" algn="just" eaLnBrk="1" hangingPunct="1">
              <a:spcAft>
                <a:spcPts val="6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sz="2400" dirty="0"/>
              <a:t>correct </a:t>
            </a:r>
            <a:r>
              <a:rPr lang="en-US" sz="2400" dirty="0">
                <a:solidFill>
                  <a:srgbClr val="008000"/>
                </a:solidFill>
              </a:rPr>
              <a:t>multi-user data processing</a:t>
            </a:r>
            <a:endParaRPr lang="en-US" sz="2400" kern="0" dirty="0">
              <a:solidFill>
                <a:srgbClr val="008000"/>
              </a:solidFill>
            </a:endParaRPr>
          </a:p>
          <a:p>
            <a:pPr lvl="0" algn="just" eaLnBrk="1" hangingPunct="1">
              <a:spcAft>
                <a:spcPts val="6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sz="2400" kern="0" dirty="0">
                <a:solidFill>
                  <a:srgbClr val="000000"/>
                </a:solidFill>
              </a:rPr>
              <a:t>ensuring the </a:t>
            </a:r>
            <a:r>
              <a:rPr lang="en-US" sz="2400" kern="0" dirty="0">
                <a:solidFill>
                  <a:srgbClr val="008000"/>
                </a:solidFill>
              </a:rPr>
              <a:t>actuality of the information</a:t>
            </a:r>
            <a:r>
              <a:rPr lang="en-US" sz="2400" kern="0" dirty="0">
                <a:solidFill>
                  <a:srgbClr val="000000"/>
                </a:solidFill>
              </a:rPr>
              <a:t> being accessed (</a:t>
            </a:r>
            <a:r>
              <a:rPr lang="en-US" sz="2400" dirty="0"/>
              <a:t>run parameters, detector geometries and positions, technical and calibration data, etc.</a:t>
            </a:r>
            <a:r>
              <a:rPr lang="en-US" sz="2400" kern="0" dirty="0">
                <a:solidFill>
                  <a:srgbClr val="000000"/>
                </a:solidFill>
              </a:rPr>
              <a:t>), </a:t>
            </a:r>
            <a:r>
              <a:rPr lang="en-US" sz="2400" dirty="0">
                <a:solidFill>
                  <a:srgbClr val="008000"/>
                </a:solidFill>
              </a:rPr>
              <a:t>data consistency and integrity</a:t>
            </a:r>
            <a:endParaRPr lang="en-US" sz="2400" kern="0" dirty="0">
              <a:solidFill>
                <a:srgbClr val="008000"/>
              </a:solidFill>
            </a:endParaRPr>
          </a:p>
          <a:p>
            <a:pPr lvl="0" algn="just" eaLnBrk="1" hangingPunct="1">
              <a:spcAft>
                <a:spcPts val="6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sz="2400" dirty="0"/>
              <a:t>excluding the multiple duplication and use of outdated data</a:t>
            </a:r>
          </a:p>
          <a:p>
            <a:pPr lvl="0" algn="just" eaLnBrk="1" hangingPunct="1">
              <a:spcAft>
                <a:spcPts val="6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sz="2400" kern="0" dirty="0">
                <a:solidFill>
                  <a:srgbClr val="008000"/>
                </a:solidFill>
              </a:rPr>
              <a:t>automatic backup</a:t>
            </a:r>
            <a:r>
              <a:rPr lang="en-US" sz="2400" kern="0" dirty="0">
                <a:solidFill>
                  <a:srgbClr val="000000"/>
                </a:solidFill>
              </a:rPr>
              <a:t> of the stored data</a:t>
            </a:r>
          </a:p>
          <a:p>
            <a:pPr lvl="0" algn="just" eaLnBrk="1" hangingPunct="1">
              <a:spcAft>
                <a:spcPts val="6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sz="2400" kern="0" dirty="0">
                <a:solidFill>
                  <a:srgbClr val="000000"/>
                </a:solidFill>
              </a:rPr>
              <a:t>merged the existing databases to simplify access and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40056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8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344323-F858-485B-B45F-7532BC1D8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38811"/>
            <a:ext cx="6458595" cy="540573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70F36BCF-8116-458A-A737-EAF38EA48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Unified Database diagram</a:t>
            </a:r>
            <a:endParaRPr lang="en-US" alt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9ED463-0AAF-4557-A823-B7D610FA2AEF}"/>
              </a:ext>
            </a:extLst>
          </p:cNvPr>
          <p:cNvSpPr/>
          <p:nvPr/>
        </p:nvSpPr>
        <p:spPr>
          <a:xfrm>
            <a:off x="5663952" y="6084004"/>
            <a:ext cx="3588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PostgreSQL DBMS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B9AA424-DE45-4CF6-B178-15213520E8B3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7812361" y="2273000"/>
            <a:ext cx="621514" cy="79596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59">
            <a:extLst>
              <a:ext uri="{FF2B5EF4-FFF2-40B4-BE49-F238E27FC236}">
                <a16:creationId xmlns:a16="http://schemas.microsoft.com/office/drawing/2014/main" id="{5921D500-A95A-48F1-BD78-54A11241374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696333" y="3068960"/>
            <a:ext cx="14750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300" dirty="0">
                <a:solidFill>
                  <a:srgbClr val="000000"/>
                </a:solidFill>
              </a:rPr>
              <a:t>pointer to</a:t>
            </a:r>
          </a:p>
          <a:p>
            <a:pPr algn="ctr" eaLnBrk="1" hangingPunct="1"/>
            <a:r>
              <a:rPr lang="en-US" sz="1300" dirty="0">
                <a:solidFill>
                  <a:srgbClr val="000000"/>
                </a:solidFill>
              </a:rPr>
              <a:t>SIM storage level</a:t>
            </a:r>
            <a:endParaRPr lang="ru-RU" sz="1300" dirty="0">
              <a:solidFill>
                <a:srgbClr val="000000"/>
              </a:solidFill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DAB368A-D199-4E92-951C-AAFCFF274341}"/>
              </a:ext>
            </a:extLst>
          </p:cNvPr>
          <p:cNvCxnSpPr>
            <a:cxnSpLocks/>
          </p:cNvCxnSpPr>
          <p:nvPr/>
        </p:nvCxnSpPr>
        <p:spPr>
          <a:xfrm flipH="1" flipV="1">
            <a:off x="5508104" y="2512917"/>
            <a:ext cx="2448272" cy="142014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59">
            <a:extLst>
              <a:ext uri="{FF2B5EF4-FFF2-40B4-BE49-F238E27FC236}">
                <a16:creationId xmlns:a16="http://schemas.microsoft.com/office/drawing/2014/main" id="{C54FFE23-FE6B-4FC1-8A57-0C3DF751EB9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611118" y="3809604"/>
            <a:ext cx="156029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300" dirty="0">
                <a:solidFill>
                  <a:srgbClr val="000000"/>
                </a:solidFill>
              </a:rPr>
              <a:t>pointer to</a:t>
            </a:r>
          </a:p>
          <a:p>
            <a:pPr algn="ctr" eaLnBrk="1" hangingPunct="1"/>
            <a:r>
              <a:rPr lang="en-US" sz="1300" dirty="0">
                <a:solidFill>
                  <a:srgbClr val="000000"/>
                </a:solidFill>
              </a:rPr>
              <a:t>RAW storage level</a:t>
            </a:r>
            <a:endParaRPr lang="ru-RU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9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 November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Gertsenberger K.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data being stored in the parameter part</a:t>
            </a:r>
            <a:endParaRPr lang="en-US" alt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07504" y="1141370"/>
            <a:ext cx="8784975" cy="5256584"/>
          </a:xfrm>
        </p:spPr>
        <p:txBody>
          <a:bodyPr/>
          <a:lstStyle/>
          <a:p>
            <a:pPr algn="just">
              <a:spcAft>
                <a:spcPts val="3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sz="2600" u="sng" dirty="0"/>
              <a:t>Configuration data</a:t>
            </a:r>
            <a:r>
              <a:rPr lang="en-US" sz="2600" dirty="0"/>
              <a:t> is concerned with detector running mode, i.e. voltage settings as well as some programmable parameters for </a:t>
            </a:r>
            <a:r>
              <a:rPr lang="en-US" sz="2600" dirty="0" smtClean="0"/>
              <a:t>front-end </a:t>
            </a:r>
            <a:r>
              <a:rPr lang="en-US" sz="2600" dirty="0"/>
              <a:t>electronics.</a:t>
            </a:r>
          </a:p>
          <a:p>
            <a:pPr algn="just">
              <a:spcAft>
                <a:spcPts val="3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sz="2600" u="sng" dirty="0"/>
              <a:t>Calibration data</a:t>
            </a:r>
            <a:r>
              <a:rPr lang="en-US" sz="2600" dirty="0"/>
              <a:t> describes the calibration and </a:t>
            </a:r>
            <a:r>
              <a:rPr lang="en-US" sz="2600" dirty="0" smtClean="0"/>
              <a:t>alignment </a:t>
            </a:r>
            <a:r>
              <a:rPr lang="en-US" sz="2600" dirty="0"/>
              <a:t>of </a:t>
            </a:r>
            <a:r>
              <a:rPr lang="en-US" sz="2600" dirty="0" smtClean="0"/>
              <a:t>the subdetectors</a:t>
            </a:r>
            <a:r>
              <a:rPr lang="en-US" sz="2600" dirty="0"/>
              <a:t>. Usually these quantities</a:t>
            </a:r>
            <a:r>
              <a:rPr lang="fr-FR" sz="2600" dirty="0"/>
              <a:t> are </a:t>
            </a:r>
            <a:r>
              <a:rPr lang="en-US" sz="2600" dirty="0"/>
              <a:t>evaluated</a:t>
            </a:r>
            <a:r>
              <a:rPr lang="fr-FR" sz="2600" dirty="0"/>
              <a:t> by running offline </a:t>
            </a:r>
            <a:r>
              <a:rPr lang="en-US" sz="2600" dirty="0"/>
              <a:t>algorithms</a:t>
            </a:r>
            <a:r>
              <a:rPr lang="en-US" sz="2600" dirty="0" smtClean="0"/>
              <a:t>.</a:t>
            </a:r>
            <a:endParaRPr lang="en-US" sz="2600" dirty="0"/>
          </a:p>
          <a:p>
            <a:pPr algn="just">
              <a:spcAft>
                <a:spcPts val="3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sz="2600" u="sng" dirty="0"/>
              <a:t>Parameter data</a:t>
            </a:r>
            <a:r>
              <a:rPr lang="en-US" sz="2600" dirty="0"/>
              <a:t> presents the state of </a:t>
            </a:r>
            <a:r>
              <a:rPr lang="en-US" sz="2600" dirty="0" smtClean="0"/>
              <a:t>the detector </a:t>
            </a:r>
            <a:r>
              <a:rPr lang="en-US" sz="2600" dirty="0"/>
              <a:t>subsystems</a:t>
            </a:r>
            <a:r>
              <a:rPr lang="en-US" sz="2600" dirty="0" smtClean="0"/>
              <a:t>.</a:t>
            </a:r>
            <a:endParaRPr lang="en-US" sz="2600" dirty="0"/>
          </a:p>
          <a:p>
            <a:pPr algn="just">
              <a:spcAft>
                <a:spcPts val="3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sz="2600" u="sng" dirty="0"/>
              <a:t>Algorithm data</a:t>
            </a:r>
            <a:r>
              <a:rPr lang="en-US" sz="2600" dirty="0"/>
              <a:t> is used to control the way offline algorithms operate. </a:t>
            </a:r>
            <a:r>
              <a:rPr lang="fr-FR" sz="2600" dirty="0"/>
              <a:t>It </a:t>
            </a:r>
            <a:r>
              <a:rPr lang="en-US" sz="2600" dirty="0"/>
              <a:t>includes</a:t>
            </a:r>
            <a:r>
              <a:rPr lang="fr-FR" sz="2600" dirty="0"/>
              <a:t>, for </a:t>
            </a:r>
            <a:r>
              <a:rPr lang="en-US" sz="2600" dirty="0"/>
              <a:t>example</a:t>
            </a:r>
            <a:r>
              <a:rPr lang="fr-FR" sz="2600" dirty="0"/>
              <a:t>, </a:t>
            </a:r>
            <a:r>
              <a:rPr lang="en-US" sz="2600" dirty="0"/>
              <a:t>cuts</a:t>
            </a:r>
            <a:r>
              <a:rPr lang="fr-FR" sz="2600" dirty="0"/>
              <a:t> for </a:t>
            </a:r>
            <a:r>
              <a:rPr lang="en-US" sz="2600" dirty="0"/>
              <a:t>selection</a:t>
            </a:r>
            <a:r>
              <a:rPr lang="fr-FR" sz="2600" dirty="0"/>
              <a:t> and noise </a:t>
            </a:r>
            <a:r>
              <a:rPr lang="en-US" sz="2600" dirty="0"/>
              <a:t>channels excluded from </a:t>
            </a:r>
            <a:r>
              <a:rPr lang="fr-FR" sz="2600" dirty="0"/>
              <a:t>the data </a:t>
            </a:r>
            <a:r>
              <a:rPr lang="en-US" sz="2600" dirty="0" smtClean="0"/>
              <a:t>processing.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290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56gl">
  <a:themeElements>
    <a:clrScheme name="sample 3">
      <a:dk1>
        <a:srgbClr val="000000"/>
      </a:dk1>
      <a:lt1>
        <a:srgbClr val="FFFFFF"/>
      </a:lt1>
      <a:dk2>
        <a:srgbClr val="173D89"/>
      </a:dk2>
      <a:lt2>
        <a:srgbClr val="969696"/>
      </a:lt2>
      <a:accent1>
        <a:srgbClr val="9181E1"/>
      </a:accent1>
      <a:accent2>
        <a:srgbClr val="4CD2AF"/>
      </a:accent2>
      <a:accent3>
        <a:srgbClr val="FFFFFF"/>
      </a:accent3>
      <a:accent4>
        <a:srgbClr val="000000"/>
      </a:accent4>
      <a:accent5>
        <a:srgbClr val="C7C1EE"/>
      </a:accent5>
      <a:accent6>
        <a:srgbClr val="44BE9E"/>
      </a:accent6>
      <a:hlink>
        <a:srgbClr val="5FB6F1"/>
      </a:hlink>
      <a:folHlink>
        <a:srgbClr val="94B1E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7E6256"/>
        </a:dk2>
        <a:lt2>
          <a:srgbClr val="969696"/>
        </a:lt2>
        <a:accent1>
          <a:srgbClr val="E4CF84"/>
        </a:accent1>
        <a:accent2>
          <a:srgbClr val="92A5E0"/>
        </a:accent2>
        <a:accent3>
          <a:srgbClr val="FFFFFF"/>
        </a:accent3>
        <a:accent4>
          <a:srgbClr val="000000"/>
        </a:accent4>
        <a:accent5>
          <a:srgbClr val="EFE4C2"/>
        </a:accent5>
        <a:accent6>
          <a:srgbClr val="8495CB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8DB1F3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7FA0D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73D89"/>
        </a:dk2>
        <a:lt2>
          <a:srgbClr val="969696"/>
        </a:lt2>
        <a:accent1>
          <a:srgbClr val="9181E1"/>
        </a:accent1>
        <a:accent2>
          <a:srgbClr val="4CD2AF"/>
        </a:accent2>
        <a:accent3>
          <a:srgbClr val="FFFFFF"/>
        </a:accent3>
        <a:accent4>
          <a:srgbClr val="000000"/>
        </a:accent4>
        <a:accent5>
          <a:srgbClr val="C7C1EE"/>
        </a:accent5>
        <a:accent6>
          <a:srgbClr val="44BE9E"/>
        </a:accent6>
        <a:hlink>
          <a:srgbClr val="5FB6F1"/>
        </a:hlink>
        <a:folHlink>
          <a:srgbClr val="94B1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cdb2004156gl</Template>
  <TotalTime>7257</TotalTime>
  <Words>1913</Words>
  <Application>Microsoft Office PowerPoint</Application>
  <PresentationFormat>Экран (4:3)</PresentationFormat>
  <Paragraphs>324</Paragraphs>
  <Slides>24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ＭＳ Ｐゴシック</vt:lpstr>
      <vt:lpstr>SimSun</vt:lpstr>
      <vt:lpstr>Arial</vt:lpstr>
      <vt:lpstr>Calibri</vt:lpstr>
      <vt:lpstr>Cambria Math</vt:lpstr>
      <vt:lpstr>Georgia</vt:lpstr>
      <vt:lpstr>Tahoma</vt:lpstr>
      <vt:lpstr>Verdana</vt:lpstr>
      <vt:lpstr>WenQuanYi Micro Hei</vt:lpstr>
      <vt:lpstr>Wingdings</vt:lpstr>
      <vt:lpstr>cdb2004156gl</vt:lpstr>
      <vt:lpstr>The Unified Database for BM@N experiment data handling</vt:lpstr>
      <vt:lpstr>Презентация PowerPoint</vt:lpstr>
      <vt:lpstr>Презентация PowerPoint</vt:lpstr>
      <vt:lpstr>Презентация PowerPoint</vt:lpstr>
      <vt:lpstr> Multiple data of the BM@N experiment</vt:lpstr>
      <vt:lpstr> Why should a database system be used?</vt:lpstr>
      <vt:lpstr> The purposes of the Unified Database</vt:lpstr>
      <vt:lpstr>The Unified Database diagram</vt:lpstr>
      <vt:lpstr> The data being stored in the parameter part</vt:lpstr>
      <vt:lpstr>Презентация PowerPoint</vt:lpstr>
      <vt:lpstr>C++ database interface</vt:lpstr>
      <vt:lpstr> «Noise channels» parameter (example)</vt:lpstr>
      <vt:lpstr>Additional tools of the database interface</vt:lpstr>
      <vt:lpstr>Additional tools of the database interface</vt:lpstr>
      <vt:lpstr>Additional tools of the database interface</vt:lpstr>
      <vt:lpstr>Additional tools of the database interface</vt:lpstr>
      <vt:lpstr>Additional tools of the database interface</vt:lpstr>
      <vt:lpstr>Getting “Tango” (hardware) data</vt:lpstr>
      <vt:lpstr> The Unified Database in offline data processing</vt:lpstr>
      <vt:lpstr>Web-interface of the simulation part</vt:lpstr>
      <vt:lpstr>Web-interface of the experimental part</vt:lpstr>
      <vt:lpstr>Презентация PowerPoint</vt:lpstr>
      <vt:lpstr>Conclusions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Soul</dc:creator>
  <cp:lastModifiedBy>Konstantin Gertsenberger</cp:lastModifiedBy>
  <cp:revision>645</cp:revision>
  <dcterms:created xsi:type="dcterms:W3CDTF">2015-02-14T20:56:55Z</dcterms:created>
  <dcterms:modified xsi:type="dcterms:W3CDTF">2017-11-30T10:28:58Z</dcterms:modified>
</cp:coreProperties>
</file>