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7" r:id="rId4"/>
    <p:sldId id="278" r:id="rId5"/>
    <p:sldId id="279" r:id="rId6"/>
    <p:sldId id="261" r:id="rId7"/>
    <p:sldId id="268" r:id="rId8"/>
    <p:sldId id="281" r:id="rId9"/>
    <p:sldId id="286" r:id="rId10"/>
    <p:sldId id="282" r:id="rId11"/>
    <p:sldId id="289" r:id="rId12"/>
    <p:sldId id="270" r:id="rId13"/>
    <p:sldId id="271" r:id="rId14"/>
    <p:sldId id="264" r:id="rId15"/>
    <p:sldId id="284" r:id="rId16"/>
    <p:sldId id="274" r:id="rId17"/>
    <p:sldId id="275" r:id="rId18"/>
    <p:sldId id="272" r:id="rId19"/>
    <p:sldId id="285" r:id="rId20"/>
    <p:sldId id="287" r:id="rId21"/>
    <p:sldId id="288" r:id="rId22"/>
    <p:sldId id="290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  <p:cmAuthor id="2" name="Timur V. Tropin" initials="TVT" lastIdx="1" clrIdx="1">
    <p:extLst>
      <p:ext uri="{19B8F6BF-5375-455C-9EA6-DF929625EA0E}">
        <p15:presenceInfo xmlns:p15="http://schemas.microsoft.com/office/powerpoint/2012/main" userId="Timur V. Trop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11-29T18:56:39.025" idx="1">
    <p:pos x="5098" y="31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11-29T18:56:39.025" idx="1">
    <p:pos x="5098" y="31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e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DCD97-274A-43C6-9179-85ABB499F770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699E9-55D0-4284-9992-723C4E2001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1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93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3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Для первые модели основные</a:t>
                </a:r>
                <a:r>
                  <a:rPr lang="ru-RU" baseline="0" dirty="0" smtClean="0"/>
                  <a:t> кинетические уровнение не изменяет, но вероятност изменял по следущие формы. Здесь </a:t>
                </a:r>
                <a:r>
                  <a:rPr lang="ru-RU" sz="1200" i="0" kern="1200" smtClean="0">
                    <a:solidFill>
                      <a:schemeClr val="tx1"/>
                    </a:solidFill>
                    <a:latin typeface="Cambria Math"/>
                    <a:ea typeface="+mn-ea"/>
                    <a:cs typeface="+mn-cs"/>
                  </a:rPr>
                  <a:t>𝜏</a:t>
                </a:r>
                <a:r>
                  <a:rPr lang="ru-RU" dirty="0" smtClean="0"/>
                  <a:t> – характристик</a:t>
                </a:r>
                <a:r>
                  <a:rPr lang="ru-RU" baseline="0" dirty="0" smtClean="0"/>
                  <a:t> время которые отвечающие комплекс образования. </a:t>
                </a:r>
              </a:p>
              <a:p>
                <a:r>
                  <a:rPr lang="ru-RU" baseline="0" dirty="0" smtClean="0"/>
                  <a:t>На рисунке показывает разница между старые и новые вероятность с временами. Черные кривие это старые значание, осталные кривие соответствуют новые значение по разные значение </a:t>
                </a:r>
                <a:r>
                  <a:rPr lang="ru-RU" sz="1200" i="0" kern="1200" smtClean="0">
                    <a:solidFill>
                      <a:schemeClr val="tx1"/>
                    </a:solidFill>
                    <a:latin typeface="Cambria Math"/>
                    <a:ea typeface="+mn-ea"/>
                    <a:cs typeface="+mn-cs"/>
                  </a:rPr>
                  <a:t>𝜏</a:t>
                </a:r>
                <a:r>
                  <a:rPr lang="ru-RU" dirty="0" smtClean="0"/>
                  <a:t>. </a:t>
                </a:r>
                <a:endParaRPr lang="ru-R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5EFA-1CEA-4916-87A5-9CE892F9ED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75EFA-1CEA-4916-87A5-9CE892F9ED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26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46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5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24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07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C30F-CE30-4235-BC36-2A3016285A8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04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41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C30F-CE30-4235-BC36-2A3016285A8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8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BE9A-3CA2-4920-A8EA-2ED13221418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92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388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BE9A-3CA2-4920-A8EA-2ED13221418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7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FBE9A-3CA2-4920-A8EA-2ED13221418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0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45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6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47F9B-C303-41D7-A5F4-1B356A9B11F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1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08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699E9-55D0-4284-9992-723C4E2001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55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7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65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7EADED-ECDA-4859-B0AB-CBCE43CF2C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2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90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6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51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9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9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5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8F808-72A9-4197-B393-220D1D4177E6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00206-CE47-4CB4-BB9B-8CAFEF0A7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9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3.wmf"/><Relationship Id="rId9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4.wmf"/><Relationship Id="rId5" Type="http://schemas.openxmlformats.org/officeDocument/2006/relationships/image" Target="../media/image46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45.png"/><Relationship Id="rId9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image" Target="../media/image55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8.wmf"/><Relationship Id="rId9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12" Type="http://schemas.openxmlformats.org/officeDocument/2006/relationships/image" Target="../media/image14.pn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0.wmf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4.jpe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1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1008833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Kinetics of fullerene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aggregation in polar liquids </a:t>
            </a:r>
            <a:b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their mixtures with water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3480578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T.V. </a:t>
            </a:r>
            <a:r>
              <a:rPr lang="en-US" sz="2400" b="1" u="sng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N. </a:t>
            </a:r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Jargalan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O.A. </a:t>
            </a:r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Kyzyma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M.V. </a:t>
            </a:r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Avdeev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V.L. </a:t>
            </a:r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Aksenov</a:t>
            </a:r>
            <a:endParaRPr lang="en-US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baseline="30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Frank Laboratory of Neutron Physics, Joint Institute for Nuclear Research, </a:t>
            </a:r>
            <a:r>
              <a:rPr lang="en-US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Dubna</a:t>
            </a:r>
            <a:r>
              <a:rPr lang="en-US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Russia</a:t>
            </a:r>
            <a:endParaRPr lang="en-US" sz="2000" i="1" baseline="300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111375" y="52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63087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The XXI International Scientific Conference of Young Scientists and Specialists,</a:t>
            </a:r>
            <a:br>
              <a:rPr lang="en-US" sz="1400" dirty="0" smtClean="0"/>
            </a:br>
            <a:r>
              <a:rPr lang="en-US" sz="1400" dirty="0" smtClean="0"/>
              <a:t>JINR, </a:t>
            </a:r>
            <a:r>
              <a:rPr lang="en-US" sz="1400" dirty="0" err="1" smtClean="0"/>
              <a:t>Dubna</a:t>
            </a:r>
            <a:r>
              <a:rPr lang="en-US" sz="1400" dirty="0" smtClean="0"/>
              <a:t>, Russia</a:t>
            </a:r>
            <a:r>
              <a:rPr lang="en-US" sz="1400" dirty="0"/>
              <a:t>, October 2-6</a:t>
            </a:r>
            <a:r>
              <a:rPr lang="en-US" sz="1400" dirty="0" smtClean="0"/>
              <a:t>, 2017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49003"/>
            <a:ext cx="1219202" cy="4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-24531" y="1610491"/>
            <a:ext cx="9041556" cy="1520826"/>
            <a:chOff x="-24531" y="1370659"/>
            <a:chExt cx="9041556" cy="1520826"/>
          </a:xfrm>
        </p:grpSpPr>
        <p:sp>
          <p:nvSpPr>
            <p:cNvPr id="3" name="Rectangle 36"/>
            <p:cNvSpPr>
              <a:spLocks noChangeArrowheads="1"/>
            </p:cNvSpPr>
            <p:nvPr/>
          </p:nvSpPr>
          <p:spPr bwMode="auto">
            <a:xfrm>
              <a:off x="107505" y="1370660"/>
              <a:ext cx="1224135" cy="1520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" name="Прямая со стрелкой 166"/>
            <p:cNvCxnSpPr>
              <a:cxnSpLocks noChangeShapeType="1"/>
            </p:cNvCxnSpPr>
            <p:nvPr/>
          </p:nvCxnSpPr>
          <p:spPr bwMode="auto">
            <a:xfrm>
              <a:off x="1480220" y="2085035"/>
              <a:ext cx="571500" cy="1587"/>
            </a:xfrm>
            <a:prstGeom prst="straightConnector1">
              <a:avLst/>
            </a:prstGeom>
            <a:noFill/>
            <a:ln w="50800" cmpd="dbl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Rectangle 36"/>
            <p:cNvSpPr>
              <a:spLocks noChangeArrowheads="1"/>
            </p:cNvSpPr>
            <p:nvPr/>
          </p:nvSpPr>
          <p:spPr bwMode="auto">
            <a:xfrm>
              <a:off x="2215208" y="1370660"/>
              <a:ext cx="1636712" cy="15208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6" name="Picture 420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208" y="1370660"/>
              <a:ext cx="417512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Прямая со стрелкой 174"/>
            <p:cNvCxnSpPr>
              <a:cxnSpLocks noChangeShapeType="1"/>
            </p:cNvCxnSpPr>
            <p:nvPr/>
          </p:nvCxnSpPr>
          <p:spPr bwMode="auto">
            <a:xfrm>
              <a:off x="4136529" y="2085035"/>
              <a:ext cx="571500" cy="1587"/>
            </a:xfrm>
            <a:prstGeom prst="straightConnector1">
              <a:avLst/>
            </a:prstGeom>
            <a:noFill/>
            <a:ln w="50800" cmpd="dbl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4866382" y="1370660"/>
              <a:ext cx="1636712" cy="1520825"/>
            </a:xfrm>
            <a:prstGeom prst="rect">
              <a:avLst/>
            </a:prstGeom>
            <a:solidFill>
              <a:srgbClr val="DFBE3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" name="Picture 420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382" y="1370660"/>
              <a:ext cx="417512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Прямая со стрелкой 177"/>
            <p:cNvCxnSpPr>
              <a:cxnSpLocks noChangeShapeType="1"/>
            </p:cNvCxnSpPr>
            <p:nvPr/>
          </p:nvCxnSpPr>
          <p:spPr bwMode="auto">
            <a:xfrm>
              <a:off x="6693098" y="2085035"/>
              <a:ext cx="571500" cy="1587"/>
            </a:xfrm>
            <a:prstGeom prst="straightConnector1">
              <a:avLst/>
            </a:prstGeom>
            <a:noFill/>
            <a:ln w="50800" cmpd="dbl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7380312" y="1370659"/>
              <a:ext cx="1636713" cy="1520825"/>
            </a:xfrm>
            <a:prstGeom prst="rect">
              <a:avLst/>
            </a:prstGeom>
            <a:solidFill>
              <a:srgbClr val="DFBE3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" name="Picture 420"/>
            <p:cNvPicPr>
              <a:picLocks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370659"/>
              <a:ext cx="417513" cy="417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51"/>
            <p:cNvSpPr txBox="1">
              <a:spLocks noChangeArrowheads="1"/>
            </p:cNvSpPr>
            <p:nvPr/>
          </p:nvSpPr>
          <p:spPr bwMode="auto">
            <a:xfrm>
              <a:off x="-24531" y="1704035"/>
              <a:ext cx="150018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 smtClean="0"/>
                <a:t>Solvent</a:t>
              </a:r>
              <a:r>
                <a:rPr lang="ru-RU" sz="1200" dirty="0" smtClean="0"/>
                <a:t>.</a:t>
              </a:r>
              <a:endParaRPr lang="en-US" sz="1200" dirty="0"/>
            </a:p>
            <a:p>
              <a:pPr algn="ctr" eaLnBrk="1" hangingPunct="1"/>
              <a:endParaRPr lang="en-US" sz="1200" dirty="0"/>
            </a:p>
            <a:p>
              <a:pPr algn="ctr" eaLnBrk="1" hangingPunct="1"/>
              <a:r>
                <a:rPr lang="en-US" sz="1200" dirty="0" smtClean="0"/>
                <a:t>Addition of</a:t>
              </a:r>
              <a:r>
                <a:rPr lang="ru-RU" sz="1200" dirty="0" smtClean="0"/>
                <a:t> </a:t>
              </a:r>
              <a:r>
                <a:rPr lang="en-US" sz="1200" dirty="0" smtClean="0"/>
                <a:t>C</a:t>
              </a:r>
              <a:r>
                <a:rPr lang="en-US" sz="1200" baseline="-25000" dirty="0" smtClean="0"/>
                <a:t>60</a:t>
              </a:r>
              <a:r>
                <a:rPr lang="ru-RU" sz="1200" dirty="0" smtClean="0"/>
                <a:t>, </a:t>
              </a:r>
              <a:r>
                <a:rPr lang="en-US" sz="1200" dirty="0" smtClean="0"/>
                <a:t>stirring</a:t>
              </a:r>
              <a:r>
                <a:rPr lang="ru-RU" sz="1200" dirty="0" smtClean="0"/>
                <a:t>.</a:t>
              </a:r>
              <a:endParaRPr lang="ru-RU" sz="1200" dirty="0"/>
            </a:p>
          </p:txBody>
        </p:sp>
        <p:sp>
          <p:nvSpPr>
            <p:cNvPr id="14" name="TextBox 151"/>
            <p:cNvSpPr txBox="1">
              <a:spLocks noChangeArrowheads="1"/>
            </p:cNvSpPr>
            <p:nvPr/>
          </p:nvSpPr>
          <p:spPr bwMode="auto">
            <a:xfrm>
              <a:off x="2208858" y="1842209"/>
              <a:ext cx="1643062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100" dirty="0" smtClean="0"/>
                <a:t>Dissolution of</a:t>
              </a:r>
              <a:r>
                <a:rPr lang="ru-RU" sz="1100" dirty="0" smtClean="0"/>
                <a:t> С</a:t>
              </a:r>
              <a:r>
                <a:rPr lang="ru-RU" sz="1100" baseline="-25000" dirty="0" smtClean="0"/>
                <a:t>60</a:t>
              </a:r>
              <a:r>
                <a:rPr lang="ru-RU" sz="1100" dirty="0" smtClean="0"/>
                <a:t>. </a:t>
              </a:r>
              <a:r>
                <a:rPr lang="en-US" sz="1100" dirty="0" smtClean="0"/>
                <a:t>Molecular solution under certain conditions</a:t>
              </a:r>
              <a:r>
                <a:rPr lang="ru-RU" sz="1100" dirty="0" smtClean="0"/>
                <a:t>.</a:t>
              </a:r>
            </a:p>
          </p:txBody>
        </p:sp>
        <p:sp>
          <p:nvSpPr>
            <p:cNvPr id="15" name="TextBox 151"/>
            <p:cNvSpPr txBox="1">
              <a:spLocks noChangeArrowheads="1"/>
            </p:cNvSpPr>
            <p:nvPr/>
          </p:nvSpPr>
          <p:spPr bwMode="auto">
            <a:xfrm>
              <a:off x="4860032" y="1846910"/>
              <a:ext cx="164306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 smtClean="0"/>
                <a:t>Formation of </a:t>
              </a:r>
              <a:r>
                <a:rPr lang="ru-RU" sz="1200" dirty="0" smtClean="0"/>
                <a:t>С</a:t>
              </a:r>
              <a:r>
                <a:rPr lang="ru-RU" sz="1200" baseline="-25000" dirty="0" smtClean="0"/>
                <a:t>60</a:t>
              </a:r>
              <a:r>
                <a:rPr lang="ru-RU" sz="1200" dirty="0" smtClean="0"/>
                <a:t>-</a:t>
              </a:r>
              <a:r>
                <a:rPr lang="en-US" sz="1200" dirty="0" smtClean="0"/>
                <a:t>solvent complexes</a:t>
              </a:r>
              <a:r>
                <a:rPr lang="ru-RU" sz="1200" dirty="0" smtClean="0"/>
                <a:t>, </a:t>
              </a:r>
              <a:r>
                <a:rPr lang="en-US" sz="1200" dirty="0" smtClean="0"/>
                <a:t>change of the color of solution</a:t>
              </a:r>
              <a:r>
                <a:rPr lang="ru-RU" sz="1200" dirty="0" smtClean="0"/>
                <a:t>.</a:t>
              </a:r>
            </a:p>
          </p:txBody>
        </p:sp>
        <p:sp>
          <p:nvSpPr>
            <p:cNvPr id="16" name="TextBox 151"/>
            <p:cNvSpPr txBox="1">
              <a:spLocks noChangeArrowheads="1"/>
            </p:cNvSpPr>
            <p:nvPr/>
          </p:nvSpPr>
          <p:spPr bwMode="auto">
            <a:xfrm>
              <a:off x="7373962" y="1741457"/>
              <a:ext cx="164306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200" dirty="0" smtClean="0"/>
                <a:t>Growth of huge </a:t>
              </a:r>
              <a:r>
                <a:rPr lang="ru-RU" sz="1200" dirty="0" smtClean="0"/>
                <a:t>С</a:t>
              </a:r>
              <a:r>
                <a:rPr lang="ru-RU" sz="1200" baseline="-25000" dirty="0" smtClean="0"/>
                <a:t>60</a:t>
              </a:r>
              <a:r>
                <a:rPr lang="en-US" sz="1200" baseline="-25000" dirty="0" smtClean="0"/>
                <a:t> </a:t>
              </a:r>
              <a:r>
                <a:rPr lang="en-US" sz="1200" dirty="0" smtClean="0"/>
                <a:t>clusters</a:t>
              </a:r>
              <a:r>
                <a:rPr lang="ru-RU" sz="1200" dirty="0" smtClean="0"/>
                <a:t>. </a:t>
              </a:r>
              <a:r>
                <a:rPr lang="en-US" sz="1200" dirty="0" smtClean="0"/>
                <a:t>Decrease of the monomers concentration</a:t>
              </a:r>
              <a:r>
                <a:rPr lang="ru-RU" sz="1200" dirty="0" smtClean="0"/>
                <a:t>.</a:t>
              </a:r>
            </a:p>
          </p:txBody>
        </p:sp>
        <p:sp>
          <p:nvSpPr>
            <p:cNvPr id="17" name="TextBox 179"/>
            <p:cNvSpPr txBox="1">
              <a:spLocks noChangeArrowheads="1"/>
            </p:cNvSpPr>
            <p:nvPr/>
          </p:nvSpPr>
          <p:spPr bwMode="auto">
            <a:xfrm>
              <a:off x="3707904" y="2248547"/>
              <a:ext cx="13573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/>
                <a:t>Hours</a:t>
              </a:r>
              <a:endParaRPr lang="ru-RU" sz="1400" dirty="0"/>
            </a:p>
          </p:txBody>
        </p:sp>
        <p:sp>
          <p:nvSpPr>
            <p:cNvPr id="18" name="TextBox 180"/>
            <p:cNvSpPr txBox="1">
              <a:spLocks noChangeArrowheads="1"/>
            </p:cNvSpPr>
            <p:nvPr/>
          </p:nvSpPr>
          <p:spPr bwMode="auto">
            <a:xfrm>
              <a:off x="6300192" y="2224588"/>
              <a:ext cx="13573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93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3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1400" dirty="0" smtClean="0"/>
                <a:t>Days</a:t>
              </a:r>
              <a:endParaRPr lang="ru-RU" sz="1400" dirty="0"/>
            </a:p>
          </p:txBody>
        </p:sp>
      </p:grpSp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177800" y="3343293"/>
          <a:ext cx="3365500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Формула" r:id="rId5" imgW="2806560" imgH="2158920" progId="Equation.3">
                  <p:embed/>
                </p:oleObj>
              </mc:Choice>
              <mc:Fallback>
                <p:oleObj name="Формула" r:id="rId5" imgW="2806560" imgH="2158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3343293"/>
                        <a:ext cx="3365500" cy="258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-161925" y="93663"/>
            <a:ext cx="9432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Modeling confined cluster growth in polar solutions of</a:t>
            </a:r>
            <a:r>
              <a:rPr lang="ru-RU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С</a:t>
            </a:r>
            <a:r>
              <a:rPr lang="ru-RU" sz="2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60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1" y="3809060"/>
            <a:ext cx="529208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Model parameters and functions:</a:t>
            </a:r>
            <a:endParaRPr lang="en-US" sz="15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1500" i="1" dirty="0">
                <a:latin typeface="Arial" charset="0"/>
              </a:rPr>
              <a:t>A</a:t>
            </a:r>
            <a:r>
              <a:rPr lang="en-US" sz="1500" dirty="0">
                <a:latin typeface="Arial" charset="0"/>
              </a:rPr>
              <a:t>(</a:t>
            </a:r>
            <a:r>
              <a:rPr lang="en-US" sz="1500" i="1" dirty="0">
                <a:latin typeface="Arial" charset="0"/>
              </a:rPr>
              <a:t>t</a:t>
            </a:r>
            <a:r>
              <a:rPr lang="en-US" sz="1500" dirty="0">
                <a:latin typeface="Arial" charset="0"/>
              </a:rPr>
              <a:t>‘) – </a:t>
            </a:r>
            <a:r>
              <a:rPr lang="en-US" sz="1500" dirty="0" smtClean="0">
                <a:latin typeface="Arial" charset="0"/>
              </a:rPr>
              <a:t>concentration of C</a:t>
            </a:r>
            <a:r>
              <a:rPr lang="en-US" sz="1500" baseline="-25000" dirty="0" smtClean="0">
                <a:latin typeface="Arial" charset="0"/>
              </a:rPr>
              <a:t>60</a:t>
            </a:r>
            <a:r>
              <a:rPr lang="en-US" sz="1500" dirty="0" smtClean="0">
                <a:latin typeface="Arial" charset="0"/>
              </a:rPr>
              <a:t> complexes</a:t>
            </a:r>
            <a:endParaRPr lang="en-US" sz="1500" dirty="0">
              <a:latin typeface="Arial" charset="0"/>
            </a:endParaRPr>
          </a:p>
          <a:p>
            <a:pPr>
              <a:defRPr/>
            </a:pPr>
            <a:r>
              <a:rPr lang="en-US" sz="1500" i="1" dirty="0" err="1">
                <a:latin typeface="Arial" charset="0"/>
              </a:rPr>
              <a:t>c</a:t>
            </a:r>
            <a:r>
              <a:rPr lang="en-US" sz="1500" i="1" baseline="-25000" dirty="0" err="1">
                <a:latin typeface="Arial" charset="0"/>
              </a:rPr>
              <a:t>sat</a:t>
            </a:r>
            <a:r>
              <a:rPr lang="en-US" sz="1500" dirty="0">
                <a:latin typeface="Arial" charset="0"/>
              </a:rPr>
              <a:t> – </a:t>
            </a:r>
            <a:r>
              <a:rPr lang="en-US" sz="1500" dirty="0" smtClean="0">
                <a:latin typeface="Arial" charset="0"/>
              </a:rPr>
              <a:t>saturation concentration;</a:t>
            </a:r>
            <a:endParaRPr lang="en-US" sz="1500" dirty="0">
              <a:latin typeface="Arial" charset="0"/>
            </a:endParaRPr>
          </a:p>
          <a:p>
            <a:pPr>
              <a:defRPr/>
            </a:pPr>
            <a:r>
              <a:rPr lang="en-US" sz="1500" i="1" dirty="0">
                <a:latin typeface="Arial" charset="0"/>
              </a:rPr>
              <a:t>f(</a:t>
            </a:r>
            <a:r>
              <a:rPr lang="en-US" sz="1500" i="1" dirty="0" err="1">
                <a:latin typeface="Arial" charset="0"/>
              </a:rPr>
              <a:t>n,t</a:t>
            </a:r>
            <a:r>
              <a:rPr lang="en-US" sz="1500" dirty="0">
                <a:latin typeface="Arial" charset="0"/>
              </a:rPr>
              <a:t>‘) – </a:t>
            </a:r>
            <a:r>
              <a:rPr lang="en-US" sz="1500" dirty="0" smtClean="0">
                <a:latin typeface="Arial" charset="0"/>
              </a:rPr>
              <a:t>cluster size distribution function;</a:t>
            </a:r>
            <a:endParaRPr lang="en-US" sz="1500" dirty="0">
              <a:latin typeface="Arial" charset="0"/>
            </a:endParaRPr>
          </a:p>
          <a:p>
            <a:pPr>
              <a:defRPr/>
            </a:pPr>
            <a:r>
              <a:rPr lang="en-US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500" dirty="0" err="1" smtClean="0">
                <a:latin typeface="Arial" charset="0"/>
              </a:rPr>
              <a:t>,</a:t>
            </a:r>
            <a:r>
              <a:rPr lang="en-US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500" i="1" dirty="0" smtClean="0">
                <a:latin typeface="Arial" charset="0"/>
              </a:rPr>
              <a:t>‘ </a:t>
            </a:r>
            <a:r>
              <a:rPr lang="en-US" sz="1500" i="1" dirty="0">
                <a:latin typeface="Arial" charset="0"/>
              </a:rPr>
              <a:t>– </a:t>
            </a:r>
            <a:r>
              <a:rPr lang="en-US" sz="1500" dirty="0" smtClean="0">
                <a:latin typeface="Arial" charset="0"/>
              </a:rPr>
              <a:t>characteristic times of dissolution and complex formation.</a:t>
            </a:r>
          </a:p>
          <a:p>
            <a:pPr>
              <a:defRPr/>
            </a:pPr>
            <a:r>
              <a:rPr lang="en-US" sz="1500" dirty="0" smtClean="0">
                <a:latin typeface="Arial" charset="0"/>
              </a:rPr>
              <a:t>Other model parameters: D, </a:t>
            </a:r>
            <a:r>
              <a:rPr lang="el-GR" sz="1500" dirty="0" smtClean="0">
                <a:latin typeface="Arial" charset="0"/>
              </a:rPr>
              <a:t>σ</a:t>
            </a:r>
            <a:r>
              <a:rPr lang="en-US" sz="1500" dirty="0" smtClean="0">
                <a:latin typeface="Arial" charset="0"/>
              </a:rPr>
              <a:t>, </a:t>
            </a:r>
            <a:r>
              <a:rPr lang="en-US" sz="1500" dirty="0" err="1" smtClean="0">
                <a:latin typeface="Arial" charset="0"/>
              </a:rPr>
              <a:t>c</a:t>
            </a:r>
            <a:r>
              <a:rPr lang="en-US" sz="1500" baseline="-25000" dirty="0" err="1" smtClean="0">
                <a:latin typeface="Arial" charset="0"/>
              </a:rPr>
              <a:t>eq</a:t>
            </a:r>
            <a:r>
              <a:rPr lang="en-US" sz="1500" dirty="0">
                <a:latin typeface="Arial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Cluster formation and growth takes place as a two-step process: complexes formation with solvent molecules, 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further 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clusters growth.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0" y="600212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Values of model parameters obtained from experiments. </a:t>
            </a:r>
            <a:b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The solutions of kinetic equations for real-time systems obtained via extrapolation procedure.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79" y="3068960"/>
            <a:ext cx="4208069" cy="2955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6567155"/>
            <a:ext cx="91440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T.V.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M.V.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Avdeev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O.A.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Kyzyma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R.A.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Yeremin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N.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Jargalan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M.V. </a:t>
            </a:r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Korobov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V.L. </a:t>
            </a:r>
            <a:r>
              <a:rPr lang="en-US" sz="1000" dirty="0" err="1" smtClean="0">
                <a:latin typeface="Times New Roman" pitchFamily="18" charset="0"/>
                <a:cs typeface="Times New Roman" pitchFamily="18" charset="0"/>
              </a:rPr>
              <a:t>Aksenov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Phys. Status Solidi B</a:t>
            </a:r>
            <a:r>
              <a:rPr lang="en-US" sz="1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V. 24</a:t>
            </a:r>
            <a:r>
              <a:rPr lang="ru-RU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Nos. 11, pp. </a:t>
            </a:r>
            <a:r>
              <a:rPr lang="ru-RU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2728-2731</a:t>
            </a:r>
            <a:r>
              <a:rPr lang="en-US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201</a:t>
            </a:r>
            <a:r>
              <a:rPr lang="ru-RU" sz="1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339884"/>
            <a:ext cx="8092440" cy="568452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61925" y="93663"/>
            <a:ext cx="9432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Modeling real-size clusters in C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60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/NMP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74377" y="5033554"/>
            <a:ext cx="975360" cy="478972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568" y="5824100"/>
            <a:ext cx="9112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Cluster sizes: R&gt;100 nm, n&gt;10</a:t>
            </a:r>
            <a:r>
              <a:rPr lang="en-US" sz="2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(…equations)!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59977" y="870857"/>
            <a:ext cx="1436914" cy="740229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8568" y="6254987"/>
            <a:ext cx="9112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Complex formation time ~hours, </a:t>
            </a:r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~10</a:t>
            </a:r>
            <a:r>
              <a:rPr lang="en-US" sz="2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5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731" y="6547169"/>
            <a:ext cx="86320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T.V.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M.V.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Avdeev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V.L.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Aksenov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Cryst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. Rep.,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2018 (accepted)</a:t>
            </a:r>
          </a:p>
        </p:txBody>
      </p:sp>
      <p:sp>
        <p:nvSpPr>
          <p:cNvPr id="13" name="Title 25"/>
          <p:cNvSpPr txBox="1">
            <a:spLocks/>
          </p:cNvSpPr>
          <p:nvPr/>
        </p:nvSpPr>
        <p:spPr>
          <a:xfrm>
            <a:off x="0" y="-12336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Confined growth model master-curve</a:t>
            </a:r>
            <a:endParaRPr lang="ru-RU" sz="3200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8"/>
          <p:cNvCxnSpPr/>
          <p:nvPr/>
        </p:nvCxnSpPr>
        <p:spPr>
          <a:xfrm>
            <a:off x="434494" y="6532725"/>
            <a:ext cx="1676400" cy="0"/>
          </a:xfrm>
          <a:prstGeom prst="line">
            <a:avLst/>
          </a:prstGeom>
          <a:ln w="15875" cmpd="thickThin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82" y="1032891"/>
            <a:ext cx="5476342" cy="384474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66693" y="10184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106758"/>
              </p:ext>
            </p:extLst>
          </p:nvPr>
        </p:nvGraphicFramePr>
        <p:xfrm>
          <a:off x="1515397" y="4767330"/>
          <a:ext cx="1569783" cy="63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r:id="rId5" imgW="965200" imgH="381000" progId="Equation.DSMT4">
                  <p:embed/>
                </p:oleObj>
              </mc:Choice>
              <mc:Fallback>
                <p:oleObj r:id="rId5" imgW="965200" imgH="38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397" y="4767330"/>
                        <a:ext cx="1569783" cy="630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37" y="1006386"/>
            <a:ext cx="5476342" cy="3844747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671931" y="4767330"/>
            <a:ext cx="94975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767320"/>
              </p:ext>
            </p:extLst>
          </p:nvPr>
        </p:nvGraphicFramePr>
        <p:xfrm>
          <a:off x="5671931" y="4767330"/>
          <a:ext cx="2205172" cy="63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r:id="rId8" imgW="1536700" imgH="431800" progId="Equation.DSMT4">
                  <p:embed/>
                </p:oleObj>
              </mc:Choice>
              <mc:Fallback>
                <p:oleObj r:id="rId8" imgW="15367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931" y="4767330"/>
                        <a:ext cx="2205172" cy="630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/>
          <p:cNvSpPr/>
          <p:nvPr/>
        </p:nvSpPr>
        <p:spPr>
          <a:xfrm>
            <a:off x="0" y="564188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Master-curve found for the &lt;r&gt; and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dependence.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allows modeling growth of real-size fullerene aggregates.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568" y="995227"/>
            <a:ext cx="398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Evolution of mean cluster size, &lt;r&gt;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197" y="995227"/>
            <a:ext cx="3983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Master-curve for &lt;r&gt; and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9731" y="6547169"/>
            <a:ext cx="86320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T.V.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M.V.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Avdeev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V.L.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Aksenov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i="1" dirty="0" err="1" smtClean="0">
                <a:latin typeface="Times New Roman" pitchFamily="18" charset="0"/>
                <a:cs typeface="Times New Roman" pitchFamily="18" charset="0"/>
              </a:rPr>
              <a:t>Cryst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. Rep.,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2018 (accepted)</a:t>
            </a:r>
          </a:p>
        </p:txBody>
      </p:sp>
      <p:sp>
        <p:nvSpPr>
          <p:cNvPr id="13" name="Title 25"/>
          <p:cNvSpPr txBox="1">
            <a:spLocks/>
          </p:cNvSpPr>
          <p:nvPr/>
        </p:nvSpPr>
        <p:spPr>
          <a:xfrm>
            <a:off x="0" y="-1245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Confined growth model cluster size distributions (CSD)</a:t>
            </a:r>
            <a:endParaRPr lang="ru-RU" sz="29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8"/>
          <p:cNvCxnSpPr/>
          <p:nvPr/>
        </p:nvCxnSpPr>
        <p:spPr>
          <a:xfrm>
            <a:off x="434494" y="6532725"/>
            <a:ext cx="1676400" cy="0"/>
          </a:xfrm>
          <a:prstGeom prst="line">
            <a:avLst/>
          </a:prstGeom>
          <a:ln w="15875" cmpd="thickThin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66693" y="10184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671931" y="4767330"/>
            <a:ext cx="94975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/>
          <p:nvPr/>
        </p:nvSpPr>
        <p:spPr>
          <a:xfrm>
            <a:off x="33373" y="5053978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Master-curve found for the &lt;r&gt; and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dependence. This allows modeling of real-size particles.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871484"/>
            <a:ext cx="5505420" cy="38447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65" y="871484"/>
            <a:ext cx="5505420" cy="3844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2694" y="885927"/>
            <a:ext cx="2398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“Early” CSDs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1430" y="855149"/>
            <a:ext cx="1260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“Late” CSDs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462562"/>
              </p:ext>
            </p:extLst>
          </p:nvPr>
        </p:nvGraphicFramePr>
        <p:xfrm>
          <a:off x="5193643" y="4684568"/>
          <a:ext cx="3815854" cy="2173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6" imgW="2946400" imgH="1676400" progId="Equation.DSMT4">
                  <p:embed/>
                </p:oleObj>
              </mc:Choice>
              <mc:Fallback>
                <p:oleObj name="Equation" r:id="rId6" imgW="2946400" imgH="167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643" y="4684568"/>
                        <a:ext cx="3815854" cy="2173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769641" y="4790189"/>
            <a:ext cx="2403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Lifshitz-Slyozov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CSD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Water addition: cluster state reorganization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1763713" y="1026795"/>
            <a:ext cx="5903912" cy="2592388"/>
            <a:chOff x="12339" y="20108"/>
            <a:chExt cx="3446" cy="1438"/>
          </a:xfrm>
        </p:grpSpPr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14561" y="20367"/>
              <a:ext cx="1224" cy="1179"/>
              <a:chOff x="12973" y="19777"/>
              <a:chExt cx="1224" cy="1179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12995" y="19798"/>
                <a:ext cx="1084" cy="1021"/>
              </a:xfrm>
              <a:prstGeom prst="rect">
                <a:avLst/>
              </a:prstGeom>
              <a:solidFill>
                <a:srgbClr val="DFBE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35848" name="Group 8"/>
              <p:cNvGrpSpPr>
                <a:grpSpLocks/>
              </p:cNvGrpSpPr>
              <p:nvPr/>
            </p:nvGrpSpPr>
            <p:grpSpPr bwMode="auto">
              <a:xfrm>
                <a:off x="13116" y="19777"/>
                <a:ext cx="618" cy="555"/>
                <a:chOff x="4572" y="3022"/>
                <a:chExt cx="789" cy="794"/>
              </a:xfrm>
            </p:grpSpPr>
            <p:pic>
              <p:nvPicPr>
                <p:cNvPr id="35849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62" y="3475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850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" y="3339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851" name="Picture 1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5" y="3294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852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" y="3430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5853" name="Group 13"/>
                <p:cNvGrpSpPr>
                  <a:grpSpLocks/>
                </p:cNvGrpSpPr>
                <p:nvPr/>
              </p:nvGrpSpPr>
              <p:grpSpPr bwMode="auto">
                <a:xfrm>
                  <a:off x="4572" y="3022"/>
                  <a:ext cx="698" cy="568"/>
                  <a:chOff x="4572" y="3067"/>
                  <a:chExt cx="698" cy="568"/>
                </a:xfrm>
              </p:grpSpPr>
              <p:pic>
                <p:nvPicPr>
                  <p:cNvPr id="35854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3" y="3067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855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72" y="3158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856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34" y="3158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857" name="Picture 1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3" y="3294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pic>
            <p:nvPicPr>
              <p:cNvPr id="35858" name="Picture 1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81" y="20367"/>
                <a:ext cx="26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  <p:pic>
            <p:nvPicPr>
              <p:cNvPr id="35859" name="Picture 19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64" y="20503"/>
                <a:ext cx="26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  <p:pic>
            <p:nvPicPr>
              <p:cNvPr id="35860" name="Picture 2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3" y="20230"/>
                <a:ext cx="26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  <p:pic>
            <p:nvPicPr>
              <p:cNvPr id="35861" name="Picture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4" y="19822"/>
                <a:ext cx="263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  <p:pic>
            <p:nvPicPr>
              <p:cNvPr id="35862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3663" y="20175"/>
                <a:ext cx="252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  <p:pic>
            <p:nvPicPr>
              <p:cNvPr id="35863" name="Picture 2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13436" y="20583"/>
                <a:ext cx="252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5864" name="Group 24"/>
              <p:cNvGrpSpPr>
                <a:grpSpLocks/>
              </p:cNvGrpSpPr>
              <p:nvPr/>
            </p:nvGrpSpPr>
            <p:grpSpPr bwMode="auto">
              <a:xfrm>
                <a:off x="13537" y="20412"/>
                <a:ext cx="660" cy="544"/>
                <a:chOff x="13537" y="20412"/>
                <a:chExt cx="660" cy="544"/>
              </a:xfrm>
            </p:grpSpPr>
            <p:pic>
              <p:nvPicPr>
                <p:cNvPr id="35865" name="Picture 2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99" y="20513"/>
                  <a:ext cx="268" cy="2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5866" name="Group 26"/>
                <p:cNvGrpSpPr>
                  <a:grpSpLocks/>
                </p:cNvGrpSpPr>
                <p:nvPr/>
              </p:nvGrpSpPr>
              <p:grpSpPr bwMode="auto">
                <a:xfrm>
                  <a:off x="13537" y="20412"/>
                  <a:ext cx="660" cy="544"/>
                  <a:chOff x="13537" y="20412"/>
                  <a:chExt cx="660" cy="544"/>
                </a:xfrm>
              </p:grpSpPr>
              <p:pic>
                <p:nvPicPr>
                  <p:cNvPr id="35867" name="Picture 27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754" y="20547"/>
                    <a:ext cx="268" cy="25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586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4089" y="20412"/>
                    <a:ext cx="108" cy="40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pic>
                <p:nvPicPr>
                  <p:cNvPr id="35869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862" y="20683"/>
                    <a:ext cx="268" cy="2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870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682" y="20683"/>
                    <a:ext cx="268" cy="25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587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3537" y="20820"/>
                    <a:ext cx="615" cy="1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35872" name="Rectangle 32"/>
            <p:cNvSpPr>
              <a:spLocks noChangeArrowheads="1"/>
            </p:cNvSpPr>
            <p:nvPr/>
          </p:nvSpPr>
          <p:spPr bwMode="auto">
            <a:xfrm>
              <a:off x="12361" y="20382"/>
              <a:ext cx="1084" cy="1021"/>
            </a:xfrm>
            <a:prstGeom prst="rect">
              <a:avLst/>
            </a:prstGeom>
            <a:solidFill>
              <a:srgbClr val="DFBE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5873" name="Group 33"/>
            <p:cNvGrpSpPr>
              <a:grpSpLocks/>
            </p:cNvGrpSpPr>
            <p:nvPr/>
          </p:nvGrpSpPr>
          <p:grpSpPr bwMode="auto">
            <a:xfrm>
              <a:off x="12339" y="20361"/>
              <a:ext cx="796" cy="682"/>
              <a:chOff x="4390" y="3022"/>
              <a:chExt cx="1016" cy="976"/>
            </a:xfrm>
          </p:grpSpPr>
          <p:grpSp>
            <p:nvGrpSpPr>
              <p:cNvPr id="35874" name="Group 34"/>
              <p:cNvGrpSpPr>
                <a:grpSpLocks/>
              </p:cNvGrpSpPr>
              <p:nvPr/>
            </p:nvGrpSpPr>
            <p:grpSpPr bwMode="auto">
              <a:xfrm>
                <a:off x="4572" y="3022"/>
                <a:ext cx="789" cy="794"/>
                <a:chOff x="4572" y="3022"/>
                <a:chExt cx="789" cy="794"/>
              </a:xfrm>
            </p:grpSpPr>
            <p:pic>
              <p:nvPicPr>
                <p:cNvPr id="35875" name="Picture 3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62" y="3475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876" name="Picture 36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" y="3339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877" name="Picture 37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5" y="3294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878" name="Picture 38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grayscl/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89" y="3430"/>
                  <a:ext cx="336" cy="3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969696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35879" name="Group 39"/>
                <p:cNvGrpSpPr>
                  <a:grpSpLocks/>
                </p:cNvGrpSpPr>
                <p:nvPr/>
              </p:nvGrpSpPr>
              <p:grpSpPr bwMode="auto">
                <a:xfrm>
                  <a:off x="4572" y="3022"/>
                  <a:ext cx="698" cy="568"/>
                  <a:chOff x="4572" y="3067"/>
                  <a:chExt cx="698" cy="568"/>
                </a:xfrm>
              </p:grpSpPr>
              <p:pic>
                <p:nvPicPr>
                  <p:cNvPr id="35880" name="Picture 40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3" y="3067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881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72" y="3158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882" name="Picture 4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34" y="3158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883" name="Picture 43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3" y="3294"/>
                    <a:ext cx="336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969696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pic>
            <p:nvPicPr>
              <p:cNvPr id="35884" name="Picture 4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0" y="3249"/>
                <a:ext cx="33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  <p:pic>
            <p:nvPicPr>
              <p:cNvPr id="35885" name="Picture 4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0" y="3475"/>
                <a:ext cx="33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  <p:pic>
            <p:nvPicPr>
              <p:cNvPr id="35886" name="Picture 4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6" y="3657"/>
                <a:ext cx="33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  <p:pic>
            <p:nvPicPr>
              <p:cNvPr id="35887" name="Picture 4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8" y="3657"/>
                <a:ext cx="33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  <p:pic>
            <p:nvPicPr>
              <p:cNvPr id="35888" name="Picture 4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0" y="3566"/>
                <a:ext cx="336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69696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5889" name="Picture 4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5" y="21097"/>
              <a:ext cx="26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</p:pic>
        <p:pic>
          <p:nvPicPr>
            <p:cNvPr id="35890" name="Picture 5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20" y="21131"/>
              <a:ext cx="26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</p:pic>
        <p:pic>
          <p:nvPicPr>
            <p:cNvPr id="35891" name="Picture 5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000" y="21032"/>
              <a:ext cx="25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</p:pic>
        <p:pic>
          <p:nvPicPr>
            <p:cNvPr id="35892" name="Picture 5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3181" y="20964"/>
              <a:ext cx="25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</p:pic>
        <p:pic>
          <p:nvPicPr>
            <p:cNvPr id="35893" name="Picture 5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2891" y="21168"/>
              <a:ext cx="252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</p:pic>
        <p:pic>
          <p:nvPicPr>
            <p:cNvPr id="35894" name="Picture 5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28" y="21267"/>
              <a:ext cx="26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</p:pic>
        <p:pic>
          <p:nvPicPr>
            <p:cNvPr id="35895" name="Picture 5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" y="21267"/>
              <a:ext cx="268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69696"/>
                    </a:outerShdw>
                  </a:effectLst>
                </a14:hiddenEffects>
              </a:ext>
            </a:extLst>
          </p:spPr>
        </p:pic>
        <p:sp>
          <p:nvSpPr>
            <p:cNvPr id="35896" name="Rectangle 56"/>
            <p:cNvSpPr>
              <a:spLocks noChangeArrowheads="1"/>
            </p:cNvSpPr>
            <p:nvPr/>
          </p:nvSpPr>
          <p:spPr bwMode="auto">
            <a:xfrm>
              <a:off x="12903" y="21410"/>
              <a:ext cx="615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97" name="Rectangle 57"/>
            <p:cNvSpPr>
              <a:spLocks noChangeArrowheads="1"/>
            </p:cNvSpPr>
            <p:nvPr/>
          </p:nvSpPr>
          <p:spPr bwMode="auto">
            <a:xfrm>
              <a:off x="13449" y="20996"/>
              <a:ext cx="108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 flipV="1">
              <a:off x="13518" y="20910"/>
              <a:ext cx="998" cy="1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99" name="Rectangle 59"/>
            <p:cNvSpPr>
              <a:spLocks noChangeArrowheads="1"/>
            </p:cNvSpPr>
            <p:nvPr/>
          </p:nvSpPr>
          <p:spPr bwMode="auto">
            <a:xfrm>
              <a:off x="12520" y="20108"/>
              <a:ext cx="55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en-US" sz="1600" b="1" baseline="-25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/NMP</a:t>
              </a:r>
              <a:endPara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14607" y="20121"/>
              <a:ext cx="794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r>
                <a:rPr lang="ru-RU" sz="1600" b="1" baseline="-25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60</a:t>
              </a:r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/NMP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/H</a:t>
              </a:r>
              <a:r>
                <a:rPr lang="en-US" sz="1600" b="1" baseline="-25000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endParaRPr lang="ru-RU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901" name="Text Box 61"/>
            <p:cNvSpPr txBox="1">
              <a:spLocks noChangeArrowheads="1"/>
            </p:cNvSpPr>
            <p:nvPr/>
          </p:nvSpPr>
          <p:spPr bwMode="auto">
            <a:xfrm>
              <a:off x="13563" y="20461"/>
              <a:ext cx="829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dirty="0" smtClean="0"/>
                <a:t>Water addition</a:t>
              </a:r>
              <a:endParaRPr lang="ru-RU" sz="1600" b="1" dirty="0"/>
            </a:p>
          </p:txBody>
        </p:sp>
      </p:grpSp>
      <p:sp>
        <p:nvSpPr>
          <p:cNvPr id="35904" name="Text Box 64"/>
          <p:cNvSpPr txBox="1">
            <a:spLocks noChangeArrowheads="1"/>
          </p:cNvSpPr>
          <p:nvPr/>
        </p:nvSpPr>
        <p:spPr bwMode="auto">
          <a:xfrm>
            <a:off x="0" y="3459988"/>
            <a:ext cx="914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/>
              <a:t>UV-Vis, SANS, DLS data, mass spectrometry…</a:t>
            </a:r>
            <a:endParaRPr lang="ru-RU" sz="1200" b="1" dirty="0"/>
          </a:p>
        </p:txBody>
      </p:sp>
      <p:sp>
        <p:nvSpPr>
          <p:cNvPr id="35906" name="Text Box 66"/>
          <p:cNvSpPr txBox="1">
            <a:spLocks noChangeArrowheads="1"/>
          </p:cNvSpPr>
          <p:nvPr/>
        </p:nvSpPr>
        <p:spPr bwMode="auto">
          <a:xfrm>
            <a:off x="1036280" y="529576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effect with a critical character!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713" y="3840480"/>
            <a:ext cx="189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&gt;100 nm clusters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72492" y="3840719"/>
            <a:ext cx="198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~30-50 nm clusters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3729" y="4418071"/>
            <a:ext cx="1650085" cy="1914844"/>
            <a:chOff x="61882" y="4339650"/>
            <a:chExt cx="1650085" cy="1914844"/>
          </a:xfrm>
        </p:grpSpPr>
        <p:grpSp>
          <p:nvGrpSpPr>
            <p:cNvPr id="66" name="Группа 35"/>
            <p:cNvGrpSpPr>
              <a:grpSpLocks noChangeAspect="1"/>
            </p:cNvGrpSpPr>
            <p:nvPr/>
          </p:nvGrpSpPr>
          <p:grpSpPr bwMode="auto">
            <a:xfrm>
              <a:off x="982826" y="4636880"/>
              <a:ext cx="435394" cy="356272"/>
              <a:chOff x="3551783" y="2325035"/>
              <a:chExt cx="1520280" cy="1103965"/>
            </a:xfrm>
          </p:grpSpPr>
          <p:sp>
            <p:nvSpPr>
              <p:cNvPr id="81" name="Блок-схема: ручной ввод 80"/>
              <p:cNvSpPr/>
              <p:nvPr/>
            </p:nvSpPr>
            <p:spPr>
              <a:xfrm>
                <a:off x="3990506" y="2936876"/>
                <a:ext cx="886944" cy="204093"/>
              </a:xfrm>
              <a:prstGeom prst="flowChartManualInpu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  <a:scene3d>
                <a:camera prst="orthographicFront">
                  <a:rot lat="0" lon="0" rev="1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2" name="Пирог 81"/>
              <p:cNvSpPr/>
              <p:nvPr/>
            </p:nvSpPr>
            <p:spPr>
              <a:xfrm>
                <a:off x="3766920" y="2792203"/>
                <a:ext cx="442086" cy="578489"/>
              </a:xfrm>
              <a:prstGeom prst="pie">
                <a:avLst>
                  <a:gd name="adj1" fmla="val 19805408"/>
                  <a:gd name="adj2" fmla="val 9164580"/>
                </a:avLst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Пирог 82"/>
              <p:cNvSpPr/>
              <p:nvPr/>
            </p:nvSpPr>
            <p:spPr>
              <a:xfrm>
                <a:off x="4503729" y="2266842"/>
                <a:ext cx="558749" cy="613907"/>
              </a:xfrm>
              <a:prstGeom prst="pie">
                <a:avLst>
                  <a:gd name="adj1" fmla="val 19249807"/>
                  <a:gd name="adj2" fmla="val 8400169"/>
                </a:avLst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Блок-схема: память с прямым доступом 83"/>
              <p:cNvSpPr/>
              <p:nvPr/>
            </p:nvSpPr>
            <p:spPr>
              <a:xfrm>
                <a:off x="3551783" y="2325035"/>
                <a:ext cx="1519647" cy="864002"/>
              </a:xfrm>
              <a:prstGeom prst="flowChartMagneticDrum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>
                  <a:rot lat="0" lon="0" rev="12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7" name="Пирог 66"/>
            <p:cNvSpPr/>
            <p:nvPr/>
          </p:nvSpPr>
          <p:spPr bwMode="auto">
            <a:xfrm>
              <a:off x="518660" y="4564760"/>
              <a:ext cx="385103" cy="485774"/>
            </a:xfrm>
            <a:prstGeom prst="pie">
              <a:avLst>
                <a:gd name="adj1" fmla="val 1846864"/>
                <a:gd name="adj2" fmla="val 11903125"/>
              </a:avLst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8" name="Пирог 67"/>
            <p:cNvSpPr/>
            <p:nvPr/>
          </p:nvSpPr>
          <p:spPr bwMode="auto">
            <a:xfrm>
              <a:off x="61882" y="4507175"/>
              <a:ext cx="423037" cy="392751"/>
            </a:xfrm>
            <a:prstGeom prst="pie">
              <a:avLst>
                <a:gd name="adj1" fmla="val 2106443"/>
                <a:gd name="adj2" fmla="val 14498814"/>
              </a:avLst>
            </a:prstGeom>
            <a:solidFill>
              <a:srgbClr val="66CCFF"/>
            </a:solidFill>
            <a:ln>
              <a:solidFill>
                <a:srgbClr val="66CCFF"/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9" name="Скругленный прямоугольник 68"/>
            <p:cNvSpPr/>
            <p:nvPr/>
          </p:nvSpPr>
          <p:spPr bwMode="auto">
            <a:xfrm>
              <a:off x="135412" y="4698051"/>
              <a:ext cx="489308" cy="245442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Блок-схема: память с прямым доступом 69"/>
            <p:cNvSpPr/>
            <p:nvPr/>
          </p:nvSpPr>
          <p:spPr bwMode="auto">
            <a:xfrm>
              <a:off x="66093" y="4583473"/>
              <a:ext cx="842444" cy="385722"/>
            </a:xfrm>
            <a:prstGeom prst="flowChartMagneticDrum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Блок-схема: магнитный диск 70"/>
            <p:cNvSpPr/>
            <p:nvPr/>
          </p:nvSpPr>
          <p:spPr bwMode="auto">
            <a:xfrm>
              <a:off x="654061" y="5456300"/>
              <a:ext cx="536332" cy="798194"/>
            </a:xfrm>
            <a:prstGeom prst="flowChartMagneticDisk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2" name="Блок-схема: магнитный диск 71"/>
            <p:cNvSpPr/>
            <p:nvPr/>
          </p:nvSpPr>
          <p:spPr bwMode="auto">
            <a:xfrm>
              <a:off x="654061" y="5164835"/>
              <a:ext cx="536332" cy="544830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3" name="Блок-схема: перфолента 72"/>
            <p:cNvSpPr/>
            <p:nvPr/>
          </p:nvSpPr>
          <p:spPr bwMode="auto">
            <a:xfrm>
              <a:off x="494829" y="5209309"/>
              <a:ext cx="562838" cy="43225"/>
            </a:xfrm>
            <a:prstGeom prst="flowChartPunchedTape">
              <a:avLst/>
            </a:prstGeom>
            <a:solidFill>
              <a:srgbClr val="CCECFF"/>
            </a:solidFill>
            <a:ln>
              <a:solidFill>
                <a:srgbClr val="66CCFF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4" name="Блок-схема: перфолента 73"/>
            <p:cNvSpPr>
              <a:spLocks/>
            </p:cNvSpPr>
            <p:nvPr/>
          </p:nvSpPr>
          <p:spPr bwMode="auto">
            <a:xfrm>
              <a:off x="813967" y="5252544"/>
              <a:ext cx="525663" cy="31290"/>
            </a:xfrm>
            <a:prstGeom prst="flowChartPunchedTap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8" name="TextBox 45"/>
            <p:cNvSpPr txBox="1">
              <a:spLocks noChangeArrowheads="1"/>
            </p:cNvSpPr>
            <p:nvPr/>
          </p:nvSpPr>
          <p:spPr bwMode="auto">
            <a:xfrm>
              <a:off x="133994" y="4611433"/>
              <a:ext cx="567847" cy="33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/>
                <a:t>H</a:t>
              </a:r>
              <a:r>
                <a:rPr lang="en-US" altLang="ru-RU" sz="1200" b="1" baseline="-25000"/>
                <a:t>2</a:t>
              </a:r>
              <a:r>
                <a:rPr lang="en-US" altLang="ru-RU" sz="1200" b="1"/>
                <a:t>O</a:t>
              </a:r>
              <a:endParaRPr lang="ru-RU" altLang="ru-RU" sz="1200" b="1"/>
            </a:p>
          </p:txBody>
        </p:sp>
        <p:sp>
          <p:nvSpPr>
            <p:cNvPr id="79" name="TextBox 48"/>
            <p:cNvSpPr txBox="1">
              <a:spLocks noChangeArrowheads="1"/>
            </p:cNvSpPr>
            <p:nvPr/>
          </p:nvSpPr>
          <p:spPr bwMode="auto">
            <a:xfrm>
              <a:off x="862054" y="4339650"/>
              <a:ext cx="8499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b="1" dirty="0" smtClean="0"/>
                <a:t>C</a:t>
              </a:r>
              <a:r>
                <a:rPr lang="en-US" altLang="ru-RU" sz="1400" b="1" baseline="-25000" dirty="0" smtClean="0"/>
                <a:t>60</a:t>
              </a:r>
              <a:r>
                <a:rPr lang="en-US" altLang="ru-RU" sz="1400" b="1" dirty="0" smtClean="0"/>
                <a:t>/NMP</a:t>
              </a:r>
              <a:endParaRPr lang="ru-RU" altLang="ru-RU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57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Cluster state reorganization: model approach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906" name="Text Box 66"/>
          <p:cNvSpPr txBox="1">
            <a:spLocks noChangeArrowheads="1"/>
          </p:cNvSpPr>
          <p:nvPr/>
        </p:nvSpPr>
        <p:spPr bwMode="auto">
          <a:xfrm>
            <a:off x="-2176471" y="2810922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effect with a critical character!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148" y="650069"/>
            <a:ext cx="6401355" cy="233009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562" y="573088"/>
            <a:ext cx="4003358" cy="3480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7562" y="3987503"/>
            <a:ext cx="426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NMP: non-linear increase of water solubility of drugs!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496822"/>
            <a:ext cx="512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 of dissolution: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-NMP complexes have non-zero solubility in water,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Diffusion coefficients and surface tension change proportionally with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X.</a:t>
            </a: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969999"/>
              </p:ext>
            </p:extLst>
          </p:nvPr>
        </p:nvGraphicFramePr>
        <p:xfrm>
          <a:off x="184214" y="3231483"/>
          <a:ext cx="1562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Equation" r:id="rId6" imgW="1041120" imgH="431640" progId="Equation.DSMT4">
                  <p:embed/>
                </p:oleObj>
              </mc:Choice>
              <mc:Fallback>
                <p:oleObj name="Equation" r:id="rId6" imgW="10411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14" y="3231483"/>
                        <a:ext cx="15621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38528" y="3293723"/>
            <a:ext cx="318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no water added;</a:t>
            </a:r>
          </a:p>
          <a:p>
            <a:r>
              <a:rPr lang="en-US" sz="1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infinite amount of water added.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567086"/>
              </p:ext>
            </p:extLst>
          </p:nvPr>
        </p:nvGraphicFramePr>
        <p:xfrm>
          <a:off x="5596207" y="4766131"/>
          <a:ext cx="31734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8" imgW="1587240" imgH="317160" progId="Equation.DSMT4">
                  <p:embed/>
                </p:oleObj>
              </mc:Choice>
              <mc:Fallback>
                <p:oleObj name="Equation" r:id="rId8" imgW="1587240" imgH="317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6207" y="4766131"/>
                        <a:ext cx="3173412" cy="635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5344097" y="674876"/>
            <a:ext cx="3070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Sanghvi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et. al. Solubility improvement of drugs using </a:t>
            </a:r>
            <a:r>
              <a:rPr lang="en-US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N-methyl </a:t>
            </a:r>
            <a:r>
              <a:rPr lang="en-US" sz="1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pyrrolidone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Amer. Assoc.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Pharm. Sci.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366–376 2008. </a:t>
            </a: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468386"/>
              </p:ext>
            </p:extLst>
          </p:nvPr>
        </p:nvGraphicFramePr>
        <p:xfrm>
          <a:off x="5383684" y="5784161"/>
          <a:ext cx="1320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Equation" r:id="rId10" imgW="660240" imgH="253800" progId="Equation.DSMT4">
                  <p:embed/>
                </p:oleObj>
              </mc:Choice>
              <mc:Fallback>
                <p:oleObj name="Equation" r:id="rId10" imgW="660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83684" y="5784161"/>
                        <a:ext cx="1320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704484" y="5833510"/>
            <a:ext cx="230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model parameter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9731" y="6547169"/>
            <a:ext cx="86320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T.V.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V.L.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Aksenov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JETP Letters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2018 (submitted)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7080069" y="2810922"/>
            <a:ext cx="844731" cy="188299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59680" y="1611086"/>
            <a:ext cx="395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solubility of complexes in NMP-water mixture change?!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4214" y="573088"/>
            <a:ext cx="4693348" cy="2658395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1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82" grpId="0"/>
      <p:bldP spid="21" grpId="0"/>
      <p:bldP spid="4" grpId="0" build="allAtOnce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0" y="163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Modeling C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/POL dissolution by water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504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the average cluster size &lt;R&gt; after water addition, depending on </a:t>
            </a:r>
            <a:r>
              <a:rPr lang="en-US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values of model parameter: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-POL solubility in water.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52000"/>
            <a:ext cx="7841894" cy="6003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52000"/>
            <a:ext cx="7841894" cy="6003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52000"/>
            <a:ext cx="7841894" cy="6003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52000"/>
            <a:ext cx="7841894" cy="6003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52000"/>
            <a:ext cx="7841894" cy="60033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52000"/>
            <a:ext cx="7841894" cy="60033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52000"/>
            <a:ext cx="7841894" cy="60033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252000"/>
            <a:ext cx="7841894" cy="60033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34" y="2299064"/>
            <a:ext cx="2940710" cy="22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1" y="553347"/>
            <a:ext cx="5391302" cy="4127297"/>
          </a:xfrm>
          <a:prstGeom prst="rect">
            <a:avLst/>
          </a:prstGeom>
        </p:spPr>
      </p:pic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0" y="163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Modeling C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/POL dissolution by water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431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characteristic concentration and relaxation time on dissolution affects the average cluster size in the desired way.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7725"/>
            <a:ext cx="4496435" cy="3672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419225" y="847725"/>
            <a:ext cx="1524000" cy="3295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62350" y="847725"/>
            <a:ext cx="983797" cy="329565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95875" y="2514600"/>
            <a:ext cx="2105025" cy="1182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7021285" y="2193607"/>
            <a:ext cx="359229" cy="665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012077" y="1078625"/>
            <a:ext cx="0" cy="2895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80514" y="1047750"/>
            <a:ext cx="0" cy="2895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012077" y="3914775"/>
            <a:ext cx="368437" cy="0"/>
          </a:xfrm>
          <a:prstGeom prst="straightConnector1">
            <a:avLst/>
          </a:prstGeom>
          <a:ln w="254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7012077" y="952500"/>
            <a:ext cx="368437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0" y="5250103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 predictions: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Solubility in water:		← may be important for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dialysis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dissolution rates above 1:1000 cluster sizes should not decrease!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45566"/>
              </p:ext>
            </p:extLst>
          </p:nvPr>
        </p:nvGraphicFramePr>
        <p:xfrm>
          <a:off x="2209905" y="5675306"/>
          <a:ext cx="146664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6" imgW="977760" imgH="253800" progId="Equation.DSMT4">
                  <p:embed/>
                </p:oleObj>
              </mc:Choice>
              <mc:Fallback>
                <p:oleObj name="Equation" r:id="rId6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905" y="5675306"/>
                        <a:ext cx="1466640" cy="3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0" y="6547169"/>
            <a:ext cx="9143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T.V.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V.L.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Aksenov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JETP Letters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2018 (submitted)</a:t>
            </a:r>
          </a:p>
        </p:txBody>
      </p:sp>
    </p:spTree>
    <p:extLst>
      <p:ext uri="{BB962C8B-B14F-4D97-AF65-F5344CB8AC3E}">
        <p14:creationId xmlns:p14="http://schemas.microsoft.com/office/powerpoint/2010/main" val="377923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8" grpId="0" animBg="1"/>
      <p:bldP spid="26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257550" y="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29394"/>
            <a:ext cx="9144000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28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Fullerene aggregates in NMP and NMP/H</a:t>
            </a:r>
            <a:r>
              <a:rPr lang="en-US" sz="2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were studied experimentally. Cluster sizes changes from &gt;100 nm to </a:t>
            </a:r>
            <a:b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30-50 nm on water addition. </a:t>
            </a:r>
          </a:p>
          <a:p>
            <a:pPr algn="ctr">
              <a:lnSpc>
                <a:spcPts val="2800"/>
              </a:lnSpc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DLS, UV-Vis, SANS measurements. A model for kinetics of UV-Vis change.</a:t>
            </a:r>
            <a:endParaRPr lang="en-US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ts val="28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model approach for description of the kinetics of cluster growth in polar solutions of C</a:t>
            </a:r>
            <a:r>
              <a:rPr lang="en-US" sz="2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been developed.</a:t>
            </a:r>
          </a:p>
          <a:p>
            <a:pPr algn="ctr">
              <a:spcAft>
                <a:spcPts val="1000"/>
              </a:spcAft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One-component segregation, confined growth (complex formation), master-curve approach, CSDs obtained for any </a:t>
            </a:r>
            <a:r>
              <a:rPr lang="en-US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just">
              <a:lnSpc>
                <a:spcPts val="28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/POL water dissolution model proposed.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decomposition explained.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predictions for C</a:t>
            </a:r>
            <a:r>
              <a:rPr lang="en-US" sz="20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-NMP complexes solubility in water, </a:t>
            </a: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 the critical X value were obtained.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ts val="28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Calculations performed at the LIT/JINR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HybriLIT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cluster.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work has been supported by the JINR grant for young scientists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17-401-03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THANK YOU FOR ATTENTION!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61556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 descr="http://greg.org/archive/young_giroux_fullere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31" y="2285205"/>
            <a:ext cx="458152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://fc08.deviantart.net/fs71/i/2010/184/6/0/Fullerene_from_triangles_by_Morzs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69" y="4818906"/>
            <a:ext cx="2286000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6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Fullerenes</a:t>
            </a:r>
            <a:r>
              <a:rPr lang="ru-RU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</a:t>
            </a:r>
            <a:r>
              <a:rPr lang="ru-RU" sz="2600" b="1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 solutions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38" y="1350408"/>
            <a:ext cx="1676634" cy="12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38" y="2891605"/>
            <a:ext cx="1676634" cy="12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195736" y="1992650"/>
            <a:ext cx="1347702" cy="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95736" y="3533847"/>
            <a:ext cx="1347702" cy="0"/>
          </a:xfrm>
          <a:prstGeom prst="straightConnector1">
            <a:avLst/>
          </a:prstGeom>
          <a:ln w="635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95736" y="1530985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Molecular solutions of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0000" y="3077107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Colloidal solutions of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aseline="-25000" dirty="0" smtClean="0"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endParaRPr lang="ru-RU" sz="1200" baseline="-2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including water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!)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134076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Dissolves in many liquids!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176" y="244027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Cluster formation observed!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8184" y="361540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Perspective biomedical applications!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292080" y="1979145"/>
            <a:ext cx="1080120" cy="1"/>
          </a:xfrm>
          <a:prstGeom prst="straightConnector1">
            <a:avLst/>
          </a:prstGeom>
          <a:ln w="63500" cmpd="dbl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292080" y="3536312"/>
            <a:ext cx="1080120" cy="0"/>
          </a:xfrm>
          <a:prstGeom prst="straightConnector1">
            <a:avLst/>
          </a:prstGeom>
          <a:ln w="63500" cmpd="dbl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53732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 of solutions of C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interesting both from the viewpoint of fundamental investigations and for the perspective practical applications.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3438" y="1042631"/>
            <a:ext cx="1676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baseline="-2500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sz="1400" b="1" baseline="-2500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400" b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baseline="-2500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3437" y="4134551"/>
            <a:ext cx="1676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baseline="-250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/H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229" y="34972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nm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4" y="1418800"/>
            <a:ext cx="1714500" cy="1714500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V="1">
            <a:off x="332930" y="3461827"/>
            <a:ext cx="1653342" cy="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257550" y="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Публикации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7250"/>
            <a:ext cx="91440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Тропин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Jargalan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Авдеев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Кизима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Sangaa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Аксенов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Физика твердого тела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56,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вып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1,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147-150, </a:t>
            </a: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Жаргалан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Т.В. Тропин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М.В. Авдеев, В.Л.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Аксенов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Поверхность. Рентгеновские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синхротронные и нейтронные исследования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№1,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16-20.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Jargalan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T.V. Tropin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M.V.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Avdeev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V.L.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Aksenov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Nanosystems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: physics, chemistry, mathematics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V. 7 (1), pp. 99-103, </a:t>
            </a: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T.V. Tropin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J.W.P.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Schmelzer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V.L.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Aksenov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J. Mol. Liq.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V. 235, pp. 172-177, </a:t>
            </a: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Т.В. Тропин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М.В. Авдеев, В.Л.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Аксенов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Кристаллография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(в печати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Jargalan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T.V. Tropin, M.V.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Avdeev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V.L.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Aksenov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Sangaa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Solid State Phenomena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ru-RU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accepted).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Т.В. Тропин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В.Л. Аксенов //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Письма в ЖЭТФ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submitted).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9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Разбавление водой – сравнение с МУРН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502285"/>
            <a:ext cx="7040880" cy="5440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429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Сравнение теории с экспериментом по рассеянию нейтронов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232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Aksenov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M.V.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Avdeev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T.V. Tropin,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 al. //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B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Condens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Matter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385–386 (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795–797.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doi:10.1016/j.physb.2006.06.086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1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Разбавление водой – сравнение с МУРН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502285"/>
            <a:ext cx="7040880" cy="5440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429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Сравнение теории с экспериментом по рассеянию нейтронов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232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Aksenov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M.V.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Avdeev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T.V. Tropin,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 al. //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B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Condens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Matter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385–386 (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795–797.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doi:10.1016/j.physb.2006.06.086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95738" y="974725"/>
            <a:ext cx="996950" cy="2760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44450"/>
            <a:ext cx="91440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SANS signal modeling for C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60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/NMP solution</a:t>
            </a:r>
          </a:p>
        </p:txBody>
      </p:sp>
      <p:pic>
        <p:nvPicPr>
          <p:cNvPr id="26" name="Рисунок 25" descr="R dep on t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230508"/>
            <a:ext cx="5166360" cy="3627120"/>
          </a:xfrm>
          <a:prstGeom prst="rect">
            <a:avLst/>
          </a:prstGeom>
        </p:spPr>
      </p:pic>
      <p:pic>
        <p:nvPicPr>
          <p:cNvPr id="28" name="Рисунок 27" descr="IntgI dep on t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2908" y="3429000"/>
            <a:ext cx="5166360" cy="3627120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714348" y="307181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4348" y="6072206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714480" y="2928934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928794" y="2643182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124000" y="230400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196000" y="205200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700000" y="144000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28860" y="1714488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186000" y="118800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672000" y="92867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176000" y="642918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714480" y="6072206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928794" y="597600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186000" y="581400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672000" y="595800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176000" y="6048000"/>
            <a:ext cx="142876" cy="14400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124000" y="529200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214546" y="4000504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428860" y="4536000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700000" y="5500702"/>
            <a:ext cx="142876" cy="142876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 descr="Iq t=0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4000" y="1513079"/>
            <a:ext cx="5476342" cy="3844747"/>
          </a:xfrm>
          <a:prstGeom prst="rect">
            <a:avLst/>
          </a:prstGeom>
        </p:spPr>
      </p:pic>
      <p:pic>
        <p:nvPicPr>
          <p:cNvPr id="51" name="Рисунок 50" descr="Iq t=10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4000" y="1512000"/>
            <a:ext cx="5476342" cy="3844747"/>
          </a:xfrm>
          <a:prstGeom prst="rect">
            <a:avLst/>
          </a:prstGeom>
        </p:spPr>
      </p:pic>
      <p:pic>
        <p:nvPicPr>
          <p:cNvPr id="52" name="Рисунок 51" descr="Iq t=30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4000" y="1512000"/>
            <a:ext cx="5476342" cy="3844747"/>
          </a:xfrm>
          <a:prstGeom prst="rect">
            <a:avLst/>
          </a:prstGeom>
        </p:spPr>
      </p:pic>
      <p:pic>
        <p:nvPicPr>
          <p:cNvPr id="53" name="Рисунок 52" descr="Iq t=70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4000" y="1512000"/>
            <a:ext cx="5476342" cy="3844747"/>
          </a:xfrm>
          <a:prstGeom prst="rect">
            <a:avLst/>
          </a:prstGeom>
        </p:spPr>
      </p:pic>
      <p:pic>
        <p:nvPicPr>
          <p:cNvPr id="54" name="Рисунок 53" descr="Iq t=100.w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4000" y="1512000"/>
            <a:ext cx="5476342" cy="3844747"/>
          </a:xfrm>
          <a:prstGeom prst="rect">
            <a:avLst/>
          </a:prstGeom>
        </p:spPr>
      </p:pic>
      <p:pic>
        <p:nvPicPr>
          <p:cNvPr id="55" name="Рисунок 54" descr="Iq t=300.wm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4000" y="1512000"/>
            <a:ext cx="5476342" cy="3844747"/>
          </a:xfrm>
          <a:prstGeom prst="rect">
            <a:avLst/>
          </a:prstGeom>
        </p:spPr>
      </p:pic>
      <p:pic>
        <p:nvPicPr>
          <p:cNvPr id="56" name="Рисунок 55" descr="Iq t=1e3.wm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84000" y="1512000"/>
            <a:ext cx="5476342" cy="3844747"/>
          </a:xfrm>
          <a:prstGeom prst="rect">
            <a:avLst/>
          </a:prstGeom>
        </p:spPr>
      </p:pic>
      <p:pic>
        <p:nvPicPr>
          <p:cNvPr id="58" name="Рисунок 57" descr="Iq t=1e5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4000" y="1512000"/>
            <a:ext cx="5476342" cy="3844747"/>
          </a:xfrm>
          <a:prstGeom prst="rect">
            <a:avLst/>
          </a:prstGeom>
        </p:spPr>
      </p:pic>
      <p:pic>
        <p:nvPicPr>
          <p:cNvPr id="60" name="Рисунок 59" descr="Iq t=1e7.w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4000" y="1512000"/>
            <a:ext cx="5476342" cy="3844747"/>
          </a:xfrm>
          <a:prstGeom prst="rect">
            <a:avLst/>
          </a:prstGeom>
        </p:spPr>
      </p:pic>
      <p:pic>
        <p:nvPicPr>
          <p:cNvPr id="61" name="Рисунок 60" descr="Iq t=1e8.wm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84000" y="1512000"/>
            <a:ext cx="5476342" cy="384474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857224" y="642918"/>
            <a:ext cx="93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cluster size</a:t>
            </a:r>
            <a:endParaRPr lang="ru-RU" sz="1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5072066" y="1478149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Modeled SANS curves</a:t>
            </a:r>
            <a:endParaRPr lang="ru-RU" sz="1400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285984" y="714356"/>
            <a:ext cx="1071570" cy="2500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4500562" y="5702874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conditions for SANS measurements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6596390"/>
            <a:ext cx="46434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V. Tropin, N.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Jargalan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 al // </a:t>
            </a:r>
            <a:r>
              <a:rPr lang="en-US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Solid State.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(2014)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148–151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4" grpId="0" animBg="1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Fullerenes</a:t>
            </a:r>
            <a:r>
              <a:rPr lang="ru-RU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perspective for biomedicine!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50" y="966863"/>
            <a:ext cx="4378378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4"/>
          <p:cNvPicPr>
            <a:picLocks noChangeAspect="1"/>
          </p:cNvPicPr>
          <p:nvPr/>
        </p:nvPicPr>
        <p:blipFill>
          <a:blip r:embed="rId4"/>
          <a:srcRect l="3470" t="4707" r="3470" b="4707"/>
          <a:stretch>
            <a:fillRect/>
          </a:stretch>
        </p:blipFill>
        <p:spPr bwMode="auto">
          <a:xfrm>
            <a:off x="143328" y="966863"/>
            <a:ext cx="4108257" cy="324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3329" y="628309"/>
            <a:ext cx="4108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Cancer treatment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6750" y="628309"/>
            <a:ext cx="4108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Hepatoprotective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effect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117"/>
          <p:cNvSpPr>
            <a:spLocks noChangeArrowheads="1"/>
          </p:cNvSpPr>
          <p:nvPr/>
        </p:nvSpPr>
        <p:spPr bwMode="auto">
          <a:xfrm>
            <a:off x="1" y="6107787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Gharbi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Pressac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et. al, “[60]Fullerene is a powerful antioxidant in vivo with acute or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subacute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toxicity” //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5(12) 2578-2585, 2005.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Prylutska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I.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Grynyuk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et. al, “C</a:t>
            </a:r>
            <a:r>
              <a:rPr lang="en-US" sz="1100" baseline="-250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fullerene as synergistic agent in tumor-inhibitory doxorubicin treatment” // Drugs in R&amp;D 14 333-340 2014.</a:t>
            </a:r>
          </a:p>
          <a:p>
            <a:pPr algn="just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T.I.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Halenova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I.M.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Varenyuk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et. al, “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Hepatoprotective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effect of orally applied water-soluble pristine C</a:t>
            </a:r>
            <a:r>
              <a:rPr lang="en-US" sz="1100" baseline="-250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fullerene against CCl</a:t>
            </a:r>
            <a:r>
              <a:rPr lang="en-US" sz="11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-induced </a:t>
            </a:r>
            <a:br>
              <a:rPr lang="en-US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acute liver injury in rats” // RSC Advances 102 2016.</a:t>
            </a:r>
            <a:endParaRPr lang="mn-MN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8" y="4320553"/>
            <a:ext cx="1666875" cy="167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3392" y="4834158"/>
            <a:ext cx="703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Antioxidant, antitumor properties of fullerene-water solutions!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Synergetic effect with different drugs!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6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Obtaining fullerene-water solutions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48686" y="692696"/>
            <a:ext cx="2834815" cy="369332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80"/>
                </a:solidFill>
                <a:cs typeface="Times New Roman" pitchFamily="18" charset="0"/>
              </a:rPr>
              <a:t>From non-polar C</a:t>
            </a:r>
            <a:r>
              <a:rPr lang="en-US" b="1" baseline="-25000" dirty="0" smtClean="0">
                <a:solidFill>
                  <a:srgbClr val="800080"/>
                </a:solidFill>
                <a:cs typeface="Times New Roman" pitchFamily="18" charset="0"/>
              </a:rPr>
              <a:t>60</a:t>
            </a:r>
            <a:r>
              <a:rPr lang="en-US" b="1" dirty="0" smtClean="0">
                <a:solidFill>
                  <a:srgbClr val="800080"/>
                </a:solidFill>
                <a:cs typeface="Times New Roman" pitchFamily="18" charset="0"/>
              </a:rPr>
              <a:t> solution</a:t>
            </a:r>
            <a:endParaRPr lang="en-US" b="1" dirty="0">
              <a:solidFill>
                <a:srgbClr val="800080"/>
              </a:solidFill>
              <a:cs typeface="Times New Roman" pitchFamily="18" charset="0"/>
            </a:endParaRPr>
          </a:p>
        </p:txBody>
      </p:sp>
      <p:sp>
        <p:nvSpPr>
          <p:cNvPr id="11" name="Line 89"/>
          <p:cNvSpPr>
            <a:spLocks noChangeShapeType="1"/>
          </p:cNvSpPr>
          <p:nvPr/>
        </p:nvSpPr>
        <p:spPr bwMode="auto">
          <a:xfrm>
            <a:off x="184150" y="2019077"/>
            <a:ext cx="1588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Rectangle 91"/>
          <p:cNvSpPr>
            <a:spLocks noChangeArrowheads="1"/>
          </p:cNvSpPr>
          <p:nvPr/>
        </p:nvSpPr>
        <p:spPr bwMode="auto">
          <a:xfrm>
            <a:off x="184150" y="2476277"/>
            <a:ext cx="1371600" cy="914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Rectangle 92"/>
          <p:cNvSpPr>
            <a:spLocks noChangeArrowheads="1"/>
          </p:cNvSpPr>
          <p:nvPr/>
        </p:nvSpPr>
        <p:spPr bwMode="auto">
          <a:xfrm>
            <a:off x="184150" y="2323877"/>
            <a:ext cx="1371600" cy="182563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Line 94"/>
          <p:cNvSpPr>
            <a:spLocks noChangeShapeType="1"/>
          </p:cNvSpPr>
          <p:nvPr/>
        </p:nvSpPr>
        <p:spPr bwMode="auto">
          <a:xfrm>
            <a:off x="1554163" y="2019077"/>
            <a:ext cx="1587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 Box 96"/>
          <p:cNvSpPr txBox="1">
            <a:spLocks noChangeArrowheads="1"/>
          </p:cNvSpPr>
          <p:nvPr/>
        </p:nvSpPr>
        <p:spPr bwMode="auto">
          <a:xfrm>
            <a:off x="260350" y="3009677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H</a:t>
            </a:r>
            <a:r>
              <a:rPr lang="en-US" sz="1400" baseline="-25000"/>
              <a:t>2</a:t>
            </a:r>
            <a:r>
              <a:rPr lang="en-US" sz="1400"/>
              <a:t>O</a:t>
            </a:r>
          </a:p>
        </p:txBody>
      </p:sp>
      <p:sp>
        <p:nvSpPr>
          <p:cNvPr id="16" name="Line 97"/>
          <p:cNvSpPr>
            <a:spLocks noChangeShapeType="1"/>
          </p:cNvSpPr>
          <p:nvPr/>
        </p:nvSpPr>
        <p:spPr bwMode="auto">
          <a:xfrm>
            <a:off x="717550" y="1714277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98"/>
          <p:cNvSpPr>
            <a:spLocks noChangeShapeType="1"/>
          </p:cNvSpPr>
          <p:nvPr/>
        </p:nvSpPr>
        <p:spPr bwMode="auto">
          <a:xfrm flipH="1">
            <a:off x="869950" y="1714277"/>
            <a:ext cx="228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Text Box 99"/>
          <p:cNvSpPr txBox="1">
            <a:spLocks noChangeArrowheads="1"/>
          </p:cNvSpPr>
          <p:nvPr/>
        </p:nvSpPr>
        <p:spPr bwMode="auto">
          <a:xfrm>
            <a:off x="1765299" y="2111152"/>
            <a:ext cx="2143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/>
              <a:t>C</a:t>
            </a:r>
            <a:r>
              <a:rPr lang="en-US" sz="1400" baseline="-25000" dirty="0"/>
              <a:t>60</a:t>
            </a:r>
            <a:r>
              <a:rPr lang="en-US" sz="1400" dirty="0"/>
              <a:t> </a:t>
            </a:r>
            <a:r>
              <a:rPr lang="en-US" sz="1400" dirty="0" smtClean="0"/>
              <a:t>in an organic solution</a:t>
            </a:r>
            <a:endParaRPr lang="en-US" sz="1400" dirty="0"/>
          </a:p>
        </p:txBody>
      </p:sp>
      <p:sp>
        <p:nvSpPr>
          <p:cNvPr id="19" name="Text Box 100"/>
          <p:cNvSpPr txBox="1">
            <a:spLocks noChangeArrowheads="1"/>
          </p:cNvSpPr>
          <p:nvPr/>
        </p:nvSpPr>
        <p:spPr bwMode="auto">
          <a:xfrm>
            <a:off x="1765300" y="2348880"/>
            <a:ext cx="1969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dirty="0" smtClean="0"/>
              <a:t>Non-miscible with water</a:t>
            </a:r>
            <a:endParaRPr lang="en-US" sz="1400" dirty="0"/>
          </a:p>
          <a:p>
            <a:pPr eaLnBrk="1" hangingPunct="1"/>
            <a:r>
              <a:rPr lang="en-US" sz="1400" dirty="0" smtClean="0"/>
              <a:t>(benzene) </a:t>
            </a:r>
            <a:endParaRPr lang="en-US" sz="1400" dirty="0"/>
          </a:p>
        </p:txBody>
      </p:sp>
      <p:sp>
        <p:nvSpPr>
          <p:cNvPr id="20" name="Line 102"/>
          <p:cNvSpPr>
            <a:spLocks noChangeShapeType="1"/>
          </p:cNvSpPr>
          <p:nvPr/>
        </p:nvSpPr>
        <p:spPr bwMode="auto">
          <a:xfrm flipH="1">
            <a:off x="1403350" y="2400077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Text Box 103"/>
          <p:cNvSpPr txBox="1">
            <a:spLocks noChangeArrowheads="1"/>
          </p:cNvSpPr>
          <p:nvPr/>
        </p:nvSpPr>
        <p:spPr bwMode="auto">
          <a:xfrm>
            <a:off x="488950" y="1196752"/>
            <a:ext cx="18247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dirty="0" smtClean="0"/>
              <a:t>Ultrasound treatment</a:t>
            </a:r>
            <a:r>
              <a:rPr lang="ru-RU" sz="1400" dirty="0" smtClean="0"/>
              <a:t>,</a:t>
            </a:r>
            <a:endParaRPr lang="en-US" sz="1400" dirty="0"/>
          </a:p>
          <a:p>
            <a:pPr eaLnBrk="1" hangingPunct="1"/>
            <a:r>
              <a:rPr lang="en-US" sz="1400" dirty="0"/>
              <a:t>400-600 W, 20-50 kHz</a:t>
            </a:r>
          </a:p>
        </p:txBody>
      </p:sp>
      <p:sp>
        <p:nvSpPr>
          <p:cNvPr id="22" name="Line 104"/>
          <p:cNvSpPr>
            <a:spLocks noChangeShapeType="1"/>
          </p:cNvSpPr>
          <p:nvPr/>
        </p:nvSpPr>
        <p:spPr bwMode="auto">
          <a:xfrm>
            <a:off x="2165350" y="3635152"/>
            <a:ext cx="1588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105"/>
          <p:cNvSpPr>
            <a:spLocks noChangeArrowheads="1"/>
          </p:cNvSpPr>
          <p:nvPr/>
        </p:nvSpPr>
        <p:spPr bwMode="auto">
          <a:xfrm>
            <a:off x="2165350" y="3939952"/>
            <a:ext cx="1371600" cy="1066800"/>
          </a:xfrm>
          <a:prstGeom prst="rect">
            <a:avLst/>
          </a:prstGeom>
          <a:solidFill>
            <a:srgbClr val="F4962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4" name="Line 107"/>
          <p:cNvSpPr>
            <a:spLocks noChangeShapeType="1"/>
          </p:cNvSpPr>
          <p:nvPr/>
        </p:nvSpPr>
        <p:spPr bwMode="auto">
          <a:xfrm>
            <a:off x="3535363" y="3635152"/>
            <a:ext cx="1587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110"/>
          <p:cNvSpPr>
            <a:spLocks noChangeShapeType="1"/>
          </p:cNvSpPr>
          <p:nvPr/>
        </p:nvSpPr>
        <p:spPr bwMode="auto">
          <a:xfrm>
            <a:off x="1403350" y="3635152"/>
            <a:ext cx="381000" cy="3048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Text Box 111"/>
          <p:cNvSpPr txBox="1">
            <a:spLocks noChangeArrowheads="1"/>
          </p:cNvSpPr>
          <p:nvPr/>
        </p:nvSpPr>
        <p:spPr bwMode="auto">
          <a:xfrm>
            <a:off x="107950" y="4320952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dirty="0" smtClean="0"/>
              <a:t>Stable colloidal solution</a:t>
            </a:r>
            <a:endParaRPr lang="en-US" sz="1400" dirty="0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5915881" y="692696"/>
            <a:ext cx="2393989" cy="36933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From polar C</a:t>
            </a:r>
            <a:r>
              <a:rPr lang="en-US" b="1" baseline="-25000" dirty="0" smtClean="0">
                <a:solidFill>
                  <a:schemeClr val="accent2"/>
                </a:solidFill>
                <a:cs typeface="Times New Roman" pitchFamily="18" charset="0"/>
              </a:rPr>
              <a:t>60</a:t>
            </a:r>
            <a:r>
              <a:rPr lang="en-US" b="1" dirty="0" smtClean="0">
                <a:solidFill>
                  <a:schemeClr val="accent2"/>
                </a:solidFill>
                <a:cs typeface="Times New Roman" pitchFamily="18" charset="0"/>
              </a:rPr>
              <a:t> solution</a:t>
            </a:r>
            <a:endParaRPr lang="en-US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77" name="TextBox 47"/>
          <p:cNvSpPr txBox="1">
            <a:spLocks noChangeArrowheads="1"/>
          </p:cNvSpPr>
          <p:nvPr/>
        </p:nvSpPr>
        <p:spPr bwMode="auto">
          <a:xfrm>
            <a:off x="6369185" y="1300191"/>
            <a:ext cx="2306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ru-RU" sz="1600" b="1" dirty="0" smtClean="0"/>
              <a:t>C</a:t>
            </a:r>
            <a:r>
              <a:rPr lang="en-US" altLang="ru-RU" sz="1600" b="1" baseline="-25000" dirty="0" smtClean="0"/>
              <a:t>60</a:t>
            </a:r>
            <a:r>
              <a:rPr lang="en-US" altLang="ru-RU" sz="1600" b="1" dirty="0" smtClean="0"/>
              <a:t>/N-</a:t>
            </a:r>
            <a:r>
              <a:rPr lang="en-US" altLang="ru-RU" sz="1600" b="1" dirty="0" err="1" smtClean="0"/>
              <a:t>methylpyrrolidone</a:t>
            </a:r>
            <a:endParaRPr lang="en-US" altLang="ru-RU" sz="1600" b="1" dirty="0"/>
          </a:p>
          <a:p>
            <a:pPr algn="ctr"/>
            <a:r>
              <a:rPr lang="en-US" altLang="ru-RU" sz="1600" b="1" dirty="0"/>
              <a:t>(NMP)</a:t>
            </a:r>
            <a:endParaRPr lang="ru-RU" altLang="ru-RU" sz="1600" b="1" dirty="0"/>
          </a:p>
        </p:txBody>
      </p:sp>
      <p:sp>
        <p:nvSpPr>
          <p:cNvPr id="78" name="TextBox 1"/>
          <p:cNvSpPr txBox="1">
            <a:spLocks noChangeArrowheads="1"/>
          </p:cNvSpPr>
          <p:nvPr/>
        </p:nvSpPr>
        <p:spPr bwMode="auto">
          <a:xfrm>
            <a:off x="4865939" y="3915915"/>
            <a:ext cx="1358064" cy="40011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0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NMP/nC</a:t>
            </a:r>
            <a:r>
              <a:rPr lang="en-US" altLang="ru-RU" sz="2000" b="1" i="1" baseline="-250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altLang="ru-RU" sz="2000" b="1" i="1" baseline="-250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9" name="Группа 78"/>
          <p:cNvGrpSpPr>
            <a:grpSpLocks noChangeAspect="1"/>
          </p:cNvGrpSpPr>
          <p:nvPr/>
        </p:nvGrpSpPr>
        <p:grpSpPr bwMode="auto">
          <a:xfrm>
            <a:off x="5382122" y="1620391"/>
            <a:ext cx="3146113" cy="2295524"/>
            <a:chOff x="899592" y="1518556"/>
            <a:chExt cx="2839570" cy="1911917"/>
          </a:xfrm>
        </p:grpSpPr>
        <p:grpSp>
          <p:nvGrpSpPr>
            <p:cNvPr id="80" name="Группа 35"/>
            <p:cNvGrpSpPr>
              <a:grpSpLocks noChangeAspect="1"/>
            </p:cNvGrpSpPr>
            <p:nvPr/>
          </p:nvGrpSpPr>
          <p:grpSpPr bwMode="auto">
            <a:xfrm>
              <a:off x="1730803" y="1642090"/>
              <a:ext cx="392971" cy="296735"/>
              <a:chOff x="3551783" y="2325035"/>
              <a:chExt cx="1520280" cy="1103965"/>
            </a:xfrm>
          </p:grpSpPr>
          <p:sp>
            <p:nvSpPr>
              <p:cNvPr id="95" name="Блок-схема: ручной ввод 94"/>
              <p:cNvSpPr/>
              <p:nvPr/>
            </p:nvSpPr>
            <p:spPr>
              <a:xfrm>
                <a:off x="3990506" y="2936876"/>
                <a:ext cx="886944" cy="204093"/>
              </a:xfrm>
              <a:prstGeom prst="flowChartManualInput">
                <a:avLst/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  <a:scene3d>
                <a:camera prst="orthographicFront">
                  <a:rot lat="0" lon="0" rev="1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6" name="Пирог 95"/>
              <p:cNvSpPr/>
              <p:nvPr/>
            </p:nvSpPr>
            <p:spPr>
              <a:xfrm>
                <a:off x="3766920" y="2792203"/>
                <a:ext cx="442086" cy="578489"/>
              </a:xfrm>
              <a:prstGeom prst="pie">
                <a:avLst>
                  <a:gd name="adj1" fmla="val 19805408"/>
                  <a:gd name="adj2" fmla="val 9164580"/>
                </a:avLst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Пирог 96"/>
              <p:cNvSpPr/>
              <p:nvPr/>
            </p:nvSpPr>
            <p:spPr>
              <a:xfrm>
                <a:off x="4503729" y="2266842"/>
                <a:ext cx="558749" cy="613907"/>
              </a:xfrm>
              <a:prstGeom prst="pie">
                <a:avLst>
                  <a:gd name="adj1" fmla="val 19249807"/>
                  <a:gd name="adj2" fmla="val 8400169"/>
                </a:avLst>
              </a:prstGeom>
              <a:solidFill>
                <a:srgbClr val="FF99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Блок-схема: память с прямым доступом 97"/>
              <p:cNvSpPr/>
              <p:nvPr/>
            </p:nvSpPr>
            <p:spPr>
              <a:xfrm>
                <a:off x="3551783" y="2325035"/>
                <a:ext cx="1519647" cy="864002"/>
              </a:xfrm>
              <a:prstGeom prst="flowChartMagneticDrum">
                <a:avLst/>
              </a:prstGeom>
              <a:noFill/>
              <a:ln>
                <a:solidFill>
                  <a:schemeClr val="tx1"/>
                </a:solidFill>
              </a:ln>
              <a:scene3d>
                <a:camera prst="orthographicFront">
                  <a:rot lat="0" lon="0" rev="12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81" name="Пирог 80"/>
            <p:cNvSpPr/>
            <p:nvPr/>
          </p:nvSpPr>
          <p:spPr bwMode="auto">
            <a:xfrm>
              <a:off x="1311864" y="1582022"/>
              <a:ext cx="347580" cy="404596"/>
            </a:xfrm>
            <a:prstGeom prst="pie">
              <a:avLst>
                <a:gd name="adj1" fmla="val 1846864"/>
                <a:gd name="adj2" fmla="val 11903125"/>
              </a:avLst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2" name="Пирог 81"/>
            <p:cNvSpPr/>
            <p:nvPr/>
          </p:nvSpPr>
          <p:spPr bwMode="auto">
            <a:xfrm>
              <a:off x="899592" y="1534060"/>
              <a:ext cx="381818" cy="327118"/>
            </a:xfrm>
            <a:prstGeom prst="pie">
              <a:avLst>
                <a:gd name="adj1" fmla="val 2106443"/>
                <a:gd name="adj2" fmla="val 14498814"/>
              </a:avLst>
            </a:prstGeom>
            <a:solidFill>
              <a:srgbClr val="66CCFF"/>
            </a:solidFill>
            <a:ln>
              <a:solidFill>
                <a:srgbClr val="66CCFF"/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3" name="Скругленный прямоугольник 82"/>
            <p:cNvSpPr/>
            <p:nvPr/>
          </p:nvSpPr>
          <p:spPr bwMode="auto">
            <a:xfrm>
              <a:off x="965958" y="1693039"/>
              <a:ext cx="441632" cy="204426"/>
            </a:xfrm>
            <a:prstGeom prst="round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4" name="Блок-схема: память с прямым доступом 83"/>
            <p:cNvSpPr/>
            <p:nvPr/>
          </p:nvSpPr>
          <p:spPr bwMode="auto">
            <a:xfrm>
              <a:off x="903393" y="1597608"/>
              <a:ext cx="760360" cy="321264"/>
            </a:xfrm>
            <a:prstGeom prst="flowChartMagneticDrum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5" name="Блок-схема: магнитный диск 84"/>
            <p:cNvSpPr/>
            <p:nvPr/>
          </p:nvSpPr>
          <p:spPr bwMode="auto">
            <a:xfrm>
              <a:off x="1434072" y="2324576"/>
              <a:ext cx="484074" cy="664807"/>
            </a:xfrm>
            <a:prstGeom prst="flowChartMagneticDisk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Блок-схема: магнитный диск 85"/>
            <p:cNvSpPr/>
            <p:nvPr/>
          </p:nvSpPr>
          <p:spPr bwMode="auto">
            <a:xfrm>
              <a:off x="1434072" y="2081818"/>
              <a:ext cx="484074" cy="453783"/>
            </a:xfrm>
            <a:prstGeom prst="flowChartMagneticDisk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7" name="Блок-схема: перфолента 86"/>
            <p:cNvSpPr/>
            <p:nvPr/>
          </p:nvSpPr>
          <p:spPr bwMode="auto">
            <a:xfrm>
              <a:off x="1290355" y="2118860"/>
              <a:ext cx="507998" cy="36002"/>
            </a:xfrm>
            <a:prstGeom prst="flowChartPunchedTape">
              <a:avLst/>
            </a:prstGeom>
            <a:solidFill>
              <a:srgbClr val="CCECFF"/>
            </a:solidFill>
            <a:ln>
              <a:solidFill>
                <a:srgbClr val="66CCFF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8" name="Блок-схема: перфолента 87"/>
            <p:cNvSpPr>
              <a:spLocks/>
            </p:cNvSpPr>
            <p:nvPr/>
          </p:nvSpPr>
          <p:spPr bwMode="auto">
            <a:xfrm>
              <a:off x="1578397" y="2154870"/>
              <a:ext cx="474445" cy="26061"/>
            </a:xfrm>
            <a:prstGeom prst="flowChartPunchedTap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 bwMode="auto">
            <a:xfrm flipH="1">
              <a:off x="1664205" y="2375349"/>
              <a:ext cx="634850" cy="2808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 bwMode="auto">
            <a:xfrm flipH="1">
              <a:off x="2049876" y="1518556"/>
              <a:ext cx="144429" cy="236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 bwMode="auto">
            <a:xfrm flipH="1" flipV="1">
              <a:off x="1691186" y="2657774"/>
              <a:ext cx="607869" cy="169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45"/>
            <p:cNvSpPr txBox="1">
              <a:spLocks noChangeArrowheads="1"/>
            </p:cNvSpPr>
            <p:nvPr/>
          </p:nvSpPr>
          <p:spPr bwMode="auto">
            <a:xfrm>
              <a:off x="964678" y="1620896"/>
              <a:ext cx="512519" cy="276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200" b="1"/>
                <a:t>H</a:t>
              </a:r>
              <a:r>
                <a:rPr lang="en-US" altLang="ru-RU" sz="1200" b="1" baseline="-25000"/>
                <a:t>2</a:t>
              </a:r>
              <a:r>
                <a:rPr lang="en-US" altLang="ru-RU" sz="1200" b="1"/>
                <a:t>O</a:t>
              </a:r>
              <a:endParaRPr lang="ru-RU" altLang="ru-RU" sz="1200" b="1"/>
            </a:p>
          </p:txBody>
        </p:sp>
        <p:sp>
          <p:nvSpPr>
            <p:cNvPr id="93" name="TextBox 48"/>
            <p:cNvSpPr txBox="1">
              <a:spLocks noChangeArrowheads="1"/>
            </p:cNvSpPr>
            <p:nvPr/>
          </p:nvSpPr>
          <p:spPr bwMode="auto">
            <a:xfrm>
              <a:off x="2023543" y="2489278"/>
              <a:ext cx="1715619" cy="307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ru-RU" sz="1400" b="1" dirty="0"/>
                <a:t>NMP&lt; 0.005 </a:t>
              </a:r>
              <a:r>
                <a:rPr lang="en-US" altLang="ru-RU" sz="1400" b="1" dirty="0" err="1" smtClean="0"/>
                <a:t>vol</a:t>
              </a:r>
              <a:r>
                <a:rPr lang="ru-RU" altLang="ru-RU" sz="1400" b="1" dirty="0" smtClean="0"/>
                <a:t>.</a:t>
              </a:r>
              <a:r>
                <a:rPr lang="en-US" altLang="ru-RU" sz="1400" b="1" dirty="0"/>
                <a:t>% </a:t>
              </a:r>
              <a:endParaRPr lang="ru-RU" altLang="ru-RU" sz="1400" b="1" dirty="0"/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 flipH="1">
              <a:off x="964283" y="2987797"/>
              <a:ext cx="433286" cy="442676"/>
            </a:xfrm>
            <a:prstGeom prst="straightConnector1">
              <a:avLst/>
            </a:prstGeom>
            <a:ln w="25400">
              <a:solidFill>
                <a:srgbClr val="80008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Picture 2" descr="G:\Jargalan's documents\2011 on\5 sar\Master thesis\C60Fullerenesolu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794" y="1684423"/>
            <a:ext cx="609739" cy="4576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22350" y="6009162"/>
            <a:ext cx="3083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medical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 stability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324118" y="5870663"/>
            <a:ext cx="4334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 cluster sizes?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Easier in preparation!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NMP less toxic than benzene!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89738" y="5397454"/>
            <a:ext cx="69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523652" y="5394623"/>
            <a:ext cx="690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252686" y="562358"/>
            <a:ext cx="0" cy="4612668"/>
          </a:xfrm>
          <a:prstGeom prst="line">
            <a:avLst/>
          </a:prstGeom>
          <a:ln w="25400">
            <a:solidFill>
              <a:schemeClr val="bg2">
                <a:lumMod val="75000"/>
                <a:alpha val="7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67" y="2720463"/>
            <a:ext cx="1257475" cy="94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5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7" grpId="0"/>
      <p:bldP spid="78" grpId="0" animBg="1"/>
      <p:bldP spid="5" grpId="0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0" y="1682496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Investigate and describe cluster growth in C</a:t>
            </a:r>
            <a:r>
              <a:rPr lang="en-US" sz="2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/NMP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C</a:t>
            </a:r>
            <a:r>
              <a:rPr lang="en-US" sz="2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/NMP/H</a:t>
            </a:r>
            <a:r>
              <a:rPr lang="en-US" sz="2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solutions</a:t>
            </a:r>
          </a:p>
          <a:p>
            <a:pPr algn="ctr"/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Propose a qualitative description of the water addition to C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solution in polar solvent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42078" y="1446312"/>
            <a:ext cx="3026763" cy="2233777"/>
          </a:xfrm>
          <a:prstGeom prst="rect">
            <a:avLst/>
          </a:prstGeom>
          <a:solidFill>
            <a:srgbClr val="E20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" descr="Dashed horizontal"/>
          <p:cNvSpPr>
            <a:spLocks noChangeArrowheads="1"/>
          </p:cNvSpPr>
          <p:nvPr/>
        </p:nvSpPr>
        <p:spPr bwMode="auto">
          <a:xfrm>
            <a:off x="629225" y="1534297"/>
            <a:ext cx="3039616" cy="214579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ctr"/>
            <a:endParaRPr lang="ru-RU" sz="2400" b="1"/>
          </a:p>
        </p:txBody>
      </p:sp>
      <p:sp>
        <p:nvSpPr>
          <p:cNvPr id="4" name="Rectangle 3"/>
          <p:cNvSpPr/>
          <p:nvPr/>
        </p:nvSpPr>
        <p:spPr>
          <a:xfrm>
            <a:off x="4191000" y="83671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charge-transfer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complexes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Solvatochromic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912912"/>
            <a:ext cx="3145092" cy="43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Cluster formation and growth</a:t>
            </a:r>
          </a:p>
        </p:txBody>
      </p:sp>
      <p:pic>
        <p:nvPicPr>
          <p:cNvPr id="7" name="Picture 2" descr="G:\Jargalan's documents\2011 on\5 sar\Master thesis\C60Fullerenesolu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802719"/>
            <a:ext cx="1481148" cy="1077886"/>
          </a:xfrm>
          <a:prstGeom prst="rect">
            <a:avLst/>
          </a:prstGeom>
          <a:noFill/>
        </p:spPr>
      </p:pic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172200" y="2208312"/>
            <a:ext cx="952500" cy="381000"/>
          </a:xfrm>
          <a:prstGeom prst="rightArrow">
            <a:avLst>
              <a:gd name="adj1" fmla="val 50000"/>
              <a:gd name="adj2" fmla="val 625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pic>
        <p:nvPicPr>
          <p:cNvPr id="10" name="Picture 3" descr="G:\Jargalan's documents\2011 on\5 sar\Master thesis\FullereneWaterSolu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1827312"/>
            <a:ext cx="1371600" cy="1001686"/>
          </a:xfrm>
          <a:prstGeom prst="rect">
            <a:avLst/>
          </a:prstGeom>
          <a:noFill/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686298" y="2894112"/>
          <a:ext cx="3848102" cy="309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Graph" r:id="rId6" imgW="4276725" imgH="3019425" progId="Origin50.Graph">
                  <p:embed/>
                </p:oleObj>
              </mc:Choice>
              <mc:Fallback>
                <p:oleObj name="Graph" r:id="rId6" imgW="4276725" imgH="3019425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12" t="5946" r="4712" b="5946"/>
                      <a:stretch>
                        <a:fillRect/>
                      </a:stretch>
                    </p:blipFill>
                    <p:spPr bwMode="auto">
                      <a:xfrm>
                        <a:off x="4686298" y="2894112"/>
                        <a:ext cx="3848102" cy="309684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88352"/>
              </p:ext>
            </p:extLst>
          </p:nvPr>
        </p:nvGraphicFramePr>
        <p:xfrm>
          <a:off x="4703563" y="2972078"/>
          <a:ext cx="3800770" cy="305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Graph" r:id="rId8" imgW="4276800" imgH="3023280" progId="Origin50.Graph">
                  <p:embed/>
                </p:oleObj>
              </mc:Choice>
              <mc:Fallback>
                <p:oleObj name="Graph" r:id="rId8" imgW="4276800" imgH="30232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712" t="5946" r="4712" b="5946"/>
                      <a:stretch>
                        <a:fillRect/>
                      </a:stretch>
                    </p:blipFill>
                    <p:spPr bwMode="auto">
                      <a:xfrm>
                        <a:off x="4703563" y="2972078"/>
                        <a:ext cx="3800770" cy="30591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2" y="1621877"/>
            <a:ext cx="312690" cy="3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95" y="2200418"/>
            <a:ext cx="375040" cy="3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75" y="3042503"/>
            <a:ext cx="375040" cy="3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85" y="2880605"/>
            <a:ext cx="294250" cy="3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48" y="2043130"/>
            <a:ext cx="375040" cy="3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53" y="2560478"/>
            <a:ext cx="294250" cy="3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64" y="2020087"/>
            <a:ext cx="358742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8" y="3978934"/>
            <a:ext cx="3015522" cy="203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09600" y="6060758"/>
            <a:ext cx="304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TEM image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 C</a:t>
            </a:r>
            <a:r>
              <a:rPr lang="en-US" sz="1600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/polar-solvent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59309" y="6041371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Absorption spectra of fullerene solution by UV-Vis spectrometry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1877"/>
            <a:ext cx="312690" cy="3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88" y="1541319"/>
            <a:ext cx="312690" cy="3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46" y="2076400"/>
            <a:ext cx="312690" cy="3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42" y="3273268"/>
            <a:ext cx="312690" cy="3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98" y="2944818"/>
            <a:ext cx="312690" cy="3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77" y="2539250"/>
            <a:ext cx="312690" cy="3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045" y="1638494"/>
            <a:ext cx="312690" cy="32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39998"/>
            <a:ext cx="375040" cy="39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0" y="44450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60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/NMP solution: kinetic effects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73487" y="836712"/>
            <a:ext cx="3817513" cy="6975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427113" y="719071"/>
            <a:ext cx="4183487" cy="6975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401" y="2989967"/>
            <a:ext cx="1689978" cy="1176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1934" y="4166633"/>
            <a:ext cx="162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-NMP complex, d=6.95 D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8B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02934 -0.0576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-28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833 0.0766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3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44444E-6 L 0.00417 -0.083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4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-0.04983 0.020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0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674 0.0215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10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-0.00833 -0.0555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04757 0.0372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185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509 L -0.02534 0.045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25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44 L 0.0802 0.0023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32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9 -0.00463 L -0.00035 -0.00463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62 -0.04236 L -0.00069 3.33333E-6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21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98 -0.00186 L -4.44444E-6 4.81481E-6 " pathEditMode="relative" rAng="0" ptsTypes="AA">
                                      <p:cBhvr>
                                        <p:cTn id="32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02118 -0.0791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813206"/>
            <a:ext cx="4217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model treatment of UV-Vis spectra allowed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both dissolution and complex formation rates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temperature and stirring speed</a:t>
            </a:r>
          </a:p>
        </p:txBody>
      </p:sp>
      <p:sp>
        <p:nvSpPr>
          <p:cNvPr id="13" name="Rectangle 22"/>
          <p:cNvSpPr/>
          <p:nvPr/>
        </p:nvSpPr>
        <p:spPr>
          <a:xfrm>
            <a:off x="179512" y="648271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 smtClean="0">
                <a:latin typeface="Times New Roman"/>
                <a:ea typeface="Calibri"/>
              </a:rPr>
              <a:t>N. </a:t>
            </a:r>
            <a:r>
              <a:rPr lang="en-US" sz="1200" i="1" dirty="0" err="1" smtClean="0">
                <a:latin typeface="Times New Roman"/>
                <a:ea typeface="Calibri"/>
              </a:rPr>
              <a:t>Jargalan</a:t>
            </a:r>
            <a:r>
              <a:rPr lang="en-US" sz="1200" i="1" dirty="0" smtClean="0">
                <a:latin typeface="Times New Roman"/>
                <a:ea typeface="Calibri"/>
              </a:rPr>
              <a:t>, T.V. </a:t>
            </a:r>
            <a:r>
              <a:rPr lang="en-US" sz="1200" i="1" dirty="0" err="1" smtClean="0">
                <a:latin typeface="Times New Roman"/>
                <a:ea typeface="Calibri"/>
              </a:rPr>
              <a:t>Tropin</a:t>
            </a:r>
            <a:r>
              <a:rPr lang="en-US" sz="1200" i="1" dirty="0" smtClean="0">
                <a:latin typeface="Times New Roman"/>
                <a:ea typeface="Calibri"/>
              </a:rPr>
              <a:t> et al., </a:t>
            </a:r>
            <a:r>
              <a:rPr lang="en-U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Nanosystems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physics, chemistry, mathematics, 2016, 7 (1), p. 99–103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23"/>
          <p:cNvCxnSpPr/>
          <p:nvPr/>
        </p:nvCxnSpPr>
        <p:spPr>
          <a:xfrm>
            <a:off x="251520" y="6471681"/>
            <a:ext cx="3124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3287"/>
            <a:ext cx="9144000" cy="639384"/>
          </a:xfrm>
        </p:spPr>
        <p:txBody>
          <a:bodyPr>
            <a:normAutofit/>
          </a:bodyPr>
          <a:lstStyle/>
          <a:p>
            <a:pPr marL="452437" algn="ctr"/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Dissolution and complex formation in C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/NMP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3"/>
          <p:cNvSpPr txBox="1">
            <a:spLocks/>
          </p:cNvSpPr>
          <p:nvPr/>
        </p:nvSpPr>
        <p:spPr>
          <a:xfrm>
            <a:off x="6054811" y="-59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12" y="1707168"/>
            <a:ext cx="6397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258999"/>
              </p:ext>
            </p:extLst>
          </p:nvPr>
        </p:nvGraphicFramePr>
        <p:xfrm>
          <a:off x="5386412" y="651003"/>
          <a:ext cx="3465763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Graph" r:id="rId5" imgW="1097280" imgH="914400" progId="Origin50.Graph">
                  <p:embed/>
                </p:oleObj>
              </mc:Choice>
              <mc:Fallback>
                <p:oleObj name="Graph" r:id="rId5" imgW="1097280" imgH="9144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412" y="651003"/>
                        <a:ext cx="3465763" cy="28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93614"/>
              </p:ext>
            </p:extLst>
          </p:nvPr>
        </p:nvGraphicFramePr>
        <p:xfrm>
          <a:off x="5386413" y="3558433"/>
          <a:ext cx="3465763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Graph" r:id="rId7" imgW="1097248" imgH="914400" progId="Origin50.Graph">
                  <p:embed/>
                </p:oleObj>
              </mc:Choice>
              <mc:Fallback>
                <p:oleObj name="Graph" r:id="rId7" imgW="1097248" imgH="9144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413" y="3558433"/>
                        <a:ext cx="3465763" cy="28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4"/>
          <p:cNvSpPr/>
          <p:nvPr/>
        </p:nvSpPr>
        <p:spPr>
          <a:xfrm>
            <a:off x="6148869" y="965162"/>
            <a:ext cx="2897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SzPct val="150000"/>
            </a:pP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Buger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-Lambert-Beer law</a:t>
            </a:r>
          </a:p>
          <a:p>
            <a:pPr algn="ctr">
              <a:buClr>
                <a:srgbClr val="FF0000"/>
              </a:buClr>
              <a:buSzPct val="150000"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satisfied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 rot="12970333">
            <a:off x="4295715" y="3825850"/>
            <a:ext cx="626651" cy="381000"/>
          </a:xfrm>
          <a:prstGeom prst="rightArrow">
            <a:avLst>
              <a:gd name="adj1" fmla="val 50000"/>
              <a:gd name="adj2" fmla="val 625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 rot="5400000">
            <a:off x="6852593" y="3480451"/>
            <a:ext cx="533400" cy="381000"/>
          </a:xfrm>
          <a:prstGeom prst="rightArrow">
            <a:avLst>
              <a:gd name="adj1" fmla="val 50000"/>
              <a:gd name="adj2" fmla="val 625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765855"/>
              </p:ext>
            </p:extLst>
          </p:nvPr>
        </p:nvGraphicFramePr>
        <p:xfrm>
          <a:off x="60640" y="651016"/>
          <a:ext cx="1229184" cy="96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" name="Equation" r:id="rId9" imgW="1536480" imgH="1206360" progId="Equation.DSMT4">
                  <p:embed/>
                </p:oleObj>
              </mc:Choice>
              <mc:Fallback>
                <p:oleObj name="Equation" r:id="rId9" imgW="153648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0" y="651016"/>
                        <a:ext cx="1229184" cy="96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18675"/>
              </p:ext>
            </p:extLst>
          </p:nvPr>
        </p:nvGraphicFramePr>
        <p:xfrm>
          <a:off x="1757911" y="860569"/>
          <a:ext cx="3433824" cy="507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" name="Equation" r:id="rId11" imgW="4292280" imgH="634680" progId="Equation.DSMT4">
                  <p:embed/>
                </p:oleObj>
              </mc:Choice>
              <mc:Fallback>
                <p:oleObj name="Equation" r:id="rId11" imgW="429228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911" y="860569"/>
                        <a:ext cx="3433824" cy="507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7"/>
          <a:stretch/>
        </p:blipFill>
        <p:spPr>
          <a:xfrm>
            <a:off x="675232" y="1763183"/>
            <a:ext cx="3564498" cy="28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2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632" y="912813"/>
            <a:ext cx="5420558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24" y="912813"/>
            <a:ext cx="4937644" cy="37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450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60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/NMP and C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60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/NMP/H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O: DLS measurements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37" y="574259"/>
            <a:ext cx="4108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Pure C</a:t>
            </a:r>
            <a:r>
              <a:rPr lang="en-US" sz="16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/NMP solution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9783" y="610356"/>
            <a:ext cx="4108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/NMP/water solutions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mea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72" y="4455069"/>
            <a:ext cx="2983230" cy="2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6309360" y="3831336"/>
            <a:ext cx="1719072" cy="86147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672584"/>
            <a:ext cx="607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Large clusters in “old” C</a:t>
            </a:r>
            <a:r>
              <a:rPr lang="en-US" sz="20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/NMP solution detected;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6294656"/>
            <a:ext cx="6153912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V.L.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Aksenov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M.V.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Avdeev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T.V.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Tropin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 al, //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V.385–386 PP.795–797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Jargalan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T.V.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Tropin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M.V.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Avdeev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et. al // Solid State Phenomena 2018 (accepted)</a:t>
            </a: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O.A.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Kyzyma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M.V.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Avdeev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O.I.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Bolshakova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Environ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(submitted)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399" y="2145324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baseline="-25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&gt; 100 nm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8880" y="1423790"/>
            <a:ext cx="193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&lt; 50 nm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333500" y="3352800"/>
            <a:ext cx="154305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00435" y="3078965"/>
            <a:ext cx="8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490623" y="763325"/>
            <a:ext cx="1876507" cy="0"/>
          </a:xfrm>
          <a:prstGeom prst="straightConnector1">
            <a:avLst/>
          </a:prstGeom>
          <a:ln w="38100" cmpd="thinThick">
            <a:solidFill>
              <a:srgbClr val="0000FF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5296317"/>
            <a:ext cx="6076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Cluster decomposition effect takes place on water addition;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932489"/>
            <a:ext cx="607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effect bears a critical character (X&gt;0.4)!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2482850"/>
            <a:ext cx="9144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Theoretical description</a:t>
            </a:r>
            <a:endParaRPr lang="ru-RU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1890</TotalTime>
  <Words>1443</Words>
  <Application>Microsoft Office PowerPoint</Application>
  <PresentationFormat>Экран (4:3)</PresentationFormat>
  <Paragraphs>188</Paragraphs>
  <Slides>23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Тема Office</vt:lpstr>
      <vt:lpstr>Equation</vt:lpstr>
      <vt:lpstr>Graph</vt:lpstr>
      <vt:lpstr>Формула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Dissolution and complex formation in C60/NMP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Tim</dc:creator>
  <cp:lastModifiedBy>Timur V. Tropin</cp:lastModifiedBy>
  <cp:revision>62</cp:revision>
  <dcterms:created xsi:type="dcterms:W3CDTF">2017-07-24T21:47:13Z</dcterms:created>
  <dcterms:modified xsi:type="dcterms:W3CDTF">2017-11-30T06:23:21Z</dcterms:modified>
</cp:coreProperties>
</file>