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0" r:id="rId3"/>
    <p:sldId id="277" r:id="rId4"/>
    <p:sldId id="265" r:id="rId5"/>
    <p:sldId id="266" r:id="rId6"/>
    <p:sldId id="260" r:id="rId7"/>
    <p:sldId id="267" r:id="rId8"/>
    <p:sldId id="268" r:id="rId9"/>
    <p:sldId id="262" r:id="rId10"/>
    <p:sldId id="276" r:id="rId11"/>
    <p:sldId id="274" r:id="rId12"/>
    <p:sldId id="269" r:id="rId13"/>
    <p:sldId id="275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>
        <p:scale>
          <a:sx n="100" d="100"/>
          <a:sy n="100" d="100"/>
        </p:scale>
        <p:origin x="-498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F57A7-9DA8-480B-9A7A-CDF8489DB5D5}" type="doc">
      <dgm:prSet loTypeId="urn:microsoft.com/office/officeart/2005/8/layout/gear1" loCatId="cycle" qsTypeId="urn:microsoft.com/office/officeart/2005/8/quickstyle/simple2" qsCatId="simple" csTypeId="urn:microsoft.com/office/officeart/2005/8/colors/accent1_3" csCatId="accent1" phldr="1"/>
      <dgm:spPr/>
    </dgm:pt>
    <dgm:pt modelId="{A7CA8C95-BAE8-450A-BADF-DB359A2CC484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Spatial memory</a:t>
          </a:r>
          <a:endParaRPr lang="ru-RU" dirty="0">
            <a:solidFill>
              <a:schemeClr val="tx1"/>
            </a:solidFill>
          </a:endParaRPr>
        </a:p>
      </dgm:t>
    </dgm:pt>
    <dgm:pt modelId="{0D8713F3-2562-4600-9CCE-AF3DFA17FDF0}" type="parTrans" cxnId="{56E9C300-506D-4986-A89D-7ACD19C287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33FADB-B749-4EAA-848B-7B861F0AB9F6}" type="sibTrans" cxnId="{56E9C300-506D-4986-A89D-7ACD19C287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901B50-5669-4A93-BAFB-526FCBD6268C}">
      <dgm:prSet phldrT="[Текст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Transition to long-term memory</a:t>
          </a:r>
          <a:endParaRPr lang="ru-RU" sz="1400" dirty="0">
            <a:solidFill>
              <a:schemeClr val="tx1"/>
            </a:solidFill>
          </a:endParaRPr>
        </a:p>
      </dgm:t>
    </dgm:pt>
    <dgm:pt modelId="{FB8C0C3B-5E6F-45BA-8D1A-8D5CC73AE9A3}" type="parTrans" cxnId="{4D1CA900-A7E2-45F3-A5EC-BE9CB79616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AC0E3E-9E1C-42CB-8EE3-16CBA05D9D71}" type="sibTrans" cxnId="{4D1CA900-A7E2-45F3-A5EC-BE9CB79616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CB92E4-006E-4509-A98F-67569B052352}">
      <dgm:prSet phldrT="[Текст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Short-term memory</a:t>
          </a:r>
          <a:endParaRPr lang="ru-RU" sz="2000" dirty="0">
            <a:solidFill>
              <a:schemeClr val="tx1"/>
            </a:solidFill>
          </a:endParaRPr>
        </a:p>
      </dgm:t>
    </dgm:pt>
    <dgm:pt modelId="{CBCD1E52-EB55-43FB-90D6-E733E0DF538A}" type="parTrans" cxnId="{B4C47C7F-E2AF-4108-96FF-C69830A9F5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B9630E-9882-4CFB-A57B-008EA58CEE24}" type="sibTrans" cxnId="{B4C47C7F-E2AF-4108-96FF-C69830A9F5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598222-6519-4337-ABB8-E21898A4BA0A}" type="pres">
      <dgm:prSet presAssocID="{FA8F57A7-9DA8-480B-9A7A-CDF8489DB5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51581F-AA5F-4A59-98B1-866966A4112E}" type="pres">
      <dgm:prSet presAssocID="{A7CA8C95-BAE8-450A-BADF-DB359A2CC484}" presName="gear1" presStyleLbl="node1" presStyleIdx="0" presStyleCnt="3" custLinFactNeighborX="-1597" custLinFactNeighborY="-1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1D56B-05E7-4745-9965-22B43CCD205A}" type="pres">
      <dgm:prSet presAssocID="{A7CA8C95-BAE8-450A-BADF-DB359A2CC484}" presName="gear1srcNode" presStyleLbl="node1" presStyleIdx="0" presStyleCnt="3"/>
      <dgm:spPr/>
      <dgm:t>
        <a:bodyPr/>
        <a:lstStyle/>
        <a:p>
          <a:endParaRPr lang="ru-RU"/>
        </a:p>
      </dgm:t>
    </dgm:pt>
    <dgm:pt modelId="{56107BE9-1E1A-49AB-9847-A1A088E77F38}" type="pres">
      <dgm:prSet presAssocID="{A7CA8C95-BAE8-450A-BADF-DB359A2CC484}" presName="gear1dstNode" presStyleLbl="node1" presStyleIdx="0" presStyleCnt="3"/>
      <dgm:spPr/>
      <dgm:t>
        <a:bodyPr/>
        <a:lstStyle/>
        <a:p>
          <a:endParaRPr lang="ru-RU"/>
        </a:p>
      </dgm:t>
    </dgm:pt>
    <dgm:pt modelId="{CE35A55E-531D-4125-860E-64171BB47D16}" type="pres">
      <dgm:prSet presAssocID="{B0901B50-5669-4A93-BAFB-526FCBD6268C}" presName="gear2" presStyleLbl="node1" presStyleIdx="1" presStyleCnt="3" custAng="21255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6896-E827-483A-A356-9BA3B630FBC8}" type="pres">
      <dgm:prSet presAssocID="{B0901B50-5669-4A93-BAFB-526FCBD6268C}" presName="gear2srcNode" presStyleLbl="node1" presStyleIdx="1" presStyleCnt="3"/>
      <dgm:spPr/>
      <dgm:t>
        <a:bodyPr/>
        <a:lstStyle/>
        <a:p>
          <a:endParaRPr lang="ru-RU"/>
        </a:p>
      </dgm:t>
    </dgm:pt>
    <dgm:pt modelId="{4A9E5BC3-16E7-42E5-9C7C-B97FD1663416}" type="pres">
      <dgm:prSet presAssocID="{B0901B50-5669-4A93-BAFB-526FCBD6268C}" presName="gear2dstNode" presStyleLbl="node1" presStyleIdx="1" presStyleCnt="3"/>
      <dgm:spPr/>
      <dgm:t>
        <a:bodyPr/>
        <a:lstStyle/>
        <a:p>
          <a:endParaRPr lang="ru-RU"/>
        </a:p>
      </dgm:t>
    </dgm:pt>
    <dgm:pt modelId="{B76A9E09-DE96-41C3-9754-AA53689DB53B}" type="pres">
      <dgm:prSet presAssocID="{4DCB92E4-006E-4509-A98F-67569B052352}" presName="gear3" presStyleLbl="node1" presStyleIdx="2" presStyleCnt="3" custAng="692582" custLinFactNeighborX="2052" custLinFactNeighborY="4286"/>
      <dgm:spPr/>
      <dgm:t>
        <a:bodyPr/>
        <a:lstStyle/>
        <a:p>
          <a:endParaRPr lang="ru-RU"/>
        </a:p>
      </dgm:t>
    </dgm:pt>
    <dgm:pt modelId="{4F3CE570-BF80-4DA5-BBB6-C88B0E907B56}" type="pres">
      <dgm:prSet presAssocID="{4DCB92E4-006E-4509-A98F-67569B0523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4B7E3-C368-46AC-ABF2-925094F2F365}" type="pres">
      <dgm:prSet presAssocID="{4DCB92E4-006E-4509-A98F-67569B052352}" presName="gear3srcNode" presStyleLbl="node1" presStyleIdx="2" presStyleCnt="3"/>
      <dgm:spPr/>
      <dgm:t>
        <a:bodyPr/>
        <a:lstStyle/>
        <a:p>
          <a:endParaRPr lang="ru-RU"/>
        </a:p>
      </dgm:t>
    </dgm:pt>
    <dgm:pt modelId="{B46C6E6A-2EC9-4291-974C-2C4CF4381FD5}" type="pres">
      <dgm:prSet presAssocID="{4DCB92E4-006E-4509-A98F-67569B052352}" presName="gear3dstNode" presStyleLbl="node1" presStyleIdx="2" presStyleCnt="3"/>
      <dgm:spPr/>
      <dgm:t>
        <a:bodyPr/>
        <a:lstStyle/>
        <a:p>
          <a:endParaRPr lang="ru-RU"/>
        </a:p>
      </dgm:t>
    </dgm:pt>
    <dgm:pt modelId="{5593E43F-A1B6-4BAD-B914-408DAAA183B3}" type="pres">
      <dgm:prSet presAssocID="{6233FADB-B749-4EAA-848B-7B861F0AB9F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F70C5D0-FDFD-4F18-8A30-93E4B91C1704}" type="pres">
      <dgm:prSet presAssocID="{0FAC0E3E-9E1C-42CB-8EE3-16CBA05D9D7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E26C75F-6828-4A9E-86EE-3075E3FF931F}" type="pres">
      <dgm:prSet presAssocID="{43B9630E-9882-4CFB-A57B-008EA58CEE2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CE03E5F-30A4-4F96-85B1-0E65692133C8}" type="presOf" srcId="{A7CA8C95-BAE8-450A-BADF-DB359A2CC484}" destId="{56107BE9-1E1A-49AB-9847-A1A088E77F38}" srcOrd="2" destOrd="0" presId="urn:microsoft.com/office/officeart/2005/8/layout/gear1"/>
    <dgm:cxn modelId="{BA605219-878B-4F7E-BFEE-D016150FEF40}" type="presOf" srcId="{4DCB92E4-006E-4509-A98F-67569B052352}" destId="{4F3CE570-BF80-4DA5-BBB6-C88B0E907B56}" srcOrd="1" destOrd="0" presId="urn:microsoft.com/office/officeart/2005/8/layout/gear1"/>
    <dgm:cxn modelId="{86820206-EA8E-4C35-AA23-FBA542D78CCF}" type="presOf" srcId="{FA8F57A7-9DA8-480B-9A7A-CDF8489DB5D5}" destId="{06598222-6519-4337-ABB8-E21898A4BA0A}" srcOrd="0" destOrd="0" presId="urn:microsoft.com/office/officeart/2005/8/layout/gear1"/>
    <dgm:cxn modelId="{F24BBFE4-157E-42EC-B02E-9F762880A160}" type="presOf" srcId="{B0901B50-5669-4A93-BAFB-526FCBD6268C}" destId="{CE35A55E-531D-4125-860E-64171BB47D16}" srcOrd="0" destOrd="0" presId="urn:microsoft.com/office/officeart/2005/8/layout/gear1"/>
    <dgm:cxn modelId="{4D1CA900-A7E2-45F3-A5EC-BE9CB79616EB}" srcId="{FA8F57A7-9DA8-480B-9A7A-CDF8489DB5D5}" destId="{B0901B50-5669-4A93-BAFB-526FCBD6268C}" srcOrd="1" destOrd="0" parTransId="{FB8C0C3B-5E6F-45BA-8D1A-8D5CC73AE9A3}" sibTransId="{0FAC0E3E-9E1C-42CB-8EE3-16CBA05D9D71}"/>
    <dgm:cxn modelId="{C542F7EB-94D0-48DC-BC72-126A3A6D26C0}" type="presOf" srcId="{A7CA8C95-BAE8-450A-BADF-DB359A2CC484}" destId="{E151581F-AA5F-4A59-98B1-866966A4112E}" srcOrd="0" destOrd="0" presId="urn:microsoft.com/office/officeart/2005/8/layout/gear1"/>
    <dgm:cxn modelId="{C44547A6-E212-44C1-805D-6E453B50B13D}" type="presOf" srcId="{43B9630E-9882-4CFB-A57B-008EA58CEE24}" destId="{DE26C75F-6828-4A9E-86EE-3075E3FF931F}" srcOrd="0" destOrd="0" presId="urn:microsoft.com/office/officeart/2005/8/layout/gear1"/>
    <dgm:cxn modelId="{A1DC9D11-33CA-42DC-8978-F3AE8D3BC375}" type="presOf" srcId="{4DCB92E4-006E-4509-A98F-67569B052352}" destId="{B76A9E09-DE96-41C3-9754-AA53689DB53B}" srcOrd="0" destOrd="0" presId="urn:microsoft.com/office/officeart/2005/8/layout/gear1"/>
    <dgm:cxn modelId="{56E9C300-506D-4986-A89D-7ACD19C2873B}" srcId="{FA8F57A7-9DA8-480B-9A7A-CDF8489DB5D5}" destId="{A7CA8C95-BAE8-450A-BADF-DB359A2CC484}" srcOrd="0" destOrd="0" parTransId="{0D8713F3-2562-4600-9CCE-AF3DFA17FDF0}" sibTransId="{6233FADB-B749-4EAA-848B-7B861F0AB9F6}"/>
    <dgm:cxn modelId="{E068BD16-F5D0-4C92-A598-8F3E5717F742}" type="presOf" srcId="{B0901B50-5669-4A93-BAFB-526FCBD6268C}" destId="{CF406896-E827-483A-A356-9BA3B630FBC8}" srcOrd="1" destOrd="0" presId="urn:microsoft.com/office/officeart/2005/8/layout/gear1"/>
    <dgm:cxn modelId="{3145D4BF-6EF7-483C-ABEB-91101F8F83F5}" type="presOf" srcId="{4DCB92E4-006E-4509-A98F-67569B052352}" destId="{CF44B7E3-C368-46AC-ABF2-925094F2F365}" srcOrd="2" destOrd="0" presId="urn:microsoft.com/office/officeart/2005/8/layout/gear1"/>
    <dgm:cxn modelId="{711279A7-D9F6-4DC0-BBD9-AF8B4191044C}" type="presOf" srcId="{4DCB92E4-006E-4509-A98F-67569B052352}" destId="{B46C6E6A-2EC9-4291-974C-2C4CF4381FD5}" srcOrd="3" destOrd="0" presId="urn:microsoft.com/office/officeart/2005/8/layout/gear1"/>
    <dgm:cxn modelId="{B37FC84A-D51C-46CF-A65B-A8D40E4DBA98}" type="presOf" srcId="{A7CA8C95-BAE8-450A-BADF-DB359A2CC484}" destId="{1D11D56B-05E7-4745-9965-22B43CCD205A}" srcOrd="1" destOrd="0" presId="urn:microsoft.com/office/officeart/2005/8/layout/gear1"/>
    <dgm:cxn modelId="{00E20E43-6BDC-4F00-A555-8B329D1A5A2D}" type="presOf" srcId="{6233FADB-B749-4EAA-848B-7B861F0AB9F6}" destId="{5593E43F-A1B6-4BAD-B914-408DAAA183B3}" srcOrd="0" destOrd="0" presId="urn:microsoft.com/office/officeart/2005/8/layout/gear1"/>
    <dgm:cxn modelId="{C604A0A5-F50F-45B2-A8C9-29CB198B27A8}" type="presOf" srcId="{0FAC0E3E-9E1C-42CB-8EE3-16CBA05D9D71}" destId="{AF70C5D0-FDFD-4F18-8A30-93E4B91C1704}" srcOrd="0" destOrd="0" presId="urn:microsoft.com/office/officeart/2005/8/layout/gear1"/>
    <dgm:cxn modelId="{B4C47C7F-E2AF-4108-96FF-C69830A9F54B}" srcId="{FA8F57A7-9DA8-480B-9A7A-CDF8489DB5D5}" destId="{4DCB92E4-006E-4509-A98F-67569B052352}" srcOrd="2" destOrd="0" parTransId="{CBCD1E52-EB55-43FB-90D6-E733E0DF538A}" sibTransId="{43B9630E-9882-4CFB-A57B-008EA58CEE24}"/>
    <dgm:cxn modelId="{5AFF7A73-6BDD-46FC-A23A-FF2BC356913B}" type="presOf" srcId="{B0901B50-5669-4A93-BAFB-526FCBD6268C}" destId="{4A9E5BC3-16E7-42E5-9C7C-B97FD1663416}" srcOrd="2" destOrd="0" presId="urn:microsoft.com/office/officeart/2005/8/layout/gear1"/>
    <dgm:cxn modelId="{873D0965-7E87-40A6-8C36-C1148692C9C4}" type="presParOf" srcId="{06598222-6519-4337-ABB8-E21898A4BA0A}" destId="{E151581F-AA5F-4A59-98B1-866966A4112E}" srcOrd="0" destOrd="0" presId="urn:microsoft.com/office/officeart/2005/8/layout/gear1"/>
    <dgm:cxn modelId="{D84B2F82-F96C-4DCC-A919-10A3A93467B9}" type="presParOf" srcId="{06598222-6519-4337-ABB8-E21898A4BA0A}" destId="{1D11D56B-05E7-4745-9965-22B43CCD205A}" srcOrd="1" destOrd="0" presId="urn:microsoft.com/office/officeart/2005/8/layout/gear1"/>
    <dgm:cxn modelId="{96D2695C-973A-49A0-A526-D68537A1B370}" type="presParOf" srcId="{06598222-6519-4337-ABB8-E21898A4BA0A}" destId="{56107BE9-1E1A-49AB-9847-A1A088E77F38}" srcOrd="2" destOrd="0" presId="urn:microsoft.com/office/officeart/2005/8/layout/gear1"/>
    <dgm:cxn modelId="{765797D0-8E2D-4644-B944-4ABA9668DF47}" type="presParOf" srcId="{06598222-6519-4337-ABB8-E21898A4BA0A}" destId="{CE35A55E-531D-4125-860E-64171BB47D16}" srcOrd="3" destOrd="0" presId="urn:microsoft.com/office/officeart/2005/8/layout/gear1"/>
    <dgm:cxn modelId="{AF598F4B-8986-4840-94F1-7546DDD8DAD4}" type="presParOf" srcId="{06598222-6519-4337-ABB8-E21898A4BA0A}" destId="{CF406896-E827-483A-A356-9BA3B630FBC8}" srcOrd="4" destOrd="0" presId="urn:microsoft.com/office/officeart/2005/8/layout/gear1"/>
    <dgm:cxn modelId="{7F74469A-8263-4B4D-A366-9D5721340AB9}" type="presParOf" srcId="{06598222-6519-4337-ABB8-E21898A4BA0A}" destId="{4A9E5BC3-16E7-42E5-9C7C-B97FD1663416}" srcOrd="5" destOrd="0" presId="urn:microsoft.com/office/officeart/2005/8/layout/gear1"/>
    <dgm:cxn modelId="{D57DC856-3BE0-4F57-A4F8-AECBE044B198}" type="presParOf" srcId="{06598222-6519-4337-ABB8-E21898A4BA0A}" destId="{B76A9E09-DE96-41C3-9754-AA53689DB53B}" srcOrd="6" destOrd="0" presId="urn:microsoft.com/office/officeart/2005/8/layout/gear1"/>
    <dgm:cxn modelId="{D2A423EE-E2A0-4D1A-8395-42DB3BB140FC}" type="presParOf" srcId="{06598222-6519-4337-ABB8-E21898A4BA0A}" destId="{4F3CE570-BF80-4DA5-BBB6-C88B0E907B56}" srcOrd="7" destOrd="0" presId="urn:microsoft.com/office/officeart/2005/8/layout/gear1"/>
    <dgm:cxn modelId="{F58AF706-9657-4C63-A6DE-D3D471B6C790}" type="presParOf" srcId="{06598222-6519-4337-ABB8-E21898A4BA0A}" destId="{CF44B7E3-C368-46AC-ABF2-925094F2F365}" srcOrd="8" destOrd="0" presId="urn:microsoft.com/office/officeart/2005/8/layout/gear1"/>
    <dgm:cxn modelId="{DD88658B-5F05-4548-B25E-1EF539C46FDA}" type="presParOf" srcId="{06598222-6519-4337-ABB8-E21898A4BA0A}" destId="{B46C6E6A-2EC9-4291-974C-2C4CF4381FD5}" srcOrd="9" destOrd="0" presId="urn:microsoft.com/office/officeart/2005/8/layout/gear1"/>
    <dgm:cxn modelId="{E0DA7DEB-8A20-4C87-8115-F25F3CAB237D}" type="presParOf" srcId="{06598222-6519-4337-ABB8-E21898A4BA0A}" destId="{5593E43F-A1B6-4BAD-B914-408DAAA183B3}" srcOrd="10" destOrd="0" presId="urn:microsoft.com/office/officeart/2005/8/layout/gear1"/>
    <dgm:cxn modelId="{3609257C-8121-4528-8ABF-A1825E344280}" type="presParOf" srcId="{06598222-6519-4337-ABB8-E21898A4BA0A}" destId="{AF70C5D0-FDFD-4F18-8A30-93E4B91C1704}" srcOrd="11" destOrd="0" presId="urn:microsoft.com/office/officeart/2005/8/layout/gear1"/>
    <dgm:cxn modelId="{C6AC37DE-CC26-4688-80F4-B6D845B555B4}" type="presParOf" srcId="{06598222-6519-4337-ABB8-E21898A4BA0A}" destId="{DE26C75F-6828-4A9E-86EE-3075E3FF93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01361-EA7F-4F82-B674-A76F6AD6AA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53CB422-E7B5-4EE1-AAED-4DB35A1C8BD2}">
      <dgm:prSet phldrT="[Текст]"/>
      <dgm:spPr/>
      <dgm:t>
        <a:bodyPr/>
        <a:lstStyle/>
        <a:p>
          <a:r>
            <a:rPr lang="en-US" dirty="0"/>
            <a:t>Mice were exposed</a:t>
          </a:r>
          <a:endParaRPr lang="ru-RU" dirty="0"/>
        </a:p>
      </dgm:t>
    </dgm:pt>
    <dgm:pt modelId="{3D2EDEA8-B83D-4053-856C-F09AB49FD5B6}" type="parTrans" cxnId="{BA6E6F27-7592-4028-B2E6-AE584EF49D3D}">
      <dgm:prSet/>
      <dgm:spPr/>
      <dgm:t>
        <a:bodyPr/>
        <a:lstStyle/>
        <a:p>
          <a:endParaRPr lang="ru-RU"/>
        </a:p>
      </dgm:t>
    </dgm:pt>
    <dgm:pt modelId="{76F3884A-B2B8-4A8A-A75A-904B8E8FD146}" type="sibTrans" cxnId="{BA6E6F27-7592-4028-B2E6-AE584EF49D3D}">
      <dgm:prSet/>
      <dgm:spPr/>
      <dgm:t>
        <a:bodyPr/>
        <a:lstStyle/>
        <a:p>
          <a:endParaRPr lang="ru-RU"/>
        </a:p>
      </dgm:t>
    </dgm:pt>
    <dgm:pt modelId="{82BE2215-5E0C-40C8-8870-45EF6982EEA0}">
      <dgm:prSet phldrT="[Текст]"/>
      <dgm:spPr/>
      <dgm:t>
        <a:bodyPr/>
        <a:lstStyle/>
        <a:p>
          <a:r>
            <a:rPr lang="en-US" dirty="0"/>
            <a:t>Hippocampus isolation</a:t>
          </a:r>
          <a:endParaRPr lang="ru-RU" dirty="0"/>
        </a:p>
      </dgm:t>
    </dgm:pt>
    <dgm:pt modelId="{784E04B5-2AC8-427E-A3DD-A2DC9707EEAB}" type="parTrans" cxnId="{305765B6-1839-4A62-910B-3E7E35BEFFC6}">
      <dgm:prSet/>
      <dgm:spPr/>
      <dgm:t>
        <a:bodyPr/>
        <a:lstStyle/>
        <a:p>
          <a:endParaRPr lang="ru-RU"/>
        </a:p>
      </dgm:t>
    </dgm:pt>
    <dgm:pt modelId="{445007A1-5912-4293-B81B-C572FF4493AA}" type="sibTrans" cxnId="{305765B6-1839-4A62-910B-3E7E35BEFFC6}">
      <dgm:prSet/>
      <dgm:spPr/>
      <dgm:t>
        <a:bodyPr/>
        <a:lstStyle/>
        <a:p>
          <a:endParaRPr lang="ru-RU"/>
        </a:p>
      </dgm:t>
    </dgm:pt>
    <dgm:pt modelId="{A12EB72B-8918-4482-8076-6A8AC3AF1F65}">
      <dgm:prSet phldrT="[Текст]"/>
      <dgm:spPr/>
      <dgm:t>
        <a:bodyPr/>
        <a:lstStyle/>
        <a:p>
          <a:r>
            <a:rPr lang="en-US" dirty="0"/>
            <a:t>Preparation of single cell suspension</a:t>
          </a:r>
          <a:endParaRPr lang="ru-RU" dirty="0"/>
        </a:p>
      </dgm:t>
    </dgm:pt>
    <dgm:pt modelId="{45DDB07E-B6D0-4B42-BBFE-539E55B787FB}" type="parTrans" cxnId="{A2951F47-EB80-4AF3-BD92-AD8A0FA02535}">
      <dgm:prSet/>
      <dgm:spPr/>
      <dgm:t>
        <a:bodyPr/>
        <a:lstStyle/>
        <a:p>
          <a:endParaRPr lang="ru-RU"/>
        </a:p>
      </dgm:t>
    </dgm:pt>
    <dgm:pt modelId="{21E78D90-CCF0-4ABD-B72D-974333C58DB6}" type="sibTrans" cxnId="{A2951F47-EB80-4AF3-BD92-AD8A0FA02535}">
      <dgm:prSet/>
      <dgm:spPr/>
      <dgm:t>
        <a:bodyPr/>
        <a:lstStyle/>
        <a:p>
          <a:endParaRPr lang="ru-RU"/>
        </a:p>
      </dgm:t>
    </dgm:pt>
    <dgm:pt modelId="{D8F59C4A-4CE7-446F-B3BE-3985A20029E2}" type="pres">
      <dgm:prSet presAssocID="{7A101361-EA7F-4F82-B674-A76F6AD6AA7E}" presName="linearFlow" presStyleCnt="0">
        <dgm:presLayoutVars>
          <dgm:resizeHandles val="exact"/>
        </dgm:presLayoutVars>
      </dgm:prSet>
      <dgm:spPr/>
    </dgm:pt>
    <dgm:pt modelId="{481CFF08-6BAC-4C92-96CB-E637026EB551}" type="pres">
      <dgm:prSet presAssocID="{E53CB422-E7B5-4EE1-AAED-4DB35A1C8B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4C98A-B994-4F2E-A55C-23737021D0C2}" type="pres">
      <dgm:prSet presAssocID="{76F3884A-B2B8-4A8A-A75A-904B8E8FD14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08B1D13-AB0A-4851-B3C1-054B1079467B}" type="pres">
      <dgm:prSet presAssocID="{76F3884A-B2B8-4A8A-A75A-904B8E8FD14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B558F10-FE5D-4625-9358-6DCE52D5FF71}" type="pres">
      <dgm:prSet presAssocID="{82BE2215-5E0C-40C8-8870-45EF6982EE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C39A9-FEE7-4122-A4E4-DFE75A7D162E}" type="pres">
      <dgm:prSet presAssocID="{445007A1-5912-4293-B81B-C572FF4493A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A4A954E-32E0-4E53-9A2D-2F99C4ADF36E}" type="pres">
      <dgm:prSet presAssocID="{445007A1-5912-4293-B81B-C572FF4493A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FC994C-9AAF-4BF1-B39B-13A8AD757E18}" type="pres">
      <dgm:prSet presAssocID="{A12EB72B-8918-4482-8076-6A8AC3AF1F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D748A-8094-4120-9457-39CE0001FB7D}" type="presOf" srcId="{445007A1-5912-4293-B81B-C572FF4493AA}" destId="{3A4A954E-32E0-4E53-9A2D-2F99C4ADF36E}" srcOrd="1" destOrd="0" presId="urn:microsoft.com/office/officeart/2005/8/layout/process2"/>
    <dgm:cxn modelId="{C14A4261-33BF-4078-9505-51CBAA4AC1DE}" type="presOf" srcId="{82BE2215-5E0C-40C8-8870-45EF6982EEA0}" destId="{4B558F10-FE5D-4625-9358-6DCE52D5FF71}" srcOrd="0" destOrd="0" presId="urn:microsoft.com/office/officeart/2005/8/layout/process2"/>
    <dgm:cxn modelId="{B715BA7E-C827-47BE-85C8-1248997229B4}" type="presOf" srcId="{7A101361-EA7F-4F82-B674-A76F6AD6AA7E}" destId="{D8F59C4A-4CE7-446F-B3BE-3985A20029E2}" srcOrd="0" destOrd="0" presId="urn:microsoft.com/office/officeart/2005/8/layout/process2"/>
    <dgm:cxn modelId="{0A8D3F54-773F-4283-8DCC-BE44C8038CF8}" type="presOf" srcId="{A12EB72B-8918-4482-8076-6A8AC3AF1F65}" destId="{14FC994C-9AAF-4BF1-B39B-13A8AD757E18}" srcOrd="0" destOrd="0" presId="urn:microsoft.com/office/officeart/2005/8/layout/process2"/>
    <dgm:cxn modelId="{BA6E6F27-7592-4028-B2E6-AE584EF49D3D}" srcId="{7A101361-EA7F-4F82-B674-A76F6AD6AA7E}" destId="{E53CB422-E7B5-4EE1-AAED-4DB35A1C8BD2}" srcOrd="0" destOrd="0" parTransId="{3D2EDEA8-B83D-4053-856C-F09AB49FD5B6}" sibTransId="{76F3884A-B2B8-4A8A-A75A-904B8E8FD146}"/>
    <dgm:cxn modelId="{71F2A119-DD61-49DA-87E6-BB3533CFE021}" type="presOf" srcId="{E53CB422-E7B5-4EE1-AAED-4DB35A1C8BD2}" destId="{481CFF08-6BAC-4C92-96CB-E637026EB551}" srcOrd="0" destOrd="0" presId="urn:microsoft.com/office/officeart/2005/8/layout/process2"/>
    <dgm:cxn modelId="{757555EB-0F03-4777-B3FF-97030ADC22E5}" type="presOf" srcId="{76F3884A-B2B8-4A8A-A75A-904B8E8FD146}" destId="{A08B1D13-AB0A-4851-B3C1-054B1079467B}" srcOrd="1" destOrd="0" presId="urn:microsoft.com/office/officeart/2005/8/layout/process2"/>
    <dgm:cxn modelId="{68A1ECAB-151C-4ED4-ACEB-0FB52AF7D117}" type="presOf" srcId="{445007A1-5912-4293-B81B-C572FF4493AA}" destId="{E93C39A9-FEE7-4122-A4E4-DFE75A7D162E}" srcOrd="0" destOrd="0" presId="urn:microsoft.com/office/officeart/2005/8/layout/process2"/>
    <dgm:cxn modelId="{9FE718A5-F0DD-4B2E-A453-4F72CA9AC871}" type="presOf" srcId="{76F3884A-B2B8-4A8A-A75A-904B8E8FD146}" destId="{E104C98A-B994-4F2E-A55C-23737021D0C2}" srcOrd="0" destOrd="0" presId="urn:microsoft.com/office/officeart/2005/8/layout/process2"/>
    <dgm:cxn modelId="{305765B6-1839-4A62-910B-3E7E35BEFFC6}" srcId="{7A101361-EA7F-4F82-B674-A76F6AD6AA7E}" destId="{82BE2215-5E0C-40C8-8870-45EF6982EEA0}" srcOrd="1" destOrd="0" parTransId="{784E04B5-2AC8-427E-A3DD-A2DC9707EEAB}" sibTransId="{445007A1-5912-4293-B81B-C572FF4493AA}"/>
    <dgm:cxn modelId="{A2951F47-EB80-4AF3-BD92-AD8A0FA02535}" srcId="{7A101361-EA7F-4F82-B674-A76F6AD6AA7E}" destId="{A12EB72B-8918-4482-8076-6A8AC3AF1F65}" srcOrd="2" destOrd="0" parTransId="{45DDB07E-B6D0-4B42-BBFE-539E55B787FB}" sibTransId="{21E78D90-CCF0-4ABD-B72D-974333C58DB6}"/>
    <dgm:cxn modelId="{120673BC-CEAD-4913-BE2E-2682575FC3D2}" type="presParOf" srcId="{D8F59C4A-4CE7-446F-B3BE-3985A20029E2}" destId="{481CFF08-6BAC-4C92-96CB-E637026EB551}" srcOrd="0" destOrd="0" presId="urn:microsoft.com/office/officeart/2005/8/layout/process2"/>
    <dgm:cxn modelId="{5E6E8605-B19E-42BD-9911-E45953FF01D8}" type="presParOf" srcId="{D8F59C4A-4CE7-446F-B3BE-3985A20029E2}" destId="{E104C98A-B994-4F2E-A55C-23737021D0C2}" srcOrd="1" destOrd="0" presId="urn:microsoft.com/office/officeart/2005/8/layout/process2"/>
    <dgm:cxn modelId="{A7030D49-9FE7-4DBD-AD9D-4BDE1BF5DB5D}" type="presParOf" srcId="{E104C98A-B994-4F2E-A55C-23737021D0C2}" destId="{A08B1D13-AB0A-4851-B3C1-054B1079467B}" srcOrd="0" destOrd="0" presId="urn:microsoft.com/office/officeart/2005/8/layout/process2"/>
    <dgm:cxn modelId="{C31892D2-7264-456A-B0F4-3A27519C82DD}" type="presParOf" srcId="{D8F59C4A-4CE7-446F-B3BE-3985A20029E2}" destId="{4B558F10-FE5D-4625-9358-6DCE52D5FF71}" srcOrd="2" destOrd="0" presId="urn:microsoft.com/office/officeart/2005/8/layout/process2"/>
    <dgm:cxn modelId="{26E49BE9-0B1F-4D8F-BDCD-9569783692B3}" type="presParOf" srcId="{D8F59C4A-4CE7-446F-B3BE-3985A20029E2}" destId="{E93C39A9-FEE7-4122-A4E4-DFE75A7D162E}" srcOrd="3" destOrd="0" presId="urn:microsoft.com/office/officeart/2005/8/layout/process2"/>
    <dgm:cxn modelId="{64A8B0BE-1715-4CA3-9AE4-8B8D7A299080}" type="presParOf" srcId="{E93C39A9-FEE7-4122-A4E4-DFE75A7D162E}" destId="{3A4A954E-32E0-4E53-9A2D-2F99C4ADF36E}" srcOrd="0" destOrd="0" presId="urn:microsoft.com/office/officeart/2005/8/layout/process2"/>
    <dgm:cxn modelId="{A623CDAD-E63F-43BD-8725-C68835910858}" type="presParOf" srcId="{D8F59C4A-4CE7-446F-B3BE-3985A20029E2}" destId="{14FC994C-9AAF-4BF1-B39B-13A8AD757E1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A5998-F016-498F-AA8F-8C74F75234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3DACC-973E-4CBE-A5ED-7DD85B1A1B1D}">
      <dgm:prSet phldrT="[Текст]"/>
      <dgm:spPr/>
      <dgm:t>
        <a:bodyPr/>
        <a:lstStyle/>
        <a:p>
          <a:r>
            <a:rPr lang="en-US" dirty="0"/>
            <a:t>Hippocampus isolation</a:t>
          </a:r>
          <a:endParaRPr lang="ru-RU" dirty="0"/>
        </a:p>
      </dgm:t>
    </dgm:pt>
    <dgm:pt modelId="{74FE7034-FAFD-4413-B275-04669A21FAA0}" type="parTrans" cxnId="{6AAFCC14-0D52-4F83-A4F7-F08C834E2895}">
      <dgm:prSet/>
      <dgm:spPr/>
      <dgm:t>
        <a:bodyPr/>
        <a:lstStyle/>
        <a:p>
          <a:endParaRPr lang="ru-RU"/>
        </a:p>
      </dgm:t>
    </dgm:pt>
    <dgm:pt modelId="{70C80093-DAAD-4629-BEF1-4F1AD55EDAF5}" type="sibTrans" cxnId="{6AAFCC14-0D52-4F83-A4F7-F08C834E2895}">
      <dgm:prSet/>
      <dgm:spPr/>
      <dgm:t>
        <a:bodyPr/>
        <a:lstStyle/>
        <a:p>
          <a:endParaRPr lang="ru-RU"/>
        </a:p>
      </dgm:t>
    </dgm:pt>
    <dgm:pt modelId="{88DDA864-2D33-4CB1-9E6B-5663800C9EC8}">
      <dgm:prSet phldrT="[Текст]"/>
      <dgm:spPr/>
      <dgm:t>
        <a:bodyPr/>
        <a:lstStyle/>
        <a:p>
          <a:r>
            <a:rPr lang="en-US" dirty="0"/>
            <a:t>Preparation of single cell suspension</a:t>
          </a:r>
          <a:endParaRPr lang="ru-RU" dirty="0"/>
        </a:p>
      </dgm:t>
    </dgm:pt>
    <dgm:pt modelId="{EEB8A38F-6190-4BA0-9DDD-4CA5BBF7BAB5}" type="parTrans" cxnId="{9D7164AE-0560-4AA4-9B16-024CB16E93A7}">
      <dgm:prSet/>
      <dgm:spPr/>
      <dgm:t>
        <a:bodyPr/>
        <a:lstStyle/>
        <a:p>
          <a:endParaRPr lang="ru-RU"/>
        </a:p>
      </dgm:t>
    </dgm:pt>
    <dgm:pt modelId="{45726A74-A957-4BC6-B77C-73BC271A074F}" type="sibTrans" cxnId="{9D7164AE-0560-4AA4-9B16-024CB16E93A7}">
      <dgm:prSet/>
      <dgm:spPr/>
      <dgm:t>
        <a:bodyPr/>
        <a:lstStyle/>
        <a:p>
          <a:endParaRPr lang="ru-RU"/>
        </a:p>
      </dgm:t>
    </dgm:pt>
    <dgm:pt modelId="{2ED608E4-1671-4BE9-B9F1-7EF1073DE7B3}">
      <dgm:prSet phldrT="[Текст]"/>
      <dgm:spPr/>
      <dgm:t>
        <a:bodyPr/>
        <a:lstStyle/>
        <a:p>
          <a:r>
            <a:rPr lang="en-US" dirty="0"/>
            <a:t>Single cell suspension was exposed</a:t>
          </a:r>
          <a:endParaRPr lang="ru-RU" dirty="0"/>
        </a:p>
      </dgm:t>
    </dgm:pt>
    <dgm:pt modelId="{5F809BF8-BA3F-4D3C-B3DF-AA9ACC3B6BC7}" type="parTrans" cxnId="{925EBF54-205A-476F-B574-7879EF4DE799}">
      <dgm:prSet/>
      <dgm:spPr/>
      <dgm:t>
        <a:bodyPr/>
        <a:lstStyle/>
        <a:p>
          <a:endParaRPr lang="ru-RU"/>
        </a:p>
      </dgm:t>
    </dgm:pt>
    <dgm:pt modelId="{AF2BD4DF-E3DB-47FA-B647-074D42F57203}" type="sibTrans" cxnId="{925EBF54-205A-476F-B574-7879EF4DE799}">
      <dgm:prSet/>
      <dgm:spPr/>
      <dgm:t>
        <a:bodyPr/>
        <a:lstStyle/>
        <a:p>
          <a:endParaRPr lang="ru-RU"/>
        </a:p>
      </dgm:t>
    </dgm:pt>
    <dgm:pt modelId="{E80878F1-4F4E-4748-83C9-CED326CDDB0A}" type="pres">
      <dgm:prSet presAssocID="{DBBA5998-F016-498F-AA8F-8C74F752348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9E786-4F12-461B-BFC1-AFF35E36BEC7}" type="pres">
      <dgm:prSet presAssocID="{9BB3DACC-973E-4CBE-A5ED-7DD85B1A1B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81CEF-230C-4EB8-B658-ABFFB72B0245}" type="pres">
      <dgm:prSet presAssocID="{70C80093-DAAD-4629-BEF1-4F1AD55EDAF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AB5CBB1-FE52-49AC-9575-D3089524B86A}" type="pres">
      <dgm:prSet presAssocID="{70C80093-DAAD-4629-BEF1-4F1AD55EDAF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9C40351-8B91-4F70-ACEA-2F96AED5971A}" type="pres">
      <dgm:prSet presAssocID="{88DDA864-2D33-4CB1-9E6B-5663800C9E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4A2EC-B794-4D02-8FBD-C01FF17CAF48}" type="pres">
      <dgm:prSet presAssocID="{45726A74-A957-4BC6-B77C-73BC271A074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23E5D96-586C-4354-BC29-7C3AFD0EEB68}" type="pres">
      <dgm:prSet presAssocID="{45726A74-A957-4BC6-B77C-73BC271A074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6F4E20-F286-4E67-BDD8-F31979288C66}" type="pres">
      <dgm:prSet presAssocID="{2ED608E4-1671-4BE9-B9F1-7EF1073DE7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51619-720D-48E1-9C27-F568F1A3CE4C}" type="presOf" srcId="{45726A74-A957-4BC6-B77C-73BC271A074F}" destId="{423E5D96-586C-4354-BC29-7C3AFD0EEB68}" srcOrd="1" destOrd="0" presId="urn:microsoft.com/office/officeart/2005/8/layout/process2"/>
    <dgm:cxn modelId="{77EB8495-A9F6-424A-BC09-6B88DF1FBA5C}" type="presOf" srcId="{DBBA5998-F016-498F-AA8F-8C74F7523486}" destId="{E80878F1-4F4E-4748-83C9-CED326CDDB0A}" srcOrd="0" destOrd="0" presId="urn:microsoft.com/office/officeart/2005/8/layout/process2"/>
    <dgm:cxn modelId="{9D7164AE-0560-4AA4-9B16-024CB16E93A7}" srcId="{DBBA5998-F016-498F-AA8F-8C74F7523486}" destId="{88DDA864-2D33-4CB1-9E6B-5663800C9EC8}" srcOrd="1" destOrd="0" parTransId="{EEB8A38F-6190-4BA0-9DDD-4CA5BBF7BAB5}" sibTransId="{45726A74-A957-4BC6-B77C-73BC271A074F}"/>
    <dgm:cxn modelId="{9C97607B-D42F-4011-87A9-E1D89F70F05A}" type="presOf" srcId="{2ED608E4-1671-4BE9-B9F1-7EF1073DE7B3}" destId="{546F4E20-F286-4E67-BDD8-F31979288C66}" srcOrd="0" destOrd="0" presId="urn:microsoft.com/office/officeart/2005/8/layout/process2"/>
    <dgm:cxn modelId="{808A1122-A36F-47FA-8838-C69992E83B72}" type="presOf" srcId="{70C80093-DAAD-4629-BEF1-4F1AD55EDAF5}" destId="{6AB5CBB1-FE52-49AC-9575-D3089524B86A}" srcOrd="1" destOrd="0" presId="urn:microsoft.com/office/officeart/2005/8/layout/process2"/>
    <dgm:cxn modelId="{6AAFCC14-0D52-4F83-A4F7-F08C834E2895}" srcId="{DBBA5998-F016-498F-AA8F-8C74F7523486}" destId="{9BB3DACC-973E-4CBE-A5ED-7DD85B1A1B1D}" srcOrd="0" destOrd="0" parTransId="{74FE7034-FAFD-4413-B275-04669A21FAA0}" sibTransId="{70C80093-DAAD-4629-BEF1-4F1AD55EDAF5}"/>
    <dgm:cxn modelId="{4F9E5B68-45FA-4E37-A1A6-42E47E9DFDFC}" type="presOf" srcId="{9BB3DACC-973E-4CBE-A5ED-7DD85B1A1B1D}" destId="{B629E786-4F12-461B-BFC1-AFF35E36BEC7}" srcOrd="0" destOrd="0" presId="urn:microsoft.com/office/officeart/2005/8/layout/process2"/>
    <dgm:cxn modelId="{925EBF54-205A-476F-B574-7879EF4DE799}" srcId="{DBBA5998-F016-498F-AA8F-8C74F7523486}" destId="{2ED608E4-1671-4BE9-B9F1-7EF1073DE7B3}" srcOrd="2" destOrd="0" parTransId="{5F809BF8-BA3F-4D3C-B3DF-AA9ACC3B6BC7}" sibTransId="{AF2BD4DF-E3DB-47FA-B647-074D42F57203}"/>
    <dgm:cxn modelId="{76EE915E-82E7-4F9A-A892-4549D21DC9A9}" type="presOf" srcId="{45726A74-A957-4BC6-B77C-73BC271A074F}" destId="{A164A2EC-B794-4D02-8FBD-C01FF17CAF48}" srcOrd="0" destOrd="0" presId="urn:microsoft.com/office/officeart/2005/8/layout/process2"/>
    <dgm:cxn modelId="{C8F3AC02-41A2-4250-8BA4-4292106A36E9}" type="presOf" srcId="{88DDA864-2D33-4CB1-9E6B-5663800C9EC8}" destId="{79C40351-8B91-4F70-ACEA-2F96AED5971A}" srcOrd="0" destOrd="0" presId="urn:microsoft.com/office/officeart/2005/8/layout/process2"/>
    <dgm:cxn modelId="{F723CFE9-0F3D-41C2-A6B1-38A311D4C7AE}" type="presOf" srcId="{70C80093-DAAD-4629-BEF1-4F1AD55EDAF5}" destId="{75881CEF-230C-4EB8-B658-ABFFB72B0245}" srcOrd="0" destOrd="0" presId="urn:microsoft.com/office/officeart/2005/8/layout/process2"/>
    <dgm:cxn modelId="{036AE7D2-5B17-455E-8F29-F341028D1628}" type="presParOf" srcId="{E80878F1-4F4E-4748-83C9-CED326CDDB0A}" destId="{B629E786-4F12-461B-BFC1-AFF35E36BEC7}" srcOrd="0" destOrd="0" presId="urn:microsoft.com/office/officeart/2005/8/layout/process2"/>
    <dgm:cxn modelId="{31346CC4-077F-4A00-9A3B-650A4D06B322}" type="presParOf" srcId="{E80878F1-4F4E-4748-83C9-CED326CDDB0A}" destId="{75881CEF-230C-4EB8-B658-ABFFB72B0245}" srcOrd="1" destOrd="0" presId="urn:microsoft.com/office/officeart/2005/8/layout/process2"/>
    <dgm:cxn modelId="{702C0B5F-F727-49DC-B0DD-67D864F5CCD3}" type="presParOf" srcId="{75881CEF-230C-4EB8-B658-ABFFB72B0245}" destId="{6AB5CBB1-FE52-49AC-9575-D3089524B86A}" srcOrd="0" destOrd="0" presId="urn:microsoft.com/office/officeart/2005/8/layout/process2"/>
    <dgm:cxn modelId="{313C927E-62E2-41E7-8966-4CE935D91964}" type="presParOf" srcId="{E80878F1-4F4E-4748-83C9-CED326CDDB0A}" destId="{79C40351-8B91-4F70-ACEA-2F96AED5971A}" srcOrd="2" destOrd="0" presId="urn:microsoft.com/office/officeart/2005/8/layout/process2"/>
    <dgm:cxn modelId="{73E38152-2463-4BF2-8303-48F81EEB421F}" type="presParOf" srcId="{E80878F1-4F4E-4748-83C9-CED326CDDB0A}" destId="{A164A2EC-B794-4D02-8FBD-C01FF17CAF48}" srcOrd="3" destOrd="0" presId="urn:microsoft.com/office/officeart/2005/8/layout/process2"/>
    <dgm:cxn modelId="{92945CA4-07AA-412D-A6AB-6D989C2D7F82}" type="presParOf" srcId="{A164A2EC-B794-4D02-8FBD-C01FF17CAF48}" destId="{423E5D96-586C-4354-BC29-7C3AFD0EEB68}" srcOrd="0" destOrd="0" presId="urn:microsoft.com/office/officeart/2005/8/layout/process2"/>
    <dgm:cxn modelId="{AD8E0250-0B14-42E3-85BA-4001EE38FC1B}" type="presParOf" srcId="{E80878F1-4F4E-4748-83C9-CED326CDDB0A}" destId="{546F4E20-F286-4E67-BDD8-F31979288C6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1581F-AA5F-4A59-98B1-866966A4112E}">
      <dsp:nvSpPr>
        <dsp:cNvPr id="0" name=""/>
        <dsp:cNvSpPr/>
      </dsp:nvSpPr>
      <dsp:spPr>
        <a:xfrm>
          <a:off x="3253613" y="1977593"/>
          <a:ext cx="2455472" cy="2455472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tx1"/>
              </a:solidFill>
            </a:rPr>
            <a:t>Spatial memory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747272" y="2552776"/>
        <a:ext cx="1468154" cy="1262163"/>
      </dsp:txXfrm>
    </dsp:sp>
    <dsp:sp modelId="{CE35A55E-531D-4125-860E-64171BB47D16}">
      <dsp:nvSpPr>
        <dsp:cNvPr id="0" name=""/>
        <dsp:cNvSpPr/>
      </dsp:nvSpPr>
      <dsp:spPr>
        <a:xfrm rot="21255930">
          <a:off x="1864188" y="1428638"/>
          <a:ext cx="1785798" cy="1785798"/>
        </a:xfrm>
        <a:prstGeom prst="gear6">
          <a:avLst/>
        </a:prstGeom>
        <a:solidFill>
          <a:schemeClr val="accent1">
            <a:shade val="80000"/>
            <a:hueOff val="42658"/>
            <a:satOff val="-485"/>
            <a:lumOff val="11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Transition to long-term memory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313768" y="1880935"/>
        <a:ext cx="886638" cy="881204"/>
      </dsp:txXfrm>
    </dsp:sp>
    <dsp:sp modelId="{B76A9E09-DE96-41C3-9754-AA53689DB53B}">
      <dsp:nvSpPr>
        <dsp:cNvPr id="0" name=""/>
        <dsp:cNvSpPr/>
      </dsp:nvSpPr>
      <dsp:spPr>
        <a:xfrm rot="21392582">
          <a:off x="2908391" y="288467"/>
          <a:ext cx="1749717" cy="1749717"/>
        </a:xfrm>
        <a:prstGeom prst="gear6">
          <a:avLst/>
        </a:prstGeom>
        <a:solidFill>
          <a:schemeClr val="accent1">
            <a:shade val="80000"/>
            <a:hueOff val="85315"/>
            <a:satOff val="-970"/>
            <a:lumOff val="23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Short-term memory</a:t>
          </a:r>
          <a:endParaRPr lang="ru-RU" sz="2000" kern="1200" dirty="0">
            <a:solidFill>
              <a:schemeClr val="tx1"/>
            </a:solidFill>
          </a:endParaRPr>
        </a:p>
      </dsp:txBody>
      <dsp:txXfrm rot="-20700000">
        <a:off x="3292155" y="672231"/>
        <a:ext cx="982189" cy="982189"/>
      </dsp:txXfrm>
    </dsp:sp>
    <dsp:sp modelId="{5593E43F-A1B6-4BAD-B914-408DAAA183B3}">
      <dsp:nvSpPr>
        <dsp:cNvPr id="0" name=""/>
        <dsp:cNvSpPr/>
      </dsp:nvSpPr>
      <dsp:spPr>
        <a:xfrm>
          <a:off x="3106991" y="1636804"/>
          <a:ext cx="3143005" cy="3143005"/>
        </a:xfrm>
        <a:prstGeom prst="circularArrow">
          <a:avLst>
            <a:gd name="adj1" fmla="val 4687"/>
            <a:gd name="adj2" fmla="val 299029"/>
            <a:gd name="adj3" fmla="val 2522287"/>
            <a:gd name="adj4" fmla="val 1584815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70C5D0-FDFD-4F18-8A30-93E4B91C1704}">
      <dsp:nvSpPr>
        <dsp:cNvPr id="0" name=""/>
        <dsp:cNvSpPr/>
      </dsp:nvSpPr>
      <dsp:spPr>
        <a:xfrm>
          <a:off x="1547926" y="1032349"/>
          <a:ext cx="2283589" cy="22835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42654"/>
            <a:satOff val="-1080"/>
            <a:lumOff val="1037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26C75F-6828-4A9E-86EE-3075E3FF931F}">
      <dsp:nvSpPr>
        <dsp:cNvPr id="0" name=""/>
        <dsp:cNvSpPr/>
      </dsp:nvSpPr>
      <dsp:spPr>
        <a:xfrm>
          <a:off x="2459690" y="-187793"/>
          <a:ext cx="2462169" cy="24621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85307"/>
            <a:satOff val="-2161"/>
            <a:lumOff val="2074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CFF08-6BAC-4C92-96CB-E637026EB551}">
      <dsp:nvSpPr>
        <dsp:cNvPr id="0" name=""/>
        <dsp:cNvSpPr/>
      </dsp:nvSpPr>
      <dsp:spPr>
        <a:xfrm>
          <a:off x="1292452" y="0"/>
          <a:ext cx="2023607" cy="112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Mice were exposed</a:t>
          </a:r>
          <a:endParaRPr lang="ru-RU" sz="2200" kern="1200" dirty="0"/>
        </a:p>
      </dsp:txBody>
      <dsp:txXfrm>
        <a:off x="1325379" y="32927"/>
        <a:ext cx="1957753" cy="1058372"/>
      </dsp:txXfrm>
    </dsp:sp>
    <dsp:sp modelId="{E104C98A-B994-4F2E-A55C-23737021D0C2}">
      <dsp:nvSpPr>
        <dsp:cNvPr id="0" name=""/>
        <dsp:cNvSpPr/>
      </dsp:nvSpPr>
      <dsp:spPr>
        <a:xfrm rot="5400000">
          <a:off x="2093463" y="1152332"/>
          <a:ext cx="421584" cy="505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152485" y="1194491"/>
        <a:ext cx="303541" cy="295109"/>
      </dsp:txXfrm>
    </dsp:sp>
    <dsp:sp modelId="{4B558F10-FE5D-4625-9358-6DCE52D5FF71}">
      <dsp:nvSpPr>
        <dsp:cNvPr id="0" name=""/>
        <dsp:cNvSpPr/>
      </dsp:nvSpPr>
      <dsp:spPr>
        <a:xfrm>
          <a:off x="1292452" y="1686339"/>
          <a:ext cx="2023607" cy="112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Hippocampus isolation</a:t>
          </a:r>
          <a:endParaRPr lang="ru-RU" sz="2200" kern="1200" dirty="0"/>
        </a:p>
      </dsp:txBody>
      <dsp:txXfrm>
        <a:off x="1325379" y="1719266"/>
        <a:ext cx="1957753" cy="1058372"/>
      </dsp:txXfrm>
    </dsp:sp>
    <dsp:sp modelId="{E93C39A9-FEE7-4122-A4E4-DFE75A7D162E}">
      <dsp:nvSpPr>
        <dsp:cNvPr id="0" name=""/>
        <dsp:cNvSpPr/>
      </dsp:nvSpPr>
      <dsp:spPr>
        <a:xfrm rot="5400000">
          <a:off x="2093463" y="2838671"/>
          <a:ext cx="421584" cy="505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152485" y="2880830"/>
        <a:ext cx="303541" cy="295109"/>
      </dsp:txXfrm>
    </dsp:sp>
    <dsp:sp modelId="{14FC994C-9AAF-4BF1-B39B-13A8AD757E18}">
      <dsp:nvSpPr>
        <dsp:cNvPr id="0" name=""/>
        <dsp:cNvSpPr/>
      </dsp:nvSpPr>
      <dsp:spPr>
        <a:xfrm>
          <a:off x="1292452" y="3372679"/>
          <a:ext cx="2023607" cy="112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Preparation of single cell suspension</a:t>
          </a:r>
          <a:endParaRPr lang="ru-RU" sz="2200" kern="1200" dirty="0"/>
        </a:p>
      </dsp:txBody>
      <dsp:txXfrm>
        <a:off x="1325379" y="3405606"/>
        <a:ext cx="1957753" cy="1058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9E786-4F12-461B-BFC1-AFF35E36BEC7}">
      <dsp:nvSpPr>
        <dsp:cNvPr id="0" name=""/>
        <dsp:cNvSpPr/>
      </dsp:nvSpPr>
      <dsp:spPr>
        <a:xfrm>
          <a:off x="1291500" y="0"/>
          <a:ext cx="2025000" cy="112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Hippocampus isolation</a:t>
          </a:r>
          <a:endParaRPr lang="ru-RU" sz="2200" kern="1200" dirty="0"/>
        </a:p>
      </dsp:txBody>
      <dsp:txXfrm>
        <a:off x="1324450" y="32950"/>
        <a:ext cx="1959100" cy="1059100"/>
      </dsp:txXfrm>
    </dsp:sp>
    <dsp:sp modelId="{75881CEF-230C-4EB8-B658-ABFFB72B0245}">
      <dsp:nvSpPr>
        <dsp:cNvPr id="0" name=""/>
        <dsp:cNvSpPr/>
      </dsp:nvSpPr>
      <dsp:spPr>
        <a:xfrm rot="5400000">
          <a:off x="2093062" y="1153125"/>
          <a:ext cx="421875" cy="50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152125" y="1195312"/>
        <a:ext cx="303750" cy="295313"/>
      </dsp:txXfrm>
    </dsp:sp>
    <dsp:sp modelId="{79C40351-8B91-4F70-ACEA-2F96AED5971A}">
      <dsp:nvSpPr>
        <dsp:cNvPr id="0" name=""/>
        <dsp:cNvSpPr/>
      </dsp:nvSpPr>
      <dsp:spPr>
        <a:xfrm>
          <a:off x="1291500" y="1687500"/>
          <a:ext cx="2025000" cy="112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Preparation of single cell suspension</a:t>
          </a:r>
          <a:endParaRPr lang="ru-RU" sz="2200" kern="1200" dirty="0"/>
        </a:p>
      </dsp:txBody>
      <dsp:txXfrm>
        <a:off x="1324450" y="1720450"/>
        <a:ext cx="1959100" cy="1059100"/>
      </dsp:txXfrm>
    </dsp:sp>
    <dsp:sp modelId="{A164A2EC-B794-4D02-8FBD-C01FF17CAF48}">
      <dsp:nvSpPr>
        <dsp:cNvPr id="0" name=""/>
        <dsp:cNvSpPr/>
      </dsp:nvSpPr>
      <dsp:spPr>
        <a:xfrm rot="5400000">
          <a:off x="2093062" y="2840625"/>
          <a:ext cx="421875" cy="50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2152125" y="2882812"/>
        <a:ext cx="303750" cy="295313"/>
      </dsp:txXfrm>
    </dsp:sp>
    <dsp:sp modelId="{546F4E20-F286-4E67-BDD8-F31979288C66}">
      <dsp:nvSpPr>
        <dsp:cNvPr id="0" name=""/>
        <dsp:cNvSpPr/>
      </dsp:nvSpPr>
      <dsp:spPr>
        <a:xfrm>
          <a:off x="1291500" y="3375000"/>
          <a:ext cx="2025000" cy="112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Single cell suspension was exposed</a:t>
          </a:r>
          <a:endParaRPr lang="ru-RU" sz="2200" kern="1200" dirty="0"/>
        </a:p>
      </dsp:txBody>
      <dsp:txXfrm>
        <a:off x="1324450" y="3407950"/>
        <a:ext cx="1959100" cy="105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6B66-2EEC-4278-AAF1-D1BB501D5DD7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B74A5-A14C-44F3-84D0-C0FA4287C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1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74A5-A14C-44F3-84D0-C0FA4287CA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5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74A5-A14C-44F3-84D0-C0FA4287CA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3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B74A5-A14C-44F3-84D0-C0FA4287CA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40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4.emf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940" y="1628800"/>
            <a:ext cx="7976491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Induction and repair of DNA double-strand breaks in hippocampal neurons of </a:t>
            </a:r>
            <a:r>
              <a:rPr lang="en-US" b="1" dirty="0" smtClean="0"/>
              <a:t>mi</a:t>
            </a:r>
            <a:r>
              <a:rPr lang="ru-RU" b="1" dirty="0" smtClean="0"/>
              <a:t>с</a:t>
            </a:r>
            <a:r>
              <a:rPr lang="en-US" b="1" dirty="0" smtClean="0"/>
              <a:t>e </a:t>
            </a:r>
            <a:r>
              <a:rPr lang="en-US" b="1" dirty="0"/>
              <a:t>of different age after exposure to </a:t>
            </a:r>
            <a:r>
              <a:rPr lang="en-US" b="1" baseline="30000" dirty="0"/>
              <a:t>60</a:t>
            </a:r>
            <a:r>
              <a:rPr lang="ru-RU" b="1" dirty="0"/>
              <a:t>Со</a:t>
            </a:r>
            <a:r>
              <a:rPr lang="en-US" b="1" dirty="0" smtClean="0"/>
              <a:t> </a:t>
            </a:r>
            <a:r>
              <a:rPr lang="en-US" b="1" dirty="0"/>
              <a:t>γ-rays </a:t>
            </a:r>
            <a:r>
              <a:rPr lang="en-US" b="1" i="1" dirty="0"/>
              <a:t>in vivo </a:t>
            </a:r>
            <a:r>
              <a:rPr lang="en-US" b="1" dirty="0"/>
              <a:t>and </a:t>
            </a:r>
            <a:r>
              <a:rPr lang="en-US" b="1" i="1" dirty="0"/>
              <a:t>in vitro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3933056"/>
            <a:ext cx="9289032" cy="1800200"/>
          </a:xfrm>
        </p:spPr>
        <p:txBody>
          <a:bodyPr>
            <a:noAutofit/>
          </a:bodyPr>
          <a:lstStyle/>
          <a:p>
            <a:pPr algn="ctr"/>
            <a:r>
              <a:rPr lang="en-US" sz="1900" u="sng" dirty="0" smtClean="0"/>
              <a:t>R.A. </a:t>
            </a:r>
            <a:r>
              <a:rPr lang="en-US" sz="1900" u="sng" dirty="0" err="1" smtClean="0"/>
              <a:t>Kozhina</a:t>
            </a:r>
            <a:r>
              <a:rPr lang="en-US" sz="1900" dirty="0" smtClean="0"/>
              <a:t>, V.N</a:t>
            </a:r>
            <a:r>
              <a:rPr lang="en-US" sz="1900" dirty="0"/>
              <a:t>. </a:t>
            </a:r>
            <a:r>
              <a:rPr lang="en-US" sz="1900" dirty="0" err="1" smtClean="0"/>
              <a:t>Chausov</a:t>
            </a:r>
            <a:r>
              <a:rPr lang="en-US" sz="1900" dirty="0" smtClean="0"/>
              <a:t>, E.A. Kuzmina, A.V</a:t>
            </a:r>
            <a:r>
              <a:rPr lang="en-US" sz="1900" dirty="0"/>
              <a:t>. </a:t>
            </a:r>
            <a:r>
              <a:rPr lang="en-US" sz="1900" dirty="0" err="1"/>
              <a:t>Boreyko</a:t>
            </a:r>
            <a:endParaRPr lang="en-US" sz="1900" dirty="0" smtClean="0"/>
          </a:p>
          <a:p>
            <a:pPr algn="ctr"/>
            <a:endParaRPr lang="en-US" sz="2400" dirty="0"/>
          </a:p>
          <a:p>
            <a:pPr algn="ctr"/>
            <a:endParaRPr lang="en-US" sz="1800" dirty="0" smtClean="0"/>
          </a:p>
          <a:p>
            <a:pPr algn="ctr"/>
            <a:r>
              <a:rPr lang="en-US" dirty="0" err="1" smtClean="0"/>
              <a:t>Dubna</a:t>
            </a:r>
            <a:r>
              <a:rPr lang="en-US" dirty="0"/>
              <a:t>, 2017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0" y="0"/>
            <a:ext cx="148281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Regina\Desktop\lab22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13848"/>
            <a:ext cx="1706488" cy="13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75680" y="111881"/>
            <a:ext cx="5845351" cy="115027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Dubna</a:t>
            </a:r>
            <a:r>
              <a:rPr lang="en-US" dirty="0"/>
              <a:t> State University</a:t>
            </a:r>
            <a:endParaRPr lang="ru-RU" dirty="0"/>
          </a:p>
          <a:p>
            <a:pPr algn="ctr"/>
            <a:r>
              <a:rPr lang="en-US" dirty="0"/>
              <a:t>Joint Institute for nuclear research</a:t>
            </a:r>
          </a:p>
          <a:p>
            <a:pPr algn="ctr"/>
            <a:r>
              <a:rPr lang="en-US" dirty="0"/>
              <a:t>Laboratory of radiation biology</a:t>
            </a:r>
            <a:endParaRPr lang="ru-RU" dirty="0"/>
          </a:p>
        </p:txBody>
      </p:sp>
      <p:pic>
        <p:nvPicPr>
          <p:cNvPr id="6146" name="Picture 2" descr="C:\Users\Work\Desktop\AYSS-2017\Ayss_logo_40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28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 anchor="ctr">
            <a:noAutofit/>
          </a:bodyPr>
          <a:lstStyle/>
          <a:p>
            <a:r>
              <a:rPr lang="en-US" sz="3000" dirty="0" smtClean="0"/>
              <a:t>Induction of DNA DSB in different age mice</a:t>
            </a:r>
            <a:endParaRPr lang="ru-RU" sz="3000" i="1" dirty="0"/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8468162"/>
              </p:ext>
            </p:extLst>
          </p:nvPr>
        </p:nvGraphicFramePr>
        <p:xfrm>
          <a:off x="1259632" y="1196752"/>
          <a:ext cx="67818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96752"/>
                        <a:ext cx="67818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07072" y="6373148"/>
            <a:ext cx="12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ork\Downloads\in_vitro_in_vivo_difference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00" y="664319"/>
            <a:ext cx="1742800" cy="9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 </a:t>
            </a:r>
            <a:r>
              <a:rPr lang="en-US" dirty="0"/>
              <a:t>chart </a:t>
            </a:r>
            <a:r>
              <a:rPr lang="en-US" dirty="0" smtClean="0"/>
              <a:t>of </a:t>
            </a:r>
            <a:r>
              <a:rPr lang="en-US" dirty="0"/>
              <a:t>the distribution of hippocampal cells by the degree of DNA damage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943000"/>
            <a:ext cx="4040188" cy="685800"/>
          </a:xfrm>
        </p:spPr>
        <p:txBody>
          <a:bodyPr/>
          <a:lstStyle/>
          <a:p>
            <a:r>
              <a:rPr lang="en-US" sz="2800" i="1" dirty="0" smtClean="0"/>
              <a:t>in vivo</a:t>
            </a:r>
            <a:endParaRPr lang="ru-RU" sz="2800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8200" y="908720"/>
            <a:ext cx="4041775" cy="685800"/>
          </a:xfrm>
        </p:spPr>
        <p:txBody>
          <a:bodyPr>
            <a:normAutofit/>
          </a:bodyPr>
          <a:lstStyle/>
          <a:p>
            <a:r>
              <a:rPr lang="en-US" sz="2800" i="1" dirty="0"/>
              <a:t>i</a:t>
            </a:r>
            <a:r>
              <a:rPr lang="en-US" sz="2800" i="1" dirty="0" smtClean="0"/>
              <a:t>n vitro</a:t>
            </a:r>
            <a:endParaRPr lang="ru-RU" sz="2800" i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84825"/>
              </p:ext>
            </p:extLst>
          </p:nvPr>
        </p:nvGraphicFramePr>
        <p:xfrm>
          <a:off x="154860" y="1556792"/>
          <a:ext cx="228123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60" y="1556792"/>
                        <a:ext cx="228123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302"/>
              </p:ext>
            </p:extLst>
          </p:nvPr>
        </p:nvGraphicFramePr>
        <p:xfrm>
          <a:off x="2117725" y="1549400"/>
          <a:ext cx="2281238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1549400"/>
                        <a:ext cx="2281238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04862"/>
              </p:ext>
            </p:extLst>
          </p:nvPr>
        </p:nvGraphicFramePr>
        <p:xfrm>
          <a:off x="173038" y="3060700"/>
          <a:ext cx="228123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3060700"/>
                        <a:ext cx="228123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5633563"/>
              </p:ext>
            </p:extLst>
          </p:nvPr>
        </p:nvGraphicFramePr>
        <p:xfrm>
          <a:off x="2122488" y="3063875"/>
          <a:ext cx="228123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Graph" r:id="rId11" imgW="3920760" imgH="3000960" progId="Origin50.Graph">
                  <p:embed/>
                </p:oleObj>
              </mc:Choice>
              <mc:Fallback>
                <p:oleObj name="Graph" r:id="rId11" imgW="3920760" imgH="3000960" progId="Origin50.Graph">
                  <p:embed/>
                  <p:pic>
                    <p:nvPicPr>
                      <p:cNvPr id="0" name="Содержимое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063875"/>
                        <a:ext cx="228123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16486"/>
              </p:ext>
            </p:extLst>
          </p:nvPr>
        </p:nvGraphicFramePr>
        <p:xfrm>
          <a:off x="179512" y="4559895"/>
          <a:ext cx="228282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Graph" r:id="rId13" imgW="3920760" imgH="3000960" progId="Origin50.Graph">
                  <p:embed/>
                </p:oleObj>
              </mc:Choice>
              <mc:Fallback>
                <p:oleObj name="Graph" r:id="rId13" imgW="3920760" imgH="3000960" progId="Origin50.Graph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59895"/>
                        <a:ext cx="2282825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87541"/>
              </p:ext>
            </p:extLst>
          </p:nvPr>
        </p:nvGraphicFramePr>
        <p:xfrm>
          <a:off x="4644008" y="1556792"/>
          <a:ext cx="2281237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Graph" r:id="rId15" imgW="3920760" imgH="3000960" progId="Origin50.Graph">
                  <p:embed/>
                </p:oleObj>
              </mc:Choice>
              <mc:Fallback>
                <p:oleObj name="Graph" r:id="rId15" imgW="3920760" imgH="3000960" progId="Origin50.Graph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56792"/>
                        <a:ext cx="2281237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21325"/>
              </p:ext>
            </p:extLst>
          </p:nvPr>
        </p:nvGraphicFramePr>
        <p:xfrm>
          <a:off x="6828854" y="1556792"/>
          <a:ext cx="22796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Graph" r:id="rId17" imgW="3920760" imgH="3000960" progId="Origin50.Graph">
                  <p:embed/>
                </p:oleObj>
              </mc:Choice>
              <mc:Fallback>
                <p:oleObj name="Graph" r:id="rId17" imgW="3920760" imgH="3000960" progId="Origin50.Graph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854" y="1556792"/>
                        <a:ext cx="22796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6383"/>
              </p:ext>
            </p:extLst>
          </p:nvPr>
        </p:nvGraphicFramePr>
        <p:xfrm>
          <a:off x="4640263" y="3063875"/>
          <a:ext cx="2281237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Graph" r:id="rId19" imgW="3920760" imgH="3000960" progId="Origin50.Graph">
                  <p:embed/>
                </p:oleObj>
              </mc:Choice>
              <mc:Fallback>
                <p:oleObj name="Graph" r:id="rId19" imgW="3920760" imgH="3000960" progId="Origin50.Graph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063875"/>
                        <a:ext cx="2281237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21114"/>
              </p:ext>
            </p:extLst>
          </p:nvPr>
        </p:nvGraphicFramePr>
        <p:xfrm>
          <a:off x="6804248" y="3063875"/>
          <a:ext cx="22796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Graph" r:id="rId21" imgW="3920760" imgH="3000960" progId="Origin50.Graph">
                  <p:embed/>
                </p:oleObj>
              </mc:Choice>
              <mc:Fallback>
                <p:oleObj name="Graph" r:id="rId21" imgW="3920760" imgH="3000960" progId="Origin50.Graph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063875"/>
                        <a:ext cx="22796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313962"/>
              </p:ext>
            </p:extLst>
          </p:nvPr>
        </p:nvGraphicFramePr>
        <p:xfrm>
          <a:off x="4640263" y="4581128"/>
          <a:ext cx="228123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Graph" r:id="rId23" imgW="3920760" imgH="3000960" progId="Origin50.Graph">
                  <p:embed/>
                </p:oleObj>
              </mc:Choice>
              <mc:Fallback>
                <p:oleObj name="Graph" r:id="rId23" imgW="3920760" imgH="3000960" progId="Origin50.Graph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4581128"/>
                        <a:ext cx="2281237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0926135"/>
              </p:ext>
            </p:extLst>
          </p:nvPr>
        </p:nvGraphicFramePr>
        <p:xfrm>
          <a:off x="6829214" y="4653136"/>
          <a:ext cx="22796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Graph" r:id="rId25" imgW="3920760" imgH="3000960" progId="Origin50.Graph">
                  <p:embed/>
                </p:oleObj>
              </mc:Choice>
              <mc:Fallback>
                <p:oleObj name="Graph" r:id="rId25" imgW="3920760" imgH="3000960" progId="Origin50.Graph">
                  <p:embed/>
                  <p:pic>
                    <p:nvPicPr>
                      <p:cNvPr id="0" name="Содержимое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214" y="4653136"/>
                        <a:ext cx="22796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79512" y="1628800"/>
            <a:ext cx="4248472" cy="468052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1628800"/>
            <a:ext cx="4248472" cy="468052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16158"/>
              </p:ext>
            </p:extLst>
          </p:nvPr>
        </p:nvGraphicFramePr>
        <p:xfrm>
          <a:off x="2126878" y="4528455"/>
          <a:ext cx="22733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Graph" r:id="rId27" imgW="3908612" imgH="2985247" progId="Origin50.Graph">
                  <p:embed/>
                </p:oleObj>
              </mc:Choice>
              <mc:Fallback>
                <p:oleObj name="Graph" r:id="rId27" imgW="3908612" imgH="2985247" progId="Origin50.Graph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878" y="4528455"/>
                        <a:ext cx="22733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5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 smtClean="0"/>
              <a:t>Kinetics of DNA DSB repair (3 </a:t>
            </a:r>
            <a:r>
              <a:rPr lang="en-US" dirty="0" err="1" smtClean="0"/>
              <a:t>Gy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57244506"/>
              </p:ext>
            </p:extLst>
          </p:nvPr>
        </p:nvGraphicFramePr>
        <p:xfrm>
          <a:off x="1259632" y="1030843"/>
          <a:ext cx="7002902" cy="536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Содержимое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30843"/>
                        <a:ext cx="7002902" cy="536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2497" y="6399956"/>
            <a:ext cx="294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Mice age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Kinetics of DNA DSB repair in different age mice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3895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35320039"/>
              </p:ext>
            </p:extLst>
          </p:nvPr>
        </p:nvGraphicFramePr>
        <p:xfrm>
          <a:off x="1393824" y="1285230"/>
          <a:ext cx="6738207" cy="516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4" y="1285230"/>
                        <a:ext cx="6738207" cy="516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1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Summary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496944" cy="5184576"/>
          </a:xfrm>
        </p:spPr>
        <p:txBody>
          <a:bodyPr anchor="ctr">
            <a:no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DNA DSB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vivo</a:t>
            </a: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DSB yield in hippocampal cells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8-weeks is bigger than in 48-weeks mice (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repair kinetics - complex character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repair kinetics -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71600" y="5030688"/>
            <a:ext cx="6858000" cy="990600"/>
          </a:xfrm>
        </p:spPr>
        <p:txBody>
          <a:bodyPr>
            <a:noAutofit/>
          </a:bodyPr>
          <a:lstStyle/>
          <a:p>
            <a:r>
              <a:rPr lang="en-US" sz="4000" dirty="0"/>
              <a:t>Thank y</a:t>
            </a:r>
            <a:r>
              <a:rPr lang="en-US" sz="4000" dirty="0" smtClean="0"/>
              <a:t>ou </a:t>
            </a:r>
            <a:r>
              <a:rPr lang="en-US" sz="4000" dirty="0"/>
              <a:t>for </a:t>
            </a:r>
            <a:r>
              <a:rPr lang="en-US" sz="4000" dirty="0" smtClean="0"/>
              <a:t>attention</a:t>
            </a:r>
            <a:r>
              <a:rPr lang="en-US" sz="4000" dirty="0"/>
              <a:t>!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3342" y="3881435"/>
            <a:ext cx="784887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Work\Desktop\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59576"/>
            <a:ext cx="7604409" cy="502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AYSS-2017\astron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372200" y="1628800"/>
            <a:ext cx="2448272" cy="1440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00192" y="4653136"/>
            <a:ext cx="2376264" cy="13681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/>
              <a:t>DNA damage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8892480" cy="52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egina\Desktop\28243107-Creative-light-bulb-idea-medical-DNA-with-chemistry-and-science-icon-education-concept-Vector-illust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85" y="-99392"/>
            <a:ext cx="1953994" cy="168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/>
              <a:t>Aims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ways of induction and repair DNA DSB in mice hippocampal neurons for γ-irradiation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comparison study of induction and repair of DSB DNA mechanism, which are formed by action of γ-irradiation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regularities of induction and repair damage in brain neurons of different age mice.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1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Research object</a:t>
            </a:r>
            <a:endParaRPr lang="ru-RU" sz="36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8" y="3505201"/>
            <a:ext cx="4105183" cy="273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721075" y="1203419"/>
            <a:ext cx="7091285" cy="2283068"/>
            <a:chOff x="712983" y="1046701"/>
            <a:chExt cx="7315401" cy="2355223"/>
          </a:xfrm>
        </p:grpSpPr>
        <p:pic>
          <p:nvPicPr>
            <p:cNvPr id="5" name="Picture 2" descr="C:\Users\Eugenia\Desktop\Research\mic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983" y="1709856"/>
              <a:ext cx="3058888" cy="1607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Группа 5"/>
            <p:cNvGrpSpPr/>
            <p:nvPr/>
          </p:nvGrpSpPr>
          <p:grpSpPr>
            <a:xfrm>
              <a:off x="3763531" y="1046701"/>
              <a:ext cx="4264853" cy="2355223"/>
              <a:chOff x="4310336" y="3838919"/>
              <a:chExt cx="4667757" cy="2861515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6204342" y="3838919"/>
                <a:ext cx="2773751" cy="2861515"/>
                <a:chOff x="6204342" y="3838919"/>
                <a:chExt cx="2773751" cy="2861515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6228185" y="3838919"/>
                  <a:ext cx="2749908" cy="784473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</a:rPr>
                    <a:t>Line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 CBAxC57B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l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, F1</a:t>
                  </a: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6204342" y="4861546"/>
                  <a:ext cx="2773751" cy="936104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</a:rPr>
                    <a:t>Age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: 8 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weeks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 (</a:t>
                  </a:r>
                  <a:r>
                    <a:rPr lang="en-US" sz="1600" b="1" i="1" dirty="0">
                      <a:solidFill>
                        <a:schemeClr val="tx1"/>
                      </a:solidFill>
                    </a:rPr>
                    <a:t>in vivo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)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, 48 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weeks (</a:t>
                  </a:r>
                  <a:r>
                    <a:rPr lang="en-US" sz="1600" b="1" i="1" dirty="0">
                      <a:solidFill>
                        <a:schemeClr val="tx1"/>
                      </a:solidFill>
                    </a:rPr>
                    <a:t>in vitro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)</a:t>
                  </a:r>
                  <a:endParaRPr lang="ru-RU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6228184" y="5915961"/>
                  <a:ext cx="2749909" cy="784473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</a:rPr>
                    <a:t>Body weight </a:t>
                  </a:r>
                  <a:r>
                    <a:rPr lang="ru-RU" sz="1600" b="1" dirty="0">
                      <a:solidFill>
                        <a:schemeClr val="tx1"/>
                      </a:solidFill>
                    </a:rPr>
                    <a:t>26-35 </a:t>
                  </a:r>
                  <a:r>
                    <a:rPr lang="en-US" sz="1600" b="1" dirty="0">
                      <a:solidFill>
                        <a:schemeClr val="tx1"/>
                      </a:solidFill>
                    </a:rPr>
                    <a:t>g</a:t>
                  </a:r>
                  <a:endParaRPr lang="ru-RU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4310336" y="4365104"/>
                <a:ext cx="1777102" cy="1943093"/>
                <a:chOff x="4310336" y="4365104"/>
                <a:chExt cx="1777102" cy="1943093"/>
              </a:xfrm>
            </p:grpSpPr>
            <p:cxnSp>
              <p:nvCxnSpPr>
                <p:cNvPr id="9" name="Прямая со стрелкой 8"/>
                <p:cNvCxnSpPr/>
                <p:nvPr/>
              </p:nvCxnSpPr>
              <p:spPr>
                <a:xfrm flipV="1">
                  <a:off x="4310336" y="4365104"/>
                  <a:ext cx="1764704" cy="83190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>
                  <a:stCxn id="5" idx="3"/>
                </p:cNvCxnSpPr>
                <p:nvPr/>
              </p:nvCxnSpPr>
              <p:spPr>
                <a:xfrm>
                  <a:off x="4319464" y="5621089"/>
                  <a:ext cx="1755576" cy="687108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4319464" y="5405412"/>
                  <a:ext cx="1767974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6" name="Picture 2" descr="F:\Предзащита диплома 30.03.17\mouse h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625359" cy="2697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21075" y="6373801"/>
            <a:ext cx="379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Sagittal section</a:t>
            </a:r>
            <a:r>
              <a:rPr lang="ru-RU" sz="1600" dirty="0" smtClean="0"/>
              <a:t> </a:t>
            </a:r>
            <a:r>
              <a:rPr lang="en-US" sz="1600" dirty="0" smtClean="0"/>
              <a:t>of the hippocampus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1151" y="6387262"/>
            <a:ext cx="379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Mouse brain. Dorsal view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80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ina\Desktop\lab 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5492013" cy="33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The research object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Hippocampal cells of mice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830493"/>
              </p:ext>
            </p:extLst>
          </p:nvPr>
        </p:nvGraphicFramePr>
        <p:xfrm>
          <a:off x="2724567" y="1556792"/>
          <a:ext cx="70321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2768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„Neurons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not </a:t>
            </a:r>
            <a:r>
              <a:rPr lang="de-DE" sz="2800" b="1" dirty="0" err="1" smtClean="0"/>
              <a:t>restored</a:t>
            </a:r>
            <a:r>
              <a:rPr lang="de-DE" sz="2800" b="1" dirty="0" smtClean="0"/>
              <a:t>“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11560" y="1988841"/>
            <a:ext cx="3672408" cy="1080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1916832"/>
            <a:ext cx="3672408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AYSS-2017\облучение мыш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65" y="1275585"/>
            <a:ext cx="1839031" cy="14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Experiment method</a:t>
            </a:r>
            <a:endParaRPr lang="ru-RU" sz="4400" dirty="0"/>
          </a:p>
        </p:txBody>
      </p:sp>
      <p:sp>
        <p:nvSpPr>
          <p:cNvPr id="8" name="Текст 9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85800"/>
          </a:xfrm>
        </p:spPr>
        <p:txBody>
          <a:bodyPr/>
          <a:lstStyle/>
          <a:p>
            <a:r>
              <a:rPr lang="en-US" sz="2800" i="1" dirty="0"/>
              <a:t>in vivo</a:t>
            </a:r>
            <a:endParaRPr lang="ru-RU" sz="2800" i="1" dirty="0"/>
          </a:p>
        </p:txBody>
      </p:sp>
      <p:sp>
        <p:nvSpPr>
          <p:cNvPr id="9" name="Текст 11"/>
          <p:cNvSpPr>
            <a:spLocks noGrp="1"/>
          </p:cNvSpPr>
          <p:nvPr>
            <p:ph type="body" sz="half" idx="3"/>
          </p:nvPr>
        </p:nvSpPr>
        <p:spPr>
          <a:xfrm>
            <a:off x="5138737" y="908720"/>
            <a:ext cx="4041775" cy="685800"/>
          </a:xfrm>
        </p:spPr>
        <p:txBody>
          <a:bodyPr>
            <a:normAutofit/>
          </a:bodyPr>
          <a:lstStyle/>
          <a:p>
            <a:r>
              <a:rPr lang="en-US" sz="2800" i="1" dirty="0"/>
              <a:t>in vitro</a:t>
            </a:r>
            <a:endParaRPr lang="ru-RU" sz="2800" b="0" i="1" dirty="0"/>
          </a:p>
        </p:txBody>
      </p:sp>
      <p:graphicFrame>
        <p:nvGraphicFramePr>
          <p:cNvPr id="10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84443"/>
              </p:ext>
            </p:extLst>
          </p:nvPr>
        </p:nvGraphicFramePr>
        <p:xfrm>
          <a:off x="-900608" y="1628800"/>
          <a:ext cx="4608512" cy="449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1600"/>
              </p:ext>
            </p:extLst>
          </p:nvPr>
        </p:nvGraphicFramePr>
        <p:xfrm>
          <a:off x="3851920" y="1628800"/>
          <a:ext cx="4608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2" descr="F:\Предзащита диплома 30.03.17\гип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46" y="2784336"/>
            <a:ext cx="1897553" cy="17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13" y="4725144"/>
            <a:ext cx="2016224" cy="167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6087"/>
            <a:ext cx="1309933" cy="153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27" y="3068960"/>
            <a:ext cx="1285734" cy="177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Молния 16"/>
          <p:cNvSpPr/>
          <p:nvPr/>
        </p:nvSpPr>
        <p:spPr>
          <a:xfrm>
            <a:off x="7855258" y="5314542"/>
            <a:ext cx="648072" cy="1084199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2375" y="4914432"/>
            <a:ext cx="127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ym typeface="Symbol"/>
              </a:rPr>
              <a:t></a:t>
            </a:r>
            <a:r>
              <a:rPr lang="ru-RU" sz="2000" b="1" dirty="0" smtClean="0">
                <a:sym typeface="Symbol"/>
              </a:rPr>
              <a:t>-</a:t>
            </a:r>
            <a:r>
              <a:rPr lang="en-US" sz="2000" b="1" dirty="0" smtClean="0">
                <a:sym typeface="Symbol"/>
              </a:rPr>
              <a:t>rays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19" y="11119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(Dosage rate: 0,01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/s)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 flipV="1">
            <a:off x="3650516" y="1373562"/>
            <a:ext cx="201403" cy="486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DNA comet assay</a:t>
            </a:r>
            <a:endParaRPr lang="ru-RU" sz="3600" dirty="0"/>
          </a:p>
        </p:txBody>
      </p:sp>
      <p:grpSp>
        <p:nvGrpSpPr>
          <p:cNvPr id="9" name="Содержимое 7"/>
          <p:cNvGrpSpPr>
            <a:grpSpLocks noGrp="1"/>
          </p:cNvGrpSpPr>
          <p:nvPr/>
        </p:nvGrpSpPr>
        <p:grpSpPr>
          <a:xfrm>
            <a:off x="225554" y="1316001"/>
            <a:ext cx="8856984" cy="5184576"/>
            <a:chOff x="11103429" y="10589079"/>
            <a:chExt cx="9572797" cy="4689897"/>
          </a:xfrm>
        </p:grpSpPr>
        <p:grpSp>
          <p:nvGrpSpPr>
            <p:cNvPr id="10" name="Группа 198"/>
            <p:cNvGrpSpPr/>
            <p:nvPr/>
          </p:nvGrpSpPr>
          <p:grpSpPr>
            <a:xfrm>
              <a:off x="18770644" y="10660686"/>
              <a:ext cx="1905582" cy="2739670"/>
              <a:chOff x="18436822" y="10566569"/>
              <a:chExt cx="1905582" cy="2843385"/>
            </a:xfrm>
          </p:grpSpPr>
          <p:pic>
            <p:nvPicPr>
              <p:cNvPr id="33" name="Picture 47" descr="DSC0737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437404" y="10566569"/>
                <a:ext cx="1905000" cy="200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34" name="Picture 28" descr="\\159.93.75.197\common\01.04.14 - gamma\1\SNAP-01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436822" y="12743204"/>
                <a:ext cx="1905582" cy="666750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120"/>
            <p:cNvGrpSpPr/>
            <p:nvPr/>
          </p:nvGrpSpPr>
          <p:grpSpPr>
            <a:xfrm>
              <a:off x="11103429" y="10589079"/>
              <a:ext cx="7431314" cy="4689897"/>
              <a:chOff x="1204686" y="21103771"/>
              <a:chExt cx="6502400" cy="4551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204686" y="21103771"/>
                <a:ext cx="6502400" cy="455181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Группа 101"/>
              <p:cNvGrpSpPr/>
              <p:nvPr/>
            </p:nvGrpSpPr>
            <p:grpSpPr>
              <a:xfrm>
                <a:off x="1248229" y="21133017"/>
                <a:ext cx="6361859" cy="4457447"/>
                <a:chOff x="65114" y="19330987"/>
                <a:chExt cx="10399686" cy="5716388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65114" y="19330987"/>
                  <a:ext cx="10399686" cy="5716388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80000">
                      <a:schemeClr val="bg2">
                        <a:lumMod val="20000"/>
                        <a:lumOff val="80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10" descr="D:\практика\курсовая\картинки\l37Do7RTmpM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347" b="-1"/>
                <a:stretch/>
              </p:blipFill>
              <p:spPr bwMode="auto">
                <a:xfrm>
                  <a:off x="7897742" y="20448057"/>
                  <a:ext cx="2234096" cy="76693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extLst/>
              </p:spPr>
            </p:pic>
            <p:pic>
              <p:nvPicPr>
                <p:cNvPr id="25" name="Picture 17" descr="C:\Users\Work\Downloads\image-12-05-14-14-49.jpe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897742" y="19637728"/>
                  <a:ext cx="2210905" cy="67449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</p:pic>
            <p:pic>
              <p:nvPicPr>
                <p:cNvPr id="26" name="Picture 11" descr="D:\практика\курсовая\картинки\c18531016653fb93a79d6c25e348116a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7742" y="21291359"/>
                  <a:ext cx="2234096" cy="9433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extLst/>
              </p:spPr>
            </p:pic>
            <p:pic>
              <p:nvPicPr>
                <p:cNvPr id="27" name="Picture 46" descr="DSC0737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897742" y="23537035"/>
                  <a:ext cx="2226425" cy="126869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70580" y="19587772"/>
                  <a:ext cx="6030335" cy="797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b="1" dirty="0" err="1">
                      <a:latin typeface="Times New Roman" pitchFamily="18" charset="0"/>
                      <a:cs typeface="Times New Roman" pitchFamily="18" charset="0"/>
                    </a:rPr>
                    <a:t>Preparation</a:t>
                  </a:r>
                  <a:r>
                    <a:rPr lang="de-DE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de-DE" sz="2000" b="1" dirty="0" err="1">
                      <a:latin typeface="Times New Roman" pitchFamily="18" charset="0"/>
                      <a:cs typeface="Times New Roman" pitchFamily="18" charset="0"/>
                    </a:rPr>
                    <a:t>of</a:t>
                  </a:r>
                  <a:r>
                    <a:rPr lang="de-DE" sz="2000" b="1" dirty="0">
                      <a:latin typeface="Times New Roman" pitchFamily="18" charset="0"/>
                      <a:cs typeface="Times New Roman" pitchFamily="18" charset="0"/>
                    </a:rPr>
                    <a:t> agarose-</a:t>
                  </a:r>
                  <a:r>
                    <a:rPr lang="de-DE" sz="2000" b="1" dirty="0" err="1">
                      <a:latin typeface="Times New Roman" pitchFamily="18" charset="0"/>
                      <a:cs typeface="Times New Roman" pitchFamily="18" charset="0"/>
                    </a:rPr>
                    <a:t>coated</a:t>
                  </a:r>
                  <a:r>
                    <a:rPr lang="de-DE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de-DE" sz="2000" b="1" dirty="0" err="1">
                      <a:latin typeface="Times New Roman" pitchFamily="18" charset="0"/>
                      <a:cs typeface="Times New Roman" pitchFamily="18" charset="0"/>
                    </a:rPr>
                    <a:t>slides</a:t>
                  </a:r>
                  <a:r>
                    <a:rPr lang="de-DE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34333" y="20708914"/>
                  <a:ext cx="3233202" cy="45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b="1" dirty="0"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ysing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cells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25099" y="21612916"/>
                  <a:ext cx="3226791" cy="45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Electrophoresis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39242" y="22649408"/>
                  <a:ext cx="4898335" cy="45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Microscope visualization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42612" y="23836007"/>
                  <a:ext cx="5886274" cy="45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Computer processing</a:t>
                  </a:r>
                </a:p>
              </p:txBody>
            </p:sp>
          </p:grpSp>
          <p:sp>
            <p:nvSpPr>
              <p:cNvPr id="14" name="Стрелка вправо 13"/>
              <p:cNvSpPr/>
              <p:nvPr/>
            </p:nvSpPr>
            <p:spPr>
              <a:xfrm>
                <a:off x="4845050" y="21613897"/>
                <a:ext cx="709794" cy="206976"/>
              </a:xfrm>
              <a:prstGeom prst="rightArrow">
                <a:avLst/>
              </a:prstGeom>
              <a:solidFill>
                <a:schemeClr val="accent1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>
                <a:off x="4845050" y="23064787"/>
                <a:ext cx="709794" cy="206976"/>
              </a:xfrm>
              <a:prstGeom prst="rightArrow">
                <a:avLst/>
              </a:prstGeom>
              <a:solidFill>
                <a:schemeClr val="accent1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Стрелка вправо 15"/>
              <p:cNvSpPr/>
              <p:nvPr/>
            </p:nvSpPr>
            <p:spPr>
              <a:xfrm>
                <a:off x="4845050" y="23826787"/>
                <a:ext cx="709794" cy="206976"/>
              </a:xfrm>
              <a:prstGeom prst="rightArrow">
                <a:avLst/>
              </a:prstGeom>
              <a:solidFill>
                <a:schemeClr val="accent1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4845050" y="24762811"/>
                <a:ext cx="709794" cy="206976"/>
              </a:xfrm>
              <a:prstGeom prst="rightArrow">
                <a:avLst/>
              </a:prstGeom>
              <a:solidFill>
                <a:schemeClr val="accent1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Стрелка вправо 17"/>
              <p:cNvSpPr/>
              <p:nvPr/>
            </p:nvSpPr>
            <p:spPr>
              <a:xfrm>
                <a:off x="4845050" y="22367659"/>
                <a:ext cx="709794" cy="206976"/>
              </a:xfrm>
              <a:prstGeom prst="rightArrow">
                <a:avLst/>
              </a:prstGeom>
              <a:solidFill>
                <a:schemeClr val="accent1">
                  <a:lumMod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Стрелка вниз 18"/>
              <p:cNvSpPr/>
              <p:nvPr/>
            </p:nvSpPr>
            <p:spPr>
              <a:xfrm>
                <a:off x="2180195" y="21954740"/>
                <a:ext cx="214671" cy="250224"/>
              </a:xfrm>
              <a:prstGeom prst="downArrow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Стрелка вниз 19"/>
              <p:cNvSpPr/>
              <p:nvPr/>
            </p:nvSpPr>
            <p:spPr>
              <a:xfrm>
                <a:off x="2166266" y="22662163"/>
                <a:ext cx="214671" cy="250224"/>
              </a:xfrm>
              <a:prstGeom prst="downArrow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Стрелка вниз 20"/>
              <p:cNvSpPr/>
              <p:nvPr/>
            </p:nvSpPr>
            <p:spPr>
              <a:xfrm>
                <a:off x="2180195" y="23424163"/>
                <a:ext cx="214671" cy="250224"/>
              </a:xfrm>
              <a:prstGeom prst="downArrow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Стрелка вниз 21"/>
              <p:cNvSpPr/>
              <p:nvPr/>
            </p:nvSpPr>
            <p:spPr>
              <a:xfrm>
                <a:off x="2180195" y="24262363"/>
                <a:ext cx="214671" cy="250224"/>
              </a:xfrm>
              <a:prstGeom prst="downArrow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4" descr="C:\Users\Eugenia\Desktop\comet_mark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3196" y="4118480"/>
            <a:ext cx="1534973" cy="841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7319985" y="4415919"/>
            <a:ext cx="1832271" cy="2133208"/>
            <a:chOff x="7271792" y="4653136"/>
            <a:chExt cx="1832271" cy="2133208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7271792" y="4653136"/>
              <a:ext cx="1764704" cy="2133208"/>
              <a:chOff x="7271792" y="4653136"/>
              <a:chExt cx="1764704" cy="2133208"/>
            </a:xfrm>
          </p:grpSpPr>
          <p:pic>
            <p:nvPicPr>
              <p:cNvPr id="41" name="Рисунок 40" descr="SNAP-016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71792" y="4653136"/>
                <a:ext cx="1764704" cy="756015"/>
              </a:xfrm>
              <a:prstGeom prst="rect">
                <a:avLst/>
              </a:prstGeom>
            </p:spPr>
          </p:pic>
          <p:pic>
            <p:nvPicPr>
              <p:cNvPr id="42" name="Содержимое 6" descr="SNAP-003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72496" y="5404238"/>
                <a:ext cx="1764000" cy="583599"/>
              </a:xfrm>
              <a:prstGeom prst="rect">
                <a:avLst/>
              </a:prstGeom>
            </p:spPr>
          </p:pic>
          <p:pic>
            <p:nvPicPr>
              <p:cNvPr id="43" name="Содержимое 7" descr="SNAP-004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272496" y="5949280"/>
                <a:ext cx="1764000" cy="837064"/>
              </a:xfrm>
              <a:prstGeom prst="rect">
                <a:avLst/>
              </a:prstGeom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8308970" y="4826484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Gy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393612" y="5589240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Gy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393612" y="6289575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Gy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379046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Induction </a:t>
            </a:r>
            <a:r>
              <a:rPr lang="en-US" dirty="0"/>
              <a:t>of DNA DSB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3772859"/>
              </p:ext>
            </p:extLst>
          </p:nvPr>
        </p:nvGraphicFramePr>
        <p:xfrm>
          <a:off x="1403648" y="1268760"/>
          <a:ext cx="6706567" cy="514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Содержимое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268760"/>
                        <a:ext cx="6706567" cy="5142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6399956"/>
            <a:ext cx="294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Mice age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1441</TotalTime>
  <Words>359</Words>
  <Application>Microsoft Office PowerPoint</Application>
  <PresentationFormat>Экран (4:3)</PresentationFormat>
  <Paragraphs>72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Начальная</vt:lpstr>
      <vt:lpstr>Graph</vt:lpstr>
      <vt:lpstr>Induction and repair of DNA double-strand breaks in hippocampal neurons of miсe of different age after exposure to 60Со γ-rays in vivo and in vitro</vt:lpstr>
      <vt:lpstr>Презентация PowerPoint</vt:lpstr>
      <vt:lpstr>DNA damage</vt:lpstr>
      <vt:lpstr>Aims</vt:lpstr>
      <vt:lpstr>Research object</vt:lpstr>
      <vt:lpstr>The research object</vt:lpstr>
      <vt:lpstr>Experiment method</vt:lpstr>
      <vt:lpstr>DNA comet assay</vt:lpstr>
      <vt:lpstr>Induction of DNA DSB</vt:lpstr>
      <vt:lpstr>Induction of DNA DSB in different age mice</vt:lpstr>
      <vt:lpstr>Bar chart of the distribution of hippocampal cells by the degree of DNA damage</vt:lpstr>
      <vt:lpstr>Kinetics of DNA DSB repair (3 Gy)</vt:lpstr>
      <vt:lpstr>Kinetics of DNA DSB repair in different age mice</vt:lpstr>
      <vt:lpstr>Summary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research</dc:title>
  <dc:creator>Роман Волков</dc:creator>
  <cp:lastModifiedBy>Regina</cp:lastModifiedBy>
  <cp:revision>89</cp:revision>
  <dcterms:created xsi:type="dcterms:W3CDTF">2017-03-16T19:58:16Z</dcterms:created>
  <dcterms:modified xsi:type="dcterms:W3CDTF">2017-11-29T22:02:12Z</dcterms:modified>
</cp:coreProperties>
</file>