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5" r:id="rId1"/>
  </p:sldMasterIdLst>
  <p:notesMasterIdLst>
    <p:notesMasterId r:id="rId18"/>
  </p:notesMasterIdLst>
  <p:sldIdLst>
    <p:sldId id="257" r:id="rId2"/>
    <p:sldId id="258" r:id="rId3"/>
    <p:sldId id="259" r:id="rId4"/>
    <p:sldId id="260" r:id="rId5"/>
    <p:sldId id="261" r:id="rId6"/>
    <p:sldId id="262" r:id="rId7"/>
    <p:sldId id="263" r:id="rId8"/>
    <p:sldId id="279" r:id="rId9"/>
    <p:sldId id="278" r:id="rId10"/>
    <p:sldId id="268" r:id="rId11"/>
    <p:sldId id="269" r:id="rId12"/>
    <p:sldId id="270" r:id="rId13"/>
    <p:sldId id="273" r:id="rId14"/>
    <p:sldId id="274" r:id="rId15"/>
    <p:sldId id="275" r:id="rId16"/>
    <p:sldId id="277"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Надежда Белозерова" initials="НБ"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6B71"/>
    <a:srgbClr val="CAE4D6"/>
    <a:srgbClr val="93C7AC"/>
    <a:srgbClr val="BADCCA"/>
    <a:srgbClr val="3A7F86"/>
    <a:srgbClr val="B3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79029" autoAdjust="0"/>
  </p:normalViewPr>
  <p:slideViewPr>
    <p:cSldViewPr snapToGrid="0">
      <p:cViewPr>
        <p:scale>
          <a:sx n="40" d="100"/>
          <a:sy n="40" d="100"/>
        </p:scale>
        <p:origin x="859" y="293"/>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4" Type="http://schemas.openxmlformats.org/officeDocument/2006/relationships/image" Target="../media/image3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4" Type="http://schemas.openxmlformats.org/officeDocument/2006/relationships/image" Target="../media/image3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9134"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1049135"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EA4396-00AF-4210-AEA0-B3D031939731}" type="datetimeFigureOut">
              <a:rPr lang="ru-RU" smtClean="0"/>
              <a:pPr/>
              <a:t>30.11.2017</a:t>
            </a:fld>
            <a:endParaRPr lang="ru-RU"/>
          </a:p>
        </p:txBody>
      </p:sp>
      <p:sp>
        <p:nvSpPr>
          <p:cNvPr id="1049136"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1049137"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9138"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1049139"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883C0C-C5BF-4CC4-8DDA-1F6DFC5B7F0E}" type="slidenum">
              <a:rPr lang="ru-RU" smtClean="0"/>
              <a:pPr/>
              <a:t>‹#›</a:t>
            </a:fld>
            <a:endParaRPr lang="ru-RU"/>
          </a:p>
        </p:txBody>
      </p:sp>
    </p:spTree>
    <p:extLst>
      <p:ext uri="{BB962C8B-B14F-4D97-AF65-F5344CB8AC3E}">
        <p14:creationId xmlns:p14="http://schemas.microsoft.com/office/powerpoint/2010/main" val="2101721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5" name="Образ слайда 1"/>
          <p:cNvSpPr>
            <a:spLocks noGrp="1" noRot="1" noChangeAspect="1"/>
          </p:cNvSpPr>
          <p:nvPr>
            <p:ph type="sldImg"/>
          </p:nvPr>
        </p:nvSpPr>
        <p:spPr/>
      </p:sp>
      <p:sp>
        <p:nvSpPr>
          <p:cNvPr id="1048596" name="Заметки 2"/>
          <p:cNvSpPr>
            <a:spLocks noGrp="1"/>
          </p:cNvSpPr>
          <p:nvPr>
            <p:ph type="body" idx="1"/>
          </p:nvPr>
        </p:nvSpPr>
        <p:spPr/>
        <p:txBody>
          <a:bodyPr/>
          <a:lstStyle/>
          <a:p>
            <a:r>
              <a:rPr lang="en-US" dirty="0" smtClean="0"/>
              <a:t>I</a:t>
            </a:r>
            <a:r>
              <a:rPr lang="en-US" baseline="0" dirty="0" smtClean="0"/>
              <a:t> would like to present you report about the crystal and magnetic structure of nanostructured </a:t>
            </a:r>
            <a:r>
              <a:rPr lang="en-US" baseline="0" dirty="0" err="1" smtClean="0"/>
              <a:t>manganites</a:t>
            </a:r>
            <a:r>
              <a:rPr lang="en-US" baseline="0" dirty="0" smtClean="0"/>
              <a:t> under high pressure. This work performed in Frank laboratory of neutron physics in experimental team and in collaboration with Institute of Physics in Prague Czech Republic. Czech </a:t>
            </a:r>
            <a:r>
              <a:rPr lang="en-US" baseline="0" dirty="0" err="1" smtClean="0"/>
              <a:t>colleques</a:t>
            </a:r>
            <a:r>
              <a:rPr lang="en-US" baseline="0" dirty="0" smtClean="0"/>
              <a:t> obtained the samples which we were using in our study.</a:t>
            </a:r>
            <a:endParaRPr lang="ru-RU" dirty="0"/>
          </a:p>
        </p:txBody>
      </p:sp>
      <p:sp>
        <p:nvSpPr>
          <p:cNvPr id="1048597" name="Номер слайда 3"/>
          <p:cNvSpPr>
            <a:spLocks noGrp="1"/>
          </p:cNvSpPr>
          <p:nvPr>
            <p:ph type="sldNum" sz="quarter" idx="10"/>
          </p:nvPr>
        </p:nvSpPr>
        <p:spPr/>
        <p:txBody>
          <a:bodyPr/>
          <a:lstStyle/>
          <a:p>
            <a:fld id="{48883C0C-C5BF-4CC4-8DDA-1F6DFC5B7F0E}" type="slidenum">
              <a:rPr lang="ru-RU" smtClean="0"/>
              <a:pPr/>
              <a:t>1</a:t>
            </a:fld>
            <a:endParaRPr lang="ru-RU"/>
          </a:p>
        </p:txBody>
      </p:sp>
    </p:spTree>
    <p:extLst>
      <p:ext uri="{BB962C8B-B14F-4D97-AF65-F5344CB8AC3E}">
        <p14:creationId xmlns:p14="http://schemas.microsoft.com/office/powerpoint/2010/main" val="3006027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7" name="Образ слайда 1"/>
          <p:cNvSpPr>
            <a:spLocks noGrp="1" noRot="1" noChangeAspect="1"/>
          </p:cNvSpPr>
          <p:nvPr>
            <p:ph type="sldImg"/>
          </p:nvPr>
        </p:nvSpPr>
        <p:spPr/>
      </p:sp>
      <p:sp>
        <p:nvSpPr>
          <p:cNvPr id="1048708"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pPr>
            <a:r>
              <a:rPr lang="en-US" dirty="0" smtClean="0"/>
              <a:t>What we have?</a:t>
            </a:r>
            <a:r>
              <a:rPr lang="en-US" baseline="0" dirty="0" smtClean="0"/>
              <a:t> In both samples exist a big FM peak and a small AFM. We were surprised. Because in paper by </a:t>
            </a:r>
            <a:r>
              <a:rPr lang="en-US" baseline="0" dirty="0" err="1" smtClean="0"/>
              <a:t>Kozlenko</a:t>
            </a:r>
            <a:r>
              <a:rPr lang="en-US" baseline="0" dirty="0" smtClean="0"/>
              <a:t> et. al. shown bulk </a:t>
            </a:r>
            <a:r>
              <a:rPr lang="en-US" baseline="0" dirty="0" err="1" smtClean="0"/>
              <a:t>manganites</a:t>
            </a:r>
            <a:r>
              <a:rPr lang="en-US" baseline="0" dirty="0" smtClean="0"/>
              <a:t> </a:t>
            </a:r>
            <a:r>
              <a:rPr lang="en-US" baseline="0" dirty="0" err="1" smtClean="0"/>
              <a:t>exibit</a:t>
            </a:r>
            <a:r>
              <a:rPr lang="en-US" baseline="0" dirty="0" smtClean="0"/>
              <a:t> only ferromagnetic metallic state in the all pressure range up to 8 </a:t>
            </a:r>
            <a:r>
              <a:rPr lang="en-US" baseline="0" dirty="0" err="1" smtClean="0"/>
              <a:t>GPa</a:t>
            </a:r>
            <a:r>
              <a:rPr lang="en-US" baseline="0" dirty="0" smtClean="0"/>
              <a:t>. </a:t>
            </a:r>
            <a:r>
              <a:rPr lang="en-US" sz="1200" kern="1200" dirty="0" smtClean="0">
                <a:solidFill>
                  <a:schemeClr val="tx1"/>
                </a:solidFill>
                <a:effectLst/>
                <a:latin typeface="+mn-lt"/>
                <a:ea typeface="+mn-ea"/>
                <a:cs typeface="+mn-cs"/>
              </a:rPr>
              <a:t>But we were observing AFM phase at ambient</a:t>
            </a:r>
            <a:r>
              <a:rPr lang="en-US" sz="1200" kern="1200" baseline="0" dirty="0" smtClean="0">
                <a:solidFill>
                  <a:schemeClr val="tx1"/>
                </a:solidFill>
                <a:effectLst/>
                <a:latin typeface="+mn-lt"/>
                <a:ea typeface="+mn-ea"/>
                <a:cs typeface="+mn-cs"/>
              </a:rPr>
              <a:t> pressure. </a:t>
            </a:r>
            <a:endParaRPr lang="ru-RU" dirty="0"/>
          </a:p>
        </p:txBody>
      </p:sp>
      <p:sp>
        <p:nvSpPr>
          <p:cNvPr id="1048709" name="Номер слайда 3"/>
          <p:cNvSpPr>
            <a:spLocks noGrp="1"/>
          </p:cNvSpPr>
          <p:nvPr>
            <p:ph type="sldNum" sz="quarter" idx="10"/>
          </p:nvPr>
        </p:nvSpPr>
        <p:spPr/>
        <p:txBody>
          <a:bodyPr/>
          <a:lstStyle/>
          <a:p>
            <a:fld id="{48883C0C-C5BF-4CC4-8DDA-1F6DFC5B7F0E}" type="slidenum">
              <a:rPr lang="ru-RU" smtClean="0"/>
              <a:pPr/>
              <a:t>11</a:t>
            </a:fld>
            <a:endParaRPr lang="ru-RU"/>
          </a:p>
        </p:txBody>
      </p:sp>
    </p:spTree>
    <p:extLst>
      <p:ext uri="{BB962C8B-B14F-4D97-AF65-F5344CB8AC3E}">
        <p14:creationId xmlns:p14="http://schemas.microsoft.com/office/powerpoint/2010/main" val="713254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4" name="Образ слайда 1"/>
          <p:cNvSpPr>
            <a:spLocks noGrp="1" noRot="1" noChangeAspect="1"/>
          </p:cNvSpPr>
          <p:nvPr>
            <p:ph type="sldImg"/>
          </p:nvPr>
        </p:nvSpPr>
        <p:spPr/>
      </p:sp>
      <p:sp>
        <p:nvSpPr>
          <p:cNvPr id="1048715" name="Заметки 2"/>
          <p:cNvSpPr>
            <a:spLocks noGrp="1"/>
          </p:cNvSpPr>
          <p:nvPr>
            <p:ph type="body" idx="1"/>
          </p:nvPr>
        </p:nvSpPr>
        <p:spPr/>
        <p:txBody>
          <a:bodyPr/>
          <a:lstStyle/>
          <a:p>
            <a:r>
              <a:rPr lang="en-US" sz="1200" kern="1200" dirty="0" smtClean="0">
                <a:solidFill>
                  <a:schemeClr val="tx1"/>
                </a:solidFill>
                <a:effectLst/>
                <a:latin typeface="+mn-lt"/>
                <a:ea typeface="+mn-ea"/>
                <a:cs typeface="+mn-cs"/>
              </a:rPr>
              <a:t>I calculate the magnetic moments and Curie of the FM phase.</a:t>
            </a:r>
            <a:r>
              <a:rPr lang="en-US" sz="1200" kern="1200" baseline="0" dirty="0" smtClean="0">
                <a:solidFill>
                  <a:schemeClr val="tx1"/>
                </a:solidFill>
                <a:effectLst/>
                <a:latin typeface="+mn-lt"/>
                <a:ea typeface="+mn-ea"/>
                <a:cs typeface="+mn-cs"/>
              </a:rPr>
              <a:t> Here you see the</a:t>
            </a:r>
            <a:r>
              <a:rPr lang="en-US" sz="1200" kern="1200" dirty="0" smtClean="0">
                <a:solidFill>
                  <a:schemeClr val="tx1"/>
                </a:solidFill>
                <a:effectLst/>
                <a:latin typeface="+mn-lt"/>
                <a:ea typeface="+mn-ea"/>
                <a:cs typeface="+mn-cs"/>
              </a:rPr>
              <a:t> temperature dependences of the magnetic moment of</a:t>
            </a:r>
            <a:r>
              <a:rPr lang="en-US" sz="1200" kern="1200" baseline="0" dirty="0" smtClean="0">
                <a:solidFill>
                  <a:schemeClr val="tx1"/>
                </a:solidFill>
                <a:effectLst/>
                <a:latin typeface="+mn-lt"/>
                <a:ea typeface="+mn-ea"/>
                <a:cs typeface="+mn-cs"/>
              </a:rPr>
              <a:t> FM phase</a:t>
            </a:r>
            <a:r>
              <a:rPr lang="en-US" sz="1200" kern="1200" dirty="0" smtClean="0">
                <a:solidFill>
                  <a:schemeClr val="tx1"/>
                </a:solidFill>
                <a:effectLst/>
                <a:latin typeface="+mn-lt"/>
                <a:ea typeface="+mn-ea"/>
                <a:cs typeface="+mn-cs"/>
              </a:rPr>
              <a:t> at different pressures. MM of FM</a:t>
            </a:r>
            <a:r>
              <a:rPr lang="en-US" sz="1200" kern="1200" baseline="0" dirty="0" smtClean="0">
                <a:solidFill>
                  <a:schemeClr val="tx1"/>
                </a:solidFill>
                <a:effectLst/>
                <a:latin typeface="+mn-lt"/>
                <a:ea typeface="+mn-ea"/>
                <a:cs typeface="+mn-cs"/>
              </a:rPr>
              <a:t> phase decreasing under high pressure. The Curie temperature decreasing too.</a:t>
            </a:r>
            <a:endParaRPr lang="ru-RU" dirty="0">
              <a:effectLst/>
            </a:endParaRPr>
          </a:p>
        </p:txBody>
      </p:sp>
      <p:sp>
        <p:nvSpPr>
          <p:cNvPr id="1048716" name="Номер слайда 3"/>
          <p:cNvSpPr>
            <a:spLocks noGrp="1"/>
          </p:cNvSpPr>
          <p:nvPr>
            <p:ph type="sldNum" sz="quarter" idx="10"/>
          </p:nvPr>
        </p:nvSpPr>
        <p:spPr/>
        <p:txBody>
          <a:bodyPr/>
          <a:lstStyle/>
          <a:p>
            <a:fld id="{48883C0C-C5BF-4CC4-8DDA-1F6DFC5B7F0E}" type="slidenum">
              <a:rPr lang="ru-RU" smtClean="0"/>
              <a:pPr/>
              <a:t>12</a:t>
            </a:fld>
            <a:endParaRPr lang="ru-RU"/>
          </a:p>
        </p:txBody>
      </p:sp>
    </p:spTree>
    <p:extLst>
      <p:ext uri="{BB962C8B-B14F-4D97-AF65-F5344CB8AC3E}">
        <p14:creationId xmlns:p14="http://schemas.microsoft.com/office/powerpoint/2010/main" val="2894576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19" name="Образ слайда 1"/>
          <p:cNvSpPr>
            <a:spLocks noGrp="1" noRot="1" noChangeAspect="1"/>
          </p:cNvSpPr>
          <p:nvPr>
            <p:ph type="sldImg"/>
          </p:nvPr>
        </p:nvSpPr>
        <p:spPr/>
      </p:sp>
      <p:sp>
        <p:nvSpPr>
          <p:cNvPr id="1049021" name="Номер слайда 3"/>
          <p:cNvSpPr>
            <a:spLocks noGrp="1"/>
          </p:cNvSpPr>
          <p:nvPr>
            <p:ph type="sldNum" sz="quarter" idx="10"/>
          </p:nvPr>
        </p:nvSpPr>
        <p:spPr/>
        <p:txBody>
          <a:bodyPr/>
          <a:lstStyle/>
          <a:p>
            <a:fld id="{48883C0C-C5BF-4CC4-8DDA-1F6DFC5B7F0E}" type="slidenum">
              <a:rPr lang="ru-RU" smtClean="0"/>
              <a:pPr/>
              <a:t>13</a:t>
            </a:fld>
            <a:endParaRPr lang="ru-RU"/>
          </a:p>
        </p:txBody>
      </p:sp>
    </p:spTree>
    <p:extLst>
      <p:ext uri="{BB962C8B-B14F-4D97-AF65-F5344CB8AC3E}">
        <p14:creationId xmlns:p14="http://schemas.microsoft.com/office/powerpoint/2010/main" val="3327485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24" name="Образ слайда 1"/>
          <p:cNvSpPr>
            <a:spLocks noGrp="1" noRot="1" noChangeAspect="1"/>
          </p:cNvSpPr>
          <p:nvPr>
            <p:ph type="sldImg"/>
          </p:nvPr>
        </p:nvSpPr>
        <p:spPr/>
      </p:sp>
      <p:sp>
        <p:nvSpPr>
          <p:cNvPr id="1049025" name="Заметки 2"/>
          <p:cNvSpPr>
            <a:spLocks noGrp="1"/>
          </p:cNvSpPr>
          <p:nvPr>
            <p:ph type="body" idx="1"/>
          </p:nvPr>
        </p:nvSpPr>
        <p:spPr/>
        <p:txBody>
          <a:bodyPr/>
          <a:lstStyle/>
          <a:p>
            <a:pPr marL="0" indent="0">
              <a:buFont typeface="+mj-lt"/>
              <a:buNone/>
            </a:pPr>
            <a:r>
              <a:rPr lang="en-US" dirty="0" smtClean="0"/>
              <a:t>As the final I would like to show the main result of this work.  </a:t>
            </a:r>
            <a:r>
              <a:rPr lang="en-US" sz="1200" dirty="0" smtClean="0">
                <a:latin typeface="Times New Roman" panose="02020603050405020304" pitchFamily="18" charset="0"/>
                <a:cs typeface="Times New Roman" panose="02020603050405020304" pitchFamily="18" charset="0"/>
              </a:rPr>
              <a:t>Magnetic structure of nanostructured </a:t>
            </a:r>
            <a:r>
              <a:rPr lang="en-US" sz="1200" dirty="0" err="1" smtClean="0">
                <a:latin typeface="Times New Roman" panose="02020603050405020304" pitchFamily="18" charset="0"/>
                <a:cs typeface="Times New Roman" panose="02020603050405020304" pitchFamily="18" charset="0"/>
              </a:rPr>
              <a:t>manganites</a:t>
            </a:r>
            <a:r>
              <a:rPr lang="en-US" sz="1200" dirty="0" smtClean="0">
                <a:latin typeface="Times New Roman" panose="02020603050405020304" pitchFamily="18" charset="0"/>
                <a:cs typeface="Times New Roman" panose="02020603050405020304" pitchFamily="18" charset="0"/>
              </a:rPr>
              <a:t> characterized by coexisting of ferromagnetic and A-type antiferromagnetic phases in contrast to bulk samples that exhibit only the ferromagnetic metallic state. Suggested a structural model, in which the magnetic phase separation corresponded with the structural one.  Size effects in nanostructured </a:t>
            </a:r>
            <a:r>
              <a:rPr lang="en-US" sz="1200" dirty="0" err="1" smtClean="0">
                <a:latin typeface="Times New Roman" panose="02020603050405020304" pitchFamily="18" charset="0"/>
                <a:cs typeface="Times New Roman" panose="02020603050405020304" pitchFamily="18" charset="0"/>
              </a:rPr>
              <a:t>manganites</a:t>
            </a:r>
            <a:r>
              <a:rPr lang="en-US" sz="1200" dirty="0" smtClean="0">
                <a:latin typeface="Times New Roman" panose="02020603050405020304" pitchFamily="18" charset="0"/>
                <a:cs typeface="Times New Roman" panose="02020603050405020304" pitchFamily="18" charset="0"/>
              </a:rPr>
              <a:t> dominate under the micro effects of double exchange.</a:t>
            </a:r>
          </a:p>
          <a:p>
            <a:pPr marL="0" indent="0" algn="just">
              <a:buClrTx/>
              <a:buSzPct val="120000"/>
              <a:buFont typeface="+mj-lt"/>
              <a:buNone/>
            </a:pPr>
            <a:endParaRPr lang="en-US" sz="1200" dirty="0" smtClean="0">
              <a:latin typeface="Times New Roman" panose="02020603050405020304" pitchFamily="18" charset="0"/>
              <a:cs typeface="Times New Roman" panose="02020603050405020304" pitchFamily="18" charset="0"/>
            </a:endParaRPr>
          </a:p>
          <a:p>
            <a:pPr marL="0" indent="0">
              <a:buFont typeface="+mj-lt"/>
              <a:buNone/>
            </a:pPr>
            <a:endParaRPr lang="ru-RU" dirty="0"/>
          </a:p>
        </p:txBody>
      </p:sp>
      <p:sp>
        <p:nvSpPr>
          <p:cNvPr id="1049026" name="Номер слайда 3"/>
          <p:cNvSpPr>
            <a:spLocks noGrp="1"/>
          </p:cNvSpPr>
          <p:nvPr>
            <p:ph type="sldNum" sz="quarter" idx="10"/>
          </p:nvPr>
        </p:nvSpPr>
        <p:spPr/>
        <p:txBody>
          <a:bodyPr/>
          <a:lstStyle/>
          <a:p>
            <a:fld id="{48883C0C-C5BF-4CC4-8DDA-1F6DFC5B7F0E}" type="slidenum">
              <a:rPr lang="ru-RU" smtClean="0"/>
              <a:pPr/>
              <a:t>14</a:t>
            </a:fld>
            <a:endParaRPr lang="ru-RU"/>
          </a:p>
        </p:txBody>
      </p:sp>
    </p:spTree>
    <p:extLst>
      <p:ext uri="{BB962C8B-B14F-4D97-AF65-F5344CB8AC3E}">
        <p14:creationId xmlns:p14="http://schemas.microsoft.com/office/powerpoint/2010/main" val="3124996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29" name="Образ слайда 1"/>
          <p:cNvSpPr>
            <a:spLocks noGrp="1" noRot="1" noChangeAspect="1"/>
          </p:cNvSpPr>
          <p:nvPr>
            <p:ph type="sldImg"/>
          </p:nvPr>
        </p:nvSpPr>
        <p:spPr/>
      </p:sp>
      <p:sp>
        <p:nvSpPr>
          <p:cNvPr id="1049030" name="Заметки 2"/>
          <p:cNvSpPr>
            <a:spLocks noGrp="1"/>
          </p:cNvSpPr>
          <p:nvPr>
            <p:ph type="body" idx="1"/>
          </p:nvPr>
        </p:nvSpPr>
        <p:spPr/>
        <p:txBody>
          <a:bodyPr/>
          <a:lstStyle/>
          <a:p>
            <a:r>
              <a:rPr lang="en-US" dirty="0" smtClean="0"/>
              <a:t>The last remark. As result of this work was performed 2 articles for journals and several reports for conferences.</a:t>
            </a:r>
            <a:endParaRPr lang="ru-RU" dirty="0"/>
          </a:p>
        </p:txBody>
      </p:sp>
      <p:sp>
        <p:nvSpPr>
          <p:cNvPr id="1049031" name="Номер слайда 3"/>
          <p:cNvSpPr>
            <a:spLocks noGrp="1"/>
          </p:cNvSpPr>
          <p:nvPr>
            <p:ph type="sldNum" sz="quarter" idx="10"/>
          </p:nvPr>
        </p:nvSpPr>
        <p:spPr/>
        <p:txBody>
          <a:bodyPr/>
          <a:lstStyle/>
          <a:p>
            <a:fld id="{48883C0C-C5BF-4CC4-8DDA-1F6DFC5B7F0E}" type="slidenum">
              <a:rPr lang="ru-RU" smtClean="0"/>
              <a:pPr/>
              <a:t>15</a:t>
            </a:fld>
            <a:endParaRPr lang="ru-RU"/>
          </a:p>
        </p:txBody>
      </p:sp>
    </p:spTree>
    <p:extLst>
      <p:ext uri="{BB962C8B-B14F-4D97-AF65-F5344CB8AC3E}">
        <p14:creationId xmlns:p14="http://schemas.microsoft.com/office/powerpoint/2010/main" val="280315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8883C0C-C5BF-4CC4-8DDA-1F6DFC5B7F0E}" type="slidenum">
              <a:rPr lang="ru-RU" smtClean="0"/>
              <a:pPr/>
              <a:t>16</a:t>
            </a:fld>
            <a:endParaRPr lang="ru-RU"/>
          </a:p>
        </p:txBody>
      </p:sp>
    </p:spTree>
    <p:extLst>
      <p:ext uri="{BB962C8B-B14F-4D97-AF65-F5344CB8AC3E}">
        <p14:creationId xmlns:p14="http://schemas.microsoft.com/office/powerpoint/2010/main" val="3760462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Образ слайда 1"/>
          <p:cNvSpPr>
            <a:spLocks noGrp="1" noRot="1" noChangeAspect="1"/>
          </p:cNvSpPr>
          <p:nvPr>
            <p:ph type="sldImg"/>
          </p:nvPr>
        </p:nvSpPr>
        <p:spPr/>
      </p:sp>
      <p:sp>
        <p:nvSpPr>
          <p:cNvPr id="1048604" name="Заметки 2"/>
          <p:cNvSpPr>
            <a:spLocks noGrp="1"/>
          </p:cNvSpPr>
          <p:nvPr>
            <p:ph type="body" idx="1"/>
          </p:nvPr>
        </p:nvSpPr>
        <p:spPr/>
        <p:txBody>
          <a:bodyPr/>
          <a:lstStyle/>
          <a:p>
            <a:r>
              <a:rPr lang="en-US" sz="1200" kern="1200" dirty="0" smtClean="0">
                <a:solidFill>
                  <a:schemeClr val="tx1"/>
                </a:solidFill>
                <a:effectLst/>
                <a:latin typeface="+mn-lt"/>
                <a:ea typeface="+mn-ea"/>
                <a:cs typeface="+mn-cs"/>
              </a:rPr>
              <a:t>As introduction let’s talking</a:t>
            </a:r>
            <a:r>
              <a:rPr lang="en-US" sz="1200" kern="1200" baseline="0" dirty="0" smtClean="0">
                <a:solidFill>
                  <a:schemeClr val="tx1"/>
                </a:solidFill>
                <a:effectLst/>
                <a:latin typeface="+mn-lt"/>
                <a:ea typeface="+mn-ea"/>
                <a:cs typeface="+mn-cs"/>
              </a:rPr>
              <a:t> about physical properties of </a:t>
            </a:r>
            <a:r>
              <a:rPr lang="en-US" sz="1200" kern="1200" baseline="0" dirty="0" err="1" smtClean="0">
                <a:solidFill>
                  <a:schemeClr val="tx1"/>
                </a:solidFill>
                <a:effectLst/>
                <a:latin typeface="+mn-lt"/>
                <a:ea typeface="+mn-ea"/>
                <a:cs typeface="+mn-cs"/>
              </a:rPr>
              <a:t>manganites</a:t>
            </a:r>
            <a:r>
              <a:rPr lang="en-US" sz="1200" kern="1200" baseline="0" dirty="0" smtClean="0">
                <a:solidFill>
                  <a:schemeClr val="tx1"/>
                </a:solidFill>
                <a:effectLst/>
                <a:latin typeface="+mn-lt"/>
                <a:ea typeface="+mn-ea"/>
                <a:cs typeface="+mn-cs"/>
              </a:rPr>
              <a:t> and ferrites. </a:t>
            </a:r>
            <a:r>
              <a:rPr lang="en-US" sz="1200" kern="1200" dirty="0" smtClean="0">
                <a:solidFill>
                  <a:schemeClr val="tx1"/>
                </a:solidFill>
                <a:effectLst/>
                <a:latin typeface="+mn-lt"/>
                <a:ea typeface="+mn-ea"/>
                <a:cs typeface="+mn-cs"/>
              </a:rPr>
              <a:t>Manganite of the </a:t>
            </a:r>
            <a:r>
              <a:rPr lang="en-US" sz="1200" kern="1200" dirty="0" err="1" smtClean="0">
                <a:solidFill>
                  <a:schemeClr val="tx1"/>
                </a:solidFill>
                <a:effectLst/>
                <a:latin typeface="+mn-lt"/>
                <a:ea typeface="+mn-ea"/>
                <a:cs typeface="+mn-cs"/>
              </a:rPr>
              <a:t>perovskite</a:t>
            </a:r>
            <a:r>
              <a:rPr lang="en-US" sz="1200" kern="1200" dirty="0" smtClean="0">
                <a:solidFill>
                  <a:schemeClr val="tx1"/>
                </a:solidFill>
                <a:effectLst/>
                <a:latin typeface="+mn-lt"/>
                <a:ea typeface="+mn-ea"/>
                <a:cs typeface="+mn-cs"/>
              </a:rPr>
              <a:t> type exhibit a great variety of properties depending on the doping level and the particle size.  </a:t>
            </a:r>
            <a:r>
              <a:rPr lang="en-US" sz="1200" dirty="0" smtClean="0">
                <a:latin typeface="Times New Roman" panose="02020603050405020304" pitchFamily="18" charset="0"/>
                <a:cs typeface="Times New Roman" panose="02020603050405020304" pitchFamily="18" charset="0"/>
              </a:rPr>
              <a:t>Special interest in such</a:t>
            </a:r>
            <a:r>
              <a:rPr lang="en-US" sz="1200" baseline="0" dirty="0" smtClean="0">
                <a:latin typeface="Times New Roman" panose="02020603050405020304" pitchFamily="18" charset="0"/>
                <a:cs typeface="Times New Roman" panose="02020603050405020304" pitchFamily="18" charset="0"/>
              </a:rPr>
              <a:t> compounds </a:t>
            </a:r>
            <a:r>
              <a:rPr lang="en-US" sz="1200" dirty="0" smtClean="0">
                <a:latin typeface="Times New Roman" panose="02020603050405020304" pitchFamily="18" charset="0"/>
                <a:cs typeface="Times New Roman" panose="02020603050405020304" pitchFamily="18" charset="0"/>
              </a:rPr>
              <a:t>caused by</a:t>
            </a:r>
            <a:r>
              <a:rPr lang="ru-RU" sz="1200" dirty="0" smtClean="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detected in them the effect of colossal </a:t>
            </a:r>
            <a:r>
              <a:rPr lang="en-US" sz="1200" dirty="0" err="1" smtClean="0">
                <a:latin typeface="Times New Roman" panose="02020603050405020304" pitchFamily="18" charset="0"/>
                <a:cs typeface="Times New Roman" panose="02020603050405020304" pitchFamily="18" charset="0"/>
              </a:rPr>
              <a:t>magnetoresistance</a:t>
            </a:r>
            <a:r>
              <a:rPr lang="en-US" sz="1200" dirty="0" smtClean="0">
                <a:latin typeface="Times New Roman" panose="02020603050405020304" pitchFamily="18" charset="0"/>
                <a:cs typeface="Times New Roman" panose="02020603050405020304" pitchFamily="18" charset="0"/>
              </a:rPr>
              <a:t> (CMR). It</a:t>
            </a:r>
            <a:r>
              <a:rPr lang="en-US" sz="1200" baseline="0" dirty="0" smtClean="0">
                <a:latin typeface="Times New Roman" panose="02020603050405020304" pitchFamily="18" charset="0"/>
                <a:cs typeface="Times New Roman" panose="02020603050405020304" pitchFamily="18" charset="0"/>
              </a:rPr>
              <a:t> is a sharp drop in electric conductivity of the material under the influence of the external magnetic field. This fact give opportunity to using complex oxides of Fe and </a:t>
            </a:r>
            <a:r>
              <a:rPr lang="en-US" sz="1200" baseline="0" dirty="0" err="1" smtClean="0">
                <a:latin typeface="Times New Roman" panose="02020603050405020304" pitchFamily="18" charset="0"/>
                <a:cs typeface="Times New Roman" panose="02020603050405020304" pitchFamily="18" charset="0"/>
              </a:rPr>
              <a:t>Mn</a:t>
            </a:r>
            <a:r>
              <a:rPr lang="en-US" sz="1200" baseline="0" dirty="0" smtClean="0">
                <a:latin typeface="Times New Roman" panose="02020603050405020304" pitchFamily="18" charset="0"/>
                <a:cs typeface="Times New Roman" panose="02020603050405020304" pitchFamily="18" charset="0"/>
              </a:rPr>
              <a:t> in manufacture of magnetic media for storing information.</a:t>
            </a:r>
            <a:endParaRPr lang="ru-RU" sz="1200" dirty="0" smtClean="0">
              <a:latin typeface="Times New Roman" panose="02020603050405020304" pitchFamily="18" charset="0"/>
              <a:cs typeface="Times New Roman" panose="02020603050405020304" pitchFamily="18" charset="0"/>
            </a:endParaRPr>
          </a:p>
        </p:txBody>
      </p:sp>
      <p:sp>
        <p:nvSpPr>
          <p:cNvPr id="1048605" name="Номер слайда 3"/>
          <p:cNvSpPr>
            <a:spLocks noGrp="1"/>
          </p:cNvSpPr>
          <p:nvPr>
            <p:ph type="sldNum" sz="quarter" idx="10"/>
          </p:nvPr>
        </p:nvSpPr>
        <p:spPr/>
        <p:txBody>
          <a:bodyPr/>
          <a:lstStyle/>
          <a:p>
            <a:fld id="{48883C0C-C5BF-4CC4-8DDA-1F6DFC5B7F0E}" type="slidenum">
              <a:rPr lang="ru-RU" smtClean="0"/>
              <a:pPr/>
              <a:t>2</a:t>
            </a:fld>
            <a:endParaRPr lang="ru-RU"/>
          </a:p>
        </p:txBody>
      </p:sp>
    </p:spTree>
    <p:extLst>
      <p:ext uri="{BB962C8B-B14F-4D97-AF65-F5344CB8AC3E}">
        <p14:creationId xmlns:p14="http://schemas.microsoft.com/office/powerpoint/2010/main" val="945434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9" name="Образ слайда 1"/>
          <p:cNvSpPr>
            <a:spLocks noGrp="1" noRot="1" noChangeAspect="1"/>
          </p:cNvSpPr>
          <p:nvPr>
            <p:ph type="sldImg"/>
          </p:nvPr>
        </p:nvSpPr>
        <p:spPr/>
      </p:sp>
      <p:sp>
        <p:nvSpPr>
          <p:cNvPr id="1048610"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pPr>
            <a:r>
              <a:rPr lang="en-US" sz="1200" dirty="0" smtClean="0">
                <a:latin typeface="Times New Roman" panose="02020603050405020304" pitchFamily="18" charset="0"/>
                <a:cs typeface="Times New Roman" panose="02020603050405020304" pitchFamily="18" charset="0"/>
              </a:rPr>
              <a:t>But</a:t>
            </a:r>
            <a:r>
              <a:rPr lang="en-US" sz="1200" baseline="0" dirty="0" smtClean="0">
                <a:latin typeface="Times New Roman" panose="02020603050405020304" pitchFamily="18" charset="0"/>
                <a:cs typeface="Times New Roman" panose="02020603050405020304" pitchFamily="18" charset="0"/>
              </a:rPr>
              <a:t> the most interesting application exist for n</a:t>
            </a:r>
            <a:r>
              <a:rPr lang="en-US" sz="1200" dirty="0" smtClean="0">
                <a:latin typeface="Times New Roman" panose="02020603050405020304" pitchFamily="18" charset="0"/>
                <a:cs typeface="Times New Roman" panose="02020603050405020304" pitchFamily="18" charset="0"/>
              </a:rPr>
              <a:t>anostructured complex oxides especially for</a:t>
            </a:r>
            <a:r>
              <a:rPr lang="en-US" sz="1200" baseline="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manganites</a:t>
            </a:r>
            <a:r>
              <a:rPr lang="en-US" sz="1200" dirty="0" smtClean="0">
                <a:latin typeface="Times New Roman" panose="02020603050405020304" pitchFamily="18" charset="0"/>
                <a:cs typeface="Times New Roman" panose="02020603050405020304" pitchFamily="18" charset="0"/>
              </a:rPr>
              <a:t>. This compound</a:t>
            </a:r>
            <a:r>
              <a:rPr lang="en-US" sz="1200" baseline="0" dirty="0" smtClean="0">
                <a:latin typeface="Times New Roman" panose="02020603050405020304" pitchFamily="18" charset="0"/>
                <a:cs typeface="Times New Roman" panose="02020603050405020304" pitchFamily="18" charset="0"/>
              </a:rPr>
              <a:t> is </a:t>
            </a:r>
            <a:r>
              <a:rPr lang="en-US" sz="1200" dirty="0" smtClean="0">
                <a:latin typeface="Times New Roman" panose="02020603050405020304" pitchFamily="18" charset="0"/>
                <a:cs typeface="Times New Roman" panose="02020603050405020304" pitchFamily="18" charset="0"/>
              </a:rPr>
              <a:t>promising materials for applications in biomedicine</a:t>
            </a:r>
            <a:r>
              <a:rPr lang="en-US" sz="1200" baseline="0" dirty="0" smtClean="0">
                <a:latin typeface="Times New Roman" panose="02020603050405020304" pitchFamily="18" charset="0"/>
                <a:cs typeface="Times New Roman" panose="02020603050405020304" pitchFamily="18" charset="0"/>
              </a:rPr>
              <a:t> </a:t>
            </a:r>
            <a:r>
              <a:rPr lang="en-US" sz="1200" kern="1200" dirty="0" smtClean="0">
                <a:solidFill>
                  <a:schemeClr val="tx1"/>
                </a:solidFill>
                <a:effectLst/>
                <a:latin typeface="+mn-lt"/>
                <a:ea typeface="+mn-ea"/>
                <a:cs typeface="+mn-cs"/>
              </a:rPr>
              <a:t>(as biomarker in the Magnetic Resonance Tomography and in magnetic hyperthermia, where</a:t>
            </a:r>
            <a:r>
              <a:rPr lang="en-US" sz="1200" kern="1200" baseline="0" dirty="0" smtClean="0">
                <a:solidFill>
                  <a:schemeClr val="tx1"/>
                </a:solidFill>
                <a:effectLst/>
                <a:latin typeface="+mn-lt"/>
                <a:ea typeface="+mn-ea"/>
                <a:cs typeface="+mn-cs"/>
              </a:rPr>
              <a:t> nanoparticles administer in the human body and direct to the tumor. After that </a:t>
            </a:r>
            <a:r>
              <a:rPr lang="en-US" sz="1200" kern="1200" baseline="0" dirty="0" err="1" smtClean="0">
                <a:solidFill>
                  <a:schemeClr val="tx1"/>
                </a:solidFill>
                <a:effectLst/>
                <a:latin typeface="+mn-lt"/>
                <a:ea typeface="+mn-ea"/>
                <a:cs typeface="+mn-cs"/>
              </a:rPr>
              <a:t>nanomanganites</a:t>
            </a:r>
            <a:r>
              <a:rPr lang="en-US" sz="1200" kern="1200" baseline="0" dirty="0" smtClean="0">
                <a:solidFill>
                  <a:schemeClr val="tx1"/>
                </a:solidFill>
                <a:effectLst/>
                <a:latin typeface="+mn-lt"/>
                <a:ea typeface="+mn-ea"/>
                <a:cs typeface="+mn-cs"/>
              </a:rPr>
              <a:t> are heating and the tumor destroy</a:t>
            </a:r>
            <a:r>
              <a:rPr lang="en-US" sz="1200" kern="1200" dirty="0" smtClean="0">
                <a:solidFill>
                  <a:schemeClr val="tx1"/>
                </a:solidFill>
                <a:effectLst/>
                <a:latin typeface="+mn-lt"/>
                <a:ea typeface="+mn-ea"/>
                <a:cs typeface="+mn-cs"/>
              </a:rPr>
              <a:t>).</a:t>
            </a:r>
            <a:endParaRPr lang="ru-RU" sz="1200" dirty="0" smtClean="0">
              <a:latin typeface="Times New Roman" panose="02020603050405020304" pitchFamily="18" charset="0"/>
              <a:cs typeface="Times New Roman" panose="02020603050405020304" pitchFamily="18" charset="0"/>
            </a:endParaRPr>
          </a:p>
          <a:p>
            <a:endParaRPr lang="ru-RU" dirty="0"/>
          </a:p>
        </p:txBody>
      </p:sp>
      <p:sp>
        <p:nvSpPr>
          <p:cNvPr id="1048611" name="Номер слайда 3"/>
          <p:cNvSpPr>
            <a:spLocks noGrp="1"/>
          </p:cNvSpPr>
          <p:nvPr>
            <p:ph type="sldNum" sz="quarter" idx="10"/>
          </p:nvPr>
        </p:nvSpPr>
        <p:spPr/>
        <p:txBody>
          <a:bodyPr/>
          <a:lstStyle/>
          <a:p>
            <a:fld id="{48883C0C-C5BF-4CC4-8DDA-1F6DFC5B7F0E}" type="slidenum">
              <a:rPr lang="ru-RU" smtClean="0"/>
              <a:pPr/>
              <a:t>3</a:t>
            </a:fld>
            <a:endParaRPr lang="ru-RU"/>
          </a:p>
        </p:txBody>
      </p:sp>
    </p:spTree>
    <p:extLst>
      <p:ext uri="{BB962C8B-B14F-4D97-AF65-F5344CB8AC3E}">
        <p14:creationId xmlns:p14="http://schemas.microsoft.com/office/powerpoint/2010/main" val="3235191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Образ слайда 1"/>
          <p:cNvSpPr>
            <a:spLocks noGrp="1" noRot="1" noChangeAspect="1"/>
          </p:cNvSpPr>
          <p:nvPr>
            <p:ph type="sldImg"/>
          </p:nvPr>
        </p:nvSpPr>
        <p:spPr/>
      </p:sp>
      <p:sp>
        <p:nvSpPr>
          <p:cNvPr id="1048624" name="Заметки 2"/>
          <p:cNvSpPr>
            <a:spLocks noGrp="1"/>
          </p:cNvSpPr>
          <p:nvPr>
            <p:ph type="body" idx="1"/>
          </p:nvPr>
        </p:nvSpPr>
        <p:spPr/>
        <p:txBody>
          <a:bodyPr/>
          <a:lstStyle/>
          <a:p>
            <a:r>
              <a:rPr lang="en-US" sz="1200" kern="1200" dirty="0" smtClean="0">
                <a:solidFill>
                  <a:schemeClr val="tx1"/>
                </a:solidFill>
                <a:effectLst/>
                <a:latin typeface="+mn-lt"/>
                <a:ea typeface="+mn-ea"/>
                <a:cs typeface="+mn-cs"/>
              </a:rPr>
              <a:t>Also it has been discovered that nanostructured manganites La</a:t>
            </a:r>
            <a:r>
              <a:rPr lang="en-US" sz="1200" kern="1200" baseline="-25000" dirty="0" smtClean="0">
                <a:solidFill>
                  <a:schemeClr val="tx1"/>
                </a:solidFill>
                <a:effectLst/>
                <a:latin typeface="+mn-lt"/>
                <a:ea typeface="+mn-ea"/>
                <a:cs typeface="+mn-cs"/>
              </a:rPr>
              <a:t>1-x</a:t>
            </a:r>
            <a:r>
              <a:rPr lang="en-US" sz="1200" kern="1200" dirty="0" smtClean="0">
                <a:solidFill>
                  <a:schemeClr val="tx1"/>
                </a:solidFill>
                <a:effectLst/>
                <a:latin typeface="+mn-lt"/>
                <a:ea typeface="+mn-ea"/>
                <a:cs typeface="+mn-cs"/>
              </a:rPr>
              <a:t>Sr</a:t>
            </a:r>
            <a:r>
              <a:rPr lang="en-US" sz="1200" kern="1200" baseline="-25000" dirty="0" smtClean="0">
                <a:solidFill>
                  <a:schemeClr val="tx1"/>
                </a:solidFill>
                <a:effectLst/>
                <a:latin typeface="+mn-lt"/>
                <a:ea typeface="+mn-ea"/>
                <a:cs typeface="+mn-cs"/>
              </a:rPr>
              <a:t>x</a:t>
            </a:r>
            <a:r>
              <a:rPr lang="en-US" sz="1200" kern="1200" dirty="0" smtClean="0">
                <a:solidFill>
                  <a:schemeClr val="tx1"/>
                </a:solidFill>
                <a:effectLst/>
                <a:latin typeface="+mn-lt"/>
                <a:ea typeface="+mn-ea"/>
                <a:cs typeface="+mn-cs"/>
              </a:rPr>
              <a:t>MnO</a:t>
            </a:r>
            <a:r>
              <a:rPr lang="en-US" sz="1200" kern="1200" baseline="-25000" dirty="0" smtClean="0">
                <a:solidFill>
                  <a:schemeClr val="tx1"/>
                </a:solidFill>
                <a:effectLst/>
                <a:latin typeface="+mn-lt"/>
                <a:ea typeface="+mn-ea"/>
                <a:cs typeface="+mn-cs"/>
              </a:rPr>
              <a:t>3 </a:t>
            </a:r>
            <a:r>
              <a:rPr lang="en-US" sz="1200" kern="1200" dirty="0" smtClean="0">
                <a:solidFill>
                  <a:schemeClr val="tx1"/>
                </a:solidFill>
                <a:effectLst/>
                <a:latin typeface="+mn-lt"/>
                <a:ea typeface="+mn-ea"/>
                <a:cs typeface="+mn-cs"/>
              </a:rPr>
              <a:t>(with doping level near x~0.33) have a rhombohedral structure both in the corresponding bulk samples. The magnetic structure of</a:t>
            </a:r>
            <a:r>
              <a:rPr lang="en-US" sz="1200" kern="1200" baseline="0" dirty="0" smtClean="0">
                <a:solidFill>
                  <a:schemeClr val="tx1"/>
                </a:solidFill>
                <a:effectLst/>
                <a:latin typeface="+mn-lt"/>
                <a:ea typeface="+mn-ea"/>
                <a:cs typeface="+mn-cs"/>
              </a:rPr>
              <a:t> such compounds underexplored in contrast to bulk </a:t>
            </a:r>
            <a:r>
              <a:rPr lang="en-US" sz="1200" kern="1200" baseline="0" dirty="0" err="1" smtClean="0">
                <a:solidFill>
                  <a:schemeClr val="tx1"/>
                </a:solidFill>
                <a:effectLst/>
                <a:latin typeface="+mn-lt"/>
                <a:ea typeface="+mn-ea"/>
                <a:cs typeface="+mn-cs"/>
              </a:rPr>
              <a:t>manganites</a:t>
            </a:r>
            <a:r>
              <a:rPr lang="en-US" sz="1200" kern="1200" baseline="0" dirty="0" smtClean="0">
                <a:solidFill>
                  <a:schemeClr val="tx1"/>
                </a:solidFill>
                <a:effectLst/>
                <a:latin typeface="+mn-lt"/>
                <a:ea typeface="+mn-ea"/>
                <a:cs typeface="+mn-cs"/>
              </a:rPr>
              <a:t> which studied actively. So the objective of my work was study crystal and magnetic structure of nanostructured La-</a:t>
            </a:r>
            <a:r>
              <a:rPr lang="en-US" sz="1200" kern="1200" baseline="0" dirty="0" err="1" smtClean="0">
                <a:solidFill>
                  <a:schemeClr val="tx1"/>
                </a:solidFill>
                <a:effectLst/>
                <a:latin typeface="+mn-lt"/>
                <a:ea typeface="+mn-ea"/>
                <a:cs typeface="+mn-cs"/>
              </a:rPr>
              <a:t>Sr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manganites</a:t>
            </a:r>
            <a:r>
              <a:rPr lang="en-US" sz="1200" kern="1200" baseline="0" dirty="0" smtClean="0">
                <a:solidFill>
                  <a:schemeClr val="tx1"/>
                </a:solidFill>
                <a:effectLst/>
                <a:latin typeface="+mn-lt"/>
                <a:ea typeface="+mn-ea"/>
                <a:cs typeface="+mn-cs"/>
              </a:rPr>
              <a:t> under high pressure by using neutron diffraction method. We took two samples with doping level x~0.28; 0.37 and carried out experiment.</a:t>
            </a:r>
          </a:p>
        </p:txBody>
      </p:sp>
      <p:sp>
        <p:nvSpPr>
          <p:cNvPr id="1048625" name="Номер слайда 3"/>
          <p:cNvSpPr>
            <a:spLocks noGrp="1"/>
          </p:cNvSpPr>
          <p:nvPr>
            <p:ph type="sldNum" sz="quarter" idx="10"/>
          </p:nvPr>
        </p:nvSpPr>
        <p:spPr/>
        <p:txBody>
          <a:bodyPr/>
          <a:lstStyle/>
          <a:p>
            <a:fld id="{48883C0C-C5BF-4CC4-8DDA-1F6DFC5B7F0E}" type="slidenum">
              <a:rPr lang="ru-RU" smtClean="0"/>
              <a:pPr/>
              <a:t>4</a:t>
            </a:fld>
            <a:endParaRPr lang="ru-RU"/>
          </a:p>
        </p:txBody>
      </p:sp>
    </p:spTree>
    <p:extLst>
      <p:ext uri="{BB962C8B-B14F-4D97-AF65-F5344CB8AC3E}">
        <p14:creationId xmlns:p14="http://schemas.microsoft.com/office/powerpoint/2010/main" val="402036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8" name="Образ слайда 1"/>
          <p:cNvSpPr>
            <a:spLocks noGrp="1" noRot="1" noChangeAspect="1"/>
          </p:cNvSpPr>
          <p:nvPr>
            <p:ph type="sldImg"/>
          </p:nvPr>
        </p:nvSpPr>
        <p:spPr/>
      </p:sp>
      <p:sp>
        <p:nvSpPr>
          <p:cNvPr id="1048629" name="Заметки 2"/>
          <p:cNvSpPr>
            <a:spLocks noGrp="1"/>
          </p:cNvSpPr>
          <p:nvPr>
            <p:ph type="body" idx="1"/>
          </p:nvPr>
        </p:nvSpPr>
        <p:spPr/>
        <p:txBody>
          <a:bodyPr/>
          <a:lstStyle/>
          <a:p>
            <a:pPr>
              <a:buClrTx/>
              <a:buSzPct val="110000"/>
            </a:pPr>
            <a:r>
              <a:rPr lang="en-US" dirty="0" smtClean="0"/>
              <a:t>Why did</a:t>
            </a:r>
            <a:r>
              <a:rPr lang="en-US" baseline="0" dirty="0" smtClean="0"/>
              <a:t> we choose the neutron diffraction. </a:t>
            </a:r>
            <a:r>
              <a:rPr lang="en-US" dirty="0" smtClean="0"/>
              <a:t>It is well-known that</a:t>
            </a:r>
            <a:r>
              <a:rPr lang="en-US" baseline="0" dirty="0" smtClean="0"/>
              <a:t> neutrons is a good instrument for such investigations. First of all for study the crystal structure. </a:t>
            </a:r>
            <a:r>
              <a:rPr lang="en-US" sz="1200" dirty="0" smtClean="0">
                <a:latin typeface="Times New Roman" panose="02020603050405020304" pitchFamily="18" charset="0"/>
                <a:cs typeface="Times New Roman" panose="02020603050405020304" pitchFamily="18" charset="0"/>
              </a:rPr>
              <a:t>Neutron sensitivity to the light atoms such as oxygen. It is give as opportunity to determine location of oxygen with precision. Another advantage</a:t>
            </a:r>
            <a:r>
              <a:rPr lang="ru-RU" sz="1200" dirty="0" smtClean="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of the neutron is sensitivity to the magnetic structure and dynamics of the magnetic substance. </a:t>
            </a:r>
            <a:endParaRPr lang="ru-RU" sz="1200" dirty="0" smtClean="0">
              <a:latin typeface="Times New Roman" panose="02020603050405020304" pitchFamily="18" charset="0"/>
              <a:cs typeface="Times New Roman" panose="02020603050405020304" pitchFamily="18" charset="0"/>
            </a:endParaRPr>
          </a:p>
        </p:txBody>
      </p:sp>
      <p:sp>
        <p:nvSpPr>
          <p:cNvPr id="1048630" name="Номер слайда 3"/>
          <p:cNvSpPr>
            <a:spLocks noGrp="1"/>
          </p:cNvSpPr>
          <p:nvPr>
            <p:ph type="sldNum" sz="quarter" idx="10"/>
          </p:nvPr>
        </p:nvSpPr>
        <p:spPr/>
        <p:txBody>
          <a:bodyPr/>
          <a:lstStyle/>
          <a:p>
            <a:fld id="{48883C0C-C5BF-4CC4-8DDA-1F6DFC5B7F0E}" type="slidenum">
              <a:rPr lang="ru-RU" smtClean="0"/>
              <a:pPr/>
              <a:t>5</a:t>
            </a:fld>
            <a:endParaRPr lang="ru-RU"/>
          </a:p>
        </p:txBody>
      </p:sp>
    </p:spTree>
    <p:extLst>
      <p:ext uri="{BB962C8B-B14F-4D97-AF65-F5344CB8AC3E}">
        <p14:creationId xmlns:p14="http://schemas.microsoft.com/office/powerpoint/2010/main" val="2831158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3" name="Образ слайда 1"/>
          <p:cNvSpPr>
            <a:spLocks noGrp="1" noRot="1" noChangeAspect="1"/>
          </p:cNvSpPr>
          <p:nvPr>
            <p:ph type="sldImg"/>
          </p:nvPr>
        </p:nvSpPr>
        <p:spPr/>
      </p:sp>
      <p:sp>
        <p:nvSpPr>
          <p:cNvPr id="1048634" name="Заметки 2"/>
          <p:cNvSpPr>
            <a:spLocks noGrp="1"/>
          </p:cNvSpPr>
          <p:nvPr>
            <p:ph type="body" idx="1"/>
          </p:nvPr>
        </p:nvSpPr>
        <p:spPr/>
        <p:txBody>
          <a:bodyPr/>
          <a:lstStyle/>
          <a:p>
            <a:r>
              <a:rPr lang="en-US" sz="1200" kern="1200" dirty="0" smtClean="0">
                <a:solidFill>
                  <a:schemeClr val="tx1"/>
                </a:solidFill>
                <a:effectLst/>
                <a:latin typeface="+mn-lt"/>
                <a:ea typeface="+mn-ea"/>
                <a:cs typeface="+mn-cs"/>
              </a:rPr>
              <a:t>Carry</a:t>
            </a:r>
            <a:r>
              <a:rPr lang="en-US" sz="1200" kern="1200" baseline="0" dirty="0" smtClean="0">
                <a:solidFill>
                  <a:schemeClr val="tx1"/>
                </a:solidFill>
                <a:effectLst/>
                <a:latin typeface="+mn-lt"/>
                <a:ea typeface="+mn-ea"/>
                <a:cs typeface="+mn-cs"/>
              </a:rPr>
              <a:t> out such experiment under high pressure is difficult issue. This problem resolved in JINR. </a:t>
            </a:r>
            <a:r>
              <a:rPr lang="en-US" sz="1200" kern="1200" dirty="0" smtClean="0">
                <a:solidFill>
                  <a:schemeClr val="tx1"/>
                </a:solidFill>
                <a:effectLst/>
                <a:latin typeface="+mn-lt"/>
                <a:ea typeface="+mn-ea"/>
                <a:cs typeface="+mn-cs"/>
              </a:rPr>
              <a:t>Therefore all experiments were performed in new </a:t>
            </a:r>
            <a:r>
              <a:rPr lang="en-US" sz="1200" kern="1200" dirty="0" err="1" smtClean="0">
                <a:solidFill>
                  <a:schemeClr val="tx1"/>
                </a:solidFill>
                <a:effectLst/>
                <a:latin typeface="+mn-lt"/>
                <a:ea typeface="+mn-ea"/>
                <a:cs typeface="+mn-cs"/>
              </a:rPr>
              <a:t>diffractometer</a:t>
            </a:r>
            <a:r>
              <a:rPr lang="en-US" sz="1200" kern="1200" dirty="0" smtClean="0">
                <a:solidFill>
                  <a:schemeClr val="tx1"/>
                </a:solidFill>
                <a:effectLst/>
                <a:latin typeface="+mn-lt"/>
                <a:ea typeface="+mn-ea"/>
                <a:cs typeface="+mn-cs"/>
              </a:rPr>
              <a:t> for investigation </a:t>
            </a:r>
            <a:r>
              <a:rPr lang="en-US" sz="1200" kern="1200" dirty="0" err="1" smtClean="0">
                <a:solidFill>
                  <a:schemeClr val="tx1"/>
                </a:solidFill>
                <a:effectLst/>
                <a:latin typeface="+mn-lt"/>
                <a:ea typeface="+mn-ea"/>
                <a:cs typeface="+mn-cs"/>
              </a:rPr>
              <a:t>microsamples</a:t>
            </a:r>
            <a:r>
              <a:rPr lang="en-US" sz="1200" kern="1200" dirty="0" smtClean="0">
                <a:solidFill>
                  <a:schemeClr val="tx1"/>
                </a:solidFill>
                <a:effectLst/>
                <a:latin typeface="+mn-lt"/>
                <a:ea typeface="+mn-ea"/>
                <a:cs typeface="+mn-cs"/>
              </a:rPr>
              <a:t> under high pressure DN-6 of pulse high-flux reactor IBR-2 in </a:t>
            </a:r>
            <a:r>
              <a:rPr lang="en-US" sz="1200" kern="1200" dirty="0" err="1" smtClean="0">
                <a:solidFill>
                  <a:schemeClr val="tx1"/>
                </a:solidFill>
                <a:effectLst/>
                <a:latin typeface="+mn-lt"/>
                <a:ea typeface="+mn-ea"/>
                <a:cs typeface="+mn-cs"/>
              </a:rPr>
              <a:t>Dubna</a:t>
            </a:r>
            <a:r>
              <a:rPr lang="en-US" sz="1200" kern="1200" dirty="0" smtClean="0">
                <a:solidFill>
                  <a:schemeClr val="tx1"/>
                </a:solidFill>
                <a:effectLst/>
                <a:latin typeface="+mn-lt"/>
                <a:ea typeface="+mn-ea"/>
                <a:cs typeface="+mn-cs"/>
              </a:rPr>
              <a:t>.  High pressure on the sample created by using the high pressure cells with sapphire anvils.</a:t>
            </a:r>
            <a:endParaRPr lang="ru-RU" dirty="0"/>
          </a:p>
        </p:txBody>
      </p:sp>
      <p:sp>
        <p:nvSpPr>
          <p:cNvPr id="1048635" name="Номер слайда 3"/>
          <p:cNvSpPr>
            <a:spLocks noGrp="1"/>
          </p:cNvSpPr>
          <p:nvPr>
            <p:ph type="sldNum" sz="quarter" idx="10"/>
          </p:nvPr>
        </p:nvSpPr>
        <p:spPr/>
        <p:txBody>
          <a:bodyPr/>
          <a:lstStyle/>
          <a:p>
            <a:fld id="{48883C0C-C5BF-4CC4-8DDA-1F6DFC5B7F0E}" type="slidenum">
              <a:rPr lang="ru-RU" smtClean="0"/>
              <a:pPr/>
              <a:t>6</a:t>
            </a:fld>
            <a:endParaRPr lang="ru-RU"/>
          </a:p>
        </p:txBody>
      </p:sp>
    </p:spTree>
    <p:extLst>
      <p:ext uri="{BB962C8B-B14F-4D97-AF65-F5344CB8AC3E}">
        <p14:creationId xmlns:p14="http://schemas.microsoft.com/office/powerpoint/2010/main" val="3303990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0" name="Образ слайда 1"/>
          <p:cNvSpPr>
            <a:spLocks noGrp="1" noRot="1" noChangeAspect="1"/>
          </p:cNvSpPr>
          <p:nvPr>
            <p:ph type="sldImg"/>
          </p:nvPr>
        </p:nvSpPr>
        <p:spPr/>
      </p:sp>
      <p:sp>
        <p:nvSpPr>
          <p:cNvPr id="1048641"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pPr>
            <a:r>
              <a:rPr lang="en-US" sz="1200" kern="1200" dirty="0" smtClean="0">
                <a:solidFill>
                  <a:schemeClr val="tx1"/>
                </a:solidFill>
                <a:effectLst/>
                <a:latin typeface="+mn-lt"/>
                <a:ea typeface="+mn-ea"/>
                <a:cs typeface="+mn-cs"/>
              </a:rPr>
              <a:t>Carrying out investigation under high pressure is the unique method, which allows to observe the relation between the changing magnetic structure with the changing in crystal structure, that necessary for understanding the nature and mechanism of phenomena which take place in </a:t>
            </a:r>
            <a:r>
              <a:rPr lang="en-US" sz="1200" kern="1200" dirty="0" err="1" smtClean="0">
                <a:solidFill>
                  <a:schemeClr val="tx1"/>
                </a:solidFill>
                <a:effectLst/>
                <a:latin typeface="+mn-lt"/>
                <a:ea typeface="+mn-ea"/>
                <a:cs typeface="+mn-cs"/>
              </a:rPr>
              <a:t>manganites</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How did we do it? We took the sample and put it between two anvils. Then we increasing the pressure up to 8GPa.</a:t>
            </a:r>
            <a:endParaRPr lang="ru-RU" sz="1200" kern="1200" dirty="0" smtClean="0">
              <a:solidFill>
                <a:schemeClr val="tx1"/>
              </a:solidFill>
              <a:effectLst/>
              <a:latin typeface="+mn-lt"/>
              <a:ea typeface="+mn-ea"/>
              <a:cs typeface="+mn-cs"/>
            </a:endParaRPr>
          </a:p>
        </p:txBody>
      </p:sp>
      <p:sp>
        <p:nvSpPr>
          <p:cNvPr id="1048642" name="Номер слайда 3"/>
          <p:cNvSpPr>
            <a:spLocks noGrp="1"/>
          </p:cNvSpPr>
          <p:nvPr>
            <p:ph type="sldNum" sz="quarter" idx="10"/>
          </p:nvPr>
        </p:nvSpPr>
        <p:spPr/>
        <p:txBody>
          <a:bodyPr/>
          <a:lstStyle/>
          <a:p>
            <a:fld id="{48883C0C-C5BF-4CC4-8DDA-1F6DFC5B7F0E}" type="slidenum">
              <a:rPr lang="ru-RU" smtClean="0"/>
              <a:pPr/>
              <a:t>7</a:t>
            </a:fld>
            <a:endParaRPr lang="ru-RU"/>
          </a:p>
        </p:txBody>
      </p:sp>
    </p:spTree>
    <p:extLst>
      <p:ext uri="{BB962C8B-B14F-4D97-AF65-F5344CB8AC3E}">
        <p14:creationId xmlns:p14="http://schemas.microsoft.com/office/powerpoint/2010/main" val="3381460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8883C0C-C5BF-4CC4-8DDA-1F6DFC5B7F0E}" type="slidenum">
              <a:rPr lang="ru-RU" smtClean="0"/>
              <a:pPr/>
              <a:t>8</a:t>
            </a:fld>
            <a:endParaRPr lang="ru-RU"/>
          </a:p>
        </p:txBody>
      </p:sp>
    </p:spTree>
    <p:extLst>
      <p:ext uri="{BB962C8B-B14F-4D97-AF65-F5344CB8AC3E}">
        <p14:creationId xmlns:p14="http://schemas.microsoft.com/office/powerpoint/2010/main" val="2223962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5" name="Образ слайда 1"/>
          <p:cNvSpPr>
            <a:spLocks noGrp="1" noRot="1" noChangeAspect="1"/>
          </p:cNvSpPr>
          <p:nvPr>
            <p:ph type="sldImg"/>
          </p:nvPr>
        </p:nvSpPr>
        <p:spPr/>
      </p:sp>
      <p:sp>
        <p:nvSpPr>
          <p:cNvPr id="1048696"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pPr>
            <a:r>
              <a:rPr lang="en-US" sz="1200" kern="1200" dirty="0" smtClean="0">
                <a:solidFill>
                  <a:schemeClr val="tx1"/>
                </a:solidFill>
                <a:effectLst/>
                <a:latin typeface="+mn-lt"/>
                <a:ea typeface="+mn-ea"/>
                <a:cs typeface="+mn-cs"/>
              </a:rPr>
              <a:t>What is about magnetic structure. In the ND spectra we see two</a:t>
            </a:r>
            <a:r>
              <a:rPr lang="en-US" sz="1200" kern="1200" baseline="0" dirty="0" smtClean="0">
                <a:solidFill>
                  <a:schemeClr val="tx1"/>
                </a:solidFill>
                <a:effectLst/>
                <a:latin typeface="+mn-lt"/>
                <a:ea typeface="+mn-ea"/>
                <a:cs typeface="+mn-cs"/>
              </a:rPr>
              <a:t> magnetic peaks. One  described as FM the second one – as AFM of A-type. </a:t>
            </a:r>
            <a:endParaRPr lang="ru-RU" dirty="0">
              <a:effectLst/>
            </a:endParaRPr>
          </a:p>
        </p:txBody>
      </p:sp>
      <p:sp>
        <p:nvSpPr>
          <p:cNvPr id="1048697" name="Номер слайда 3"/>
          <p:cNvSpPr>
            <a:spLocks noGrp="1"/>
          </p:cNvSpPr>
          <p:nvPr>
            <p:ph type="sldNum" sz="quarter" idx="10"/>
          </p:nvPr>
        </p:nvSpPr>
        <p:spPr/>
        <p:txBody>
          <a:bodyPr/>
          <a:lstStyle/>
          <a:p>
            <a:fld id="{48883C0C-C5BF-4CC4-8DDA-1F6DFC5B7F0E}" type="slidenum">
              <a:rPr lang="ru-RU" smtClean="0"/>
              <a:pPr/>
              <a:t>10</a:t>
            </a:fld>
            <a:endParaRPr lang="ru-RU"/>
          </a:p>
        </p:txBody>
      </p:sp>
    </p:spTree>
    <p:extLst>
      <p:ext uri="{BB962C8B-B14F-4D97-AF65-F5344CB8AC3E}">
        <p14:creationId xmlns:p14="http://schemas.microsoft.com/office/powerpoint/2010/main" val="1826469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ACDED15-68F2-469C-B403-B2623EDA9BD0}" type="datetimeFigureOut">
              <a:rPr lang="ru-RU" smtClean="0"/>
              <a:pPr/>
              <a:t>30.11.2017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34E473-A6EE-444C-921E-C44A569DC27B}" type="slidenum">
              <a:rPr lang="ru-RU" smtClean="0"/>
              <a:pPr/>
              <a:t>‹#›</a:t>
            </a:fld>
            <a:endParaRPr lang="ru-RU"/>
          </a:p>
        </p:txBody>
      </p:sp>
    </p:spTree>
    <p:extLst>
      <p:ext uri="{BB962C8B-B14F-4D97-AF65-F5344CB8AC3E}">
        <p14:creationId xmlns:p14="http://schemas.microsoft.com/office/powerpoint/2010/main" val="1162947509"/>
      </p:ext>
    </p:extLst>
  </p:cSld>
  <p:clrMapOvr>
    <a:masterClrMapping/>
  </p:clrMapOvr>
  <p:transition spd="slow">
    <p:split orient="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ACDED15-68F2-469C-B403-B2623EDA9BD0}" type="datetimeFigureOut">
              <a:rPr lang="ru-RU" smtClean="0"/>
              <a:pPr/>
              <a:t>30.11.2017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34E473-A6EE-444C-921E-C44A569DC27B}" type="slidenum">
              <a:rPr lang="ru-RU" smtClean="0"/>
              <a:pPr/>
              <a:t>‹#›</a:t>
            </a:fld>
            <a:endParaRPr lang="ru-RU"/>
          </a:p>
        </p:txBody>
      </p:sp>
    </p:spTree>
    <p:extLst>
      <p:ext uri="{BB962C8B-B14F-4D97-AF65-F5344CB8AC3E}">
        <p14:creationId xmlns:p14="http://schemas.microsoft.com/office/powerpoint/2010/main" val="1058976295"/>
      </p:ext>
    </p:extLst>
  </p:cSld>
  <p:clrMapOvr>
    <a:masterClrMapping/>
  </p:clrMapOvr>
  <p:transition spd="slow">
    <p:split orient="ver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ACDED15-68F2-469C-B403-B2623EDA9BD0}" type="datetimeFigureOut">
              <a:rPr lang="ru-RU" smtClean="0"/>
              <a:pPr/>
              <a:t>30.11.2017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34E473-A6EE-444C-921E-C44A569DC27B}" type="slidenum">
              <a:rPr lang="ru-RU" smtClean="0"/>
              <a:pPr/>
              <a:t>‹#›</a:t>
            </a:fld>
            <a:endParaRPr lang="ru-RU"/>
          </a:p>
        </p:txBody>
      </p:sp>
    </p:spTree>
    <p:extLst>
      <p:ext uri="{BB962C8B-B14F-4D97-AF65-F5344CB8AC3E}">
        <p14:creationId xmlns:p14="http://schemas.microsoft.com/office/powerpoint/2010/main" val="2942406688"/>
      </p:ext>
    </p:extLst>
  </p:cSld>
  <p:clrMapOvr>
    <a:masterClrMapping/>
  </p:clrMapOvr>
  <p:transition spd="slow">
    <p:split orient="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ACDED15-68F2-469C-B403-B2623EDA9BD0}" type="datetimeFigureOut">
              <a:rPr lang="ru-RU" smtClean="0"/>
              <a:pPr/>
              <a:t>30.11.2017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34E473-A6EE-444C-921E-C44A569DC27B}" type="slidenum">
              <a:rPr lang="ru-RU" smtClean="0"/>
              <a:pPr/>
              <a:t>‹#›</a:t>
            </a:fld>
            <a:endParaRPr lang="ru-RU"/>
          </a:p>
        </p:txBody>
      </p:sp>
    </p:spTree>
    <p:extLst>
      <p:ext uri="{BB962C8B-B14F-4D97-AF65-F5344CB8AC3E}">
        <p14:creationId xmlns:p14="http://schemas.microsoft.com/office/powerpoint/2010/main" val="189569139"/>
      </p:ext>
    </p:extLst>
  </p:cSld>
  <p:clrMapOvr>
    <a:masterClrMapping/>
  </p:clrMapOvr>
  <p:transition spd="slow">
    <p:split orient="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ACDED15-68F2-469C-B403-B2623EDA9BD0}" type="datetimeFigureOut">
              <a:rPr lang="ru-RU" smtClean="0"/>
              <a:pPr/>
              <a:t>30.11.2017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34E473-A6EE-444C-921E-C44A569DC27B}" type="slidenum">
              <a:rPr lang="ru-RU" smtClean="0"/>
              <a:pPr/>
              <a:t>‹#›</a:t>
            </a:fld>
            <a:endParaRPr lang="ru-RU"/>
          </a:p>
        </p:txBody>
      </p:sp>
    </p:spTree>
    <p:extLst>
      <p:ext uri="{BB962C8B-B14F-4D97-AF65-F5344CB8AC3E}">
        <p14:creationId xmlns:p14="http://schemas.microsoft.com/office/powerpoint/2010/main" val="3286066135"/>
      </p:ext>
    </p:extLst>
  </p:cSld>
  <p:clrMapOvr>
    <a:masterClrMapping/>
  </p:clrMapOvr>
  <p:transition spd="slow">
    <p:split orient="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ACDED15-68F2-469C-B403-B2623EDA9BD0}" type="datetimeFigureOut">
              <a:rPr lang="ru-RU" smtClean="0"/>
              <a:pPr/>
              <a:t>30.11.2017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34E473-A6EE-444C-921E-C44A569DC27B}" type="slidenum">
              <a:rPr lang="ru-RU" smtClean="0"/>
              <a:pPr/>
              <a:t>‹#›</a:t>
            </a:fld>
            <a:endParaRPr lang="ru-RU"/>
          </a:p>
        </p:txBody>
      </p:sp>
    </p:spTree>
    <p:extLst>
      <p:ext uri="{BB962C8B-B14F-4D97-AF65-F5344CB8AC3E}">
        <p14:creationId xmlns:p14="http://schemas.microsoft.com/office/powerpoint/2010/main" val="1901901253"/>
      </p:ext>
    </p:extLst>
  </p:cSld>
  <p:clrMapOvr>
    <a:masterClrMapping/>
  </p:clrMapOvr>
  <p:transition spd="slow">
    <p:split orient="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ACDED15-68F2-469C-B403-B2623EDA9BD0}" type="datetimeFigureOut">
              <a:rPr lang="ru-RU" smtClean="0"/>
              <a:pPr/>
              <a:t>30.11.2017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C34E473-A6EE-444C-921E-C44A569DC27B}" type="slidenum">
              <a:rPr lang="ru-RU" smtClean="0"/>
              <a:pPr/>
              <a:t>‹#›</a:t>
            </a:fld>
            <a:endParaRPr lang="ru-RU"/>
          </a:p>
        </p:txBody>
      </p:sp>
    </p:spTree>
    <p:extLst>
      <p:ext uri="{BB962C8B-B14F-4D97-AF65-F5344CB8AC3E}">
        <p14:creationId xmlns:p14="http://schemas.microsoft.com/office/powerpoint/2010/main" val="2215265534"/>
      </p:ext>
    </p:extLst>
  </p:cSld>
  <p:clrMapOvr>
    <a:masterClrMapping/>
  </p:clrMapOvr>
  <p:transition spd="slow">
    <p:split orient="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ACDED15-68F2-469C-B403-B2623EDA9BD0}" type="datetimeFigureOut">
              <a:rPr lang="ru-RU" smtClean="0"/>
              <a:pPr/>
              <a:t>30.11.2017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C34E473-A6EE-444C-921E-C44A569DC27B}" type="slidenum">
              <a:rPr lang="ru-RU" smtClean="0"/>
              <a:pPr/>
              <a:t>‹#›</a:t>
            </a:fld>
            <a:endParaRPr lang="ru-RU"/>
          </a:p>
        </p:txBody>
      </p:sp>
    </p:spTree>
    <p:extLst>
      <p:ext uri="{BB962C8B-B14F-4D97-AF65-F5344CB8AC3E}">
        <p14:creationId xmlns:p14="http://schemas.microsoft.com/office/powerpoint/2010/main" val="3712839518"/>
      </p:ext>
    </p:extLst>
  </p:cSld>
  <p:clrMapOvr>
    <a:masterClrMapping/>
  </p:clrMapOvr>
  <p:transition spd="slow">
    <p:split orient="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ACDED15-68F2-469C-B403-B2623EDA9BD0}" type="datetimeFigureOut">
              <a:rPr lang="ru-RU" smtClean="0"/>
              <a:pPr/>
              <a:t>30.11.2017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C34E473-A6EE-444C-921E-C44A569DC27B}" type="slidenum">
              <a:rPr lang="ru-RU" smtClean="0"/>
              <a:pPr/>
              <a:t>‹#›</a:t>
            </a:fld>
            <a:endParaRPr lang="ru-RU"/>
          </a:p>
        </p:txBody>
      </p:sp>
    </p:spTree>
    <p:extLst>
      <p:ext uri="{BB962C8B-B14F-4D97-AF65-F5344CB8AC3E}">
        <p14:creationId xmlns:p14="http://schemas.microsoft.com/office/powerpoint/2010/main" val="986459262"/>
      </p:ext>
    </p:extLst>
  </p:cSld>
  <p:clrMapOvr>
    <a:masterClrMapping/>
  </p:clrMapOvr>
  <p:transition spd="slow">
    <p:split orient="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AACDED15-68F2-469C-B403-B2623EDA9BD0}" type="datetimeFigureOut">
              <a:rPr lang="ru-RU" smtClean="0"/>
              <a:pPr/>
              <a:t>30.11.2017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34E473-A6EE-444C-921E-C44A569DC27B}" type="slidenum">
              <a:rPr lang="ru-RU" smtClean="0"/>
              <a:pPr/>
              <a:t>‹#›</a:t>
            </a:fld>
            <a:endParaRPr lang="ru-RU"/>
          </a:p>
        </p:txBody>
      </p:sp>
    </p:spTree>
    <p:extLst>
      <p:ext uri="{BB962C8B-B14F-4D97-AF65-F5344CB8AC3E}">
        <p14:creationId xmlns:p14="http://schemas.microsoft.com/office/powerpoint/2010/main" val="327372364"/>
      </p:ext>
    </p:extLst>
  </p:cSld>
  <p:clrMapOvr>
    <a:masterClrMapping/>
  </p:clrMapOvr>
  <p:transition spd="slow">
    <p:split orient="ver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smtClean="0"/>
              <a:t>Вставка рисунка</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AACDED15-68F2-469C-B403-B2623EDA9BD0}" type="datetimeFigureOut">
              <a:rPr lang="ru-RU" smtClean="0"/>
              <a:pPr/>
              <a:t>30.11.2017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34E473-A6EE-444C-921E-C44A569DC27B}" type="slidenum">
              <a:rPr lang="ru-RU" smtClean="0"/>
              <a:pPr/>
              <a:t>‹#›</a:t>
            </a:fld>
            <a:endParaRPr lang="ru-RU"/>
          </a:p>
        </p:txBody>
      </p:sp>
    </p:spTree>
    <p:extLst>
      <p:ext uri="{BB962C8B-B14F-4D97-AF65-F5344CB8AC3E}">
        <p14:creationId xmlns:p14="http://schemas.microsoft.com/office/powerpoint/2010/main" val="151724142"/>
      </p:ext>
    </p:extLst>
  </p:cSld>
  <p:clrMapOvr>
    <a:masterClrMapping/>
  </p:clrMapOvr>
  <p:transition spd="slow">
    <p:split orient="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ACDED15-68F2-469C-B403-B2623EDA9BD0}" type="datetimeFigureOut">
              <a:rPr lang="ru-RU" smtClean="0"/>
              <a:pPr/>
              <a:t>30.11.2017</a:t>
            </a:fld>
            <a:endParaRPr lang="ru-RU"/>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34E473-A6EE-444C-921E-C44A569DC27B}" type="slidenum">
              <a:rPr lang="ru-RU" smtClean="0"/>
              <a:pPr/>
              <a:t>‹#›</a:t>
            </a:fld>
            <a:endParaRPr lang="ru-RU"/>
          </a:p>
        </p:txBody>
      </p:sp>
    </p:spTree>
    <p:extLst>
      <p:ext uri="{BB962C8B-B14F-4D97-AF65-F5344CB8AC3E}">
        <p14:creationId xmlns:p14="http://schemas.microsoft.com/office/powerpoint/2010/main" val="1855944280"/>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ransition spd="slow">
    <p:split orient="vert"/>
  </p:transition>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9.xml"/><Relationship Id="rId7" Type="http://schemas.openxmlformats.org/officeDocument/2006/relationships/image" Target="../media/image29.wmf"/><Relationship Id="rId12"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8.bin"/><Relationship Id="rId11" Type="http://schemas.openxmlformats.org/officeDocument/2006/relationships/image" Target="../media/image31.wmf"/><Relationship Id="rId5" Type="http://schemas.openxmlformats.org/officeDocument/2006/relationships/image" Target="../media/image28.w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30.wmf"/></Relationships>
</file>

<file path=ppt/slides/_rels/slide11.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wmf"/></Relationships>
</file>

<file path=ppt/slides/_rels/slide12.xml.rels><?xml version="1.0" encoding="UTF-8" standalone="yes"?>
<Relationships xmlns="http://schemas.openxmlformats.org/package/2006/relationships"><Relationship Id="rId8" Type="http://schemas.openxmlformats.org/officeDocument/2006/relationships/image" Target="../media/image33.wmf"/><Relationship Id="rId13" Type="http://schemas.openxmlformats.org/officeDocument/2006/relationships/image" Target="../media/image39.wmf"/><Relationship Id="rId3" Type="http://schemas.openxmlformats.org/officeDocument/2006/relationships/notesSlide" Target="../notesSlides/notesSlide11.xml"/><Relationship Id="rId7" Type="http://schemas.openxmlformats.org/officeDocument/2006/relationships/image" Target="../media/image37.wmf"/><Relationship Id="rId12"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2.bin"/><Relationship Id="rId11" Type="http://schemas.openxmlformats.org/officeDocument/2006/relationships/image" Target="../media/image38.wmf"/><Relationship Id="rId5" Type="http://schemas.openxmlformats.org/officeDocument/2006/relationships/image" Target="../media/image36.wmf"/><Relationship Id="rId10" Type="http://schemas.openxmlformats.org/officeDocument/2006/relationships/oleObject" Target="../embeddings/oleObject13.bin"/><Relationship Id="rId4" Type="http://schemas.openxmlformats.org/officeDocument/2006/relationships/oleObject" Target="../embeddings/oleObject11.bin"/><Relationship Id="rId9" Type="http://schemas.openxmlformats.org/officeDocument/2006/relationships/image" Target="../media/image34.w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1.png"/><Relationship Id="rId5" Type="http://schemas.openxmlformats.org/officeDocument/2006/relationships/image" Target="../media/image40.wmf"/><Relationship Id="rId4" Type="http://schemas.openxmlformats.org/officeDocument/2006/relationships/oleObject" Target="../embeddings/oleObject15.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gif"/><Relationship Id="rId7"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image" Target="../media/image44.gi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12.tiff"/><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4.emf"/><Relationship Id="rId5" Type="http://schemas.openxmlformats.org/officeDocument/2006/relationships/oleObject" Target="../embeddings/oleObject1.bin"/><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8.xml"/><Relationship Id="rId7"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2.wmf"/><Relationship Id="rId10" Type="http://schemas.openxmlformats.org/officeDocument/2006/relationships/image" Target="../media/image6.jpg"/><Relationship Id="rId4" Type="http://schemas.openxmlformats.org/officeDocument/2006/relationships/oleObject" Target="../embeddings/oleObject2.bin"/><Relationship Id="rId9" Type="http://schemas.openxmlformats.org/officeDocument/2006/relationships/image" Target="../media/image24.wmf"/></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oleObject" Target="../embeddings/oleObject5.bin"/><Relationship Id="rId7"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6.wmf"/><Relationship Id="rId5" Type="http://schemas.openxmlformats.org/officeDocument/2006/relationships/oleObject" Target="../embeddings/oleObject6.bin"/><Relationship Id="rId10" Type="http://schemas.microsoft.com/office/2007/relationships/hdphoto" Target="../media/hdphoto1.wdp"/><Relationship Id="rId4" Type="http://schemas.openxmlformats.org/officeDocument/2006/relationships/image" Target="../media/image25.wmf"/><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3000">
              <a:srgbClr val="C9E3D6"/>
            </a:gs>
            <a:gs pos="67000">
              <a:schemeClr val="bg2">
                <a:tint val="90000"/>
                <a:satMod val="92000"/>
                <a:lumMod val="120000"/>
              </a:schemeClr>
            </a:gs>
            <a:gs pos="100000">
              <a:srgbClr val="93C7AC"/>
            </a:gs>
          </a:gsLst>
          <a:lin ang="2700000" scaled="1"/>
        </a:gradFill>
        <a:effectLst/>
      </p:bgPr>
    </p:bg>
    <p:spTree>
      <p:nvGrpSpPr>
        <p:cNvPr id="1" name=""/>
        <p:cNvGrpSpPr/>
        <p:nvPr/>
      </p:nvGrpSpPr>
      <p:grpSpPr>
        <a:xfrm>
          <a:off x="0" y="0"/>
          <a:ext cx="0" cy="0"/>
          <a:chOff x="0" y="0"/>
          <a:chExt cx="0" cy="0"/>
        </a:xfrm>
      </p:grpSpPr>
      <p:sp>
        <p:nvSpPr>
          <p:cNvPr id="1048593" name="Заголовок 1"/>
          <p:cNvSpPr>
            <a:spLocks noGrp="1"/>
          </p:cNvSpPr>
          <p:nvPr>
            <p:ph type="title"/>
          </p:nvPr>
        </p:nvSpPr>
        <p:spPr>
          <a:xfrm>
            <a:off x="231586" y="2318906"/>
            <a:ext cx="8625771" cy="1919377"/>
          </a:xfrm>
        </p:spPr>
        <p:txBody>
          <a:bodyPr>
            <a:normAutofit/>
          </a:bodyPr>
          <a:lstStyle/>
          <a:p>
            <a:pPr algn="ctr"/>
            <a:r>
              <a:rPr lang="en-US" sz="2700" b="1" dirty="0" smtClean="0">
                <a:solidFill>
                  <a:srgbClr val="C00000"/>
                </a:solidFill>
                <a:effectLst>
                  <a:outerShdw blurRad="38100" dist="38100" dir="2700000" algn="tl">
                    <a:srgbClr val="000000">
                      <a:alpha val="43137"/>
                    </a:srgbClr>
                  </a:outerShdw>
                </a:effectLst>
                <a:latin typeface="Bookman Old Style" panose="02050604050505020204" pitchFamily="18" charset="0"/>
              </a:rPr>
              <a:t>SPECIAL ASPECTS OF STRUCTURE OF COMPLEX OXIDES OF IRON AND MANGANESE UNDER HIGH PRESSURE</a:t>
            </a:r>
            <a:endParaRPr lang="ru-RU" sz="2700" b="1" dirty="0">
              <a:solidFill>
                <a:srgbClr val="C00000"/>
              </a:solidFill>
              <a:effectLst>
                <a:outerShdw blurRad="38100" dist="38100" dir="2700000" algn="tl">
                  <a:srgbClr val="000000">
                    <a:alpha val="43137"/>
                  </a:srgbClr>
                </a:outerShdw>
              </a:effectLst>
              <a:latin typeface="Bookman Old Style" panose="02050604050505020204" pitchFamily="18" charset="0"/>
            </a:endParaRPr>
          </a:p>
        </p:txBody>
      </p:sp>
      <p:sp>
        <p:nvSpPr>
          <p:cNvPr id="1048592" name="Объект 2"/>
          <p:cNvSpPr>
            <a:spLocks noGrp="1"/>
          </p:cNvSpPr>
          <p:nvPr>
            <p:ph idx="1"/>
          </p:nvPr>
        </p:nvSpPr>
        <p:spPr>
          <a:xfrm>
            <a:off x="518228" y="4470480"/>
            <a:ext cx="8052486" cy="1399220"/>
          </a:xfrm>
        </p:spPr>
        <p:txBody>
          <a:bodyPr>
            <a:normAutofit/>
          </a:bodyPr>
          <a:lstStyle/>
          <a:p>
            <a:pPr marL="0" indent="95250" algn="ctr">
              <a:buNone/>
            </a:pPr>
            <a:r>
              <a:rPr lang="en-US" i="1" u="sng" dirty="0">
                <a:solidFill>
                  <a:srgbClr val="316B71"/>
                </a:solidFill>
                <a:latin typeface="Bookman Old Style" panose="02050604050505020204" pitchFamily="18" charset="0"/>
                <a:cs typeface="Times New Roman" panose="02020603050405020304" pitchFamily="18" charset="0"/>
              </a:rPr>
              <a:t>N</a:t>
            </a:r>
            <a:r>
              <a:rPr lang="ru-RU" i="1" u="sng" dirty="0">
                <a:solidFill>
                  <a:srgbClr val="316B71"/>
                </a:solidFill>
                <a:latin typeface="Bookman Old Style" panose="02050604050505020204" pitchFamily="18" charset="0"/>
                <a:cs typeface="Times New Roman" panose="02020603050405020304" pitchFamily="18" charset="0"/>
              </a:rPr>
              <a:t>.</a:t>
            </a:r>
            <a:r>
              <a:rPr lang="en-US" i="1" u="sng" dirty="0">
                <a:solidFill>
                  <a:srgbClr val="316B71"/>
                </a:solidFill>
                <a:latin typeface="Bookman Old Style" panose="02050604050505020204" pitchFamily="18" charset="0"/>
                <a:cs typeface="Times New Roman" panose="02020603050405020304" pitchFamily="18" charset="0"/>
              </a:rPr>
              <a:t>M</a:t>
            </a:r>
            <a:r>
              <a:rPr lang="ru-RU" i="1" u="sng" dirty="0">
                <a:solidFill>
                  <a:srgbClr val="316B71"/>
                </a:solidFill>
                <a:latin typeface="Bookman Old Style" panose="02050604050505020204" pitchFamily="18" charset="0"/>
                <a:cs typeface="Times New Roman" panose="02020603050405020304" pitchFamily="18" charset="0"/>
              </a:rPr>
              <a:t>.</a:t>
            </a:r>
            <a:r>
              <a:rPr lang="en-US" i="1" u="sng" dirty="0">
                <a:solidFill>
                  <a:srgbClr val="316B71"/>
                </a:solidFill>
                <a:latin typeface="Bookman Old Style" panose="02050604050505020204" pitchFamily="18" charset="0"/>
                <a:cs typeface="Times New Roman" panose="02020603050405020304" pitchFamily="18" charset="0"/>
              </a:rPr>
              <a:t> </a:t>
            </a:r>
            <a:r>
              <a:rPr lang="en-US" i="1" u="sng" dirty="0" err="1" smtClean="0">
                <a:solidFill>
                  <a:srgbClr val="316B71"/>
                </a:solidFill>
                <a:latin typeface="Bookman Old Style" panose="02050604050505020204" pitchFamily="18" charset="0"/>
                <a:cs typeface="Times New Roman" panose="02020603050405020304" pitchFamily="18" charset="0"/>
              </a:rPr>
              <a:t>Belozerova</a:t>
            </a:r>
            <a:r>
              <a:rPr lang="ru-RU" i="1" dirty="0" smtClean="0">
                <a:solidFill>
                  <a:srgbClr val="316B71"/>
                </a:solidFill>
                <a:latin typeface="Bookman Old Style" panose="02050604050505020204" pitchFamily="18" charset="0"/>
                <a:cs typeface="Times New Roman" panose="02020603050405020304" pitchFamily="18" charset="0"/>
              </a:rPr>
              <a:t>, </a:t>
            </a:r>
            <a:r>
              <a:rPr lang="en-US" i="1" dirty="0">
                <a:solidFill>
                  <a:srgbClr val="316B71"/>
                </a:solidFill>
                <a:latin typeface="Bookman Old Style" panose="02050604050505020204" pitchFamily="18" charset="0"/>
                <a:cs typeface="Times New Roman" panose="02020603050405020304" pitchFamily="18" charset="0"/>
              </a:rPr>
              <a:t>D</a:t>
            </a:r>
            <a:r>
              <a:rPr lang="ru-RU" i="1" dirty="0">
                <a:solidFill>
                  <a:srgbClr val="316B71"/>
                </a:solidFill>
                <a:latin typeface="Bookman Old Style" panose="02050604050505020204" pitchFamily="18" charset="0"/>
                <a:cs typeface="Times New Roman" panose="02020603050405020304" pitchFamily="18" charset="0"/>
              </a:rPr>
              <a:t>.</a:t>
            </a:r>
            <a:r>
              <a:rPr lang="en-US" i="1" dirty="0">
                <a:solidFill>
                  <a:srgbClr val="316B71"/>
                </a:solidFill>
                <a:latin typeface="Bookman Old Style" panose="02050604050505020204" pitchFamily="18" charset="0"/>
                <a:cs typeface="Times New Roman" panose="02020603050405020304" pitchFamily="18" charset="0"/>
              </a:rPr>
              <a:t>P</a:t>
            </a:r>
            <a:r>
              <a:rPr lang="ru-RU" i="1" dirty="0">
                <a:solidFill>
                  <a:srgbClr val="316B71"/>
                </a:solidFill>
                <a:latin typeface="Bookman Old Style" panose="02050604050505020204" pitchFamily="18" charset="0"/>
                <a:cs typeface="Times New Roman" panose="02020603050405020304" pitchFamily="18" charset="0"/>
              </a:rPr>
              <a:t>.</a:t>
            </a:r>
            <a:r>
              <a:rPr lang="en-US" i="1" dirty="0">
                <a:solidFill>
                  <a:srgbClr val="316B71"/>
                </a:solidFill>
                <a:latin typeface="Bookman Old Style" panose="02050604050505020204" pitchFamily="18" charset="0"/>
                <a:cs typeface="Times New Roman" panose="02020603050405020304" pitchFamily="18" charset="0"/>
              </a:rPr>
              <a:t> </a:t>
            </a:r>
            <a:r>
              <a:rPr lang="en-US" i="1" dirty="0" err="1" smtClean="0">
                <a:solidFill>
                  <a:srgbClr val="316B71"/>
                </a:solidFill>
                <a:latin typeface="Bookman Old Style" panose="02050604050505020204" pitchFamily="18" charset="0"/>
                <a:cs typeface="Times New Roman" panose="02020603050405020304" pitchFamily="18" charset="0"/>
              </a:rPr>
              <a:t>Kozlenko</a:t>
            </a:r>
            <a:r>
              <a:rPr lang="en-US" i="1" dirty="0">
                <a:solidFill>
                  <a:srgbClr val="316B71"/>
                </a:solidFill>
                <a:latin typeface="Bookman Old Style" panose="02050604050505020204" pitchFamily="18" charset="0"/>
                <a:cs typeface="Times New Roman" panose="02020603050405020304" pitchFamily="18" charset="0"/>
              </a:rPr>
              <a:t>, S</a:t>
            </a:r>
            <a:r>
              <a:rPr lang="ru-RU" i="1" dirty="0">
                <a:solidFill>
                  <a:srgbClr val="316B71"/>
                </a:solidFill>
                <a:latin typeface="Bookman Old Style" panose="02050604050505020204" pitchFamily="18" charset="0"/>
                <a:cs typeface="Times New Roman" panose="02020603050405020304" pitchFamily="18" charset="0"/>
              </a:rPr>
              <a:t>.</a:t>
            </a:r>
            <a:r>
              <a:rPr lang="en-US" i="1" dirty="0">
                <a:solidFill>
                  <a:srgbClr val="316B71"/>
                </a:solidFill>
                <a:latin typeface="Bookman Old Style" panose="02050604050505020204" pitchFamily="18" charset="0"/>
                <a:cs typeface="Times New Roman" panose="02020603050405020304" pitchFamily="18" charset="0"/>
              </a:rPr>
              <a:t>E</a:t>
            </a:r>
            <a:r>
              <a:rPr lang="ru-RU" i="1" dirty="0">
                <a:solidFill>
                  <a:srgbClr val="316B71"/>
                </a:solidFill>
                <a:latin typeface="Bookman Old Style" panose="02050604050505020204" pitchFamily="18" charset="0"/>
                <a:cs typeface="Times New Roman" panose="02020603050405020304" pitchFamily="18" charset="0"/>
              </a:rPr>
              <a:t>.</a:t>
            </a:r>
            <a:r>
              <a:rPr lang="en-US" i="1" dirty="0">
                <a:solidFill>
                  <a:srgbClr val="316B71"/>
                </a:solidFill>
                <a:latin typeface="Bookman Old Style" panose="02050604050505020204" pitchFamily="18" charset="0"/>
                <a:cs typeface="Times New Roman" panose="02020603050405020304" pitchFamily="18" charset="0"/>
              </a:rPr>
              <a:t> </a:t>
            </a:r>
            <a:r>
              <a:rPr lang="en-US" i="1" dirty="0" err="1" smtClean="0">
                <a:solidFill>
                  <a:srgbClr val="316B71"/>
                </a:solidFill>
                <a:latin typeface="Bookman Old Style" panose="02050604050505020204" pitchFamily="18" charset="0"/>
                <a:cs typeface="Times New Roman" panose="02020603050405020304" pitchFamily="18" charset="0"/>
              </a:rPr>
              <a:t>Kichanov</a:t>
            </a:r>
            <a:r>
              <a:rPr lang="ru-RU" i="1" dirty="0" smtClean="0">
                <a:solidFill>
                  <a:srgbClr val="316B71"/>
                </a:solidFill>
                <a:latin typeface="Bookman Old Style" panose="02050604050505020204" pitchFamily="18" charset="0"/>
                <a:cs typeface="Times New Roman" panose="02020603050405020304" pitchFamily="18" charset="0"/>
              </a:rPr>
              <a:t>, </a:t>
            </a:r>
            <a:r>
              <a:rPr lang="en-US" i="1" dirty="0">
                <a:solidFill>
                  <a:srgbClr val="316B71"/>
                </a:solidFill>
                <a:latin typeface="Bookman Old Style" panose="02050604050505020204" pitchFamily="18" charset="0"/>
                <a:cs typeface="Times New Roman" panose="02020603050405020304" pitchFamily="18" charset="0"/>
              </a:rPr>
              <a:t>S.S. Ata-Allah, </a:t>
            </a:r>
            <a:r>
              <a:rPr lang="en-US" i="1" dirty="0" smtClean="0">
                <a:solidFill>
                  <a:srgbClr val="316B71"/>
                </a:solidFill>
                <a:latin typeface="Bookman Old Style" panose="02050604050505020204" pitchFamily="18" charset="0"/>
                <a:cs typeface="Times New Roman" panose="02020603050405020304" pitchFamily="18" charset="0"/>
              </a:rPr>
              <a:t>Z</a:t>
            </a:r>
            <a:r>
              <a:rPr lang="ru-RU" i="1" dirty="0">
                <a:solidFill>
                  <a:srgbClr val="316B71"/>
                </a:solidFill>
                <a:latin typeface="Bookman Old Style" panose="02050604050505020204" pitchFamily="18" charset="0"/>
                <a:cs typeface="Times New Roman" panose="02020603050405020304" pitchFamily="18" charset="0"/>
              </a:rPr>
              <a:t>. </a:t>
            </a:r>
            <a:r>
              <a:rPr lang="en-US" i="1" dirty="0" smtClean="0">
                <a:solidFill>
                  <a:srgbClr val="316B71"/>
                </a:solidFill>
                <a:latin typeface="Bookman Old Style" panose="02050604050505020204" pitchFamily="18" charset="0"/>
                <a:cs typeface="Times New Roman" panose="02020603050405020304" pitchFamily="18" charset="0"/>
              </a:rPr>
              <a:t>Jirak</a:t>
            </a:r>
            <a:r>
              <a:rPr lang="ru-RU" i="1" dirty="0">
                <a:solidFill>
                  <a:srgbClr val="316B71"/>
                </a:solidFill>
                <a:latin typeface="Bookman Old Style" panose="02050604050505020204" pitchFamily="18" charset="0"/>
                <a:cs typeface="Times New Roman" panose="02020603050405020304" pitchFamily="18" charset="0"/>
              </a:rPr>
              <a:t>, </a:t>
            </a:r>
            <a:r>
              <a:rPr lang="en-US" i="1" dirty="0">
                <a:solidFill>
                  <a:srgbClr val="316B71"/>
                </a:solidFill>
                <a:latin typeface="Bookman Old Style" panose="02050604050505020204" pitchFamily="18" charset="0"/>
                <a:cs typeface="Times New Roman" panose="02020603050405020304" pitchFamily="18" charset="0"/>
              </a:rPr>
              <a:t>M. </a:t>
            </a:r>
            <a:r>
              <a:rPr lang="en-US" i="1" dirty="0" err="1" smtClean="0">
                <a:solidFill>
                  <a:srgbClr val="316B71"/>
                </a:solidFill>
                <a:latin typeface="Bookman Old Style" panose="02050604050505020204" pitchFamily="18" charset="0"/>
                <a:cs typeface="Times New Roman" panose="02020603050405020304" pitchFamily="18" charset="0"/>
              </a:rPr>
              <a:t>Yehia</a:t>
            </a:r>
            <a:r>
              <a:rPr lang="en-US" i="1" dirty="0" smtClean="0">
                <a:solidFill>
                  <a:srgbClr val="316B71"/>
                </a:solidFill>
                <a:latin typeface="Bookman Old Style" panose="02050604050505020204" pitchFamily="18" charset="0"/>
                <a:cs typeface="Times New Roman" panose="02020603050405020304" pitchFamily="18" charset="0"/>
              </a:rPr>
              <a:t>, </a:t>
            </a:r>
            <a:r>
              <a:rPr lang="en-US" i="1" dirty="0">
                <a:solidFill>
                  <a:srgbClr val="316B71"/>
                </a:solidFill>
                <a:latin typeface="Bookman Old Style" panose="02050604050505020204" pitchFamily="18" charset="0"/>
                <a:cs typeface="Times New Roman" panose="02020603050405020304" pitchFamily="18" charset="0"/>
              </a:rPr>
              <a:t>A. </a:t>
            </a:r>
            <a:r>
              <a:rPr lang="en-US" i="1" dirty="0" err="1" smtClean="0">
                <a:solidFill>
                  <a:srgbClr val="316B71"/>
                </a:solidFill>
                <a:latin typeface="Bookman Old Style" panose="02050604050505020204" pitchFamily="18" charset="0"/>
                <a:cs typeface="Times New Roman" panose="02020603050405020304" pitchFamily="18" charset="0"/>
              </a:rPr>
              <a:t>Hashhash</a:t>
            </a:r>
            <a:r>
              <a:rPr lang="en-US" i="1" dirty="0" smtClean="0">
                <a:solidFill>
                  <a:srgbClr val="316B71"/>
                </a:solidFill>
                <a:latin typeface="Bookman Old Style" panose="02050604050505020204" pitchFamily="18" charset="0"/>
                <a:cs typeface="Times New Roman" panose="02020603050405020304" pitchFamily="18" charset="0"/>
              </a:rPr>
              <a:t>,</a:t>
            </a:r>
            <a:r>
              <a:rPr lang="en-US" dirty="0" smtClean="0">
                <a:solidFill>
                  <a:srgbClr val="316B71"/>
                </a:solidFill>
              </a:rPr>
              <a:t> </a:t>
            </a:r>
            <a:r>
              <a:rPr lang="en-US" i="1" dirty="0" smtClean="0">
                <a:solidFill>
                  <a:srgbClr val="316B71"/>
                </a:solidFill>
                <a:latin typeface="Bookman Old Style" panose="02050604050505020204" pitchFamily="18" charset="0"/>
                <a:cs typeface="Times New Roman" panose="02020603050405020304" pitchFamily="18" charset="0"/>
              </a:rPr>
              <a:t>E</a:t>
            </a:r>
            <a:r>
              <a:rPr lang="ru-RU" i="1" dirty="0">
                <a:solidFill>
                  <a:srgbClr val="316B71"/>
                </a:solidFill>
                <a:latin typeface="Bookman Old Style" panose="02050604050505020204" pitchFamily="18" charset="0"/>
                <a:cs typeface="Times New Roman" panose="02020603050405020304" pitchFamily="18" charset="0"/>
              </a:rPr>
              <a:t>.</a:t>
            </a:r>
            <a:r>
              <a:rPr lang="en-US" i="1" dirty="0">
                <a:solidFill>
                  <a:srgbClr val="316B71"/>
                </a:solidFill>
                <a:latin typeface="Bookman Old Style" panose="02050604050505020204" pitchFamily="18" charset="0"/>
                <a:cs typeface="Times New Roman" panose="02020603050405020304" pitchFamily="18" charset="0"/>
              </a:rPr>
              <a:t>V</a:t>
            </a:r>
            <a:r>
              <a:rPr lang="ru-RU" i="1" dirty="0">
                <a:solidFill>
                  <a:srgbClr val="316B71"/>
                </a:solidFill>
                <a:latin typeface="Bookman Old Style" panose="02050604050505020204" pitchFamily="18" charset="0"/>
                <a:cs typeface="Times New Roman" panose="02020603050405020304" pitchFamily="18" charset="0"/>
              </a:rPr>
              <a:t>. </a:t>
            </a:r>
            <a:r>
              <a:rPr lang="en-US" i="1" dirty="0" err="1" smtClean="0">
                <a:solidFill>
                  <a:srgbClr val="316B71"/>
                </a:solidFill>
                <a:latin typeface="Bookman Old Style" panose="02050604050505020204" pitchFamily="18" charset="0"/>
                <a:cs typeface="Times New Roman" panose="02020603050405020304" pitchFamily="18" charset="0"/>
              </a:rPr>
              <a:t>Lukin</a:t>
            </a:r>
            <a:r>
              <a:rPr lang="ru-RU" i="1" dirty="0" smtClean="0">
                <a:solidFill>
                  <a:srgbClr val="316B71"/>
                </a:solidFill>
                <a:latin typeface="Bookman Old Style" panose="02050604050505020204" pitchFamily="18" charset="0"/>
                <a:cs typeface="Times New Roman" panose="02020603050405020304" pitchFamily="18" charset="0"/>
              </a:rPr>
              <a:t>, </a:t>
            </a:r>
            <a:r>
              <a:rPr lang="en-US" i="1" dirty="0" smtClean="0">
                <a:solidFill>
                  <a:srgbClr val="316B71"/>
                </a:solidFill>
                <a:latin typeface="Bookman Old Style" panose="02050604050505020204" pitchFamily="18" charset="0"/>
                <a:cs typeface="Times New Roman" panose="02020603050405020304" pitchFamily="18" charset="0"/>
              </a:rPr>
              <a:t>B</a:t>
            </a:r>
            <a:r>
              <a:rPr lang="ru-RU" i="1" dirty="0">
                <a:solidFill>
                  <a:srgbClr val="316B71"/>
                </a:solidFill>
                <a:latin typeface="Bookman Old Style" panose="02050604050505020204" pitchFamily="18" charset="0"/>
                <a:cs typeface="Times New Roman" panose="02020603050405020304" pitchFamily="18" charset="0"/>
              </a:rPr>
              <a:t>.</a:t>
            </a:r>
            <a:r>
              <a:rPr lang="en-US" i="1" dirty="0">
                <a:solidFill>
                  <a:srgbClr val="316B71"/>
                </a:solidFill>
                <a:latin typeface="Bookman Old Style" panose="02050604050505020204" pitchFamily="18" charset="0"/>
                <a:cs typeface="Times New Roman" panose="02020603050405020304" pitchFamily="18" charset="0"/>
              </a:rPr>
              <a:t>N</a:t>
            </a:r>
            <a:r>
              <a:rPr lang="ru-RU" i="1" dirty="0">
                <a:solidFill>
                  <a:srgbClr val="316B71"/>
                </a:solidFill>
                <a:latin typeface="Bookman Old Style" panose="02050604050505020204" pitchFamily="18" charset="0"/>
                <a:cs typeface="Times New Roman" panose="02020603050405020304" pitchFamily="18" charset="0"/>
              </a:rPr>
              <a:t>.</a:t>
            </a:r>
            <a:r>
              <a:rPr lang="en-US" i="1" dirty="0" err="1" smtClean="0">
                <a:solidFill>
                  <a:srgbClr val="316B71"/>
                </a:solidFill>
                <a:latin typeface="Bookman Old Style" panose="02050604050505020204" pitchFamily="18" charset="0"/>
                <a:cs typeface="Times New Roman" panose="02020603050405020304" pitchFamily="18" charset="0"/>
              </a:rPr>
              <a:t>Savenko</a:t>
            </a:r>
            <a:endParaRPr lang="en-US" i="1" baseline="30000" dirty="0" smtClean="0">
              <a:solidFill>
                <a:srgbClr val="316B71"/>
              </a:solidFill>
              <a:latin typeface="Bookman Old Style" panose="02050604050505020204" pitchFamily="18" charset="0"/>
              <a:cs typeface="Times New Roman" panose="02020603050405020304" pitchFamily="18" charset="0"/>
            </a:endParaRPr>
          </a:p>
        </p:txBody>
      </p:sp>
      <p:pic>
        <p:nvPicPr>
          <p:cNvPr id="2097152" name="Рисунок 5"/>
          <p:cNvPicPr>
            <a:picLocks noChangeAspect="1"/>
          </p:cNvPicPr>
          <p:nvPr/>
        </p:nvPicPr>
        <p:blipFill>
          <a:blip r:embed="rId3" cstate="print"/>
          <a:stretch>
            <a:fillRect/>
          </a:stretch>
        </p:blipFill>
        <p:spPr>
          <a:xfrm>
            <a:off x="1372406" y="1128162"/>
            <a:ext cx="3014678" cy="1100596"/>
          </a:xfrm>
          <a:prstGeom prst="rect">
            <a:avLst/>
          </a:prstGeom>
        </p:spPr>
      </p:pic>
      <p:sp>
        <p:nvSpPr>
          <p:cNvPr id="1048594" name="Объект 2"/>
          <p:cNvSpPr txBox="1"/>
          <p:nvPr/>
        </p:nvSpPr>
        <p:spPr>
          <a:xfrm>
            <a:off x="989226" y="5170090"/>
            <a:ext cx="7683776" cy="1399220"/>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None/>
            </a:pPr>
            <a:endParaRPr lang="en-US" sz="2000" i="1" baseline="30000" dirty="0">
              <a:solidFill>
                <a:srgbClr val="002060"/>
              </a:solidFill>
              <a:latin typeface="Bookman Old Style" panose="02050604050505020204" pitchFamily="18" charset="0"/>
              <a:cs typeface="Times New Roman" panose="02020603050405020304" pitchFamily="18" charset="0"/>
            </a:endParaRPr>
          </a:p>
        </p:txBody>
      </p:sp>
      <p:pic>
        <p:nvPicPr>
          <p:cNvPr id="2097153" name="Рисунок 1"/>
          <p:cNvPicPr>
            <a:picLocks noChangeAspect="1"/>
          </p:cNvPicPr>
          <p:nvPr/>
        </p:nvPicPr>
        <p:blipFill>
          <a:blip r:embed="rId4" cstate="print"/>
          <a:stretch>
            <a:fillRect/>
          </a:stretch>
        </p:blipFill>
        <p:spPr>
          <a:xfrm>
            <a:off x="5527903" y="567929"/>
            <a:ext cx="1802924" cy="1818635"/>
          </a:xfrm>
          <a:prstGeom prst="rect">
            <a:avLst/>
          </a:prstGeom>
        </p:spPr>
      </p:pic>
    </p:spTree>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3000">
              <a:srgbClr val="C9E3D6"/>
            </a:gs>
            <a:gs pos="67000">
              <a:schemeClr val="bg2">
                <a:tint val="90000"/>
                <a:satMod val="92000"/>
                <a:lumMod val="120000"/>
              </a:schemeClr>
            </a:gs>
            <a:gs pos="100000">
              <a:srgbClr val="93C7AC"/>
            </a:gs>
          </a:gsLst>
          <a:lin ang="2700000" scaled="1"/>
          <a:tileRect/>
        </a:gradFill>
        <a:effectLst/>
      </p:bgPr>
    </p:bg>
    <p:spTree>
      <p:nvGrpSpPr>
        <p:cNvPr id="1" name=""/>
        <p:cNvGrpSpPr/>
        <p:nvPr/>
      </p:nvGrpSpPr>
      <p:grpSpPr>
        <a:xfrm>
          <a:off x="0" y="0"/>
          <a:ext cx="0" cy="0"/>
          <a:chOff x="0" y="0"/>
          <a:chExt cx="0" cy="0"/>
        </a:xfrm>
      </p:grpSpPr>
      <p:sp>
        <p:nvSpPr>
          <p:cNvPr id="1048690" name="Заголовок 1"/>
          <p:cNvSpPr>
            <a:spLocks noGrp="1"/>
          </p:cNvSpPr>
          <p:nvPr>
            <p:ph type="title"/>
          </p:nvPr>
        </p:nvSpPr>
        <p:spPr>
          <a:xfrm>
            <a:off x="1060509" y="-94833"/>
            <a:ext cx="7666047" cy="959674"/>
          </a:xfrm>
        </p:spPr>
        <p:txBody>
          <a:bodyPr>
            <a:noAutofit/>
          </a:bodyPr>
          <a:lstStyle/>
          <a:p>
            <a:r>
              <a:rPr lang="en-US" sz="3000" b="1" dirty="0">
                <a:solidFill>
                  <a:srgbClr val="C00000"/>
                </a:solidFill>
                <a:latin typeface="Times New Roman" panose="02020603050405020304" pitchFamily="18" charset="0"/>
                <a:cs typeface="Times New Roman" panose="02020603050405020304" pitchFamily="18" charset="0"/>
              </a:rPr>
              <a:t>Crystal structure of </a:t>
            </a:r>
            <a:r>
              <a:rPr lang="en-US" sz="3000" b="1" dirty="0" smtClean="0">
                <a:solidFill>
                  <a:srgbClr val="C00000"/>
                </a:solidFill>
                <a:latin typeface="Times New Roman" panose="02020603050405020304" pitchFamily="18" charset="0"/>
                <a:cs typeface="Times New Roman" panose="02020603050405020304" pitchFamily="18" charset="0"/>
              </a:rPr>
              <a:t>manganite La</a:t>
            </a:r>
            <a:r>
              <a:rPr lang="en-US" sz="3000" b="1" baseline="-25000" dirty="0">
                <a:solidFill>
                  <a:srgbClr val="C00000"/>
                </a:solidFill>
                <a:latin typeface="Times New Roman" panose="02020603050405020304" pitchFamily="18" charset="0"/>
                <a:cs typeface="Times New Roman" panose="02020603050405020304" pitchFamily="18" charset="0"/>
              </a:rPr>
              <a:t>1-x</a:t>
            </a:r>
            <a:r>
              <a:rPr lang="en-US" sz="3000" b="1" dirty="0" smtClean="0">
                <a:solidFill>
                  <a:srgbClr val="C00000"/>
                </a:solidFill>
                <a:latin typeface="Times New Roman" panose="02020603050405020304" pitchFamily="18" charset="0"/>
                <a:cs typeface="Times New Roman" panose="02020603050405020304" pitchFamily="18" charset="0"/>
              </a:rPr>
              <a:t>Sr</a:t>
            </a:r>
            <a:r>
              <a:rPr lang="en-US" sz="3000" b="1" baseline="-25000" dirty="0" smtClean="0">
                <a:solidFill>
                  <a:srgbClr val="C00000"/>
                </a:solidFill>
                <a:latin typeface="Times New Roman" panose="02020603050405020304" pitchFamily="18" charset="0"/>
                <a:cs typeface="Times New Roman" panose="02020603050405020304" pitchFamily="18" charset="0"/>
              </a:rPr>
              <a:t>x</a:t>
            </a:r>
            <a:r>
              <a:rPr lang="en-US" sz="3000" b="1" dirty="0" smtClean="0">
                <a:solidFill>
                  <a:srgbClr val="C00000"/>
                </a:solidFill>
                <a:latin typeface="Times New Roman" panose="02020603050405020304" pitchFamily="18" charset="0"/>
                <a:cs typeface="Times New Roman" panose="02020603050405020304" pitchFamily="18" charset="0"/>
              </a:rPr>
              <a:t>MnO</a:t>
            </a:r>
            <a:r>
              <a:rPr lang="en-US" sz="3000" b="1" baseline="-25000" dirty="0" smtClean="0">
                <a:solidFill>
                  <a:srgbClr val="C00000"/>
                </a:solidFill>
                <a:latin typeface="Times New Roman" panose="02020603050405020304" pitchFamily="18" charset="0"/>
                <a:cs typeface="Times New Roman" panose="02020603050405020304" pitchFamily="18" charset="0"/>
              </a:rPr>
              <a:t>3</a:t>
            </a:r>
            <a:endParaRPr lang="ru-RU" sz="3000" b="1" baseline="-25000" dirty="0">
              <a:solidFill>
                <a:srgbClr val="C00000"/>
              </a:solidFill>
              <a:latin typeface="Bookman Old Style" panose="02050604050505020204" pitchFamily="18" charset="0"/>
            </a:endParaRPr>
          </a:p>
        </p:txBody>
      </p:sp>
      <p:sp>
        <p:nvSpPr>
          <p:cNvPr id="1048691" name="Rectangle 73"/>
          <p:cNvSpPr>
            <a:spLocks noChangeArrowheads="1"/>
          </p:cNvSpPr>
          <p:nvPr/>
        </p:nvSpPr>
        <p:spPr bwMode="auto">
          <a:xfrm>
            <a:off x="4154556" y="1252331"/>
            <a:ext cx="9144000" cy="0"/>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endParaRPr lang="ru-RU"/>
          </a:p>
        </p:txBody>
      </p:sp>
      <p:sp>
        <p:nvSpPr>
          <p:cNvPr id="1048692" name="Rectangle 75"/>
          <p:cNvSpPr>
            <a:spLocks noChangeArrowheads="1"/>
          </p:cNvSpPr>
          <p:nvPr/>
        </p:nvSpPr>
        <p:spPr bwMode="auto">
          <a:xfrm>
            <a:off x="-636105" y="1252330"/>
            <a:ext cx="7962999" cy="0"/>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endParaRPr lang="ru-RU"/>
          </a:p>
        </p:txBody>
      </p:sp>
      <p:sp>
        <p:nvSpPr>
          <p:cNvPr id="1048693" name="Rectangle 243"/>
          <p:cNvSpPr>
            <a:spLocks noChangeArrowheads="1"/>
          </p:cNvSpPr>
          <p:nvPr/>
        </p:nvSpPr>
        <p:spPr bwMode="auto">
          <a:xfrm>
            <a:off x="552090" y="1434020"/>
            <a:ext cx="7506559" cy="0"/>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4194311" name="Объект 4"/>
          <p:cNvGraphicFramePr>
            <a:graphicFrameLocks noChangeAspect="1"/>
          </p:cNvGraphicFramePr>
          <p:nvPr>
            <p:extLst>
              <p:ext uri="{D42A27DB-BD31-4B8C-83A1-F6EECF244321}">
                <p14:modId xmlns:p14="http://schemas.microsoft.com/office/powerpoint/2010/main" val="1385671585"/>
              </p:ext>
            </p:extLst>
          </p:nvPr>
        </p:nvGraphicFramePr>
        <p:xfrm>
          <a:off x="125074" y="849600"/>
          <a:ext cx="3608070" cy="2960399"/>
        </p:xfrm>
        <a:graphic>
          <a:graphicData uri="http://schemas.openxmlformats.org/presentationml/2006/ole">
            <mc:AlternateContent xmlns:mc="http://schemas.openxmlformats.org/markup-compatibility/2006">
              <mc:Choice xmlns:v="urn:schemas-microsoft-com:vml" Requires="v">
                <p:oleObj spid="_x0000_s4710" name="Graph" r:id="rId4" imgW="4132800" imgH="2901600" progId="Origin50.Graph">
                  <p:embed/>
                </p:oleObj>
              </mc:Choice>
              <mc:Fallback>
                <p:oleObj name="Graph" r:id="rId4" imgW="4132800" imgH="2901600" progId="Origin50.Graph">
                  <p:embed/>
                  <p:pic>
                    <p:nvPicPr>
                      <p:cNvPr id="0" name="Picture 568"/>
                      <p:cNvPicPr>
                        <a:picLocks noChangeAspect="1" noChangeArrowheads="1"/>
                      </p:cNvPicPr>
                      <p:nvPr/>
                    </p:nvPicPr>
                    <p:blipFill>
                      <a:blip r:embed="rId5">
                        <a:extLst>
                          <a:ext uri="{28A0092B-C50C-407E-A947-70E740481C1C}">
                            <a14:useLocalDpi xmlns:a14="http://schemas.microsoft.com/office/drawing/2010/main" val="0"/>
                          </a:ext>
                        </a:extLst>
                      </a:blip>
                      <a:srcRect l="7086" t="8556" r="15143" b="3802"/>
                      <a:stretch>
                        <a:fillRect/>
                      </a:stretch>
                    </p:blipFill>
                    <p:spPr bwMode="auto">
                      <a:xfrm>
                        <a:off x="125074" y="849600"/>
                        <a:ext cx="3608070" cy="2960399"/>
                      </a:xfrm>
                      <a:prstGeom prst="rect">
                        <a:avLst/>
                      </a:prstGeom>
                      <a:noFill/>
                      <a:extLst/>
                    </p:spPr>
                  </p:pic>
                </p:oleObj>
              </mc:Fallback>
            </mc:AlternateContent>
          </a:graphicData>
        </a:graphic>
      </p:graphicFrame>
      <p:sp>
        <p:nvSpPr>
          <p:cNvPr id="1048694" name="Rectangle 245"/>
          <p:cNvSpPr>
            <a:spLocks noChangeArrowheads="1"/>
          </p:cNvSpPr>
          <p:nvPr/>
        </p:nvSpPr>
        <p:spPr bwMode="auto">
          <a:xfrm>
            <a:off x="4859485" y="1667623"/>
            <a:ext cx="7183509" cy="0"/>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4194312" name="Объект 9"/>
          <p:cNvGraphicFramePr>
            <a:graphicFrameLocks noChangeAspect="1"/>
          </p:cNvGraphicFramePr>
          <p:nvPr>
            <p:extLst>
              <p:ext uri="{D42A27DB-BD31-4B8C-83A1-F6EECF244321}">
                <p14:modId xmlns:p14="http://schemas.microsoft.com/office/powerpoint/2010/main" val="1814016886"/>
              </p:ext>
            </p:extLst>
          </p:nvPr>
        </p:nvGraphicFramePr>
        <p:xfrm>
          <a:off x="125074" y="3652109"/>
          <a:ext cx="3634740" cy="3024203"/>
        </p:xfrm>
        <a:graphic>
          <a:graphicData uri="http://schemas.openxmlformats.org/presentationml/2006/ole">
            <mc:AlternateContent xmlns:mc="http://schemas.openxmlformats.org/markup-compatibility/2006">
              <mc:Choice xmlns:v="urn:schemas-microsoft-com:vml" Requires="v">
                <p:oleObj spid="_x0000_s4711" name="Graph" r:id="rId6" imgW="4131720" imgH="2901600" progId="Origin50.Graph">
                  <p:embed/>
                </p:oleObj>
              </mc:Choice>
              <mc:Fallback>
                <p:oleObj name="Graph" r:id="rId6" imgW="4131720" imgH="2901600" progId="Origin50.Graph">
                  <p:embed/>
                  <p:pic>
                    <p:nvPicPr>
                      <p:cNvPr id="0" name="Picture 569"/>
                      <p:cNvPicPr>
                        <a:picLocks noChangeAspect="1" noChangeArrowheads="1"/>
                      </p:cNvPicPr>
                      <p:nvPr/>
                    </p:nvPicPr>
                    <p:blipFill>
                      <a:blip r:embed="rId7">
                        <a:extLst>
                          <a:ext uri="{28A0092B-C50C-407E-A947-70E740481C1C}">
                            <a14:useLocalDpi xmlns:a14="http://schemas.microsoft.com/office/drawing/2010/main" val="0"/>
                          </a:ext>
                        </a:extLst>
                      </a:blip>
                      <a:srcRect l="7332" t="7288" r="12317" b="4237"/>
                      <a:stretch>
                        <a:fillRect/>
                      </a:stretch>
                    </p:blipFill>
                    <p:spPr bwMode="auto">
                      <a:xfrm>
                        <a:off x="125074" y="3652109"/>
                        <a:ext cx="3634740" cy="3024203"/>
                      </a:xfrm>
                      <a:prstGeom prst="rect">
                        <a:avLst/>
                      </a:prstGeom>
                      <a:noFill/>
                      <a:extLst/>
                    </p:spPr>
                  </p:pic>
                </p:oleObj>
              </mc:Fallback>
            </mc:AlternateContent>
          </a:graphicData>
        </a:graphic>
      </p:graphicFrame>
      <p:graphicFrame>
        <p:nvGraphicFramePr>
          <p:cNvPr id="9" name="Объект 4"/>
          <p:cNvGraphicFramePr>
            <a:graphicFrameLocks noChangeAspect="1"/>
          </p:cNvGraphicFramePr>
          <p:nvPr>
            <p:extLst>
              <p:ext uri="{D42A27DB-BD31-4B8C-83A1-F6EECF244321}">
                <p14:modId xmlns:p14="http://schemas.microsoft.com/office/powerpoint/2010/main" val="4046042345"/>
              </p:ext>
            </p:extLst>
          </p:nvPr>
        </p:nvGraphicFramePr>
        <p:xfrm>
          <a:off x="5607209" y="849600"/>
          <a:ext cx="2988152" cy="2741842"/>
        </p:xfrm>
        <a:graphic>
          <a:graphicData uri="http://schemas.openxmlformats.org/presentationml/2006/ole">
            <mc:AlternateContent xmlns:mc="http://schemas.openxmlformats.org/markup-compatibility/2006">
              <mc:Choice xmlns:v="urn:schemas-microsoft-com:vml" Requires="v">
                <p:oleObj spid="_x0000_s4712" name="Graph" r:id="rId8" imgW="4131720" imgH="2901600" progId="Origin50.Graph">
                  <p:embed/>
                </p:oleObj>
              </mc:Choice>
              <mc:Fallback>
                <p:oleObj name="Graph" r:id="rId8" imgW="4131720" imgH="2901600" progId="Origin50.Graph">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07209" y="849600"/>
                        <a:ext cx="2988152" cy="2741842"/>
                      </a:xfrm>
                      <a:prstGeom prst="rect">
                        <a:avLst/>
                      </a:prstGeom>
                      <a:solidFill>
                        <a:schemeClr val="bg1"/>
                      </a:solidFill>
                      <a:ln w="9525">
                        <a:solidFill>
                          <a:srgbClr val="5C5C5C"/>
                        </a:solidFill>
                        <a:miter lim="800000"/>
                        <a:headEnd/>
                        <a:tailEnd/>
                      </a:ln>
                    </p:spPr>
                  </p:pic>
                </p:oleObj>
              </mc:Fallback>
            </mc:AlternateContent>
          </a:graphicData>
        </a:graphic>
      </p:graphicFrame>
      <p:graphicFrame>
        <p:nvGraphicFramePr>
          <p:cNvPr id="10" name="Объект 6"/>
          <p:cNvGraphicFramePr>
            <a:graphicFrameLocks noChangeAspect="1"/>
          </p:cNvGraphicFramePr>
          <p:nvPr>
            <p:extLst>
              <p:ext uri="{D42A27DB-BD31-4B8C-83A1-F6EECF244321}">
                <p14:modId xmlns:p14="http://schemas.microsoft.com/office/powerpoint/2010/main" val="3706446307"/>
              </p:ext>
            </p:extLst>
          </p:nvPr>
        </p:nvGraphicFramePr>
        <p:xfrm>
          <a:off x="5607209" y="4006733"/>
          <a:ext cx="2988151" cy="2500747"/>
        </p:xfrm>
        <a:graphic>
          <a:graphicData uri="http://schemas.openxmlformats.org/presentationml/2006/ole">
            <mc:AlternateContent xmlns:mc="http://schemas.openxmlformats.org/markup-compatibility/2006">
              <mc:Choice xmlns:v="urn:schemas-microsoft-com:vml" Requires="v">
                <p:oleObj spid="_x0000_s4713" name="Graph" r:id="rId10" imgW="4131720" imgH="2901600" progId="Origin50.Graph">
                  <p:embed/>
                </p:oleObj>
              </mc:Choice>
              <mc:Fallback>
                <p:oleObj name="Graph" r:id="rId10" imgW="4131720" imgH="2901600" progId="Origin50.Graph">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l="6364" t="7246" r="11391" b="5072"/>
                      <a:stretch>
                        <a:fillRect/>
                      </a:stretch>
                    </p:blipFill>
                    <p:spPr bwMode="auto">
                      <a:xfrm>
                        <a:off x="5607209" y="4006733"/>
                        <a:ext cx="2988151" cy="2500747"/>
                      </a:xfrm>
                      <a:prstGeom prst="rect">
                        <a:avLst/>
                      </a:prstGeom>
                      <a:solidFill>
                        <a:schemeClr val="bg1"/>
                      </a:solidFill>
                      <a:ln w="9525">
                        <a:solidFill>
                          <a:srgbClr val="5C5C5C"/>
                        </a:solidFill>
                        <a:miter lim="800000"/>
                        <a:headEnd/>
                        <a:tailEnd/>
                      </a:ln>
                    </p:spPr>
                  </p:pic>
                </p:oleObj>
              </mc:Fallback>
            </mc:AlternateContent>
          </a:graphicData>
        </a:graphic>
      </p:graphicFrame>
      <p:grpSp>
        <p:nvGrpSpPr>
          <p:cNvPr id="11" name="Группа 57"/>
          <p:cNvGrpSpPr/>
          <p:nvPr/>
        </p:nvGrpSpPr>
        <p:grpSpPr>
          <a:xfrm>
            <a:off x="3874098" y="2015611"/>
            <a:ext cx="1355992" cy="2331379"/>
            <a:chOff x="4460151" y="1643853"/>
            <a:chExt cx="1852984" cy="3347933"/>
          </a:xfrm>
        </p:grpSpPr>
        <p:grpSp>
          <p:nvGrpSpPr>
            <p:cNvPr id="12" name="Группа 42"/>
            <p:cNvGrpSpPr/>
            <p:nvPr/>
          </p:nvGrpSpPr>
          <p:grpSpPr>
            <a:xfrm rot="765477">
              <a:off x="4460151" y="1643853"/>
              <a:ext cx="1786204" cy="1810522"/>
              <a:chOff x="4497812" y="956532"/>
              <a:chExt cx="2222923" cy="2445323"/>
            </a:xfrm>
          </p:grpSpPr>
          <p:cxnSp>
            <p:nvCxnSpPr>
              <p:cNvPr id="27" name="Прямая соединительная линия 22"/>
              <p:cNvCxnSpPr>
                <a:cxnSpLocks/>
              </p:cNvCxnSpPr>
              <p:nvPr/>
            </p:nvCxnSpPr>
            <p:spPr>
              <a:xfrm>
                <a:off x="5951212" y="1908413"/>
                <a:ext cx="628848" cy="283582"/>
              </a:xfrm>
              <a:prstGeom prst="line">
                <a:avLst/>
              </a:prstGeom>
              <a:ln w="28575">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8" name="Группа 41"/>
              <p:cNvGrpSpPr/>
              <p:nvPr/>
            </p:nvGrpSpPr>
            <p:grpSpPr>
              <a:xfrm>
                <a:off x="4497812" y="956532"/>
                <a:ext cx="2222923" cy="2445323"/>
                <a:chOff x="5447151" y="1085522"/>
                <a:chExt cx="2222923" cy="2445323"/>
              </a:xfrm>
            </p:grpSpPr>
            <p:sp>
              <p:nvSpPr>
                <p:cNvPr id="29" name="Овал 40"/>
                <p:cNvSpPr/>
                <p:nvPr/>
              </p:nvSpPr>
              <p:spPr>
                <a:xfrm>
                  <a:off x="6345245" y="2061697"/>
                  <a:ext cx="446933" cy="446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0" name="Рисунок 15"/>
                <p:cNvPicPr>
                  <a:picLocks noChangeAspect="1"/>
                </p:cNvPicPr>
                <p:nvPr/>
              </p:nvPicPr>
              <p:blipFill>
                <a:blip r:embed="rId12"/>
                <a:stretch>
                  <a:fillRect/>
                </a:stretch>
              </p:blipFill>
              <p:spPr>
                <a:xfrm>
                  <a:off x="5581650" y="1277998"/>
                  <a:ext cx="2000250" cy="2085975"/>
                </a:xfrm>
                <a:prstGeom prst="rect">
                  <a:avLst/>
                </a:prstGeom>
              </p:spPr>
            </p:pic>
            <p:sp>
              <p:nvSpPr>
                <p:cNvPr id="31" name="Овал 5"/>
                <p:cNvSpPr/>
                <p:nvPr/>
              </p:nvSpPr>
              <p:spPr>
                <a:xfrm>
                  <a:off x="6425837" y="3225717"/>
                  <a:ext cx="323850" cy="305128"/>
                </a:xfrm>
                <a:prstGeom prst="ellipse">
                  <a:avLst/>
                </a:prstGeom>
                <a:solidFill>
                  <a:srgbClr val="0070C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Овал 7"/>
                <p:cNvSpPr/>
                <p:nvPr/>
              </p:nvSpPr>
              <p:spPr>
                <a:xfrm>
                  <a:off x="6381750" y="1085522"/>
                  <a:ext cx="323850" cy="305128"/>
                </a:xfrm>
                <a:prstGeom prst="ellipse">
                  <a:avLst/>
                </a:prstGeom>
                <a:solidFill>
                  <a:srgbClr val="0070C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Овал 8"/>
                <p:cNvSpPr/>
                <p:nvPr/>
              </p:nvSpPr>
              <p:spPr>
                <a:xfrm>
                  <a:off x="6743700" y="1885598"/>
                  <a:ext cx="323850" cy="305128"/>
                </a:xfrm>
                <a:prstGeom prst="ellipse">
                  <a:avLst/>
                </a:prstGeom>
                <a:solidFill>
                  <a:srgbClr val="0070C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Овал 9"/>
                <p:cNvSpPr/>
                <p:nvPr/>
              </p:nvSpPr>
              <p:spPr>
                <a:xfrm>
                  <a:off x="7346224" y="2168569"/>
                  <a:ext cx="323850" cy="305128"/>
                </a:xfrm>
                <a:prstGeom prst="ellipse">
                  <a:avLst/>
                </a:prstGeom>
                <a:solidFill>
                  <a:srgbClr val="0070C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Овал 10"/>
                <p:cNvSpPr/>
                <p:nvPr/>
              </p:nvSpPr>
              <p:spPr>
                <a:xfrm>
                  <a:off x="5447151" y="2057212"/>
                  <a:ext cx="323850" cy="305128"/>
                </a:xfrm>
                <a:prstGeom prst="ellipse">
                  <a:avLst/>
                </a:prstGeom>
                <a:solidFill>
                  <a:srgbClr val="0070C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Овал 11"/>
                <p:cNvSpPr/>
                <p:nvPr/>
              </p:nvSpPr>
              <p:spPr>
                <a:xfrm>
                  <a:off x="6019800" y="2321133"/>
                  <a:ext cx="323850" cy="305128"/>
                </a:xfrm>
                <a:prstGeom prst="ellipse">
                  <a:avLst/>
                </a:prstGeom>
                <a:solidFill>
                  <a:srgbClr val="0070C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7" name="Прямая соединительная линия 17"/>
                <p:cNvCxnSpPr>
                  <a:cxnSpLocks/>
                  <a:stCxn id="33" idx="4"/>
                  <a:endCxn id="31" idx="0"/>
                </p:cNvCxnSpPr>
                <p:nvPr/>
              </p:nvCxnSpPr>
              <p:spPr>
                <a:xfrm flipH="1">
                  <a:off x="6587762" y="2190726"/>
                  <a:ext cx="317863" cy="1034991"/>
                </a:xfrm>
                <a:prstGeom prst="line">
                  <a:avLst/>
                </a:prstGeom>
                <a:ln w="28575">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19"/>
                <p:cNvCxnSpPr>
                  <a:cxnSpLocks/>
                  <a:stCxn id="33" idx="2"/>
                  <a:endCxn id="35" idx="6"/>
                </p:cNvCxnSpPr>
                <p:nvPr/>
              </p:nvCxnSpPr>
              <p:spPr>
                <a:xfrm flipH="1">
                  <a:off x="5771001" y="2038162"/>
                  <a:ext cx="972699" cy="171614"/>
                </a:xfrm>
                <a:prstGeom prst="line">
                  <a:avLst/>
                </a:prstGeom>
                <a:ln w="28575">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1"/>
                <p:cNvCxnSpPr>
                  <a:cxnSpLocks/>
                  <a:stCxn id="32" idx="4"/>
                </p:cNvCxnSpPr>
                <p:nvPr/>
              </p:nvCxnSpPr>
              <p:spPr>
                <a:xfrm>
                  <a:off x="6543675" y="1390650"/>
                  <a:ext cx="304800" cy="467577"/>
                </a:xfrm>
                <a:prstGeom prst="line">
                  <a:avLst/>
                </a:prstGeom>
                <a:ln w="28575">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13" name="Группа 43"/>
            <p:cNvGrpSpPr/>
            <p:nvPr/>
          </p:nvGrpSpPr>
          <p:grpSpPr>
            <a:xfrm rot="20678365">
              <a:off x="4526931" y="3181264"/>
              <a:ext cx="1786204" cy="1810522"/>
              <a:chOff x="4497812" y="956532"/>
              <a:chExt cx="2222923" cy="2445323"/>
            </a:xfrm>
          </p:grpSpPr>
          <p:cxnSp>
            <p:nvCxnSpPr>
              <p:cNvPr id="14" name="Прямая соединительная линия 44"/>
              <p:cNvCxnSpPr>
                <a:cxnSpLocks/>
              </p:cNvCxnSpPr>
              <p:nvPr/>
            </p:nvCxnSpPr>
            <p:spPr>
              <a:xfrm>
                <a:off x="5951212" y="1908413"/>
                <a:ext cx="628848" cy="283582"/>
              </a:xfrm>
              <a:prstGeom prst="line">
                <a:avLst/>
              </a:prstGeom>
              <a:ln w="28575">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5" name="Группа 45"/>
              <p:cNvGrpSpPr/>
              <p:nvPr/>
            </p:nvGrpSpPr>
            <p:grpSpPr>
              <a:xfrm>
                <a:off x="4497812" y="956532"/>
                <a:ext cx="2222923" cy="2445323"/>
                <a:chOff x="5447151" y="1085522"/>
                <a:chExt cx="2222923" cy="2445323"/>
              </a:xfrm>
            </p:grpSpPr>
            <p:sp>
              <p:nvSpPr>
                <p:cNvPr id="16" name="Овал 46"/>
                <p:cNvSpPr/>
                <p:nvPr/>
              </p:nvSpPr>
              <p:spPr>
                <a:xfrm>
                  <a:off x="6345245" y="2061697"/>
                  <a:ext cx="446933" cy="4462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7" name="Рисунок 47"/>
                <p:cNvPicPr>
                  <a:picLocks noChangeAspect="1"/>
                </p:cNvPicPr>
                <p:nvPr/>
              </p:nvPicPr>
              <p:blipFill>
                <a:blip r:embed="rId12"/>
                <a:stretch>
                  <a:fillRect/>
                </a:stretch>
              </p:blipFill>
              <p:spPr>
                <a:xfrm>
                  <a:off x="5581650" y="1277998"/>
                  <a:ext cx="2000250" cy="2085975"/>
                </a:xfrm>
                <a:prstGeom prst="rect">
                  <a:avLst/>
                </a:prstGeom>
              </p:spPr>
            </p:pic>
            <p:sp>
              <p:nvSpPr>
                <p:cNvPr id="18" name="Овал 48"/>
                <p:cNvSpPr/>
                <p:nvPr/>
              </p:nvSpPr>
              <p:spPr>
                <a:xfrm>
                  <a:off x="6425837" y="3225717"/>
                  <a:ext cx="323850" cy="305128"/>
                </a:xfrm>
                <a:prstGeom prst="ellipse">
                  <a:avLst/>
                </a:prstGeom>
                <a:solidFill>
                  <a:srgbClr val="0070C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Овал 49"/>
                <p:cNvSpPr/>
                <p:nvPr/>
              </p:nvSpPr>
              <p:spPr>
                <a:xfrm>
                  <a:off x="6381750" y="1085522"/>
                  <a:ext cx="323850" cy="305128"/>
                </a:xfrm>
                <a:prstGeom prst="ellipse">
                  <a:avLst/>
                </a:prstGeom>
                <a:solidFill>
                  <a:srgbClr val="0070C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Овал 50"/>
                <p:cNvSpPr/>
                <p:nvPr/>
              </p:nvSpPr>
              <p:spPr>
                <a:xfrm>
                  <a:off x="6743700" y="1885598"/>
                  <a:ext cx="323850" cy="305128"/>
                </a:xfrm>
                <a:prstGeom prst="ellipse">
                  <a:avLst/>
                </a:prstGeom>
                <a:solidFill>
                  <a:srgbClr val="0070C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Овал 51"/>
                <p:cNvSpPr/>
                <p:nvPr/>
              </p:nvSpPr>
              <p:spPr>
                <a:xfrm>
                  <a:off x="7346224" y="2168569"/>
                  <a:ext cx="323850" cy="305128"/>
                </a:xfrm>
                <a:prstGeom prst="ellipse">
                  <a:avLst/>
                </a:prstGeom>
                <a:solidFill>
                  <a:srgbClr val="0070C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Овал 52"/>
                <p:cNvSpPr/>
                <p:nvPr/>
              </p:nvSpPr>
              <p:spPr>
                <a:xfrm>
                  <a:off x="5447151" y="2057212"/>
                  <a:ext cx="323850" cy="305128"/>
                </a:xfrm>
                <a:prstGeom prst="ellipse">
                  <a:avLst/>
                </a:prstGeom>
                <a:solidFill>
                  <a:srgbClr val="0070C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Овал 53"/>
                <p:cNvSpPr/>
                <p:nvPr/>
              </p:nvSpPr>
              <p:spPr>
                <a:xfrm>
                  <a:off x="6019800" y="2321133"/>
                  <a:ext cx="323850" cy="305128"/>
                </a:xfrm>
                <a:prstGeom prst="ellipse">
                  <a:avLst/>
                </a:prstGeom>
                <a:solidFill>
                  <a:srgbClr val="0070C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4" name="Прямая соединительная линия 54"/>
                <p:cNvCxnSpPr>
                  <a:cxnSpLocks/>
                  <a:stCxn id="20" idx="4"/>
                  <a:endCxn id="18" idx="0"/>
                </p:cNvCxnSpPr>
                <p:nvPr/>
              </p:nvCxnSpPr>
              <p:spPr>
                <a:xfrm flipH="1">
                  <a:off x="6587762" y="2190726"/>
                  <a:ext cx="317863" cy="1034991"/>
                </a:xfrm>
                <a:prstGeom prst="line">
                  <a:avLst/>
                </a:prstGeom>
                <a:ln w="28575">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55"/>
                <p:cNvCxnSpPr>
                  <a:cxnSpLocks/>
                  <a:stCxn id="20" idx="2"/>
                  <a:endCxn id="22" idx="6"/>
                </p:cNvCxnSpPr>
                <p:nvPr/>
              </p:nvCxnSpPr>
              <p:spPr>
                <a:xfrm flipH="1">
                  <a:off x="5771001" y="2038162"/>
                  <a:ext cx="972699" cy="171614"/>
                </a:xfrm>
                <a:prstGeom prst="line">
                  <a:avLst/>
                </a:prstGeom>
                <a:ln w="28575">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56"/>
                <p:cNvCxnSpPr>
                  <a:cxnSpLocks/>
                  <a:stCxn id="19" idx="4"/>
                </p:cNvCxnSpPr>
                <p:nvPr/>
              </p:nvCxnSpPr>
              <p:spPr>
                <a:xfrm>
                  <a:off x="6543675" y="1390650"/>
                  <a:ext cx="304800" cy="467577"/>
                </a:xfrm>
                <a:prstGeom prst="line">
                  <a:avLst/>
                </a:prstGeom>
                <a:ln w="28575">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sp>
        <p:nvSpPr>
          <p:cNvPr id="40" name="Прямоугольник 59"/>
          <p:cNvSpPr/>
          <p:nvPr/>
        </p:nvSpPr>
        <p:spPr>
          <a:xfrm>
            <a:off x="4167549" y="4528680"/>
            <a:ext cx="876300" cy="735323"/>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1" name="Овал 62"/>
          <p:cNvSpPr/>
          <p:nvPr/>
        </p:nvSpPr>
        <p:spPr>
          <a:xfrm>
            <a:off x="4256552" y="4606076"/>
            <a:ext cx="295542" cy="27751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Овал 64"/>
          <p:cNvSpPr/>
          <p:nvPr/>
        </p:nvSpPr>
        <p:spPr>
          <a:xfrm>
            <a:off x="4311640" y="4972526"/>
            <a:ext cx="194998" cy="204271"/>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TextBox 65"/>
          <p:cNvSpPr txBox="1"/>
          <p:nvPr/>
        </p:nvSpPr>
        <p:spPr>
          <a:xfrm>
            <a:off x="4518234" y="4517713"/>
            <a:ext cx="607859" cy="430887"/>
          </a:xfrm>
          <a:prstGeom prst="rect">
            <a:avLst/>
          </a:prstGeom>
          <a:noFill/>
        </p:spPr>
        <p:txBody>
          <a:bodyPr wrap="none" rtlCol="0">
            <a:spAutoFit/>
          </a:bodyPr>
          <a:lstStyle/>
          <a:p>
            <a:r>
              <a:rPr lang="en-US" sz="2200" b="1" dirty="0" err="1" smtClean="0">
                <a:latin typeface="Times New Roman" panose="02020603050405020304" pitchFamily="18" charset="0"/>
                <a:cs typeface="Times New Roman" panose="02020603050405020304" pitchFamily="18" charset="0"/>
              </a:rPr>
              <a:t>Mn</a:t>
            </a:r>
            <a:endParaRPr lang="ru-RU" sz="2200" b="1" dirty="0">
              <a:latin typeface="Times New Roman" panose="02020603050405020304" pitchFamily="18" charset="0"/>
              <a:cs typeface="Times New Roman" panose="02020603050405020304" pitchFamily="18" charset="0"/>
            </a:endParaRPr>
          </a:p>
        </p:txBody>
      </p:sp>
      <p:sp>
        <p:nvSpPr>
          <p:cNvPr id="44" name="TextBox 66"/>
          <p:cNvSpPr txBox="1"/>
          <p:nvPr/>
        </p:nvSpPr>
        <p:spPr>
          <a:xfrm>
            <a:off x="4552094" y="4848166"/>
            <a:ext cx="373380" cy="408940"/>
          </a:xfrm>
          <a:prstGeom prst="rect">
            <a:avLst/>
          </a:prstGeom>
          <a:noFill/>
        </p:spPr>
        <p:txBody>
          <a:bodyPr wrap="none" rtlCol="0">
            <a:spAutoFit/>
          </a:bodyPr>
          <a:lstStyle/>
          <a:p>
            <a:r>
              <a:rPr lang="en-US" sz="2200" b="1" dirty="0" smtClean="0">
                <a:latin typeface="Times New Roman" panose="02020603050405020304" pitchFamily="18" charset="0"/>
                <a:cs typeface="Times New Roman" panose="02020603050405020304" pitchFamily="18" charset="0"/>
              </a:rPr>
              <a:t>O</a:t>
            </a:r>
            <a:endParaRPr lang="ru-RU" sz="2200" b="1" dirty="0">
              <a:latin typeface="Times New Roman" panose="02020603050405020304" pitchFamily="18" charset="0"/>
              <a:cs typeface="Times New Roman" panose="02020603050405020304" pitchFamily="18" charset="0"/>
            </a:endParaRPr>
          </a:p>
        </p:txBody>
      </p:sp>
    </p:spTree>
  </p:cSld>
  <p:clrMapOvr>
    <a:masterClrMapping/>
  </p:clrMapOvr>
  <p:transition spd="slow">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3000">
              <a:srgbClr val="C9E3D6"/>
            </a:gs>
            <a:gs pos="67000">
              <a:schemeClr val="bg2">
                <a:tint val="90000"/>
                <a:satMod val="92000"/>
                <a:lumMod val="120000"/>
              </a:schemeClr>
            </a:gs>
            <a:gs pos="100000">
              <a:srgbClr val="93C7AC"/>
            </a:gs>
          </a:gsLst>
          <a:lin ang="2700000" scaled="1"/>
        </a:gradFill>
        <a:effectLst/>
      </p:bgPr>
    </p:bg>
    <p:spTree>
      <p:nvGrpSpPr>
        <p:cNvPr id="1" name=""/>
        <p:cNvGrpSpPr/>
        <p:nvPr/>
      </p:nvGrpSpPr>
      <p:grpSpPr>
        <a:xfrm>
          <a:off x="0" y="0"/>
          <a:ext cx="0" cy="0"/>
          <a:chOff x="0" y="0"/>
          <a:chExt cx="0" cy="0"/>
        </a:xfrm>
      </p:grpSpPr>
      <p:sp>
        <p:nvSpPr>
          <p:cNvPr id="1048698" name="Заголовок 1"/>
          <p:cNvSpPr>
            <a:spLocks noGrp="1"/>
          </p:cNvSpPr>
          <p:nvPr>
            <p:ph type="title"/>
          </p:nvPr>
        </p:nvSpPr>
        <p:spPr>
          <a:xfrm>
            <a:off x="1292174" y="53546"/>
            <a:ext cx="7381614" cy="959674"/>
          </a:xfrm>
        </p:spPr>
        <p:txBody>
          <a:bodyPr>
            <a:noAutofit/>
          </a:bodyPr>
          <a:lstStyle/>
          <a:p>
            <a:pPr algn="ctr"/>
            <a:r>
              <a:rPr lang="en-US" sz="3000" b="1" dirty="0" smtClean="0">
                <a:solidFill>
                  <a:srgbClr val="C00000"/>
                </a:solidFill>
                <a:latin typeface="Times New Roman" panose="02020603050405020304" pitchFamily="18" charset="0"/>
                <a:cs typeface="Times New Roman" panose="02020603050405020304" pitchFamily="18" charset="0"/>
              </a:rPr>
              <a:t>Magnetic </a:t>
            </a:r>
            <a:r>
              <a:rPr lang="en-US" sz="3000" b="1" dirty="0" smtClean="0">
                <a:solidFill>
                  <a:srgbClr val="C00000"/>
                </a:solidFill>
                <a:latin typeface="Times New Roman" panose="02020603050405020304" pitchFamily="18" charset="0"/>
                <a:cs typeface="Times New Roman" panose="02020603050405020304" pitchFamily="18" charset="0"/>
              </a:rPr>
              <a:t>structure of</a:t>
            </a:r>
            <a:r>
              <a:rPr lang="ru-RU" sz="3000" b="1" dirty="0" smtClean="0">
                <a:solidFill>
                  <a:srgbClr val="C00000"/>
                </a:solidFill>
                <a:latin typeface="Times New Roman" panose="02020603050405020304" pitchFamily="18" charset="0"/>
                <a:cs typeface="Times New Roman" panose="02020603050405020304" pitchFamily="18" charset="0"/>
              </a:rPr>
              <a:t> </a:t>
            </a:r>
            <a:r>
              <a:rPr lang="en-US" sz="3000" b="1" dirty="0" smtClean="0">
                <a:solidFill>
                  <a:srgbClr val="C00000"/>
                </a:solidFill>
                <a:latin typeface="Times New Roman" panose="02020603050405020304" pitchFamily="18" charset="0"/>
                <a:cs typeface="Times New Roman" panose="02020603050405020304" pitchFamily="18" charset="0"/>
              </a:rPr>
              <a:t>nanostructured </a:t>
            </a:r>
            <a:r>
              <a:rPr lang="en-US" sz="3000" b="1" dirty="0" err="1" smtClean="0">
                <a:solidFill>
                  <a:srgbClr val="C00000"/>
                </a:solidFill>
                <a:latin typeface="Times New Roman" panose="02020603050405020304" pitchFamily="18" charset="0"/>
                <a:cs typeface="Times New Roman" panose="02020603050405020304" pitchFamily="18" charset="0"/>
              </a:rPr>
              <a:t>manganites</a:t>
            </a:r>
            <a:endParaRPr lang="ru-RU" sz="3000" b="1" dirty="0">
              <a:solidFill>
                <a:srgbClr val="C00000"/>
              </a:solidFill>
              <a:latin typeface="Times New Roman" panose="02020603050405020304" pitchFamily="18" charset="0"/>
              <a:cs typeface="Times New Roman" panose="02020603050405020304" pitchFamily="18" charset="0"/>
            </a:endParaRPr>
          </a:p>
        </p:txBody>
      </p:sp>
      <p:sp>
        <p:nvSpPr>
          <p:cNvPr id="1048699" name="Овал 4"/>
          <p:cNvSpPr/>
          <p:nvPr/>
        </p:nvSpPr>
        <p:spPr>
          <a:xfrm>
            <a:off x="5179917" y="1129440"/>
            <a:ext cx="3065369" cy="880302"/>
          </a:xfrm>
          <a:prstGeom prst="ellipse">
            <a:avLst/>
          </a:prstGeom>
          <a:solidFill>
            <a:schemeClr val="accent1">
              <a:lumMod val="40000"/>
              <a:lumOff val="60000"/>
            </a:schemeClr>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48700" name="Объект 2"/>
          <p:cNvSpPr txBox="1"/>
          <p:nvPr/>
        </p:nvSpPr>
        <p:spPr>
          <a:xfrm>
            <a:off x="5422021" y="982985"/>
            <a:ext cx="2897990" cy="1026757"/>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Font typeface="Arial"/>
              <a:buNone/>
            </a:pPr>
            <a:r>
              <a:rPr lang="en-US" sz="2300" b="1" i="1" dirty="0" smtClean="0">
                <a:solidFill>
                  <a:srgbClr val="FF0000"/>
                </a:solidFill>
                <a:effectLst>
                  <a:outerShdw blurRad="38100" dist="38100" dir="2700000" algn="tl">
                    <a:srgbClr val="000000">
                      <a:alpha val="43137"/>
                    </a:srgbClr>
                  </a:outerShdw>
                </a:effectLst>
                <a:latin typeface="Bookman Old Style" panose="02050604050505020204" pitchFamily="18" charset="0"/>
              </a:rPr>
              <a:t>La</a:t>
            </a:r>
            <a:r>
              <a:rPr lang="en-US" sz="2300" b="1" i="1" baseline="-25000" dirty="0" smtClean="0">
                <a:solidFill>
                  <a:srgbClr val="FF0000"/>
                </a:solidFill>
                <a:effectLst>
                  <a:outerShdw blurRad="38100" dist="38100" dir="2700000" algn="tl">
                    <a:srgbClr val="000000">
                      <a:alpha val="43137"/>
                    </a:srgbClr>
                  </a:outerShdw>
                </a:effectLst>
                <a:latin typeface="Bookman Old Style" panose="02050604050505020204" pitchFamily="18" charset="0"/>
              </a:rPr>
              <a:t>0</a:t>
            </a:r>
            <a:r>
              <a:rPr lang="ru-RU" sz="2300" b="1" i="1" baseline="-25000" dirty="0" smtClean="0">
                <a:solidFill>
                  <a:srgbClr val="FF0000"/>
                </a:solidFill>
                <a:effectLst>
                  <a:outerShdw blurRad="38100" dist="38100" dir="2700000" algn="tl">
                    <a:srgbClr val="000000">
                      <a:alpha val="43137"/>
                    </a:srgbClr>
                  </a:outerShdw>
                </a:effectLst>
                <a:latin typeface="Bookman Old Style" panose="02050604050505020204" pitchFamily="18" charset="0"/>
              </a:rPr>
              <a:t>.</a:t>
            </a:r>
            <a:r>
              <a:rPr lang="en-US" sz="2300" b="1" i="1" baseline="-25000" dirty="0" smtClean="0">
                <a:solidFill>
                  <a:srgbClr val="FF0000"/>
                </a:solidFill>
                <a:effectLst>
                  <a:outerShdw blurRad="38100" dist="38100" dir="2700000" algn="tl">
                    <a:srgbClr val="000000">
                      <a:alpha val="43137"/>
                    </a:srgbClr>
                  </a:outerShdw>
                </a:effectLst>
                <a:latin typeface="Bookman Old Style" panose="02050604050505020204" pitchFamily="18" charset="0"/>
              </a:rPr>
              <a:t>63</a:t>
            </a:r>
            <a:r>
              <a:rPr lang="en-US" sz="2300" b="1" i="1" dirty="0" smtClean="0">
                <a:solidFill>
                  <a:srgbClr val="FF0000"/>
                </a:solidFill>
                <a:effectLst>
                  <a:outerShdw blurRad="38100" dist="38100" dir="2700000" algn="tl">
                    <a:srgbClr val="000000">
                      <a:alpha val="43137"/>
                    </a:srgbClr>
                  </a:outerShdw>
                </a:effectLst>
                <a:latin typeface="Bookman Old Style" panose="02050604050505020204" pitchFamily="18" charset="0"/>
              </a:rPr>
              <a:t>Sr</a:t>
            </a:r>
            <a:r>
              <a:rPr lang="en-US" sz="2300" b="1" i="1" baseline="-25000" dirty="0" smtClean="0">
                <a:solidFill>
                  <a:srgbClr val="FF0000"/>
                </a:solidFill>
                <a:effectLst>
                  <a:outerShdw blurRad="38100" dist="38100" dir="2700000" algn="tl">
                    <a:srgbClr val="000000">
                      <a:alpha val="43137"/>
                    </a:srgbClr>
                  </a:outerShdw>
                </a:effectLst>
                <a:latin typeface="Bookman Old Style" panose="02050604050505020204" pitchFamily="18" charset="0"/>
              </a:rPr>
              <a:t>0</a:t>
            </a:r>
            <a:r>
              <a:rPr lang="ru-RU" sz="2300" b="1" i="1" baseline="-25000" dirty="0" smtClean="0">
                <a:solidFill>
                  <a:srgbClr val="FF0000"/>
                </a:solidFill>
                <a:effectLst>
                  <a:outerShdw blurRad="38100" dist="38100" dir="2700000" algn="tl">
                    <a:srgbClr val="000000">
                      <a:alpha val="43137"/>
                    </a:srgbClr>
                  </a:outerShdw>
                </a:effectLst>
                <a:latin typeface="Bookman Old Style" panose="02050604050505020204" pitchFamily="18" charset="0"/>
              </a:rPr>
              <a:t>.</a:t>
            </a:r>
            <a:r>
              <a:rPr lang="en-US" sz="2300" b="1" i="1" baseline="-25000" dirty="0" smtClean="0">
                <a:solidFill>
                  <a:srgbClr val="FF0000"/>
                </a:solidFill>
                <a:effectLst>
                  <a:outerShdw blurRad="38100" dist="38100" dir="2700000" algn="tl">
                    <a:srgbClr val="000000">
                      <a:alpha val="43137"/>
                    </a:srgbClr>
                  </a:outerShdw>
                </a:effectLst>
                <a:latin typeface="Bookman Old Style" panose="02050604050505020204" pitchFamily="18" charset="0"/>
              </a:rPr>
              <a:t>37</a:t>
            </a:r>
            <a:r>
              <a:rPr lang="en-US" sz="2300" b="1" i="1" dirty="0" smtClean="0">
                <a:solidFill>
                  <a:srgbClr val="FF0000"/>
                </a:solidFill>
                <a:effectLst>
                  <a:outerShdw blurRad="38100" dist="38100" dir="2700000" algn="tl">
                    <a:srgbClr val="000000">
                      <a:alpha val="43137"/>
                    </a:srgbClr>
                  </a:outerShdw>
                </a:effectLst>
                <a:latin typeface="Bookman Old Style" panose="02050604050505020204" pitchFamily="18" charset="0"/>
              </a:rPr>
              <a:t>MnO</a:t>
            </a:r>
            <a:r>
              <a:rPr lang="en-US" sz="2300" b="1" i="1" baseline="-25000" dirty="0" smtClean="0">
                <a:solidFill>
                  <a:srgbClr val="FF0000"/>
                </a:solidFill>
                <a:effectLst>
                  <a:outerShdw blurRad="38100" dist="38100" dir="2700000" algn="tl">
                    <a:srgbClr val="000000">
                      <a:alpha val="43137"/>
                    </a:srgbClr>
                  </a:outerShdw>
                </a:effectLst>
                <a:latin typeface="Bookman Old Style" panose="02050604050505020204" pitchFamily="18" charset="0"/>
              </a:rPr>
              <a:t>3</a:t>
            </a:r>
            <a:endParaRPr lang="ru-RU" sz="2300" b="1" i="1" baseline="-25000" dirty="0" smtClean="0">
              <a:solidFill>
                <a:srgbClr val="FF0000"/>
              </a:solidFill>
              <a:effectLst>
                <a:outerShdw blurRad="38100" dist="38100" dir="2700000" algn="tl">
                  <a:srgbClr val="000000">
                    <a:alpha val="43137"/>
                  </a:srgbClr>
                </a:outerShdw>
              </a:effectLst>
              <a:latin typeface="Bookman Old Style" panose="02050604050505020204" pitchFamily="18" charset="0"/>
            </a:endParaRPr>
          </a:p>
        </p:txBody>
      </p:sp>
      <p:sp>
        <p:nvSpPr>
          <p:cNvPr id="1048701" name="Овал 7"/>
          <p:cNvSpPr/>
          <p:nvPr/>
        </p:nvSpPr>
        <p:spPr>
          <a:xfrm>
            <a:off x="789932" y="1233072"/>
            <a:ext cx="3133576" cy="871756"/>
          </a:xfrm>
          <a:prstGeom prst="ellipse">
            <a:avLst/>
          </a:prstGeom>
          <a:solidFill>
            <a:schemeClr val="accent1">
              <a:lumMod val="40000"/>
              <a:lumOff val="60000"/>
            </a:schemeClr>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48702" name="Объект 2"/>
          <p:cNvSpPr txBox="1"/>
          <p:nvPr/>
        </p:nvSpPr>
        <p:spPr>
          <a:xfrm>
            <a:off x="938397" y="1384616"/>
            <a:ext cx="2985111" cy="75780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2300" b="1" i="1" dirty="0" smtClean="0">
                <a:solidFill>
                  <a:srgbClr val="FF0000"/>
                </a:solidFill>
                <a:effectLst>
                  <a:outerShdw blurRad="38100" dist="38100" dir="2700000" algn="tl">
                    <a:srgbClr val="000000">
                      <a:alpha val="43137"/>
                    </a:srgbClr>
                  </a:outerShdw>
                </a:effectLst>
                <a:latin typeface="Bookman Old Style" panose="02050604050505020204" pitchFamily="18" charset="0"/>
              </a:rPr>
              <a:t>La</a:t>
            </a:r>
            <a:r>
              <a:rPr lang="en-US" sz="2300" b="1" i="1" baseline="-25000" dirty="0" smtClean="0">
                <a:solidFill>
                  <a:srgbClr val="FF0000"/>
                </a:solidFill>
                <a:effectLst>
                  <a:outerShdw blurRad="38100" dist="38100" dir="2700000" algn="tl">
                    <a:srgbClr val="000000">
                      <a:alpha val="43137"/>
                    </a:srgbClr>
                  </a:outerShdw>
                </a:effectLst>
                <a:latin typeface="Bookman Old Style" panose="02050604050505020204" pitchFamily="18" charset="0"/>
              </a:rPr>
              <a:t>0</a:t>
            </a:r>
            <a:r>
              <a:rPr lang="ru-RU" sz="2300" b="1" i="1" baseline="-25000" dirty="0">
                <a:solidFill>
                  <a:srgbClr val="FF0000"/>
                </a:solidFill>
                <a:effectLst>
                  <a:outerShdw blurRad="38100" dist="38100" dir="2700000" algn="tl">
                    <a:srgbClr val="000000">
                      <a:alpha val="43137"/>
                    </a:srgbClr>
                  </a:outerShdw>
                </a:effectLst>
                <a:latin typeface="Bookman Old Style" panose="02050604050505020204" pitchFamily="18" charset="0"/>
              </a:rPr>
              <a:t>.</a:t>
            </a:r>
            <a:r>
              <a:rPr lang="en-US" sz="2300" b="1" i="1" baseline="-25000" dirty="0" smtClean="0">
                <a:solidFill>
                  <a:srgbClr val="FF0000"/>
                </a:solidFill>
                <a:effectLst>
                  <a:outerShdw blurRad="38100" dist="38100" dir="2700000" algn="tl">
                    <a:srgbClr val="000000">
                      <a:alpha val="43137"/>
                    </a:srgbClr>
                  </a:outerShdw>
                </a:effectLst>
                <a:latin typeface="Bookman Old Style" panose="02050604050505020204" pitchFamily="18" charset="0"/>
              </a:rPr>
              <a:t>72</a:t>
            </a:r>
            <a:r>
              <a:rPr lang="en-US" sz="2300" b="1" i="1" dirty="0" smtClean="0">
                <a:solidFill>
                  <a:srgbClr val="FF0000"/>
                </a:solidFill>
                <a:effectLst>
                  <a:outerShdw blurRad="38100" dist="38100" dir="2700000" algn="tl">
                    <a:srgbClr val="000000">
                      <a:alpha val="43137"/>
                    </a:srgbClr>
                  </a:outerShdw>
                </a:effectLst>
                <a:latin typeface="Bookman Old Style" panose="02050604050505020204" pitchFamily="18" charset="0"/>
              </a:rPr>
              <a:t>Sr</a:t>
            </a:r>
            <a:r>
              <a:rPr lang="en-US" sz="2300" b="1" i="1" baseline="-25000" dirty="0" smtClean="0">
                <a:solidFill>
                  <a:srgbClr val="FF0000"/>
                </a:solidFill>
                <a:effectLst>
                  <a:outerShdw blurRad="38100" dist="38100" dir="2700000" algn="tl">
                    <a:srgbClr val="000000">
                      <a:alpha val="43137"/>
                    </a:srgbClr>
                  </a:outerShdw>
                </a:effectLst>
                <a:latin typeface="Bookman Old Style" panose="02050604050505020204" pitchFamily="18" charset="0"/>
              </a:rPr>
              <a:t>0</a:t>
            </a:r>
            <a:r>
              <a:rPr lang="ru-RU" sz="2300" b="1" i="1" baseline="-25000" dirty="0" smtClean="0">
                <a:solidFill>
                  <a:srgbClr val="FF0000"/>
                </a:solidFill>
                <a:effectLst>
                  <a:outerShdw blurRad="38100" dist="38100" dir="2700000" algn="tl">
                    <a:srgbClr val="000000">
                      <a:alpha val="43137"/>
                    </a:srgbClr>
                  </a:outerShdw>
                </a:effectLst>
                <a:latin typeface="Bookman Old Style" panose="02050604050505020204" pitchFamily="18" charset="0"/>
              </a:rPr>
              <a:t>.</a:t>
            </a:r>
            <a:r>
              <a:rPr lang="en-US" sz="2300" b="1" i="1" baseline="-25000" dirty="0" smtClean="0">
                <a:solidFill>
                  <a:srgbClr val="FF0000"/>
                </a:solidFill>
                <a:effectLst>
                  <a:outerShdw blurRad="38100" dist="38100" dir="2700000" algn="tl">
                    <a:srgbClr val="000000">
                      <a:alpha val="43137"/>
                    </a:srgbClr>
                  </a:outerShdw>
                </a:effectLst>
                <a:latin typeface="Bookman Old Style" panose="02050604050505020204" pitchFamily="18" charset="0"/>
              </a:rPr>
              <a:t>28</a:t>
            </a:r>
            <a:r>
              <a:rPr lang="en-US" sz="2300" b="1" i="1" dirty="0" smtClean="0">
                <a:solidFill>
                  <a:srgbClr val="FF0000"/>
                </a:solidFill>
                <a:effectLst>
                  <a:outerShdw blurRad="38100" dist="38100" dir="2700000" algn="tl">
                    <a:srgbClr val="000000">
                      <a:alpha val="43137"/>
                    </a:srgbClr>
                  </a:outerShdw>
                </a:effectLst>
                <a:latin typeface="Bookman Old Style" panose="02050604050505020204" pitchFamily="18" charset="0"/>
              </a:rPr>
              <a:t>MnO</a:t>
            </a:r>
            <a:r>
              <a:rPr lang="en-US" sz="2300" b="1" i="1" baseline="-25000" dirty="0" smtClean="0">
                <a:solidFill>
                  <a:srgbClr val="FF0000"/>
                </a:solidFill>
                <a:effectLst>
                  <a:outerShdw blurRad="38100" dist="38100" dir="2700000" algn="tl">
                    <a:srgbClr val="000000">
                      <a:alpha val="43137"/>
                    </a:srgbClr>
                  </a:outerShdw>
                </a:effectLst>
                <a:latin typeface="Bookman Old Style" panose="02050604050505020204" pitchFamily="18" charset="0"/>
              </a:rPr>
              <a:t>3</a:t>
            </a:r>
            <a:endParaRPr lang="ru-RU" sz="2300" b="1" i="1" baseline="-25000" dirty="0" smtClean="0">
              <a:solidFill>
                <a:srgbClr val="FF0000"/>
              </a:solidFill>
              <a:effectLst>
                <a:outerShdw blurRad="38100" dist="38100" dir="2700000" algn="tl">
                  <a:srgbClr val="000000">
                    <a:alpha val="43137"/>
                  </a:srgbClr>
                </a:outerShdw>
              </a:effectLst>
              <a:latin typeface="Bookman Old Style" panose="02050604050505020204" pitchFamily="18" charset="0"/>
            </a:endParaRPr>
          </a:p>
        </p:txBody>
      </p:sp>
      <p:sp>
        <p:nvSpPr>
          <p:cNvPr id="1048703" name="TextBox 9"/>
          <p:cNvSpPr txBox="1"/>
          <p:nvPr/>
        </p:nvSpPr>
        <p:spPr>
          <a:xfrm>
            <a:off x="1134544" y="2091201"/>
            <a:ext cx="840396"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3600" b="1" dirty="0">
                <a:ln w="22225">
                  <a:solidFill>
                    <a:schemeClr val="accent1"/>
                  </a:solidFill>
                  <a:prstDash val="solid"/>
                </a:ln>
                <a:solidFill>
                  <a:srgbClr val="FF0000"/>
                </a:solidFill>
              </a:rPr>
              <a:t>FM</a:t>
            </a:r>
            <a:endParaRPr lang="ru-RU" sz="3600" b="1" dirty="0">
              <a:ln w="22225">
                <a:solidFill>
                  <a:schemeClr val="accent1"/>
                </a:solidFill>
                <a:prstDash val="solid"/>
              </a:ln>
              <a:solidFill>
                <a:srgbClr val="FF0000"/>
              </a:solidFill>
            </a:endParaRPr>
          </a:p>
        </p:txBody>
      </p:sp>
      <p:pic>
        <p:nvPicPr>
          <p:cNvPr id="2097192" name="Picture 5"/>
          <p:cNvPicPr>
            <a:picLocks/>
          </p:cNvPicPr>
          <p:nvPr/>
        </p:nvPicPr>
        <p:blipFill>
          <a:blip r:embed="rId3"/>
          <a:srcRect/>
          <a:stretch>
            <a:fillRect/>
          </a:stretch>
        </p:blipFill>
        <p:spPr bwMode="auto">
          <a:xfrm>
            <a:off x="632928" y="2660659"/>
            <a:ext cx="1966484" cy="1332008"/>
          </a:xfrm>
          <a:prstGeom prst="rect">
            <a:avLst/>
          </a:prstGeom>
          <a:solidFill>
            <a:schemeClr val="bg1"/>
          </a:solidFill>
          <a:ln w="19050">
            <a:solidFill>
              <a:srgbClr val="0070C0"/>
            </a:solidFill>
            <a:miter lim="800000"/>
            <a:headEnd/>
            <a:tailEnd/>
          </a:ln>
        </p:spPr>
      </p:pic>
      <p:sp>
        <p:nvSpPr>
          <p:cNvPr id="1048704" name="TextBox 11"/>
          <p:cNvSpPr txBox="1"/>
          <p:nvPr/>
        </p:nvSpPr>
        <p:spPr>
          <a:xfrm>
            <a:off x="5929373" y="2091201"/>
            <a:ext cx="840396"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3600" b="1" dirty="0">
                <a:ln w="22225">
                  <a:solidFill>
                    <a:schemeClr val="accent1"/>
                  </a:solidFill>
                  <a:prstDash val="solid"/>
                </a:ln>
                <a:solidFill>
                  <a:srgbClr val="FF0000"/>
                </a:solidFill>
              </a:rPr>
              <a:t>FM</a:t>
            </a:r>
            <a:endParaRPr lang="ru-RU" sz="3600" b="1" dirty="0">
              <a:ln w="22225">
                <a:solidFill>
                  <a:schemeClr val="accent1"/>
                </a:solidFill>
                <a:prstDash val="solid"/>
              </a:ln>
              <a:solidFill>
                <a:srgbClr val="FF0000"/>
              </a:solidFill>
            </a:endParaRPr>
          </a:p>
        </p:txBody>
      </p:sp>
      <p:pic>
        <p:nvPicPr>
          <p:cNvPr id="2097193" name="Picture 5"/>
          <p:cNvPicPr>
            <a:picLocks/>
          </p:cNvPicPr>
          <p:nvPr/>
        </p:nvPicPr>
        <p:blipFill>
          <a:blip r:embed="rId3"/>
          <a:srcRect/>
          <a:stretch>
            <a:fillRect/>
          </a:stretch>
        </p:blipFill>
        <p:spPr bwMode="auto">
          <a:xfrm>
            <a:off x="5238750" y="2645198"/>
            <a:ext cx="1916929" cy="1347469"/>
          </a:xfrm>
          <a:prstGeom prst="rect">
            <a:avLst/>
          </a:prstGeom>
          <a:solidFill>
            <a:schemeClr val="bg1"/>
          </a:solidFill>
          <a:ln w="19050">
            <a:solidFill>
              <a:srgbClr val="0070C0"/>
            </a:solidFill>
            <a:miter lim="800000"/>
            <a:headEnd/>
            <a:tailEnd/>
          </a:ln>
        </p:spPr>
      </p:pic>
      <p:pic>
        <p:nvPicPr>
          <p:cNvPr id="2097194" name="Picture 9"/>
          <p:cNvPicPr>
            <a:picLocks/>
          </p:cNvPicPr>
          <p:nvPr/>
        </p:nvPicPr>
        <p:blipFill>
          <a:blip r:embed="rId4"/>
          <a:srcRect/>
          <a:stretch>
            <a:fillRect/>
          </a:stretch>
        </p:blipFill>
        <p:spPr bwMode="auto">
          <a:xfrm>
            <a:off x="7299518" y="3186757"/>
            <a:ext cx="1085276" cy="805910"/>
          </a:xfrm>
          <a:prstGeom prst="rect">
            <a:avLst/>
          </a:prstGeom>
          <a:solidFill>
            <a:schemeClr val="bg1"/>
          </a:solidFill>
          <a:ln w="19050">
            <a:solidFill>
              <a:schemeClr val="tx2"/>
            </a:solidFill>
            <a:miter lim="800000"/>
            <a:headEnd/>
            <a:tailEnd/>
          </a:ln>
        </p:spPr>
      </p:pic>
      <p:sp>
        <p:nvSpPr>
          <p:cNvPr id="1048705" name="TextBox 14"/>
          <p:cNvSpPr txBox="1"/>
          <p:nvPr/>
        </p:nvSpPr>
        <p:spPr>
          <a:xfrm>
            <a:off x="7364300" y="2664700"/>
            <a:ext cx="955711" cy="55399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US" sz="3000" b="1" dirty="0" smtClean="0">
                <a:ln w="22225">
                  <a:solidFill>
                    <a:schemeClr val="accent1"/>
                  </a:solidFill>
                  <a:prstDash val="solid"/>
                </a:ln>
                <a:solidFill>
                  <a:srgbClr val="FF0000"/>
                </a:solidFill>
              </a:rPr>
              <a:t>AFM</a:t>
            </a:r>
            <a:endParaRPr lang="ru-RU" sz="3000" b="1" dirty="0">
              <a:ln w="22225">
                <a:solidFill>
                  <a:schemeClr val="accent1"/>
                </a:solidFill>
                <a:prstDash val="solid"/>
              </a:ln>
              <a:solidFill>
                <a:srgbClr val="FF0000"/>
              </a:solidFill>
            </a:endParaRPr>
          </a:p>
        </p:txBody>
      </p:sp>
      <p:pic>
        <p:nvPicPr>
          <p:cNvPr id="2097195" name="Picture 9"/>
          <p:cNvPicPr>
            <a:picLocks/>
          </p:cNvPicPr>
          <p:nvPr/>
        </p:nvPicPr>
        <p:blipFill>
          <a:blip r:embed="rId4"/>
          <a:srcRect/>
          <a:stretch>
            <a:fillRect/>
          </a:stretch>
        </p:blipFill>
        <p:spPr bwMode="auto">
          <a:xfrm>
            <a:off x="2721790" y="3352800"/>
            <a:ext cx="1060920" cy="642965"/>
          </a:xfrm>
          <a:prstGeom prst="rect">
            <a:avLst/>
          </a:prstGeom>
          <a:solidFill>
            <a:schemeClr val="bg1"/>
          </a:solidFill>
          <a:ln w="19050">
            <a:solidFill>
              <a:schemeClr val="tx2"/>
            </a:solidFill>
            <a:miter lim="800000"/>
            <a:headEnd/>
            <a:tailEnd/>
          </a:ln>
        </p:spPr>
      </p:pic>
      <p:sp>
        <p:nvSpPr>
          <p:cNvPr id="1048706" name="TextBox 16"/>
          <p:cNvSpPr txBox="1"/>
          <p:nvPr/>
        </p:nvSpPr>
        <p:spPr>
          <a:xfrm>
            <a:off x="2807948" y="2865499"/>
            <a:ext cx="955711" cy="553998"/>
          </a:xfrm>
          <a:prstGeom prst="rect">
            <a:avLst/>
          </a:prstGeom>
          <a:noFill/>
          <a:ln>
            <a:noFill/>
          </a:ln>
          <a:effectLst/>
          <a:scene3d>
            <a:camera prst="orthographicFront">
              <a:rot lat="0" lon="0" rev="0"/>
            </a:camera>
            <a:lightRig rig="balanced" dir="t">
              <a:rot lat="0" lon="0" rev="8700000"/>
            </a:lightRig>
          </a:scene3d>
          <a:sp3d>
            <a:bevelT w="190500" h="38100"/>
          </a:sp3d>
        </p:spPr>
        <p:txBody>
          <a:bodyPr wrap="none" rtlCol="0">
            <a:spAutoFit/>
          </a:bodyPr>
          <a:lstStyle/>
          <a:p>
            <a:r>
              <a:rPr lang="en-US" sz="3000" b="1" dirty="0" smtClean="0">
                <a:ln w="22225">
                  <a:solidFill>
                    <a:schemeClr val="accent1"/>
                  </a:solidFill>
                  <a:prstDash val="solid"/>
                </a:ln>
                <a:solidFill>
                  <a:srgbClr val="FF0000"/>
                </a:solidFill>
              </a:rPr>
              <a:t>AFM</a:t>
            </a:r>
            <a:endParaRPr lang="ru-RU" sz="3000" b="1" dirty="0">
              <a:ln w="22225">
                <a:solidFill>
                  <a:schemeClr val="accent1"/>
                </a:solidFill>
                <a:prstDash val="solid"/>
              </a:ln>
              <a:solidFill>
                <a:srgbClr val="FF0000"/>
              </a:solidFill>
            </a:endParaRPr>
          </a:p>
        </p:txBody>
      </p:sp>
      <p:pic>
        <p:nvPicPr>
          <p:cNvPr id="2097196" name="Рисунок 1"/>
          <p:cNvPicPr>
            <a:picLocks noChangeAspect="1"/>
          </p:cNvPicPr>
          <p:nvPr/>
        </p:nvPicPr>
        <p:blipFill rotWithShape="1">
          <a:blip r:embed="rId5"/>
          <a:srcRect l="20084" t="3966" r="12847" b="60032"/>
          <a:stretch>
            <a:fillRect/>
          </a:stretch>
        </p:blipFill>
        <p:spPr>
          <a:xfrm>
            <a:off x="1566171" y="4629872"/>
            <a:ext cx="6249417" cy="1457190"/>
          </a:xfrm>
          <a:prstGeom prst="rect">
            <a:avLst/>
          </a:prstGeom>
          <a:ln>
            <a:solidFill>
              <a:schemeClr val="tx1"/>
            </a:solidFill>
          </a:ln>
          <a:effectLst>
            <a:outerShdw blurRad="292100" dist="139700" dir="2700000" algn="tl" rotWithShape="0">
              <a:srgbClr val="333333">
                <a:alpha val="65000"/>
              </a:srgbClr>
            </a:outerShdw>
          </a:effectLst>
        </p:spPr>
      </p:pic>
    </p:spTree>
  </p:cSld>
  <p:clrMapOvr>
    <a:masterClrMapping/>
  </p:clrMapOvr>
  <p:transition spd="slow">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3000">
              <a:srgbClr val="C9E3D6"/>
            </a:gs>
            <a:gs pos="67000">
              <a:schemeClr val="bg2">
                <a:tint val="90000"/>
                <a:satMod val="92000"/>
                <a:lumMod val="120000"/>
              </a:schemeClr>
            </a:gs>
            <a:gs pos="100000">
              <a:srgbClr val="93C7AC"/>
            </a:gs>
          </a:gsLst>
          <a:lin ang="2700000" scaled="1"/>
        </a:gradFill>
        <a:effectLst/>
      </p:bgPr>
    </p:bg>
    <p:spTree>
      <p:nvGrpSpPr>
        <p:cNvPr id="1" name=""/>
        <p:cNvGrpSpPr/>
        <p:nvPr/>
      </p:nvGrpSpPr>
      <p:grpSpPr>
        <a:xfrm>
          <a:off x="0" y="0"/>
          <a:ext cx="0" cy="0"/>
          <a:chOff x="0" y="0"/>
          <a:chExt cx="0" cy="0"/>
        </a:xfrm>
      </p:grpSpPr>
      <p:sp>
        <p:nvSpPr>
          <p:cNvPr id="1048712" name="TextBox 19"/>
          <p:cNvSpPr txBox="1"/>
          <p:nvPr/>
        </p:nvSpPr>
        <p:spPr>
          <a:xfrm>
            <a:off x="4364346" y="1301854"/>
            <a:ext cx="840396" cy="55399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3000" b="1" dirty="0">
                <a:ln w="22225">
                  <a:solidFill>
                    <a:schemeClr val="accent1"/>
                  </a:solidFill>
                  <a:prstDash val="solid"/>
                </a:ln>
                <a:solidFill>
                  <a:srgbClr val="FF0000"/>
                </a:solidFill>
              </a:rPr>
              <a:t>FM</a:t>
            </a:r>
            <a:endParaRPr lang="ru-RU" sz="3000" b="1" dirty="0">
              <a:ln w="22225">
                <a:solidFill>
                  <a:schemeClr val="accent1"/>
                </a:solidFill>
                <a:prstDash val="solid"/>
              </a:ln>
              <a:solidFill>
                <a:srgbClr val="FF0000"/>
              </a:solidFill>
            </a:endParaRPr>
          </a:p>
        </p:txBody>
      </p:sp>
      <p:graphicFrame>
        <p:nvGraphicFramePr>
          <p:cNvPr id="4194313" name="Объект 1"/>
          <p:cNvGraphicFramePr>
            <a:graphicFrameLocks noChangeAspect="1"/>
          </p:cNvGraphicFramePr>
          <p:nvPr>
            <p:extLst>
              <p:ext uri="{D42A27DB-BD31-4B8C-83A1-F6EECF244321}">
                <p14:modId xmlns:p14="http://schemas.microsoft.com/office/powerpoint/2010/main" val="3449455964"/>
              </p:ext>
            </p:extLst>
          </p:nvPr>
        </p:nvGraphicFramePr>
        <p:xfrm>
          <a:off x="5701705" y="1249681"/>
          <a:ext cx="3135235" cy="2453639"/>
        </p:xfrm>
        <a:graphic>
          <a:graphicData uri="http://schemas.openxmlformats.org/presentationml/2006/ole">
            <mc:AlternateContent xmlns:mc="http://schemas.openxmlformats.org/markup-compatibility/2006">
              <mc:Choice xmlns:v="urn:schemas-microsoft-com:vml" Requires="v">
                <p:oleObj spid="_x0000_s10633" name="Graph" r:id="rId4" imgW="4131720" imgH="2901600" progId="Origin50.Graph">
                  <p:embed/>
                </p:oleObj>
              </mc:Choice>
              <mc:Fallback>
                <p:oleObj name="Graph" r:id="rId4" imgW="4131720" imgH="2901600" progId="Origin50.Graph">
                  <p:embed/>
                  <p:pic>
                    <p:nvPicPr>
                      <p:cNvPr id="0" name="Picture 3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1705" y="1249681"/>
                        <a:ext cx="3135235" cy="2453639"/>
                      </a:xfrm>
                      <a:prstGeom prst="rect">
                        <a:avLst/>
                      </a:prstGeom>
                      <a:solidFill>
                        <a:schemeClr val="bg1"/>
                      </a:solidFill>
                      <a:ln w="9525">
                        <a:solidFill>
                          <a:schemeClr val="tx2"/>
                        </a:solidFill>
                        <a:miter lim="800000"/>
                        <a:headEnd/>
                        <a:tailEnd/>
                      </a:ln>
                    </p:spPr>
                  </p:pic>
                </p:oleObj>
              </mc:Fallback>
            </mc:AlternateContent>
          </a:graphicData>
        </a:graphic>
      </p:graphicFrame>
      <p:graphicFrame>
        <p:nvGraphicFramePr>
          <p:cNvPr id="4194314" name="Объект 2"/>
          <p:cNvGraphicFramePr>
            <a:graphicFrameLocks noChangeAspect="1"/>
          </p:cNvGraphicFramePr>
          <p:nvPr>
            <p:extLst>
              <p:ext uri="{D42A27DB-BD31-4B8C-83A1-F6EECF244321}">
                <p14:modId xmlns:p14="http://schemas.microsoft.com/office/powerpoint/2010/main" val="2312769296"/>
              </p:ext>
            </p:extLst>
          </p:nvPr>
        </p:nvGraphicFramePr>
        <p:xfrm>
          <a:off x="477145" y="1291505"/>
          <a:ext cx="3135235" cy="2411815"/>
        </p:xfrm>
        <a:graphic>
          <a:graphicData uri="http://schemas.openxmlformats.org/presentationml/2006/ole">
            <mc:AlternateContent xmlns:mc="http://schemas.openxmlformats.org/markup-compatibility/2006">
              <mc:Choice xmlns:v="urn:schemas-microsoft-com:vml" Requires="v">
                <p:oleObj spid="_x0000_s10634" name="Graph" r:id="rId6" imgW="4131720" imgH="2901600" progId="Origin50.Graph">
                  <p:embed/>
                </p:oleObj>
              </mc:Choice>
              <mc:Fallback>
                <p:oleObj name="Graph" r:id="rId6" imgW="4131720" imgH="2901600" progId="Origin50.Graph">
                  <p:embed/>
                  <p:pic>
                    <p:nvPicPr>
                      <p:cNvPr id="0" name="Picture 34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7145" y="1291505"/>
                        <a:ext cx="3135235" cy="2411815"/>
                      </a:xfrm>
                      <a:prstGeom prst="rect">
                        <a:avLst/>
                      </a:prstGeom>
                      <a:solidFill>
                        <a:schemeClr val="bg1"/>
                      </a:solidFill>
                      <a:ln w="9525">
                        <a:solidFill>
                          <a:schemeClr val="tx2"/>
                        </a:solidFill>
                        <a:miter lim="800000"/>
                        <a:headEnd/>
                        <a:tailEnd/>
                      </a:ln>
                    </p:spPr>
                  </p:pic>
                </p:oleObj>
              </mc:Fallback>
            </mc:AlternateContent>
          </a:graphicData>
        </a:graphic>
      </p:graphicFrame>
      <p:pic>
        <p:nvPicPr>
          <p:cNvPr id="2097199" name="Picture 5"/>
          <p:cNvPicPr>
            <a:picLocks/>
          </p:cNvPicPr>
          <p:nvPr/>
        </p:nvPicPr>
        <p:blipFill>
          <a:blip r:embed="rId8"/>
          <a:srcRect/>
          <a:stretch>
            <a:fillRect/>
          </a:stretch>
        </p:blipFill>
        <p:spPr bwMode="auto">
          <a:xfrm>
            <a:off x="3812667" y="1845769"/>
            <a:ext cx="1735508" cy="1224000"/>
          </a:xfrm>
          <a:prstGeom prst="rect">
            <a:avLst/>
          </a:prstGeom>
          <a:solidFill>
            <a:schemeClr val="bg1"/>
          </a:solidFill>
          <a:ln w="19050">
            <a:solidFill>
              <a:srgbClr val="0070C0"/>
            </a:solidFill>
            <a:miter lim="800000"/>
            <a:headEnd/>
            <a:tailEnd/>
          </a:ln>
        </p:spPr>
      </p:pic>
      <p:sp>
        <p:nvSpPr>
          <p:cNvPr id="1048713" name="Заголовок 1"/>
          <p:cNvSpPr>
            <a:spLocks noGrp="1"/>
          </p:cNvSpPr>
          <p:nvPr>
            <p:ph type="title"/>
          </p:nvPr>
        </p:nvSpPr>
        <p:spPr>
          <a:xfrm>
            <a:off x="1170720" y="168151"/>
            <a:ext cx="6989641" cy="781049"/>
          </a:xfrm>
        </p:spPr>
        <p:txBody>
          <a:bodyPr>
            <a:noAutofit/>
          </a:bodyPr>
          <a:lstStyle/>
          <a:p>
            <a:pPr algn="ctr"/>
            <a:r>
              <a:rPr lang="en-US" sz="3000" b="1" dirty="0">
                <a:solidFill>
                  <a:srgbClr val="C00000"/>
                </a:solidFill>
                <a:latin typeface="Times New Roman" panose="02020603050405020304" pitchFamily="18" charset="0"/>
                <a:cs typeface="Times New Roman" panose="02020603050405020304" pitchFamily="18" charset="0"/>
              </a:rPr>
              <a:t>Magnetic structure of</a:t>
            </a:r>
            <a:r>
              <a:rPr lang="ru-RU" sz="3000" b="1" dirty="0">
                <a:solidFill>
                  <a:srgbClr val="C00000"/>
                </a:solidFill>
                <a:latin typeface="Times New Roman" panose="02020603050405020304" pitchFamily="18" charset="0"/>
                <a:cs typeface="Times New Roman" panose="02020603050405020304" pitchFamily="18" charset="0"/>
              </a:rPr>
              <a:t> </a:t>
            </a:r>
            <a:r>
              <a:rPr lang="en-US" sz="3000" b="1" dirty="0">
                <a:solidFill>
                  <a:srgbClr val="C00000"/>
                </a:solidFill>
                <a:latin typeface="Times New Roman" panose="02020603050405020304" pitchFamily="18" charset="0"/>
                <a:cs typeface="Times New Roman" panose="02020603050405020304" pitchFamily="18" charset="0"/>
              </a:rPr>
              <a:t>nanostructured </a:t>
            </a:r>
            <a:r>
              <a:rPr lang="en-US" sz="3000" b="1" dirty="0" err="1">
                <a:solidFill>
                  <a:srgbClr val="C00000"/>
                </a:solidFill>
                <a:latin typeface="Times New Roman" panose="02020603050405020304" pitchFamily="18" charset="0"/>
                <a:cs typeface="Times New Roman" panose="02020603050405020304" pitchFamily="18" charset="0"/>
              </a:rPr>
              <a:t>manganites</a:t>
            </a:r>
            <a:endParaRPr lang="ru-RU" sz="3000" b="1" dirty="0">
              <a:solidFill>
                <a:srgbClr val="C00000"/>
              </a:solidFill>
              <a:latin typeface="Times New Roman" panose="02020603050405020304" pitchFamily="18" charset="0"/>
              <a:cs typeface="Times New Roman" panose="02020603050405020304" pitchFamily="18" charset="0"/>
            </a:endParaRPr>
          </a:p>
        </p:txBody>
      </p:sp>
      <p:pic>
        <p:nvPicPr>
          <p:cNvPr id="11" name="Picture 9"/>
          <p:cNvPicPr>
            <a:picLocks/>
          </p:cNvPicPr>
          <p:nvPr/>
        </p:nvPicPr>
        <p:blipFill>
          <a:blip r:embed="rId9"/>
          <a:srcRect/>
          <a:stretch>
            <a:fillRect/>
          </a:stretch>
        </p:blipFill>
        <p:spPr bwMode="auto">
          <a:xfrm>
            <a:off x="3832696" y="4597524"/>
            <a:ext cx="1695450" cy="1224000"/>
          </a:xfrm>
          <a:prstGeom prst="rect">
            <a:avLst/>
          </a:prstGeom>
          <a:solidFill>
            <a:schemeClr val="bg1"/>
          </a:solidFill>
          <a:ln w="19050">
            <a:solidFill>
              <a:schemeClr val="tx2"/>
            </a:solidFill>
            <a:miter lim="800000"/>
            <a:headEnd/>
            <a:tailEnd/>
          </a:ln>
        </p:spPr>
      </p:pic>
      <p:sp>
        <p:nvSpPr>
          <p:cNvPr id="12" name="TextBox 16"/>
          <p:cNvSpPr txBox="1"/>
          <p:nvPr/>
        </p:nvSpPr>
        <p:spPr>
          <a:xfrm>
            <a:off x="4260223" y="4063692"/>
            <a:ext cx="955711" cy="55399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US" sz="3000" b="1" dirty="0" smtClean="0">
                <a:ln w="22225">
                  <a:solidFill>
                    <a:schemeClr val="accent1"/>
                  </a:solidFill>
                  <a:prstDash val="solid"/>
                </a:ln>
                <a:solidFill>
                  <a:srgbClr val="FF0000"/>
                </a:solidFill>
              </a:rPr>
              <a:t>AFM</a:t>
            </a:r>
            <a:endParaRPr lang="ru-RU" sz="3000" b="1" dirty="0">
              <a:ln w="22225">
                <a:solidFill>
                  <a:schemeClr val="accent1"/>
                </a:solidFill>
                <a:prstDash val="solid"/>
              </a:ln>
              <a:solidFill>
                <a:srgbClr val="FF0000"/>
              </a:solidFill>
            </a:endParaRPr>
          </a:p>
        </p:txBody>
      </p:sp>
      <p:graphicFrame>
        <p:nvGraphicFramePr>
          <p:cNvPr id="13" name="Объект 19"/>
          <p:cNvGraphicFramePr>
            <a:graphicFrameLocks noChangeAspect="1"/>
          </p:cNvGraphicFramePr>
          <p:nvPr>
            <p:extLst>
              <p:ext uri="{D42A27DB-BD31-4B8C-83A1-F6EECF244321}">
                <p14:modId xmlns:p14="http://schemas.microsoft.com/office/powerpoint/2010/main" val="4070789371"/>
              </p:ext>
            </p:extLst>
          </p:nvPr>
        </p:nvGraphicFramePr>
        <p:xfrm>
          <a:off x="483697" y="3954155"/>
          <a:ext cx="3135235" cy="2360101"/>
        </p:xfrm>
        <a:graphic>
          <a:graphicData uri="http://schemas.openxmlformats.org/presentationml/2006/ole">
            <mc:AlternateContent xmlns:mc="http://schemas.openxmlformats.org/markup-compatibility/2006">
              <mc:Choice xmlns:v="urn:schemas-microsoft-com:vml" Requires="v">
                <p:oleObj spid="_x0000_s10635" name="Graph" r:id="rId10" imgW="4131720" imgH="2901600" progId="Origin50.Graph">
                  <p:embed/>
                </p:oleObj>
              </mc:Choice>
              <mc:Fallback>
                <p:oleObj name="Graph" r:id="rId10" imgW="4131720" imgH="2901600" progId="Origin50.Graph">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3697" y="3954155"/>
                        <a:ext cx="3135235" cy="2360101"/>
                      </a:xfrm>
                      <a:prstGeom prst="rect">
                        <a:avLst/>
                      </a:prstGeom>
                      <a:solidFill>
                        <a:schemeClr val="bg1"/>
                      </a:solidFill>
                      <a:ln w="9525">
                        <a:solidFill>
                          <a:schemeClr val="tx2"/>
                        </a:solidFill>
                        <a:miter lim="800000"/>
                        <a:headEnd/>
                        <a:tailEnd/>
                      </a:ln>
                    </p:spPr>
                  </p:pic>
                </p:oleObj>
              </mc:Fallback>
            </mc:AlternateContent>
          </a:graphicData>
        </a:graphic>
      </p:graphicFrame>
      <p:graphicFrame>
        <p:nvGraphicFramePr>
          <p:cNvPr id="14" name="Объект 18"/>
          <p:cNvGraphicFramePr>
            <a:graphicFrameLocks noChangeAspect="1"/>
          </p:cNvGraphicFramePr>
          <p:nvPr>
            <p:extLst>
              <p:ext uri="{D42A27DB-BD31-4B8C-83A1-F6EECF244321}">
                <p14:modId xmlns:p14="http://schemas.microsoft.com/office/powerpoint/2010/main" val="3955071611"/>
              </p:ext>
            </p:extLst>
          </p:nvPr>
        </p:nvGraphicFramePr>
        <p:xfrm>
          <a:off x="5701705" y="3954155"/>
          <a:ext cx="3135235" cy="2360102"/>
        </p:xfrm>
        <a:graphic>
          <a:graphicData uri="http://schemas.openxmlformats.org/presentationml/2006/ole">
            <mc:AlternateContent xmlns:mc="http://schemas.openxmlformats.org/markup-compatibility/2006">
              <mc:Choice xmlns:v="urn:schemas-microsoft-com:vml" Requires="v">
                <p:oleObj spid="_x0000_s10636" name="Graph" r:id="rId12" imgW="4131720" imgH="2901600" progId="Origin50.Graph">
                  <p:embed/>
                </p:oleObj>
              </mc:Choice>
              <mc:Fallback>
                <p:oleObj name="Graph" r:id="rId12" imgW="4131720" imgH="2901600" progId="Origin50.Graph">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01705" y="3954155"/>
                        <a:ext cx="3135235" cy="2360102"/>
                      </a:xfrm>
                      <a:prstGeom prst="rect">
                        <a:avLst/>
                      </a:prstGeom>
                      <a:solidFill>
                        <a:schemeClr val="bg1"/>
                      </a:solidFill>
                      <a:ln w="9525">
                        <a:solidFill>
                          <a:schemeClr val="tx2"/>
                        </a:solidFill>
                        <a:miter lim="800000"/>
                        <a:headEnd/>
                        <a:tailEnd/>
                      </a:ln>
                    </p:spPr>
                  </p:pic>
                </p:oleObj>
              </mc:Fallback>
            </mc:AlternateContent>
          </a:graphicData>
        </a:graphic>
      </p:graphicFrame>
      <p:sp>
        <p:nvSpPr>
          <p:cNvPr id="2" name="Стрелка вниз 1"/>
          <p:cNvSpPr/>
          <p:nvPr/>
        </p:nvSpPr>
        <p:spPr>
          <a:xfrm>
            <a:off x="4535641" y="3291840"/>
            <a:ext cx="289560" cy="662315"/>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C00000"/>
              </a:solidFill>
            </a:endParaRPr>
          </a:p>
        </p:txBody>
      </p:sp>
    </p:spTree>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3000">
              <a:srgbClr val="C9E3D6"/>
            </a:gs>
            <a:gs pos="67000">
              <a:schemeClr val="bg2">
                <a:tint val="90000"/>
                <a:satMod val="92000"/>
                <a:lumMod val="120000"/>
              </a:schemeClr>
            </a:gs>
            <a:gs pos="100000">
              <a:srgbClr val="93C7AC"/>
            </a:gs>
          </a:gsLst>
          <a:lin ang="2700000" scaled="1"/>
        </a:gradFill>
        <a:effectLst/>
      </p:bgPr>
    </p:bg>
    <p:spTree>
      <p:nvGrpSpPr>
        <p:cNvPr id="1" name=""/>
        <p:cNvGrpSpPr/>
        <p:nvPr/>
      </p:nvGrpSpPr>
      <p:grpSpPr>
        <a:xfrm>
          <a:off x="0" y="0"/>
          <a:ext cx="0" cy="0"/>
          <a:chOff x="0" y="0"/>
          <a:chExt cx="0" cy="0"/>
        </a:xfrm>
      </p:grpSpPr>
      <p:sp>
        <p:nvSpPr>
          <p:cNvPr id="1048734" name="Заголовок 1"/>
          <p:cNvSpPr>
            <a:spLocks noGrp="1"/>
          </p:cNvSpPr>
          <p:nvPr>
            <p:ph type="title"/>
          </p:nvPr>
        </p:nvSpPr>
        <p:spPr>
          <a:xfrm>
            <a:off x="755230" y="438284"/>
            <a:ext cx="8128286" cy="800612"/>
          </a:xfrm>
        </p:spPr>
        <p:txBody>
          <a:bodyPr>
            <a:noAutofit/>
          </a:bodyPr>
          <a:lstStyle/>
          <a:p>
            <a:pPr algn="ctr"/>
            <a:r>
              <a:rPr lang="en-US" sz="3000" b="1" dirty="0" smtClean="0">
                <a:solidFill>
                  <a:srgbClr val="C00000"/>
                </a:solidFill>
                <a:latin typeface="Times New Roman" panose="02020603050405020304" pitchFamily="18" charset="0"/>
                <a:cs typeface="Times New Roman" panose="02020603050405020304" pitchFamily="18" charset="0"/>
              </a:rPr>
              <a:t>Structural </a:t>
            </a:r>
            <a:r>
              <a:rPr lang="en-US" sz="3000" b="1" dirty="0" smtClean="0">
                <a:solidFill>
                  <a:srgbClr val="C00000"/>
                </a:solidFill>
                <a:latin typeface="Times New Roman" panose="02020603050405020304" pitchFamily="18" charset="0"/>
                <a:cs typeface="Times New Roman" panose="02020603050405020304" pitchFamily="18" charset="0"/>
              </a:rPr>
              <a:t>model</a:t>
            </a:r>
            <a:endParaRPr lang="ru-RU" sz="30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4194326" name="Объект 3"/>
          <p:cNvGraphicFramePr>
            <a:graphicFrameLocks noChangeAspect="1"/>
          </p:cNvGraphicFramePr>
          <p:nvPr/>
        </p:nvGraphicFramePr>
        <p:xfrm>
          <a:off x="2927702" y="2773760"/>
          <a:ext cx="5348135" cy="4084240"/>
        </p:xfrm>
        <a:graphic>
          <a:graphicData uri="http://schemas.openxmlformats.org/presentationml/2006/ole">
            <mc:AlternateContent xmlns:mc="http://schemas.openxmlformats.org/markup-compatibility/2006">
              <mc:Choice xmlns:v="urn:schemas-microsoft-com:vml" Requires="v">
                <p:oleObj spid="_x0000_s6400" name="Graph" r:id="rId4" imgW="4139293" imgH="2922814" progId="Origin50.Graph">
                  <p:embed/>
                </p:oleObj>
              </mc:Choice>
              <mc:Fallback>
                <p:oleObj name="Graph" r:id="rId4" imgW="4139293" imgH="2922814" progId="Origin50.Graph">
                  <p:embed/>
                  <p:pic>
                    <p:nvPicPr>
                      <p:cNvPr id="0" name="Picture 2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7702" y="2773760"/>
                        <a:ext cx="5348135" cy="40842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99" name="Группа 305"/>
          <p:cNvGrpSpPr/>
          <p:nvPr/>
        </p:nvGrpSpPr>
        <p:grpSpPr>
          <a:xfrm>
            <a:off x="3789280" y="3969789"/>
            <a:ext cx="905603" cy="1110682"/>
            <a:chOff x="0" y="0"/>
            <a:chExt cx="628650" cy="1066800"/>
          </a:xfrm>
          <a:solidFill>
            <a:schemeClr val="accent2">
              <a:lumMod val="75000"/>
            </a:schemeClr>
          </a:solidFill>
        </p:grpSpPr>
        <p:sp>
          <p:nvSpPr>
            <p:cNvPr id="1048735" name="Стрелка вправо 306"/>
            <p:cNvSpPr/>
            <p:nvPr/>
          </p:nvSpPr>
          <p:spPr>
            <a:xfrm>
              <a:off x="0" y="0"/>
              <a:ext cx="628650" cy="1066800"/>
            </a:xfrm>
            <a:prstGeom prst="rightArrow">
              <a:avLst>
                <a:gd name="adj1" fmla="val 50000"/>
                <a:gd name="adj2" fmla="val 28571"/>
              </a:avLst>
            </a:prstGeom>
            <a:grpFill/>
            <a:ln>
              <a:solidFill>
                <a:schemeClr val="accent2">
                  <a:lumMod val="50000"/>
                </a:schemeClr>
              </a:solidFill>
            </a:ln>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Bef>
                  <a:spcPts val="600"/>
                </a:spcBef>
                <a:spcAft>
                  <a:spcPts val="600"/>
                </a:spcAft>
              </a:pPr>
              <a:r>
                <a:rPr lang="en-US" sz="5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097218" name="Рисунок 307"/>
            <p:cNvPicPr>
              <a:picLocks noChangeAspect="1"/>
            </p:cNvPicPr>
            <p:nvPr/>
          </p:nvPicPr>
          <p:blipFill>
            <a:blip r:embed="rId6" cstate="print"/>
            <a:stretch>
              <a:fillRect/>
            </a:stretch>
          </p:blipFill>
          <p:spPr>
            <a:xfrm>
              <a:off x="97436" y="329784"/>
              <a:ext cx="298450" cy="428625"/>
            </a:xfrm>
            <a:prstGeom prst="roundRect">
              <a:avLst>
                <a:gd name="adj" fmla="val 8594"/>
              </a:avLst>
            </a:prstGeom>
            <a:grpFill/>
            <a:ln>
              <a:solidFill>
                <a:schemeClr val="accent2">
                  <a:lumMod val="50000"/>
                </a:schemeClr>
              </a:solidFill>
            </a:ln>
            <a:effectLst/>
          </p:spPr>
        </p:pic>
      </p:grpSp>
      <p:grpSp>
        <p:nvGrpSpPr>
          <p:cNvPr id="100" name="Группа 6"/>
          <p:cNvGrpSpPr/>
          <p:nvPr/>
        </p:nvGrpSpPr>
        <p:grpSpPr>
          <a:xfrm>
            <a:off x="5923568" y="3213949"/>
            <a:ext cx="2858474" cy="2739360"/>
            <a:chOff x="6114275" y="3413540"/>
            <a:chExt cx="2858474" cy="2739360"/>
          </a:xfrm>
        </p:grpSpPr>
        <p:sp>
          <p:nvSpPr>
            <p:cNvPr id="1048736" name="Кольцо 310"/>
            <p:cNvSpPr/>
            <p:nvPr/>
          </p:nvSpPr>
          <p:spPr>
            <a:xfrm>
              <a:off x="6114275" y="3413540"/>
              <a:ext cx="2858474" cy="2739360"/>
            </a:xfrm>
            <a:prstGeom prst="donut">
              <a:avLst>
                <a:gd name="adj" fmla="val 29821"/>
              </a:avLst>
            </a:prstGeom>
            <a:solidFill>
              <a:schemeClr val="accent4">
                <a:lumMod val="40000"/>
                <a:lumOff val="6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nvGrpSpPr>
            <p:cNvPr id="101" name="Группа 311"/>
            <p:cNvGrpSpPr/>
            <p:nvPr/>
          </p:nvGrpSpPr>
          <p:grpSpPr>
            <a:xfrm>
              <a:off x="7670270" y="4403450"/>
              <a:ext cx="195169" cy="131314"/>
              <a:chOff x="0" y="0"/>
              <a:chExt cx="362446" cy="196390"/>
            </a:xfrm>
          </p:grpSpPr>
          <p:sp>
            <p:nvSpPr>
              <p:cNvPr id="1048737" name="Стрелка вправо 437"/>
              <p:cNvSpPr/>
              <p:nvPr/>
            </p:nvSpPr>
            <p:spPr>
              <a:xfrm>
                <a:off x="0" y="3545"/>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738" name="Стрелка вправо 438"/>
              <p:cNvSpPr/>
              <p:nvPr/>
            </p:nvSpPr>
            <p:spPr>
              <a:xfrm>
                <a:off x="205563" y="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739" name="Стрелка вправо 439"/>
              <p:cNvSpPr/>
              <p:nvPr/>
            </p:nvSpPr>
            <p:spPr>
              <a:xfrm>
                <a:off x="5316" y="147084"/>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740" name="Стрелка вправо 440"/>
              <p:cNvSpPr/>
              <p:nvPr/>
            </p:nvSpPr>
            <p:spPr>
              <a:xfrm>
                <a:off x="203791" y="14354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grpSp>
          <p:nvGrpSpPr>
            <p:cNvPr id="102" name="Группа 312"/>
            <p:cNvGrpSpPr/>
            <p:nvPr/>
          </p:nvGrpSpPr>
          <p:grpSpPr>
            <a:xfrm>
              <a:off x="7247166" y="4396308"/>
              <a:ext cx="195169" cy="131314"/>
              <a:chOff x="0" y="0"/>
              <a:chExt cx="362446" cy="196390"/>
            </a:xfrm>
          </p:grpSpPr>
          <p:sp>
            <p:nvSpPr>
              <p:cNvPr id="1048741" name="Стрелка вправо 433"/>
              <p:cNvSpPr/>
              <p:nvPr/>
            </p:nvSpPr>
            <p:spPr>
              <a:xfrm>
                <a:off x="0" y="3545"/>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742" name="Стрелка вправо 434"/>
              <p:cNvSpPr/>
              <p:nvPr/>
            </p:nvSpPr>
            <p:spPr>
              <a:xfrm>
                <a:off x="205563" y="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743" name="Стрелка вправо 435"/>
              <p:cNvSpPr/>
              <p:nvPr/>
            </p:nvSpPr>
            <p:spPr>
              <a:xfrm>
                <a:off x="5316" y="147084"/>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744" name="Стрелка вправо 436"/>
              <p:cNvSpPr/>
              <p:nvPr/>
            </p:nvSpPr>
            <p:spPr>
              <a:xfrm>
                <a:off x="203791" y="14354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grpSp>
          <p:nvGrpSpPr>
            <p:cNvPr id="103" name="Группа 313"/>
            <p:cNvGrpSpPr/>
            <p:nvPr/>
          </p:nvGrpSpPr>
          <p:grpSpPr>
            <a:xfrm>
              <a:off x="7628031" y="5054560"/>
              <a:ext cx="195169" cy="131314"/>
              <a:chOff x="0" y="0"/>
              <a:chExt cx="362446" cy="196390"/>
            </a:xfrm>
          </p:grpSpPr>
          <p:sp>
            <p:nvSpPr>
              <p:cNvPr id="1048745" name="Стрелка вправо 429"/>
              <p:cNvSpPr/>
              <p:nvPr/>
            </p:nvSpPr>
            <p:spPr>
              <a:xfrm>
                <a:off x="0" y="3545"/>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746" name="Стрелка вправо 430"/>
              <p:cNvSpPr/>
              <p:nvPr/>
            </p:nvSpPr>
            <p:spPr>
              <a:xfrm>
                <a:off x="205563" y="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747" name="Стрелка вправо 431"/>
              <p:cNvSpPr/>
              <p:nvPr/>
            </p:nvSpPr>
            <p:spPr>
              <a:xfrm>
                <a:off x="5316" y="147084"/>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748" name="Стрелка вправо 432"/>
              <p:cNvSpPr/>
              <p:nvPr/>
            </p:nvSpPr>
            <p:spPr>
              <a:xfrm>
                <a:off x="203791" y="14354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grpSp>
          <p:nvGrpSpPr>
            <p:cNvPr id="104" name="Группа 314"/>
            <p:cNvGrpSpPr/>
            <p:nvPr/>
          </p:nvGrpSpPr>
          <p:grpSpPr>
            <a:xfrm>
              <a:off x="7250538" y="5013605"/>
              <a:ext cx="195169" cy="131314"/>
              <a:chOff x="0" y="0"/>
              <a:chExt cx="362446" cy="196390"/>
            </a:xfrm>
          </p:grpSpPr>
          <p:sp>
            <p:nvSpPr>
              <p:cNvPr id="1048749" name="Стрелка вправо 425"/>
              <p:cNvSpPr/>
              <p:nvPr/>
            </p:nvSpPr>
            <p:spPr>
              <a:xfrm>
                <a:off x="0" y="3545"/>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750" name="Стрелка вправо 426"/>
              <p:cNvSpPr/>
              <p:nvPr/>
            </p:nvSpPr>
            <p:spPr>
              <a:xfrm>
                <a:off x="205563" y="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751" name="Стрелка вправо 427"/>
              <p:cNvSpPr/>
              <p:nvPr/>
            </p:nvSpPr>
            <p:spPr>
              <a:xfrm>
                <a:off x="5316" y="147084"/>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752" name="Стрелка вправо 428"/>
              <p:cNvSpPr/>
              <p:nvPr/>
            </p:nvSpPr>
            <p:spPr>
              <a:xfrm>
                <a:off x="203791" y="14354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grpSp>
          <p:nvGrpSpPr>
            <p:cNvPr id="105" name="Группа 315"/>
            <p:cNvGrpSpPr/>
            <p:nvPr/>
          </p:nvGrpSpPr>
          <p:grpSpPr>
            <a:xfrm>
              <a:off x="7081867" y="4719915"/>
              <a:ext cx="195253" cy="131332"/>
              <a:chOff x="0" y="0"/>
              <a:chExt cx="362446" cy="196390"/>
            </a:xfrm>
          </p:grpSpPr>
          <p:sp>
            <p:nvSpPr>
              <p:cNvPr id="1048753" name="Стрелка вправо 421"/>
              <p:cNvSpPr/>
              <p:nvPr/>
            </p:nvSpPr>
            <p:spPr>
              <a:xfrm>
                <a:off x="0" y="3545"/>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754" name="Стрелка вправо 422"/>
              <p:cNvSpPr/>
              <p:nvPr/>
            </p:nvSpPr>
            <p:spPr>
              <a:xfrm>
                <a:off x="205563" y="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755" name="Стрелка вправо 423"/>
              <p:cNvSpPr/>
              <p:nvPr/>
            </p:nvSpPr>
            <p:spPr>
              <a:xfrm>
                <a:off x="5316" y="147084"/>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756" name="Стрелка вправо 424"/>
              <p:cNvSpPr/>
              <p:nvPr/>
            </p:nvSpPr>
            <p:spPr>
              <a:xfrm>
                <a:off x="203791" y="14354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grpSp>
          <p:nvGrpSpPr>
            <p:cNvPr id="106" name="Группа 316"/>
            <p:cNvGrpSpPr/>
            <p:nvPr/>
          </p:nvGrpSpPr>
          <p:grpSpPr>
            <a:xfrm>
              <a:off x="6367850" y="4234492"/>
              <a:ext cx="195256" cy="129212"/>
              <a:chOff x="0" y="0"/>
              <a:chExt cx="362446" cy="196390"/>
            </a:xfrm>
          </p:grpSpPr>
          <p:sp>
            <p:nvSpPr>
              <p:cNvPr id="1048757" name="Стрелка вправо 417"/>
              <p:cNvSpPr/>
              <p:nvPr/>
            </p:nvSpPr>
            <p:spPr>
              <a:xfrm>
                <a:off x="0" y="3545"/>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758" name="Стрелка вправо 418"/>
              <p:cNvSpPr/>
              <p:nvPr/>
            </p:nvSpPr>
            <p:spPr>
              <a:xfrm>
                <a:off x="205563" y="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759" name="Стрелка вправо 419"/>
              <p:cNvSpPr/>
              <p:nvPr/>
            </p:nvSpPr>
            <p:spPr>
              <a:xfrm rot="10800000">
                <a:off x="5316" y="147084"/>
                <a:ext cx="156883" cy="4930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760" name="Стрелка вправо 420"/>
              <p:cNvSpPr/>
              <p:nvPr/>
            </p:nvSpPr>
            <p:spPr>
              <a:xfrm rot="10800000">
                <a:off x="203791" y="143540"/>
                <a:ext cx="156883" cy="4930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grpSp>
          <p:nvGrpSpPr>
            <p:cNvPr id="107" name="Группа 317"/>
            <p:cNvGrpSpPr/>
            <p:nvPr/>
          </p:nvGrpSpPr>
          <p:grpSpPr>
            <a:xfrm>
              <a:off x="6607987" y="4599654"/>
              <a:ext cx="195256" cy="129212"/>
              <a:chOff x="0" y="0"/>
              <a:chExt cx="362446" cy="196390"/>
            </a:xfrm>
          </p:grpSpPr>
          <p:sp>
            <p:nvSpPr>
              <p:cNvPr id="1048761" name="Стрелка вправо 413"/>
              <p:cNvSpPr/>
              <p:nvPr/>
            </p:nvSpPr>
            <p:spPr>
              <a:xfrm>
                <a:off x="0" y="3545"/>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762" name="Стрелка вправо 414"/>
              <p:cNvSpPr/>
              <p:nvPr/>
            </p:nvSpPr>
            <p:spPr>
              <a:xfrm>
                <a:off x="205563" y="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763" name="Стрелка вправо 415"/>
              <p:cNvSpPr/>
              <p:nvPr/>
            </p:nvSpPr>
            <p:spPr>
              <a:xfrm rot="10800000">
                <a:off x="5316" y="147084"/>
                <a:ext cx="156883" cy="4930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764" name="Стрелка вправо 416"/>
              <p:cNvSpPr/>
              <p:nvPr/>
            </p:nvSpPr>
            <p:spPr>
              <a:xfrm rot="10800000">
                <a:off x="203791" y="143540"/>
                <a:ext cx="156883" cy="4930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grpSp>
          <p:nvGrpSpPr>
            <p:cNvPr id="108" name="Группа 318"/>
            <p:cNvGrpSpPr/>
            <p:nvPr/>
          </p:nvGrpSpPr>
          <p:grpSpPr>
            <a:xfrm>
              <a:off x="6787265" y="5145140"/>
              <a:ext cx="195256" cy="129212"/>
              <a:chOff x="0" y="0"/>
              <a:chExt cx="362446" cy="196390"/>
            </a:xfrm>
          </p:grpSpPr>
          <p:sp>
            <p:nvSpPr>
              <p:cNvPr id="1048765" name="Стрелка вправо 409"/>
              <p:cNvSpPr/>
              <p:nvPr/>
            </p:nvSpPr>
            <p:spPr>
              <a:xfrm>
                <a:off x="0" y="3545"/>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766" name="Стрелка вправо 410"/>
              <p:cNvSpPr/>
              <p:nvPr/>
            </p:nvSpPr>
            <p:spPr>
              <a:xfrm>
                <a:off x="205563" y="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767" name="Стрелка вправо 411"/>
              <p:cNvSpPr/>
              <p:nvPr/>
            </p:nvSpPr>
            <p:spPr>
              <a:xfrm rot="10800000">
                <a:off x="5316" y="147084"/>
                <a:ext cx="156883" cy="4930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768" name="Стрелка вправо 412"/>
              <p:cNvSpPr/>
              <p:nvPr/>
            </p:nvSpPr>
            <p:spPr>
              <a:xfrm rot="10800000">
                <a:off x="203791" y="143540"/>
                <a:ext cx="156883" cy="4930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grpSp>
          <p:nvGrpSpPr>
            <p:cNvPr id="109" name="Группа 319"/>
            <p:cNvGrpSpPr/>
            <p:nvPr/>
          </p:nvGrpSpPr>
          <p:grpSpPr>
            <a:xfrm>
              <a:off x="6851827" y="4145238"/>
              <a:ext cx="195256" cy="129212"/>
              <a:chOff x="0" y="0"/>
              <a:chExt cx="362446" cy="196390"/>
            </a:xfrm>
          </p:grpSpPr>
          <p:sp>
            <p:nvSpPr>
              <p:cNvPr id="1048769" name="Стрелка вправо 405"/>
              <p:cNvSpPr/>
              <p:nvPr/>
            </p:nvSpPr>
            <p:spPr>
              <a:xfrm>
                <a:off x="0" y="3545"/>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770" name="Стрелка вправо 406"/>
              <p:cNvSpPr/>
              <p:nvPr/>
            </p:nvSpPr>
            <p:spPr>
              <a:xfrm>
                <a:off x="205563" y="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771" name="Стрелка вправо 407"/>
              <p:cNvSpPr/>
              <p:nvPr/>
            </p:nvSpPr>
            <p:spPr>
              <a:xfrm rot="10800000">
                <a:off x="5316" y="147084"/>
                <a:ext cx="156883" cy="4930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772" name="Стрелка вправо 408"/>
              <p:cNvSpPr/>
              <p:nvPr/>
            </p:nvSpPr>
            <p:spPr>
              <a:xfrm rot="10800000">
                <a:off x="203791" y="143540"/>
                <a:ext cx="156883" cy="4930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grpSp>
          <p:nvGrpSpPr>
            <p:cNvPr id="110" name="Группа 320"/>
            <p:cNvGrpSpPr/>
            <p:nvPr/>
          </p:nvGrpSpPr>
          <p:grpSpPr>
            <a:xfrm>
              <a:off x="6888236" y="3761557"/>
              <a:ext cx="195256" cy="129212"/>
              <a:chOff x="0" y="0"/>
              <a:chExt cx="362446" cy="196390"/>
            </a:xfrm>
          </p:grpSpPr>
          <p:sp>
            <p:nvSpPr>
              <p:cNvPr id="1048773" name="Стрелка вправо 401"/>
              <p:cNvSpPr/>
              <p:nvPr/>
            </p:nvSpPr>
            <p:spPr>
              <a:xfrm>
                <a:off x="0" y="3545"/>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774" name="Стрелка вправо 402"/>
              <p:cNvSpPr/>
              <p:nvPr/>
            </p:nvSpPr>
            <p:spPr>
              <a:xfrm>
                <a:off x="205563" y="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775" name="Стрелка вправо 403"/>
              <p:cNvSpPr/>
              <p:nvPr/>
            </p:nvSpPr>
            <p:spPr>
              <a:xfrm rot="10800000">
                <a:off x="5316" y="147084"/>
                <a:ext cx="156883" cy="4930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776" name="Стрелка вправо 404"/>
              <p:cNvSpPr/>
              <p:nvPr/>
            </p:nvSpPr>
            <p:spPr>
              <a:xfrm rot="10800000">
                <a:off x="203791" y="143540"/>
                <a:ext cx="156883" cy="4930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grpSp>
          <p:nvGrpSpPr>
            <p:cNvPr id="111" name="Группа 321"/>
            <p:cNvGrpSpPr/>
            <p:nvPr/>
          </p:nvGrpSpPr>
          <p:grpSpPr>
            <a:xfrm>
              <a:off x="7442833" y="3936034"/>
              <a:ext cx="195256" cy="129212"/>
              <a:chOff x="0" y="0"/>
              <a:chExt cx="362446" cy="196390"/>
            </a:xfrm>
          </p:grpSpPr>
          <p:sp>
            <p:nvSpPr>
              <p:cNvPr id="1048777" name="Стрелка вправо 397"/>
              <p:cNvSpPr/>
              <p:nvPr/>
            </p:nvSpPr>
            <p:spPr>
              <a:xfrm>
                <a:off x="0" y="3545"/>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778" name="Стрелка вправо 398"/>
              <p:cNvSpPr/>
              <p:nvPr/>
            </p:nvSpPr>
            <p:spPr>
              <a:xfrm>
                <a:off x="205563" y="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779" name="Стрелка вправо 399"/>
              <p:cNvSpPr/>
              <p:nvPr/>
            </p:nvSpPr>
            <p:spPr>
              <a:xfrm rot="10800000">
                <a:off x="5316" y="147084"/>
                <a:ext cx="156883" cy="4930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780" name="Стрелка вправо 400"/>
              <p:cNvSpPr/>
              <p:nvPr/>
            </p:nvSpPr>
            <p:spPr>
              <a:xfrm rot="10800000">
                <a:off x="203791" y="143540"/>
                <a:ext cx="156883" cy="4930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grpSp>
          <p:nvGrpSpPr>
            <p:cNvPr id="112" name="Группа 322"/>
            <p:cNvGrpSpPr/>
            <p:nvPr/>
          </p:nvGrpSpPr>
          <p:grpSpPr>
            <a:xfrm>
              <a:off x="7976231" y="4099184"/>
              <a:ext cx="195256" cy="129212"/>
              <a:chOff x="0" y="0"/>
              <a:chExt cx="362446" cy="196390"/>
            </a:xfrm>
          </p:grpSpPr>
          <p:sp>
            <p:nvSpPr>
              <p:cNvPr id="1048781" name="Стрелка вправо 393"/>
              <p:cNvSpPr/>
              <p:nvPr/>
            </p:nvSpPr>
            <p:spPr>
              <a:xfrm>
                <a:off x="0" y="3545"/>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782" name="Стрелка вправо 394"/>
              <p:cNvSpPr/>
              <p:nvPr/>
            </p:nvSpPr>
            <p:spPr>
              <a:xfrm>
                <a:off x="205563" y="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783" name="Стрелка вправо 395"/>
              <p:cNvSpPr/>
              <p:nvPr/>
            </p:nvSpPr>
            <p:spPr>
              <a:xfrm rot="10800000">
                <a:off x="5316" y="147084"/>
                <a:ext cx="156883" cy="4930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784" name="Стрелка вправо 396"/>
              <p:cNvSpPr/>
              <p:nvPr/>
            </p:nvSpPr>
            <p:spPr>
              <a:xfrm rot="10800000">
                <a:off x="203791" y="143540"/>
                <a:ext cx="156883" cy="4930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grpSp>
          <p:nvGrpSpPr>
            <p:cNvPr id="113" name="Группа 323"/>
            <p:cNvGrpSpPr/>
            <p:nvPr/>
          </p:nvGrpSpPr>
          <p:grpSpPr>
            <a:xfrm>
              <a:off x="8394565" y="4054174"/>
              <a:ext cx="195256" cy="129212"/>
              <a:chOff x="0" y="0"/>
              <a:chExt cx="362446" cy="196390"/>
            </a:xfrm>
          </p:grpSpPr>
          <p:sp>
            <p:nvSpPr>
              <p:cNvPr id="1048785" name="Стрелка вправо 389"/>
              <p:cNvSpPr/>
              <p:nvPr/>
            </p:nvSpPr>
            <p:spPr>
              <a:xfrm>
                <a:off x="0" y="3545"/>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786" name="Стрелка вправо 390"/>
              <p:cNvSpPr/>
              <p:nvPr/>
            </p:nvSpPr>
            <p:spPr>
              <a:xfrm>
                <a:off x="205563" y="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787" name="Стрелка вправо 391"/>
              <p:cNvSpPr/>
              <p:nvPr/>
            </p:nvSpPr>
            <p:spPr>
              <a:xfrm rot="10800000">
                <a:off x="5316" y="147084"/>
                <a:ext cx="156883" cy="4930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788" name="Стрелка вправо 392"/>
              <p:cNvSpPr/>
              <p:nvPr/>
            </p:nvSpPr>
            <p:spPr>
              <a:xfrm rot="10800000">
                <a:off x="203791" y="143540"/>
                <a:ext cx="156883" cy="4930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grpSp>
          <p:nvGrpSpPr>
            <p:cNvPr id="114" name="Группа 324"/>
            <p:cNvGrpSpPr/>
            <p:nvPr/>
          </p:nvGrpSpPr>
          <p:grpSpPr>
            <a:xfrm>
              <a:off x="8643984" y="4919378"/>
              <a:ext cx="195256" cy="129212"/>
              <a:chOff x="0" y="0"/>
              <a:chExt cx="362446" cy="196390"/>
            </a:xfrm>
          </p:grpSpPr>
          <p:sp>
            <p:nvSpPr>
              <p:cNvPr id="1048789" name="Стрелка вправо 385"/>
              <p:cNvSpPr/>
              <p:nvPr/>
            </p:nvSpPr>
            <p:spPr>
              <a:xfrm>
                <a:off x="0" y="3545"/>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790" name="Стрелка вправо 386"/>
              <p:cNvSpPr/>
              <p:nvPr/>
            </p:nvSpPr>
            <p:spPr>
              <a:xfrm>
                <a:off x="205563" y="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791" name="Стрелка вправо 387"/>
              <p:cNvSpPr/>
              <p:nvPr/>
            </p:nvSpPr>
            <p:spPr>
              <a:xfrm rot="10800000">
                <a:off x="5316" y="147084"/>
                <a:ext cx="156883" cy="4930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792" name="Стрелка вправо 388"/>
              <p:cNvSpPr/>
              <p:nvPr/>
            </p:nvSpPr>
            <p:spPr>
              <a:xfrm rot="10800000">
                <a:off x="203791" y="143540"/>
                <a:ext cx="156883" cy="4930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grpSp>
          <p:nvGrpSpPr>
            <p:cNvPr id="115" name="Группа 325"/>
            <p:cNvGrpSpPr/>
            <p:nvPr/>
          </p:nvGrpSpPr>
          <p:grpSpPr>
            <a:xfrm>
              <a:off x="8063611" y="5734037"/>
              <a:ext cx="195256" cy="129212"/>
              <a:chOff x="0" y="0"/>
              <a:chExt cx="362446" cy="196390"/>
            </a:xfrm>
          </p:grpSpPr>
          <p:sp>
            <p:nvSpPr>
              <p:cNvPr id="1048793" name="Стрелка вправо 381"/>
              <p:cNvSpPr/>
              <p:nvPr/>
            </p:nvSpPr>
            <p:spPr>
              <a:xfrm>
                <a:off x="0" y="3545"/>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794" name="Стрелка вправо 382"/>
              <p:cNvSpPr/>
              <p:nvPr/>
            </p:nvSpPr>
            <p:spPr>
              <a:xfrm>
                <a:off x="205563" y="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795" name="Стрелка вправо 383"/>
              <p:cNvSpPr/>
              <p:nvPr/>
            </p:nvSpPr>
            <p:spPr>
              <a:xfrm rot="10800000">
                <a:off x="5316" y="147084"/>
                <a:ext cx="156883" cy="4930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796" name="Стрелка вправо 384"/>
              <p:cNvSpPr/>
              <p:nvPr/>
            </p:nvSpPr>
            <p:spPr>
              <a:xfrm rot="10800000">
                <a:off x="203791" y="143540"/>
                <a:ext cx="156883" cy="4930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grpSp>
          <p:nvGrpSpPr>
            <p:cNvPr id="116" name="Группа 326"/>
            <p:cNvGrpSpPr/>
            <p:nvPr/>
          </p:nvGrpSpPr>
          <p:grpSpPr>
            <a:xfrm>
              <a:off x="8220325" y="4587162"/>
              <a:ext cx="195256" cy="129212"/>
              <a:chOff x="0" y="0"/>
              <a:chExt cx="362446" cy="196390"/>
            </a:xfrm>
          </p:grpSpPr>
          <p:sp>
            <p:nvSpPr>
              <p:cNvPr id="1048797" name="Стрелка вправо 377"/>
              <p:cNvSpPr/>
              <p:nvPr/>
            </p:nvSpPr>
            <p:spPr>
              <a:xfrm>
                <a:off x="0" y="3545"/>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798" name="Стрелка вправо 378"/>
              <p:cNvSpPr/>
              <p:nvPr/>
            </p:nvSpPr>
            <p:spPr>
              <a:xfrm>
                <a:off x="205563" y="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799" name="Стрелка вправо 379"/>
              <p:cNvSpPr/>
              <p:nvPr/>
            </p:nvSpPr>
            <p:spPr>
              <a:xfrm rot="10800000">
                <a:off x="5316" y="147084"/>
                <a:ext cx="156883" cy="4930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800" name="Стрелка вправо 380"/>
              <p:cNvSpPr/>
              <p:nvPr/>
            </p:nvSpPr>
            <p:spPr>
              <a:xfrm rot="10800000">
                <a:off x="203791" y="143540"/>
                <a:ext cx="156883" cy="4930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grpSp>
          <p:nvGrpSpPr>
            <p:cNvPr id="117" name="Группа 327"/>
            <p:cNvGrpSpPr/>
            <p:nvPr/>
          </p:nvGrpSpPr>
          <p:grpSpPr>
            <a:xfrm>
              <a:off x="7573573" y="5813536"/>
              <a:ext cx="195256" cy="129212"/>
              <a:chOff x="0" y="0"/>
              <a:chExt cx="362446" cy="196390"/>
            </a:xfrm>
          </p:grpSpPr>
          <p:sp>
            <p:nvSpPr>
              <p:cNvPr id="1048801" name="Стрелка вправо 373"/>
              <p:cNvSpPr/>
              <p:nvPr/>
            </p:nvSpPr>
            <p:spPr>
              <a:xfrm>
                <a:off x="0" y="3545"/>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802" name="Стрелка вправо 374"/>
              <p:cNvSpPr/>
              <p:nvPr/>
            </p:nvSpPr>
            <p:spPr>
              <a:xfrm>
                <a:off x="205563" y="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803" name="Стрелка вправо 375"/>
              <p:cNvSpPr/>
              <p:nvPr/>
            </p:nvSpPr>
            <p:spPr>
              <a:xfrm rot="10800000">
                <a:off x="5316" y="147084"/>
                <a:ext cx="156883" cy="4930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804" name="Стрелка вправо 376"/>
              <p:cNvSpPr/>
              <p:nvPr/>
            </p:nvSpPr>
            <p:spPr>
              <a:xfrm rot="10800000">
                <a:off x="203791" y="143540"/>
                <a:ext cx="156883" cy="4930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grpSp>
          <p:nvGrpSpPr>
            <p:cNvPr id="118" name="Группа 328"/>
            <p:cNvGrpSpPr/>
            <p:nvPr/>
          </p:nvGrpSpPr>
          <p:grpSpPr>
            <a:xfrm>
              <a:off x="7875638" y="5382113"/>
              <a:ext cx="195256" cy="129212"/>
              <a:chOff x="0" y="0"/>
              <a:chExt cx="362446" cy="196390"/>
            </a:xfrm>
          </p:grpSpPr>
          <p:sp>
            <p:nvSpPr>
              <p:cNvPr id="1048805" name="Стрелка вправо 369"/>
              <p:cNvSpPr/>
              <p:nvPr/>
            </p:nvSpPr>
            <p:spPr>
              <a:xfrm>
                <a:off x="0" y="3545"/>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806" name="Стрелка вправо 370"/>
              <p:cNvSpPr/>
              <p:nvPr/>
            </p:nvSpPr>
            <p:spPr>
              <a:xfrm>
                <a:off x="205563" y="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807" name="Стрелка вправо 371"/>
              <p:cNvSpPr/>
              <p:nvPr/>
            </p:nvSpPr>
            <p:spPr>
              <a:xfrm rot="10800000">
                <a:off x="5316" y="147084"/>
                <a:ext cx="156883" cy="4930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808" name="Стрелка вправо 372"/>
              <p:cNvSpPr/>
              <p:nvPr/>
            </p:nvSpPr>
            <p:spPr>
              <a:xfrm rot="10800000">
                <a:off x="203791" y="143540"/>
                <a:ext cx="156883" cy="4930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grpSp>
          <p:nvGrpSpPr>
            <p:cNvPr id="119" name="Группа 329"/>
            <p:cNvGrpSpPr/>
            <p:nvPr/>
          </p:nvGrpSpPr>
          <p:grpSpPr>
            <a:xfrm>
              <a:off x="6737859" y="5579737"/>
              <a:ext cx="195256" cy="129212"/>
              <a:chOff x="0" y="0"/>
              <a:chExt cx="362446" cy="196390"/>
            </a:xfrm>
          </p:grpSpPr>
          <p:sp>
            <p:nvSpPr>
              <p:cNvPr id="1048809" name="Стрелка вправо 365"/>
              <p:cNvSpPr/>
              <p:nvPr/>
            </p:nvSpPr>
            <p:spPr>
              <a:xfrm>
                <a:off x="0" y="3545"/>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810" name="Стрелка вправо 366"/>
              <p:cNvSpPr/>
              <p:nvPr/>
            </p:nvSpPr>
            <p:spPr>
              <a:xfrm>
                <a:off x="205563" y="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811" name="Стрелка вправо 367"/>
              <p:cNvSpPr/>
              <p:nvPr/>
            </p:nvSpPr>
            <p:spPr>
              <a:xfrm rot="10800000">
                <a:off x="5316" y="147084"/>
                <a:ext cx="156883" cy="4930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812" name="Стрелка вправо 368"/>
              <p:cNvSpPr/>
              <p:nvPr/>
            </p:nvSpPr>
            <p:spPr>
              <a:xfrm rot="10800000">
                <a:off x="203791" y="143540"/>
                <a:ext cx="156883" cy="4930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grpSp>
          <p:nvGrpSpPr>
            <p:cNvPr id="120" name="Группа 330"/>
            <p:cNvGrpSpPr/>
            <p:nvPr/>
          </p:nvGrpSpPr>
          <p:grpSpPr>
            <a:xfrm>
              <a:off x="6268609" y="4873324"/>
              <a:ext cx="195256" cy="129212"/>
              <a:chOff x="0" y="0"/>
              <a:chExt cx="362446" cy="196390"/>
            </a:xfrm>
          </p:grpSpPr>
          <p:sp>
            <p:nvSpPr>
              <p:cNvPr id="1048813" name="Стрелка вправо 361"/>
              <p:cNvSpPr/>
              <p:nvPr/>
            </p:nvSpPr>
            <p:spPr>
              <a:xfrm>
                <a:off x="0" y="3545"/>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814" name="Стрелка вправо 362"/>
              <p:cNvSpPr/>
              <p:nvPr/>
            </p:nvSpPr>
            <p:spPr>
              <a:xfrm>
                <a:off x="205563" y="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815" name="Стрелка вправо 363"/>
              <p:cNvSpPr/>
              <p:nvPr/>
            </p:nvSpPr>
            <p:spPr>
              <a:xfrm rot="10800000">
                <a:off x="5316" y="147084"/>
                <a:ext cx="156883" cy="4930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816" name="Стрелка вправо 364"/>
              <p:cNvSpPr/>
              <p:nvPr/>
            </p:nvSpPr>
            <p:spPr>
              <a:xfrm rot="10800000">
                <a:off x="203791" y="143540"/>
                <a:ext cx="156883" cy="4930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grpSp>
          <p:nvGrpSpPr>
            <p:cNvPr id="121" name="Группа 331"/>
            <p:cNvGrpSpPr/>
            <p:nvPr/>
          </p:nvGrpSpPr>
          <p:grpSpPr>
            <a:xfrm>
              <a:off x="7422056" y="3592679"/>
              <a:ext cx="195256" cy="129212"/>
              <a:chOff x="0" y="-1"/>
              <a:chExt cx="362446" cy="196391"/>
            </a:xfrm>
          </p:grpSpPr>
          <p:sp>
            <p:nvSpPr>
              <p:cNvPr id="1048817" name="Стрелка вправо 357"/>
              <p:cNvSpPr/>
              <p:nvPr/>
            </p:nvSpPr>
            <p:spPr>
              <a:xfrm>
                <a:off x="0" y="3545"/>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818" name="Стрелка вправо 358"/>
              <p:cNvSpPr/>
              <p:nvPr/>
            </p:nvSpPr>
            <p:spPr>
              <a:xfrm>
                <a:off x="205562" y="-1"/>
                <a:ext cx="156884"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819" name="Стрелка вправо 359"/>
              <p:cNvSpPr/>
              <p:nvPr/>
            </p:nvSpPr>
            <p:spPr>
              <a:xfrm rot="10800000">
                <a:off x="5316" y="147084"/>
                <a:ext cx="156883" cy="4930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820" name="Стрелка вправо 360"/>
              <p:cNvSpPr/>
              <p:nvPr/>
            </p:nvSpPr>
            <p:spPr>
              <a:xfrm rot="10800000">
                <a:off x="203791" y="143540"/>
                <a:ext cx="156883" cy="4930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grpSp>
          <p:nvGrpSpPr>
            <p:cNvPr id="122" name="Группа 332"/>
            <p:cNvGrpSpPr/>
            <p:nvPr/>
          </p:nvGrpSpPr>
          <p:grpSpPr>
            <a:xfrm>
              <a:off x="8616041" y="4414072"/>
              <a:ext cx="195256" cy="129212"/>
              <a:chOff x="0" y="0"/>
              <a:chExt cx="362446" cy="196390"/>
            </a:xfrm>
          </p:grpSpPr>
          <p:sp>
            <p:nvSpPr>
              <p:cNvPr id="1048821" name="Стрелка вправо 353"/>
              <p:cNvSpPr/>
              <p:nvPr/>
            </p:nvSpPr>
            <p:spPr>
              <a:xfrm>
                <a:off x="0" y="3545"/>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822" name="Стрелка вправо 354"/>
              <p:cNvSpPr/>
              <p:nvPr/>
            </p:nvSpPr>
            <p:spPr>
              <a:xfrm>
                <a:off x="205563" y="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823" name="Стрелка вправо 355"/>
              <p:cNvSpPr/>
              <p:nvPr/>
            </p:nvSpPr>
            <p:spPr>
              <a:xfrm rot="10800000">
                <a:off x="5316" y="147084"/>
                <a:ext cx="156883" cy="4930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824" name="Стрелка вправо 356"/>
              <p:cNvSpPr/>
              <p:nvPr/>
            </p:nvSpPr>
            <p:spPr>
              <a:xfrm rot="10800000">
                <a:off x="203791" y="143540"/>
                <a:ext cx="156883" cy="4930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grpSp>
          <p:nvGrpSpPr>
            <p:cNvPr id="123" name="Группа 333"/>
            <p:cNvGrpSpPr/>
            <p:nvPr/>
          </p:nvGrpSpPr>
          <p:grpSpPr>
            <a:xfrm>
              <a:off x="8413634" y="5400098"/>
              <a:ext cx="195256" cy="129212"/>
              <a:chOff x="0" y="0"/>
              <a:chExt cx="362446" cy="196390"/>
            </a:xfrm>
          </p:grpSpPr>
          <p:sp>
            <p:nvSpPr>
              <p:cNvPr id="1048825" name="Стрелка вправо 349"/>
              <p:cNvSpPr/>
              <p:nvPr/>
            </p:nvSpPr>
            <p:spPr>
              <a:xfrm>
                <a:off x="0" y="3545"/>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826" name="Стрелка вправо 350"/>
              <p:cNvSpPr/>
              <p:nvPr/>
            </p:nvSpPr>
            <p:spPr>
              <a:xfrm>
                <a:off x="205563" y="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827" name="Стрелка вправо 351"/>
              <p:cNvSpPr/>
              <p:nvPr/>
            </p:nvSpPr>
            <p:spPr>
              <a:xfrm rot="10800000">
                <a:off x="5316" y="147084"/>
                <a:ext cx="156883" cy="4930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828" name="Стрелка вправо 352"/>
              <p:cNvSpPr/>
              <p:nvPr/>
            </p:nvSpPr>
            <p:spPr>
              <a:xfrm rot="10800000">
                <a:off x="203791" y="143540"/>
                <a:ext cx="156883" cy="4930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grpSp>
          <p:nvGrpSpPr>
            <p:cNvPr id="124" name="Группа 334"/>
            <p:cNvGrpSpPr/>
            <p:nvPr/>
          </p:nvGrpSpPr>
          <p:grpSpPr>
            <a:xfrm>
              <a:off x="7993420" y="3729391"/>
              <a:ext cx="195256" cy="129212"/>
              <a:chOff x="0" y="0"/>
              <a:chExt cx="362446" cy="196390"/>
            </a:xfrm>
          </p:grpSpPr>
          <p:sp>
            <p:nvSpPr>
              <p:cNvPr id="1048829" name="Стрелка вправо 345"/>
              <p:cNvSpPr/>
              <p:nvPr/>
            </p:nvSpPr>
            <p:spPr>
              <a:xfrm>
                <a:off x="0" y="3545"/>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830" name="Стрелка вправо 346"/>
              <p:cNvSpPr/>
              <p:nvPr/>
            </p:nvSpPr>
            <p:spPr>
              <a:xfrm>
                <a:off x="205563" y="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831" name="Стрелка вправо 347"/>
              <p:cNvSpPr/>
              <p:nvPr/>
            </p:nvSpPr>
            <p:spPr>
              <a:xfrm rot="10800000">
                <a:off x="5316" y="147084"/>
                <a:ext cx="156883" cy="4930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832" name="Стрелка вправо 348"/>
              <p:cNvSpPr/>
              <p:nvPr/>
            </p:nvSpPr>
            <p:spPr>
              <a:xfrm rot="10800000">
                <a:off x="203791" y="143540"/>
                <a:ext cx="156883" cy="4930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grpSp>
          <p:nvGrpSpPr>
            <p:cNvPr id="125" name="Группа 335"/>
            <p:cNvGrpSpPr/>
            <p:nvPr/>
          </p:nvGrpSpPr>
          <p:grpSpPr>
            <a:xfrm>
              <a:off x="7115623" y="5865712"/>
              <a:ext cx="195256" cy="129212"/>
              <a:chOff x="0" y="0"/>
              <a:chExt cx="362446" cy="196390"/>
            </a:xfrm>
          </p:grpSpPr>
          <p:sp>
            <p:nvSpPr>
              <p:cNvPr id="1048833" name="Стрелка вправо 341"/>
              <p:cNvSpPr/>
              <p:nvPr/>
            </p:nvSpPr>
            <p:spPr>
              <a:xfrm>
                <a:off x="0" y="3545"/>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834" name="Стрелка вправо 342"/>
              <p:cNvSpPr/>
              <p:nvPr/>
            </p:nvSpPr>
            <p:spPr>
              <a:xfrm>
                <a:off x="205563" y="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835" name="Стрелка вправо 343"/>
              <p:cNvSpPr/>
              <p:nvPr/>
            </p:nvSpPr>
            <p:spPr>
              <a:xfrm rot="10800000">
                <a:off x="5316" y="147084"/>
                <a:ext cx="156883" cy="4930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836" name="Стрелка вправо 344"/>
              <p:cNvSpPr/>
              <p:nvPr/>
            </p:nvSpPr>
            <p:spPr>
              <a:xfrm rot="10800000">
                <a:off x="203791" y="143540"/>
                <a:ext cx="156883" cy="4930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grpSp>
          <p:nvGrpSpPr>
            <p:cNvPr id="126" name="Группа 336"/>
            <p:cNvGrpSpPr/>
            <p:nvPr/>
          </p:nvGrpSpPr>
          <p:grpSpPr>
            <a:xfrm>
              <a:off x="6439927" y="5293029"/>
              <a:ext cx="195256" cy="129212"/>
              <a:chOff x="0" y="0"/>
              <a:chExt cx="362446" cy="196390"/>
            </a:xfrm>
          </p:grpSpPr>
          <p:sp>
            <p:nvSpPr>
              <p:cNvPr id="1048837" name="Стрелка вправо 337"/>
              <p:cNvSpPr/>
              <p:nvPr/>
            </p:nvSpPr>
            <p:spPr>
              <a:xfrm>
                <a:off x="0" y="3545"/>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838" name="Стрелка вправо 338"/>
              <p:cNvSpPr/>
              <p:nvPr/>
            </p:nvSpPr>
            <p:spPr>
              <a:xfrm>
                <a:off x="205563" y="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839" name="Стрелка вправо 339"/>
              <p:cNvSpPr/>
              <p:nvPr/>
            </p:nvSpPr>
            <p:spPr>
              <a:xfrm rot="10800000">
                <a:off x="5316" y="147084"/>
                <a:ext cx="156883" cy="4930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840" name="Стрелка вправо 340"/>
              <p:cNvSpPr/>
              <p:nvPr/>
            </p:nvSpPr>
            <p:spPr>
              <a:xfrm rot="10800000">
                <a:off x="203791" y="143540"/>
                <a:ext cx="156883" cy="4930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grpSp>
          <p:nvGrpSpPr>
            <p:cNvPr id="127" name="Группа 443"/>
            <p:cNvGrpSpPr/>
            <p:nvPr/>
          </p:nvGrpSpPr>
          <p:grpSpPr>
            <a:xfrm>
              <a:off x="7272017" y="5455593"/>
              <a:ext cx="195256" cy="129212"/>
              <a:chOff x="0" y="0"/>
              <a:chExt cx="362446" cy="196390"/>
            </a:xfrm>
          </p:grpSpPr>
          <p:sp>
            <p:nvSpPr>
              <p:cNvPr id="1048841" name="Стрелка вправо 444"/>
              <p:cNvSpPr/>
              <p:nvPr/>
            </p:nvSpPr>
            <p:spPr>
              <a:xfrm>
                <a:off x="0" y="3545"/>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842" name="Стрелка вправо 445"/>
              <p:cNvSpPr/>
              <p:nvPr/>
            </p:nvSpPr>
            <p:spPr>
              <a:xfrm>
                <a:off x="205563" y="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843" name="Стрелка вправо 446"/>
              <p:cNvSpPr/>
              <p:nvPr/>
            </p:nvSpPr>
            <p:spPr>
              <a:xfrm rot="10800000">
                <a:off x="5316" y="147084"/>
                <a:ext cx="156883" cy="4930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844" name="Стрелка вправо 447"/>
              <p:cNvSpPr/>
              <p:nvPr/>
            </p:nvSpPr>
            <p:spPr>
              <a:xfrm rot="10800000">
                <a:off x="203791" y="143540"/>
                <a:ext cx="156883" cy="4930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grpSp>
          <p:nvGrpSpPr>
            <p:cNvPr id="128" name="Группа 448"/>
            <p:cNvGrpSpPr/>
            <p:nvPr/>
          </p:nvGrpSpPr>
          <p:grpSpPr>
            <a:xfrm>
              <a:off x="8228163" y="4995330"/>
              <a:ext cx="195256" cy="129212"/>
              <a:chOff x="0" y="0"/>
              <a:chExt cx="362446" cy="196390"/>
            </a:xfrm>
          </p:grpSpPr>
          <p:sp>
            <p:nvSpPr>
              <p:cNvPr id="1048845" name="Стрелка вправо 449"/>
              <p:cNvSpPr/>
              <p:nvPr/>
            </p:nvSpPr>
            <p:spPr>
              <a:xfrm>
                <a:off x="0" y="3545"/>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846" name="Стрелка вправо 450"/>
              <p:cNvSpPr/>
              <p:nvPr/>
            </p:nvSpPr>
            <p:spPr>
              <a:xfrm>
                <a:off x="205563" y="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847" name="Стрелка вправо 451"/>
              <p:cNvSpPr/>
              <p:nvPr/>
            </p:nvSpPr>
            <p:spPr>
              <a:xfrm rot="10800000">
                <a:off x="5316" y="147084"/>
                <a:ext cx="156883" cy="4930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848" name="Стрелка вправо 452"/>
              <p:cNvSpPr/>
              <p:nvPr/>
            </p:nvSpPr>
            <p:spPr>
              <a:xfrm rot="10800000">
                <a:off x="203791" y="143540"/>
                <a:ext cx="156883" cy="4930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grpSp>
          <p:nvGrpSpPr>
            <p:cNvPr id="129" name="Группа 453"/>
            <p:cNvGrpSpPr/>
            <p:nvPr/>
          </p:nvGrpSpPr>
          <p:grpSpPr>
            <a:xfrm>
              <a:off x="7444753" y="4717563"/>
              <a:ext cx="195169" cy="131314"/>
              <a:chOff x="0" y="0"/>
              <a:chExt cx="362446" cy="196390"/>
            </a:xfrm>
          </p:grpSpPr>
          <p:sp>
            <p:nvSpPr>
              <p:cNvPr id="1048849" name="Стрелка вправо 454"/>
              <p:cNvSpPr/>
              <p:nvPr/>
            </p:nvSpPr>
            <p:spPr>
              <a:xfrm>
                <a:off x="0" y="3545"/>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850" name="Стрелка вправо 455"/>
              <p:cNvSpPr/>
              <p:nvPr/>
            </p:nvSpPr>
            <p:spPr>
              <a:xfrm>
                <a:off x="205563" y="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851" name="Стрелка вправо 456"/>
              <p:cNvSpPr/>
              <p:nvPr/>
            </p:nvSpPr>
            <p:spPr>
              <a:xfrm>
                <a:off x="5316" y="147084"/>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852" name="Стрелка вправо 457"/>
              <p:cNvSpPr/>
              <p:nvPr/>
            </p:nvSpPr>
            <p:spPr>
              <a:xfrm>
                <a:off x="203791" y="14354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grpSp>
          <p:nvGrpSpPr>
            <p:cNvPr id="130" name="Группа 459"/>
            <p:cNvGrpSpPr/>
            <p:nvPr/>
          </p:nvGrpSpPr>
          <p:grpSpPr>
            <a:xfrm>
              <a:off x="7821951" y="4722286"/>
              <a:ext cx="195169" cy="131314"/>
              <a:chOff x="0" y="0"/>
              <a:chExt cx="362446" cy="196390"/>
            </a:xfrm>
          </p:grpSpPr>
          <p:sp>
            <p:nvSpPr>
              <p:cNvPr id="1048853" name="Стрелка вправо 460"/>
              <p:cNvSpPr/>
              <p:nvPr/>
            </p:nvSpPr>
            <p:spPr>
              <a:xfrm>
                <a:off x="0" y="3545"/>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854" name="Стрелка вправо 461"/>
              <p:cNvSpPr/>
              <p:nvPr/>
            </p:nvSpPr>
            <p:spPr>
              <a:xfrm>
                <a:off x="205563" y="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855" name="Стрелка вправо 462"/>
              <p:cNvSpPr/>
              <p:nvPr/>
            </p:nvSpPr>
            <p:spPr>
              <a:xfrm>
                <a:off x="5316" y="147084"/>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856" name="Стрелка вправо 463"/>
              <p:cNvSpPr/>
              <p:nvPr/>
            </p:nvSpPr>
            <p:spPr>
              <a:xfrm>
                <a:off x="203791" y="14354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grpSp>
      <p:grpSp>
        <p:nvGrpSpPr>
          <p:cNvPr id="131" name="Группа 5"/>
          <p:cNvGrpSpPr/>
          <p:nvPr/>
        </p:nvGrpSpPr>
        <p:grpSpPr>
          <a:xfrm>
            <a:off x="876300" y="3166922"/>
            <a:ext cx="2680904" cy="2739360"/>
            <a:chOff x="1015750" y="3423010"/>
            <a:chExt cx="2680904" cy="2739360"/>
          </a:xfrm>
        </p:grpSpPr>
        <p:sp>
          <p:nvSpPr>
            <p:cNvPr id="1048857" name="Кольцо 4"/>
            <p:cNvSpPr/>
            <p:nvPr/>
          </p:nvSpPr>
          <p:spPr>
            <a:xfrm>
              <a:off x="1015750" y="3423010"/>
              <a:ext cx="2680904" cy="2739360"/>
            </a:xfrm>
            <a:prstGeom prst="donut">
              <a:avLst>
                <a:gd name="adj" fmla="val 10579"/>
              </a:avLst>
            </a:prstGeom>
            <a:solidFill>
              <a:schemeClr val="accent4">
                <a:lumMod val="40000"/>
                <a:lumOff val="6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nvGrpSpPr>
            <p:cNvPr id="132" name="Группа 2"/>
            <p:cNvGrpSpPr/>
            <p:nvPr/>
          </p:nvGrpSpPr>
          <p:grpSpPr>
            <a:xfrm>
              <a:off x="1052042" y="3496500"/>
              <a:ext cx="2577842" cy="2598930"/>
              <a:chOff x="1052042" y="3496500"/>
              <a:chExt cx="2577842" cy="2598930"/>
            </a:xfrm>
          </p:grpSpPr>
          <p:grpSp>
            <p:nvGrpSpPr>
              <p:cNvPr id="133" name="Группа 9"/>
              <p:cNvGrpSpPr/>
              <p:nvPr/>
            </p:nvGrpSpPr>
            <p:grpSpPr>
              <a:xfrm>
                <a:off x="2110597" y="3848179"/>
                <a:ext cx="183045" cy="131314"/>
                <a:chOff x="0" y="0"/>
                <a:chExt cx="362446" cy="196390"/>
              </a:xfrm>
            </p:grpSpPr>
            <p:sp>
              <p:nvSpPr>
                <p:cNvPr id="1048858" name="Стрелка вправо 135"/>
                <p:cNvSpPr/>
                <p:nvPr/>
              </p:nvSpPr>
              <p:spPr>
                <a:xfrm>
                  <a:off x="0" y="3545"/>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859" name="Стрелка вправо 136"/>
                <p:cNvSpPr/>
                <p:nvPr/>
              </p:nvSpPr>
              <p:spPr>
                <a:xfrm>
                  <a:off x="205563" y="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860" name="Стрелка вправо 137"/>
                <p:cNvSpPr/>
                <p:nvPr/>
              </p:nvSpPr>
              <p:spPr>
                <a:xfrm>
                  <a:off x="5316" y="147084"/>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861" name="Стрелка вправо 138"/>
                <p:cNvSpPr/>
                <p:nvPr/>
              </p:nvSpPr>
              <p:spPr>
                <a:xfrm>
                  <a:off x="203791" y="14354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grpSp>
            <p:nvGrpSpPr>
              <p:cNvPr id="134" name="Группа 21"/>
              <p:cNvGrpSpPr/>
              <p:nvPr/>
            </p:nvGrpSpPr>
            <p:grpSpPr>
              <a:xfrm>
                <a:off x="3447991" y="4526115"/>
                <a:ext cx="180307" cy="153765"/>
                <a:chOff x="0" y="5135"/>
                <a:chExt cx="362446" cy="191255"/>
              </a:xfrm>
            </p:grpSpPr>
            <p:sp>
              <p:nvSpPr>
                <p:cNvPr id="1048862" name="Стрелка вправо 87"/>
                <p:cNvSpPr/>
                <p:nvPr/>
              </p:nvSpPr>
              <p:spPr>
                <a:xfrm>
                  <a:off x="0" y="868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863" name="Стрелка вправо 88"/>
                <p:cNvSpPr/>
                <p:nvPr/>
              </p:nvSpPr>
              <p:spPr>
                <a:xfrm>
                  <a:off x="205563" y="5135"/>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864" name="Стрелка вправо 89"/>
                <p:cNvSpPr/>
                <p:nvPr/>
              </p:nvSpPr>
              <p:spPr>
                <a:xfrm rot="10800000">
                  <a:off x="5316" y="147084"/>
                  <a:ext cx="156883" cy="4930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865" name="Стрелка вправо 90"/>
                <p:cNvSpPr/>
                <p:nvPr/>
              </p:nvSpPr>
              <p:spPr>
                <a:xfrm rot="10800000">
                  <a:off x="203791" y="143540"/>
                  <a:ext cx="156883" cy="4930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grpSp>
            <p:nvGrpSpPr>
              <p:cNvPr id="135" name="Группа 155"/>
              <p:cNvGrpSpPr/>
              <p:nvPr/>
            </p:nvGrpSpPr>
            <p:grpSpPr>
              <a:xfrm>
                <a:off x="3337046" y="4156799"/>
                <a:ext cx="180307" cy="153765"/>
                <a:chOff x="0" y="5135"/>
                <a:chExt cx="362446" cy="191255"/>
              </a:xfrm>
            </p:grpSpPr>
            <p:sp>
              <p:nvSpPr>
                <p:cNvPr id="1048866" name="Стрелка вправо 156"/>
                <p:cNvSpPr/>
                <p:nvPr/>
              </p:nvSpPr>
              <p:spPr>
                <a:xfrm>
                  <a:off x="0" y="868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867" name="Стрелка вправо 157"/>
                <p:cNvSpPr/>
                <p:nvPr/>
              </p:nvSpPr>
              <p:spPr>
                <a:xfrm>
                  <a:off x="205563" y="5135"/>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868" name="Стрелка вправо 158"/>
                <p:cNvSpPr/>
                <p:nvPr/>
              </p:nvSpPr>
              <p:spPr>
                <a:xfrm rot="10800000">
                  <a:off x="5316" y="147084"/>
                  <a:ext cx="156883" cy="4930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869" name="Стрелка вправо 159"/>
                <p:cNvSpPr/>
                <p:nvPr/>
              </p:nvSpPr>
              <p:spPr>
                <a:xfrm rot="10800000">
                  <a:off x="203791" y="143540"/>
                  <a:ext cx="156883" cy="4930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grpSp>
            <p:nvGrpSpPr>
              <p:cNvPr id="136" name="Группа 160"/>
              <p:cNvGrpSpPr/>
              <p:nvPr/>
            </p:nvGrpSpPr>
            <p:grpSpPr>
              <a:xfrm>
                <a:off x="3109368" y="3838983"/>
                <a:ext cx="180307" cy="153765"/>
                <a:chOff x="0" y="5135"/>
                <a:chExt cx="362446" cy="191255"/>
              </a:xfrm>
            </p:grpSpPr>
            <p:sp>
              <p:nvSpPr>
                <p:cNvPr id="1048870" name="Стрелка вправо 161"/>
                <p:cNvSpPr/>
                <p:nvPr/>
              </p:nvSpPr>
              <p:spPr>
                <a:xfrm>
                  <a:off x="0" y="868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871" name="Стрелка вправо 162"/>
                <p:cNvSpPr/>
                <p:nvPr/>
              </p:nvSpPr>
              <p:spPr>
                <a:xfrm>
                  <a:off x="205563" y="5135"/>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872" name="Стрелка вправо 163"/>
                <p:cNvSpPr/>
                <p:nvPr/>
              </p:nvSpPr>
              <p:spPr>
                <a:xfrm rot="10800000">
                  <a:off x="5316" y="147084"/>
                  <a:ext cx="156883" cy="4930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873" name="Стрелка вправо 164"/>
                <p:cNvSpPr/>
                <p:nvPr/>
              </p:nvSpPr>
              <p:spPr>
                <a:xfrm rot="10800000">
                  <a:off x="203791" y="143540"/>
                  <a:ext cx="156883" cy="4930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grpSp>
            <p:nvGrpSpPr>
              <p:cNvPr id="137" name="Группа 165"/>
              <p:cNvGrpSpPr/>
              <p:nvPr/>
            </p:nvGrpSpPr>
            <p:grpSpPr>
              <a:xfrm>
                <a:off x="2742430" y="3591388"/>
                <a:ext cx="180307" cy="153765"/>
                <a:chOff x="0" y="5135"/>
                <a:chExt cx="362446" cy="191255"/>
              </a:xfrm>
            </p:grpSpPr>
            <p:sp>
              <p:nvSpPr>
                <p:cNvPr id="1048874" name="Стрелка вправо 166"/>
                <p:cNvSpPr/>
                <p:nvPr/>
              </p:nvSpPr>
              <p:spPr>
                <a:xfrm>
                  <a:off x="0" y="868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875" name="Стрелка вправо 167"/>
                <p:cNvSpPr/>
                <p:nvPr/>
              </p:nvSpPr>
              <p:spPr>
                <a:xfrm>
                  <a:off x="205563" y="5135"/>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876" name="Стрелка вправо 168"/>
                <p:cNvSpPr/>
                <p:nvPr/>
              </p:nvSpPr>
              <p:spPr>
                <a:xfrm rot="10800000">
                  <a:off x="5316" y="147084"/>
                  <a:ext cx="156883" cy="4930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877" name="Стрелка вправо 169"/>
                <p:cNvSpPr/>
                <p:nvPr/>
              </p:nvSpPr>
              <p:spPr>
                <a:xfrm rot="10800000">
                  <a:off x="203791" y="143540"/>
                  <a:ext cx="156883" cy="4930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grpSp>
            <p:nvGrpSpPr>
              <p:cNvPr id="138" name="Группа 170"/>
              <p:cNvGrpSpPr/>
              <p:nvPr/>
            </p:nvGrpSpPr>
            <p:grpSpPr>
              <a:xfrm>
                <a:off x="2256589" y="3496500"/>
                <a:ext cx="180308" cy="153765"/>
                <a:chOff x="0" y="5135"/>
                <a:chExt cx="362448" cy="191255"/>
              </a:xfrm>
            </p:grpSpPr>
            <p:sp>
              <p:nvSpPr>
                <p:cNvPr id="1048878" name="Стрелка вправо 171"/>
                <p:cNvSpPr/>
                <p:nvPr/>
              </p:nvSpPr>
              <p:spPr>
                <a:xfrm>
                  <a:off x="0" y="868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879" name="Стрелка вправо 172"/>
                <p:cNvSpPr/>
                <p:nvPr/>
              </p:nvSpPr>
              <p:spPr>
                <a:xfrm>
                  <a:off x="205564" y="5135"/>
                  <a:ext cx="156884"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880" name="Стрелка вправо 173"/>
                <p:cNvSpPr/>
                <p:nvPr/>
              </p:nvSpPr>
              <p:spPr>
                <a:xfrm rot="10800000">
                  <a:off x="5316" y="147084"/>
                  <a:ext cx="156883" cy="4930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881" name="Стрелка вправо 174"/>
                <p:cNvSpPr/>
                <p:nvPr/>
              </p:nvSpPr>
              <p:spPr>
                <a:xfrm rot="10800000">
                  <a:off x="203791" y="143540"/>
                  <a:ext cx="156883" cy="4930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grpSp>
            <p:nvGrpSpPr>
              <p:cNvPr id="139" name="Группа 175"/>
              <p:cNvGrpSpPr/>
              <p:nvPr/>
            </p:nvGrpSpPr>
            <p:grpSpPr>
              <a:xfrm>
                <a:off x="1820723" y="3573383"/>
                <a:ext cx="180307" cy="153765"/>
                <a:chOff x="0" y="5135"/>
                <a:chExt cx="362446" cy="191255"/>
              </a:xfrm>
            </p:grpSpPr>
            <p:sp>
              <p:nvSpPr>
                <p:cNvPr id="1048882" name="Стрелка вправо 176"/>
                <p:cNvSpPr/>
                <p:nvPr/>
              </p:nvSpPr>
              <p:spPr>
                <a:xfrm>
                  <a:off x="0" y="868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883" name="Стрелка вправо 177"/>
                <p:cNvSpPr/>
                <p:nvPr/>
              </p:nvSpPr>
              <p:spPr>
                <a:xfrm>
                  <a:off x="205563" y="5135"/>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884" name="Стрелка вправо 178"/>
                <p:cNvSpPr/>
                <p:nvPr/>
              </p:nvSpPr>
              <p:spPr>
                <a:xfrm rot="10800000">
                  <a:off x="5316" y="147084"/>
                  <a:ext cx="156883" cy="4930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885" name="Стрелка вправо 179"/>
                <p:cNvSpPr/>
                <p:nvPr/>
              </p:nvSpPr>
              <p:spPr>
                <a:xfrm rot="10800000">
                  <a:off x="203791" y="143540"/>
                  <a:ext cx="156883" cy="4930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grpSp>
            <p:nvGrpSpPr>
              <p:cNvPr id="140" name="Группа 180"/>
              <p:cNvGrpSpPr/>
              <p:nvPr/>
            </p:nvGrpSpPr>
            <p:grpSpPr>
              <a:xfrm>
                <a:off x="1462600" y="3819570"/>
                <a:ext cx="180307" cy="153765"/>
                <a:chOff x="0" y="5135"/>
                <a:chExt cx="362446" cy="191255"/>
              </a:xfrm>
            </p:grpSpPr>
            <p:sp>
              <p:nvSpPr>
                <p:cNvPr id="1048886" name="Стрелка вправо 181"/>
                <p:cNvSpPr/>
                <p:nvPr/>
              </p:nvSpPr>
              <p:spPr>
                <a:xfrm>
                  <a:off x="0" y="868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887" name="Стрелка вправо 182"/>
                <p:cNvSpPr/>
                <p:nvPr/>
              </p:nvSpPr>
              <p:spPr>
                <a:xfrm>
                  <a:off x="205563" y="5135"/>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888" name="Стрелка вправо 183"/>
                <p:cNvSpPr/>
                <p:nvPr/>
              </p:nvSpPr>
              <p:spPr>
                <a:xfrm rot="10800000">
                  <a:off x="5316" y="147084"/>
                  <a:ext cx="156883" cy="4930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889" name="Стрелка вправо 184"/>
                <p:cNvSpPr/>
                <p:nvPr/>
              </p:nvSpPr>
              <p:spPr>
                <a:xfrm rot="10800000">
                  <a:off x="203791" y="143540"/>
                  <a:ext cx="156883" cy="4930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grpSp>
            <p:nvGrpSpPr>
              <p:cNvPr id="141" name="Группа 185"/>
              <p:cNvGrpSpPr/>
              <p:nvPr/>
            </p:nvGrpSpPr>
            <p:grpSpPr>
              <a:xfrm>
                <a:off x="1179852" y="4183386"/>
                <a:ext cx="180307" cy="153765"/>
                <a:chOff x="0" y="5135"/>
                <a:chExt cx="362446" cy="191255"/>
              </a:xfrm>
            </p:grpSpPr>
            <p:sp>
              <p:nvSpPr>
                <p:cNvPr id="1048890" name="Стрелка вправо 186"/>
                <p:cNvSpPr/>
                <p:nvPr/>
              </p:nvSpPr>
              <p:spPr>
                <a:xfrm>
                  <a:off x="0" y="868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891" name="Стрелка вправо 187"/>
                <p:cNvSpPr/>
                <p:nvPr/>
              </p:nvSpPr>
              <p:spPr>
                <a:xfrm>
                  <a:off x="205563" y="5135"/>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892" name="Стрелка вправо 188"/>
                <p:cNvSpPr/>
                <p:nvPr/>
              </p:nvSpPr>
              <p:spPr>
                <a:xfrm rot="10800000">
                  <a:off x="5316" y="147084"/>
                  <a:ext cx="156883" cy="4930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893" name="Стрелка вправо 189"/>
                <p:cNvSpPr/>
                <p:nvPr/>
              </p:nvSpPr>
              <p:spPr>
                <a:xfrm rot="10800000">
                  <a:off x="203791" y="143540"/>
                  <a:ext cx="156883" cy="4930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grpSp>
            <p:nvGrpSpPr>
              <p:cNvPr id="142" name="Группа 190"/>
              <p:cNvGrpSpPr/>
              <p:nvPr/>
            </p:nvGrpSpPr>
            <p:grpSpPr>
              <a:xfrm>
                <a:off x="1052042" y="4615874"/>
                <a:ext cx="180307" cy="153765"/>
                <a:chOff x="0" y="5135"/>
                <a:chExt cx="362446" cy="191255"/>
              </a:xfrm>
            </p:grpSpPr>
            <p:sp>
              <p:nvSpPr>
                <p:cNvPr id="1048894" name="Стрелка вправо 191"/>
                <p:cNvSpPr/>
                <p:nvPr/>
              </p:nvSpPr>
              <p:spPr>
                <a:xfrm>
                  <a:off x="0" y="868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895" name="Стрелка вправо 192"/>
                <p:cNvSpPr/>
                <p:nvPr/>
              </p:nvSpPr>
              <p:spPr>
                <a:xfrm>
                  <a:off x="205563" y="5135"/>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896" name="Стрелка вправо 193"/>
                <p:cNvSpPr/>
                <p:nvPr/>
              </p:nvSpPr>
              <p:spPr>
                <a:xfrm rot="10800000">
                  <a:off x="5316" y="147084"/>
                  <a:ext cx="156883" cy="4930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897" name="Стрелка вправо 194"/>
                <p:cNvSpPr/>
                <p:nvPr/>
              </p:nvSpPr>
              <p:spPr>
                <a:xfrm rot="10800000">
                  <a:off x="203791" y="143540"/>
                  <a:ext cx="156883" cy="4930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grpSp>
            <p:nvGrpSpPr>
              <p:cNvPr id="143" name="Группа 195"/>
              <p:cNvGrpSpPr/>
              <p:nvPr/>
            </p:nvGrpSpPr>
            <p:grpSpPr>
              <a:xfrm>
                <a:off x="1089758" y="5069994"/>
                <a:ext cx="180307" cy="153765"/>
                <a:chOff x="0" y="5135"/>
                <a:chExt cx="362446" cy="191255"/>
              </a:xfrm>
            </p:grpSpPr>
            <p:sp>
              <p:nvSpPr>
                <p:cNvPr id="1048898" name="Стрелка вправо 196"/>
                <p:cNvSpPr/>
                <p:nvPr/>
              </p:nvSpPr>
              <p:spPr>
                <a:xfrm>
                  <a:off x="0" y="868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899" name="Стрелка вправо 197"/>
                <p:cNvSpPr/>
                <p:nvPr/>
              </p:nvSpPr>
              <p:spPr>
                <a:xfrm>
                  <a:off x="205563" y="5135"/>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900" name="Стрелка вправо 198"/>
                <p:cNvSpPr/>
                <p:nvPr/>
              </p:nvSpPr>
              <p:spPr>
                <a:xfrm rot="10800000">
                  <a:off x="5316" y="147084"/>
                  <a:ext cx="156883" cy="4930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901" name="Стрелка вправо 199"/>
                <p:cNvSpPr/>
                <p:nvPr/>
              </p:nvSpPr>
              <p:spPr>
                <a:xfrm rot="10800000">
                  <a:off x="203791" y="143540"/>
                  <a:ext cx="156883" cy="4930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grpSp>
            <p:nvGrpSpPr>
              <p:cNvPr id="144" name="Группа 200"/>
              <p:cNvGrpSpPr/>
              <p:nvPr/>
            </p:nvGrpSpPr>
            <p:grpSpPr>
              <a:xfrm>
                <a:off x="1279315" y="5463067"/>
                <a:ext cx="180307" cy="153765"/>
                <a:chOff x="0" y="5135"/>
                <a:chExt cx="362446" cy="191255"/>
              </a:xfrm>
            </p:grpSpPr>
            <p:sp>
              <p:nvSpPr>
                <p:cNvPr id="1048902" name="Стрелка вправо 201"/>
                <p:cNvSpPr/>
                <p:nvPr/>
              </p:nvSpPr>
              <p:spPr>
                <a:xfrm>
                  <a:off x="0" y="868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903" name="Стрелка вправо 202"/>
                <p:cNvSpPr/>
                <p:nvPr/>
              </p:nvSpPr>
              <p:spPr>
                <a:xfrm>
                  <a:off x="205563" y="5135"/>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904" name="Стрелка вправо 203"/>
                <p:cNvSpPr/>
                <p:nvPr/>
              </p:nvSpPr>
              <p:spPr>
                <a:xfrm rot="10800000">
                  <a:off x="5316" y="147084"/>
                  <a:ext cx="156883" cy="4930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905" name="Стрелка вправо 204"/>
                <p:cNvSpPr/>
                <p:nvPr/>
              </p:nvSpPr>
              <p:spPr>
                <a:xfrm rot="10800000">
                  <a:off x="203791" y="143540"/>
                  <a:ext cx="156883" cy="4930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grpSp>
            <p:nvGrpSpPr>
              <p:cNvPr id="145" name="Группа 205"/>
              <p:cNvGrpSpPr/>
              <p:nvPr/>
            </p:nvGrpSpPr>
            <p:grpSpPr>
              <a:xfrm>
                <a:off x="1947632" y="5913904"/>
                <a:ext cx="180307" cy="153765"/>
                <a:chOff x="0" y="5135"/>
                <a:chExt cx="362446" cy="191255"/>
              </a:xfrm>
            </p:grpSpPr>
            <p:sp>
              <p:nvSpPr>
                <p:cNvPr id="1048906" name="Стрелка вправо 206"/>
                <p:cNvSpPr/>
                <p:nvPr/>
              </p:nvSpPr>
              <p:spPr>
                <a:xfrm>
                  <a:off x="0" y="868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907" name="Стрелка вправо 207"/>
                <p:cNvSpPr/>
                <p:nvPr/>
              </p:nvSpPr>
              <p:spPr>
                <a:xfrm>
                  <a:off x="205563" y="5135"/>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908" name="Стрелка вправо 208"/>
                <p:cNvSpPr/>
                <p:nvPr/>
              </p:nvSpPr>
              <p:spPr>
                <a:xfrm rot="10800000">
                  <a:off x="5316" y="147084"/>
                  <a:ext cx="156883" cy="4930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909" name="Стрелка вправо 209"/>
                <p:cNvSpPr/>
                <p:nvPr/>
              </p:nvSpPr>
              <p:spPr>
                <a:xfrm rot="10800000">
                  <a:off x="203791" y="143540"/>
                  <a:ext cx="156883" cy="4930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grpSp>
            <p:nvGrpSpPr>
              <p:cNvPr id="146" name="Группа 210"/>
              <p:cNvGrpSpPr/>
              <p:nvPr/>
            </p:nvGrpSpPr>
            <p:grpSpPr>
              <a:xfrm>
                <a:off x="2480257" y="5941665"/>
                <a:ext cx="180307" cy="153765"/>
                <a:chOff x="0" y="5135"/>
                <a:chExt cx="362446" cy="191255"/>
              </a:xfrm>
            </p:grpSpPr>
            <p:sp>
              <p:nvSpPr>
                <p:cNvPr id="1048910" name="Стрелка вправо 211"/>
                <p:cNvSpPr/>
                <p:nvPr/>
              </p:nvSpPr>
              <p:spPr>
                <a:xfrm>
                  <a:off x="0" y="868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911" name="Стрелка вправо 212"/>
                <p:cNvSpPr/>
                <p:nvPr/>
              </p:nvSpPr>
              <p:spPr>
                <a:xfrm>
                  <a:off x="205563" y="5135"/>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912" name="Стрелка вправо 213"/>
                <p:cNvSpPr/>
                <p:nvPr/>
              </p:nvSpPr>
              <p:spPr>
                <a:xfrm rot="10800000">
                  <a:off x="5316" y="147084"/>
                  <a:ext cx="156883" cy="4930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913" name="Стрелка вправо 214"/>
                <p:cNvSpPr/>
                <p:nvPr/>
              </p:nvSpPr>
              <p:spPr>
                <a:xfrm rot="10800000">
                  <a:off x="203791" y="143540"/>
                  <a:ext cx="156883" cy="4930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grpSp>
            <p:nvGrpSpPr>
              <p:cNvPr id="147" name="Группа 215"/>
              <p:cNvGrpSpPr/>
              <p:nvPr/>
            </p:nvGrpSpPr>
            <p:grpSpPr>
              <a:xfrm>
                <a:off x="2928004" y="5740605"/>
                <a:ext cx="180307" cy="153765"/>
                <a:chOff x="0" y="5135"/>
                <a:chExt cx="362446" cy="191255"/>
              </a:xfrm>
            </p:grpSpPr>
            <p:sp>
              <p:nvSpPr>
                <p:cNvPr id="1048914" name="Стрелка вправо 216"/>
                <p:cNvSpPr/>
                <p:nvPr/>
              </p:nvSpPr>
              <p:spPr>
                <a:xfrm>
                  <a:off x="0" y="868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915" name="Стрелка вправо 217"/>
                <p:cNvSpPr/>
                <p:nvPr/>
              </p:nvSpPr>
              <p:spPr>
                <a:xfrm>
                  <a:off x="205563" y="5135"/>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916" name="Стрелка вправо 218"/>
                <p:cNvSpPr/>
                <p:nvPr/>
              </p:nvSpPr>
              <p:spPr>
                <a:xfrm rot="10800000">
                  <a:off x="5316" y="147084"/>
                  <a:ext cx="156883" cy="4930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917" name="Стрелка вправо 219"/>
                <p:cNvSpPr/>
                <p:nvPr/>
              </p:nvSpPr>
              <p:spPr>
                <a:xfrm rot="10800000">
                  <a:off x="203791" y="143540"/>
                  <a:ext cx="156883" cy="4930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grpSp>
            <p:nvGrpSpPr>
              <p:cNvPr id="148" name="Группа 220"/>
              <p:cNvGrpSpPr/>
              <p:nvPr/>
            </p:nvGrpSpPr>
            <p:grpSpPr>
              <a:xfrm>
                <a:off x="3252256" y="5408855"/>
                <a:ext cx="180307" cy="153765"/>
                <a:chOff x="0" y="5135"/>
                <a:chExt cx="362446" cy="191255"/>
              </a:xfrm>
            </p:grpSpPr>
            <p:sp>
              <p:nvSpPr>
                <p:cNvPr id="1048918" name="Стрелка вправо 221"/>
                <p:cNvSpPr/>
                <p:nvPr/>
              </p:nvSpPr>
              <p:spPr>
                <a:xfrm>
                  <a:off x="0" y="868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919" name="Стрелка вправо 222"/>
                <p:cNvSpPr/>
                <p:nvPr/>
              </p:nvSpPr>
              <p:spPr>
                <a:xfrm>
                  <a:off x="205563" y="5135"/>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920" name="Стрелка вправо 223"/>
                <p:cNvSpPr/>
                <p:nvPr/>
              </p:nvSpPr>
              <p:spPr>
                <a:xfrm rot="10800000">
                  <a:off x="5316" y="147084"/>
                  <a:ext cx="156883" cy="4930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921" name="Стрелка вправо 224"/>
                <p:cNvSpPr/>
                <p:nvPr/>
              </p:nvSpPr>
              <p:spPr>
                <a:xfrm rot="10800000">
                  <a:off x="203791" y="143540"/>
                  <a:ext cx="156883" cy="4930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grpSp>
            <p:nvGrpSpPr>
              <p:cNvPr id="149" name="Группа 225"/>
              <p:cNvGrpSpPr/>
              <p:nvPr/>
            </p:nvGrpSpPr>
            <p:grpSpPr>
              <a:xfrm>
                <a:off x="3449577" y="4988530"/>
                <a:ext cx="180307" cy="153765"/>
                <a:chOff x="0" y="5135"/>
                <a:chExt cx="362446" cy="191255"/>
              </a:xfrm>
            </p:grpSpPr>
            <p:sp>
              <p:nvSpPr>
                <p:cNvPr id="1048922" name="Стрелка вправо 226"/>
                <p:cNvSpPr/>
                <p:nvPr/>
              </p:nvSpPr>
              <p:spPr>
                <a:xfrm>
                  <a:off x="0" y="868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923" name="Стрелка вправо 227"/>
                <p:cNvSpPr/>
                <p:nvPr/>
              </p:nvSpPr>
              <p:spPr>
                <a:xfrm>
                  <a:off x="205563" y="5135"/>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924" name="Стрелка вправо 228"/>
                <p:cNvSpPr/>
                <p:nvPr/>
              </p:nvSpPr>
              <p:spPr>
                <a:xfrm rot="10800000">
                  <a:off x="5316" y="147084"/>
                  <a:ext cx="156883" cy="4930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925" name="Стрелка вправо 229"/>
                <p:cNvSpPr/>
                <p:nvPr/>
              </p:nvSpPr>
              <p:spPr>
                <a:xfrm rot="10800000">
                  <a:off x="203791" y="143540"/>
                  <a:ext cx="156883" cy="4930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grpSp>
            <p:nvGrpSpPr>
              <p:cNvPr id="150" name="Группа 230"/>
              <p:cNvGrpSpPr/>
              <p:nvPr/>
            </p:nvGrpSpPr>
            <p:grpSpPr>
              <a:xfrm>
                <a:off x="2583463" y="3904649"/>
                <a:ext cx="183045" cy="131314"/>
                <a:chOff x="0" y="0"/>
                <a:chExt cx="362446" cy="196390"/>
              </a:xfrm>
            </p:grpSpPr>
            <p:sp>
              <p:nvSpPr>
                <p:cNvPr id="1048926" name="Стрелка вправо 231"/>
                <p:cNvSpPr/>
                <p:nvPr/>
              </p:nvSpPr>
              <p:spPr>
                <a:xfrm>
                  <a:off x="0" y="3545"/>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927" name="Стрелка вправо 232"/>
                <p:cNvSpPr/>
                <p:nvPr/>
              </p:nvSpPr>
              <p:spPr>
                <a:xfrm>
                  <a:off x="205563" y="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928" name="Стрелка вправо 233"/>
                <p:cNvSpPr/>
                <p:nvPr/>
              </p:nvSpPr>
              <p:spPr>
                <a:xfrm>
                  <a:off x="5316" y="147084"/>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929" name="Стрелка вправо 234"/>
                <p:cNvSpPr/>
                <p:nvPr/>
              </p:nvSpPr>
              <p:spPr>
                <a:xfrm>
                  <a:off x="203791" y="14354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grpSp>
            <p:nvGrpSpPr>
              <p:cNvPr id="151" name="Группа 235"/>
              <p:cNvGrpSpPr/>
              <p:nvPr/>
            </p:nvGrpSpPr>
            <p:grpSpPr>
              <a:xfrm>
                <a:off x="1718767" y="4052072"/>
                <a:ext cx="183045" cy="131314"/>
                <a:chOff x="0" y="0"/>
                <a:chExt cx="362446" cy="196390"/>
              </a:xfrm>
            </p:grpSpPr>
            <p:sp>
              <p:nvSpPr>
                <p:cNvPr id="1048930" name="Стрелка вправо 236"/>
                <p:cNvSpPr/>
                <p:nvPr/>
              </p:nvSpPr>
              <p:spPr>
                <a:xfrm>
                  <a:off x="0" y="3545"/>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931" name="Стрелка вправо 237"/>
                <p:cNvSpPr/>
                <p:nvPr/>
              </p:nvSpPr>
              <p:spPr>
                <a:xfrm>
                  <a:off x="205563" y="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932" name="Стрелка вправо 238"/>
                <p:cNvSpPr/>
                <p:nvPr/>
              </p:nvSpPr>
              <p:spPr>
                <a:xfrm>
                  <a:off x="5316" y="147084"/>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933" name="Стрелка вправо 239"/>
                <p:cNvSpPr/>
                <p:nvPr/>
              </p:nvSpPr>
              <p:spPr>
                <a:xfrm>
                  <a:off x="203791" y="14354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grpSp>
            <p:nvGrpSpPr>
              <p:cNvPr id="152" name="Группа 240"/>
              <p:cNvGrpSpPr/>
              <p:nvPr/>
            </p:nvGrpSpPr>
            <p:grpSpPr>
              <a:xfrm>
                <a:off x="2155907" y="4243546"/>
                <a:ext cx="183045" cy="131314"/>
                <a:chOff x="0" y="0"/>
                <a:chExt cx="362446" cy="196390"/>
              </a:xfrm>
            </p:grpSpPr>
            <p:sp>
              <p:nvSpPr>
                <p:cNvPr id="1048934" name="Стрелка вправо 241"/>
                <p:cNvSpPr/>
                <p:nvPr/>
              </p:nvSpPr>
              <p:spPr>
                <a:xfrm>
                  <a:off x="0" y="3545"/>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935" name="Стрелка вправо 242"/>
                <p:cNvSpPr/>
                <p:nvPr/>
              </p:nvSpPr>
              <p:spPr>
                <a:xfrm>
                  <a:off x="205563" y="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936" name="Стрелка вправо 243"/>
                <p:cNvSpPr/>
                <p:nvPr/>
              </p:nvSpPr>
              <p:spPr>
                <a:xfrm>
                  <a:off x="5316" y="147084"/>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937" name="Стрелка вправо 244"/>
                <p:cNvSpPr/>
                <p:nvPr/>
              </p:nvSpPr>
              <p:spPr>
                <a:xfrm>
                  <a:off x="203791" y="14354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grpSp>
            <p:nvGrpSpPr>
              <p:cNvPr id="153" name="Группа 245"/>
              <p:cNvGrpSpPr/>
              <p:nvPr/>
            </p:nvGrpSpPr>
            <p:grpSpPr>
              <a:xfrm>
                <a:off x="2920910" y="4147570"/>
                <a:ext cx="183045" cy="131314"/>
                <a:chOff x="0" y="0"/>
                <a:chExt cx="362446" cy="196390"/>
              </a:xfrm>
            </p:grpSpPr>
            <p:sp>
              <p:nvSpPr>
                <p:cNvPr id="1048938" name="Стрелка вправо 246"/>
                <p:cNvSpPr/>
                <p:nvPr/>
              </p:nvSpPr>
              <p:spPr>
                <a:xfrm>
                  <a:off x="0" y="3545"/>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939" name="Стрелка вправо 247"/>
                <p:cNvSpPr/>
                <p:nvPr/>
              </p:nvSpPr>
              <p:spPr>
                <a:xfrm>
                  <a:off x="205563" y="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940" name="Стрелка вправо 248"/>
                <p:cNvSpPr/>
                <p:nvPr/>
              </p:nvSpPr>
              <p:spPr>
                <a:xfrm>
                  <a:off x="5316" y="147084"/>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941" name="Стрелка вправо 249"/>
                <p:cNvSpPr/>
                <p:nvPr/>
              </p:nvSpPr>
              <p:spPr>
                <a:xfrm>
                  <a:off x="203791" y="14354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grpSp>
            <p:nvGrpSpPr>
              <p:cNvPr id="154" name="Группа 250"/>
              <p:cNvGrpSpPr/>
              <p:nvPr/>
            </p:nvGrpSpPr>
            <p:grpSpPr>
              <a:xfrm>
                <a:off x="1384091" y="4539308"/>
                <a:ext cx="183045" cy="131314"/>
                <a:chOff x="0" y="0"/>
                <a:chExt cx="362446" cy="196390"/>
              </a:xfrm>
            </p:grpSpPr>
            <p:sp>
              <p:nvSpPr>
                <p:cNvPr id="1048942" name="Стрелка вправо 251"/>
                <p:cNvSpPr/>
                <p:nvPr/>
              </p:nvSpPr>
              <p:spPr>
                <a:xfrm>
                  <a:off x="0" y="3545"/>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943" name="Стрелка вправо 252"/>
                <p:cNvSpPr/>
                <p:nvPr/>
              </p:nvSpPr>
              <p:spPr>
                <a:xfrm>
                  <a:off x="205563" y="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944" name="Стрелка вправо 253"/>
                <p:cNvSpPr/>
                <p:nvPr/>
              </p:nvSpPr>
              <p:spPr>
                <a:xfrm>
                  <a:off x="5316" y="147084"/>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945" name="Стрелка вправо 254"/>
                <p:cNvSpPr/>
                <p:nvPr/>
              </p:nvSpPr>
              <p:spPr>
                <a:xfrm>
                  <a:off x="203791" y="14354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grpSp>
            <p:nvGrpSpPr>
              <p:cNvPr id="155" name="Группа 255"/>
              <p:cNvGrpSpPr/>
              <p:nvPr/>
            </p:nvGrpSpPr>
            <p:grpSpPr>
              <a:xfrm>
                <a:off x="1798487" y="4403450"/>
                <a:ext cx="183045" cy="131314"/>
                <a:chOff x="0" y="0"/>
                <a:chExt cx="362446" cy="196390"/>
              </a:xfrm>
            </p:grpSpPr>
            <p:sp>
              <p:nvSpPr>
                <p:cNvPr id="1048946" name="Стрелка вправо 256"/>
                <p:cNvSpPr/>
                <p:nvPr/>
              </p:nvSpPr>
              <p:spPr>
                <a:xfrm>
                  <a:off x="0" y="3545"/>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947" name="Стрелка вправо 257"/>
                <p:cNvSpPr/>
                <p:nvPr/>
              </p:nvSpPr>
              <p:spPr>
                <a:xfrm>
                  <a:off x="205563" y="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948" name="Стрелка вправо 258"/>
                <p:cNvSpPr/>
                <p:nvPr/>
              </p:nvSpPr>
              <p:spPr>
                <a:xfrm>
                  <a:off x="5316" y="147084"/>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949" name="Стрелка вправо 259"/>
                <p:cNvSpPr/>
                <p:nvPr/>
              </p:nvSpPr>
              <p:spPr>
                <a:xfrm>
                  <a:off x="203791" y="14354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grpSp>
            <p:nvGrpSpPr>
              <p:cNvPr id="156" name="Группа 260"/>
              <p:cNvGrpSpPr/>
              <p:nvPr/>
            </p:nvGrpSpPr>
            <p:grpSpPr>
              <a:xfrm>
                <a:off x="2561968" y="4261970"/>
                <a:ext cx="183045" cy="131314"/>
                <a:chOff x="0" y="0"/>
                <a:chExt cx="362446" cy="196390"/>
              </a:xfrm>
            </p:grpSpPr>
            <p:sp>
              <p:nvSpPr>
                <p:cNvPr id="1048950" name="Стрелка вправо 261"/>
                <p:cNvSpPr/>
                <p:nvPr/>
              </p:nvSpPr>
              <p:spPr>
                <a:xfrm>
                  <a:off x="0" y="3545"/>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951" name="Стрелка вправо 262"/>
                <p:cNvSpPr/>
                <p:nvPr/>
              </p:nvSpPr>
              <p:spPr>
                <a:xfrm>
                  <a:off x="205563" y="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952" name="Стрелка вправо 263"/>
                <p:cNvSpPr/>
                <p:nvPr/>
              </p:nvSpPr>
              <p:spPr>
                <a:xfrm>
                  <a:off x="5316" y="147084"/>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953" name="Стрелка вправо 264"/>
                <p:cNvSpPr/>
                <p:nvPr/>
              </p:nvSpPr>
              <p:spPr>
                <a:xfrm>
                  <a:off x="203791" y="14354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grpSp>
            <p:nvGrpSpPr>
              <p:cNvPr id="157" name="Группа 265"/>
              <p:cNvGrpSpPr/>
              <p:nvPr/>
            </p:nvGrpSpPr>
            <p:grpSpPr>
              <a:xfrm>
                <a:off x="3060316" y="4480278"/>
                <a:ext cx="183045" cy="131314"/>
                <a:chOff x="0" y="0"/>
                <a:chExt cx="362446" cy="196390"/>
              </a:xfrm>
            </p:grpSpPr>
            <p:sp>
              <p:nvSpPr>
                <p:cNvPr id="1048954" name="Стрелка вправо 266"/>
                <p:cNvSpPr/>
                <p:nvPr/>
              </p:nvSpPr>
              <p:spPr>
                <a:xfrm>
                  <a:off x="0" y="3545"/>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955" name="Стрелка вправо 267"/>
                <p:cNvSpPr/>
                <p:nvPr/>
              </p:nvSpPr>
              <p:spPr>
                <a:xfrm>
                  <a:off x="205563" y="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956" name="Стрелка вправо 268"/>
                <p:cNvSpPr/>
                <p:nvPr/>
              </p:nvSpPr>
              <p:spPr>
                <a:xfrm>
                  <a:off x="5316" y="147084"/>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957" name="Стрелка вправо 269"/>
                <p:cNvSpPr/>
                <p:nvPr/>
              </p:nvSpPr>
              <p:spPr>
                <a:xfrm>
                  <a:off x="203791" y="14354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grpSp>
            <p:nvGrpSpPr>
              <p:cNvPr id="158" name="Группа 270"/>
              <p:cNvGrpSpPr/>
              <p:nvPr/>
            </p:nvGrpSpPr>
            <p:grpSpPr>
              <a:xfrm>
                <a:off x="2751328" y="4565112"/>
                <a:ext cx="183045" cy="131314"/>
                <a:chOff x="0" y="0"/>
                <a:chExt cx="362446" cy="196390"/>
              </a:xfrm>
            </p:grpSpPr>
            <p:sp>
              <p:nvSpPr>
                <p:cNvPr id="1048958" name="Стрелка вправо 271"/>
                <p:cNvSpPr/>
                <p:nvPr/>
              </p:nvSpPr>
              <p:spPr>
                <a:xfrm>
                  <a:off x="0" y="3545"/>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959" name="Стрелка вправо 272"/>
                <p:cNvSpPr/>
                <p:nvPr/>
              </p:nvSpPr>
              <p:spPr>
                <a:xfrm>
                  <a:off x="205563" y="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960" name="Стрелка вправо 273"/>
                <p:cNvSpPr/>
                <p:nvPr/>
              </p:nvSpPr>
              <p:spPr>
                <a:xfrm>
                  <a:off x="5316" y="147084"/>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961" name="Стрелка вправо 274"/>
                <p:cNvSpPr/>
                <p:nvPr/>
              </p:nvSpPr>
              <p:spPr>
                <a:xfrm>
                  <a:off x="203791" y="14354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grpSp>
            <p:nvGrpSpPr>
              <p:cNvPr id="159" name="Группа 275"/>
              <p:cNvGrpSpPr/>
              <p:nvPr/>
            </p:nvGrpSpPr>
            <p:grpSpPr>
              <a:xfrm>
                <a:off x="2163217" y="5602723"/>
                <a:ext cx="183045" cy="131314"/>
                <a:chOff x="0" y="0"/>
                <a:chExt cx="362446" cy="196390"/>
              </a:xfrm>
            </p:grpSpPr>
            <p:sp>
              <p:nvSpPr>
                <p:cNvPr id="1048962" name="Стрелка вправо 276"/>
                <p:cNvSpPr/>
                <p:nvPr/>
              </p:nvSpPr>
              <p:spPr>
                <a:xfrm>
                  <a:off x="0" y="3545"/>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963" name="Стрелка вправо 277"/>
                <p:cNvSpPr/>
                <p:nvPr/>
              </p:nvSpPr>
              <p:spPr>
                <a:xfrm>
                  <a:off x="205563" y="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964" name="Стрелка вправо 278"/>
                <p:cNvSpPr/>
                <p:nvPr/>
              </p:nvSpPr>
              <p:spPr>
                <a:xfrm>
                  <a:off x="5316" y="147084"/>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965" name="Стрелка вправо 279"/>
                <p:cNvSpPr/>
                <p:nvPr/>
              </p:nvSpPr>
              <p:spPr>
                <a:xfrm>
                  <a:off x="203791" y="14354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grpSp>
            <p:nvGrpSpPr>
              <p:cNvPr id="160" name="Группа 280"/>
              <p:cNvGrpSpPr/>
              <p:nvPr/>
            </p:nvGrpSpPr>
            <p:grpSpPr>
              <a:xfrm>
                <a:off x="1436590" y="5089204"/>
                <a:ext cx="183045" cy="131314"/>
                <a:chOff x="0" y="0"/>
                <a:chExt cx="362446" cy="196390"/>
              </a:xfrm>
            </p:grpSpPr>
            <p:sp>
              <p:nvSpPr>
                <p:cNvPr id="1048966" name="Стрелка вправо 281"/>
                <p:cNvSpPr/>
                <p:nvPr/>
              </p:nvSpPr>
              <p:spPr>
                <a:xfrm>
                  <a:off x="0" y="3545"/>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967" name="Стрелка вправо 282"/>
                <p:cNvSpPr/>
                <p:nvPr/>
              </p:nvSpPr>
              <p:spPr>
                <a:xfrm>
                  <a:off x="205563" y="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968" name="Стрелка вправо 283"/>
                <p:cNvSpPr/>
                <p:nvPr/>
              </p:nvSpPr>
              <p:spPr>
                <a:xfrm>
                  <a:off x="5316" y="147084"/>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969" name="Стрелка вправо 284"/>
                <p:cNvSpPr/>
                <p:nvPr/>
              </p:nvSpPr>
              <p:spPr>
                <a:xfrm>
                  <a:off x="203791" y="14354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grpSp>
            <p:nvGrpSpPr>
              <p:cNvPr id="161" name="Группа 285"/>
              <p:cNvGrpSpPr/>
              <p:nvPr/>
            </p:nvGrpSpPr>
            <p:grpSpPr>
              <a:xfrm>
                <a:off x="1726264" y="5427116"/>
                <a:ext cx="183045" cy="131314"/>
                <a:chOff x="0" y="0"/>
                <a:chExt cx="362446" cy="196390"/>
              </a:xfrm>
            </p:grpSpPr>
            <p:sp>
              <p:nvSpPr>
                <p:cNvPr id="1048970" name="Стрелка вправо 286"/>
                <p:cNvSpPr/>
                <p:nvPr/>
              </p:nvSpPr>
              <p:spPr>
                <a:xfrm>
                  <a:off x="0" y="3545"/>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971" name="Стрелка вправо 287"/>
                <p:cNvSpPr/>
                <p:nvPr/>
              </p:nvSpPr>
              <p:spPr>
                <a:xfrm>
                  <a:off x="205563" y="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972" name="Стрелка вправо 288"/>
                <p:cNvSpPr/>
                <p:nvPr/>
              </p:nvSpPr>
              <p:spPr>
                <a:xfrm>
                  <a:off x="5316" y="147084"/>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973" name="Стрелка вправо 289"/>
                <p:cNvSpPr/>
                <p:nvPr/>
              </p:nvSpPr>
              <p:spPr>
                <a:xfrm>
                  <a:off x="203791" y="14354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grpSp>
            <p:nvGrpSpPr>
              <p:cNvPr id="162" name="Группа 290"/>
              <p:cNvGrpSpPr/>
              <p:nvPr/>
            </p:nvGrpSpPr>
            <p:grpSpPr>
              <a:xfrm>
                <a:off x="3117940" y="4891246"/>
                <a:ext cx="183045" cy="131314"/>
                <a:chOff x="0" y="0"/>
                <a:chExt cx="362446" cy="196390"/>
              </a:xfrm>
            </p:grpSpPr>
            <p:sp>
              <p:nvSpPr>
                <p:cNvPr id="1048974" name="Стрелка вправо 291"/>
                <p:cNvSpPr/>
                <p:nvPr/>
              </p:nvSpPr>
              <p:spPr>
                <a:xfrm>
                  <a:off x="0" y="3545"/>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975" name="Стрелка вправо 292"/>
                <p:cNvSpPr/>
                <p:nvPr/>
              </p:nvSpPr>
              <p:spPr>
                <a:xfrm>
                  <a:off x="205563" y="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976" name="Стрелка вправо 293"/>
                <p:cNvSpPr/>
                <p:nvPr/>
              </p:nvSpPr>
              <p:spPr>
                <a:xfrm>
                  <a:off x="5316" y="147084"/>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977" name="Стрелка вправо 294"/>
                <p:cNvSpPr/>
                <p:nvPr/>
              </p:nvSpPr>
              <p:spPr>
                <a:xfrm>
                  <a:off x="203791" y="14354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grpSp>
            <p:nvGrpSpPr>
              <p:cNvPr id="163" name="Группа 295"/>
              <p:cNvGrpSpPr/>
              <p:nvPr/>
            </p:nvGrpSpPr>
            <p:grpSpPr>
              <a:xfrm>
                <a:off x="2899953" y="5256518"/>
                <a:ext cx="183045" cy="131314"/>
                <a:chOff x="0" y="0"/>
                <a:chExt cx="362446" cy="196390"/>
              </a:xfrm>
            </p:grpSpPr>
            <p:sp>
              <p:nvSpPr>
                <p:cNvPr id="1048978" name="Стрелка вправо 296"/>
                <p:cNvSpPr/>
                <p:nvPr/>
              </p:nvSpPr>
              <p:spPr>
                <a:xfrm>
                  <a:off x="0" y="3545"/>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979" name="Стрелка вправо 297"/>
                <p:cNvSpPr/>
                <p:nvPr/>
              </p:nvSpPr>
              <p:spPr>
                <a:xfrm>
                  <a:off x="205563" y="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980" name="Стрелка вправо 298"/>
                <p:cNvSpPr/>
                <p:nvPr/>
              </p:nvSpPr>
              <p:spPr>
                <a:xfrm>
                  <a:off x="5316" y="147084"/>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981" name="Стрелка вправо 299"/>
                <p:cNvSpPr/>
                <p:nvPr/>
              </p:nvSpPr>
              <p:spPr>
                <a:xfrm>
                  <a:off x="203791" y="14354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grpSp>
            <p:nvGrpSpPr>
              <p:cNvPr id="164" name="Группа 300"/>
              <p:cNvGrpSpPr/>
              <p:nvPr/>
            </p:nvGrpSpPr>
            <p:grpSpPr>
              <a:xfrm>
                <a:off x="2603674" y="5550033"/>
                <a:ext cx="183045" cy="131314"/>
                <a:chOff x="0" y="0"/>
                <a:chExt cx="362446" cy="196390"/>
              </a:xfrm>
            </p:grpSpPr>
            <p:sp>
              <p:nvSpPr>
                <p:cNvPr id="1048982" name="Стрелка вправо 301"/>
                <p:cNvSpPr/>
                <p:nvPr/>
              </p:nvSpPr>
              <p:spPr>
                <a:xfrm>
                  <a:off x="0" y="3545"/>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983" name="Стрелка вправо 302"/>
                <p:cNvSpPr/>
                <p:nvPr/>
              </p:nvSpPr>
              <p:spPr>
                <a:xfrm>
                  <a:off x="205563" y="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984" name="Стрелка вправо 303"/>
                <p:cNvSpPr/>
                <p:nvPr/>
              </p:nvSpPr>
              <p:spPr>
                <a:xfrm>
                  <a:off x="5316" y="147084"/>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985" name="Стрелка вправо 304"/>
                <p:cNvSpPr/>
                <p:nvPr/>
              </p:nvSpPr>
              <p:spPr>
                <a:xfrm>
                  <a:off x="203791" y="14354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grpSp>
            <p:nvGrpSpPr>
              <p:cNvPr id="165" name="Группа 464"/>
              <p:cNvGrpSpPr/>
              <p:nvPr/>
            </p:nvGrpSpPr>
            <p:grpSpPr>
              <a:xfrm>
                <a:off x="1554038" y="5737756"/>
                <a:ext cx="180307" cy="153765"/>
                <a:chOff x="0" y="5135"/>
                <a:chExt cx="362446" cy="191255"/>
              </a:xfrm>
            </p:grpSpPr>
            <p:sp>
              <p:nvSpPr>
                <p:cNvPr id="1048986" name="Стрелка вправо 465"/>
                <p:cNvSpPr/>
                <p:nvPr/>
              </p:nvSpPr>
              <p:spPr>
                <a:xfrm>
                  <a:off x="0" y="868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987" name="Стрелка вправо 466"/>
                <p:cNvSpPr/>
                <p:nvPr/>
              </p:nvSpPr>
              <p:spPr>
                <a:xfrm>
                  <a:off x="205563" y="5135"/>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988" name="Стрелка вправо 467"/>
                <p:cNvSpPr/>
                <p:nvPr/>
              </p:nvSpPr>
              <p:spPr>
                <a:xfrm rot="10800000">
                  <a:off x="5316" y="147084"/>
                  <a:ext cx="156883" cy="4930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989" name="Стрелка вправо 468"/>
                <p:cNvSpPr/>
                <p:nvPr/>
              </p:nvSpPr>
              <p:spPr>
                <a:xfrm rot="10800000">
                  <a:off x="203791" y="143540"/>
                  <a:ext cx="156883" cy="4930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grpSp>
            <p:nvGrpSpPr>
              <p:cNvPr id="166" name="Группа 469"/>
              <p:cNvGrpSpPr/>
              <p:nvPr/>
            </p:nvGrpSpPr>
            <p:grpSpPr>
              <a:xfrm>
                <a:off x="2659690" y="4983953"/>
                <a:ext cx="183045" cy="131314"/>
                <a:chOff x="0" y="0"/>
                <a:chExt cx="362446" cy="196390"/>
              </a:xfrm>
            </p:grpSpPr>
            <p:sp>
              <p:nvSpPr>
                <p:cNvPr id="1048990" name="Стрелка вправо 470"/>
                <p:cNvSpPr/>
                <p:nvPr/>
              </p:nvSpPr>
              <p:spPr>
                <a:xfrm>
                  <a:off x="0" y="3545"/>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991" name="Стрелка вправо 471"/>
                <p:cNvSpPr/>
                <p:nvPr/>
              </p:nvSpPr>
              <p:spPr>
                <a:xfrm>
                  <a:off x="205563" y="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992" name="Стрелка вправо 472"/>
                <p:cNvSpPr/>
                <p:nvPr/>
              </p:nvSpPr>
              <p:spPr>
                <a:xfrm>
                  <a:off x="5316" y="147084"/>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993" name="Стрелка вправо 473"/>
                <p:cNvSpPr/>
                <p:nvPr/>
              </p:nvSpPr>
              <p:spPr>
                <a:xfrm>
                  <a:off x="203791" y="14354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grpSp>
            <p:nvGrpSpPr>
              <p:cNvPr id="167" name="Группа 474"/>
              <p:cNvGrpSpPr/>
              <p:nvPr/>
            </p:nvGrpSpPr>
            <p:grpSpPr>
              <a:xfrm>
                <a:off x="2369869" y="5274584"/>
                <a:ext cx="183045" cy="131314"/>
                <a:chOff x="0" y="0"/>
                <a:chExt cx="362446" cy="196390"/>
              </a:xfrm>
            </p:grpSpPr>
            <p:sp>
              <p:nvSpPr>
                <p:cNvPr id="1048994" name="Стрелка вправо 475"/>
                <p:cNvSpPr/>
                <p:nvPr/>
              </p:nvSpPr>
              <p:spPr>
                <a:xfrm>
                  <a:off x="0" y="3545"/>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995" name="Стрелка вправо 476"/>
                <p:cNvSpPr/>
                <p:nvPr/>
              </p:nvSpPr>
              <p:spPr>
                <a:xfrm>
                  <a:off x="205563" y="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996" name="Стрелка вправо 477"/>
                <p:cNvSpPr/>
                <p:nvPr/>
              </p:nvSpPr>
              <p:spPr>
                <a:xfrm>
                  <a:off x="5316" y="147084"/>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997" name="Стрелка вправо 478"/>
                <p:cNvSpPr/>
                <p:nvPr/>
              </p:nvSpPr>
              <p:spPr>
                <a:xfrm>
                  <a:off x="203791" y="14354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grpSp>
            <p:nvGrpSpPr>
              <p:cNvPr id="168" name="Группа 479"/>
              <p:cNvGrpSpPr/>
              <p:nvPr/>
            </p:nvGrpSpPr>
            <p:grpSpPr>
              <a:xfrm>
                <a:off x="1970690" y="5197697"/>
                <a:ext cx="183045" cy="131314"/>
                <a:chOff x="0" y="0"/>
                <a:chExt cx="362446" cy="196390"/>
              </a:xfrm>
            </p:grpSpPr>
            <p:sp>
              <p:nvSpPr>
                <p:cNvPr id="1048998" name="Стрелка вправо 480"/>
                <p:cNvSpPr/>
                <p:nvPr/>
              </p:nvSpPr>
              <p:spPr>
                <a:xfrm>
                  <a:off x="0" y="3545"/>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8999" name="Стрелка вправо 481"/>
                <p:cNvSpPr/>
                <p:nvPr/>
              </p:nvSpPr>
              <p:spPr>
                <a:xfrm>
                  <a:off x="205563" y="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9000" name="Стрелка вправо 482"/>
                <p:cNvSpPr/>
                <p:nvPr/>
              </p:nvSpPr>
              <p:spPr>
                <a:xfrm>
                  <a:off x="5316" y="147084"/>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9001" name="Стрелка вправо 483"/>
                <p:cNvSpPr/>
                <p:nvPr/>
              </p:nvSpPr>
              <p:spPr>
                <a:xfrm>
                  <a:off x="203791" y="14354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grpSp>
            <p:nvGrpSpPr>
              <p:cNvPr id="169" name="Группа 484"/>
              <p:cNvGrpSpPr/>
              <p:nvPr/>
            </p:nvGrpSpPr>
            <p:grpSpPr>
              <a:xfrm>
                <a:off x="1692459" y="4839717"/>
                <a:ext cx="183045" cy="131314"/>
                <a:chOff x="0" y="0"/>
                <a:chExt cx="362446" cy="196390"/>
              </a:xfrm>
            </p:grpSpPr>
            <p:sp>
              <p:nvSpPr>
                <p:cNvPr id="1049002" name="Стрелка вправо 485"/>
                <p:cNvSpPr/>
                <p:nvPr/>
              </p:nvSpPr>
              <p:spPr>
                <a:xfrm>
                  <a:off x="0" y="3545"/>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9003" name="Стрелка вправо 486"/>
                <p:cNvSpPr/>
                <p:nvPr/>
              </p:nvSpPr>
              <p:spPr>
                <a:xfrm>
                  <a:off x="205563" y="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9004" name="Стрелка вправо 487"/>
                <p:cNvSpPr/>
                <p:nvPr/>
              </p:nvSpPr>
              <p:spPr>
                <a:xfrm>
                  <a:off x="5316" y="147084"/>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9005" name="Стрелка вправо 488"/>
                <p:cNvSpPr/>
                <p:nvPr/>
              </p:nvSpPr>
              <p:spPr>
                <a:xfrm>
                  <a:off x="203791" y="14354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grpSp>
            <p:nvGrpSpPr>
              <p:cNvPr id="170" name="Группа 489"/>
              <p:cNvGrpSpPr/>
              <p:nvPr/>
            </p:nvGrpSpPr>
            <p:grpSpPr>
              <a:xfrm>
                <a:off x="2136098" y="4585061"/>
                <a:ext cx="183045" cy="131314"/>
                <a:chOff x="0" y="0"/>
                <a:chExt cx="362446" cy="196390"/>
              </a:xfrm>
            </p:grpSpPr>
            <p:sp>
              <p:nvSpPr>
                <p:cNvPr id="1049006" name="Стрелка вправо 490"/>
                <p:cNvSpPr/>
                <p:nvPr/>
              </p:nvSpPr>
              <p:spPr>
                <a:xfrm>
                  <a:off x="0" y="3545"/>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9007" name="Стрелка вправо 491"/>
                <p:cNvSpPr/>
                <p:nvPr/>
              </p:nvSpPr>
              <p:spPr>
                <a:xfrm>
                  <a:off x="205563" y="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9008" name="Стрелка вправо 492"/>
                <p:cNvSpPr/>
                <p:nvPr/>
              </p:nvSpPr>
              <p:spPr>
                <a:xfrm>
                  <a:off x="5316" y="147084"/>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9009" name="Стрелка вправо 493"/>
                <p:cNvSpPr/>
                <p:nvPr/>
              </p:nvSpPr>
              <p:spPr>
                <a:xfrm>
                  <a:off x="203791" y="14354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grpSp>
            <p:nvGrpSpPr>
              <p:cNvPr id="171" name="Группа 494"/>
              <p:cNvGrpSpPr/>
              <p:nvPr/>
            </p:nvGrpSpPr>
            <p:grpSpPr>
              <a:xfrm>
                <a:off x="2449192" y="4750830"/>
                <a:ext cx="183045" cy="131314"/>
                <a:chOff x="0" y="0"/>
                <a:chExt cx="362446" cy="196390"/>
              </a:xfrm>
            </p:grpSpPr>
            <p:sp>
              <p:nvSpPr>
                <p:cNvPr id="1049010" name="Стрелка вправо 495"/>
                <p:cNvSpPr/>
                <p:nvPr/>
              </p:nvSpPr>
              <p:spPr>
                <a:xfrm>
                  <a:off x="0" y="3545"/>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9011" name="Стрелка вправо 496"/>
                <p:cNvSpPr/>
                <p:nvPr/>
              </p:nvSpPr>
              <p:spPr>
                <a:xfrm>
                  <a:off x="205563" y="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9012" name="Стрелка вправо 497"/>
                <p:cNvSpPr/>
                <p:nvPr/>
              </p:nvSpPr>
              <p:spPr>
                <a:xfrm>
                  <a:off x="5316" y="147084"/>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9013" name="Стрелка вправо 498"/>
                <p:cNvSpPr/>
                <p:nvPr/>
              </p:nvSpPr>
              <p:spPr>
                <a:xfrm>
                  <a:off x="203791" y="14354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grpSp>
            <p:nvGrpSpPr>
              <p:cNvPr id="172" name="Группа 504"/>
              <p:cNvGrpSpPr/>
              <p:nvPr/>
            </p:nvGrpSpPr>
            <p:grpSpPr>
              <a:xfrm>
                <a:off x="2122369" y="4915873"/>
                <a:ext cx="183045" cy="131314"/>
                <a:chOff x="0" y="0"/>
                <a:chExt cx="362446" cy="196390"/>
              </a:xfrm>
            </p:grpSpPr>
            <p:sp>
              <p:nvSpPr>
                <p:cNvPr id="1049014" name="Стрелка вправо 505"/>
                <p:cNvSpPr/>
                <p:nvPr/>
              </p:nvSpPr>
              <p:spPr>
                <a:xfrm>
                  <a:off x="0" y="3545"/>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9015" name="Стрелка вправо 506"/>
                <p:cNvSpPr/>
                <p:nvPr/>
              </p:nvSpPr>
              <p:spPr>
                <a:xfrm>
                  <a:off x="205563" y="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9016" name="Стрелка вправо 507"/>
                <p:cNvSpPr/>
                <p:nvPr/>
              </p:nvSpPr>
              <p:spPr>
                <a:xfrm>
                  <a:off x="5316" y="147084"/>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9017" name="Стрелка вправо 508"/>
                <p:cNvSpPr/>
                <p:nvPr/>
              </p:nvSpPr>
              <p:spPr>
                <a:xfrm>
                  <a:off x="203791" y="143540"/>
                  <a:ext cx="156883" cy="493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grpSp>
      </p:grpSp>
      <p:sp>
        <p:nvSpPr>
          <p:cNvPr id="1049018" name="Прямоугольник 7"/>
          <p:cNvSpPr>
            <a:spLocks noRot="1" noChangeAspect="1" noMove="1" noResize="1" noEditPoints="1" noAdjustHandles="1" noChangeArrowheads="1" noChangeShapeType="1" noTextEdit="1"/>
          </p:cNvSpPr>
          <p:nvPr/>
        </p:nvSpPr>
        <p:spPr>
          <a:xfrm>
            <a:off x="876300" y="1477847"/>
            <a:ext cx="8007216" cy="1509965"/>
          </a:xfrm>
          <a:prstGeom prst="rect">
            <a:avLst/>
          </a:prstGeom>
          <a:blipFill rotWithShape="0">
            <a:blip r:embed="rId7"/>
            <a:stretch>
              <a:fillRect l="-685" t="-2016" r="-609" b="-5645"/>
            </a:stretch>
          </a:blipFill>
        </p:spPr>
        <p:txBody>
          <a:bodyPr/>
          <a:lstStyle/>
          <a:p>
            <a:r>
              <a:rPr lang="ru-RU">
                <a:noFill/>
              </a:rPr>
              <a:t> </a:t>
            </a:r>
          </a:p>
        </p:txBody>
      </p:sp>
    </p:spTree>
  </p:cSld>
  <p:clrMapOvr>
    <a:masterClrMapping/>
  </p:clrMapOvr>
  <p:transition spd="slow">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3000">
              <a:srgbClr val="C9E3D6"/>
            </a:gs>
            <a:gs pos="67000">
              <a:schemeClr val="bg2">
                <a:tint val="90000"/>
                <a:satMod val="92000"/>
                <a:lumMod val="120000"/>
              </a:schemeClr>
            </a:gs>
            <a:gs pos="100000">
              <a:srgbClr val="93C7AC"/>
            </a:gs>
          </a:gsLst>
          <a:lin ang="2700000" scaled="1"/>
        </a:gradFill>
        <a:effectLst/>
      </p:bgPr>
    </p:bg>
    <p:spTree>
      <p:nvGrpSpPr>
        <p:cNvPr id="1" name=""/>
        <p:cNvGrpSpPr/>
        <p:nvPr/>
      </p:nvGrpSpPr>
      <p:grpSpPr>
        <a:xfrm>
          <a:off x="0" y="0"/>
          <a:ext cx="0" cy="0"/>
          <a:chOff x="0" y="0"/>
          <a:chExt cx="0" cy="0"/>
        </a:xfrm>
      </p:grpSpPr>
      <p:sp>
        <p:nvSpPr>
          <p:cNvPr id="1049022" name="Заголовок 1"/>
          <p:cNvSpPr>
            <a:spLocks noGrp="1"/>
          </p:cNvSpPr>
          <p:nvPr>
            <p:ph type="title"/>
          </p:nvPr>
        </p:nvSpPr>
        <p:spPr>
          <a:xfrm>
            <a:off x="768773" y="0"/>
            <a:ext cx="7704667" cy="1066799"/>
          </a:xfrm>
        </p:spPr>
        <p:txBody>
          <a:bodyPr>
            <a:normAutofit/>
          </a:bodyPr>
          <a:lstStyle/>
          <a:p>
            <a:pPr algn="ctr"/>
            <a:r>
              <a:rPr lang="en-US" sz="3000" b="1" dirty="0" smtClean="0">
                <a:solidFill>
                  <a:srgbClr val="C00000"/>
                </a:solidFill>
                <a:latin typeface="Times New Roman" panose="02020603050405020304" pitchFamily="18" charset="0"/>
                <a:cs typeface="Times New Roman" panose="02020603050405020304" pitchFamily="18" charset="0"/>
              </a:rPr>
              <a:t>Conclusion</a:t>
            </a:r>
            <a:endParaRPr lang="ru-RU" sz="3000" b="1" dirty="0">
              <a:solidFill>
                <a:srgbClr val="C00000"/>
              </a:solidFill>
              <a:latin typeface="Times New Roman" panose="02020603050405020304" pitchFamily="18" charset="0"/>
              <a:cs typeface="Times New Roman" panose="02020603050405020304" pitchFamily="18" charset="0"/>
            </a:endParaRPr>
          </a:p>
        </p:txBody>
      </p:sp>
      <p:sp>
        <p:nvSpPr>
          <p:cNvPr id="1049023" name="Объект 2"/>
          <p:cNvSpPr>
            <a:spLocks noGrp="1"/>
          </p:cNvSpPr>
          <p:nvPr>
            <p:ph idx="1"/>
          </p:nvPr>
        </p:nvSpPr>
        <p:spPr>
          <a:xfrm>
            <a:off x="601132" y="1066799"/>
            <a:ext cx="7704667" cy="4875866"/>
          </a:xfrm>
        </p:spPr>
        <p:txBody>
          <a:bodyPr>
            <a:noAutofit/>
          </a:bodyPr>
          <a:lstStyle/>
          <a:p>
            <a:pPr marL="457200" indent="-457200" algn="just">
              <a:buClrTx/>
              <a:buSzPct val="120000"/>
              <a:buFont typeface="+mj-lt"/>
              <a:buAutoNum type="arabicPeriod"/>
            </a:pPr>
            <a:r>
              <a:rPr lang="en-US" sz="2500" dirty="0">
                <a:latin typeface="Times New Roman" panose="02020603050405020304" pitchFamily="18" charset="0"/>
                <a:cs typeface="Times New Roman" panose="02020603050405020304" pitchFamily="18" charset="0"/>
              </a:rPr>
              <a:t>By increasing the temperature and the pressure, a gradual suppression of the magnetic moments of iron ions in both A and B crystallographic </a:t>
            </a:r>
            <a:r>
              <a:rPr lang="en-US" sz="2500" dirty="0" smtClean="0">
                <a:latin typeface="Times New Roman" panose="02020603050405020304" pitchFamily="18" charset="0"/>
                <a:cs typeface="Times New Roman" panose="02020603050405020304" pitchFamily="18" charset="0"/>
              </a:rPr>
              <a:t>sites in polycrystalline ferrite Zn</a:t>
            </a:r>
            <a:r>
              <a:rPr lang="en-US" sz="2500" baseline="-25000" dirty="0" smtClean="0">
                <a:latin typeface="Times New Roman" panose="02020603050405020304" pitchFamily="18" charset="0"/>
                <a:cs typeface="Times New Roman" panose="02020603050405020304" pitchFamily="18" charset="0"/>
              </a:rPr>
              <a:t>0.3</a:t>
            </a:r>
            <a:r>
              <a:rPr lang="en-US" sz="2500" dirty="0" smtClean="0">
                <a:latin typeface="Times New Roman" panose="02020603050405020304" pitchFamily="18" charset="0"/>
                <a:cs typeface="Times New Roman" panose="02020603050405020304" pitchFamily="18" charset="0"/>
              </a:rPr>
              <a:t>Cu</a:t>
            </a:r>
            <a:r>
              <a:rPr lang="en-US" sz="2500" baseline="-25000" dirty="0" smtClean="0">
                <a:latin typeface="Times New Roman" panose="02020603050405020304" pitchFamily="18" charset="0"/>
                <a:cs typeface="Times New Roman" panose="02020603050405020304" pitchFamily="18" charset="0"/>
              </a:rPr>
              <a:t>0.7</a:t>
            </a:r>
            <a:r>
              <a:rPr lang="en-US" sz="2500" dirty="0" smtClean="0">
                <a:latin typeface="Times New Roman" panose="02020603050405020304" pitchFamily="18" charset="0"/>
                <a:cs typeface="Times New Roman" panose="02020603050405020304" pitchFamily="18" charset="0"/>
              </a:rPr>
              <a:t>Fe</a:t>
            </a:r>
            <a:r>
              <a:rPr lang="en-US" sz="2500" baseline="-25000" dirty="0" smtClean="0">
                <a:latin typeface="Times New Roman" panose="02020603050405020304" pitchFamily="18" charset="0"/>
                <a:cs typeface="Times New Roman" panose="02020603050405020304" pitchFamily="18" charset="0"/>
              </a:rPr>
              <a:t>1.5</a:t>
            </a:r>
            <a:r>
              <a:rPr lang="en-US" sz="2500" dirty="0" smtClean="0">
                <a:latin typeface="Times New Roman" panose="02020603050405020304" pitchFamily="18" charset="0"/>
                <a:cs typeface="Times New Roman" panose="02020603050405020304" pitchFamily="18" charset="0"/>
              </a:rPr>
              <a:t>Ga</a:t>
            </a:r>
            <a:r>
              <a:rPr lang="en-US" sz="2500" baseline="-25000" dirty="0" smtClean="0">
                <a:latin typeface="Times New Roman" panose="02020603050405020304" pitchFamily="18" charset="0"/>
                <a:cs typeface="Times New Roman" panose="02020603050405020304" pitchFamily="18" charset="0"/>
              </a:rPr>
              <a:t>0.5</a:t>
            </a:r>
            <a:r>
              <a:rPr lang="en-US" sz="2500" dirty="0" smtClean="0">
                <a:latin typeface="Times New Roman" panose="02020603050405020304" pitchFamily="18" charset="0"/>
                <a:cs typeface="Times New Roman" panose="02020603050405020304" pitchFamily="18" charset="0"/>
              </a:rPr>
              <a:t>O</a:t>
            </a:r>
            <a:r>
              <a:rPr lang="en-US" sz="2500" baseline="-25000" dirty="0" smtClean="0">
                <a:latin typeface="Times New Roman" panose="02020603050405020304" pitchFamily="18" charset="0"/>
                <a:cs typeface="Times New Roman" panose="02020603050405020304" pitchFamily="18" charset="0"/>
              </a:rPr>
              <a:t>4 </a:t>
            </a:r>
            <a:r>
              <a:rPr lang="en-US" sz="2500" dirty="0">
                <a:latin typeface="Times New Roman" panose="02020603050405020304" pitchFamily="18" charset="0"/>
                <a:cs typeface="Times New Roman" panose="02020603050405020304" pitchFamily="18" charset="0"/>
              </a:rPr>
              <a:t>was observed. </a:t>
            </a:r>
            <a:r>
              <a:rPr lang="en-US" sz="2500" dirty="0">
                <a:latin typeface="Times New Roman" panose="02020603050405020304" pitchFamily="18" charset="0"/>
                <a:cs typeface="Times New Roman" panose="02020603050405020304" pitchFamily="18" charset="0"/>
              </a:rPr>
              <a:t>This effect corresponds to a magnetic phase transition from the </a:t>
            </a:r>
            <a:r>
              <a:rPr lang="en-US" sz="2500" dirty="0" err="1">
                <a:latin typeface="Times New Roman" panose="02020603050405020304" pitchFamily="18" charset="0"/>
                <a:cs typeface="Times New Roman" panose="02020603050405020304" pitchFamily="18" charset="0"/>
              </a:rPr>
              <a:t>ferrimagnetic</a:t>
            </a:r>
            <a:r>
              <a:rPr lang="en-US" sz="2500" dirty="0">
                <a:latin typeface="Times New Roman" panose="02020603050405020304" pitchFamily="18" charset="0"/>
                <a:cs typeface="Times New Roman" panose="02020603050405020304" pitchFamily="18" charset="0"/>
              </a:rPr>
              <a:t> state to paramagnetic one. </a:t>
            </a:r>
            <a:endParaRPr lang="en-US" sz="2500" dirty="0" smtClean="0">
              <a:latin typeface="Times New Roman" panose="02020603050405020304" pitchFamily="18" charset="0"/>
              <a:cs typeface="Times New Roman" panose="02020603050405020304" pitchFamily="18" charset="0"/>
            </a:endParaRPr>
          </a:p>
          <a:p>
            <a:pPr marL="457200" indent="-457200" algn="just">
              <a:buClrTx/>
              <a:buSzPct val="120000"/>
              <a:buFont typeface="+mj-lt"/>
              <a:buAutoNum type="arabicPeriod"/>
            </a:pPr>
            <a:r>
              <a:rPr lang="en-US" sz="2500" dirty="0" smtClean="0">
                <a:latin typeface="Times New Roman" panose="02020603050405020304" pitchFamily="18" charset="0"/>
                <a:cs typeface="Times New Roman" panose="02020603050405020304" pitchFamily="18" charset="0"/>
              </a:rPr>
              <a:t>Magnetic </a:t>
            </a:r>
            <a:r>
              <a:rPr lang="en-US" sz="2500" dirty="0" smtClean="0">
                <a:latin typeface="Times New Roman" panose="02020603050405020304" pitchFamily="18" charset="0"/>
                <a:cs typeface="Times New Roman" panose="02020603050405020304" pitchFamily="18" charset="0"/>
              </a:rPr>
              <a:t>structure of nanostructured </a:t>
            </a:r>
            <a:r>
              <a:rPr lang="en-US" sz="2500" dirty="0" err="1" smtClean="0">
                <a:latin typeface="Times New Roman" panose="02020603050405020304" pitchFamily="18" charset="0"/>
                <a:cs typeface="Times New Roman" panose="02020603050405020304" pitchFamily="18" charset="0"/>
              </a:rPr>
              <a:t>manganites</a:t>
            </a:r>
            <a:r>
              <a:rPr lang="en-US" sz="2500" dirty="0" smtClean="0">
                <a:latin typeface="Times New Roman" panose="02020603050405020304" pitchFamily="18" charset="0"/>
                <a:cs typeface="Times New Roman" panose="02020603050405020304" pitchFamily="18" charset="0"/>
              </a:rPr>
              <a:t> </a:t>
            </a:r>
            <a:r>
              <a:rPr lang="en-US" sz="2500" dirty="0">
                <a:latin typeface="Times New Roman" panose="02020603050405020304" pitchFamily="18" charset="0"/>
                <a:cs typeface="Times New Roman" panose="02020603050405020304" pitchFamily="18" charset="0"/>
              </a:rPr>
              <a:t>characterized by coexisting of ferromagnetic and A-type antiferromagnetic </a:t>
            </a:r>
            <a:r>
              <a:rPr lang="en-US" sz="2500" dirty="0" smtClean="0">
                <a:latin typeface="Times New Roman" panose="02020603050405020304" pitchFamily="18" charset="0"/>
                <a:cs typeface="Times New Roman" panose="02020603050405020304" pitchFamily="18" charset="0"/>
              </a:rPr>
              <a:t>phases</a:t>
            </a:r>
            <a:r>
              <a:rPr lang="en-US" sz="2500" dirty="0">
                <a:latin typeface="Times New Roman" panose="02020603050405020304" pitchFamily="18" charset="0"/>
                <a:cs typeface="Times New Roman" panose="02020603050405020304" pitchFamily="18" charset="0"/>
              </a:rPr>
              <a:t> </a:t>
            </a:r>
            <a:r>
              <a:rPr lang="en-US" sz="2500" dirty="0" smtClean="0">
                <a:latin typeface="Times New Roman" panose="02020603050405020304" pitchFamily="18" charset="0"/>
                <a:cs typeface="Times New Roman" panose="02020603050405020304" pitchFamily="18" charset="0"/>
              </a:rPr>
              <a:t>in contrast to bulk samples </a:t>
            </a:r>
            <a:r>
              <a:rPr lang="en-US" sz="2500" dirty="0">
                <a:latin typeface="Times New Roman" panose="02020603050405020304" pitchFamily="18" charset="0"/>
                <a:cs typeface="Times New Roman" panose="02020603050405020304" pitchFamily="18" charset="0"/>
              </a:rPr>
              <a:t>that exhibit </a:t>
            </a:r>
            <a:r>
              <a:rPr lang="en-US" sz="2500" dirty="0" smtClean="0">
                <a:latin typeface="Times New Roman" panose="02020603050405020304" pitchFamily="18" charset="0"/>
                <a:cs typeface="Times New Roman" panose="02020603050405020304" pitchFamily="18" charset="0"/>
              </a:rPr>
              <a:t>only the </a:t>
            </a:r>
            <a:r>
              <a:rPr lang="en-US" sz="2500" dirty="0">
                <a:latin typeface="Times New Roman" panose="02020603050405020304" pitchFamily="18" charset="0"/>
                <a:cs typeface="Times New Roman" panose="02020603050405020304" pitchFamily="18" charset="0"/>
              </a:rPr>
              <a:t>ferromagnetic metallic </a:t>
            </a:r>
            <a:r>
              <a:rPr lang="en-US" sz="2500" dirty="0" smtClean="0">
                <a:latin typeface="Times New Roman" panose="02020603050405020304" pitchFamily="18" charset="0"/>
                <a:cs typeface="Times New Roman" panose="02020603050405020304" pitchFamily="18" charset="0"/>
              </a:rPr>
              <a:t>state.</a:t>
            </a:r>
          </a:p>
          <a:p>
            <a:pPr marL="457200" indent="-457200" algn="just">
              <a:buClrTx/>
              <a:buSzPct val="120000"/>
              <a:buFont typeface="+mj-lt"/>
              <a:buAutoNum type="arabicPeriod"/>
            </a:pPr>
            <a:r>
              <a:rPr lang="en-US" sz="2500" dirty="0" smtClean="0">
                <a:latin typeface="Times New Roman" panose="02020603050405020304" pitchFamily="18" charset="0"/>
                <a:cs typeface="Times New Roman" panose="02020603050405020304" pitchFamily="18" charset="0"/>
              </a:rPr>
              <a:t>Size </a:t>
            </a:r>
            <a:r>
              <a:rPr lang="en-US" sz="2500" dirty="0" smtClean="0">
                <a:latin typeface="Times New Roman" panose="02020603050405020304" pitchFamily="18" charset="0"/>
                <a:cs typeface="Times New Roman" panose="02020603050405020304" pitchFamily="18" charset="0"/>
              </a:rPr>
              <a:t>effects in nanostructured </a:t>
            </a:r>
            <a:r>
              <a:rPr lang="en-US" sz="2500" dirty="0" err="1" smtClean="0">
                <a:latin typeface="Times New Roman" panose="02020603050405020304" pitchFamily="18" charset="0"/>
                <a:cs typeface="Times New Roman" panose="02020603050405020304" pitchFamily="18" charset="0"/>
              </a:rPr>
              <a:t>manganites</a:t>
            </a:r>
            <a:r>
              <a:rPr lang="en-US" sz="2500" dirty="0" smtClean="0">
                <a:latin typeface="Times New Roman" panose="02020603050405020304" pitchFamily="18" charset="0"/>
                <a:cs typeface="Times New Roman" panose="02020603050405020304" pitchFamily="18" charset="0"/>
              </a:rPr>
              <a:t> dominate under the micro effects of double exchange.</a:t>
            </a:r>
          </a:p>
          <a:p>
            <a:pPr marL="457200" indent="-457200" algn="just">
              <a:buClrTx/>
              <a:buSzPct val="120000"/>
              <a:buFont typeface="+mj-lt"/>
              <a:buAutoNum type="arabicPeriod"/>
            </a:pPr>
            <a:endParaRPr lang="ru-RU" sz="2500" dirty="0">
              <a:latin typeface="Times New Roman" panose="02020603050405020304" pitchFamily="18" charset="0"/>
              <a:cs typeface="Times New Roman" panose="02020603050405020304" pitchFamily="18" charset="0"/>
            </a:endParaRPr>
          </a:p>
          <a:p>
            <a:endParaRPr lang="ru-RU" sz="2500" dirty="0"/>
          </a:p>
        </p:txBody>
      </p:sp>
    </p:spTree>
  </p:cSld>
  <p:clrMapOvr>
    <a:masterClrMapping/>
  </p:clrMapOvr>
  <p:transition spd="slow">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3000">
              <a:srgbClr val="C9E3D6"/>
            </a:gs>
            <a:gs pos="67000">
              <a:schemeClr val="bg2">
                <a:tint val="90000"/>
                <a:satMod val="92000"/>
                <a:lumMod val="120000"/>
              </a:schemeClr>
            </a:gs>
            <a:gs pos="100000">
              <a:srgbClr val="93C7AC"/>
            </a:gs>
          </a:gsLst>
          <a:lin ang="2700000" scaled="1"/>
        </a:gradFill>
        <a:effectLst/>
      </p:bgPr>
    </p:bg>
    <p:spTree>
      <p:nvGrpSpPr>
        <p:cNvPr id="1" name=""/>
        <p:cNvGrpSpPr/>
        <p:nvPr/>
      </p:nvGrpSpPr>
      <p:grpSpPr>
        <a:xfrm>
          <a:off x="0" y="0"/>
          <a:ext cx="0" cy="0"/>
          <a:chOff x="0" y="0"/>
          <a:chExt cx="0" cy="0"/>
        </a:xfrm>
      </p:grpSpPr>
      <p:sp>
        <p:nvSpPr>
          <p:cNvPr id="1049027" name="Заголовок 1"/>
          <p:cNvSpPr>
            <a:spLocks noGrp="1"/>
          </p:cNvSpPr>
          <p:nvPr>
            <p:ph type="title"/>
          </p:nvPr>
        </p:nvSpPr>
        <p:spPr>
          <a:xfrm>
            <a:off x="982133" y="171450"/>
            <a:ext cx="7704667" cy="380999"/>
          </a:xfrm>
        </p:spPr>
        <p:txBody>
          <a:bodyPr>
            <a:noAutofit/>
          </a:bodyPr>
          <a:lstStyle/>
          <a:p>
            <a:pPr algn="ctr">
              <a:spcBef>
                <a:spcPts val="1000"/>
              </a:spcBef>
              <a:buClr>
                <a:schemeClr val="accent1"/>
              </a:buClr>
              <a:buSzPct val="80000"/>
            </a:pPr>
            <a:r>
              <a:rPr lang="en-US" sz="3000" b="1" dirty="0" smtClean="0">
                <a:solidFill>
                  <a:srgbClr val="C00000"/>
                </a:solidFill>
                <a:latin typeface="Times New Roman" panose="02020603050405020304" pitchFamily="18" charset="0"/>
                <a:ea typeface="+mn-ea"/>
                <a:cs typeface="Times New Roman" panose="02020603050405020304" pitchFamily="18" charset="0"/>
              </a:rPr>
              <a:t>Publications</a:t>
            </a:r>
            <a:endParaRPr lang="ru-RU" sz="3000" b="1" dirty="0">
              <a:solidFill>
                <a:srgbClr val="C00000"/>
              </a:solidFill>
              <a:latin typeface="Times New Roman" panose="02020603050405020304" pitchFamily="18" charset="0"/>
              <a:ea typeface="+mn-ea"/>
              <a:cs typeface="Times New Roman" panose="02020603050405020304" pitchFamily="18" charset="0"/>
            </a:endParaRPr>
          </a:p>
        </p:txBody>
      </p:sp>
      <p:sp>
        <p:nvSpPr>
          <p:cNvPr id="1049028" name="Объект 2"/>
          <p:cNvSpPr>
            <a:spLocks noGrp="1"/>
          </p:cNvSpPr>
          <p:nvPr>
            <p:ph idx="1"/>
          </p:nvPr>
        </p:nvSpPr>
        <p:spPr>
          <a:xfrm>
            <a:off x="982133" y="552449"/>
            <a:ext cx="8072965" cy="6115051"/>
          </a:xfrm>
          <a:noFill/>
        </p:spPr>
        <p:txBody>
          <a:bodyPr>
            <a:noAutofit/>
          </a:bodyPr>
          <a:lstStyle/>
          <a:p>
            <a:pPr marL="0" lvl="0" indent="0">
              <a:buNone/>
            </a:pPr>
            <a:r>
              <a:rPr lang="en-US" sz="1400" b="1" u="sng" dirty="0" smtClean="0">
                <a:solidFill>
                  <a:schemeClr val="bg2">
                    <a:lumMod val="10000"/>
                  </a:schemeClr>
                </a:solidFill>
                <a:latin typeface="Times New Roman" panose="02020603050405020304" pitchFamily="18" charset="0"/>
                <a:cs typeface="Times New Roman" panose="02020603050405020304" pitchFamily="18" charset="0"/>
              </a:rPr>
              <a:t>Publications in journals</a:t>
            </a:r>
            <a:r>
              <a:rPr lang="ru-RU" sz="1400" b="1" u="sng" dirty="0" smtClean="0">
                <a:solidFill>
                  <a:schemeClr val="bg2">
                    <a:lumMod val="10000"/>
                  </a:schemeClr>
                </a:solidFill>
                <a:latin typeface="Times New Roman" panose="02020603050405020304" pitchFamily="18" charset="0"/>
                <a:cs typeface="Times New Roman" panose="02020603050405020304" pitchFamily="18" charset="0"/>
              </a:rPr>
              <a:t>:</a:t>
            </a:r>
          </a:p>
          <a:p>
            <a:pPr>
              <a:buClrTx/>
              <a:buSzPct val="100000"/>
              <a:buFont typeface="+mj-lt"/>
              <a:buAutoNum type="arabicPeriod"/>
            </a:pPr>
            <a:r>
              <a:rPr lang="en-US" sz="1200" dirty="0" smtClean="0">
                <a:solidFill>
                  <a:schemeClr val="bg2">
                    <a:lumMod val="10000"/>
                  </a:schemeClr>
                </a:solidFill>
                <a:latin typeface="Times New Roman" panose="02020603050405020304" pitchFamily="18" charset="0"/>
                <a:cs typeface="Times New Roman" panose="02020603050405020304" pitchFamily="18" charset="0"/>
              </a:rPr>
              <a:t>S.E. </a:t>
            </a:r>
            <a:r>
              <a:rPr lang="en-US" sz="1200" dirty="0" err="1" smtClean="0">
                <a:solidFill>
                  <a:schemeClr val="bg2">
                    <a:lumMod val="10000"/>
                  </a:schemeClr>
                </a:solidFill>
                <a:latin typeface="Times New Roman" panose="02020603050405020304" pitchFamily="18" charset="0"/>
                <a:cs typeface="Times New Roman" panose="02020603050405020304" pitchFamily="18" charset="0"/>
              </a:rPr>
              <a:t>Kichanov</a:t>
            </a:r>
            <a:r>
              <a:rPr lang="en-US" sz="1200" dirty="0" smtClean="0">
                <a:solidFill>
                  <a:schemeClr val="bg2">
                    <a:lumMod val="10000"/>
                  </a:schemeClr>
                </a:solidFill>
                <a:latin typeface="Times New Roman" panose="02020603050405020304" pitchFamily="18" charset="0"/>
                <a:cs typeface="Times New Roman" panose="02020603050405020304" pitchFamily="18" charset="0"/>
              </a:rPr>
              <a:t>, </a:t>
            </a:r>
            <a:r>
              <a:rPr lang="en-US" altLang="ru-RU" sz="1200" dirty="0" smtClean="0">
                <a:solidFill>
                  <a:schemeClr val="bg2">
                    <a:lumMod val="10000"/>
                  </a:schemeClr>
                </a:solidFill>
                <a:latin typeface="Times New Roman" panose="02020603050405020304" pitchFamily="18" charset="0"/>
                <a:cs typeface="Times New Roman" panose="02020603050405020304" pitchFamily="18" charset="0"/>
              </a:rPr>
              <a:t>N.M. </a:t>
            </a:r>
            <a:r>
              <a:rPr lang="en-US" altLang="ru-RU" sz="1200" dirty="0" err="1" smtClean="0">
                <a:solidFill>
                  <a:schemeClr val="bg2">
                    <a:lumMod val="10000"/>
                  </a:schemeClr>
                </a:solidFill>
                <a:latin typeface="Times New Roman" panose="02020603050405020304" pitchFamily="18" charset="0"/>
                <a:cs typeface="Times New Roman" panose="02020603050405020304" pitchFamily="18" charset="0"/>
              </a:rPr>
              <a:t>Belozerova</a:t>
            </a:r>
            <a:r>
              <a:rPr lang="en-US" altLang="ru-RU" sz="1200" dirty="0" smtClean="0">
                <a:solidFill>
                  <a:schemeClr val="bg2">
                    <a:lumMod val="10000"/>
                  </a:schemeClr>
                </a:solidFill>
                <a:latin typeface="Times New Roman" panose="02020603050405020304" pitchFamily="18" charset="0"/>
                <a:cs typeface="Times New Roman" panose="02020603050405020304" pitchFamily="18" charset="0"/>
              </a:rPr>
              <a:t>, </a:t>
            </a:r>
            <a:r>
              <a:rPr lang="en-US" sz="1200" dirty="0" smtClean="0">
                <a:solidFill>
                  <a:schemeClr val="bg2">
                    <a:lumMod val="10000"/>
                  </a:schemeClr>
                </a:solidFill>
                <a:latin typeface="Times New Roman" panose="02020603050405020304" pitchFamily="18" charset="0"/>
                <a:cs typeface="Times New Roman" panose="02020603050405020304" pitchFamily="18" charset="0"/>
              </a:rPr>
              <a:t>Z. Jirak, D.P. </a:t>
            </a:r>
            <a:r>
              <a:rPr lang="en-US" sz="1200" dirty="0" err="1" smtClean="0">
                <a:solidFill>
                  <a:schemeClr val="bg2">
                    <a:lumMod val="10000"/>
                  </a:schemeClr>
                </a:solidFill>
                <a:latin typeface="Times New Roman" panose="02020603050405020304" pitchFamily="18" charset="0"/>
                <a:cs typeface="Times New Roman" panose="02020603050405020304" pitchFamily="18" charset="0"/>
              </a:rPr>
              <a:t>Kozlenko</a:t>
            </a:r>
            <a:r>
              <a:rPr lang="en-US" sz="1200" dirty="0" smtClean="0">
                <a:solidFill>
                  <a:schemeClr val="bg2">
                    <a:lumMod val="10000"/>
                  </a:schemeClr>
                </a:solidFill>
                <a:latin typeface="Times New Roman" panose="02020603050405020304" pitchFamily="18" charset="0"/>
                <a:cs typeface="Times New Roman" panose="02020603050405020304" pitchFamily="18" charset="0"/>
              </a:rPr>
              <a:t>, M. </a:t>
            </a:r>
            <a:r>
              <a:rPr lang="en-US" sz="1200" dirty="0" err="1" smtClean="0">
                <a:solidFill>
                  <a:schemeClr val="bg2">
                    <a:lumMod val="10000"/>
                  </a:schemeClr>
                </a:solidFill>
                <a:latin typeface="Times New Roman" panose="02020603050405020304" pitchFamily="18" charset="0"/>
                <a:cs typeface="Times New Roman" panose="02020603050405020304" pitchFamily="18" charset="0"/>
              </a:rPr>
              <a:t>Kacenka</a:t>
            </a:r>
            <a:r>
              <a:rPr lang="en-US" sz="1200" dirty="0" smtClean="0">
                <a:solidFill>
                  <a:schemeClr val="bg2">
                    <a:lumMod val="10000"/>
                  </a:schemeClr>
                </a:solidFill>
                <a:latin typeface="Times New Roman" panose="02020603050405020304" pitchFamily="18" charset="0"/>
                <a:cs typeface="Times New Roman" panose="02020603050405020304" pitchFamily="18" charset="0"/>
              </a:rPr>
              <a:t>, O. Kaman, E.V. </a:t>
            </a:r>
            <a:r>
              <a:rPr lang="en-US" sz="1200" dirty="0" err="1" smtClean="0">
                <a:solidFill>
                  <a:schemeClr val="bg2">
                    <a:lumMod val="10000"/>
                  </a:schemeClr>
                </a:solidFill>
                <a:latin typeface="Times New Roman" panose="02020603050405020304" pitchFamily="18" charset="0"/>
                <a:cs typeface="Times New Roman" panose="02020603050405020304" pitchFamily="18" charset="0"/>
              </a:rPr>
              <a:t>Lukin</a:t>
            </a:r>
            <a:r>
              <a:rPr lang="en-US" sz="1200" dirty="0" smtClean="0">
                <a:solidFill>
                  <a:schemeClr val="bg2">
                    <a:lumMod val="10000"/>
                  </a:schemeClr>
                </a:solidFill>
                <a:latin typeface="Times New Roman" panose="02020603050405020304" pitchFamily="18" charset="0"/>
                <a:cs typeface="Times New Roman" panose="02020603050405020304" pitchFamily="18" charset="0"/>
              </a:rPr>
              <a:t>, B.N. </a:t>
            </a:r>
            <a:r>
              <a:rPr lang="en-US" sz="1200" dirty="0" err="1">
                <a:solidFill>
                  <a:schemeClr val="bg2">
                    <a:lumMod val="10000"/>
                  </a:schemeClr>
                </a:solidFill>
                <a:latin typeface="Times New Roman" panose="02020603050405020304" pitchFamily="18" charset="0"/>
                <a:cs typeface="Times New Roman" panose="02020603050405020304" pitchFamily="18" charset="0"/>
              </a:rPr>
              <a:t>Savenko</a:t>
            </a:r>
            <a:r>
              <a:rPr lang="en-US" altLang="ru-RU" sz="1200" dirty="0">
                <a:solidFill>
                  <a:schemeClr val="bg2">
                    <a:lumMod val="10000"/>
                  </a:schemeClr>
                </a:solidFill>
                <a:latin typeface="Times New Roman" panose="02020603050405020304" pitchFamily="18" charset="0"/>
                <a:cs typeface="Times New Roman" panose="02020603050405020304" pitchFamily="18" charset="0"/>
              </a:rPr>
              <a:t> // </a:t>
            </a:r>
            <a:r>
              <a:rPr lang="ru-RU" altLang="ru-RU" sz="1200" dirty="0" smtClean="0">
                <a:solidFill>
                  <a:schemeClr val="bg2">
                    <a:lumMod val="10000"/>
                  </a:schemeClr>
                </a:solidFill>
                <a:latin typeface="Times New Roman" panose="02020603050405020304" pitchFamily="18" charset="0"/>
                <a:cs typeface="Times New Roman" panose="02020603050405020304" pitchFamily="18" charset="0"/>
              </a:rPr>
              <a:t>«</a:t>
            </a:r>
            <a:r>
              <a:rPr lang="en-US" sz="1200" dirty="0">
                <a:solidFill>
                  <a:schemeClr val="bg2">
                    <a:lumMod val="10000"/>
                  </a:schemeClr>
                </a:solidFill>
                <a:latin typeface="Times New Roman" panose="02020603050405020304" pitchFamily="18" charset="0"/>
                <a:cs typeface="Times New Roman" panose="02020603050405020304" pitchFamily="18" charset="0"/>
              </a:rPr>
              <a:t>High pressure effects on the crystal and magnetic structure of nanostructured </a:t>
            </a:r>
            <a:r>
              <a:rPr lang="en-US" sz="1200" dirty="0" err="1">
                <a:solidFill>
                  <a:schemeClr val="bg2">
                    <a:lumMod val="10000"/>
                  </a:schemeClr>
                </a:solidFill>
                <a:latin typeface="Times New Roman" panose="02020603050405020304" pitchFamily="18" charset="0"/>
                <a:cs typeface="Times New Roman" panose="02020603050405020304" pitchFamily="18" charset="0"/>
              </a:rPr>
              <a:t>manganites</a:t>
            </a:r>
            <a:r>
              <a:rPr lang="en-US" sz="1200" dirty="0">
                <a:solidFill>
                  <a:schemeClr val="bg2">
                    <a:lumMod val="10000"/>
                  </a:schemeClr>
                </a:solidFill>
                <a:latin typeface="Times New Roman" panose="02020603050405020304" pitchFamily="18" charset="0"/>
                <a:cs typeface="Times New Roman" panose="02020603050405020304" pitchFamily="18" charset="0"/>
              </a:rPr>
              <a:t> La</a:t>
            </a:r>
            <a:r>
              <a:rPr lang="en-US" sz="1200" baseline="-25000" dirty="0">
                <a:solidFill>
                  <a:schemeClr val="bg2">
                    <a:lumMod val="10000"/>
                  </a:schemeClr>
                </a:solidFill>
                <a:latin typeface="Times New Roman" panose="02020603050405020304" pitchFamily="18" charset="0"/>
                <a:cs typeface="Times New Roman" panose="02020603050405020304" pitchFamily="18" charset="0"/>
              </a:rPr>
              <a:t>0.63</a:t>
            </a:r>
            <a:r>
              <a:rPr lang="en-US" sz="1200" dirty="0">
                <a:solidFill>
                  <a:schemeClr val="bg2">
                    <a:lumMod val="10000"/>
                  </a:schemeClr>
                </a:solidFill>
                <a:latin typeface="Times New Roman" panose="02020603050405020304" pitchFamily="18" charset="0"/>
                <a:cs typeface="Times New Roman" panose="02020603050405020304" pitchFamily="18" charset="0"/>
              </a:rPr>
              <a:t>Sr</a:t>
            </a:r>
            <a:r>
              <a:rPr lang="en-US" sz="1200" baseline="-25000" dirty="0">
                <a:solidFill>
                  <a:schemeClr val="bg2">
                    <a:lumMod val="10000"/>
                  </a:schemeClr>
                </a:solidFill>
                <a:latin typeface="Times New Roman" panose="02020603050405020304" pitchFamily="18" charset="0"/>
                <a:cs typeface="Times New Roman" panose="02020603050405020304" pitchFamily="18" charset="0"/>
              </a:rPr>
              <a:t>0.37</a:t>
            </a:r>
            <a:r>
              <a:rPr lang="en-US" sz="1200" dirty="0">
                <a:solidFill>
                  <a:schemeClr val="bg2">
                    <a:lumMod val="10000"/>
                  </a:schemeClr>
                </a:solidFill>
                <a:latin typeface="Times New Roman" panose="02020603050405020304" pitchFamily="18" charset="0"/>
                <a:cs typeface="Times New Roman" panose="02020603050405020304" pitchFamily="18" charset="0"/>
              </a:rPr>
              <a:t>MnO</a:t>
            </a:r>
            <a:r>
              <a:rPr lang="en-US" sz="1200" baseline="-25000" dirty="0">
                <a:solidFill>
                  <a:schemeClr val="bg2">
                    <a:lumMod val="10000"/>
                  </a:schemeClr>
                </a:solidFill>
                <a:latin typeface="Times New Roman" panose="02020603050405020304" pitchFamily="18" charset="0"/>
                <a:cs typeface="Times New Roman" panose="02020603050405020304" pitchFamily="18" charset="0"/>
              </a:rPr>
              <a:t>3 </a:t>
            </a:r>
            <a:r>
              <a:rPr lang="en-US" sz="1200" dirty="0">
                <a:solidFill>
                  <a:schemeClr val="bg2">
                    <a:lumMod val="10000"/>
                  </a:schemeClr>
                </a:solidFill>
                <a:latin typeface="Times New Roman" panose="02020603050405020304" pitchFamily="18" charset="0"/>
                <a:cs typeface="Times New Roman" panose="02020603050405020304" pitchFamily="18" charset="0"/>
              </a:rPr>
              <a:t>and La</a:t>
            </a:r>
            <a:r>
              <a:rPr lang="en-US" sz="1200" baseline="-25000" dirty="0">
                <a:solidFill>
                  <a:schemeClr val="bg2">
                    <a:lumMod val="10000"/>
                  </a:schemeClr>
                </a:solidFill>
                <a:latin typeface="Times New Roman" panose="02020603050405020304" pitchFamily="18" charset="0"/>
                <a:cs typeface="Times New Roman" panose="02020603050405020304" pitchFamily="18" charset="0"/>
              </a:rPr>
              <a:t>0.72</a:t>
            </a:r>
            <a:r>
              <a:rPr lang="en-US" sz="1200" dirty="0">
                <a:solidFill>
                  <a:schemeClr val="bg2">
                    <a:lumMod val="10000"/>
                  </a:schemeClr>
                </a:solidFill>
                <a:latin typeface="Times New Roman" panose="02020603050405020304" pitchFamily="18" charset="0"/>
                <a:cs typeface="Times New Roman" panose="02020603050405020304" pitchFamily="18" charset="0"/>
              </a:rPr>
              <a:t>Sr</a:t>
            </a:r>
            <a:r>
              <a:rPr lang="en-US" sz="1200" baseline="-25000" dirty="0">
                <a:solidFill>
                  <a:schemeClr val="bg2">
                    <a:lumMod val="10000"/>
                  </a:schemeClr>
                </a:solidFill>
                <a:latin typeface="Times New Roman" panose="02020603050405020304" pitchFamily="18" charset="0"/>
                <a:cs typeface="Times New Roman" panose="02020603050405020304" pitchFamily="18" charset="0"/>
              </a:rPr>
              <a:t>0.28</a:t>
            </a:r>
            <a:r>
              <a:rPr lang="en-US" sz="1200" dirty="0">
                <a:solidFill>
                  <a:schemeClr val="bg2">
                    <a:lumMod val="10000"/>
                  </a:schemeClr>
                </a:solidFill>
                <a:latin typeface="Times New Roman" panose="02020603050405020304" pitchFamily="18" charset="0"/>
                <a:cs typeface="Times New Roman" panose="02020603050405020304" pitchFamily="18" charset="0"/>
              </a:rPr>
              <a:t>MnO</a:t>
            </a:r>
            <a:r>
              <a:rPr lang="en-US" sz="1200" baseline="-25000" dirty="0">
                <a:solidFill>
                  <a:schemeClr val="bg2">
                    <a:lumMod val="10000"/>
                  </a:schemeClr>
                </a:solidFill>
                <a:latin typeface="Times New Roman" panose="02020603050405020304" pitchFamily="18" charset="0"/>
                <a:cs typeface="Times New Roman" panose="02020603050405020304" pitchFamily="18" charset="0"/>
              </a:rPr>
              <a:t>3</a:t>
            </a:r>
            <a:r>
              <a:rPr lang="ru-RU" altLang="ru-RU" sz="1200" dirty="0" smtClean="0">
                <a:solidFill>
                  <a:schemeClr val="bg2">
                    <a:lumMod val="10000"/>
                  </a:schemeClr>
                </a:solidFill>
                <a:latin typeface="Times New Roman" panose="02020603050405020304" pitchFamily="18" charset="0"/>
                <a:cs typeface="Times New Roman" panose="02020603050405020304" pitchFamily="18" charset="0"/>
              </a:rPr>
              <a:t>»</a:t>
            </a:r>
            <a:r>
              <a:rPr lang="en-US" altLang="ru-RU" sz="1200" dirty="0" smtClean="0">
                <a:solidFill>
                  <a:schemeClr val="bg2">
                    <a:lumMod val="10000"/>
                  </a:schemeClr>
                </a:solidFill>
                <a:latin typeface="Times New Roman" panose="02020603050405020304" pitchFamily="18" charset="0"/>
                <a:cs typeface="Times New Roman" panose="02020603050405020304" pitchFamily="18" charset="0"/>
              </a:rPr>
              <a:t>//</a:t>
            </a:r>
            <a:r>
              <a:rPr lang="en-US" sz="1200" dirty="0">
                <a:solidFill>
                  <a:schemeClr val="bg2">
                    <a:lumMod val="10000"/>
                  </a:schemeClr>
                </a:solidFill>
                <a:latin typeface="Times New Roman" panose="02020603050405020304" pitchFamily="18" charset="0"/>
                <a:cs typeface="Times New Roman" panose="02020603050405020304" pitchFamily="18" charset="0"/>
              </a:rPr>
              <a:t>Journal of Alloys and </a:t>
            </a:r>
            <a:r>
              <a:rPr lang="en-US" sz="1200" dirty="0" smtClean="0">
                <a:solidFill>
                  <a:schemeClr val="bg2">
                    <a:lumMod val="10000"/>
                  </a:schemeClr>
                </a:solidFill>
                <a:latin typeface="Times New Roman" panose="02020603050405020304" pitchFamily="18" charset="0"/>
                <a:cs typeface="Times New Roman" panose="02020603050405020304" pitchFamily="18" charset="0"/>
              </a:rPr>
              <a:t>Compounds, 2015.</a:t>
            </a:r>
            <a:endParaRPr lang="ru-RU" sz="1200" dirty="0" smtClean="0">
              <a:solidFill>
                <a:schemeClr val="bg2">
                  <a:lumMod val="10000"/>
                </a:schemeClr>
              </a:solidFill>
              <a:latin typeface="Times New Roman" panose="02020603050405020304" pitchFamily="18" charset="0"/>
              <a:cs typeface="Times New Roman" panose="02020603050405020304" pitchFamily="18" charset="0"/>
            </a:endParaRPr>
          </a:p>
          <a:p>
            <a:pPr>
              <a:buClrTx/>
              <a:buSzPct val="100000"/>
              <a:buFont typeface="+mj-lt"/>
              <a:buAutoNum type="arabicPeriod"/>
            </a:pPr>
            <a:r>
              <a:rPr lang="en-US" sz="1200" dirty="0">
                <a:solidFill>
                  <a:schemeClr val="bg2">
                    <a:lumMod val="10000"/>
                  </a:schemeClr>
                </a:solidFill>
                <a:latin typeface="Times New Roman" panose="02020603050405020304" pitchFamily="18" charset="0"/>
                <a:cs typeface="Times New Roman" panose="02020603050405020304" pitchFamily="18" charset="0"/>
              </a:rPr>
              <a:t>Z. Jirak, M. </a:t>
            </a:r>
            <a:r>
              <a:rPr lang="en-US" sz="1200" dirty="0" err="1">
                <a:solidFill>
                  <a:schemeClr val="bg2">
                    <a:lumMod val="10000"/>
                  </a:schemeClr>
                </a:solidFill>
                <a:latin typeface="Times New Roman" panose="02020603050405020304" pitchFamily="18" charset="0"/>
                <a:cs typeface="Times New Roman" panose="02020603050405020304" pitchFamily="18" charset="0"/>
              </a:rPr>
              <a:t>Kačenka</a:t>
            </a:r>
            <a:r>
              <a:rPr lang="en-US" sz="1200" dirty="0">
                <a:solidFill>
                  <a:schemeClr val="bg2">
                    <a:lumMod val="10000"/>
                  </a:schemeClr>
                </a:solidFill>
                <a:latin typeface="Times New Roman" panose="02020603050405020304" pitchFamily="18" charset="0"/>
                <a:cs typeface="Times New Roman" panose="02020603050405020304" pitchFamily="18" charset="0"/>
              </a:rPr>
              <a:t>, </a:t>
            </a:r>
            <a:r>
              <a:rPr lang="en-US" sz="1200" dirty="0" err="1">
                <a:solidFill>
                  <a:schemeClr val="bg2">
                    <a:lumMod val="10000"/>
                  </a:schemeClr>
                </a:solidFill>
                <a:latin typeface="Times New Roman" panose="02020603050405020304" pitchFamily="18" charset="0"/>
                <a:cs typeface="Times New Roman" panose="02020603050405020304" pitchFamily="18" charset="0"/>
              </a:rPr>
              <a:t>O.Kaman</a:t>
            </a:r>
            <a:r>
              <a:rPr lang="en-US" sz="1200" dirty="0">
                <a:solidFill>
                  <a:schemeClr val="bg2">
                    <a:lumMod val="10000"/>
                  </a:schemeClr>
                </a:solidFill>
                <a:latin typeface="Times New Roman" panose="02020603050405020304" pitchFamily="18" charset="0"/>
                <a:cs typeface="Times New Roman" panose="02020603050405020304" pitchFamily="18" charset="0"/>
              </a:rPr>
              <a:t>, M. </a:t>
            </a:r>
            <a:r>
              <a:rPr lang="en-US" sz="1200" dirty="0" err="1">
                <a:solidFill>
                  <a:schemeClr val="bg2">
                    <a:lumMod val="10000"/>
                  </a:schemeClr>
                </a:solidFill>
                <a:latin typeface="Times New Roman" panose="02020603050405020304" pitchFamily="18" charset="0"/>
                <a:cs typeface="Times New Roman" panose="02020603050405020304" pitchFamily="18" charset="0"/>
              </a:rPr>
              <a:t>Marysko</a:t>
            </a:r>
            <a:r>
              <a:rPr lang="en-US" sz="1200" dirty="0">
                <a:solidFill>
                  <a:schemeClr val="bg2">
                    <a:lumMod val="10000"/>
                  </a:schemeClr>
                </a:solidFill>
                <a:latin typeface="Times New Roman" panose="02020603050405020304" pitchFamily="18" charset="0"/>
                <a:cs typeface="Times New Roman" panose="02020603050405020304" pitchFamily="18" charset="0"/>
              </a:rPr>
              <a:t>, </a:t>
            </a:r>
            <a:r>
              <a:rPr lang="en-US" altLang="ru-RU" sz="1200" dirty="0">
                <a:solidFill>
                  <a:schemeClr val="bg2">
                    <a:lumMod val="10000"/>
                  </a:schemeClr>
                </a:solidFill>
                <a:latin typeface="Times New Roman" panose="02020603050405020304" pitchFamily="18" charset="0"/>
                <a:cs typeface="Times New Roman" panose="02020603050405020304" pitchFamily="18" charset="0"/>
              </a:rPr>
              <a:t>N.M. </a:t>
            </a:r>
            <a:r>
              <a:rPr lang="en-US" altLang="ru-RU" sz="1200" dirty="0" err="1" smtClean="0">
                <a:solidFill>
                  <a:schemeClr val="bg2">
                    <a:lumMod val="10000"/>
                  </a:schemeClr>
                </a:solidFill>
                <a:latin typeface="Times New Roman" panose="02020603050405020304" pitchFamily="18" charset="0"/>
                <a:cs typeface="Times New Roman" panose="02020603050405020304" pitchFamily="18" charset="0"/>
              </a:rPr>
              <a:t>Belozerova</a:t>
            </a:r>
            <a:r>
              <a:rPr lang="en-US" altLang="ru-RU" sz="1200" dirty="0" smtClean="0">
                <a:solidFill>
                  <a:schemeClr val="bg2">
                    <a:lumMod val="10000"/>
                  </a:schemeClr>
                </a:solidFill>
                <a:latin typeface="Times New Roman" panose="02020603050405020304" pitchFamily="18" charset="0"/>
                <a:cs typeface="Times New Roman" panose="02020603050405020304" pitchFamily="18" charset="0"/>
              </a:rPr>
              <a:t>, </a:t>
            </a:r>
            <a:r>
              <a:rPr lang="en-US" sz="1200" dirty="0">
                <a:solidFill>
                  <a:schemeClr val="bg2">
                    <a:lumMod val="10000"/>
                  </a:schemeClr>
                </a:solidFill>
                <a:latin typeface="Times New Roman" panose="02020603050405020304" pitchFamily="18" charset="0"/>
                <a:cs typeface="Times New Roman" panose="02020603050405020304" pitchFamily="18" charset="0"/>
              </a:rPr>
              <a:t>S.E. </a:t>
            </a:r>
            <a:r>
              <a:rPr lang="en-US" sz="1200" dirty="0" err="1" smtClean="0">
                <a:solidFill>
                  <a:schemeClr val="bg2">
                    <a:lumMod val="10000"/>
                  </a:schemeClr>
                </a:solidFill>
                <a:latin typeface="Times New Roman" panose="02020603050405020304" pitchFamily="18" charset="0"/>
                <a:cs typeface="Times New Roman" panose="02020603050405020304" pitchFamily="18" charset="0"/>
              </a:rPr>
              <a:t>Kichanov</a:t>
            </a:r>
            <a:r>
              <a:rPr lang="en-US" sz="1200" dirty="0" smtClean="0">
                <a:solidFill>
                  <a:schemeClr val="bg2">
                    <a:lumMod val="10000"/>
                  </a:schemeClr>
                </a:solidFill>
                <a:latin typeface="Times New Roman" panose="02020603050405020304" pitchFamily="18" charset="0"/>
                <a:cs typeface="Times New Roman" panose="02020603050405020304" pitchFamily="18" charset="0"/>
              </a:rPr>
              <a:t>, </a:t>
            </a:r>
            <a:r>
              <a:rPr lang="en-US" sz="1200" dirty="0">
                <a:solidFill>
                  <a:schemeClr val="bg2">
                    <a:lumMod val="10000"/>
                  </a:schemeClr>
                </a:solidFill>
                <a:latin typeface="Times New Roman" panose="02020603050405020304" pitchFamily="18" charset="0"/>
                <a:cs typeface="Times New Roman" panose="02020603050405020304" pitchFamily="18" charset="0"/>
              </a:rPr>
              <a:t>D.P. </a:t>
            </a:r>
            <a:r>
              <a:rPr lang="en-US" sz="1200" dirty="0" err="1" smtClean="0">
                <a:solidFill>
                  <a:schemeClr val="bg2">
                    <a:lumMod val="10000"/>
                  </a:schemeClr>
                </a:solidFill>
                <a:latin typeface="Times New Roman" panose="02020603050405020304" pitchFamily="18" charset="0"/>
                <a:cs typeface="Times New Roman" panose="02020603050405020304" pitchFamily="18" charset="0"/>
              </a:rPr>
              <a:t>Kozlenko</a:t>
            </a:r>
            <a:r>
              <a:rPr lang="en-US" sz="1200" dirty="0">
                <a:solidFill>
                  <a:schemeClr val="bg2">
                    <a:lumMod val="10000"/>
                  </a:schemeClr>
                </a:solidFill>
                <a:latin typeface="Times New Roman" panose="02020603050405020304" pitchFamily="18" charset="0"/>
                <a:cs typeface="Times New Roman" panose="02020603050405020304" pitchFamily="18" charset="0"/>
              </a:rPr>
              <a:t>// </a:t>
            </a:r>
            <a:r>
              <a:rPr lang="ru-RU" sz="1200" dirty="0">
                <a:solidFill>
                  <a:schemeClr val="bg2">
                    <a:lumMod val="10000"/>
                  </a:schemeClr>
                </a:solidFill>
                <a:latin typeface="Times New Roman" panose="02020603050405020304" pitchFamily="18" charset="0"/>
                <a:cs typeface="Times New Roman" panose="02020603050405020304" pitchFamily="18" charset="0"/>
              </a:rPr>
              <a:t>«</a:t>
            </a:r>
            <a:r>
              <a:rPr lang="en-US" sz="1200" dirty="0">
                <a:solidFill>
                  <a:schemeClr val="bg2">
                    <a:lumMod val="10000"/>
                  </a:schemeClr>
                </a:solidFill>
                <a:latin typeface="Times New Roman" panose="02020603050405020304" pitchFamily="18" charset="0"/>
                <a:cs typeface="Times New Roman" panose="02020603050405020304" pitchFamily="18" charset="0"/>
              </a:rPr>
              <a:t>Role of Surface on Magnetic Properties of La</a:t>
            </a:r>
            <a:r>
              <a:rPr lang="en-US" sz="1200" baseline="-25000" dirty="0">
                <a:solidFill>
                  <a:schemeClr val="bg2">
                    <a:lumMod val="10000"/>
                  </a:schemeClr>
                </a:solidFill>
                <a:latin typeface="Times New Roman" panose="02020603050405020304" pitchFamily="18" charset="0"/>
                <a:cs typeface="Times New Roman" panose="02020603050405020304" pitchFamily="18" charset="0"/>
              </a:rPr>
              <a:t>1-x</a:t>
            </a:r>
            <a:r>
              <a:rPr lang="en-US" sz="1200" dirty="0">
                <a:solidFill>
                  <a:schemeClr val="bg2">
                    <a:lumMod val="10000"/>
                  </a:schemeClr>
                </a:solidFill>
                <a:latin typeface="Times New Roman" panose="02020603050405020304" pitchFamily="18" charset="0"/>
                <a:cs typeface="Times New Roman" panose="02020603050405020304" pitchFamily="18" charset="0"/>
              </a:rPr>
              <a:t>Sr</a:t>
            </a:r>
            <a:r>
              <a:rPr lang="en-US" sz="1200" baseline="-25000" dirty="0">
                <a:solidFill>
                  <a:schemeClr val="bg2">
                    <a:lumMod val="10000"/>
                  </a:schemeClr>
                </a:solidFill>
                <a:latin typeface="Times New Roman" panose="02020603050405020304" pitchFamily="18" charset="0"/>
                <a:cs typeface="Times New Roman" panose="02020603050405020304" pitchFamily="18" charset="0"/>
              </a:rPr>
              <a:t>x</a:t>
            </a:r>
            <a:r>
              <a:rPr lang="en-US" sz="1200" dirty="0">
                <a:solidFill>
                  <a:schemeClr val="bg2">
                    <a:lumMod val="10000"/>
                  </a:schemeClr>
                </a:solidFill>
                <a:latin typeface="Times New Roman" panose="02020603050405020304" pitchFamily="18" charset="0"/>
                <a:cs typeface="Times New Roman" panose="02020603050405020304" pitchFamily="18" charset="0"/>
              </a:rPr>
              <a:t>MnO</a:t>
            </a:r>
            <a:r>
              <a:rPr lang="en-US" sz="1200" baseline="-25000" dirty="0">
                <a:solidFill>
                  <a:schemeClr val="bg2">
                    <a:lumMod val="10000"/>
                  </a:schemeClr>
                </a:solidFill>
                <a:latin typeface="Times New Roman" panose="02020603050405020304" pitchFamily="18" charset="0"/>
                <a:cs typeface="Times New Roman" panose="02020603050405020304" pitchFamily="18" charset="0"/>
              </a:rPr>
              <a:t>3+δ </a:t>
            </a:r>
            <a:r>
              <a:rPr lang="en-US" sz="1200" dirty="0" err="1">
                <a:solidFill>
                  <a:schemeClr val="bg2">
                    <a:lumMod val="10000"/>
                  </a:schemeClr>
                </a:solidFill>
                <a:latin typeface="Times New Roman" panose="02020603050405020304" pitchFamily="18" charset="0"/>
                <a:cs typeface="Times New Roman" panose="02020603050405020304" pitchFamily="18" charset="0"/>
              </a:rPr>
              <a:t>Nanocrystallites</a:t>
            </a:r>
            <a:r>
              <a:rPr lang="ru-RU" sz="1200" dirty="0" smtClean="0">
                <a:solidFill>
                  <a:schemeClr val="bg2">
                    <a:lumMod val="10000"/>
                  </a:schemeClr>
                </a:solidFill>
                <a:latin typeface="Times New Roman" panose="02020603050405020304" pitchFamily="18" charset="0"/>
                <a:cs typeface="Times New Roman" panose="02020603050405020304" pitchFamily="18" charset="0"/>
              </a:rPr>
              <a:t>»</a:t>
            </a:r>
            <a:r>
              <a:rPr lang="en-US" sz="1200" dirty="0" smtClean="0"/>
              <a:t>/</a:t>
            </a:r>
            <a:r>
              <a:rPr lang="ru-RU" sz="1200" dirty="0"/>
              <a:t>/</a:t>
            </a:r>
            <a:r>
              <a:rPr lang="en-US" sz="1200" dirty="0" smtClean="0">
                <a:solidFill>
                  <a:schemeClr val="bg2">
                    <a:lumMod val="10000"/>
                  </a:schemeClr>
                </a:solidFill>
                <a:latin typeface="Times New Roman" panose="02020603050405020304" pitchFamily="18" charset="0"/>
                <a:cs typeface="Times New Roman" panose="02020603050405020304" pitchFamily="18" charset="0"/>
              </a:rPr>
              <a:t> </a:t>
            </a:r>
            <a:r>
              <a:rPr lang="en-US" sz="1200" dirty="0">
                <a:solidFill>
                  <a:schemeClr val="bg2">
                    <a:lumMod val="10000"/>
                  </a:schemeClr>
                </a:solidFill>
                <a:latin typeface="Times New Roman" panose="02020603050405020304" pitchFamily="18" charset="0"/>
                <a:cs typeface="Times New Roman" panose="02020603050405020304" pitchFamily="18" charset="0"/>
              </a:rPr>
              <a:t>IEEE Transactions On Magnetics</a:t>
            </a:r>
            <a:r>
              <a:rPr lang="en-US" sz="1200" dirty="0" smtClean="0">
                <a:solidFill>
                  <a:schemeClr val="bg2">
                    <a:lumMod val="10000"/>
                  </a:schemeClr>
                </a:solidFill>
                <a:latin typeface="Times New Roman" panose="02020603050405020304" pitchFamily="18" charset="0"/>
                <a:cs typeface="Times New Roman" panose="02020603050405020304" pitchFamily="18" charset="0"/>
              </a:rPr>
              <a:t>, 2015</a:t>
            </a:r>
            <a:r>
              <a:rPr lang="ru-RU" sz="1200" dirty="0" smtClean="0">
                <a:solidFill>
                  <a:schemeClr val="bg2">
                    <a:lumMod val="10000"/>
                  </a:schemeClr>
                </a:solidFill>
                <a:latin typeface="Times New Roman" panose="02020603050405020304" pitchFamily="18" charset="0"/>
                <a:cs typeface="Times New Roman" panose="02020603050405020304" pitchFamily="18" charset="0"/>
              </a:rPr>
              <a:t>.</a:t>
            </a:r>
            <a:endParaRPr lang="en-US" sz="1200" dirty="0" smtClean="0">
              <a:solidFill>
                <a:schemeClr val="bg2">
                  <a:lumMod val="10000"/>
                </a:schemeClr>
              </a:solidFill>
              <a:latin typeface="Times New Roman" panose="02020603050405020304" pitchFamily="18" charset="0"/>
              <a:cs typeface="Times New Roman" panose="02020603050405020304" pitchFamily="18" charset="0"/>
            </a:endParaRPr>
          </a:p>
          <a:p>
            <a:pPr>
              <a:buClrTx/>
              <a:buSzPct val="100000"/>
              <a:buFont typeface="+mj-lt"/>
              <a:buAutoNum type="arabicPeriod"/>
            </a:pPr>
            <a:r>
              <a:rPr lang="en-US" sz="1200" dirty="0">
                <a:solidFill>
                  <a:schemeClr val="bg2">
                    <a:lumMod val="10000"/>
                  </a:schemeClr>
                </a:solidFill>
                <a:latin typeface="Times New Roman" panose="02020603050405020304" pitchFamily="18" charset="0"/>
                <a:cs typeface="Times New Roman" panose="02020603050405020304" pitchFamily="18" charset="0"/>
              </a:rPr>
              <a:t>Z. </a:t>
            </a:r>
            <a:r>
              <a:rPr lang="en-US" sz="1200" dirty="0" err="1">
                <a:solidFill>
                  <a:schemeClr val="bg2">
                    <a:lumMod val="10000"/>
                  </a:schemeClr>
                </a:solidFill>
                <a:latin typeface="Times New Roman" panose="02020603050405020304" pitchFamily="18" charset="0"/>
                <a:cs typeface="Times New Roman" panose="02020603050405020304" pitchFamily="18" charset="0"/>
              </a:rPr>
              <a:t>Jirak</a:t>
            </a:r>
            <a:r>
              <a:rPr lang="en-US" sz="1200" dirty="0">
                <a:solidFill>
                  <a:schemeClr val="bg2">
                    <a:lumMod val="10000"/>
                  </a:schemeClr>
                </a:solidFill>
                <a:latin typeface="Times New Roman" panose="02020603050405020304" pitchFamily="18" charset="0"/>
                <a:cs typeface="Times New Roman" panose="02020603050405020304" pitchFamily="18" charset="0"/>
              </a:rPr>
              <a:t>, M. </a:t>
            </a:r>
            <a:r>
              <a:rPr lang="en-US" sz="1200" dirty="0" err="1">
                <a:solidFill>
                  <a:schemeClr val="bg2">
                    <a:lumMod val="10000"/>
                  </a:schemeClr>
                </a:solidFill>
                <a:latin typeface="Times New Roman" panose="02020603050405020304" pitchFamily="18" charset="0"/>
                <a:cs typeface="Times New Roman" panose="02020603050405020304" pitchFamily="18" charset="0"/>
              </a:rPr>
              <a:t>Kačenka</a:t>
            </a:r>
            <a:r>
              <a:rPr lang="en-US" sz="1200" dirty="0">
                <a:solidFill>
                  <a:schemeClr val="bg2">
                    <a:lumMod val="10000"/>
                  </a:schemeClr>
                </a:solidFill>
                <a:latin typeface="Times New Roman" panose="02020603050405020304" pitchFamily="18" charset="0"/>
                <a:cs typeface="Times New Roman" panose="02020603050405020304" pitchFamily="18" charset="0"/>
              </a:rPr>
              <a:t>, </a:t>
            </a:r>
            <a:r>
              <a:rPr lang="en-US" sz="1200" dirty="0" err="1">
                <a:solidFill>
                  <a:schemeClr val="bg2">
                    <a:lumMod val="10000"/>
                  </a:schemeClr>
                </a:solidFill>
                <a:latin typeface="Times New Roman" panose="02020603050405020304" pitchFamily="18" charset="0"/>
                <a:cs typeface="Times New Roman" panose="02020603050405020304" pitchFamily="18" charset="0"/>
              </a:rPr>
              <a:t>O.Kaman</a:t>
            </a:r>
            <a:r>
              <a:rPr lang="en-US" sz="1200" dirty="0">
                <a:solidFill>
                  <a:schemeClr val="bg2">
                    <a:lumMod val="10000"/>
                  </a:schemeClr>
                </a:solidFill>
                <a:latin typeface="Times New Roman" panose="02020603050405020304" pitchFamily="18" charset="0"/>
                <a:cs typeface="Times New Roman" panose="02020603050405020304" pitchFamily="18" charset="0"/>
              </a:rPr>
              <a:t>, M. </a:t>
            </a:r>
            <a:r>
              <a:rPr lang="en-US" sz="1200" dirty="0" err="1">
                <a:solidFill>
                  <a:schemeClr val="bg2">
                    <a:lumMod val="10000"/>
                  </a:schemeClr>
                </a:solidFill>
                <a:latin typeface="Times New Roman" panose="02020603050405020304" pitchFamily="18" charset="0"/>
                <a:cs typeface="Times New Roman" panose="02020603050405020304" pitchFamily="18" charset="0"/>
              </a:rPr>
              <a:t>Marysko</a:t>
            </a:r>
            <a:r>
              <a:rPr lang="en-US" sz="1200" dirty="0">
                <a:solidFill>
                  <a:schemeClr val="bg2">
                    <a:lumMod val="10000"/>
                  </a:schemeClr>
                </a:solidFill>
                <a:latin typeface="Times New Roman" panose="02020603050405020304" pitchFamily="18" charset="0"/>
                <a:cs typeface="Times New Roman" panose="02020603050405020304" pitchFamily="18" charset="0"/>
              </a:rPr>
              <a:t>, </a:t>
            </a:r>
            <a:r>
              <a:rPr lang="en-US" altLang="ru-RU" sz="1200" dirty="0">
                <a:solidFill>
                  <a:schemeClr val="bg2">
                    <a:lumMod val="10000"/>
                  </a:schemeClr>
                </a:solidFill>
                <a:latin typeface="Times New Roman" panose="02020603050405020304" pitchFamily="18" charset="0"/>
                <a:cs typeface="Times New Roman" panose="02020603050405020304" pitchFamily="18" charset="0"/>
              </a:rPr>
              <a:t>N.M. Belozerova, </a:t>
            </a:r>
            <a:r>
              <a:rPr lang="en-US" sz="1200" dirty="0">
                <a:solidFill>
                  <a:schemeClr val="bg2">
                    <a:lumMod val="10000"/>
                  </a:schemeClr>
                </a:solidFill>
                <a:latin typeface="Times New Roman" panose="02020603050405020304" pitchFamily="18" charset="0"/>
                <a:cs typeface="Times New Roman" panose="02020603050405020304" pitchFamily="18" charset="0"/>
              </a:rPr>
              <a:t>S.E. </a:t>
            </a:r>
            <a:r>
              <a:rPr lang="en-US" sz="1200" dirty="0" err="1">
                <a:solidFill>
                  <a:schemeClr val="bg2">
                    <a:lumMod val="10000"/>
                  </a:schemeClr>
                </a:solidFill>
                <a:latin typeface="Times New Roman" panose="02020603050405020304" pitchFamily="18" charset="0"/>
                <a:cs typeface="Times New Roman" panose="02020603050405020304" pitchFamily="18" charset="0"/>
              </a:rPr>
              <a:t>Kichanov</a:t>
            </a:r>
            <a:r>
              <a:rPr lang="en-US" sz="1200" dirty="0">
                <a:solidFill>
                  <a:schemeClr val="bg2">
                    <a:lumMod val="10000"/>
                  </a:schemeClr>
                </a:solidFill>
                <a:latin typeface="Times New Roman" panose="02020603050405020304" pitchFamily="18" charset="0"/>
                <a:cs typeface="Times New Roman" panose="02020603050405020304" pitchFamily="18" charset="0"/>
              </a:rPr>
              <a:t>, D.P. </a:t>
            </a:r>
            <a:r>
              <a:rPr lang="en-US" sz="1200" dirty="0" err="1" smtClean="0">
                <a:solidFill>
                  <a:schemeClr val="bg2">
                    <a:lumMod val="10000"/>
                  </a:schemeClr>
                </a:solidFill>
                <a:latin typeface="Times New Roman" panose="02020603050405020304" pitchFamily="18" charset="0"/>
                <a:cs typeface="Times New Roman" panose="02020603050405020304" pitchFamily="18" charset="0"/>
              </a:rPr>
              <a:t>Kozlenko</a:t>
            </a:r>
            <a:r>
              <a:rPr lang="en-US" sz="1200" dirty="0" smtClean="0">
                <a:solidFill>
                  <a:schemeClr val="bg2">
                    <a:lumMod val="10000"/>
                  </a:schemeClr>
                </a:solidFill>
                <a:latin typeface="Times New Roman" panose="02020603050405020304" pitchFamily="18" charset="0"/>
                <a:cs typeface="Times New Roman" panose="02020603050405020304" pitchFamily="18" charset="0"/>
              </a:rPr>
              <a:t> // </a:t>
            </a:r>
            <a:r>
              <a:rPr lang="ru-RU" sz="1200" dirty="0" smtClean="0">
                <a:solidFill>
                  <a:schemeClr val="bg2">
                    <a:lumMod val="10000"/>
                  </a:schemeClr>
                </a:solidFill>
                <a:latin typeface="Times New Roman" panose="02020603050405020304" pitchFamily="18" charset="0"/>
                <a:cs typeface="Times New Roman" panose="02020603050405020304" pitchFamily="18" charset="0"/>
              </a:rPr>
              <a:t>«</a:t>
            </a:r>
            <a:r>
              <a:rPr lang="en-US" sz="1200" dirty="0" smtClean="0">
                <a:solidFill>
                  <a:schemeClr val="bg2">
                    <a:lumMod val="10000"/>
                  </a:schemeClr>
                </a:solidFill>
                <a:latin typeface="Times New Roman" panose="02020603050405020304" pitchFamily="18" charset="0"/>
                <a:cs typeface="Times New Roman" panose="02020603050405020304" pitchFamily="18" charset="0"/>
              </a:rPr>
              <a:t>Core-Shell </a:t>
            </a:r>
            <a:r>
              <a:rPr lang="en-US" sz="1200" dirty="0">
                <a:solidFill>
                  <a:schemeClr val="bg2">
                    <a:lumMod val="10000"/>
                  </a:schemeClr>
                </a:solidFill>
                <a:latin typeface="Times New Roman" panose="02020603050405020304" pitchFamily="18" charset="0"/>
                <a:cs typeface="Times New Roman" panose="02020603050405020304" pitchFamily="18" charset="0"/>
              </a:rPr>
              <a:t>Magnetic Structure of La1-xSrxMnO3+δ </a:t>
            </a:r>
            <a:r>
              <a:rPr lang="en-US" sz="1200" dirty="0" err="1" smtClean="0">
                <a:solidFill>
                  <a:schemeClr val="bg2">
                    <a:lumMod val="10000"/>
                  </a:schemeClr>
                </a:solidFill>
                <a:latin typeface="Times New Roman" panose="02020603050405020304" pitchFamily="18" charset="0"/>
                <a:cs typeface="Times New Roman" panose="02020603050405020304" pitchFamily="18" charset="0"/>
              </a:rPr>
              <a:t>Nanocrystallites</a:t>
            </a:r>
            <a:r>
              <a:rPr lang="ru-RU" sz="1200" dirty="0" smtClean="0">
                <a:solidFill>
                  <a:schemeClr val="bg2">
                    <a:lumMod val="10000"/>
                  </a:schemeClr>
                </a:solidFill>
                <a:latin typeface="Times New Roman" panose="02020603050405020304" pitchFamily="18" charset="0"/>
                <a:cs typeface="Times New Roman" panose="02020603050405020304" pitchFamily="18" charset="0"/>
              </a:rPr>
              <a:t>» </a:t>
            </a:r>
            <a:r>
              <a:rPr lang="en-US" sz="1200" dirty="0" smtClean="0">
                <a:solidFill>
                  <a:schemeClr val="bg2">
                    <a:lumMod val="10000"/>
                  </a:schemeClr>
                </a:solidFill>
                <a:latin typeface="Times New Roman" panose="02020603050405020304" pitchFamily="18" charset="0"/>
                <a:cs typeface="Times New Roman" panose="02020603050405020304" pitchFamily="18" charset="0"/>
              </a:rPr>
              <a:t>//</a:t>
            </a:r>
            <a:r>
              <a:rPr lang="en-US" sz="1200" dirty="0">
                <a:solidFill>
                  <a:schemeClr val="bg2">
                    <a:lumMod val="10000"/>
                  </a:schemeClr>
                </a:solidFill>
                <a:latin typeface="Times New Roman" panose="02020603050405020304" pitchFamily="18" charset="0"/>
                <a:cs typeface="Times New Roman" panose="02020603050405020304" pitchFamily="18" charset="0"/>
              </a:rPr>
              <a:t>IEEE Transactions On Magnetics, </a:t>
            </a:r>
            <a:r>
              <a:rPr lang="en-US" sz="1200" dirty="0" smtClean="0">
                <a:solidFill>
                  <a:schemeClr val="bg2">
                    <a:lumMod val="10000"/>
                  </a:schemeClr>
                </a:solidFill>
                <a:latin typeface="Times New Roman" panose="02020603050405020304" pitchFamily="18" charset="0"/>
                <a:cs typeface="Times New Roman" panose="02020603050405020304" pitchFamily="18" charset="0"/>
              </a:rPr>
              <a:t>2017</a:t>
            </a:r>
            <a:r>
              <a:rPr lang="ru-RU" sz="1200" dirty="0" smtClean="0">
                <a:solidFill>
                  <a:schemeClr val="bg2">
                    <a:lumMod val="10000"/>
                  </a:schemeClr>
                </a:solidFill>
                <a:latin typeface="Times New Roman" panose="02020603050405020304" pitchFamily="18" charset="0"/>
                <a:cs typeface="Times New Roman" panose="02020603050405020304" pitchFamily="18" charset="0"/>
              </a:rPr>
              <a:t>.</a:t>
            </a:r>
            <a:endParaRPr lang="en-US" sz="1200" dirty="0" smtClean="0">
              <a:solidFill>
                <a:schemeClr val="bg2">
                  <a:lumMod val="10000"/>
                </a:schemeClr>
              </a:solidFill>
              <a:latin typeface="Times New Roman" panose="02020603050405020304" pitchFamily="18" charset="0"/>
              <a:cs typeface="Times New Roman" panose="02020603050405020304" pitchFamily="18" charset="0"/>
            </a:endParaRPr>
          </a:p>
          <a:p>
            <a:pPr>
              <a:buSzPct val="100000"/>
              <a:buFont typeface="+mj-lt"/>
              <a:buAutoNum type="arabicPeriod"/>
            </a:pPr>
            <a:r>
              <a:rPr lang="en-US" sz="1200" dirty="0" smtClean="0">
                <a:solidFill>
                  <a:schemeClr val="bg2">
                    <a:lumMod val="10000"/>
                  </a:schemeClr>
                </a:solidFill>
                <a:latin typeface="Times New Roman" panose="02020603050405020304" pitchFamily="18" charset="0"/>
                <a:cs typeface="Times New Roman" panose="02020603050405020304" pitchFamily="18" charset="0"/>
              </a:rPr>
              <a:t>D</a:t>
            </a:r>
            <a:r>
              <a:rPr lang="en-US" sz="1200" dirty="0">
                <a:solidFill>
                  <a:schemeClr val="bg2">
                    <a:lumMod val="10000"/>
                  </a:schemeClr>
                </a:solidFill>
                <a:latin typeface="Times New Roman" panose="02020603050405020304" pitchFamily="18" charset="0"/>
                <a:cs typeface="Times New Roman" panose="02020603050405020304" pitchFamily="18" charset="0"/>
              </a:rPr>
              <a:t>. </a:t>
            </a:r>
            <a:r>
              <a:rPr lang="en-US" sz="1200" dirty="0">
                <a:solidFill>
                  <a:schemeClr val="bg2">
                    <a:lumMod val="10000"/>
                  </a:schemeClr>
                </a:solidFill>
                <a:latin typeface="Times New Roman" panose="02020603050405020304" pitchFamily="18" charset="0"/>
                <a:cs typeface="Times New Roman" panose="02020603050405020304" pitchFamily="18" charset="0"/>
              </a:rPr>
              <a:t>P. </a:t>
            </a:r>
            <a:r>
              <a:rPr lang="en-US" sz="1200" dirty="0" err="1">
                <a:solidFill>
                  <a:schemeClr val="bg2">
                    <a:lumMod val="10000"/>
                  </a:schemeClr>
                </a:solidFill>
                <a:latin typeface="Times New Roman" panose="02020603050405020304" pitchFamily="18" charset="0"/>
                <a:cs typeface="Times New Roman" panose="02020603050405020304" pitchFamily="18" charset="0"/>
              </a:rPr>
              <a:t>Kozlenko</a:t>
            </a:r>
            <a:r>
              <a:rPr lang="en-US" sz="1200" dirty="0">
                <a:solidFill>
                  <a:schemeClr val="bg2">
                    <a:lumMod val="10000"/>
                  </a:schemeClr>
                </a:solidFill>
                <a:latin typeface="Times New Roman" panose="02020603050405020304" pitchFamily="18" charset="0"/>
                <a:cs typeface="Times New Roman" panose="02020603050405020304" pitchFamily="18" charset="0"/>
              </a:rPr>
              <a:t>, N. M. Belozerova, S.S. Ata-Allah, S. E. </a:t>
            </a:r>
            <a:r>
              <a:rPr lang="en-US" sz="1200" dirty="0" err="1">
                <a:solidFill>
                  <a:schemeClr val="bg2">
                    <a:lumMod val="10000"/>
                  </a:schemeClr>
                </a:solidFill>
                <a:latin typeface="Times New Roman" panose="02020603050405020304" pitchFamily="18" charset="0"/>
                <a:cs typeface="Times New Roman" panose="02020603050405020304" pitchFamily="18" charset="0"/>
              </a:rPr>
              <a:t>Kichanov</a:t>
            </a:r>
            <a:r>
              <a:rPr lang="en-US" sz="1200" dirty="0">
                <a:solidFill>
                  <a:schemeClr val="bg2">
                    <a:lumMod val="10000"/>
                  </a:schemeClr>
                </a:solidFill>
                <a:latin typeface="Times New Roman" panose="02020603050405020304" pitchFamily="18" charset="0"/>
                <a:cs typeface="Times New Roman" panose="02020603050405020304" pitchFamily="18" charset="0"/>
              </a:rPr>
              <a:t>, M. </a:t>
            </a:r>
            <a:r>
              <a:rPr lang="en-US" sz="1200" dirty="0" err="1">
                <a:solidFill>
                  <a:schemeClr val="bg2">
                    <a:lumMod val="10000"/>
                  </a:schemeClr>
                </a:solidFill>
                <a:latin typeface="Times New Roman" panose="02020603050405020304" pitchFamily="18" charset="0"/>
                <a:cs typeface="Times New Roman" panose="02020603050405020304" pitchFamily="18" charset="0"/>
              </a:rPr>
              <a:t>Yehia</a:t>
            </a:r>
            <a:r>
              <a:rPr lang="en-US" sz="1200" dirty="0">
                <a:solidFill>
                  <a:schemeClr val="bg2">
                    <a:lumMod val="10000"/>
                  </a:schemeClr>
                </a:solidFill>
                <a:latin typeface="Times New Roman" panose="02020603050405020304" pitchFamily="18" charset="0"/>
                <a:cs typeface="Times New Roman" panose="02020603050405020304" pitchFamily="18" charset="0"/>
              </a:rPr>
              <a:t>, A. </a:t>
            </a:r>
            <a:r>
              <a:rPr lang="en-US" sz="1200" dirty="0" err="1">
                <a:solidFill>
                  <a:schemeClr val="bg2">
                    <a:lumMod val="10000"/>
                  </a:schemeClr>
                </a:solidFill>
                <a:latin typeface="Times New Roman" panose="02020603050405020304" pitchFamily="18" charset="0"/>
                <a:cs typeface="Times New Roman" panose="02020603050405020304" pitchFamily="18" charset="0"/>
              </a:rPr>
              <a:t>Hashhash</a:t>
            </a:r>
            <a:r>
              <a:rPr lang="en-US" sz="1200" dirty="0">
                <a:solidFill>
                  <a:schemeClr val="bg2">
                    <a:lumMod val="10000"/>
                  </a:schemeClr>
                </a:solidFill>
                <a:latin typeface="Times New Roman" panose="02020603050405020304" pitchFamily="18" charset="0"/>
                <a:cs typeface="Times New Roman" panose="02020603050405020304" pitchFamily="18" charset="0"/>
              </a:rPr>
              <a:t>, E.V. </a:t>
            </a:r>
            <a:r>
              <a:rPr lang="en-US" sz="1200" dirty="0" err="1">
                <a:solidFill>
                  <a:schemeClr val="bg2">
                    <a:lumMod val="10000"/>
                  </a:schemeClr>
                </a:solidFill>
                <a:latin typeface="Times New Roman" panose="02020603050405020304" pitchFamily="18" charset="0"/>
                <a:cs typeface="Times New Roman" panose="02020603050405020304" pitchFamily="18" charset="0"/>
              </a:rPr>
              <a:t>Lukin</a:t>
            </a:r>
            <a:r>
              <a:rPr lang="en-US" sz="1200" dirty="0">
                <a:solidFill>
                  <a:schemeClr val="bg2">
                    <a:lumMod val="10000"/>
                  </a:schemeClr>
                </a:solidFill>
                <a:latin typeface="Times New Roman" panose="02020603050405020304" pitchFamily="18" charset="0"/>
                <a:cs typeface="Times New Roman" panose="02020603050405020304" pitchFamily="18" charset="0"/>
              </a:rPr>
              <a:t>, B.N. </a:t>
            </a:r>
            <a:r>
              <a:rPr lang="en-US" sz="1200" dirty="0" err="1" smtClean="0">
                <a:solidFill>
                  <a:schemeClr val="bg2">
                    <a:lumMod val="10000"/>
                  </a:schemeClr>
                </a:solidFill>
                <a:latin typeface="Times New Roman" panose="02020603050405020304" pitchFamily="18" charset="0"/>
                <a:cs typeface="Times New Roman" panose="02020603050405020304" pitchFamily="18" charset="0"/>
              </a:rPr>
              <a:t>Savenko</a:t>
            </a:r>
            <a:r>
              <a:rPr lang="en-US" sz="1200" dirty="0" smtClean="0">
                <a:solidFill>
                  <a:schemeClr val="bg2">
                    <a:lumMod val="10000"/>
                  </a:schemeClr>
                </a:solidFill>
                <a:latin typeface="Times New Roman" panose="02020603050405020304" pitchFamily="18" charset="0"/>
                <a:cs typeface="Times New Roman" panose="02020603050405020304" pitchFamily="18" charset="0"/>
              </a:rPr>
              <a:t>//</a:t>
            </a:r>
            <a:r>
              <a:rPr lang="ru-RU" sz="1200" dirty="0" smtClean="0">
                <a:solidFill>
                  <a:schemeClr val="bg2">
                    <a:lumMod val="10000"/>
                  </a:schemeClr>
                </a:solidFill>
                <a:latin typeface="Times New Roman" panose="02020603050405020304" pitchFamily="18" charset="0"/>
                <a:cs typeface="Times New Roman" panose="02020603050405020304" pitchFamily="18" charset="0"/>
              </a:rPr>
              <a:t>"</a:t>
            </a:r>
            <a:r>
              <a:rPr lang="en-US" sz="1200" dirty="0" smtClean="0">
                <a:solidFill>
                  <a:schemeClr val="bg2">
                    <a:lumMod val="10000"/>
                  </a:schemeClr>
                </a:solidFill>
                <a:latin typeface="Times New Roman" panose="02020603050405020304" pitchFamily="18" charset="0"/>
                <a:cs typeface="Times New Roman" panose="02020603050405020304" pitchFamily="18" charset="0"/>
              </a:rPr>
              <a:t>Neutron </a:t>
            </a:r>
            <a:r>
              <a:rPr lang="en-US" sz="1200" dirty="0">
                <a:solidFill>
                  <a:schemeClr val="bg2">
                    <a:lumMod val="10000"/>
                  </a:schemeClr>
                </a:solidFill>
                <a:latin typeface="Times New Roman" panose="02020603050405020304" pitchFamily="18" charset="0"/>
                <a:cs typeface="Times New Roman" panose="02020603050405020304" pitchFamily="18" charset="0"/>
              </a:rPr>
              <a:t>diffraction study of the pressure and temperature dependence of the crystal and magnetic structures of Zn0.3Cu0.7Fe1.5Ga0.5O4 polycrystalline ferrite</a:t>
            </a:r>
            <a:r>
              <a:rPr lang="en-US" sz="1200" dirty="0" smtClean="0">
                <a:solidFill>
                  <a:schemeClr val="bg2">
                    <a:lumMod val="10000"/>
                  </a:schemeClr>
                </a:solidFill>
                <a:latin typeface="Times New Roman" panose="02020603050405020304" pitchFamily="18" charset="0"/>
                <a:cs typeface="Times New Roman" panose="02020603050405020304" pitchFamily="18" charset="0"/>
              </a:rPr>
              <a:t>”//Journal </a:t>
            </a:r>
            <a:r>
              <a:rPr lang="en-US" sz="1200" dirty="0">
                <a:solidFill>
                  <a:schemeClr val="bg2">
                    <a:lumMod val="10000"/>
                  </a:schemeClr>
                </a:solidFill>
                <a:latin typeface="Times New Roman" panose="02020603050405020304" pitchFamily="18" charset="0"/>
                <a:cs typeface="Times New Roman" panose="02020603050405020304" pitchFamily="18" charset="0"/>
              </a:rPr>
              <a:t>of Magnetism Magnetic </a:t>
            </a:r>
            <a:r>
              <a:rPr lang="en-US" sz="1200" dirty="0" smtClean="0">
                <a:solidFill>
                  <a:schemeClr val="bg2">
                    <a:lumMod val="10000"/>
                  </a:schemeClr>
                </a:solidFill>
                <a:latin typeface="Times New Roman" panose="02020603050405020304" pitchFamily="18" charset="0"/>
                <a:cs typeface="Times New Roman" panose="02020603050405020304" pitchFamily="18" charset="0"/>
              </a:rPr>
              <a:t>Materials</a:t>
            </a:r>
            <a:r>
              <a:rPr lang="ru-RU" sz="1200" dirty="0">
                <a:solidFill>
                  <a:schemeClr val="bg2">
                    <a:lumMod val="10000"/>
                  </a:schemeClr>
                </a:solidFill>
                <a:latin typeface="Times New Roman" panose="02020603050405020304" pitchFamily="18" charset="0"/>
                <a:cs typeface="Times New Roman" panose="02020603050405020304" pitchFamily="18" charset="0"/>
              </a:rPr>
              <a:t>,</a:t>
            </a:r>
            <a:r>
              <a:rPr lang="en-US" sz="1200" dirty="0" smtClean="0">
                <a:solidFill>
                  <a:schemeClr val="bg2">
                    <a:lumMod val="10000"/>
                  </a:schemeClr>
                </a:solidFill>
                <a:latin typeface="Times New Roman" panose="02020603050405020304" pitchFamily="18" charset="0"/>
                <a:cs typeface="Times New Roman" panose="02020603050405020304" pitchFamily="18" charset="0"/>
              </a:rPr>
              <a:t> 2018. </a:t>
            </a:r>
            <a:endParaRPr lang="en-US" sz="1200" dirty="0">
              <a:solidFill>
                <a:schemeClr val="bg2">
                  <a:lumMod val="10000"/>
                </a:schemeClr>
              </a:solidFill>
              <a:latin typeface="Times New Roman" panose="02020603050405020304" pitchFamily="18" charset="0"/>
              <a:cs typeface="Times New Roman" panose="02020603050405020304" pitchFamily="18" charset="0"/>
            </a:endParaRPr>
          </a:p>
          <a:p>
            <a:pPr>
              <a:buClrTx/>
              <a:buSzPct val="100000"/>
              <a:buFont typeface="+mj-lt"/>
              <a:buAutoNum type="arabicPeriod"/>
            </a:pPr>
            <a:endParaRPr lang="en-US" sz="1200" dirty="0">
              <a:solidFill>
                <a:schemeClr val="bg2">
                  <a:lumMod val="10000"/>
                </a:schemeClr>
              </a:solidFill>
              <a:latin typeface="Times New Roman" panose="02020603050405020304" pitchFamily="18" charset="0"/>
              <a:cs typeface="Times New Roman" panose="02020603050405020304" pitchFamily="18" charset="0"/>
            </a:endParaRPr>
          </a:p>
          <a:p>
            <a:pPr marL="0" indent="0">
              <a:buClrTx/>
              <a:buSzPct val="100000"/>
              <a:buNone/>
            </a:pPr>
            <a:r>
              <a:rPr lang="en-US" sz="1200" b="1" u="sng" dirty="0" smtClean="0">
                <a:solidFill>
                  <a:schemeClr val="bg2">
                    <a:lumMod val="10000"/>
                  </a:schemeClr>
                </a:solidFill>
                <a:latin typeface="Times New Roman" panose="02020603050405020304" pitchFamily="18" charset="0"/>
                <a:cs typeface="Times New Roman" panose="02020603050405020304" pitchFamily="18" charset="0"/>
              </a:rPr>
              <a:t>Reports by the results of the work performed</a:t>
            </a:r>
            <a:r>
              <a:rPr lang="ru-RU" sz="1200" b="1" u="sng" dirty="0" smtClean="0">
                <a:solidFill>
                  <a:schemeClr val="bg2">
                    <a:lumMod val="10000"/>
                  </a:schemeClr>
                </a:solidFill>
                <a:latin typeface="Times New Roman" panose="02020603050405020304" pitchFamily="18" charset="0"/>
                <a:cs typeface="Times New Roman" panose="02020603050405020304" pitchFamily="18" charset="0"/>
              </a:rPr>
              <a:t>:</a:t>
            </a:r>
          </a:p>
          <a:p>
            <a:pPr marL="266700" lvl="0" indent="-266700">
              <a:buClrTx/>
              <a:buSzPct val="100000"/>
              <a:buFont typeface="+mj-lt"/>
              <a:buAutoNum type="arabicPeriod"/>
            </a:pPr>
            <a:r>
              <a:rPr lang="en-US" sz="1200" dirty="0" smtClean="0">
                <a:solidFill>
                  <a:schemeClr val="bg2">
                    <a:lumMod val="10000"/>
                  </a:schemeClr>
                </a:solidFill>
                <a:latin typeface="Times New Roman" panose="02020603050405020304" pitchFamily="18" charset="0"/>
                <a:cs typeface="Times New Roman" panose="02020603050405020304" pitchFamily="18" charset="0"/>
              </a:rPr>
              <a:t>International conference “Condensed matter research at the IBR-2”, 24 - 27 </a:t>
            </a:r>
            <a:r>
              <a:rPr lang="en-US" sz="1200" dirty="0" err="1" smtClean="0">
                <a:solidFill>
                  <a:schemeClr val="bg2">
                    <a:lumMod val="10000"/>
                  </a:schemeClr>
                </a:solidFill>
                <a:latin typeface="Times New Roman" panose="02020603050405020304" pitchFamily="18" charset="0"/>
                <a:cs typeface="Times New Roman" panose="02020603050405020304" pitchFamily="18" charset="0"/>
              </a:rPr>
              <a:t>june</a:t>
            </a:r>
            <a:r>
              <a:rPr lang="en-US" sz="1200" dirty="0" smtClean="0">
                <a:solidFill>
                  <a:schemeClr val="bg2">
                    <a:lumMod val="10000"/>
                  </a:schemeClr>
                </a:solidFill>
                <a:latin typeface="Times New Roman" panose="02020603050405020304" pitchFamily="18" charset="0"/>
                <a:cs typeface="Times New Roman" panose="02020603050405020304" pitchFamily="18" charset="0"/>
              </a:rPr>
              <a:t> 2014, </a:t>
            </a:r>
            <a:r>
              <a:rPr lang="en-US" sz="1200" dirty="0" err="1" smtClean="0">
                <a:solidFill>
                  <a:schemeClr val="bg2">
                    <a:lumMod val="10000"/>
                  </a:schemeClr>
                </a:solidFill>
                <a:latin typeface="Times New Roman" panose="02020603050405020304" pitchFamily="18" charset="0"/>
                <a:cs typeface="Times New Roman" panose="02020603050405020304" pitchFamily="18" charset="0"/>
              </a:rPr>
              <a:t>Dubna</a:t>
            </a:r>
            <a:r>
              <a:rPr lang="en-US" sz="1200" dirty="0" smtClean="0">
                <a:solidFill>
                  <a:schemeClr val="bg2">
                    <a:lumMod val="10000"/>
                  </a:schemeClr>
                </a:solidFill>
                <a:latin typeface="Times New Roman" panose="02020603050405020304" pitchFamily="18" charset="0"/>
                <a:cs typeface="Times New Roman" panose="02020603050405020304" pitchFamily="18" charset="0"/>
              </a:rPr>
              <a:t>, Moscow region, Russia</a:t>
            </a:r>
            <a:r>
              <a:rPr lang="ru-RU" sz="1200" dirty="0" smtClean="0">
                <a:solidFill>
                  <a:schemeClr val="bg2">
                    <a:lumMod val="10000"/>
                  </a:schemeClr>
                </a:solidFill>
                <a:latin typeface="Times New Roman" panose="02020603050405020304" pitchFamily="18" charset="0"/>
                <a:cs typeface="Times New Roman" panose="02020603050405020304" pitchFamily="18" charset="0"/>
              </a:rPr>
              <a:t>.</a:t>
            </a:r>
            <a:endParaRPr lang="en-US" sz="1200" dirty="0" smtClean="0">
              <a:solidFill>
                <a:schemeClr val="bg2">
                  <a:lumMod val="10000"/>
                </a:schemeClr>
              </a:solidFill>
              <a:latin typeface="Times New Roman" panose="02020603050405020304" pitchFamily="18" charset="0"/>
              <a:cs typeface="Times New Roman" panose="02020603050405020304" pitchFamily="18" charset="0"/>
            </a:endParaRPr>
          </a:p>
          <a:p>
            <a:pPr marL="266700" indent="-266700">
              <a:lnSpc>
                <a:spcPct val="150000"/>
              </a:lnSpc>
              <a:buSzPct val="100000"/>
              <a:buFont typeface="+mj-lt"/>
              <a:buAutoNum type="arabicPeriod"/>
            </a:pPr>
            <a:r>
              <a:rPr lang="en-US" sz="1200" dirty="0" smtClean="0">
                <a:solidFill>
                  <a:schemeClr val="bg2">
                    <a:lumMod val="10000"/>
                  </a:schemeClr>
                </a:solidFill>
                <a:latin typeface="Times New Roman" panose="02020603050405020304" pitchFamily="18" charset="0"/>
                <a:cs typeface="Times New Roman" panose="02020603050405020304" pitchFamily="18" charset="0"/>
              </a:rPr>
              <a:t>42nd</a:t>
            </a:r>
            <a:r>
              <a:rPr lang="en-US" sz="1200" dirty="0">
                <a:solidFill>
                  <a:schemeClr val="bg2">
                    <a:lumMod val="10000"/>
                  </a:schemeClr>
                </a:solidFill>
                <a:latin typeface="Times New Roman" panose="02020603050405020304" pitchFamily="18" charset="0"/>
                <a:cs typeface="Times New Roman" panose="02020603050405020304" pitchFamily="18" charset="0"/>
              </a:rPr>
              <a:t> meeting, PAC for </a:t>
            </a:r>
            <a:r>
              <a:rPr lang="ru-RU" sz="1200" dirty="0">
                <a:solidFill>
                  <a:schemeClr val="bg2">
                    <a:lumMod val="10000"/>
                  </a:schemeClr>
                </a:solidFill>
                <a:latin typeface="Times New Roman" panose="02020603050405020304" pitchFamily="18" charset="0"/>
                <a:cs typeface="Times New Roman" panose="02020603050405020304" pitchFamily="18" charset="0"/>
              </a:rPr>
              <a:t>С</a:t>
            </a:r>
            <a:r>
              <a:rPr lang="en-US" sz="1200" dirty="0" err="1">
                <a:solidFill>
                  <a:schemeClr val="bg2">
                    <a:lumMod val="10000"/>
                  </a:schemeClr>
                </a:solidFill>
                <a:latin typeface="Times New Roman" panose="02020603050405020304" pitchFamily="18" charset="0"/>
                <a:cs typeface="Times New Roman" panose="02020603050405020304" pitchFamily="18" charset="0"/>
              </a:rPr>
              <a:t>ondensed</a:t>
            </a:r>
            <a:r>
              <a:rPr lang="en-US" sz="1200" dirty="0">
                <a:solidFill>
                  <a:schemeClr val="bg2">
                    <a:lumMod val="10000"/>
                  </a:schemeClr>
                </a:solidFill>
                <a:latin typeface="Times New Roman" panose="02020603050405020304" pitchFamily="18" charset="0"/>
                <a:cs typeface="Times New Roman" panose="02020603050405020304" pitchFamily="18" charset="0"/>
              </a:rPr>
              <a:t> Matter Physics 22–23 June 2015, Moscow region, Dubna. </a:t>
            </a:r>
            <a:endParaRPr lang="ru-RU" sz="1200" dirty="0">
              <a:solidFill>
                <a:schemeClr val="bg2">
                  <a:lumMod val="10000"/>
                </a:schemeClr>
              </a:solidFill>
              <a:latin typeface="Times New Roman" panose="02020603050405020304" pitchFamily="18" charset="0"/>
              <a:cs typeface="Times New Roman" panose="02020603050405020304" pitchFamily="18" charset="0"/>
            </a:endParaRPr>
          </a:p>
          <a:p>
            <a:pPr marL="266700" lvl="0" indent="-266700">
              <a:lnSpc>
                <a:spcPct val="150000"/>
              </a:lnSpc>
              <a:buClrTx/>
              <a:buSzPct val="100000"/>
              <a:buFont typeface="+mj-lt"/>
              <a:buAutoNum type="arabicPeriod"/>
            </a:pPr>
            <a:r>
              <a:rPr lang="en-US" sz="1200" dirty="0" smtClean="0">
                <a:solidFill>
                  <a:schemeClr val="bg2">
                    <a:lumMod val="10000"/>
                  </a:schemeClr>
                </a:solidFill>
                <a:latin typeface="Times New Roman" panose="02020603050405020304" pitchFamily="18" charset="0"/>
                <a:cs typeface="Times New Roman" panose="02020603050405020304" pitchFamily="18" charset="0"/>
              </a:rPr>
              <a:t>Meeting </a:t>
            </a:r>
            <a:r>
              <a:rPr lang="en-US" sz="1200" dirty="0">
                <a:solidFill>
                  <a:schemeClr val="bg2">
                    <a:lumMod val="10000"/>
                  </a:schemeClr>
                </a:solidFill>
                <a:latin typeface="Times New Roman" panose="02020603050405020304" pitchFamily="18" charset="0"/>
                <a:cs typeface="Times New Roman" panose="02020603050405020304" pitchFamily="18" charset="0"/>
              </a:rPr>
              <a:t>and Youth Conference on the use of neutron scattering and synchrotron radiation in condensed matter "RNSI-KS-2014", 27-31 October 2014, Saint-Petersburg, Russia.</a:t>
            </a:r>
            <a:endParaRPr lang="ru-RU" sz="1200" dirty="0">
              <a:solidFill>
                <a:schemeClr val="bg2">
                  <a:lumMod val="10000"/>
                </a:schemeClr>
              </a:solidFill>
              <a:latin typeface="Times New Roman" panose="02020603050405020304" pitchFamily="18" charset="0"/>
              <a:cs typeface="Times New Roman" panose="02020603050405020304" pitchFamily="18" charset="0"/>
            </a:endParaRPr>
          </a:p>
          <a:p>
            <a:pPr marL="266700" indent="-266700">
              <a:buClrTx/>
              <a:buSzPct val="100000"/>
              <a:buFont typeface="+mj-lt"/>
              <a:buAutoNum type="arabicPeriod"/>
            </a:pPr>
            <a:r>
              <a:rPr lang="en-US" sz="1200" dirty="0" smtClean="0">
                <a:solidFill>
                  <a:schemeClr val="bg2">
                    <a:lumMod val="10000"/>
                  </a:schemeClr>
                </a:solidFill>
                <a:latin typeface="Times New Roman" panose="02020603050405020304" pitchFamily="18" charset="0"/>
                <a:cs typeface="Times New Roman" panose="02020603050405020304" pitchFamily="18" charset="0"/>
              </a:rPr>
              <a:t>XIX </a:t>
            </a:r>
            <a:r>
              <a:rPr lang="en-US" sz="1200" dirty="0">
                <a:solidFill>
                  <a:schemeClr val="bg2">
                    <a:lumMod val="10000"/>
                  </a:schemeClr>
                </a:solidFill>
                <a:latin typeface="Times New Roman" panose="02020603050405020304" pitchFamily="18" charset="0"/>
                <a:cs typeface="Times New Roman" panose="02020603050405020304" pitchFamily="18" charset="0"/>
              </a:rPr>
              <a:t>International Scientific Conference of Young Scientists and Specialists «AYSS-2015", 16-20 February 2015, </a:t>
            </a:r>
            <a:r>
              <a:rPr lang="en-US" sz="1200" dirty="0" err="1">
                <a:solidFill>
                  <a:schemeClr val="bg2">
                    <a:lumMod val="10000"/>
                  </a:schemeClr>
                </a:solidFill>
                <a:latin typeface="Times New Roman" panose="02020603050405020304" pitchFamily="18" charset="0"/>
                <a:cs typeface="Times New Roman" panose="02020603050405020304" pitchFamily="18" charset="0"/>
              </a:rPr>
              <a:t>Dubna</a:t>
            </a:r>
            <a:r>
              <a:rPr lang="en-US" sz="1200" dirty="0">
                <a:solidFill>
                  <a:schemeClr val="bg2">
                    <a:lumMod val="10000"/>
                  </a:schemeClr>
                </a:solidFill>
                <a:latin typeface="Times New Roman" panose="02020603050405020304" pitchFamily="18" charset="0"/>
                <a:cs typeface="Times New Roman" panose="02020603050405020304" pitchFamily="18" charset="0"/>
              </a:rPr>
              <a:t>, Russia</a:t>
            </a:r>
            <a:r>
              <a:rPr lang="en-US" sz="1200" dirty="0" smtClean="0">
                <a:solidFill>
                  <a:schemeClr val="bg2">
                    <a:lumMod val="10000"/>
                  </a:schemeClr>
                </a:solidFill>
                <a:latin typeface="Times New Roman" panose="02020603050405020304" pitchFamily="18" charset="0"/>
                <a:cs typeface="Times New Roman" panose="02020603050405020304" pitchFamily="18" charset="0"/>
              </a:rPr>
              <a:t>.</a:t>
            </a:r>
            <a:endParaRPr lang="ru-RU" sz="1200" dirty="0">
              <a:solidFill>
                <a:schemeClr val="bg2">
                  <a:lumMod val="10000"/>
                </a:schemeClr>
              </a:solidFill>
              <a:latin typeface="Times New Roman" panose="02020603050405020304" pitchFamily="18" charset="0"/>
              <a:cs typeface="Times New Roman" panose="02020603050405020304" pitchFamily="18" charset="0"/>
            </a:endParaRPr>
          </a:p>
          <a:p>
            <a:pPr marL="266700" lvl="0" indent="-266700">
              <a:lnSpc>
                <a:spcPct val="150000"/>
              </a:lnSpc>
              <a:buClrTx/>
              <a:buSzPct val="100000"/>
              <a:buFont typeface="+mj-lt"/>
              <a:buAutoNum type="arabicPeriod"/>
            </a:pPr>
            <a:r>
              <a:rPr lang="en-US" sz="1200" dirty="0" smtClean="0">
                <a:solidFill>
                  <a:schemeClr val="bg2">
                    <a:lumMod val="10000"/>
                  </a:schemeClr>
                </a:solidFill>
                <a:latin typeface="Times New Roman" panose="02020603050405020304" pitchFamily="18" charset="0"/>
                <a:cs typeface="Times New Roman" panose="02020603050405020304" pitchFamily="18" charset="0"/>
              </a:rPr>
              <a:t>49th </a:t>
            </a:r>
            <a:r>
              <a:rPr lang="en-US" sz="1200" dirty="0">
                <a:solidFill>
                  <a:schemeClr val="bg2">
                    <a:lumMod val="10000"/>
                  </a:schemeClr>
                </a:solidFill>
                <a:latin typeface="Times New Roman" panose="02020603050405020304" pitchFamily="18" charset="0"/>
                <a:cs typeface="Times New Roman" panose="02020603050405020304" pitchFamily="18" charset="0"/>
              </a:rPr>
              <a:t>School of PNPI on condensed matter physics «FKS-2015", 16-21 March 2015, </a:t>
            </a:r>
            <a:r>
              <a:rPr lang="en-US" sz="1200" dirty="0" err="1">
                <a:solidFill>
                  <a:schemeClr val="bg2">
                    <a:lumMod val="10000"/>
                  </a:schemeClr>
                </a:solidFill>
                <a:latin typeface="Times New Roman" panose="02020603050405020304" pitchFamily="18" charset="0"/>
                <a:cs typeface="Times New Roman" panose="02020603050405020304" pitchFamily="18" charset="0"/>
              </a:rPr>
              <a:t>Zelenogorsk</a:t>
            </a:r>
            <a:r>
              <a:rPr lang="en-US" sz="1200" dirty="0">
                <a:solidFill>
                  <a:schemeClr val="bg2">
                    <a:lumMod val="10000"/>
                  </a:schemeClr>
                </a:solidFill>
                <a:latin typeface="Times New Roman" panose="02020603050405020304" pitchFamily="18" charset="0"/>
                <a:cs typeface="Times New Roman" panose="02020603050405020304" pitchFamily="18" charset="0"/>
              </a:rPr>
              <a:t>, Russia</a:t>
            </a:r>
            <a:r>
              <a:rPr lang="en-US" sz="1200" dirty="0" smtClean="0">
                <a:solidFill>
                  <a:schemeClr val="bg2">
                    <a:lumMod val="10000"/>
                  </a:schemeClr>
                </a:solidFill>
                <a:latin typeface="Times New Roman" panose="02020603050405020304" pitchFamily="18" charset="0"/>
                <a:cs typeface="Times New Roman" panose="02020603050405020304" pitchFamily="18" charset="0"/>
              </a:rPr>
              <a:t>.</a:t>
            </a:r>
            <a:endParaRPr lang="en-US" sz="1200" dirty="0" smtClean="0">
              <a:solidFill>
                <a:schemeClr val="bg2">
                  <a:lumMod val="10000"/>
                </a:schemeClr>
              </a:solidFill>
              <a:latin typeface="Times New Roman" panose="02020603050405020304" pitchFamily="18" charset="0"/>
              <a:cs typeface="Times New Roman" panose="02020603050405020304" pitchFamily="18" charset="0"/>
            </a:endParaRPr>
          </a:p>
          <a:p>
            <a:pPr marL="266700" lvl="0" indent="-266700">
              <a:buClrTx/>
              <a:buSzPct val="100000"/>
              <a:buFont typeface="+mj-lt"/>
              <a:buAutoNum type="arabicPeriod"/>
            </a:pPr>
            <a:r>
              <a:rPr lang="en-US" sz="1200" dirty="0">
                <a:solidFill>
                  <a:schemeClr val="bg2">
                    <a:lumMod val="10000"/>
                  </a:schemeClr>
                </a:solidFill>
                <a:latin typeface="Times New Roman" panose="02020603050405020304" pitchFamily="18" charset="0"/>
                <a:cs typeface="Times New Roman" panose="02020603050405020304" pitchFamily="18" charset="0"/>
              </a:rPr>
              <a:t>International scientific conference of young scientists "Lomonosov-2015" </a:t>
            </a:r>
            <a:r>
              <a:rPr lang="en-US" sz="1200" dirty="0" smtClean="0">
                <a:solidFill>
                  <a:schemeClr val="bg2">
                    <a:lumMod val="10000"/>
                  </a:schemeClr>
                </a:solidFill>
                <a:latin typeface="Times New Roman" panose="02020603050405020304" pitchFamily="18" charset="0"/>
                <a:cs typeface="Times New Roman" panose="02020603050405020304" pitchFamily="18" charset="0"/>
              </a:rPr>
              <a:t>, </a:t>
            </a:r>
            <a:r>
              <a:rPr lang="ru-RU" sz="1200" dirty="0" smtClean="0">
                <a:solidFill>
                  <a:schemeClr val="bg2">
                    <a:lumMod val="10000"/>
                  </a:schemeClr>
                </a:solidFill>
                <a:latin typeface="Times New Roman" panose="02020603050405020304" pitchFamily="18" charset="0"/>
                <a:cs typeface="Times New Roman" panose="02020603050405020304" pitchFamily="18" charset="0"/>
              </a:rPr>
              <a:t>13-17 </a:t>
            </a:r>
            <a:r>
              <a:rPr lang="en-US" sz="1200" dirty="0" smtClean="0">
                <a:solidFill>
                  <a:schemeClr val="bg2">
                    <a:lumMod val="10000"/>
                  </a:schemeClr>
                </a:solidFill>
                <a:latin typeface="Times New Roman" panose="02020603050405020304" pitchFamily="18" charset="0"/>
                <a:cs typeface="Times New Roman" panose="02020603050405020304" pitchFamily="18" charset="0"/>
              </a:rPr>
              <a:t>April</a:t>
            </a:r>
            <a:r>
              <a:rPr lang="ru-RU" sz="1200" dirty="0" smtClean="0">
                <a:solidFill>
                  <a:schemeClr val="bg2">
                    <a:lumMod val="10000"/>
                  </a:schemeClr>
                </a:solidFill>
                <a:latin typeface="Times New Roman" panose="02020603050405020304" pitchFamily="18" charset="0"/>
                <a:cs typeface="Times New Roman" panose="02020603050405020304" pitchFamily="18" charset="0"/>
              </a:rPr>
              <a:t> 2015, </a:t>
            </a:r>
            <a:r>
              <a:rPr lang="en-US" sz="1200" dirty="0" smtClean="0">
                <a:solidFill>
                  <a:schemeClr val="bg2">
                    <a:lumMod val="10000"/>
                  </a:schemeClr>
                </a:solidFill>
                <a:latin typeface="Times New Roman" panose="02020603050405020304" pitchFamily="18" charset="0"/>
                <a:cs typeface="Times New Roman" panose="02020603050405020304" pitchFamily="18" charset="0"/>
              </a:rPr>
              <a:t>Moscow, Russia.</a:t>
            </a:r>
          </a:p>
          <a:p>
            <a:pPr marL="266700" indent="-266700">
              <a:buClrTx/>
              <a:buSzPct val="100000"/>
              <a:buFont typeface="+mj-lt"/>
              <a:buAutoNum type="arabicPeriod"/>
            </a:pPr>
            <a:r>
              <a:rPr lang="en-US" sz="1200" dirty="0" smtClean="0">
                <a:solidFill>
                  <a:schemeClr val="bg2">
                    <a:lumMod val="10000"/>
                  </a:schemeClr>
                </a:solidFill>
                <a:latin typeface="Times New Roman" panose="02020603050405020304" pitchFamily="18" charset="0"/>
                <a:cs typeface="Times New Roman" panose="02020603050405020304" pitchFamily="18" charset="0"/>
              </a:rPr>
              <a:t>Seventh </a:t>
            </a:r>
            <a:r>
              <a:rPr lang="en-US" sz="1200" dirty="0">
                <a:solidFill>
                  <a:schemeClr val="bg2">
                    <a:lumMod val="10000"/>
                  </a:schemeClr>
                </a:solidFill>
                <a:latin typeface="Times New Roman" panose="02020603050405020304" pitchFamily="18" charset="0"/>
                <a:cs typeface="Times New Roman" panose="02020603050405020304" pitchFamily="18" charset="0"/>
              </a:rPr>
              <a:t>International Student Summer School on Nuclear Physics – Science and applications (NUCPHYS-SC&amp;APPL), 24 June – 4 July, 2015, </a:t>
            </a:r>
            <a:r>
              <a:rPr lang="en-US" sz="1200" dirty="0" err="1">
                <a:solidFill>
                  <a:schemeClr val="bg2">
                    <a:lumMod val="10000"/>
                  </a:schemeClr>
                </a:solidFill>
                <a:latin typeface="Times New Roman" panose="02020603050405020304" pitchFamily="18" charset="0"/>
                <a:cs typeface="Times New Roman" panose="02020603050405020304" pitchFamily="18" charset="0"/>
              </a:rPr>
              <a:t>Poznaǹ</a:t>
            </a:r>
            <a:r>
              <a:rPr lang="en-US" sz="1200" dirty="0">
                <a:solidFill>
                  <a:schemeClr val="bg2">
                    <a:lumMod val="10000"/>
                  </a:schemeClr>
                </a:solidFill>
                <a:latin typeface="Times New Roman" panose="02020603050405020304" pitchFamily="18" charset="0"/>
                <a:cs typeface="Times New Roman" panose="02020603050405020304" pitchFamily="18" charset="0"/>
              </a:rPr>
              <a:t>, Poland.</a:t>
            </a:r>
            <a:endParaRPr lang="ru-RU" sz="1200" dirty="0">
              <a:solidFill>
                <a:schemeClr val="bg2">
                  <a:lumMod val="10000"/>
                </a:schemeClr>
              </a:solidFill>
              <a:latin typeface="Times New Roman" panose="02020603050405020304" pitchFamily="18" charset="0"/>
              <a:cs typeface="Times New Roman" panose="02020603050405020304" pitchFamily="18" charset="0"/>
            </a:endParaRPr>
          </a:p>
          <a:p>
            <a:endParaRPr lang="ru-RU" sz="1400" dirty="0"/>
          </a:p>
        </p:txBody>
      </p:sp>
      <p:pic>
        <p:nvPicPr>
          <p:cNvPr id="2097220" name="Рисунок 3"/>
          <p:cNvPicPr>
            <a:picLocks noChangeAspect="1"/>
          </p:cNvPicPr>
          <p:nvPr/>
        </p:nvPicPr>
        <p:blipFill>
          <a:blip r:embed="rId3">
            <a:duotone>
              <a:prstClr val="black"/>
              <a:srgbClr val="383488">
                <a:tint val="45000"/>
                <a:satMod val="400000"/>
              </a:srgbClr>
            </a:duotone>
          </a:blip>
          <a:stretch>
            <a:fillRect/>
          </a:stretch>
        </p:blipFill>
        <p:spPr>
          <a:xfrm>
            <a:off x="363026" y="3313475"/>
            <a:ext cx="627881" cy="491305"/>
          </a:xfrm>
          <a:prstGeom prst="rect">
            <a:avLst/>
          </a:prstGeom>
          <a:solidFill>
            <a:schemeClr val="bg1"/>
          </a:solidFill>
        </p:spPr>
      </p:pic>
      <p:pic>
        <p:nvPicPr>
          <p:cNvPr id="2097221" name="Рисунок 4"/>
          <p:cNvPicPr>
            <a:picLocks noChangeAspect="1"/>
          </p:cNvPicPr>
          <p:nvPr/>
        </p:nvPicPr>
        <p:blipFill>
          <a:blip r:embed="rId4"/>
          <a:stretch>
            <a:fillRect/>
          </a:stretch>
        </p:blipFill>
        <p:spPr>
          <a:xfrm>
            <a:off x="399124" y="5740206"/>
            <a:ext cx="646930" cy="549842"/>
          </a:xfrm>
          <a:prstGeom prst="rect">
            <a:avLst/>
          </a:prstGeom>
        </p:spPr>
      </p:pic>
      <p:pic>
        <p:nvPicPr>
          <p:cNvPr id="2097222" name="Рисунок 5"/>
          <p:cNvPicPr>
            <a:picLocks noChangeAspect="1"/>
          </p:cNvPicPr>
          <p:nvPr/>
        </p:nvPicPr>
        <p:blipFill>
          <a:blip r:embed="rId5"/>
          <a:stretch>
            <a:fillRect/>
          </a:stretch>
        </p:blipFill>
        <p:spPr>
          <a:xfrm>
            <a:off x="387873" y="5301794"/>
            <a:ext cx="641829" cy="412798"/>
          </a:xfrm>
          <a:prstGeom prst="rect">
            <a:avLst/>
          </a:prstGeom>
        </p:spPr>
      </p:pic>
      <p:pic>
        <p:nvPicPr>
          <p:cNvPr id="2097223" name="Рисунок 6"/>
          <p:cNvPicPr>
            <a:picLocks noChangeAspect="1"/>
          </p:cNvPicPr>
          <p:nvPr/>
        </p:nvPicPr>
        <p:blipFill>
          <a:blip r:embed="rId6"/>
          <a:stretch>
            <a:fillRect/>
          </a:stretch>
        </p:blipFill>
        <p:spPr>
          <a:xfrm>
            <a:off x="387873" y="4363461"/>
            <a:ext cx="627881" cy="478246"/>
          </a:xfrm>
          <a:prstGeom prst="rect">
            <a:avLst/>
          </a:prstGeom>
        </p:spPr>
      </p:pic>
      <p:pic>
        <p:nvPicPr>
          <p:cNvPr id="2097224" name="Рисунок 7"/>
          <p:cNvPicPr>
            <a:picLocks noChangeAspect="1"/>
          </p:cNvPicPr>
          <p:nvPr/>
        </p:nvPicPr>
        <p:blipFill>
          <a:blip r:embed="rId7"/>
          <a:stretch>
            <a:fillRect/>
          </a:stretch>
        </p:blipFill>
        <p:spPr>
          <a:xfrm>
            <a:off x="387873" y="4821979"/>
            <a:ext cx="669432" cy="540775"/>
          </a:xfrm>
          <a:prstGeom prst="rect">
            <a:avLst/>
          </a:prstGeom>
        </p:spPr>
      </p:pic>
      <p:pic>
        <p:nvPicPr>
          <p:cNvPr id="2097225" name="Рисунок 8"/>
          <p:cNvPicPr>
            <a:picLocks noChangeAspect="1"/>
          </p:cNvPicPr>
          <p:nvPr/>
        </p:nvPicPr>
        <p:blipFill>
          <a:blip r:embed="rId8"/>
          <a:stretch>
            <a:fillRect/>
          </a:stretch>
        </p:blipFill>
        <p:spPr>
          <a:xfrm>
            <a:off x="363026" y="3825376"/>
            <a:ext cx="637406" cy="514819"/>
          </a:xfrm>
          <a:prstGeom prst="rect">
            <a:avLst/>
          </a:prstGeom>
        </p:spPr>
      </p:pic>
    </p:spTree>
  </p:cSld>
  <p:clrMapOvr>
    <a:masterClrMapping/>
  </p:clrMapOvr>
  <p:transition spd="slow">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3000">
              <a:srgbClr val="C9E3D6"/>
            </a:gs>
            <a:gs pos="67000">
              <a:schemeClr val="bg2">
                <a:tint val="90000"/>
                <a:satMod val="92000"/>
                <a:lumMod val="120000"/>
              </a:schemeClr>
            </a:gs>
            <a:gs pos="100000">
              <a:srgbClr val="93C7AC"/>
            </a:gs>
          </a:gsLst>
          <a:lin ang="2700000" scaled="1"/>
        </a:gradFill>
        <a:effectLst/>
      </p:bgPr>
    </p:bg>
    <p:spTree>
      <p:nvGrpSpPr>
        <p:cNvPr id="1" name=""/>
        <p:cNvGrpSpPr/>
        <p:nvPr/>
      </p:nvGrpSpPr>
      <p:grpSpPr>
        <a:xfrm>
          <a:off x="0" y="0"/>
          <a:ext cx="0" cy="0"/>
          <a:chOff x="0" y="0"/>
          <a:chExt cx="0" cy="0"/>
        </a:xfrm>
      </p:grpSpPr>
      <p:sp>
        <p:nvSpPr>
          <p:cNvPr id="1049034" name="Объект 2"/>
          <p:cNvSpPr>
            <a:spLocks noGrp="1"/>
          </p:cNvSpPr>
          <p:nvPr>
            <p:ph idx="1"/>
          </p:nvPr>
        </p:nvSpPr>
        <p:spPr>
          <a:xfrm>
            <a:off x="293184" y="2871556"/>
            <a:ext cx="8705850" cy="1951702"/>
          </a:xfrm>
        </p:spPr>
        <p:txBody>
          <a:bodyPr>
            <a:normAutofit/>
          </a:bodyPr>
          <a:lstStyle/>
          <a:p>
            <a:pPr marL="0" indent="0" algn="ctr">
              <a:buNone/>
            </a:pPr>
            <a:r>
              <a:rPr lang="en-US" sz="5000" b="1" dirty="0" smtClean="0">
                <a:solidFill>
                  <a:srgbClr val="C00000"/>
                </a:solidFill>
                <a:latin typeface="Times New Roman" panose="02020603050405020304" pitchFamily="18" charset="0"/>
                <a:cs typeface="Times New Roman" panose="02020603050405020304" pitchFamily="18" charset="0"/>
              </a:rPr>
              <a:t>Thank you for attention!</a:t>
            </a:r>
            <a:endParaRPr lang="ru-RU" sz="50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49034">
                                            <p:txEl>
                                              <p:pRg st="0" end="0"/>
                                            </p:txEl>
                                          </p:spTgt>
                                        </p:tgtEl>
                                        <p:attrNameLst>
                                          <p:attrName>style.visibility</p:attrName>
                                        </p:attrNameLst>
                                      </p:cBhvr>
                                      <p:to>
                                        <p:strVal val="visible"/>
                                      </p:to>
                                    </p:set>
                                    <p:animEffect transition="in" filter="wipe(left)">
                                      <p:cBhvr>
                                        <p:cTn id="7" dur="500"/>
                                        <p:tgtEl>
                                          <p:spTgt spid="10490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3000">
              <a:srgbClr val="C9E3D6"/>
            </a:gs>
            <a:gs pos="67000">
              <a:schemeClr val="bg2">
                <a:tint val="90000"/>
                <a:satMod val="92000"/>
                <a:lumMod val="120000"/>
              </a:schemeClr>
            </a:gs>
            <a:gs pos="100000">
              <a:srgbClr val="93C7AC"/>
            </a:gs>
          </a:gsLst>
          <a:lin ang="2700000" scaled="1"/>
        </a:gradFill>
        <a:effectLst/>
      </p:bgPr>
    </p:bg>
    <p:spTree>
      <p:nvGrpSpPr>
        <p:cNvPr id="1" name=""/>
        <p:cNvGrpSpPr/>
        <p:nvPr/>
      </p:nvGrpSpPr>
      <p:grpSpPr>
        <a:xfrm>
          <a:off x="0" y="0"/>
          <a:ext cx="0" cy="0"/>
          <a:chOff x="0" y="0"/>
          <a:chExt cx="0" cy="0"/>
        </a:xfrm>
      </p:grpSpPr>
      <p:sp>
        <p:nvSpPr>
          <p:cNvPr id="1048598" name="Заголовок 1"/>
          <p:cNvSpPr>
            <a:spLocks noGrp="1"/>
          </p:cNvSpPr>
          <p:nvPr>
            <p:ph type="title"/>
          </p:nvPr>
        </p:nvSpPr>
        <p:spPr>
          <a:xfrm>
            <a:off x="1106106" y="279820"/>
            <a:ext cx="7715251" cy="762001"/>
          </a:xfrm>
        </p:spPr>
        <p:txBody>
          <a:bodyPr>
            <a:noAutofit/>
          </a:bodyPr>
          <a:lstStyle/>
          <a:p>
            <a:pPr algn="ctr"/>
            <a:r>
              <a:rPr lang="en-US" sz="3000" b="1" dirty="0" smtClean="0">
                <a:solidFill>
                  <a:srgbClr val="C00000"/>
                </a:solidFill>
                <a:latin typeface="Bookman Old Style" panose="02050604050505020204" pitchFamily="18" charset="0"/>
              </a:rPr>
              <a:t>Physical properties of manganites and ferrites</a:t>
            </a:r>
            <a:r>
              <a:rPr lang="ru-RU" sz="3000" b="1" dirty="0" smtClean="0">
                <a:solidFill>
                  <a:srgbClr val="C00000"/>
                </a:solidFill>
                <a:latin typeface="Bookman Old Style" panose="02050604050505020204" pitchFamily="18" charset="0"/>
              </a:rPr>
              <a:t/>
            </a:r>
            <a:br>
              <a:rPr lang="ru-RU" sz="3000" b="1" dirty="0" smtClean="0">
                <a:solidFill>
                  <a:srgbClr val="C00000"/>
                </a:solidFill>
                <a:latin typeface="Bookman Old Style" panose="02050604050505020204" pitchFamily="18" charset="0"/>
              </a:rPr>
            </a:br>
            <a:endParaRPr lang="ru-RU" sz="3000" b="1" dirty="0">
              <a:solidFill>
                <a:srgbClr val="C00000"/>
              </a:solidFill>
              <a:latin typeface="Bookman Old Style" panose="02050604050505020204" pitchFamily="18" charset="0"/>
            </a:endParaRPr>
          </a:p>
        </p:txBody>
      </p:sp>
      <p:sp>
        <p:nvSpPr>
          <p:cNvPr id="1048599" name="Объект 2"/>
          <p:cNvSpPr>
            <a:spLocks noGrp="1"/>
          </p:cNvSpPr>
          <p:nvPr>
            <p:ph idx="1"/>
          </p:nvPr>
        </p:nvSpPr>
        <p:spPr>
          <a:xfrm>
            <a:off x="508794" y="1040947"/>
            <a:ext cx="5608866" cy="1912636"/>
          </a:xfrm>
        </p:spPr>
        <p:txBody>
          <a:bodyPr>
            <a:normAutofit/>
          </a:bodyPr>
          <a:lstStyle/>
          <a:p>
            <a:pPr marL="0" indent="457200" algn="just">
              <a:buNone/>
            </a:pPr>
            <a:r>
              <a:rPr lang="en-US" sz="2500" dirty="0" smtClean="0">
                <a:latin typeface="Times New Roman" panose="02020603050405020304" pitchFamily="18" charset="0"/>
                <a:cs typeface="Times New Roman" panose="02020603050405020304" pitchFamily="18" charset="0"/>
              </a:rPr>
              <a:t>Complex </a:t>
            </a:r>
            <a:r>
              <a:rPr lang="en-US" sz="2500" dirty="0" smtClean="0">
                <a:latin typeface="Times New Roman" panose="02020603050405020304" pitchFamily="18" charset="0"/>
                <a:cs typeface="Times New Roman" panose="02020603050405020304" pitchFamily="18" charset="0"/>
              </a:rPr>
              <a:t>oxides </a:t>
            </a:r>
            <a:r>
              <a:rPr lang="en-US" sz="2500" dirty="0" smtClean="0">
                <a:latin typeface="Times New Roman" panose="02020603050405020304" pitchFamily="18" charset="0"/>
                <a:cs typeface="Times New Roman" panose="02020603050405020304" pitchFamily="18" charset="0"/>
              </a:rPr>
              <a:t>of iron </a:t>
            </a:r>
            <a:r>
              <a:rPr lang="en-US" sz="2500" dirty="0" smtClean="0">
                <a:latin typeface="Times New Roman" panose="02020603050405020304" pitchFamily="18" charset="0"/>
                <a:cs typeface="Times New Roman" panose="02020603050405020304" pitchFamily="18" charset="0"/>
              </a:rPr>
              <a:t>Zn</a:t>
            </a:r>
            <a:r>
              <a:rPr lang="en-US" sz="2500" baseline="-25000" dirty="0">
                <a:latin typeface="Times New Roman" panose="02020603050405020304" pitchFamily="18" charset="0"/>
                <a:cs typeface="Times New Roman" panose="02020603050405020304" pitchFamily="18" charset="0"/>
              </a:rPr>
              <a:t>x</a:t>
            </a:r>
            <a:r>
              <a:rPr lang="en-US" sz="2500" dirty="0" smtClean="0">
                <a:latin typeface="Times New Roman" panose="02020603050405020304" pitchFamily="18" charset="0"/>
                <a:cs typeface="Times New Roman" panose="02020603050405020304" pitchFamily="18" charset="0"/>
              </a:rPr>
              <a:t>Cu</a:t>
            </a:r>
            <a:r>
              <a:rPr lang="en-US" sz="2500" baseline="-25000" dirty="0">
                <a:latin typeface="Times New Roman" panose="02020603050405020304" pitchFamily="18" charset="0"/>
                <a:cs typeface="Times New Roman" panose="02020603050405020304" pitchFamily="18" charset="0"/>
              </a:rPr>
              <a:t>1-x</a:t>
            </a:r>
            <a:r>
              <a:rPr lang="en-US" sz="2500" dirty="0" smtClean="0">
                <a:latin typeface="Times New Roman" panose="02020603050405020304" pitchFamily="18" charset="0"/>
                <a:cs typeface="Times New Roman" panose="02020603050405020304" pitchFamily="18" charset="0"/>
              </a:rPr>
              <a:t>Fe</a:t>
            </a:r>
            <a:r>
              <a:rPr lang="en-US" sz="2500" baseline="-25000" dirty="0">
                <a:latin typeface="Times New Roman" panose="02020603050405020304" pitchFamily="18" charset="0"/>
                <a:cs typeface="Times New Roman" panose="02020603050405020304" pitchFamily="18" charset="0"/>
              </a:rPr>
              <a:t>1-y</a:t>
            </a:r>
            <a:r>
              <a:rPr lang="en-US" sz="2500" dirty="0" smtClean="0">
                <a:latin typeface="Times New Roman" panose="02020603050405020304" pitchFamily="18" charset="0"/>
                <a:cs typeface="Times New Roman" panose="02020603050405020304" pitchFamily="18" charset="0"/>
              </a:rPr>
              <a:t>Ga</a:t>
            </a:r>
            <a:r>
              <a:rPr lang="en-US" sz="2500" baseline="-25000" dirty="0">
                <a:latin typeface="Times New Roman" panose="02020603050405020304" pitchFamily="18" charset="0"/>
                <a:cs typeface="Times New Roman" panose="02020603050405020304" pitchFamily="18" charset="0"/>
              </a:rPr>
              <a:t>y</a:t>
            </a:r>
            <a:r>
              <a:rPr lang="en-US" sz="2500" dirty="0" smtClean="0">
                <a:latin typeface="Times New Roman" panose="02020603050405020304" pitchFamily="18" charset="0"/>
                <a:cs typeface="Times New Roman" panose="02020603050405020304" pitchFamily="18" charset="0"/>
              </a:rPr>
              <a:t>O</a:t>
            </a:r>
            <a:r>
              <a:rPr lang="en-US" sz="2500" baseline="-25000" dirty="0" smtClean="0">
                <a:latin typeface="Times New Roman" panose="02020603050405020304" pitchFamily="18" charset="0"/>
                <a:cs typeface="Times New Roman" panose="02020603050405020304" pitchFamily="18" charset="0"/>
              </a:rPr>
              <a:t>4</a:t>
            </a:r>
            <a:r>
              <a:rPr lang="en-US" sz="2500" dirty="0" smtClean="0">
                <a:latin typeface="Times New Roman" panose="02020603050405020304" pitchFamily="18" charset="0"/>
                <a:cs typeface="Times New Roman" panose="02020603050405020304" pitchFamily="18" charset="0"/>
              </a:rPr>
              <a:t> and </a:t>
            </a:r>
            <a:r>
              <a:rPr lang="en-US" sz="2500" dirty="0" smtClean="0">
                <a:latin typeface="Times New Roman" panose="02020603050405020304" pitchFamily="18" charset="0"/>
                <a:cs typeface="Times New Roman" panose="02020603050405020304" pitchFamily="18" charset="0"/>
              </a:rPr>
              <a:t>manganese La</a:t>
            </a:r>
            <a:r>
              <a:rPr lang="en-US" sz="2500" baseline="-25000" dirty="0" smtClean="0">
                <a:latin typeface="Times New Roman" panose="02020603050405020304" pitchFamily="18" charset="0"/>
                <a:cs typeface="Times New Roman" panose="02020603050405020304" pitchFamily="18" charset="0"/>
              </a:rPr>
              <a:t>1-x</a:t>
            </a:r>
            <a:r>
              <a:rPr lang="en-US" sz="2500" dirty="0" smtClean="0">
                <a:latin typeface="Times New Roman" panose="02020603050405020304" pitchFamily="18" charset="0"/>
                <a:cs typeface="Times New Roman" panose="02020603050405020304" pitchFamily="18" charset="0"/>
              </a:rPr>
              <a:t>Sr</a:t>
            </a:r>
            <a:r>
              <a:rPr lang="en-US" sz="2500" baseline="-25000" dirty="0" smtClean="0">
                <a:latin typeface="Times New Roman" panose="02020603050405020304" pitchFamily="18" charset="0"/>
                <a:cs typeface="Times New Roman" panose="02020603050405020304" pitchFamily="18" charset="0"/>
              </a:rPr>
              <a:t>x</a:t>
            </a:r>
            <a:r>
              <a:rPr lang="en-US" sz="2500" dirty="0" smtClean="0">
                <a:latin typeface="Times New Roman" panose="02020603050405020304" pitchFamily="18" charset="0"/>
                <a:cs typeface="Times New Roman" panose="02020603050405020304" pitchFamily="18" charset="0"/>
              </a:rPr>
              <a:t>MnO</a:t>
            </a:r>
            <a:r>
              <a:rPr lang="en-US" sz="2500" baseline="-25000" dirty="0" smtClean="0">
                <a:latin typeface="Times New Roman" panose="02020603050405020304" pitchFamily="18" charset="0"/>
                <a:cs typeface="Times New Roman" panose="02020603050405020304" pitchFamily="18" charset="0"/>
              </a:rPr>
              <a:t>3</a:t>
            </a:r>
            <a:r>
              <a:rPr lang="en-US" sz="2500" dirty="0" smtClean="0">
                <a:latin typeface="Times New Roman" panose="02020603050405020304" pitchFamily="18" charset="0"/>
                <a:cs typeface="Times New Roman" panose="02020603050405020304" pitchFamily="18" charset="0"/>
              </a:rPr>
              <a:t> </a:t>
            </a:r>
            <a:r>
              <a:rPr lang="en-US" sz="2500" dirty="0">
                <a:latin typeface="Times New Roman" panose="02020603050405020304" pitchFamily="18" charset="0"/>
                <a:cs typeface="Times New Roman" panose="02020603050405020304" pitchFamily="18" charset="0"/>
              </a:rPr>
              <a:t>exhibit great variety of properties depending on the doping level </a:t>
            </a:r>
            <a:r>
              <a:rPr lang="en-US" sz="2500" dirty="0" smtClean="0">
                <a:latin typeface="Times New Roman" panose="02020603050405020304" pitchFamily="18" charset="0"/>
                <a:cs typeface="Times New Roman" panose="02020603050405020304" pitchFamily="18" charset="0"/>
              </a:rPr>
              <a:t>and the </a:t>
            </a:r>
            <a:r>
              <a:rPr lang="en-US" sz="2500" dirty="0">
                <a:latin typeface="Times New Roman" panose="02020603050405020304" pitchFamily="18" charset="0"/>
                <a:cs typeface="Times New Roman" panose="02020603050405020304" pitchFamily="18" charset="0"/>
              </a:rPr>
              <a:t>particle </a:t>
            </a:r>
            <a:r>
              <a:rPr lang="en-US" sz="2500" dirty="0" smtClean="0">
                <a:latin typeface="Times New Roman" panose="02020603050405020304" pitchFamily="18" charset="0"/>
                <a:cs typeface="Times New Roman" panose="02020603050405020304" pitchFamily="18" charset="0"/>
              </a:rPr>
              <a:t>size</a:t>
            </a:r>
            <a:r>
              <a:rPr lang="en-US" sz="2500" dirty="0">
                <a:latin typeface="Times New Roman" panose="02020603050405020304" pitchFamily="18" charset="0"/>
                <a:cs typeface="Times New Roman" panose="02020603050405020304" pitchFamily="18" charset="0"/>
              </a:rPr>
              <a:t>.</a:t>
            </a:r>
          </a:p>
        </p:txBody>
      </p:sp>
      <p:pic>
        <p:nvPicPr>
          <p:cNvPr id="2097154" name="Picture 4"/>
          <p:cNvPicPr>
            <a:picLocks/>
          </p:cNvPicPr>
          <p:nvPr/>
        </p:nvPicPr>
        <p:blipFill>
          <a:blip r:embed="rId3">
            <a:clrChange>
              <a:clrFrom>
                <a:srgbClr val="FFFEE8"/>
              </a:clrFrom>
              <a:clrTo>
                <a:srgbClr val="FFFEE8">
                  <a:alpha val="0"/>
                </a:srgbClr>
              </a:clrTo>
            </a:clrChange>
          </a:blip>
          <a:srcRect/>
          <a:stretch>
            <a:fillRect/>
          </a:stretch>
        </p:blipFill>
        <p:spPr bwMode="auto">
          <a:xfrm>
            <a:off x="6335485" y="1073741"/>
            <a:ext cx="2808514" cy="2137545"/>
          </a:xfrm>
          <a:prstGeom prst="rect">
            <a:avLst/>
          </a:prstGeom>
          <a:noFill/>
          <a:ln w="9525">
            <a:noFill/>
            <a:miter lim="800000"/>
            <a:headEnd/>
            <a:tailEnd/>
          </a:ln>
        </p:spPr>
      </p:pic>
      <p:pic>
        <p:nvPicPr>
          <p:cNvPr id="2097156" name="Рисунок 1"/>
          <p:cNvPicPr>
            <a:picLocks noChangeAspect="1"/>
          </p:cNvPicPr>
          <p:nvPr/>
        </p:nvPicPr>
        <p:blipFill>
          <a:blip r:embed="rId4"/>
          <a:stretch>
            <a:fillRect/>
          </a:stretch>
        </p:blipFill>
        <p:spPr>
          <a:xfrm>
            <a:off x="152636" y="3062285"/>
            <a:ext cx="2648963" cy="2933015"/>
          </a:xfrm>
          <a:prstGeom prst="rect">
            <a:avLst/>
          </a:prstGeom>
          <a:ln>
            <a:solidFill>
              <a:schemeClr val="tx1"/>
            </a:solidFill>
          </a:ln>
        </p:spPr>
      </p:pic>
      <p:grpSp>
        <p:nvGrpSpPr>
          <p:cNvPr id="3" name="Группа 2"/>
          <p:cNvGrpSpPr/>
          <p:nvPr/>
        </p:nvGrpSpPr>
        <p:grpSpPr>
          <a:xfrm>
            <a:off x="3022832" y="3062282"/>
            <a:ext cx="3312654" cy="2933015"/>
            <a:chOff x="4688346" y="3638550"/>
            <a:chExt cx="4148455" cy="3127336"/>
          </a:xfrm>
        </p:grpSpPr>
        <p:pic>
          <p:nvPicPr>
            <p:cNvPr id="2097155" name="Рисунок 6"/>
            <p:cNvPicPr>
              <a:picLocks/>
            </p:cNvPicPr>
            <p:nvPr/>
          </p:nvPicPr>
          <p:blipFill>
            <a:blip r:embed="rId5"/>
            <a:srcRect/>
            <a:stretch>
              <a:fillRect/>
            </a:stretch>
          </p:blipFill>
          <p:spPr bwMode="auto">
            <a:xfrm>
              <a:off x="4688346" y="3638550"/>
              <a:ext cx="4148455" cy="3127336"/>
            </a:xfrm>
            <a:prstGeom prst="rect">
              <a:avLst/>
            </a:prstGeom>
            <a:noFill/>
            <a:ln w="9525">
              <a:solidFill>
                <a:srgbClr val="000000"/>
              </a:solidFill>
              <a:miter lim="800000"/>
              <a:headEnd/>
              <a:tailEnd/>
            </a:ln>
          </p:spPr>
        </p:pic>
        <p:sp>
          <p:nvSpPr>
            <p:cNvPr id="1048600" name="TextBox 5"/>
            <p:cNvSpPr txBox="1"/>
            <p:nvPr/>
          </p:nvSpPr>
          <p:spPr>
            <a:xfrm>
              <a:off x="5245875" y="3899426"/>
              <a:ext cx="751951" cy="360984"/>
            </a:xfrm>
            <a:prstGeom prst="rect">
              <a:avLst/>
            </a:prstGeom>
            <a:solidFill>
              <a:schemeClr val="bg1"/>
            </a:solidFill>
          </p:spPr>
          <p:txBody>
            <a:bodyPr wrap="none" rtlCol="0">
              <a:spAutoFit/>
            </a:bodyPr>
            <a:lstStyle/>
            <a:p>
              <a:r>
                <a:rPr lang="en-US" sz="1600" dirty="0">
                  <a:latin typeface="Times New Roman" panose="02020603050405020304" pitchFamily="18" charset="0"/>
                  <a:cs typeface="Times New Roman" panose="02020603050405020304" pitchFamily="18" charset="0"/>
                </a:rPr>
                <a:t>M</a:t>
              </a:r>
              <a:r>
                <a:rPr lang="en-US" sz="1600" dirty="0" smtClean="0">
                  <a:latin typeface="Times New Roman" panose="02020603050405020304" pitchFamily="18" charset="0"/>
                  <a:cs typeface="Times New Roman" panose="02020603050405020304" pitchFamily="18" charset="0"/>
                </a:rPr>
                <a:t>etal</a:t>
              </a:r>
              <a:endParaRPr lang="ru-RU" sz="1600" dirty="0">
                <a:latin typeface="Times New Roman" panose="02020603050405020304" pitchFamily="18" charset="0"/>
                <a:cs typeface="Times New Roman" panose="02020603050405020304" pitchFamily="18" charset="0"/>
              </a:endParaRPr>
            </a:p>
          </p:txBody>
        </p:sp>
        <p:sp>
          <p:nvSpPr>
            <p:cNvPr id="1048601" name="TextBox 9"/>
            <p:cNvSpPr txBox="1"/>
            <p:nvPr/>
          </p:nvSpPr>
          <p:spPr>
            <a:xfrm>
              <a:off x="6387310" y="4047403"/>
              <a:ext cx="1232689" cy="360984"/>
            </a:xfrm>
            <a:prstGeom prst="rect">
              <a:avLst/>
            </a:prstGeom>
            <a:solidFill>
              <a:schemeClr val="bg1"/>
            </a:solid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Insulator</a:t>
              </a:r>
              <a:endParaRPr lang="ru-RU" sz="1600" dirty="0">
                <a:latin typeface="Times New Roman" panose="02020603050405020304" pitchFamily="18" charset="0"/>
                <a:cs typeface="Times New Roman" panose="02020603050405020304" pitchFamily="18" charset="0"/>
              </a:endParaRPr>
            </a:p>
          </p:txBody>
        </p:sp>
        <p:sp>
          <p:nvSpPr>
            <p:cNvPr id="1048602" name="TextBox 10"/>
            <p:cNvSpPr txBox="1"/>
            <p:nvPr/>
          </p:nvSpPr>
          <p:spPr>
            <a:xfrm>
              <a:off x="5960930" y="6431458"/>
              <a:ext cx="1469775" cy="328168"/>
            </a:xfrm>
            <a:prstGeom prst="rect">
              <a:avLst/>
            </a:prstGeom>
            <a:solidFill>
              <a:schemeClr val="bg1"/>
            </a:solid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Temperature</a:t>
              </a:r>
              <a:endParaRPr lang="ru-RU" sz="1400" dirty="0">
                <a:latin typeface="Times New Roman" panose="02020603050405020304" pitchFamily="18" charset="0"/>
                <a:cs typeface="Times New Roman" panose="02020603050405020304" pitchFamily="18" charset="0"/>
              </a:endParaRPr>
            </a:p>
          </p:txBody>
        </p:sp>
      </p:grpSp>
      <p:pic>
        <p:nvPicPr>
          <p:cNvPr id="10" name="Рисунок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46500" y="3376685"/>
            <a:ext cx="2217729" cy="2612741"/>
          </a:xfrm>
          <a:prstGeom prst="rect">
            <a:avLst/>
          </a:prstGeom>
          <a:solidFill>
            <a:schemeClr val="accent2"/>
          </a:solidFill>
        </p:spPr>
      </p:pic>
    </p:spTree>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3000">
              <a:srgbClr val="C9E3D6"/>
            </a:gs>
            <a:gs pos="67000">
              <a:schemeClr val="bg2">
                <a:tint val="90000"/>
                <a:satMod val="92000"/>
                <a:lumMod val="120000"/>
              </a:schemeClr>
            </a:gs>
            <a:gs pos="100000">
              <a:srgbClr val="93C7AC"/>
            </a:gs>
          </a:gsLst>
          <a:lin ang="2700000" scaled="1"/>
        </a:gradFill>
        <a:effectLst/>
      </p:bgPr>
    </p:bg>
    <p:spTree>
      <p:nvGrpSpPr>
        <p:cNvPr id="1" name=""/>
        <p:cNvGrpSpPr/>
        <p:nvPr/>
      </p:nvGrpSpPr>
      <p:grpSpPr>
        <a:xfrm>
          <a:off x="0" y="0"/>
          <a:ext cx="0" cy="0"/>
          <a:chOff x="0" y="0"/>
          <a:chExt cx="0" cy="0"/>
        </a:xfrm>
      </p:grpSpPr>
      <p:sp>
        <p:nvSpPr>
          <p:cNvPr id="1048606" name="Заголовок 1"/>
          <p:cNvSpPr>
            <a:spLocks noGrp="1"/>
          </p:cNvSpPr>
          <p:nvPr>
            <p:ph type="title"/>
          </p:nvPr>
        </p:nvSpPr>
        <p:spPr>
          <a:xfrm>
            <a:off x="982133" y="133351"/>
            <a:ext cx="7704667" cy="952499"/>
          </a:xfrm>
        </p:spPr>
        <p:txBody>
          <a:bodyPr>
            <a:noAutofit/>
          </a:bodyPr>
          <a:lstStyle/>
          <a:p>
            <a:pPr algn="ctr"/>
            <a:r>
              <a:rPr lang="en-US" sz="3000" b="1" dirty="0">
                <a:solidFill>
                  <a:srgbClr val="C00000"/>
                </a:solidFill>
                <a:latin typeface="Bookman Old Style" panose="02050604050505020204" pitchFamily="18" charset="0"/>
              </a:rPr>
              <a:t>Nanostructured </a:t>
            </a:r>
            <a:r>
              <a:rPr lang="en-US" sz="3000" b="1" dirty="0" smtClean="0">
                <a:solidFill>
                  <a:srgbClr val="C00000"/>
                </a:solidFill>
                <a:latin typeface="Bookman Old Style" panose="02050604050505020204" pitchFamily="18" charset="0"/>
              </a:rPr>
              <a:t>complex oxides: new word </a:t>
            </a:r>
            <a:r>
              <a:rPr lang="en-US" sz="3000" b="1" dirty="0">
                <a:solidFill>
                  <a:srgbClr val="C00000"/>
                </a:solidFill>
                <a:latin typeface="Bookman Old Style" panose="02050604050505020204" pitchFamily="18" charset="0"/>
              </a:rPr>
              <a:t>in biomedicine</a:t>
            </a:r>
            <a:endParaRPr lang="ru-RU" sz="3000" b="1" dirty="0">
              <a:solidFill>
                <a:srgbClr val="C00000"/>
              </a:solidFill>
              <a:latin typeface="Bookman Old Style" panose="02050604050505020204" pitchFamily="18" charset="0"/>
            </a:endParaRPr>
          </a:p>
        </p:txBody>
      </p:sp>
      <p:pic>
        <p:nvPicPr>
          <p:cNvPr id="2097161" name="Объект 3"/>
          <p:cNvPicPr>
            <a:picLocks noGrp="1" noChangeAspect="1"/>
          </p:cNvPicPr>
          <p:nvPr>
            <p:ph idx="1"/>
          </p:nvPr>
        </p:nvPicPr>
        <p:blipFill>
          <a:blip r:embed="rId3" cstate="print"/>
          <a:stretch>
            <a:fillRect/>
          </a:stretch>
        </p:blipFill>
        <p:spPr>
          <a:xfrm>
            <a:off x="6274432" y="4251249"/>
            <a:ext cx="2273531" cy="2119745"/>
          </a:xfrm>
          <a:ln w="19050">
            <a:solidFill>
              <a:schemeClr val="tx1"/>
            </a:solidFill>
          </a:ln>
        </p:spPr>
      </p:pic>
      <p:pic>
        <p:nvPicPr>
          <p:cNvPr id="2097157" name="Рисунок 4"/>
          <p:cNvPicPr>
            <a:picLocks noChangeAspect="1"/>
          </p:cNvPicPr>
          <p:nvPr/>
        </p:nvPicPr>
        <p:blipFill>
          <a:blip r:embed="rId4"/>
          <a:stretch>
            <a:fillRect/>
          </a:stretch>
        </p:blipFill>
        <p:spPr>
          <a:xfrm>
            <a:off x="852003" y="1850525"/>
            <a:ext cx="2486926" cy="1882592"/>
          </a:xfrm>
          <a:prstGeom prst="rect">
            <a:avLst/>
          </a:prstGeom>
          <a:ln>
            <a:solidFill>
              <a:schemeClr val="tx1"/>
            </a:solidFill>
          </a:ln>
        </p:spPr>
      </p:pic>
      <p:pic>
        <p:nvPicPr>
          <p:cNvPr id="2097158" name="Рисунок 5"/>
          <p:cNvPicPr>
            <a:picLocks noChangeAspect="1"/>
          </p:cNvPicPr>
          <p:nvPr/>
        </p:nvPicPr>
        <p:blipFill>
          <a:blip r:embed="rId5"/>
          <a:stretch>
            <a:fillRect/>
          </a:stretch>
        </p:blipFill>
        <p:spPr>
          <a:xfrm>
            <a:off x="4710836" y="1085850"/>
            <a:ext cx="3837127" cy="2873088"/>
          </a:xfrm>
          <a:prstGeom prst="rect">
            <a:avLst/>
          </a:prstGeom>
          <a:ln>
            <a:solidFill>
              <a:schemeClr val="tx2"/>
            </a:solidFill>
          </a:ln>
        </p:spPr>
      </p:pic>
      <p:pic>
        <p:nvPicPr>
          <p:cNvPr id="2097159" name="Рисунок 6"/>
          <p:cNvPicPr>
            <a:picLocks noChangeAspect="1"/>
          </p:cNvPicPr>
          <p:nvPr/>
        </p:nvPicPr>
        <p:blipFill>
          <a:blip r:embed="rId6"/>
          <a:stretch>
            <a:fillRect/>
          </a:stretch>
        </p:blipFill>
        <p:spPr>
          <a:xfrm>
            <a:off x="4115657" y="3294536"/>
            <a:ext cx="2089155" cy="1616901"/>
          </a:xfrm>
          <a:prstGeom prst="rect">
            <a:avLst/>
          </a:prstGeom>
          <a:ln w="19050">
            <a:solidFill>
              <a:schemeClr val="tx1"/>
            </a:solidFill>
          </a:ln>
        </p:spPr>
      </p:pic>
      <p:pic>
        <p:nvPicPr>
          <p:cNvPr id="2097160" name="Picture 2" descr="http://healthage.ru/wp-content/uploads/mrt.jpg"/>
          <p:cNvPicPr>
            <a:picLocks noChangeAspect="1" noChangeArrowheads="1"/>
          </p:cNvPicPr>
          <p:nvPr/>
        </p:nvPicPr>
        <p:blipFill>
          <a:blip r:embed="rId7" cstate="print"/>
          <a:srcRect/>
          <a:stretch>
            <a:fillRect/>
          </a:stretch>
        </p:blipFill>
        <p:spPr bwMode="auto">
          <a:xfrm>
            <a:off x="637834" y="4251249"/>
            <a:ext cx="3267416" cy="2431405"/>
          </a:xfrm>
          <a:prstGeom prst="rect">
            <a:avLst/>
          </a:prstGeom>
          <a:solidFill>
            <a:schemeClr val="tx1"/>
          </a:solidFill>
          <a:ln w="12700">
            <a:solidFill>
              <a:schemeClr val="tx1"/>
            </a:solidFill>
          </a:ln>
        </p:spPr>
      </p:pic>
      <p:sp>
        <p:nvSpPr>
          <p:cNvPr id="1048607" name="Овал 17"/>
          <p:cNvSpPr/>
          <p:nvPr/>
        </p:nvSpPr>
        <p:spPr>
          <a:xfrm>
            <a:off x="5695863" y="2333377"/>
            <a:ext cx="308919" cy="22084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3145728" name="Прямая соединительная линия 19"/>
          <p:cNvCxnSpPr>
            <a:cxnSpLocks/>
            <a:stCxn id="1048607" idx="3"/>
          </p:cNvCxnSpPr>
          <p:nvPr/>
        </p:nvCxnSpPr>
        <p:spPr>
          <a:xfrm flipH="1">
            <a:off x="5202196" y="2521877"/>
            <a:ext cx="538907" cy="7726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48608" name="Овал 21"/>
          <p:cNvSpPr/>
          <p:nvPr/>
        </p:nvSpPr>
        <p:spPr>
          <a:xfrm>
            <a:off x="7454651" y="2325136"/>
            <a:ext cx="308919" cy="22084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3145729" name="Прямая соединительная линия 22"/>
          <p:cNvCxnSpPr>
            <a:cxnSpLocks/>
            <a:stCxn id="1048608" idx="2"/>
          </p:cNvCxnSpPr>
          <p:nvPr/>
        </p:nvCxnSpPr>
        <p:spPr>
          <a:xfrm flipH="1">
            <a:off x="7247073" y="2435557"/>
            <a:ext cx="207578" cy="18156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097162" name="Obrázek 0" descr="Fig2.tif"/>
          <p:cNvPicPr>
            <a:picLocks/>
          </p:cNvPicPr>
          <p:nvPr/>
        </p:nvPicPr>
        <p:blipFill rotWithShape="1">
          <a:blip r:embed="rId8" cstate="print"/>
          <a:srcRect t="-1" r="50000" b="55790"/>
          <a:stretch/>
        </p:blipFill>
        <p:spPr>
          <a:xfrm>
            <a:off x="3169084" y="1274368"/>
            <a:ext cx="1244161" cy="922422"/>
          </a:xfrm>
          <a:prstGeom prst="rect">
            <a:avLst/>
          </a:prstGeom>
          <a:ln w="19050">
            <a:solidFill>
              <a:schemeClr val="tx1"/>
            </a:solidFill>
          </a:ln>
        </p:spPr>
      </p:pic>
      <p:cxnSp>
        <p:nvCxnSpPr>
          <p:cNvPr id="3145730" name="Прямая соединительная линия 28"/>
          <p:cNvCxnSpPr>
            <a:cxnSpLocks/>
            <a:endCxn id="2097162" idx="3"/>
          </p:cNvCxnSpPr>
          <p:nvPr/>
        </p:nvCxnSpPr>
        <p:spPr>
          <a:xfrm flipH="1">
            <a:off x="4413245" y="1435319"/>
            <a:ext cx="595182" cy="3002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3000">
              <a:srgbClr val="C9E3D6"/>
            </a:gs>
            <a:gs pos="67000">
              <a:schemeClr val="bg2">
                <a:tint val="90000"/>
                <a:satMod val="92000"/>
                <a:lumMod val="120000"/>
              </a:schemeClr>
            </a:gs>
            <a:gs pos="100000">
              <a:srgbClr val="93C7AC"/>
            </a:gs>
          </a:gsLst>
          <a:lin ang="2700000" scaled="1"/>
        </a:gradFill>
        <a:effectLst/>
      </p:bgPr>
    </p:bg>
    <p:spTree>
      <p:nvGrpSpPr>
        <p:cNvPr id="1" name=""/>
        <p:cNvGrpSpPr/>
        <p:nvPr/>
      </p:nvGrpSpPr>
      <p:grpSpPr>
        <a:xfrm>
          <a:off x="0" y="0"/>
          <a:ext cx="0" cy="0"/>
          <a:chOff x="0" y="0"/>
          <a:chExt cx="0" cy="0"/>
        </a:xfrm>
      </p:grpSpPr>
      <p:sp>
        <p:nvSpPr>
          <p:cNvPr id="1048612" name="Заголовок 1"/>
          <p:cNvSpPr>
            <a:spLocks noGrp="1"/>
          </p:cNvSpPr>
          <p:nvPr>
            <p:ph type="title"/>
          </p:nvPr>
        </p:nvSpPr>
        <p:spPr>
          <a:xfrm>
            <a:off x="1466187" y="74405"/>
            <a:ext cx="6647160" cy="1047632"/>
          </a:xfrm>
        </p:spPr>
        <p:txBody>
          <a:bodyPr>
            <a:noAutofit/>
          </a:bodyPr>
          <a:lstStyle/>
          <a:p>
            <a:pPr algn="ctr"/>
            <a:r>
              <a:rPr lang="en-US" sz="3000" b="1" dirty="0" smtClean="0">
                <a:solidFill>
                  <a:srgbClr val="C00000"/>
                </a:solidFill>
                <a:latin typeface="Times New Roman" panose="02020603050405020304" pitchFamily="18" charset="0"/>
                <a:cs typeface="Times New Roman" panose="02020603050405020304" pitchFamily="18" charset="0"/>
              </a:rPr>
              <a:t>Nanostructured manganite: Physical properties</a:t>
            </a:r>
            <a:endParaRPr lang="ru-RU" sz="3000" b="1" dirty="0">
              <a:solidFill>
                <a:srgbClr val="C00000"/>
              </a:solidFill>
              <a:latin typeface="Times New Roman" panose="02020603050405020304" pitchFamily="18" charset="0"/>
              <a:cs typeface="Times New Roman" panose="02020603050405020304" pitchFamily="18" charset="0"/>
            </a:endParaRPr>
          </a:p>
        </p:txBody>
      </p:sp>
      <p:pic>
        <p:nvPicPr>
          <p:cNvPr id="2097163" name="Рисунок 3"/>
          <p:cNvPicPr>
            <a:picLocks noChangeAspect="1"/>
          </p:cNvPicPr>
          <p:nvPr/>
        </p:nvPicPr>
        <p:blipFill>
          <a:blip r:embed="rId3"/>
          <a:stretch>
            <a:fillRect/>
          </a:stretch>
        </p:blipFill>
        <p:spPr>
          <a:xfrm>
            <a:off x="947184" y="1238250"/>
            <a:ext cx="7303409" cy="3714750"/>
          </a:xfrm>
          <a:prstGeom prst="rect">
            <a:avLst/>
          </a:prstGeom>
          <a:ln w="12700">
            <a:solidFill>
              <a:srgbClr val="93C7AC"/>
            </a:solidFill>
          </a:ln>
        </p:spPr>
      </p:pic>
      <p:cxnSp>
        <p:nvCxnSpPr>
          <p:cNvPr id="3145731" name="Прямая со стрелкой 11"/>
          <p:cNvCxnSpPr>
            <a:cxnSpLocks/>
          </p:cNvCxnSpPr>
          <p:nvPr/>
        </p:nvCxnSpPr>
        <p:spPr>
          <a:xfrm flipV="1">
            <a:off x="3004277" y="4321628"/>
            <a:ext cx="872676" cy="82008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145732" name="Прямая со стрелкой 12"/>
          <p:cNvCxnSpPr>
            <a:cxnSpLocks/>
          </p:cNvCxnSpPr>
          <p:nvPr/>
        </p:nvCxnSpPr>
        <p:spPr>
          <a:xfrm flipH="1" flipV="1">
            <a:off x="4345041" y="4344907"/>
            <a:ext cx="2592084" cy="77404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48617" name="Овал 18"/>
          <p:cNvSpPr/>
          <p:nvPr/>
        </p:nvSpPr>
        <p:spPr>
          <a:xfrm>
            <a:off x="3847528" y="4295795"/>
            <a:ext cx="72970" cy="4571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48618" name="Овал 19"/>
          <p:cNvSpPr/>
          <p:nvPr/>
        </p:nvSpPr>
        <p:spPr>
          <a:xfrm>
            <a:off x="4293843" y="4295791"/>
            <a:ext cx="72970" cy="4571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48619" name="Овал 22"/>
          <p:cNvSpPr/>
          <p:nvPr/>
        </p:nvSpPr>
        <p:spPr>
          <a:xfrm>
            <a:off x="4108783" y="4295787"/>
            <a:ext cx="72970" cy="45719"/>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48620" name="TextBox 24"/>
          <p:cNvSpPr txBox="1"/>
          <p:nvPr/>
        </p:nvSpPr>
        <p:spPr>
          <a:xfrm>
            <a:off x="3920498" y="3703540"/>
            <a:ext cx="716279" cy="408940"/>
          </a:xfrm>
          <a:prstGeom prst="rect">
            <a:avLst/>
          </a:prstGeom>
          <a:noFill/>
        </p:spPr>
        <p:txBody>
          <a:bodyPr wrap="none" rtlCol="0">
            <a:spAutoFit/>
          </a:bodyPr>
          <a:lstStyle/>
          <a:p>
            <a:r>
              <a:rPr lang="en-US" sz="2200" b="1" dirty="0" smtClean="0">
                <a:solidFill>
                  <a:srgbClr val="00B050"/>
                </a:solidFill>
                <a:latin typeface="Times New Roman" panose="02020603050405020304" pitchFamily="18" charset="0"/>
                <a:cs typeface="Times New Roman" panose="02020603050405020304" pitchFamily="18" charset="0"/>
              </a:rPr>
              <a:t>0.33</a:t>
            </a:r>
            <a:endParaRPr lang="ru-RU" sz="2200" b="1" dirty="0">
              <a:solidFill>
                <a:srgbClr val="00B050"/>
              </a:solidFill>
              <a:latin typeface="Times New Roman" panose="02020603050405020304" pitchFamily="18" charset="0"/>
              <a:cs typeface="Times New Roman" panose="02020603050405020304" pitchFamily="18" charset="0"/>
            </a:endParaRPr>
          </a:p>
        </p:txBody>
      </p:sp>
      <p:sp>
        <p:nvSpPr>
          <p:cNvPr id="1048621" name="Овал 26"/>
          <p:cNvSpPr/>
          <p:nvPr/>
        </p:nvSpPr>
        <p:spPr>
          <a:xfrm>
            <a:off x="3920498" y="3748662"/>
            <a:ext cx="678391" cy="357493"/>
          </a:xfrm>
          <a:prstGeom prst="ellipse">
            <a:avLst/>
          </a:prstGeom>
          <a:noFill/>
          <a:ln>
            <a:solidFill>
              <a:srgbClr val="316B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145733" name="Прямая со стрелкой 28"/>
          <p:cNvCxnSpPr>
            <a:cxnSpLocks/>
          </p:cNvCxnSpPr>
          <p:nvPr/>
        </p:nvCxnSpPr>
        <p:spPr>
          <a:xfrm flipH="1">
            <a:off x="4149295" y="4106155"/>
            <a:ext cx="88627" cy="228656"/>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048622" name="TextBox 29"/>
          <p:cNvSpPr txBox="1"/>
          <p:nvPr/>
        </p:nvSpPr>
        <p:spPr>
          <a:xfrm>
            <a:off x="3914739" y="5227072"/>
            <a:ext cx="1368300" cy="400110"/>
          </a:xfrm>
          <a:prstGeom prst="rect">
            <a:avLst/>
          </a:prstGeom>
          <a:solidFill>
            <a:srgbClr val="CAE4D6"/>
          </a:solidFill>
          <a:ln w="12700">
            <a:solidFill>
              <a:srgbClr val="316B71"/>
            </a:solidFill>
          </a:ln>
          <a:effectLst/>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 </a:t>
            </a:r>
            <a:r>
              <a:rPr lang="en-US" sz="2000" b="1" dirty="0" smtClean="0">
                <a:solidFill>
                  <a:schemeClr val="tx1">
                    <a:lumMod val="85000"/>
                    <a:lumOff val="15000"/>
                  </a:schemeClr>
                </a:solidFill>
                <a:latin typeface="Times New Roman" panose="02020603050405020304" pitchFamily="18" charset="0"/>
                <a:cs typeface="Times New Roman" panose="02020603050405020304" pitchFamily="18" charset="0"/>
              </a:rPr>
              <a:t>R ~ 47nm</a:t>
            </a:r>
            <a:endParaRPr lang="ru-RU" sz="2000" b="1"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048615" name="Овал 6"/>
          <p:cNvSpPr/>
          <p:nvPr/>
        </p:nvSpPr>
        <p:spPr>
          <a:xfrm>
            <a:off x="340712" y="5010571"/>
            <a:ext cx="3133576" cy="871756"/>
          </a:xfrm>
          <a:prstGeom prst="ellipse">
            <a:avLst/>
          </a:prstGeom>
          <a:solidFill>
            <a:srgbClr val="CAE4D6"/>
          </a:solidFill>
          <a:ln w="28575">
            <a:solidFill>
              <a:srgbClr val="316B7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6">
                  <a:lumMod val="20000"/>
                  <a:lumOff val="80000"/>
                </a:schemeClr>
              </a:solidFill>
            </a:endParaRPr>
          </a:p>
        </p:txBody>
      </p:sp>
      <p:sp>
        <p:nvSpPr>
          <p:cNvPr id="1048616" name="Объект 2"/>
          <p:cNvSpPr txBox="1"/>
          <p:nvPr/>
        </p:nvSpPr>
        <p:spPr>
          <a:xfrm>
            <a:off x="562147" y="5188881"/>
            <a:ext cx="2985111" cy="75780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2300" b="1" i="1" dirty="0" smtClean="0">
                <a:solidFill>
                  <a:srgbClr val="C00000"/>
                </a:solidFill>
                <a:effectLst>
                  <a:outerShdw blurRad="38100" dist="38100" dir="2700000" algn="tl">
                    <a:srgbClr val="000000">
                      <a:alpha val="43137"/>
                    </a:srgbClr>
                  </a:outerShdw>
                </a:effectLst>
                <a:latin typeface="Bookman Old Style" panose="02050604050505020204" pitchFamily="18" charset="0"/>
              </a:rPr>
              <a:t>La</a:t>
            </a:r>
            <a:r>
              <a:rPr lang="en-US" sz="2300" b="1" i="1" baseline="-25000" dirty="0" smtClean="0">
                <a:solidFill>
                  <a:srgbClr val="C00000"/>
                </a:solidFill>
                <a:effectLst>
                  <a:outerShdw blurRad="38100" dist="38100" dir="2700000" algn="tl">
                    <a:srgbClr val="000000">
                      <a:alpha val="43137"/>
                    </a:srgbClr>
                  </a:outerShdw>
                </a:effectLst>
                <a:latin typeface="Bookman Old Style" panose="02050604050505020204" pitchFamily="18" charset="0"/>
              </a:rPr>
              <a:t>0</a:t>
            </a:r>
            <a:r>
              <a:rPr lang="ru-RU" sz="2300" b="1" i="1" baseline="-25000" dirty="0">
                <a:solidFill>
                  <a:srgbClr val="C00000"/>
                </a:solidFill>
                <a:effectLst>
                  <a:outerShdw blurRad="38100" dist="38100" dir="2700000" algn="tl">
                    <a:srgbClr val="000000">
                      <a:alpha val="43137"/>
                    </a:srgbClr>
                  </a:outerShdw>
                </a:effectLst>
                <a:latin typeface="Bookman Old Style" panose="02050604050505020204" pitchFamily="18" charset="0"/>
              </a:rPr>
              <a:t>.</a:t>
            </a:r>
            <a:r>
              <a:rPr lang="en-US" sz="2300" b="1" i="1" baseline="-25000" dirty="0" smtClean="0">
                <a:solidFill>
                  <a:srgbClr val="C00000"/>
                </a:solidFill>
                <a:effectLst>
                  <a:outerShdw blurRad="38100" dist="38100" dir="2700000" algn="tl">
                    <a:srgbClr val="000000">
                      <a:alpha val="43137"/>
                    </a:srgbClr>
                  </a:outerShdw>
                </a:effectLst>
                <a:latin typeface="Bookman Old Style" panose="02050604050505020204" pitchFamily="18" charset="0"/>
              </a:rPr>
              <a:t>72</a:t>
            </a:r>
            <a:r>
              <a:rPr lang="en-US" sz="2300" b="1" i="1" dirty="0" smtClean="0">
                <a:solidFill>
                  <a:srgbClr val="C00000"/>
                </a:solidFill>
                <a:effectLst>
                  <a:outerShdw blurRad="38100" dist="38100" dir="2700000" algn="tl">
                    <a:srgbClr val="000000">
                      <a:alpha val="43137"/>
                    </a:srgbClr>
                  </a:outerShdw>
                </a:effectLst>
                <a:latin typeface="Bookman Old Style" panose="02050604050505020204" pitchFamily="18" charset="0"/>
              </a:rPr>
              <a:t>Sr</a:t>
            </a:r>
            <a:r>
              <a:rPr lang="en-US" sz="2300" b="1" i="1" baseline="-25000" dirty="0" smtClean="0">
                <a:solidFill>
                  <a:srgbClr val="C00000"/>
                </a:solidFill>
                <a:effectLst>
                  <a:outerShdw blurRad="38100" dist="38100" dir="2700000" algn="tl">
                    <a:srgbClr val="000000">
                      <a:alpha val="43137"/>
                    </a:srgbClr>
                  </a:outerShdw>
                </a:effectLst>
                <a:latin typeface="Bookman Old Style" panose="02050604050505020204" pitchFamily="18" charset="0"/>
              </a:rPr>
              <a:t>0</a:t>
            </a:r>
            <a:r>
              <a:rPr lang="ru-RU" sz="2300" b="1" i="1" baseline="-25000" dirty="0" smtClean="0">
                <a:solidFill>
                  <a:srgbClr val="C00000"/>
                </a:solidFill>
                <a:effectLst>
                  <a:outerShdw blurRad="38100" dist="38100" dir="2700000" algn="tl">
                    <a:srgbClr val="000000">
                      <a:alpha val="43137"/>
                    </a:srgbClr>
                  </a:outerShdw>
                </a:effectLst>
                <a:latin typeface="Bookman Old Style" panose="02050604050505020204" pitchFamily="18" charset="0"/>
              </a:rPr>
              <a:t>.</a:t>
            </a:r>
            <a:r>
              <a:rPr lang="en-US" sz="2300" b="1" i="1" baseline="-25000" dirty="0" smtClean="0">
                <a:solidFill>
                  <a:srgbClr val="C00000"/>
                </a:solidFill>
                <a:effectLst>
                  <a:outerShdw blurRad="38100" dist="38100" dir="2700000" algn="tl">
                    <a:srgbClr val="000000">
                      <a:alpha val="43137"/>
                    </a:srgbClr>
                  </a:outerShdw>
                </a:effectLst>
                <a:latin typeface="Bookman Old Style" panose="02050604050505020204" pitchFamily="18" charset="0"/>
              </a:rPr>
              <a:t>28</a:t>
            </a:r>
            <a:r>
              <a:rPr lang="en-US" sz="2300" b="1" i="1" dirty="0" smtClean="0">
                <a:solidFill>
                  <a:srgbClr val="C00000"/>
                </a:solidFill>
                <a:effectLst>
                  <a:outerShdw blurRad="38100" dist="38100" dir="2700000" algn="tl">
                    <a:srgbClr val="000000">
                      <a:alpha val="43137"/>
                    </a:srgbClr>
                  </a:outerShdw>
                </a:effectLst>
                <a:latin typeface="Bookman Old Style" panose="02050604050505020204" pitchFamily="18" charset="0"/>
              </a:rPr>
              <a:t>MnO</a:t>
            </a:r>
            <a:r>
              <a:rPr lang="en-US" sz="2300" b="1" i="1" baseline="-25000" dirty="0" smtClean="0">
                <a:solidFill>
                  <a:srgbClr val="C00000"/>
                </a:solidFill>
                <a:effectLst>
                  <a:outerShdw blurRad="38100" dist="38100" dir="2700000" algn="tl">
                    <a:srgbClr val="000000">
                      <a:alpha val="43137"/>
                    </a:srgbClr>
                  </a:outerShdw>
                </a:effectLst>
                <a:latin typeface="Bookman Old Style" panose="02050604050505020204" pitchFamily="18" charset="0"/>
              </a:rPr>
              <a:t>3</a:t>
            </a:r>
            <a:endParaRPr lang="ru-RU" sz="2300" b="1" i="1" baseline="-25000" dirty="0" smtClean="0">
              <a:solidFill>
                <a:srgbClr val="C00000"/>
              </a:solidFill>
              <a:effectLst>
                <a:outerShdw blurRad="38100" dist="38100" dir="2700000" algn="tl">
                  <a:srgbClr val="000000">
                    <a:alpha val="43137"/>
                  </a:srgbClr>
                </a:outerShdw>
              </a:effectLst>
              <a:latin typeface="Bookman Old Style" panose="02050604050505020204" pitchFamily="18" charset="0"/>
            </a:endParaRPr>
          </a:p>
        </p:txBody>
      </p:sp>
      <p:sp>
        <p:nvSpPr>
          <p:cNvPr id="1048613" name="Овал 5"/>
          <p:cNvSpPr/>
          <p:nvPr/>
        </p:nvSpPr>
        <p:spPr>
          <a:xfrm>
            <a:off x="5743167" y="4989231"/>
            <a:ext cx="3065369" cy="880302"/>
          </a:xfrm>
          <a:prstGeom prst="ellipse">
            <a:avLst/>
          </a:prstGeom>
          <a:solidFill>
            <a:srgbClr val="CAE4D6"/>
          </a:solidFill>
          <a:ln w="28575">
            <a:solidFill>
              <a:srgbClr val="316B7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48614" name="Объект 2"/>
          <p:cNvSpPr>
            <a:spLocks noGrp="1"/>
          </p:cNvSpPr>
          <p:nvPr>
            <p:ph idx="1"/>
          </p:nvPr>
        </p:nvSpPr>
        <p:spPr>
          <a:xfrm>
            <a:off x="5910546" y="5185427"/>
            <a:ext cx="2897990" cy="1026757"/>
          </a:xfrm>
        </p:spPr>
        <p:txBody>
          <a:bodyPr>
            <a:normAutofit/>
          </a:bodyPr>
          <a:lstStyle/>
          <a:p>
            <a:pPr marL="0" indent="0">
              <a:buNone/>
            </a:pPr>
            <a:r>
              <a:rPr lang="en-US" sz="2300" b="1" i="1" dirty="0" smtClean="0">
                <a:solidFill>
                  <a:srgbClr val="C00000"/>
                </a:solidFill>
                <a:effectLst>
                  <a:outerShdw blurRad="38100" dist="38100" dir="2700000" algn="tl">
                    <a:srgbClr val="000000">
                      <a:alpha val="43137"/>
                    </a:srgbClr>
                  </a:outerShdw>
                </a:effectLst>
                <a:latin typeface="Bookman Old Style" panose="02050604050505020204" pitchFamily="18" charset="0"/>
              </a:rPr>
              <a:t>La</a:t>
            </a:r>
            <a:r>
              <a:rPr lang="en-US" sz="2300" b="1" i="1" baseline="-25000" dirty="0" smtClean="0">
                <a:solidFill>
                  <a:srgbClr val="C00000"/>
                </a:solidFill>
                <a:effectLst>
                  <a:outerShdw blurRad="38100" dist="38100" dir="2700000" algn="tl">
                    <a:srgbClr val="000000">
                      <a:alpha val="43137"/>
                    </a:srgbClr>
                  </a:outerShdw>
                </a:effectLst>
                <a:latin typeface="Bookman Old Style" panose="02050604050505020204" pitchFamily="18" charset="0"/>
              </a:rPr>
              <a:t>0</a:t>
            </a:r>
            <a:r>
              <a:rPr lang="ru-RU" sz="2300" b="1" i="1" baseline="-25000" dirty="0" smtClean="0">
                <a:solidFill>
                  <a:srgbClr val="C00000"/>
                </a:solidFill>
                <a:effectLst>
                  <a:outerShdw blurRad="38100" dist="38100" dir="2700000" algn="tl">
                    <a:srgbClr val="000000">
                      <a:alpha val="43137"/>
                    </a:srgbClr>
                  </a:outerShdw>
                </a:effectLst>
                <a:latin typeface="Bookman Old Style" panose="02050604050505020204" pitchFamily="18" charset="0"/>
              </a:rPr>
              <a:t>.</a:t>
            </a:r>
            <a:r>
              <a:rPr lang="en-US" sz="2300" b="1" i="1" baseline="-25000" dirty="0" smtClean="0">
                <a:solidFill>
                  <a:srgbClr val="C00000"/>
                </a:solidFill>
                <a:effectLst>
                  <a:outerShdw blurRad="38100" dist="38100" dir="2700000" algn="tl">
                    <a:srgbClr val="000000">
                      <a:alpha val="43137"/>
                    </a:srgbClr>
                  </a:outerShdw>
                </a:effectLst>
                <a:latin typeface="Bookman Old Style" panose="02050604050505020204" pitchFamily="18" charset="0"/>
              </a:rPr>
              <a:t>63</a:t>
            </a:r>
            <a:r>
              <a:rPr lang="en-US" sz="2300" b="1" i="1" dirty="0" smtClean="0">
                <a:solidFill>
                  <a:srgbClr val="C00000"/>
                </a:solidFill>
                <a:effectLst>
                  <a:outerShdw blurRad="38100" dist="38100" dir="2700000" algn="tl">
                    <a:srgbClr val="000000">
                      <a:alpha val="43137"/>
                    </a:srgbClr>
                  </a:outerShdw>
                </a:effectLst>
                <a:latin typeface="Bookman Old Style" panose="02050604050505020204" pitchFamily="18" charset="0"/>
              </a:rPr>
              <a:t>Sr</a:t>
            </a:r>
            <a:r>
              <a:rPr lang="en-US" sz="2300" b="1" i="1" baseline="-25000" dirty="0" smtClean="0">
                <a:solidFill>
                  <a:srgbClr val="C00000"/>
                </a:solidFill>
                <a:effectLst>
                  <a:outerShdw blurRad="38100" dist="38100" dir="2700000" algn="tl">
                    <a:srgbClr val="000000">
                      <a:alpha val="43137"/>
                    </a:srgbClr>
                  </a:outerShdw>
                </a:effectLst>
                <a:latin typeface="Bookman Old Style" panose="02050604050505020204" pitchFamily="18" charset="0"/>
              </a:rPr>
              <a:t>0</a:t>
            </a:r>
            <a:r>
              <a:rPr lang="ru-RU" sz="2300" b="1" i="1" baseline="-25000" dirty="0" smtClean="0">
                <a:solidFill>
                  <a:srgbClr val="C00000"/>
                </a:solidFill>
                <a:effectLst>
                  <a:outerShdw blurRad="38100" dist="38100" dir="2700000" algn="tl">
                    <a:srgbClr val="000000">
                      <a:alpha val="43137"/>
                    </a:srgbClr>
                  </a:outerShdw>
                </a:effectLst>
                <a:latin typeface="Bookman Old Style" panose="02050604050505020204" pitchFamily="18" charset="0"/>
              </a:rPr>
              <a:t>.</a:t>
            </a:r>
            <a:r>
              <a:rPr lang="en-US" sz="2300" b="1" i="1" baseline="-25000" dirty="0" smtClean="0">
                <a:solidFill>
                  <a:srgbClr val="C00000"/>
                </a:solidFill>
                <a:effectLst>
                  <a:outerShdw blurRad="38100" dist="38100" dir="2700000" algn="tl">
                    <a:srgbClr val="000000">
                      <a:alpha val="43137"/>
                    </a:srgbClr>
                  </a:outerShdw>
                </a:effectLst>
                <a:latin typeface="Bookman Old Style" panose="02050604050505020204" pitchFamily="18" charset="0"/>
              </a:rPr>
              <a:t>37</a:t>
            </a:r>
            <a:r>
              <a:rPr lang="en-US" sz="2300" b="1" i="1" dirty="0" smtClean="0">
                <a:solidFill>
                  <a:srgbClr val="C00000"/>
                </a:solidFill>
                <a:effectLst>
                  <a:outerShdw blurRad="38100" dist="38100" dir="2700000" algn="tl">
                    <a:srgbClr val="000000">
                      <a:alpha val="43137"/>
                    </a:srgbClr>
                  </a:outerShdw>
                </a:effectLst>
                <a:latin typeface="Bookman Old Style" panose="02050604050505020204" pitchFamily="18" charset="0"/>
              </a:rPr>
              <a:t>MnO</a:t>
            </a:r>
            <a:r>
              <a:rPr lang="en-US" sz="2300" b="1" i="1" baseline="-25000" dirty="0" smtClean="0">
                <a:solidFill>
                  <a:srgbClr val="C00000"/>
                </a:solidFill>
                <a:effectLst>
                  <a:outerShdw blurRad="38100" dist="38100" dir="2700000" algn="tl">
                    <a:srgbClr val="000000">
                      <a:alpha val="43137"/>
                    </a:srgbClr>
                  </a:outerShdw>
                </a:effectLst>
                <a:latin typeface="Bookman Old Style" panose="02050604050505020204" pitchFamily="18" charset="0"/>
              </a:rPr>
              <a:t>3</a:t>
            </a:r>
            <a:endParaRPr lang="ru-RU" sz="2300" b="1" i="1" baseline="-25000" dirty="0" smtClean="0">
              <a:solidFill>
                <a:srgbClr val="C00000"/>
              </a:solidFill>
              <a:effectLst>
                <a:outerShdw blurRad="38100" dist="38100" dir="2700000" algn="tl">
                  <a:srgbClr val="000000">
                    <a:alpha val="43137"/>
                  </a:srgbClr>
                </a:outerShdw>
              </a:effectLst>
              <a:latin typeface="Bookman Old Style" panose="02050604050505020204" pitchFamily="18" charset="0"/>
            </a:endParaRPr>
          </a:p>
        </p:txBody>
      </p:sp>
      <p:sp>
        <p:nvSpPr>
          <p:cNvPr id="17" name="Овал 6"/>
          <p:cNvSpPr/>
          <p:nvPr/>
        </p:nvSpPr>
        <p:spPr>
          <a:xfrm>
            <a:off x="2646369" y="5884424"/>
            <a:ext cx="3714146" cy="871756"/>
          </a:xfrm>
          <a:prstGeom prst="ellipse">
            <a:avLst/>
          </a:prstGeom>
          <a:solidFill>
            <a:srgbClr val="CAE4D6"/>
          </a:solidFill>
          <a:ln w="28575">
            <a:solidFill>
              <a:srgbClr val="316B7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18" name="Объект 2"/>
          <p:cNvSpPr txBox="1"/>
          <p:nvPr/>
        </p:nvSpPr>
        <p:spPr>
          <a:xfrm>
            <a:off x="2813748" y="6065729"/>
            <a:ext cx="3714146" cy="75780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2300" b="1" i="1" dirty="0" smtClean="0">
                <a:solidFill>
                  <a:srgbClr val="C00000"/>
                </a:solidFill>
                <a:effectLst>
                  <a:outerShdw blurRad="38100" dist="38100" dir="2700000" algn="tl">
                    <a:srgbClr val="000000">
                      <a:alpha val="43137"/>
                    </a:srgbClr>
                  </a:outerShdw>
                </a:effectLst>
                <a:latin typeface="Bookman Old Style" panose="02050604050505020204" pitchFamily="18" charset="0"/>
              </a:rPr>
              <a:t>Zn</a:t>
            </a:r>
            <a:r>
              <a:rPr lang="en-US" sz="2300" b="1" i="1" baseline="-25000" dirty="0" smtClean="0">
                <a:solidFill>
                  <a:srgbClr val="C00000"/>
                </a:solidFill>
                <a:effectLst>
                  <a:outerShdw blurRad="38100" dist="38100" dir="2700000" algn="tl">
                    <a:srgbClr val="000000">
                      <a:alpha val="43137"/>
                    </a:srgbClr>
                  </a:outerShdw>
                </a:effectLst>
                <a:latin typeface="Bookman Old Style" panose="02050604050505020204" pitchFamily="18" charset="0"/>
              </a:rPr>
              <a:t>0</a:t>
            </a:r>
            <a:r>
              <a:rPr lang="ru-RU" sz="2300" b="1" i="1" baseline="-25000" dirty="0" smtClean="0">
                <a:solidFill>
                  <a:srgbClr val="C00000"/>
                </a:solidFill>
                <a:effectLst>
                  <a:outerShdw blurRad="38100" dist="38100" dir="2700000" algn="tl">
                    <a:srgbClr val="000000">
                      <a:alpha val="43137"/>
                    </a:srgbClr>
                  </a:outerShdw>
                </a:effectLst>
                <a:latin typeface="Bookman Old Style" panose="02050604050505020204" pitchFamily="18" charset="0"/>
              </a:rPr>
              <a:t>.</a:t>
            </a:r>
            <a:r>
              <a:rPr lang="en-US" sz="2300" b="1" i="1" baseline="-25000" dirty="0" smtClean="0">
                <a:solidFill>
                  <a:srgbClr val="C00000"/>
                </a:solidFill>
                <a:effectLst>
                  <a:outerShdw blurRad="38100" dist="38100" dir="2700000" algn="tl">
                    <a:srgbClr val="000000">
                      <a:alpha val="43137"/>
                    </a:srgbClr>
                  </a:outerShdw>
                </a:effectLst>
                <a:latin typeface="Bookman Old Style" panose="02050604050505020204" pitchFamily="18" charset="0"/>
              </a:rPr>
              <a:t>3</a:t>
            </a:r>
            <a:r>
              <a:rPr lang="en-US" sz="2300" b="1" i="1" dirty="0" smtClean="0">
                <a:solidFill>
                  <a:srgbClr val="C00000"/>
                </a:solidFill>
                <a:effectLst>
                  <a:outerShdw blurRad="38100" dist="38100" dir="2700000" algn="tl">
                    <a:srgbClr val="000000">
                      <a:alpha val="43137"/>
                    </a:srgbClr>
                  </a:outerShdw>
                </a:effectLst>
                <a:latin typeface="Bookman Old Style" panose="02050604050505020204" pitchFamily="18" charset="0"/>
              </a:rPr>
              <a:t>Cu</a:t>
            </a:r>
            <a:r>
              <a:rPr lang="en-US" sz="2300" b="1" i="1" baseline="-25000" dirty="0" smtClean="0">
                <a:solidFill>
                  <a:srgbClr val="C00000"/>
                </a:solidFill>
                <a:effectLst>
                  <a:outerShdw blurRad="38100" dist="38100" dir="2700000" algn="tl">
                    <a:srgbClr val="000000">
                      <a:alpha val="43137"/>
                    </a:srgbClr>
                  </a:outerShdw>
                </a:effectLst>
                <a:latin typeface="Bookman Old Style" panose="02050604050505020204" pitchFamily="18" charset="0"/>
              </a:rPr>
              <a:t>0</a:t>
            </a:r>
            <a:r>
              <a:rPr lang="ru-RU" sz="2300" b="1" i="1" baseline="-25000" dirty="0" smtClean="0">
                <a:solidFill>
                  <a:srgbClr val="C00000"/>
                </a:solidFill>
                <a:effectLst>
                  <a:outerShdw blurRad="38100" dist="38100" dir="2700000" algn="tl">
                    <a:srgbClr val="000000">
                      <a:alpha val="43137"/>
                    </a:srgbClr>
                  </a:outerShdw>
                </a:effectLst>
                <a:latin typeface="Bookman Old Style" panose="02050604050505020204" pitchFamily="18" charset="0"/>
              </a:rPr>
              <a:t>.</a:t>
            </a:r>
            <a:r>
              <a:rPr lang="en-US" sz="2300" b="1" i="1" baseline="-25000" dirty="0" smtClean="0">
                <a:solidFill>
                  <a:srgbClr val="C00000"/>
                </a:solidFill>
                <a:effectLst>
                  <a:outerShdw blurRad="38100" dist="38100" dir="2700000" algn="tl">
                    <a:srgbClr val="000000">
                      <a:alpha val="43137"/>
                    </a:srgbClr>
                  </a:outerShdw>
                </a:effectLst>
                <a:latin typeface="Bookman Old Style" panose="02050604050505020204" pitchFamily="18" charset="0"/>
              </a:rPr>
              <a:t>7</a:t>
            </a:r>
            <a:r>
              <a:rPr lang="en-US" sz="2300" b="1" i="1" dirty="0" smtClean="0">
                <a:solidFill>
                  <a:srgbClr val="C00000"/>
                </a:solidFill>
                <a:effectLst>
                  <a:outerShdw blurRad="38100" dist="38100" dir="2700000" algn="tl">
                    <a:srgbClr val="000000">
                      <a:alpha val="43137"/>
                    </a:srgbClr>
                  </a:outerShdw>
                </a:effectLst>
                <a:latin typeface="Bookman Old Style" panose="02050604050505020204" pitchFamily="18" charset="0"/>
              </a:rPr>
              <a:t>Fe</a:t>
            </a:r>
            <a:r>
              <a:rPr lang="en-US" sz="2300" b="1" i="1" baseline="-25000" dirty="0">
                <a:solidFill>
                  <a:srgbClr val="C00000"/>
                </a:solidFill>
                <a:effectLst>
                  <a:outerShdw blurRad="38100" dist="38100" dir="2700000" algn="tl">
                    <a:srgbClr val="000000">
                      <a:alpha val="43137"/>
                    </a:srgbClr>
                  </a:outerShdw>
                </a:effectLst>
                <a:latin typeface="Bookman Old Style" panose="02050604050505020204" pitchFamily="18" charset="0"/>
              </a:rPr>
              <a:t>1</a:t>
            </a:r>
            <a:r>
              <a:rPr lang="ru-RU" sz="2300" b="1" i="1" baseline="-25000" dirty="0" smtClean="0">
                <a:solidFill>
                  <a:srgbClr val="C00000"/>
                </a:solidFill>
                <a:effectLst>
                  <a:outerShdw blurRad="38100" dist="38100" dir="2700000" algn="tl">
                    <a:srgbClr val="000000">
                      <a:alpha val="43137"/>
                    </a:srgbClr>
                  </a:outerShdw>
                </a:effectLst>
                <a:latin typeface="Bookman Old Style" panose="02050604050505020204" pitchFamily="18" charset="0"/>
              </a:rPr>
              <a:t>.</a:t>
            </a:r>
            <a:r>
              <a:rPr lang="en-US" sz="2300" b="1" i="1" baseline="-25000" dirty="0" smtClean="0">
                <a:solidFill>
                  <a:srgbClr val="C00000"/>
                </a:solidFill>
                <a:effectLst>
                  <a:outerShdw blurRad="38100" dist="38100" dir="2700000" algn="tl">
                    <a:srgbClr val="000000">
                      <a:alpha val="43137"/>
                    </a:srgbClr>
                  </a:outerShdw>
                </a:effectLst>
                <a:latin typeface="Bookman Old Style" panose="02050604050505020204" pitchFamily="18" charset="0"/>
              </a:rPr>
              <a:t>5</a:t>
            </a:r>
            <a:r>
              <a:rPr lang="en-US" sz="2300" b="1" i="1" dirty="0" smtClean="0">
                <a:solidFill>
                  <a:srgbClr val="C00000"/>
                </a:solidFill>
                <a:effectLst>
                  <a:outerShdw blurRad="38100" dist="38100" dir="2700000" algn="tl">
                    <a:srgbClr val="000000">
                      <a:alpha val="43137"/>
                    </a:srgbClr>
                  </a:outerShdw>
                </a:effectLst>
                <a:latin typeface="Bookman Old Style" panose="02050604050505020204" pitchFamily="18" charset="0"/>
              </a:rPr>
              <a:t>Ga</a:t>
            </a:r>
            <a:r>
              <a:rPr lang="en-US" sz="2300" b="1" i="1" baseline="-25000" dirty="0" smtClean="0">
                <a:solidFill>
                  <a:srgbClr val="C00000"/>
                </a:solidFill>
                <a:effectLst>
                  <a:outerShdw blurRad="38100" dist="38100" dir="2700000" algn="tl">
                    <a:srgbClr val="000000">
                      <a:alpha val="43137"/>
                    </a:srgbClr>
                  </a:outerShdw>
                </a:effectLst>
                <a:latin typeface="Bookman Old Style" panose="02050604050505020204" pitchFamily="18" charset="0"/>
              </a:rPr>
              <a:t>0.5</a:t>
            </a:r>
            <a:r>
              <a:rPr lang="en-US" sz="2300" b="1" i="1" dirty="0" smtClean="0">
                <a:solidFill>
                  <a:srgbClr val="C00000"/>
                </a:solidFill>
                <a:effectLst>
                  <a:outerShdw blurRad="38100" dist="38100" dir="2700000" algn="tl">
                    <a:srgbClr val="000000">
                      <a:alpha val="43137"/>
                    </a:srgbClr>
                  </a:outerShdw>
                </a:effectLst>
                <a:latin typeface="Bookman Old Style" panose="02050604050505020204" pitchFamily="18" charset="0"/>
              </a:rPr>
              <a:t>O</a:t>
            </a:r>
            <a:r>
              <a:rPr lang="en-US" sz="2300" b="1" i="1" baseline="-25000" dirty="0" smtClean="0">
                <a:solidFill>
                  <a:srgbClr val="C00000"/>
                </a:solidFill>
                <a:effectLst>
                  <a:outerShdw blurRad="38100" dist="38100" dir="2700000" algn="tl">
                    <a:srgbClr val="000000">
                      <a:alpha val="43137"/>
                    </a:srgbClr>
                  </a:outerShdw>
                </a:effectLst>
                <a:latin typeface="Bookman Old Style" panose="02050604050505020204" pitchFamily="18" charset="0"/>
              </a:rPr>
              <a:t>4</a:t>
            </a:r>
            <a:endParaRPr lang="ru-RU" sz="2300" b="1" i="1" baseline="-25000" dirty="0" smtClean="0">
              <a:solidFill>
                <a:srgbClr val="C00000"/>
              </a:solidFill>
              <a:effectLst>
                <a:outerShdw blurRad="38100" dist="38100" dir="2700000" algn="tl">
                  <a:srgbClr val="000000">
                    <a:alpha val="43137"/>
                  </a:srgbClr>
                </a:outerShdw>
              </a:effectLst>
              <a:latin typeface="Bookman Old Style" panose="02050604050505020204" pitchFamily="18" charset="0"/>
            </a:endParaRPr>
          </a:p>
        </p:txBody>
      </p:sp>
    </p:spTree>
  </p:cSld>
  <p:clrMapOvr>
    <a:masterClrMapping/>
  </p:clrMapOvr>
  <p:transition spd="slow">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3000">
              <a:srgbClr val="C9E3D6"/>
            </a:gs>
            <a:gs pos="67000">
              <a:schemeClr val="bg2">
                <a:tint val="90000"/>
                <a:satMod val="92000"/>
                <a:lumMod val="120000"/>
              </a:schemeClr>
            </a:gs>
            <a:gs pos="100000">
              <a:srgbClr val="93C7AC"/>
            </a:gs>
          </a:gsLst>
          <a:lin ang="2700000" scaled="1"/>
        </a:gradFill>
        <a:effectLst/>
      </p:bgPr>
    </p:bg>
    <p:spTree>
      <p:nvGrpSpPr>
        <p:cNvPr id="1" name=""/>
        <p:cNvGrpSpPr/>
        <p:nvPr/>
      </p:nvGrpSpPr>
      <p:grpSpPr>
        <a:xfrm>
          <a:off x="0" y="0"/>
          <a:ext cx="0" cy="0"/>
          <a:chOff x="0" y="0"/>
          <a:chExt cx="0" cy="0"/>
        </a:xfrm>
      </p:grpSpPr>
      <p:sp>
        <p:nvSpPr>
          <p:cNvPr id="1048626" name="Заголовок 1"/>
          <p:cNvSpPr>
            <a:spLocks noGrp="1"/>
          </p:cNvSpPr>
          <p:nvPr>
            <p:ph type="title"/>
          </p:nvPr>
        </p:nvSpPr>
        <p:spPr>
          <a:xfrm>
            <a:off x="2044751" y="0"/>
            <a:ext cx="5552017" cy="990599"/>
          </a:xfrm>
        </p:spPr>
        <p:txBody>
          <a:bodyPr>
            <a:normAutofit/>
          </a:bodyPr>
          <a:lstStyle/>
          <a:p>
            <a:pPr algn="ctr"/>
            <a:r>
              <a:rPr lang="en-US" sz="3000" b="1" dirty="0">
                <a:solidFill>
                  <a:srgbClr val="C00000"/>
                </a:solidFill>
                <a:latin typeface="Times New Roman" panose="02020603050405020304" pitchFamily="18" charset="0"/>
                <a:cs typeface="Times New Roman" panose="02020603050405020304" pitchFamily="18" charset="0"/>
              </a:rPr>
              <a:t>Experimental method: </a:t>
            </a:r>
            <a:r>
              <a:rPr lang="en-US" sz="3000" b="1" dirty="0" smtClean="0">
                <a:solidFill>
                  <a:srgbClr val="C00000"/>
                </a:solidFill>
                <a:latin typeface="Times New Roman" panose="02020603050405020304" pitchFamily="18" charset="0"/>
                <a:cs typeface="Times New Roman" panose="02020603050405020304" pitchFamily="18" charset="0"/>
              </a:rPr>
              <a:t/>
            </a:r>
            <a:br>
              <a:rPr lang="en-US" sz="3000" b="1" dirty="0" smtClean="0">
                <a:solidFill>
                  <a:srgbClr val="C00000"/>
                </a:solidFill>
                <a:latin typeface="Times New Roman" panose="02020603050405020304" pitchFamily="18" charset="0"/>
                <a:cs typeface="Times New Roman" panose="02020603050405020304" pitchFamily="18" charset="0"/>
              </a:rPr>
            </a:br>
            <a:r>
              <a:rPr lang="en-US" sz="3000" b="1" dirty="0" smtClean="0">
                <a:solidFill>
                  <a:srgbClr val="C00000"/>
                </a:solidFill>
                <a:latin typeface="Times New Roman" panose="02020603050405020304" pitchFamily="18" charset="0"/>
                <a:cs typeface="Times New Roman" panose="02020603050405020304" pitchFamily="18" charset="0"/>
              </a:rPr>
              <a:t>Neutron </a:t>
            </a:r>
            <a:r>
              <a:rPr lang="en-US" sz="3000" b="1" dirty="0">
                <a:solidFill>
                  <a:srgbClr val="C00000"/>
                </a:solidFill>
                <a:latin typeface="Times New Roman" panose="02020603050405020304" pitchFamily="18" charset="0"/>
                <a:cs typeface="Times New Roman" panose="02020603050405020304" pitchFamily="18" charset="0"/>
              </a:rPr>
              <a:t>Diffraction</a:t>
            </a:r>
            <a:endParaRPr lang="ru-RU" sz="3000" b="1" dirty="0">
              <a:solidFill>
                <a:srgbClr val="C00000"/>
              </a:solidFill>
              <a:latin typeface="Times New Roman" panose="02020603050405020304" pitchFamily="18" charset="0"/>
              <a:cs typeface="Times New Roman" panose="02020603050405020304" pitchFamily="18" charset="0"/>
            </a:endParaRPr>
          </a:p>
        </p:txBody>
      </p:sp>
      <p:sp>
        <p:nvSpPr>
          <p:cNvPr id="1048627" name="Объект 2"/>
          <p:cNvSpPr>
            <a:spLocks noGrp="1"/>
          </p:cNvSpPr>
          <p:nvPr>
            <p:ph idx="1"/>
          </p:nvPr>
        </p:nvSpPr>
        <p:spPr>
          <a:xfrm>
            <a:off x="538301" y="1458022"/>
            <a:ext cx="4495800" cy="4705350"/>
          </a:xfrm>
        </p:spPr>
        <p:txBody>
          <a:bodyPr>
            <a:noAutofit/>
          </a:bodyPr>
          <a:lstStyle/>
          <a:p>
            <a:pPr>
              <a:buClrTx/>
              <a:buSzPct val="110000"/>
            </a:pPr>
            <a:r>
              <a:rPr lang="en-US" sz="2500" dirty="0" smtClean="0">
                <a:latin typeface="Times New Roman" panose="02020603050405020304" pitchFamily="18" charset="0"/>
                <a:cs typeface="Times New Roman" panose="02020603050405020304" pitchFamily="18" charset="0"/>
              </a:rPr>
              <a:t>Neutron is sensitivity to the light </a:t>
            </a:r>
            <a:r>
              <a:rPr lang="en-US" sz="2500" dirty="0">
                <a:latin typeface="Times New Roman" panose="02020603050405020304" pitchFamily="18" charset="0"/>
                <a:cs typeface="Times New Roman" panose="02020603050405020304" pitchFamily="18" charset="0"/>
              </a:rPr>
              <a:t>atoms such as </a:t>
            </a:r>
            <a:r>
              <a:rPr lang="en-US" sz="2500" dirty="0" smtClean="0">
                <a:latin typeface="Times New Roman" panose="02020603050405020304" pitchFamily="18" charset="0"/>
                <a:cs typeface="Times New Roman" panose="02020603050405020304" pitchFamily="18" charset="0"/>
              </a:rPr>
              <a:t>oxygen. It is give as opportunity to determine location of oxygen with </a:t>
            </a:r>
            <a:r>
              <a:rPr lang="en-US" sz="2500" dirty="0">
                <a:latin typeface="Times New Roman" panose="02020603050405020304" pitchFamily="18" charset="0"/>
                <a:cs typeface="Times New Roman" panose="02020603050405020304" pitchFamily="18" charset="0"/>
              </a:rPr>
              <a:t>precision</a:t>
            </a:r>
            <a:r>
              <a:rPr lang="en-US" sz="2500" dirty="0" smtClean="0">
                <a:latin typeface="Times New Roman" panose="02020603050405020304" pitchFamily="18" charset="0"/>
                <a:cs typeface="Times New Roman" panose="02020603050405020304" pitchFamily="18" charset="0"/>
              </a:rPr>
              <a:t>.</a:t>
            </a:r>
            <a:endParaRPr lang="ru-RU" sz="2500" dirty="0" smtClean="0">
              <a:latin typeface="Times New Roman" panose="02020603050405020304" pitchFamily="18" charset="0"/>
              <a:cs typeface="Times New Roman" panose="02020603050405020304" pitchFamily="18" charset="0"/>
            </a:endParaRPr>
          </a:p>
          <a:p>
            <a:pPr>
              <a:buClrTx/>
              <a:buSzPct val="110000"/>
            </a:pPr>
            <a:endParaRPr lang="ru-RU" sz="2500" dirty="0">
              <a:latin typeface="Times New Roman" panose="02020603050405020304" pitchFamily="18" charset="0"/>
              <a:cs typeface="Times New Roman" panose="02020603050405020304" pitchFamily="18" charset="0"/>
            </a:endParaRPr>
          </a:p>
          <a:p>
            <a:pPr>
              <a:buClrTx/>
              <a:buSzPct val="110000"/>
            </a:pPr>
            <a:r>
              <a:rPr lang="en-US" sz="2500" dirty="0" smtClean="0">
                <a:latin typeface="Times New Roman" panose="02020603050405020304" pitchFamily="18" charset="0"/>
                <a:cs typeface="Times New Roman" panose="02020603050405020304" pitchFamily="18" charset="0"/>
              </a:rPr>
              <a:t>Another advantage</a:t>
            </a:r>
            <a:r>
              <a:rPr lang="ru-RU" sz="2500" dirty="0" smtClean="0">
                <a:latin typeface="Times New Roman" panose="02020603050405020304" pitchFamily="18" charset="0"/>
                <a:cs typeface="Times New Roman" panose="02020603050405020304" pitchFamily="18" charset="0"/>
              </a:rPr>
              <a:t> </a:t>
            </a:r>
            <a:r>
              <a:rPr lang="en-US" sz="2500" dirty="0" smtClean="0">
                <a:latin typeface="Times New Roman" panose="02020603050405020304" pitchFamily="18" charset="0"/>
                <a:cs typeface="Times New Roman" panose="02020603050405020304" pitchFamily="18" charset="0"/>
              </a:rPr>
              <a:t>of the neutron is sensitivity to the </a:t>
            </a:r>
            <a:r>
              <a:rPr lang="en-US" sz="2500" dirty="0">
                <a:latin typeface="Times New Roman" panose="02020603050405020304" pitchFamily="18" charset="0"/>
                <a:cs typeface="Times New Roman" panose="02020603050405020304" pitchFamily="18" charset="0"/>
              </a:rPr>
              <a:t>magnetic structure and dynamics of the magnetic substance.</a:t>
            </a:r>
            <a:endParaRPr lang="ru-RU" sz="2500" dirty="0">
              <a:latin typeface="Times New Roman" panose="02020603050405020304" pitchFamily="18" charset="0"/>
              <a:cs typeface="Times New Roman" panose="02020603050405020304" pitchFamily="18" charset="0"/>
            </a:endParaRPr>
          </a:p>
        </p:txBody>
      </p:sp>
      <p:pic>
        <p:nvPicPr>
          <p:cNvPr id="2097164" name="Рисунок 3"/>
          <p:cNvPicPr>
            <a:picLocks/>
          </p:cNvPicPr>
          <p:nvPr/>
        </p:nvPicPr>
        <p:blipFill>
          <a:blip r:embed="rId4"/>
          <a:stretch>
            <a:fillRect/>
          </a:stretch>
        </p:blipFill>
        <p:spPr>
          <a:xfrm>
            <a:off x="5268277" y="990599"/>
            <a:ext cx="3570923" cy="2552700"/>
          </a:xfrm>
          <a:prstGeom prst="rect">
            <a:avLst/>
          </a:prstGeom>
          <a:ln w="12700">
            <a:solidFill>
              <a:schemeClr val="tx1"/>
            </a:solidFill>
          </a:ln>
        </p:spPr>
      </p:pic>
      <p:graphicFrame>
        <p:nvGraphicFramePr>
          <p:cNvPr id="4194304" name="Object 3"/>
          <p:cNvGraphicFramePr>
            <a:graphicFrameLocks noChangeAspect="1"/>
          </p:cNvGraphicFramePr>
          <p:nvPr/>
        </p:nvGraphicFramePr>
        <p:xfrm>
          <a:off x="5268277" y="3676650"/>
          <a:ext cx="3570923" cy="2914650"/>
        </p:xfrm>
        <a:graphic>
          <a:graphicData uri="http://schemas.openxmlformats.org/presentationml/2006/ole">
            <mc:AlternateContent xmlns:mc="http://schemas.openxmlformats.org/markup-compatibility/2006">
              <mc:Choice xmlns:v="urn:schemas-microsoft-com:vml" Requires="v">
                <p:oleObj spid="_x0000_s11373" name="CorelDRAW" r:id="rId5" imgW="3272040" imgH="3868560" progId="">
                  <p:embed/>
                </p:oleObj>
              </mc:Choice>
              <mc:Fallback>
                <p:oleObj name="CorelDRAW" r:id="rId5" imgW="3272040" imgH="3868560" progId="">
                  <p:embed/>
                  <p:pic>
                    <p:nvPicPr>
                      <p:cNvPr id="0" name="Picture 9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68277" y="3676650"/>
                        <a:ext cx="3570923" cy="2914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3000">
              <a:srgbClr val="C9E3D6"/>
            </a:gs>
            <a:gs pos="67000">
              <a:schemeClr val="bg2">
                <a:tint val="90000"/>
                <a:satMod val="92000"/>
                <a:lumMod val="120000"/>
              </a:schemeClr>
            </a:gs>
            <a:gs pos="100000">
              <a:srgbClr val="93C7AC"/>
            </a:gs>
          </a:gsLst>
          <a:lin ang="2700000" scaled="1"/>
        </a:gradFill>
        <a:effectLst/>
      </p:bgPr>
    </p:bg>
    <p:spTree>
      <p:nvGrpSpPr>
        <p:cNvPr id="1" name=""/>
        <p:cNvGrpSpPr/>
        <p:nvPr/>
      </p:nvGrpSpPr>
      <p:grpSpPr>
        <a:xfrm>
          <a:off x="0" y="0"/>
          <a:ext cx="0" cy="0"/>
          <a:chOff x="0" y="0"/>
          <a:chExt cx="0" cy="0"/>
        </a:xfrm>
      </p:grpSpPr>
      <p:sp>
        <p:nvSpPr>
          <p:cNvPr id="1048631" name="Заголовок 1"/>
          <p:cNvSpPr>
            <a:spLocks noGrp="1"/>
          </p:cNvSpPr>
          <p:nvPr>
            <p:ph type="title"/>
          </p:nvPr>
        </p:nvSpPr>
        <p:spPr>
          <a:xfrm>
            <a:off x="1899523" y="-77897"/>
            <a:ext cx="6128426" cy="1121987"/>
          </a:xfrm>
        </p:spPr>
        <p:txBody>
          <a:bodyPr>
            <a:noAutofit/>
          </a:bodyPr>
          <a:lstStyle/>
          <a:p>
            <a:pPr algn="ctr"/>
            <a:r>
              <a:rPr lang="en-US" sz="3000" b="1" dirty="0" smtClean="0">
                <a:solidFill>
                  <a:srgbClr val="C00000"/>
                </a:solidFill>
                <a:latin typeface="Times New Roman" panose="02020603050405020304" pitchFamily="18" charset="0"/>
                <a:cs typeface="Times New Roman" panose="02020603050405020304" pitchFamily="18" charset="0"/>
              </a:rPr>
              <a:t>Experimental method: Neutron </a:t>
            </a:r>
            <a:r>
              <a:rPr lang="en-US" sz="3000" b="1" dirty="0" err="1" smtClean="0">
                <a:solidFill>
                  <a:srgbClr val="C00000"/>
                </a:solidFill>
                <a:latin typeface="Times New Roman" panose="02020603050405020304" pitchFamily="18" charset="0"/>
                <a:cs typeface="Times New Roman" panose="02020603050405020304" pitchFamily="18" charset="0"/>
              </a:rPr>
              <a:t>diffractometers</a:t>
            </a:r>
            <a:r>
              <a:rPr lang="en-US" sz="3000" b="1" dirty="0" smtClean="0">
                <a:solidFill>
                  <a:srgbClr val="C00000"/>
                </a:solidFill>
                <a:latin typeface="Times New Roman" panose="02020603050405020304" pitchFamily="18" charset="0"/>
                <a:cs typeface="Times New Roman" panose="02020603050405020304" pitchFamily="18" charset="0"/>
              </a:rPr>
              <a:t> DN-6 and DN-12</a:t>
            </a:r>
            <a:endParaRPr lang="ru-RU" sz="3000" b="1" dirty="0">
              <a:solidFill>
                <a:srgbClr val="C00000"/>
              </a:solidFill>
              <a:latin typeface="Times New Roman" panose="02020603050405020304" pitchFamily="18" charset="0"/>
              <a:cs typeface="Times New Roman" panose="02020603050405020304" pitchFamily="18" charset="0"/>
            </a:endParaRPr>
          </a:p>
        </p:txBody>
      </p:sp>
      <p:pic>
        <p:nvPicPr>
          <p:cNvPr id="2097167" name="Picture 4" descr="D:\work\tomo_piter\results\experimental_facilities_big.png"/>
          <p:cNvPicPr>
            <a:picLocks noChangeAspect="1" noChangeArrowheads="1"/>
          </p:cNvPicPr>
          <p:nvPr/>
        </p:nvPicPr>
        <p:blipFill>
          <a:blip r:embed="rId3" cstate="print">
            <a:clrChange>
              <a:clrFrom>
                <a:srgbClr val="FFFCFD"/>
              </a:clrFrom>
              <a:clrTo>
                <a:srgbClr val="FFFCFD">
                  <a:alpha val="0"/>
                </a:srgbClr>
              </a:clrTo>
            </a:clrChange>
          </a:blip>
          <a:srcRect/>
          <a:stretch>
            <a:fillRect/>
          </a:stretch>
        </p:blipFill>
        <p:spPr bwMode="auto">
          <a:xfrm>
            <a:off x="514350" y="1638300"/>
            <a:ext cx="5886242" cy="4800373"/>
          </a:xfrm>
          <a:prstGeom prst="rect">
            <a:avLst/>
          </a:prstGeom>
          <a:noFill/>
          <a:ln w="9525">
            <a:solidFill>
              <a:schemeClr val="accent1"/>
            </a:solidFill>
          </a:ln>
        </p:spPr>
      </p:pic>
      <p:pic>
        <p:nvPicPr>
          <p:cNvPr id="2097168" name="Рисунок 3"/>
          <p:cNvPicPr>
            <a:picLocks noChangeAspect="1"/>
          </p:cNvPicPr>
          <p:nvPr/>
        </p:nvPicPr>
        <p:blipFill>
          <a:blip r:embed="rId4" cstate="print"/>
          <a:stretch>
            <a:fillRect/>
          </a:stretch>
        </p:blipFill>
        <p:spPr>
          <a:xfrm>
            <a:off x="5760888" y="1121987"/>
            <a:ext cx="3262688" cy="2410057"/>
          </a:xfrm>
          <a:prstGeom prst="rect">
            <a:avLst/>
          </a:prstGeom>
          <a:ln w="19050">
            <a:solidFill>
              <a:schemeClr val="tx1"/>
            </a:solidFill>
          </a:ln>
          <a:effectLst/>
        </p:spPr>
      </p:pic>
      <p:sp>
        <p:nvSpPr>
          <p:cNvPr id="1048632" name="Овал 2"/>
          <p:cNvSpPr/>
          <p:nvPr/>
        </p:nvSpPr>
        <p:spPr>
          <a:xfrm>
            <a:off x="2023673" y="2668249"/>
            <a:ext cx="539646" cy="38974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145734" name="Прямая соединительная линия 7"/>
          <p:cNvCxnSpPr>
            <a:cxnSpLocks/>
            <a:stCxn id="1048632" idx="6"/>
          </p:cNvCxnSpPr>
          <p:nvPr/>
        </p:nvCxnSpPr>
        <p:spPr>
          <a:xfrm flipV="1">
            <a:off x="2563319" y="1704734"/>
            <a:ext cx="3197569" cy="11583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4338" name="Picture 2" descr="Картинки по запросу DN 12 IBR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0888" y="3894630"/>
            <a:ext cx="3262688" cy="2410057"/>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0" name="Овал 2"/>
          <p:cNvSpPr/>
          <p:nvPr/>
        </p:nvSpPr>
        <p:spPr>
          <a:xfrm>
            <a:off x="4792272" y="4642719"/>
            <a:ext cx="668727" cy="79288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1" name="Прямая соединительная линия 7"/>
          <p:cNvCxnSpPr>
            <a:cxnSpLocks/>
            <a:stCxn id="10" idx="0"/>
          </p:cNvCxnSpPr>
          <p:nvPr/>
        </p:nvCxnSpPr>
        <p:spPr>
          <a:xfrm flipV="1">
            <a:off x="5126636" y="4038487"/>
            <a:ext cx="634252" cy="6042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3000">
              <a:srgbClr val="C9E3D6"/>
            </a:gs>
            <a:gs pos="67000">
              <a:schemeClr val="bg2">
                <a:tint val="90000"/>
                <a:satMod val="92000"/>
                <a:lumMod val="120000"/>
              </a:schemeClr>
            </a:gs>
            <a:gs pos="100000">
              <a:srgbClr val="93C7AC"/>
            </a:gs>
          </a:gsLst>
          <a:lin ang="2700000" scaled="1"/>
        </a:gradFill>
        <a:effectLst/>
      </p:bgPr>
    </p:bg>
    <p:spTree>
      <p:nvGrpSpPr>
        <p:cNvPr id="1" name=""/>
        <p:cNvGrpSpPr/>
        <p:nvPr/>
      </p:nvGrpSpPr>
      <p:grpSpPr>
        <a:xfrm>
          <a:off x="0" y="0"/>
          <a:ext cx="0" cy="0"/>
          <a:chOff x="0" y="0"/>
          <a:chExt cx="0" cy="0"/>
        </a:xfrm>
      </p:grpSpPr>
      <p:sp>
        <p:nvSpPr>
          <p:cNvPr id="1048636" name="Заголовок 1"/>
          <p:cNvSpPr>
            <a:spLocks noGrp="1"/>
          </p:cNvSpPr>
          <p:nvPr>
            <p:ph type="title"/>
          </p:nvPr>
        </p:nvSpPr>
        <p:spPr>
          <a:xfrm>
            <a:off x="2084122" y="0"/>
            <a:ext cx="5571068" cy="1028699"/>
          </a:xfrm>
        </p:spPr>
        <p:txBody>
          <a:bodyPr>
            <a:normAutofit/>
          </a:bodyPr>
          <a:lstStyle/>
          <a:p>
            <a:pPr algn="ctr"/>
            <a:r>
              <a:rPr lang="en-US" sz="3000" b="1" dirty="0" smtClean="0">
                <a:solidFill>
                  <a:srgbClr val="C00000"/>
                </a:solidFill>
                <a:latin typeface="Times New Roman" panose="02020603050405020304" pitchFamily="18" charset="0"/>
                <a:cs typeface="Times New Roman" panose="02020603050405020304" pitchFamily="18" charset="0"/>
              </a:rPr>
              <a:t>Experimental methods: High pressure cells</a:t>
            </a:r>
            <a:endParaRPr lang="ru-RU" sz="3000" b="1" dirty="0">
              <a:solidFill>
                <a:srgbClr val="C00000"/>
              </a:solidFill>
              <a:latin typeface="Times New Roman" panose="02020603050405020304" pitchFamily="18" charset="0"/>
              <a:cs typeface="Times New Roman" panose="02020603050405020304" pitchFamily="18" charset="0"/>
            </a:endParaRPr>
          </a:p>
        </p:txBody>
      </p:sp>
      <p:pic>
        <p:nvPicPr>
          <p:cNvPr id="2097170" name="Picture 2" descr="1"/>
          <p:cNvPicPr>
            <a:picLocks noGrp="1" noChangeAspect="1" noChangeArrowheads="1"/>
          </p:cNvPicPr>
          <p:nvPr>
            <p:ph idx="1"/>
          </p:nvPr>
        </p:nvPicPr>
        <p:blipFill>
          <a:blip r:embed="rId3" cstate="print"/>
          <a:srcRect/>
          <a:stretch>
            <a:fillRect/>
          </a:stretch>
        </p:blipFill>
        <p:spPr>
          <a:xfrm>
            <a:off x="411162" y="1158909"/>
            <a:ext cx="3394075" cy="4525963"/>
          </a:xfrm>
          <a:prstGeom prst="rect">
            <a:avLst/>
          </a:prstGeom>
          <a:ln>
            <a:solidFill>
              <a:schemeClr val="tx1"/>
            </a:solidFill>
          </a:ln>
          <a:effectLst>
            <a:outerShdw blurRad="292100" dist="139700" dir="2700000" algn="tl" rotWithShape="0">
              <a:srgbClr val="333333">
                <a:alpha val="65000"/>
              </a:srgbClr>
            </a:outerShdw>
          </a:effectLst>
        </p:spPr>
      </p:pic>
      <p:pic>
        <p:nvPicPr>
          <p:cNvPr id="2097171" name="Picture 3" descr="2"/>
          <p:cNvPicPr>
            <a:picLocks noChangeAspect="1" noChangeArrowheads="1"/>
          </p:cNvPicPr>
          <p:nvPr/>
        </p:nvPicPr>
        <p:blipFill>
          <a:blip r:embed="rId4" cstate="print"/>
          <a:srcRect/>
          <a:stretch>
            <a:fillRect/>
          </a:stretch>
        </p:blipFill>
        <p:spPr bwMode="auto">
          <a:xfrm>
            <a:off x="5762944" y="1158909"/>
            <a:ext cx="3182318" cy="4525963"/>
          </a:xfrm>
          <a:prstGeom prst="rect">
            <a:avLst/>
          </a:prstGeom>
          <a:ln>
            <a:solidFill>
              <a:schemeClr val="tx1"/>
            </a:solidFill>
          </a:ln>
          <a:effectLst>
            <a:outerShdw blurRad="292100" dist="139700" dir="2700000" algn="tl" rotWithShape="0">
              <a:srgbClr val="333333">
                <a:alpha val="65000"/>
              </a:srgbClr>
            </a:outerShdw>
          </a:effectLst>
        </p:spPr>
      </p:pic>
      <p:pic>
        <p:nvPicPr>
          <p:cNvPr id="2097172" name="Рисунок 5"/>
          <p:cNvPicPr>
            <a:picLocks noChangeAspect="1"/>
          </p:cNvPicPr>
          <p:nvPr/>
        </p:nvPicPr>
        <p:blipFill>
          <a:blip r:embed="rId5"/>
          <a:stretch>
            <a:fillRect/>
          </a:stretch>
        </p:blipFill>
        <p:spPr>
          <a:xfrm>
            <a:off x="4091357" y="2078462"/>
            <a:ext cx="1556598" cy="2235905"/>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p:spPr>
      </p:pic>
      <p:sp>
        <p:nvSpPr>
          <p:cNvPr id="1048637" name="AutoShape 8"/>
          <p:cNvSpPr>
            <a:spLocks noChangeArrowheads="1"/>
          </p:cNvSpPr>
          <p:nvPr/>
        </p:nvSpPr>
        <p:spPr bwMode="auto">
          <a:xfrm rot="8807970">
            <a:off x="1998663" y="3452053"/>
            <a:ext cx="2346325" cy="501650"/>
          </a:xfrm>
          <a:prstGeom prst="rightArrow">
            <a:avLst>
              <a:gd name="adj1" fmla="val 50000"/>
              <a:gd name="adj2" fmla="val 225000"/>
            </a:avLst>
          </a:prstGeom>
          <a:solidFill>
            <a:srgbClr val="C00000"/>
          </a:solidFill>
          <a:ln w="25400">
            <a:solidFill>
              <a:schemeClr val="tx1"/>
            </a:solidFill>
            <a:miter lim="800000"/>
            <a:headEnd/>
            <a:tailEnd/>
          </a:ln>
          <a:effectLst/>
        </p:spPr>
        <p:txBody>
          <a:bodyPr wrap="none" anchor="ctr"/>
          <a:lstStyle/>
          <a:p>
            <a:pPr fontAlgn="auto">
              <a:spcBef>
                <a:spcPts val="0"/>
              </a:spcBef>
              <a:spcAft>
                <a:spcPts val="0"/>
              </a:spcAft>
            </a:pPr>
            <a:endParaRPr lang="ru-RU" dirty="0">
              <a:solidFill>
                <a:srgbClr val="FFFF00"/>
              </a:solidFill>
              <a:latin typeface="+mn-lt"/>
              <a:cs typeface="+mn-cs"/>
            </a:endParaRPr>
          </a:p>
        </p:txBody>
      </p:sp>
      <p:sp>
        <p:nvSpPr>
          <p:cNvPr id="1048638" name="Прямоугольник 8"/>
          <p:cNvSpPr/>
          <p:nvPr/>
        </p:nvSpPr>
        <p:spPr>
          <a:xfrm>
            <a:off x="2052826" y="5968616"/>
            <a:ext cx="5433824" cy="651718"/>
          </a:xfrm>
          <a:prstGeom prst="rect">
            <a:avLst/>
          </a:prstGeom>
          <a:solidFill>
            <a:schemeClr val="accent2">
              <a:lumMod val="20000"/>
              <a:lumOff val="80000"/>
            </a:schemeClr>
          </a:solidFill>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48639" name="TextBox 9"/>
          <p:cNvSpPr txBox="1"/>
          <p:nvPr/>
        </p:nvSpPr>
        <p:spPr>
          <a:xfrm>
            <a:off x="1058958" y="6032865"/>
            <a:ext cx="7551014" cy="553998"/>
          </a:xfrm>
          <a:prstGeom prst="rect">
            <a:avLst/>
          </a:prstGeom>
          <a:noFill/>
          <a:effectLst>
            <a:glow rad="101600">
              <a:schemeClr val="accent6">
                <a:satMod val="175000"/>
                <a:alpha val="40000"/>
              </a:schemeClr>
            </a:glow>
          </a:effectLst>
        </p:spPr>
        <p:txBody>
          <a:bodyPr wrap="square">
            <a:spAutoFit/>
          </a:bodyPr>
          <a:lstStyle/>
          <a:p>
            <a:pPr algn="ctr" fontAlgn="auto">
              <a:spcBef>
                <a:spcPts val="0"/>
              </a:spcBef>
              <a:spcAft>
                <a:spcPts val="0"/>
              </a:spcAft>
            </a:pPr>
            <a:r>
              <a:rPr lang="en-US" sz="3000" b="1" dirty="0" smtClean="0">
                <a:latin typeface="Times New Roman" panose="02020603050405020304" pitchFamily="18" charset="0"/>
                <a:cs typeface="Times New Roman" panose="02020603050405020304" pitchFamily="18" charset="0"/>
              </a:rPr>
              <a:t>Maximum pressure is </a:t>
            </a:r>
            <a:r>
              <a:rPr lang="en-US" sz="3000" b="1" dirty="0" smtClean="0">
                <a:solidFill>
                  <a:srgbClr val="FF0000"/>
                </a:solidFill>
                <a:latin typeface="Times New Roman" panose="02020603050405020304" pitchFamily="18" charset="0"/>
                <a:cs typeface="Times New Roman" panose="02020603050405020304" pitchFamily="18" charset="0"/>
              </a:rPr>
              <a:t>8</a:t>
            </a:r>
            <a:r>
              <a:rPr lang="ru-RU"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GPa</a:t>
            </a:r>
            <a:endParaRPr lang="ru-RU" sz="30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3000">
              <a:srgbClr val="C9E3D6"/>
            </a:gs>
            <a:gs pos="67000">
              <a:schemeClr val="bg2">
                <a:tint val="90000"/>
                <a:satMod val="92000"/>
                <a:lumMod val="120000"/>
              </a:schemeClr>
            </a:gs>
            <a:gs pos="100000">
              <a:srgbClr val="93C7AC"/>
            </a:gs>
          </a:gsLst>
          <a:lin ang="2700000" scaled="1"/>
        </a:gradFill>
        <a:effectLst/>
      </p:bgPr>
    </p:bg>
    <p:spTree>
      <p:nvGrpSpPr>
        <p:cNvPr id="1" name=""/>
        <p:cNvGrpSpPr/>
        <p:nvPr/>
      </p:nvGrpSpPr>
      <p:grpSpPr>
        <a:xfrm>
          <a:off x="0" y="0"/>
          <a:ext cx="0" cy="0"/>
          <a:chOff x="0" y="0"/>
          <a:chExt cx="0" cy="0"/>
        </a:xfrm>
      </p:grpSpPr>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7" name="Объект 6"/>
          <p:cNvGraphicFramePr>
            <a:graphicFrameLocks noChangeAspect="1"/>
          </p:cNvGraphicFramePr>
          <p:nvPr>
            <p:extLst>
              <p:ext uri="{D42A27DB-BD31-4B8C-83A1-F6EECF244321}">
                <p14:modId xmlns:p14="http://schemas.microsoft.com/office/powerpoint/2010/main" val="762179555"/>
              </p:ext>
            </p:extLst>
          </p:nvPr>
        </p:nvGraphicFramePr>
        <p:xfrm>
          <a:off x="238161" y="1071781"/>
          <a:ext cx="3546439" cy="3422975"/>
        </p:xfrm>
        <a:graphic>
          <a:graphicData uri="http://schemas.openxmlformats.org/presentationml/2006/ole">
            <mc:AlternateContent xmlns:mc="http://schemas.openxmlformats.org/markup-compatibility/2006">
              <mc:Choice xmlns:v="urn:schemas-microsoft-com:vml" Requires="v">
                <p:oleObj spid="_x0000_s13367" name="Graph" r:id="rId4" imgW="3880440" imgH="2926080" progId="Origin50.Graph">
                  <p:embed/>
                </p:oleObj>
              </mc:Choice>
              <mc:Fallback>
                <p:oleObj name="Graph" r:id="rId4" imgW="3880440" imgH="2926080" progId="Origin50.Graph">
                  <p:embed/>
                  <p:pic>
                    <p:nvPicPr>
                      <p:cNvPr id="0" name="Object 3"/>
                      <p:cNvPicPr>
                        <a:picLocks noChangeAspect="1" noChangeArrowheads="1"/>
                      </p:cNvPicPr>
                      <p:nvPr/>
                    </p:nvPicPr>
                    <p:blipFill>
                      <a:blip r:embed="rId5"/>
                      <a:srcRect l="8833" t="6741" r="14841" b="3090"/>
                      <a:stretch>
                        <a:fillRect/>
                      </a:stretch>
                    </p:blipFill>
                    <p:spPr bwMode="auto">
                      <a:xfrm>
                        <a:off x="238161" y="1071781"/>
                        <a:ext cx="3546439" cy="3422975"/>
                      </a:xfrm>
                      <a:prstGeom prst="rect">
                        <a:avLst/>
                      </a:prstGeom>
                      <a:noFill/>
                    </p:spPr>
                  </p:pic>
                </p:oleObj>
              </mc:Fallback>
            </mc:AlternateContent>
          </a:graphicData>
        </a:graphic>
      </p:graphicFrame>
      <p:sp>
        <p:nvSpPr>
          <p:cNvPr id="8" name="Заголовок 1"/>
          <p:cNvSpPr>
            <a:spLocks noGrp="1"/>
          </p:cNvSpPr>
          <p:nvPr>
            <p:ph type="title"/>
          </p:nvPr>
        </p:nvSpPr>
        <p:spPr>
          <a:xfrm>
            <a:off x="1022541" y="101456"/>
            <a:ext cx="7704667" cy="862444"/>
          </a:xfrm>
        </p:spPr>
        <p:txBody>
          <a:bodyPr>
            <a:noAutofit/>
          </a:bodyPr>
          <a:lstStyle/>
          <a:p>
            <a:pPr algn="ctr"/>
            <a:r>
              <a:rPr lang="en-US" sz="3000" b="1" dirty="0" smtClean="0">
                <a:solidFill>
                  <a:srgbClr val="C00000"/>
                </a:solidFill>
                <a:latin typeface="Times New Roman" panose="02020603050405020304" pitchFamily="18" charset="0"/>
                <a:cs typeface="Times New Roman" panose="02020603050405020304" pitchFamily="18" charset="0"/>
              </a:rPr>
              <a:t>Crystal structure of </a:t>
            </a:r>
            <a:r>
              <a:rPr lang="en-US" sz="3000" b="1" dirty="0" smtClean="0">
                <a:solidFill>
                  <a:srgbClr val="C00000"/>
                </a:solidFill>
                <a:latin typeface="Times New Roman" panose="02020603050405020304" pitchFamily="18" charset="0"/>
                <a:cs typeface="Times New Roman" panose="02020603050405020304" pitchFamily="18" charset="0"/>
              </a:rPr>
              <a:t>ferrite </a:t>
            </a:r>
            <a:r>
              <a:rPr lang="en-US" sz="3000" b="1" dirty="0">
                <a:solidFill>
                  <a:srgbClr val="C00000"/>
                </a:solidFill>
                <a:latin typeface="Times New Roman" panose="02020603050405020304" pitchFamily="18" charset="0"/>
                <a:cs typeface="Times New Roman" panose="02020603050405020304" pitchFamily="18" charset="0"/>
              </a:rPr>
              <a:t>Zn</a:t>
            </a:r>
            <a:r>
              <a:rPr lang="en-US" sz="3000" b="1" baseline="-25000" dirty="0">
                <a:solidFill>
                  <a:srgbClr val="C00000"/>
                </a:solidFill>
                <a:latin typeface="Times New Roman" panose="02020603050405020304" pitchFamily="18" charset="0"/>
                <a:cs typeface="Times New Roman" panose="02020603050405020304" pitchFamily="18" charset="0"/>
              </a:rPr>
              <a:t>0.3</a:t>
            </a:r>
            <a:r>
              <a:rPr lang="en-US" sz="3000" b="1" dirty="0">
                <a:solidFill>
                  <a:srgbClr val="C00000"/>
                </a:solidFill>
                <a:latin typeface="Times New Roman" panose="02020603050405020304" pitchFamily="18" charset="0"/>
                <a:cs typeface="Times New Roman" panose="02020603050405020304" pitchFamily="18" charset="0"/>
              </a:rPr>
              <a:t>Cu</a:t>
            </a:r>
            <a:r>
              <a:rPr lang="en-US" sz="3000" b="1" baseline="-25000" dirty="0">
                <a:solidFill>
                  <a:srgbClr val="C00000"/>
                </a:solidFill>
                <a:latin typeface="Times New Roman" panose="02020603050405020304" pitchFamily="18" charset="0"/>
                <a:cs typeface="Times New Roman" panose="02020603050405020304" pitchFamily="18" charset="0"/>
              </a:rPr>
              <a:t>0.7</a:t>
            </a:r>
            <a:r>
              <a:rPr lang="en-US" sz="3000" b="1" dirty="0">
                <a:solidFill>
                  <a:srgbClr val="C00000"/>
                </a:solidFill>
                <a:latin typeface="Times New Roman" panose="02020603050405020304" pitchFamily="18" charset="0"/>
                <a:cs typeface="Times New Roman" panose="02020603050405020304" pitchFamily="18" charset="0"/>
              </a:rPr>
              <a:t>Fe</a:t>
            </a:r>
            <a:r>
              <a:rPr lang="en-US" sz="3000" b="1" baseline="-25000" dirty="0">
                <a:solidFill>
                  <a:srgbClr val="C00000"/>
                </a:solidFill>
                <a:latin typeface="Times New Roman" panose="02020603050405020304" pitchFamily="18" charset="0"/>
                <a:cs typeface="Times New Roman" panose="02020603050405020304" pitchFamily="18" charset="0"/>
              </a:rPr>
              <a:t>1.5</a:t>
            </a:r>
            <a:r>
              <a:rPr lang="en-US" sz="3000" b="1" dirty="0">
                <a:solidFill>
                  <a:srgbClr val="C00000"/>
                </a:solidFill>
                <a:latin typeface="Times New Roman" panose="02020603050405020304" pitchFamily="18" charset="0"/>
                <a:cs typeface="Times New Roman" panose="02020603050405020304" pitchFamily="18" charset="0"/>
              </a:rPr>
              <a:t>Ga</a:t>
            </a:r>
            <a:r>
              <a:rPr lang="en-US" sz="3000" b="1" baseline="-25000" dirty="0">
                <a:solidFill>
                  <a:srgbClr val="C00000"/>
                </a:solidFill>
                <a:latin typeface="Times New Roman" panose="02020603050405020304" pitchFamily="18" charset="0"/>
                <a:cs typeface="Times New Roman" panose="02020603050405020304" pitchFamily="18" charset="0"/>
              </a:rPr>
              <a:t>0.5</a:t>
            </a:r>
            <a:r>
              <a:rPr lang="en-US" sz="3000" b="1" dirty="0">
                <a:solidFill>
                  <a:srgbClr val="C00000"/>
                </a:solidFill>
                <a:latin typeface="Times New Roman" panose="02020603050405020304" pitchFamily="18" charset="0"/>
                <a:cs typeface="Times New Roman" panose="02020603050405020304" pitchFamily="18" charset="0"/>
              </a:rPr>
              <a:t>O</a:t>
            </a:r>
            <a:r>
              <a:rPr lang="en-US" sz="3000" b="1" baseline="-25000" dirty="0">
                <a:solidFill>
                  <a:srgbClr val="C00000"/>
                </a:solidFill>
                <a:latin typeface="Times New Roman" panose="02020603050405020304" pitchFamily="18" charset="0"/>
                <a:cs typeface="Times New Roman" panose="02020603050405020304" pitchFamily="18" charset="0"/>
              </a:rPr>
              <a:t>4</a:t>
            </a:r>
            <a:r>
              <a:rPr lang="en-US" sz="3000" b="1" dirty="0">
                <a:solidFill>
                  <a:srgbClr val="C00000"/>
                </a:solidFill>
                <a:latin typeface="Times New Roman" panose="02020603050405020304" pitchFamily="18" charset="0"/>
                <a:cs typeface="Times New Roman" panose="02020603050405020304" pitchFamily="18" charset="0"/>
              </a:rPr>
              <a:t> </a:t>
            </a:r>
            <a:endParaRPr lang="ru-RU" sz="30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5" name="Объект 4"/>
          <p:cNvGraphicFramePr>
            <a:graphicFrameLocks noChangeAspect="1"/>
          </p:cNvGraphicFramePr>
          <p:nvPr>
            <p:extLst>
              <p:ext uri="{D42A27DB-BD31-4B8C-83A1-F6EECF244321}">
                <p14:modId xmlns:p14="http://schemas.microsoft.com/office/powerpoint/2010/main" val="2957235626"/>
              </p:ext>
            </p:extLst>
          </p:nvPr>
        </p:nvGraphicFramePr>
        <p:xfrm>
          <a:off x="5677563" y="1346585"/>
          <a:ext cx="4352457" cy="2832356"/>
        </p:xfrm>
        <a:graphic>
          <a:graphicData uri="http://schemas.openxmlformats.org/presentationml/2006/ole">
            <mc:AlternateContent xmlns:mc="http://schemas.openxmlformats.org/markup-compatibility/2006">
              <mc:Choice xmlns:v="urn:schemas-microsoft-com:vml" Requires="v">
                <p:oleObj spid="_x0000_s13368" name="Graph" r:id="rId6" imgW="3880440" imgH="2926080" progId="Origin50.Graph">
                  <p:embed/>
                </p:oleObj>
              </mc:Choice>
              <mc:Fallback>
                <p:oleObj name="Graph" r:id="rId6" imgW="3880440" imgH="2926080" progId="Origin50.Graph">
                  <p:embed/>
                  <p:pic>
                    <p:nvPicPr>
                      <p:cNvPr id="0" name=""/>
                      <p:cNvPicPr>
                        <a:picLocks noChangeAspect="1" noChangeArrowheads="1"/>
                      </p:cNvPicPr>
                      <p:nvPr/>
                    </p:nvPicPr>
                    <p:blipFill>
                      <a:blip r:embed="rId7"/>
                      <a:srcRect/>
                      <a:stretch>
                        <a:fillRect/>
                      </a:stretch>
                    </p:blipFill>
                    <p:spPr bwMode="auto">
                      <a:xfrm>
                        <a:off x="5677563" y="1346585"/>
                        <a:ext cx="4352457" cy="2832356"/>
                      </a:xfrm>
                      <a:prstGeom prst="rect">
                        <a:avLst/>
                      </a:prstGeom>
                      <a:noFill/>
                    </p:spPr>
                  </p:pic>
                </p:oleObj>
              </mc:Fallback>
            </mc:AlternateContent>
          </a:graphicData>
        </a:graphic>
      </p:graphicFrame>
      <p:sp>
        <p:nvSpPr>
          <p:cNvPr id="2" name="Rectangle 10"/>
          <p:cNvSpPr>
            <a:spLocks noChangeArrowheads="1"/>
          </p:cNvSpPr>
          <p:nvPr/>
        </p:nvSpPr>
        <p:spPr bwMode="auto">
          <a:xfrm>
            <a:off x="4459916" y="33788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0" name="Объект 9"/>
          <p:cNvGraphicFramePr>
            <a:graphicFrameLocks noChangeAspect="1"/>
          </p:cNvGraphicFramePr>
          <p:nvPr>
            <p:extLst>
              <p:ext uri="{D42A27DB-BD31-4B8C-83A1-F6EECF244321}">
                <p14:modId xmlns:p14="http://schemas.microsoft.com/office/powerpoint/2010/main" val="1956847880"/>
              </p:ext>
            </p:extLst>
          </p:nvPr>
        </p:nvGraphicFramePr>
        <p:xfrm>
          <a:off x="5746254" y="3917924"/>
          <a:ext cx="3657600" cy="2665142"/>
        </p:xfrm>
        <a:graphic>
          <a:graphicData uri="http://schemas.openxmlformats.org/presentationml/2006/ole">
            <mc:AlternateContent xmlns:mc="http://schemas.openxmlformats.org/markup-compatibility/2006">
              <mc:Choice xmlns:v="urn:schemas-microsoft-com:vml" Requires="v">
                <p:oleObj spid="_x0000_s13369" name="Graph" r:id="rId8" imgW="3880440" imgH="2926080" progId="Origin50.Graph">
                  <p:embed/>
                </p:oleObj>
              </mc:Choice>
              <mc:Fallback>
                <p:oleObj name="Graph" r:id="rId8" imgW="3880440" imgH="2926080" progId="Origin50.Graph">
                  <p:embed/>
                  <p:pic>
                    <p:nvPicPr>
                      <p:cNvPr id="0" name=""/>
                      <p:cNvPicPr>
                        <a:picLocks noChangeAspect="1" noChangeArrowheads="1"/>
                      </p:cNvPicPr>
                      <p:nvPr/>
                    </p:nvPicPr>
                    <p:blipFill>
                      <a:blip r:embed="rId9"/>
                      <a:srcRect/>
                      <a:stretch>
                        <a:fillRect/>
                      </a:stretch>
                    </p:blipFill>
                    <p:spPr bwMode="auto">
                      <a:xfrm>
                        <a:off x="5746254" y="3917924"/>
                        <a:ext cx="3657600" cy="2665142"/>
                      </a:xfrm>
                      <a:prstGeom prst="rect">
                        <a:avLst/>
                      </a:prstGeom>
                      <a:noFill/>
                    </p:spPr>
                  </p:pic>
                </p:oleObj>
              </mc:Fallback>
            </mc:AlternateContent>
          </a:graphicData>
        </a:graphic>
      </p:graphicFrame>
      <p:pic>
        <p:nvPicPr>
          <p:cNvPr id="40" name="Рисунок 3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77191" y="2143561"/>
            <a:ext cx="1815742" cy="2256702"/>
          </a:xfrm>
          <a:prstGeom prst="rect">
            <a:avLst/>
          </a:prstGeom>
          <a:solidFill>
            <a:schemeClr val="accent2"/>
          </a:solidFill>
        </p:spPr>
      </p:pic>
      <p:graphicFrame>
        <p:nvGraphicFramePr>
          <p:cNvPr id="4" name="Таблица 3"/>
          <p:cNvGraphicFramePr>
            <a:graphicFrameLocks noGrp="1"/>
          </p:cNvGraphicFramePr>
          <p:nvPr>
            <p:extLst>
              <p:ext uri="{D42A27DB-BD31-4B8C-83A1-F6EECF244321}">
                <p14:modId xmlns:p14="http://schemas.microsoft.com/office/powerpoint/2010/main" val="2648930340"/>
              </p:ext>
            </p:extLst>
          </p:nvPr>
        </p:nvGraphicFramePr>
        <p:xfrm>
          <a:off x="392536" y="4516243"/>
          <a:ext cx="3815184" cy="2194560"/>
        </p:xfrm>
        <a:graphic>
          <a:graphicData uri="http://schemas.openxmlformats.org/drawingml/2006/table">
            <a:tbl>
              <a:tblPr firstRow="1" bandRow="1">
                <a:tableStyleId>{69CF1AB2-1976-4502-BF36-3FF5EA218861}</a:tableStyleId>
              </a:tblPr>
              <a:tblGrid>
                <a:gridCol w="1907592"/>
                <a:gridCol w="1907592"/>
              </a:tblGrid>
              <a:tr h="202029">
                <a:tc gridSpan="2">
                  <a:txBody>
                    <a:bodyPr/>
                    <a:lstStyle/>
                    <a:p>
                      <a:pPr algn="ctr"/>
                      <a:r>
                        <a:rPr lang="en-US" sz="1200" b="0" i="1" dirty="0" smtClean="0">
                          <a:latin typeface="Times New Roman" panose="02020603050405020304" pitchFamily="18" charset="0"/>
                          <a:cs typeface="Times New Roman" panose="02020603050405020304" pitchFamily="18" charset="0"/>
                        </a:rPr>
                        <a:t>Atomic Occupations</a:t>
                      </a:r>
                      <a:endParaRPr lang="ru-RU" sz="1200" b="0" i="1" dirty="0">
                        <a:latin typeface="Times New Roman" panose="02020603050405020304" pitchFamily="18" charset="0"/>
                        <a:cs typeface="Times New Roman" panose="02020603050405020304" pitchFamily="18" charset="0"/>
                      </a:endParaRPr>
                    </a:p>
                  </a:txBody>
                  <a:tcPr/>
                </a:tc>
                <a:tc hMerge="1">
                  <a:txBody>
                    <a:bodyPr/>
                    <a:lstStyle/>
                    <a:p>
                      <a:endParaRPr lang="ru-RU" dirty="0"/>
                    </a:p>
                  </a:txBody>
                  <a:tcPr/>
                </a:tc>
              </a:tr>
              <a:tr h="237218">
                <a:tc>
                  <a:txBody>
                    <a:bodyPr/>
                    <a:lstStyle/>
                    <a:p>
                      <a:r>
                        <a:rPr lang="en-US" sz="1200" dirty="0" smtClean="0">
                          <a:latin typeface="Times New Roman" panose="02020603050405020304" pitchFamily="18" charset="0"/>
                          <a:cs typeface="Times New Roman" panose="02020603050405020304" pitchFamily="18" charset="0"/>
                        </a:rPr>
                        <a:t>A site:       Zn</a:t>
                      </a:r>
                      <a:endParaRPr lang="ru-RU" sz="1200" dirty="0">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latin typeface="Times New Roman" panose="02020603050405020304" pitchFamily="18" charset="0"/>
                          <a:cs typeface="Times New Roman" panose="02020603050405020304" pitchFamily="18" charset="0"/>
                        </a:rPr>
                        <a:t>0.30(1)</a:t>
                      </a:r>
                      <a:endParaRPr lang="ru-RU" sz="1200" dirty="0">
                        <a:latin typeface="Times New Roman" panose="02020603050405020304" pitchFamily="18" charset="0"/>
                        <a:cs typeface="Times New Roman" panose="02020603050405020304" pitchFamily="18" charset="0"/>
                      </a:endParaRPr>
                    </a:p>
                  </a:txBody>
                  <a:tcPr/>
                </a:tc>
              </a:tr>
              <a:tr h="237218">
                <a:tc>
                  <a:txBody>
                    <a:bodyPr/>
                    <a:lstStyle/>
                    <a:p>
                      <a:r>
                        <a:rPr lang="en-US" sz="1200" dirty="0" smtClean="0">
                          <a:latin typeface="Times New Roman" panose="02020603050405020304" pitchFamily="18" charset="0"/>
                          <a:cs typeface="Times New Roman" panose="02020603050405020304" pitchFamily="18" charset="0"/>
                        </a:rPr>
                        <a:t>                  Fe</a:t>
                      </a:r>
                      <a:endParaRPr lang="ru-RU" sz="1200" dirty="0">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latin typeface="Times New Roman" panose="02020603050405020304" pitchFamily="18" charset="0"/>
                          <a:cs typeface="Times New Roman" panose="02020603050405020304" pitchFamily="18" charset="0"/>
                        </a:rPr>
                        <a:t>0.68(3)</a:t>
                      </a:r>
                      <a:endParaRPr lang="ru-RU" sz="1200" dirty="0">
                        <a:latin typeface="Times New Roman" panose="02020603050405020304" pitchFamily="18" charset="0"/>
                        <a:cs typeface="Times New Roman" panose="02020603050405020304" pitchFamily="18" charset="0"/>
                      </a:endParaRPr>
                    </a:p>
                  </a:txBody>
                  <a:tcPr/>
                </a:tc>
              </a:tr>
              <a:tr h="237218">
                <a:tc>
                  <a:txBody>
                    <a:bodyPr/>
                    <a:lstStyle/>
                    <a:p>
                      <a:r>
                        <a:rPr lang="en-US" sz="1200" dirty="0" smtClean="0">
                          <a:latin typeface="Times New Roman" panose="02020603050405020304" pitchFamily="18" charset="0"/>
                          <a:cs typeface="Times New Roman" panose="02020603050405020304" pitchFamily="18" charset="0"/>
                        </a:rPr>
                        <a:t>B site:       Cu</a:t>
                      </a:r>
                      <a:endParaRPr lang="ru-RU" sz="1200" dirty="0">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latin typeface="Times New Roman" panose="02020603050405020304" pitchFamily="18" charset="0"/>
                          <a:cs typeface="Times New Roman" panose="02020603050405020304" pitchFamily="18" charset="0"/>
                        </a:rPr>
                        <a:t>0.70(1)</a:t>
                      </a:r>
                      <a:endParaRPr lang="ru-RU" sz="1200" dirty="0">
                        <a:latin typeface="Times New Roman" panose="02020603050405020304" pitchFamily="18" charset="0"/>
                        <a:cs typeface="Times New Roman" panose="02020603050405020304" pitchFamily="18" charset="0"/>
                      </a:endParaRPr>
                    </a:p>
                  </a:txBody>
                  <a:tcPr/>
                </a:tc>
              </a:tr>
              <a:tr h="237218">
                <a:tc>
                  <a:txBody>
                    <a:bodyPr/>
                    <a:lstStyle/>
                    <a:p>
                      <a:r>
                        <a:rPr lang="en-US" sz="1200" dirty="0" smtClean="0">
                          <a:latin typeface="Times New Roman" panose="02020603050405020304" pitchFamily="18" charset="0"/>
                          <a:cs typeface="Times New Roman" panose="02020603050405020304" pitchFamily="18" charset="0"/>
                        </a:rPr>
                        <a:t>                  Fe</a:t>
                      </a:r>
                      <a:endParaRPr lang="ru-RU" sz="1200" dirty="0">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latin typeface="Times New Roman" panose="02020603050405020304" pitchFamily="18" charset="0"/>
                          <a:cs typeface="Times New Roman" panose="02020603050405020304" pitchFamily="18" charset="0"/>
                        </a:rPr>
                        <a:t>0.82(2)</a:t>
                      </a:r>
                      <a:endParaRPr lang="ru-RU" sz="1200" dirty="0">
                        <a:latin typeface="Times New Roman" panose="02020603050405020304" pitchFamily="18" charset="0"/>
                        <a:cs typeface="Times New Roman" panose="02020603050405020304" pitchFamily="18" charset="0"/>
                      </a:endParaRPr>
                    </a:p>
                  </a:txBody>
                  <a:tcPr/>
                </a:tc>
              </a:tr>
              <a:tr h="237218">
                <a:tc>
                  <a:txBody>
                    <a:bodyPr/>
                    <a:lstStyle/>
                    <a:p>
                      <a:r>
                        <a:rPr lang="en-US" sz="1200" dirty="0" smtClean="0">
                          <a:latin typeface="Times New Roman" panose="02020603050405020304" pitchFamily="18" charset="0"/>
                          <a:cs typeface="Times New Roman" panose="02020603050405020304" pitchFamily="18" charset="0"/>
                        </a:rPr>
                        <a:t>                 </a:t>
                      </a:r>
                      <a:r>
                        <a:rPr lang="en-US" sz="1200" baseline="0" dirty="0" smtClean="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Ga</a:t>
                      </a:r>
                      <a:endParaRPr lang="ru-RU" sz="1200" dirty="0">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latin typeface="Times New Roman" panose="02020603050405020304" pitchFamily="18" charset="0"/>
                          <a:cs typeface="Times New Roman" panose="02020603050405020304" pitchFamily="18" charset="0"/>
                        </a:rPr>
                        <a:t>0.50(1)</a:t>
                      </a:r>
                      <a:endParaRPr lang="ru-RU" sz="1200" dirty="0">
                        <a:latin typeface="Times New Roman" panose="02020603050405020304" pitchFamily="18" charset="0"/>
                        <a:cs typeface="Times New Roman" panose="02020603050405020304" pitchFamily="18" charset="0"/>
                      </a:endParaRPr>
                    </a:p>
                  </a:txBody>
                  <a:tcPr/>
                </a:tc>
              </a:tr>
              <a:tr h="251173">
                <a:tc gridSpan="2">
                  <a:txBody>
                    <a:bodyPr/>
                    <a:lstStyle/>
                    <a:p>
                      <a:pPr algn="ctr"/>
                      <a:r>
                        <a:rPr lang="en-US" sz="1200" i="1" dirty="0" smtClean="0">
                          <a:latin typeface="Times New Roman" panose="02020603050405020304" pitchFamily="18" charset="0"/>
                          <a:cs typeface="Times New Roman" panose="02020603050405020304" pitchFamily="18" charset="0"/>
                        </a:rPr>
                        <a:t>Calculated Atomic Coordinates</a:t>
                      </a:r>
                      <a:endParaRPr lang="ru-RU" sz="1200" i="1" dirty="0">
                        <a:latin typeface="Times New Roman" panose="02020603050405020304" pitchFamily="18" charset="0"/>
                        <a:cs typeface="Times New Roman" panose="02020603050405020304" pitchFamily="18" charset="0"/>
                      </a:endParaRPr>
                    </a:p>
                  </a:txBody>
                  <a:tcPr/>
                </a:tc>
                <a:tc hMerge="1">
                  <a:txBody>
                    <a:bodyPr/>
                    <a:lstStyle/>
                    <a:p>
                      <a:endParaRPr lang="ru-RU" dirty="0"/>
                    </a:p>
                  </a:txBody>
                  <a:tcPr/>
                </a:tc>
              </a:tr>
              <a:tr h="237218">
                <a:tc>
                  <a:txBody>
                    <a:bodyPr/>
                    <a:lstStyle/>
                    <a:p>
                      <a:r>
                        <a:rPr lang="en-US" sz="1200" dirty="0" smtClean="0">
                          <a:latin typeface="Times New Roman" panose="02020603050405020304" pitchFamily="18" charset="0"/>
                          <a:cs typeface="Times New Roman" panose="02020603050405020304" pitchFamily="18" charset="0"/>
                        </a:rPr>
                        <a:t>                </a:t>
                      </a:r>
                      <a:r>
                        <a:rPr lang="en-US" sz="1200" baseline="0" dirty="0" smtClean="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O: x</a:t>
                      </a:r>
                      <a:endParaRPr lang="ru-RU" sz="1200" dirty="0">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latin typeface="Times New Roman" panose="02020603050405020304" pitchFamily="18" charset="0"/>
                          <a:cs typeface="Times New Roman" panose="02020603050405020304" pitchFamily="18" charset="0"/>
                        </a:rPr>
                        <a:t>0.260(1)</a:t>
                      </a:r>
                      <a:endParaRPr lang="ru-RU" sz="12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1057462390"/>
      </p:ext>
    </p:extLst>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3000">
              <a:srgbClr val="C9E3D6"/>
            </a:gs>
            <a:gs pos="67000">
              <a:schemeClr val="bg2">
                <a:tint val="90000"/>
                <a:satMod val="92000"/>
                <a:lumMod val="120000"/>
              </a:schemeClr>
            </a:gs>
            <a:gs pos="100000">
              <a:srgbClr val="93C7AC"/>
            </a:gs>
          </a:gsLst>
          <a:lin ang="27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22581" y="-164522"/>
            <a:ext cx="6197599" cy="1305791"/>
          </a:xfrm>
        </p:spPr>
        <p:txBody>
          <a:bodyPr>
            <a:normAutofit/>
          </a:bodyPr>
          <a:lstStyle/>
          <a:p>
            <a:pPr algn="ctr"/>
            <a:r>
              <a:rPr lang="en-US" sz="2800" b="1" dirty="0" smtClean="0">
                <a:solidFill>
                  <a:srgbClr val="C00000"/>
                </a:solidFill>
                <a:latin typeface="Bookman Old Style" panose="02050604050505020204" pitchFamily="18" charset="0"/>
              </a:rPr>
              <a:t>Magnetic structure </a:t>
            </a:r>
            <a:r>
              <a:rPr lang="en-US" sz="2800" b="1" dirty="0" smtClean="0">
                <a:solidFill>
                  <a:srgbClr val="C00000"/>
                </a:solidFill>
                <a:latin typeface="Bookman Old Style" panose="02050604050505020204" pitchFamily="18" charset="0"/>
              </a:rPr>
              <a:t>of ferrite Zn</a:t>
            </a:r>
            <a:r>
              <a:rPr lang="en-US" sz="2800" b="1" baseline="-25000" dirty="0">
                <a:solidFill>
                  <a:srgbClr val="C00000"/>
                </a:solidFill>
                <a:latin typeface="Bookman Old Style" panose="02050604050505020204" pitchFamily="18" charset="0"/>
              </a:rPr>
              <a:t>0.3</a:t>
            </a:r>
            <a:r>
              <a:rPr lang="en-US" sz="2800" b="1" dirty="0" smtClean="0">
                <a:solidFill>
                  <a:srgbClr val="C00000"/>
                </a:solidFill>
                <a:latin typeface="Bookman Old Style" panose="02050604050505020204" pitchFamily="18" charset="0"/>
              </a:rPr>
              <a:t>Cu</a:t>
            </a:r>
            <a:r>
              <a:rPr lang="en-US" sz="2800" b="1" baseline="-25000" dirty="0">
                <a:solidFill>
                  <a:srgbClr val="C00000"/>
                </a:solidFill>
                <a:latin typeface="Bookman Old Style" panose="02050604050505020204" pitchFamily="18" charset="0"/>
              </a:rPr>
              <a:t>0.7</a:t>
            </a:r>
            <a:r>
              <a:rPr lang="en-US" sz="2800" b="1" dirty="0" smtClean="0">
                <a:solidFill>
                  <a:srgbClr val="C00000"/>
                </a:solidFill>
                <a:latin typeface="Bookman Old Style" panose="02050604050505020204" pitchFamily="18" charset="0"/>
              </a:rPr>
              <a:t>Fe</a:t>
            </a:r>
            <a:r>
              <a:rPr lang="en-US" sz="2800" b="1" baseline="-25000" dirty="0">
                <a:solidFill>
                  <a:srgbClr val="C00000"/>
                </a:solidFill>
                <a:latin typeface="Bookman Old Style" panose="02050604050505020204" pitchFamily="18" charset="0"/>
              </a:rPr>
              <a:t>1.5</a:t>
            </a:r>
            <a:r>
              <a:rPr lang="en-US" sz="2800" b="1" dirty="0" smtClean="0">
                <a:solidFill>
                  <a:srgbClr val="C00000"/>
                </a:solidFill>
                <a:latin typeface="Bookman Old Style" panose="02050604050505020204" pitchFamily="18" charset="0"/>
              </a:rPr>
              <a:t>Ga</a:t>
            </a:r>
            <a:r>
              <a:rPr lang="en-US" sz="2800" b="1" baseline="-25000" dirty="0">
                <a:solidFill>
                  <a:srgbClr val="C00000"/>
                </a:solidFill>
                <a:latin typeface="Bookman Old Style" panose="02050604050505020204" pitchFamily="18" charset="0"/>
              </a:rPr>
              <a:t>0.5</a:t>
            </a:r>
            <a:r>
              <a:rPr lang="en-US" sz="2800" b="1" dirty="0" smtClean="0">
                <a:solidFill>
                  <a:srgbClr val="C00000"/>
                </a:solidFill>
                <a:latin typeface="Bookman Old Style" panose="02050604050505020204" pitchFamily="18" charset="0"/>
              </a:rPr>
              <a:t>O</a:t>
            </a:r>
            <a:r>
              <a:rPr lang="en-US" sz="2800" b="1" baseline="-25000" dirty="0">
                <a:solidFill>
                  <a:srgbClr val="C00000"/>
                </a:solidFill>
                <a:latin typeface="Bookman Old Style" panose="02050604050505020204" pitchFamily="18" charset="0"/>
              </a:rPr>
              <a:t>4</a:t>
            </a:r>
            <a:r>
              <a:rPr lang="en-US" sz="2800" b="1" dirty="0" smtClean="0">
                <a:solidFill>
                  <a:srgbClr val="C00000"/>
                </a:solidFill>
                <a:latin typeface="Bookman Old Style" panose="02050604050505020204" pitchFamily="18" charset="0"/>
              </a:rPr>
              <a:t> </a:t>
            </a:r>
            <a:endParaRPr lang="ru-RU" sz="2800" b="1" dirty="0">
              <a:solidFill>
                <a:srgbClr val="C00000"/>
              </a:solidFill>
              <a:latin typeface="Bookman Old Style" panose="02050604050505020204" pitchFamily="18" charset="0"/>
            </a:endParaRPr>
          </a:p>
        </p:txBody>
      </p:sp>
      <p:sp>
        <p:nvSpPr>
          <p:cNvPr id="6" name="Rectangle 4"/>
          <p:cNvSpPr>
            <a:spLocks noChangeArrowheads="1"/>
          </p:cNvSpPr>
          <p:nvPr/>
        </p:nvSpPr>
        <p:spPr bwMode="auto">
          <a:xfrm>
            <a:off x="3501737" y="219248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8" name="Rectangle 6"/>
          <p:cNvSpPr>
            <a:spLocks noChangeArrowheads="1"/>
          </p:cNvSpPr>
          <p:nvPr/>
        </p:nvSpPr>
        <p:spPr bwMode="auto">
          <a:xfrm>
            <a:off x="-72736" y="1305791"/>
            <a:ext cx="840318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9" name="Объект 8"/>
          <p:cNvGraphicFramePr>
            <a:graphicFrameLocks noChangeAspect="1"/>
          </p:cNvGraphicFramePr>
          <p:nvPr>
            <p:extLst>
              <p:ext uri="{D42A27DB-BD31-4B8C-83A1-F6EECF244321}">
                <p14:modId xmlns:p14="http://schemas.microsoft.com/office/powerpoint/2010/main" val="2933623965"/>
              </p:ext>
            </p:extLst>
          </p:nvPr>
        </p:nvGraphicFramePr>
        <p:xfrm>
          <a:off x="5003800" y="1041401"/>
          <a:ext cx="3807093" cy="2705100"/>
        </p:xfrm>
        <a:graphic>
          <a:graphicData uri="http://schemas.openxmlformats.org/presentationml/2006/ole">
            <mc:AlternateContent xmlns:mc="http://schemas.openxmlformats.org/markup-compatibility/2006">
              <mc:Choice xmlns:v="urn:schemas-microsoft-com:vml" Requires="v">
                <p:oleObj spid="_x0000_s12327" name="Graph" r:id="rId3" imgW="3880440" imgH="2926080" progId="Origin50.Graph">
                  <p:embed/>
                </p:oleObj>
              </mc:Choice>
              <mc:Fallback>
                <p:oleObj name="Graph" r:id="rId3" imgW="3880440" imgH="2926080" progId="Origin50.Graph">
                  <p:embed/>
                  <p:pic>
                    <p:nvPicPr>
                      <p:cNvPr id="0" name="Object 5"/>
                      <p:cNvPicPr>
                        <a:picLocks noChangeAspect="1" noChangeArrowheads="1"/>
                      </p:cNvPicPr>
                      <p:nvPr/>
                    </p:nvPicPr>
                    <p:blipFill>
                      <a:blip r:embed="rId4"/>
                      <a:srcRect l="4140" r="6847" b="2715"/>
                      <a:stretch>
                        <a:fillRect/>
                      </a:stretch>
                    </p:blipFill>
                    <p:spPr bwMode="auto">
                      <a:xfrm>
                        <a:off x="5003800" y="1041401"/>
                        <a:ext cx="3807093" cy="2705100"/>
                      </a:xfrm>
                      <a:prstGeom prst="rect">
                        <a:avLst/>
                      </a:prstGeom>
                      <a:solidFill>
                        <a:schemeClr val="bg1"/>
                      </a:solidFill>
                      <a:ln>
                        <a:solidFill>
                          <a:srgbClr val="316B71"/>
                        </a:solidFill>
                      </a:ln>
                    </p:spPr>
                  </p:pic>
                </p:oleObj>
              </mc:Fallback>
            </mc:AlternateContent>
          </a:graphicData>
        </a:graphic>
      </p:graphicFrame>
      <p:graphicFrame>
        <p:nvGraphicFramePr>
          <p:cNvPr id="7" name="Объект 6"/>
          <p:cNvGraphicFramePr>
            <a:graphicFrameLocks noChangeAspect="1"/>
          </p:cNvGraphicFramePr>
          <p:nvPr>
            <p:extLst>
              <p:ext uri="{D42A27DB-BD31-4B8C-83A1-F6EECF244321}">
                <p14:modId xmlns:p14="http://schemas.microsoft.com/office/powerpoint/2010/main" val="3166657947"/>
              </p:ext>
            </p:extLst>
          </p:nvPr>
        </p:nvGraphicFramePr>
        <p:xfrm>
          <a:off x="5003799" y="3789363"/>
          <a:ext cx="3807093" cy="2981325"/>
        </p:xfrm>
        <a:graphic>
          <a:graphicData uri="http://schemas.openxmlformats.org/presentationml/2006/ole">
            <mc:AlternateContent xmlns:mc="http://schemas.openxmlformats.org/markup-compatibility/2006">
              <mc:Choice xmlns:v="urn:schemas-microsoft-com:vml" Requires="v">
                <p:oleObj spid="_x0000_s12328" name="Graph" r:id="rId5" imgW="4131720" imgH="2901600" progId="Origin50.Graph">
                  <p:embed/>
                </p:oleObj>
              </mc:Choice>
              <mc:Fallback>
                <p:oleObj name="Graph" r:id="rId5" imgW="4131720" imgH="2901600" progId="Origin50.Graph">
                  <p:embed/>
                  <p:pic>
                    <p:nvPicPr>
                      <p:cNvPr id="0" name="Object 3"/>
                      <p:cNvPicPr>
                        <a:picLocks noChangeAspect="1" noChangeArrowheads="1"/>
                      </p:cNvPicPr>
                      <p:nvPr/>
                    </p:nvPicPr>
                    <p:blipFill>
                      <a:blip r:embed="rId6"/>
                      <a:srcRect l="2383" t="4716" r="9598" b="2037"/>
                      <a:stretch>
                        <a:fillRect/>
                      </a:stretch>
                    </p:blipFill>
                    <p:spPr bwMode="auto">
                      <a:xfrm>
                        <a:off x="5003799" y="3789363"/>
                        <a:ext cx="3807093" cy="2981325"/>
                      </a:xfrm>
                      <a:prstGeom prst="rect">
                        <a:avLst/>
                      </a:prstGeom>
                      <a:solidFill>
                        <a:schemeClr val="bg1"/>
                      </a:solidFill>
                      <a:ln>
                        <a:solidFill>
                          <a:srgbClr val="316B71"/>
                        </a:solidFill>
                      </a:ln>
                    </p:spPr>
                  </p:pic>
                </p:oleObj>
              </mc:Fallback>
            </mc:AlternateContent>
          </a:graphicData>
        </a:graphic>
      </p:graphicFrame>
      <p:pic>
        <p:nvPicPr>
          <p:cNvPr id="10" name="Рисунок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17515" y="2546628"/>
            <a:ext cx="1815742" cy="2256702"/>
          </a:xfrm>
          <a:prstGeom prst="rect">
            <a:avLst/>
          </a:prstGeom>
          <a:solidFill>
            <a:schemeClr val="accent2"/>
          </a:solidFill>
        </p:spPr>
      </p:pic>
      <p:sp>
        <p:nvSpPr>
          <p:cNvPr id="3" name="Стрелка вправо 2"/>
          <p:cNvSpPr/>
          <p:nvPr/>
        </p:nvSpPr>
        <p:spPr>
          <a:xfrm>
            <a:off x="2348337" y="1908847"/>
            <a:ext cx="2291017" cy="419100"/>
          </a:xfrm>
          <a:prstGeom prst="rightArrow">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C00000"/>
              </a:solidFill>
            </a:endParaRPr>
          </a:p>
        </p:txBody>
      </p:sp>
      <p:sp>
        <p:nvSpPr>
          <p:cNvPr id="11" name="Стрелка вправо 10"/>
          <p:cNvSpPr/>
          <p:nvPr/>
        </p:nvSpPr>
        <p:spPr>
          <a:xfrm>
            <a:off x="2348338" y="5022011"/>
            <a:ext cx="2291017" cy="419100"/>
          </a:xfrm>
          <a:prstGeom prst="rightArrow">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C00000"/>
              </a:solidFill>
            </a:endParaRPr>
          </a:p>
        </p:txBody>
      </p:sp>
      <p:pic>
        <p:nvPicPr>
          <p:cNvPr id="12" name="Picture 2" descr="1"/>
          <p:cNvPicPr>
            <a:picLocks noGrp="1" noChangeAspect="1" noChangeArrowheads="1"/>
          </p:cNvPicPr>
          <p:nvPr>
            <p:ph idx="1"/>
          </p:nvPr>
        </p:nvPicPr>
        <p:blipFill>
          <a:blip r:embed="rId8" cstate="print"/>
          <a:srcRect/>
          <a:stretch>
            <a:fillRect/>
          </a:stretch>
        </p:blipFill>
        <p:spPr>
          <a:xfrm>
            <a:off x="361867" y="3966735"/>
            <a:ext cx="1760537" cy="2142204"/>
          </a:xfrm>
          <a:prstGeom prst="rect">
            <a:avLst/>
          </a:prstGeom>
          <a:ln>
            <a:solidFill>
              <a:schemeClr val="tx1"/>
            </a:solidFill>
          </a:ln>
          <a:effectLst>
            <a:outerShdw blurRad="292100" dist="139700" dir="2700000" algn="tl" rotWithShape="0">
              <a:srgbClr val="333333">
                <a:alpha val="65000"/>
              </a:srgbClr>
            </a:outerShdw>
          </a:effectLst>
        </p:spPr>
      </p:pic>
      <p:pic>
        <p:nvPicPr>
          <p:cNvPr id="12314" name="Picture 26" descr="Картинки по запросу термометр рисунок"/>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0000">
                        <a14:foregroundMark x1="60833" y1="26667" x2="60833" y2="26667"/>
                        <a14:foregroundMark x1="65833" y1="39167" x2="65833" y2="39167"/>
                        <a14:foregroundMark x1="64167" y1="47083" x2="64167" y2="47083"/>
                        <a14:foregroundMark x1="67083" y1="60000" x2="67083" y2="60000"/>
                      </a14:backgroundRemoval>
                    </a14:imgEffect>
                  </a14:imgLayer>
                </a14:imgProps>
              </a:ext>
              <a:ext uri="{28A0092B-C50C-407E-A947-70E740481C1C}">
                <a14:useLocalDpi xmlns:a14="http://schemas.microsoft.com/office/drawing/2010/main" val="0"/>
              </a:ext>
            </a:extLst>
          </a:blip>
          <a:srcRect/>
          <a:stretch>
            <a:fillRect/>
          </a:stretch>
        </p:blipFill>
        <p:spPr bwMode="auto">
          <a:xfrm>
            <a:off x="43711" y="829614"/>
            <a:ext cx="2396850" cy="24955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62256" y="3018465"/>
            <a:ext cx="759760"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T, K</a:t>
            </a:r>
            <a:endParaRPr lang="ru-RU" sz="2400" b="1"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703077" y="6149119"/>
            <a:ext cx="1078116"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P, </a:t>
            </a:r>
            <a:r>
              <a:rPr lang="en-US" sz="2400" b="1" dirty="0" err="1" smtClean="0">
                <a:latin typeface="Times New Roman" panose="02020603050405020304" pitchFamily="18" charset="0"/>
                <a:cs typeface="Times New Roman" panose="02020603050405020304" pitchFamily="18" charset="0"/>
              </a:rPr>
              <a:t>GPa</a:t>
            </a:r>
            <a:endParaRPr lang="ru-RU"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1001606"/>
      </p:ext>
    </p:extLst>
  </p:cSld>
  <p:clrMapOvr>
    <a:masterClrMapping/>
  </p:clrMapOvr>
  <p:transition spd="slow">
    <p:split orient="vert"/>
  </p:transition>
  <p:timing>
    <p:tnLst>
      <p:par>
        <p:cTn id="1" dur="indefinite" restart="never" nodeType="tmRoot"/>
      </p:par>
    </p:tnLst>
  </p:timing>
</p:sld>
</file>

<file path=ppt/theme/theme1.xml><?xml version="1.0" encoding="utf-8"?>
<a:theme xmlns:a="http://schemas.openxmlformats.org/drawingml/2006/main" name="Бюрюза">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Бюрюза" id="{B2EC5BFC-5CF0-4532-816A-F9B4B35138C8}" vid="{E88438F4-4B6D-44C8-9A4E-73BD0B248458}"/>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Бюрюза</Template>
  <TotalTime>300</TotalTime>
  <Words>1203</Words>
  <Application>Microsoft Office PowerPoint</Application>
  <PresentationFormat>Экран (4:3)</PresentationFormat>
  <Paragraphs>102</Paragraphs>
  <Slides>16</Slides>
  <Notes>15</Notes>
  <HiddenSlides>0</HiddenSlides>
  <MMClips>0</MMClips>
  <ScaleCrop>false</ScaleCrop>
  <HeadingPairs>
    <vt:vector size="8" baseType="variant">
      <vt:variant>
        <vt:lpstr>Использованные шрифты</vt:lpstr>
      </vt:variant>
      <vt:variant>
        <vt:i4>6</vt:i4>
      </vt:variant>
      <vt:variant>
        <vt:lpstr>Тема</vt:lpstr>
      </vt:variant>
      <vt:variant>
        <vt:i4>1</vt:i4>
      </vt:variant>
      <vt:variant>
        <vt:lpstr>Внедренные серверы OLE</vt:lpstr>
      </vt:variant>
      <vt:variant>
        <vt:i4>3</vt:i4>
      </vt:variant>
      <vt:variant>
        <vt:lpstr>Заголовки слайдов</vt:lpstr>
      </vt:variant>
      <vt:variant>
        <vt:i4>16</vt:i4>
      </vt:variant>
    </vt:vector>
  </HeadingPairs>
  <TitlesOfParts>
    <vt:vector size="26" baseType="lpstr">
      <vt:lpstr>Arial</vt:lpstr>
      <vt:lpstr>Bookman Old Style</vt:lpstr>
      <vt:lpstr>Calibri</vt:lpstr>
      <vt:lpstr>Calibri Light</vt:lpstr>
      <vt:lpstr>Times New Roman</vt:lpstr>
      <vt:lpstr>Wingdings 3</vt:lpstr>
      <vt:lpstr>Бюрюза</vt:lpstr>
      <vt:lpstr>CorelDRAW</vt:lpstr>
      <vt:lpstr>Origin Graph</vt:lpstr>
      <vt:lpstr>Graph</vt:lpstr>
      <vt:lpstr>SPECIAL ASPECTS OF STRUCTURE OF COMPLEX OXIDES OF IRON AND MANGANESE UNDER HIGH PRESSURE</vt:lpstr>
      <vt:lpstr>Physical properties of manganites and ferrites </vt:lpstr>
      <vt:lpstr>Nanostructured complex oxides: new word in biomedicine</vt:lpstr>
      <vt:lpstr>Nanostructured manganite: Physical properties</vt:lpstr>
      <vt:lpstr>Experimental method:  Neutron Diffraction</vt:lpstr>
      <vt:lpstr>Experimental method: Neutron diffractometers DN-6 and DN-12</vt:lpstr>
      <vt:lpstr>Experimental methods: High pressure cells</vt:lpstr>
      <vt:lpstr>Crystal structure of ferrite Zn0.3Cu0.7Fe1.5Ga0.5O4 </vt:lpstr>
      <vt:lpstr>Magnetic structure of ferrite Zn0.3Cu0.7Fe1.5Ga0.5O4 </vt:lpstr>
      <vt:lpstr>Crystal structure of manganite La1-xSrxMnO3</vt:lpstr>
      <vt:lpstr>Magnetic structure of nanostructured manganites</vt:lpstr>
      <vt:lpstr>Magnetic structure of nanostructured manganites</vt:lpstr>
      <vt:lpstr>Structural model</vt:lpstr>
      <vt:lpstr>Conclusion</vt:lpstr>
      <vt:lpstr>Publications</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Исследование кристаллической и магнитной структура лантан-стронциевых манганитов при высоком давлении</dc:title>
  <dc:creator>Надежда</dc:creator>
  <cp:lastModifiedBy>Надежда Белозерова</cp:lastModifiedBy>
  <cp:revision>31</cp:revision>
  <dcterms:created xsi:type="dcterms:W3CDTF">2015-02-09T01:44:27Z</dcterms:created>
  <dcterms:modified xsi:type="dcterms:W3CDTF">2017-11-30T06:40:49Z</dcterms:modified>
</cp:coreProperties>
</file>