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6" r:id="rId2"/>
    <p:sldId id="275" r:id="rId3"/>
    <p:sldId id="267" r:id="rId4"/>
    <p:sldId id="263" r:id="rId5"/>
    <p:sldId id="270" r:id="rId6"/>
    <p:sldId id="277" r:id="rId7"/>
    <p:sldId id="274" r:id="rId8"/>
    <p:sldId id="273" r:id="rId9"/>
    <p:sldId id="282" r:id="rId10"/>
    <p:sldId id="272" r:id="rId11"/>
    <p:sldId id="269"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4EE41"/>
    <a:srgbClr val="34F101"/>
    <a:srgbClr val="00F26D"/>
    <a:srgbClr val="2ADD6A"/>
    <a:srgbClr val="48D48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70725" autoAdjust="0"/>
  </p:normalViewPr>
  <p:slideViewPr>
    <p:cSldViewPr>
      <p:cViewPr>
        <p:scale>
          <a:sx n="60" d="100"/>
          <a:sy n="60" d="100"/>
        </p:scale>
        <p:origin x="-3006" y="-4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C1801-F4BC-4E04-8222-F7512C45B473}" type="datetimeFigureOut">
              <a:rPr lang="ru-RU" smtClean="0"/>
              <a:pPr/>
              <a:t>29.11.2017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30BA38-06A9-4A1F-A071-999E4AD20C2B}" type="slidenum">
              <a:rPr lang="ru-RU" smtClean="0"/>
              <a:pPr/>
              <a:t>‹#›</a:t>
            </a:fld>
            <a:endParaRPr lang="ru-RU"/>
          </a:p>
        </p:txBody>
      </p:sp>
    </p:spTree>
    <p:extLst>
      <p:ext uri="{BB962C8B-B14F-4D97-AF65-F5344CB8AC3E}">
        <p14:creationId xmlns="" xmlns:p14="http://schemas.microsoft.com/office/powerpoint/2010/main" val="3943187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topics.sciencedirect.com/topics/page/Spatial_memory" TargetMode="External"/><Relationship Id="rId3" Type="http://schemas.openxmlformats.org/officeDocument/2006/relationships/hyperlink" Target="http://www.multitran.ru/c/m.exe?t=5511885_1_2&amp;s1=%C0%EA%F2%F3%E0%EB%FC%ED%EE%F1%F2%FC%20%FD%F2%EE%E9%20%EF%F0%EE%E1%EB%E5%EC%FB%20%E2%FB%E7%E2%E0%ED%E0%20%F2%E5%EC,%20%F7%F2%EE" TargetMode="External"/><Relationship Id="rId7" Type="http://schemas.openxmlformats.org/officeDocument/2006/relationships/hyperlink" Target="http://topics.sciencedirect.com/topics/page/Hippocampus" TargetMode="External"/><Relationship Id="rId12" Type="http://schemas.openxmlformats.org/officeDocument/2006/relationships/hyperlink" Target="http://topics.sciencedirect.com/topics/page/Neuroplasticit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sciencedirect.com/science/article/pii/S1873506116000738" TargetMode="External"/><Relationship Id="rId11" Type="http://schemas.openxmlformats.org/officeDocument/2006/relationships/hyperlink" Target="http://topics.sciencedirect.com/topics/page/Granule_cell" TargetMode="External"/><Relationship Id="rId5" Type="http://schemas.openxmlformats.org/officeDocument/2006/relationships/hyperlink" Target="http://www.multitran.ru/c/m.exe?t=6433902_1_2&amp;s1=%E0%EA%F2%F3%E0%EB%FC%ED%EE%F1%F2%FC%20%F2%E5%EC%FB" TargetMode="External"/><Relationship Id="rId10" Type="http://schemas.openxmlformats.org/officeDocument/2006/relationships/hyperlink" Target="http://topics.sciencedirect.com/topics/page/Neurogenesis" TargetMode="External"/><Relationship Id="rId4" Type="http://schemas.openxmlformats.org/officeDocument/2006/relationships/hyperlink" Target="http://www.multitran.ru/c/m.exe?t=6623450_1_2&amp;s1=%E0%EA%F2%F3%E0%EB%FC%ED%EE%F1%F2%FC%20%E8%F1%F1%EB%E5%E4%EE%E2%E0%ED%E8%FF" TargetMode="External"/><Relationship Id="rId9" Type="http://schemas.openxmlformats.org/officeDocument/2006/relationships/hyperlink" Target="http://www.sciencedirect.com/science/article/pii/S03064522150054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ultitran.ru/c/m.exe?t=4874967_1_2&amp;s1=%F6%E5%EB%FC%20%E8%F1%F1%EB%E5%E4%EE%E2%E0%ED%E8%F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ultitran.ru/c/m.exe?t=1149853_1_2&amp;s1=%F1%EF%EE%F1%EE%E1%20%F3%EF%E0%EA%EE%E2%EA%E8%20%C4%CD%C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u="none" strike="noStrike" kern="1200" dirty="0" smtClean="0">
                <a:solidFill>
                  <a:schemeClr val="tx1"/>
                </a:solidFill>
                <a:latin typeface="+mn-lt"/>
                <a:ea typeface="+mn-ea"/>
                <a:cs typeface="+mn-cs"/>
                <a:hlinkClick r:id="rId3"/>
              </a:rPr>
              <a:t>This problem is important today because</a:t>
            </a:r>
            <a:r>
              <a:rPr lang="ru-RU" sz="1200" u="none" strike="noStrike" kern="1200" dirty="0" smtClean="0">
                <a:solidFill>
                  <a:schemeClr val="tx1"/>
                </a:solidFill>
                <a:latin typeface="+mn-lt"/>
                <a:ea typeface="+mn-ea"/>
                <a:cs typeface="+mn-cs"/>
              </a:rPr>
              <a:t> </a:t>
            </a:r>
          </a:p>
          <a:p>
            <a:endParaRPr lang="ru-RU" sz="1200" u="none" strike="noStrike" kern="1200" dirty="0" smtClean="0">
              <a:solidFill>
                <a:schemeClr val="tx1"/>
              </a:solidFill>
              <a:latin typeface="+mn-lt"/>
              <a:ea typeface="+mn-ea"/>
              <a:cs typeface="+mn-cs"/>
            </a:endParaRPr>
          </a:p>
          <a:p>
            <a:endParaRPr lang="ru-RU" sz="1200"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4"/>
              </a:rPr>
              <a:t/>
            </a:r>
            <a:br>
              <a:rPr lang="en-US" sz="1200" u="none" strike="noStrike" kern="1200" dirty="0" smtClean="0">
                <a:solidFill>
                  <a:schemeClr val="tx1"/>
                </a:solidFill>
                <a:latin typeface="+mn-lt"/>
                <a:ea typeface="+mn-ea"/>
                <a:cs typeface="+mn-cs"/>
                <a:hlinkClick r:id="rId4"/>
              </a:rPr>
            </a:br>
            <a:r>
              <a:rPr lang="en-US" sz="1200" u="none" strike="noStrike" kern="1200" dirty="0" smtClean="0">
                <a:solidFill>
                  <a:schemeClr val="tx1"/>
                </a:solidFill>
                <a:latin typeface="+mn-lt"/>
                <a:ea typeface="+mn-ea"/>
                <a:cs typeface="+mn-cs"/>
                <a:hlinkClick r:id="rId4"/>
              </a:rPr>
              <a:t>thematic justification</a:t>
            </a:r>
            <a:r>
              <a:rPr lang="ru-RU" sz="1200" u="none" strike="noStrike" kern="1200" dirty="0" smtClean="0">
                <a:solidFill>
                  <a:schemeClr val="tx1"/>
                </a:solidFill>
                <a:latin typeface="+mn-lt"/>
                <a:ea typeface="+mn-ea"/>
                <a:cs typeface="+mn-cs"/>
              </a:rPr>
              <a:t> – актуальность исследования</a:t>
            </a:r>
          </a:p>
          <a:p>
            <a:r>
              <a:rPr lang="en-US" sz="1200" u="none" strike="noStrike" kern="1200" dirty="0" smtClean="0">
                <a:solidFill>
                  <a:schemeClr val="tx1"/>
                </a:solidFill>
                <a:latin typeface="+mn-lt"/>
                <a:ea typeface="+mn-ea"/>
                <a:cs typeface="+mn-cs"/>
                <a:hlinkClick r:id="rId5"/>
              </a:rPr>
              <a:t/>
            </a:r>
            <a:br>
              <a:rPr lang="en-US" sz="1200" u="none" strike="noStrike" kern="1200" dirty="0" smtClean="0">
                <a:solidFill>
                  <a:schemeClr val="tx1"/>
                </a:solidFill>
                <a:latin typeface="+mn-lt"/>
                <a:ea typeface="+mn-ea"/>
                <a:cs typeface="+mn-cs"/>
                <a:hlinkClick r:id="rId5"/>
              </a:rPr>
            </a:br>
            <a:r>
              <a:rPr lang="en-US" sz="1200" u="none" strike="noStrike" kern="1200" dirty="0" smtClean="0">
                <a:solidFill>
                  <a:schemeClr val="tx1"/>
                </a:solidFill>
                <a:latin typeface="+mn-lt"/>
                <a:ea typeface="+mn-ea"/>
                <a:cs typeface="+mn-cs"/>
                <a:hlinkClick r:id="rId5"/>
              </a:rPr>
              <a:t>timeliness of the topic</a:t>
            </a:r>
            <a:r>
              <a:rPr lang="ru-RU" sz="1200" u="none" strike="noStrike" kern="1200" dirty="0" smtClean="0">
                <a:solidFill>
                  <a:schemeClr val="tx1"/>
                </a:solidFill>
                <a:latin typeface="+mn-lt"/>
                <a:ea typeface="+mn-ea"/>
                <a:cs typeface="+mn-cs"/>
              </a:rPr>
              <a:t> – актуальность темы</a:t>
            </a:r>
            <a:endParaRPr lang="en-US" sz="1200" u="none" strike="noStrike" kern="1200" dirty="0" smtClean="0">
              <a:solidFill>
                <a:schemeClr val="tx1"/>
              </a:solidFill>
              <a:latin typeface="+mn-lt"/>
              <a:ea typeface="+mn-ea"/>
              <a:cs typeface="+mn-cs"/>
            </a:endParaRPr>
          </a:p>
          <a:p>
            <a:endParaRPr lang="en-US" sz="1200"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rPr>
              <a:t>Urgency (</a:t>
            </a:r>
            <a:r>
              <a:rPr lang="ru-RU" sz="1200" u="none" strike="noStrike" kern="1200" dirty="0" smtClean="0">
                <a:solidFill>
                  <a:schemeClr val="tx1"/>
                </a:solidFill>
                <a:latin typeface="+mn-lt"/>
                <a:ea typeface="+mn-ea"/>
                <a:cs typeface="+mn-cs"/>
              </a:rPr>
              <a:t>?</a:t>
            </a:r>
            <a:r>
              <a:rPr lang="en-US" sz="1200" u="none" strike="noStrike" kern="1200" dirty="0" smtClean="0">
                <a:solidFill>
                  <a:schemeClr val="tx1"/>
                </a:solidFill>
                <a:latin typeface="+mn-lt"/>
                <a:ea typeface="+mn-ea"/>
                <a:cs typeface="+mn-cs"/>
              </a:rPr>
              <a:t>)</a:t>
            </a:r>
            <a:r>
              <a:rPr lang="ru-RU" sz="1200" u="none" strike="noStrike" kern="1200" dirty="0" smtClean="0">
                <a:solidFill>
                  <a:schemeClr val="tx1"/>
                </a:solidFill>
                <a:latin typeface="+mn-lt"/>
                <a:ea typeface="+mn-ea"/>
                <a:cs typeface="+mn-cs"/>
              </a:rPr>
              <a:t> - </a:t>
            </a:r>
            <a:endParaRPr lang="en-US" sz="1200" u="none" strike="noStrike" kern="1200" dirty="0" smtClean="0">
              <a:solidFill>
                <a:schemeClr val="tx1"/>
              </a:solidFill>
              <a:latin typeface="+mn-lt"/>
              <a:ea typeface="+mn-ea"/>
              <a:cs typeface="+mn-cs"/>
            </a:endParaRPr>
          </a:p>
          <a:p>
            <a:endParaRPr lang="en-US" sz="1200" u="none" strike="noStrike"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On exploratory class missions, such as a mission to Mars, astronauts will be exposed to doses and types of radiation that are not experienced in low earth orbit (</a:t>
            </a:r>
            <a:r>
              <a:rPr lang="en-US" sz="1200" b="0" i="1" u="none" strike="noStrike" kern="1200" dirty="0" smtClean="0">
                <a:solidFill>
                  <a:schemeClr val="tx1"/>
                </a:solidFill>
                <a:latin typeface="+mn-lt"/>
                <a:ea typeface="+mn-ea"/>
                <a:cs typeface="+mn-cs"/>
              </a:rPr>
              <a:t>1</a:t>
            </a:r>
            <a:r>
              <a:rPr lang="en-US" sz="1200" b="0" i="1" kern="1200" dirty="0" smtClean="0">
                <a:solidFill>
                  <a:schemeClr val="tx1"/>
                </a:solidFill>
                <a:latin typeface="+mn-lt"/>
                <a:ea typeface="+mn-ea"/>
                <a:cs typeface="+mn-cs"/>
              </a:rPr>
              <a:t>–</a:t>
            </a:r>
            <a:r>
              <a:rPr lang="en-US" sz="1200" b="0" i="1" u="none" strike="noStrike" kern="1200" dirty="0" smtClean="0">
                <a:solidFill>
                  <a:schemeClr val="tx1"/>
                </a:solidFill>
                <a:latin typeface="+mn-lt"/>
                <a:ea typeface="+mn-ea"/>
                <a:cs typeface="+mn-cs"/>
              </a:rPr>
              <a:t>3</a:t>
            </a:r>
            <a:r>
              <a:rPr lang="en-US" sz="1200" b="0" i="0" kern="1200" dirty="0" smtClean="0">
                <a:solidFill>
                  <a:schemeClr val="tx1"/>
                </a:solidFill>
                <a:latin typeface="+mn-lt"/>
                <a:ea typeface="+mn-ea"/>
                <a:cs typeface="+mn-cs"/>
              </a:rPr>
              <a:t>). These cosmic rays are composed of protons, alpha particles and high-energy charged (HZE) particles</a:t>
            </a:r>
            <a:r>
              <a:rPr lang="en-US" sz="1200" b="1" i="0" kern="1200" dirty="0" smtClean="0">
                <a:solidFill>
                  <a:schemeClr val="tx1"/>
                </a:solidFill>
                <a:latin typeface="+mn-lt"/>
                <a:ea typeface="+mn-ea"/>
                <a:cs typeface="+mn-cs"/>
              </a:rPr>
              <a:t>. Exposure to NASA-relevant doses of HZE particles (&lt;30 </a:t>
            </a:r>
            <a:r>
              <a:rPr lang="en-US" sz="1200" b="1" i="0" kern="1200" dirty="0" err="1" smtClean="0">
                <a:solidFill>
                  <a:schemeClr val="tx1"/>
                </a:solidFill>
                <a:latin typeface="+mn-lt"/>
                <a:ea typeface="+mn-ea"/>
                <a:cs typeface="+mn-cs"/>
              </a:rPr>
              <a:t>cGy</a:t>
            </a:r>
            <a:r>
              <a:rPr lang="en-US" sz="1200" b="1" i="0" kern="1200" dirty="0" smtClean="0">
                <a:solidFill>
                  <a:schemeClr val="tx1"/>
                </a:solidFill>
                <a:latin typeface="+mn-lt"/>
                <a:ea typeface="+mn-ea"/>
                <a:cs typeface="+mn-cs"/>
              </a:rPr>
              <a:t>) can disrupt cognitive performance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After exposure to HZE particles, performance deficits have been reported in novel object recognition (</a:t>
            </a:r>
            <a:r>
              <a:rPr lang="en-US" sz="1200" b="1" i="1" u="none" strike="noStrike" kern="1200" dirty="0" smtClean="0">
                <a:solidFill>
                  <a:schemeClr val="tx1"/>
                </a:solidFill>
                <a:latin typeface="+mn-lt"/>
                <a:ea typeface="+mn-ea"/>
                <a:cs typeface="+mn-cs"/>
              </a:rPr>
              <a:t>4</a:t>
            </a:r>
            <a:r>
              <a:rPr lang="en-US" sz="1200" b="1" i="0" kern="1200" dirty="0" smtClean="0">
                <a:solidFill>
                  <a:schemeClr val="tx1"/>
                </a:solidFill>
                <a:latin typeface="+mn-lt"/>
                <a:ea typeface="+mn-ea"/>
                <a:cs typeface="+mn-cs"/>
              </a:rPr>
              <a:t>), spatial learning and memory (</a:t>
            </a:r>
            <a:r>
              <a:rPr lang="en-US" sz="1200" b="1" i="1" u="none" strike="noStrike" kern="1200" dirty="0" smtClean="0">
                <a:solidFill>
                  <a:schemeClr val="tx1"/>
                </a:solidFill>
                <a:latin typeface="+mn-lt"/>
                <a:ea typeface="+mn-ea"/>
                <a:cs typeface="+mn-cs"/>
              </a:rPr>
              <a:t>5</a:t>
            </a:r>
            <a:r>
              <a:rPr lang="en-US" sz="1200" b="1" i="1" kern="1200" dirty="0" smtClean="0">
                <a:solidFill>
                  <a:schemeClr val="tx1"/>
                </a:solidFill>
                <a:latin typeface="+mn-lt"/>
                <a:ea typeface="+mn-ea"/>
                <a:cs typeface="+mn-cs"/>
              </a:rPr>
              <a:t>, </a:t>
            </a:r>
            <a:r>
              <a:rPr lang="en-US" sz="1200" b="1" i="1" u="none" strike="noStrike" kern="1200" dirty="0" smtClean="0">
                <a:solidFill>
                  <a:schemeClr val="tx1"/>
                </a:solidFill>
                <a:latin typeface="+mn-lt"/>
                <a:ea typeface="+mn-ea"/>
                <a:cs typeface="+mn-cs"/>
              </a:rPr>
              <a:t>6</a:t>
            </a:r>
            <a:r>
              <a:rPr lang="en-US" sz="1200" b="1" i="0" kern="1200" dirty="0" smtClean="0">
                <a:solidFill>
                  <a:schemeClr val="tx1"/>
                </a:solidFill>
                <a:latin typeface="+mn-lt"/>
                <a:ea typeface="+mn-ea"/>
                <a:cs typeface="+mn-cs"/>
              </a:rPr>
              <a:t>), operant responding (</a:t>
            </a:r>
            <a:r>
              <a:rPr lang="en-US" sz="1200" b="1" i="1" u="none" strike="noStrike" kern="1200" dirty="0" smtClean="0">
                <a:solidFill>
                  <a:schemeClr val="tx1"/>
                </a:solidFill>
                <a:latin typeface="+mn-lt"/>
                <a:ea typeface="+mn-ea"/>
                <a:cs typeface="+mn-cs"/>
              </a:rPr>
              <a:t>7</a:t>
            </a:r>
            <a:r>
              <a:rPr lang="en-US" sz="1200" b="1" i="0" kern="1200" dirty="0" smtClean="0">
                <a:solidFill>
                  <a:schemeClr val="tx1"/>
                </a:solidFill>
                <a:latin typeface="+mn-lt"/>
                <a:ea typeface="+mn-ea"/>
                <a:cs typeface="+mn-cs"/>
              </a:rPr>
              <a:t>) and attention (</a:t>
            </a:r>
            <a:r>
              <a:rPr lang="en-US" sz="1200" b="1" i="1" u="none" strike="noStrike" kern="1200" dirty="0" smtClean="0">
                <a:solidFill>
                  <a:schemeClr val="tx1"/>
                </a:solidFill>
                <a:latin typeface="+mn-lt"/>
                <a:ea typeface="+mn-ea"/>
                <a:cs typeface="+mn-cs"/>
              </a:rPr>
              <a:t>8</a:t>
            </a:r>
            <a:r>
              <a:rPr lang="en-US" sz="1200" b="1" i="0" kern="1200" dirty="0" smtClean="0">
                <a:solidFill>
                  <a:schemeClr val="tx1"/>
                </a:solidFill>
                <a:latin typeface="+mn-lt"/>
                <a:ea typeface="+mn-ea"/>
                <a:cs typeface="+mn-cs"/>
              </a:rPr>
              <a:t>). For the most part, these tests of HZE-particle-induced disruptions have been conducted beginning 2–4 weeks </a:t>
            </a:r>
            <a:r>
              <a:rPr lang="en-US" sz="1200" b="1" i="0" kern="1200" dirty="0" err="1" smtClean="0">
                <a:solidFill>
                  <a:schemeClr val="tx1"/>
                </a:solidFill>
                <a:latin typeface="+mn-lt"/>
                <a:ea typeface="+mn-ea"/>
                <a:cs typeface="+mn-cs"/>
              </a:rPr>
              <a:t>postirradiation</a:t>
            </a:r>
            <a:r>
              <a:rPr lang="en-US" sz="1200" b="1" i="0" kern="1200" dirty="0" smtClean="0">
                <a:solidFill>
                  <a:schemeClr val="tx1"/>
                </a:solidFill>
                <a:latin typeface="+mn-lt"/>
                <a:ea typeface="+mn-ea"/>
                <a:cs typeface="+mn-cs"/>
              </a:rPr>
              <a:t>. However, it has not been determined whether exposure to HZE particles can exert acute effects on cognitive performance, i.e., within 4–48 h after exposure</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While exposure to HZE particles can disrupt learning and memory, past research, in which both learning and memory are evaluated after exposure, has not been designed to determine whether radiation exposure affects learning or memory or both. This problem arises because, as a consequence of the experimental designs that have been utilized, it is not possible to test for effects on learning without testing for memory (i.e., does the subject remember the task) or test for effects on memory without testing for learning (i.e., did the subject learn the task). The standard experimental design, in which cognitive testing occurs after irradiation, confounds learning and memory: the failure of a subject to make the appropriate response could reflect the effects of exposure on the ability of the subject either to acquire the response or to recall the acquired response. However, it is possible to design an experiment to test for the effects of exposure to HZE particles on memory independent of the effects on learning. Specifically, by conditioning the subject prior to irradiation, any disruption of performance must reflect the effects of radiation on memory and not learning because the learning precedes irradiation.</a:t>
            </a:r>
          </a:p>
          <a:p>
            <a:r>
              <a:rPr lang="en-US" sz="1200" b="1" i="0" kern="1200" dirty="0" smtClean="0">
                <a:solidFill>
                  <a:schemeClr val="tx1"/>
                </a:solidFill>
                <a:latin typeface="+mn-lt"/>
                <a:ea typeface="+mn-ea"/>
                <a:cs typeface="+mn-cs"/>
              </a:rPr>
              <a:t>Exposure to NASA-relevant doses of HZE particles also produces acute oxidative stress and inflammatory responses in the central nervous system (CNS). HZE-particle-induced increases in the pro-oxidant NADPH–oxidoreductase-2 (NOX2) lead to disturbances of cellular </a:t>
            </a:r>
            <a:r>
              <a:rPr lang="en-US" sz="1200" b="1" i="0" kern="1200" dirty="0" err="1" smtClean="0">
                <a:solidFill>
                  <a:schemeClr val="tx1"/>
                </a:solidFill>
                <a:latin typeface="+mn-lt"/>
                <a:ea typeface="+mn-ea"/>
                <a:cs typeface="+mn-cs"/>
              </a:rPr>
              <a:t>redox</a:t>
            </a:r>
            <a:r>
              <a:rPr lang="en-US" sz="1200" b="1" i="0" kern="1200" dirty="0" smtClean="0">
                <a:solidFill>
                  <a:schemeClr val="tx1"/>
                </a:solidFill>
                <a:latin typeface="+mn-lt"/>
                <a:ea typeface="+mn-ea"/>
                <a:cs typeface="+mn-cs"/>
              </a:rPr>
              <a:t> homeostasis and cellular imbalances, which might lead to several cellular deleterious processes, including impairments in cognitive function and pathogenesis of neurodegenerative diseases (</a:t>
            </a:r>
            <a:r>
              <a:rPr lang="en-US" sz="1200" b="1" i="1" u="none" strike="noStrike" kern="1200" dirty="0" smtClean="0">
                <a:solidFill>
                  <a:schemeClr val="tx1"/>
                </a:solidFill>
                <a:latin typeface="+mn-lt"/>
                <a:ea typeface="+mn-ea"/>
                <a:cs typeface="+mn-cs"/>
              </a:rPr>
              <a:t>9</a:t>
            </a:r>
            <a:r>
              <a:rPr lang="en-US" sz="1200" b="1" i="1" kern="1200" dirty="0" smtClean="0">
                <a:solidFill>
                  <a:schemeClr val="tx1"/>
                </a:solidFill>
                <a:latin typeface="+mn-lt"/>
                <a:ea typeface="+mn-ea"/>
                <a:cs typeface="+mn-cs"/>
              </a:rPr>
              <a:t>–</a:t>
            </a:r>
            <a:r>
              <a:rPr lang="en-US" sz="1200" b="1" i="1" u="none" strike="noStrike" kern="1200" dirty="0" smtClean="0">
                <a:solidFill>
                  <a:schemeClr val="tx1"/>
                </a:solidFill>
                <a:latin typeface="+mn-lt"/>
                <a:ea typeface="+mn-ea"/>
                <a:cs typeface="+mn-cs"/>
              </a:rPr>
              <a:t>11</a:t>
            </a:r>
            <a:r>
              <a:rPr lang="en-US" sz="1200" b="1" i="0" kern="1200" dirty="0" smtClean="0">
                <a:solidFill>
                  <a:schemeClr val="tx1"/>
                </a:solidFill>
                <a:latin typeface="+mn-lt"/>
                <a:ea typeface="+mn-ea"/>
                <a:cs typeface="+mn-cs"/>
              </a:rPr>
              <a:t>). Similarly, oxidative stress is known to trigger inflammatory responses in the CNS and we have previously showed that HZE particles over activate </a:t>
            </a:r>
            <a:r>
              <a:rPr lang="en-US" sz="1200" b="1" i="0" kern="1200" dirty="0" err="1" smtClean="0">
                <a:solidFill>
                  <a:schemeClr val="tx1"/>
                </a:solidFill>
                <a:latin typeface="+mn-lt"/>
                <a:ea typeface="+mn-ea"/>
                <a:cs typeface="+mn-cs"/>
              </a:rPr>
              <a:t>microglial</a:t>
            </a:r>
            <a:r>
              <a:rPr lang="en-US" sz="1200" b="1" i="0" kern="1200" dirty="0" smtClean="0">
                <a:solidFill>
                  <a:schemeClr val="tx1"/>
                </a:solidFill>
                <a:latin typeface="+mn-lt"/>
                <a:ea typeface="+mn-ea"/>
                <a:cs typeface="+mn-cs"/>
              </a:rPr>
              <a:t> cells in critical areas of the brain, leading to an overproduction of pro-inflammatory cytokines as well as </a:t>
            </a:r>
            <a:r>
              <a:rPr lang="en-US" sz="1200" b="1" i="0" kern="1200" dirty="0" err="1" smtClean="0">
                <a:solidFill>
                  <a:schemeClr val="tx1"/>
                </a:solidFill>
                <a:latin typeface="+mn-lt"/>
                <a:ea typeface="+mn-ea"/>
                <a:cs typeface="+mn-cs"/>
              </a:rPr>
              <a:t>overexpression</a:t>
            </a:r>
            <a:r>
              <a:rPr lang="en-US" sz="1200" b="1" i="0" kern="1200" dirty="0" smtClean="0">
                <a:solidFill>
                  <a:schemeClr val="tx1"/>
                </a:solidFill>
                <a:latin typeface="+mn-lt"/>
                <a:ea typeface="+mn-ea"/>
                <a:cs typeface="+mn-cs"/>
              </a:rPr>
              <a:t> of cyclooxygenase-2 (COX2) (</a:t>
            </a:r>
            <a:r>
              <a:rPr lang="en-US" sz="1200" b="1" i="1" u="none" strike="noStrike" kern="1200" dirty="0" smtClean="0">
                <a:solidFill>
                  <a:schemeClr val="tx1"/>
                </a:solidFill>
                <a:latin typeface="+mn-lt"/>
                <a:ea typeface="+mn-ea"/>
                <a:cs typeface="+mn-cs"/>
              </a:rPr>
              <a:t>12</a:t>
            </a:r>
            <a:r>
              <a:rPr lang="en-US" sz="1200" b="1" i="0" kern="1200" dirty="0" smtClean="0">
                <a:solidFill>
                  <a:schemeClr val="tx1"/>
                </a:solidFill>
                <a:latin typeface="+mn-lt"/>
                <a:ea typeface="+mn-ea"/>
                <a:cs typeface="+mn-cs"/>
              </a:rPr>
              <a:t>). COX2 is an inducible enzyme that converts </a:t>
            </a:r>
            <a:r>
              <a:rPr lang="en-US" sz="1200" b="1" i="0" kern="1200" dirty="0" err="1" smtClean="0">
                <a:solidFill>
                  <a:schemeClr val="tx1"/>
                </a:solidFill>
                <a:latin typeface="+mn-lt"/>
                <a:ea typeface="+mn-ea"/>
                <a:cs typeface="+mn-cs"/>
              </a:rPr>
              <a:t>arachidonic</a:t>
            </a:r>
            <a:r>
              <a:rPr lang="en-US" sz="1200" b="1" i="0" kern="1200" dirty="0" smtClean="0">
                <a:solidFill>
                  <a:schemeClr val="tx1"/>
                </a:solidFill>
                <a:latin typeface="+mn-lt"/>
                <a:ea typeface="+mn-ea"/>
                <a:cs typeface="+mn-cs"/>
              </a:rPr>
              <a:t> acid to </a:t>
            </a:r>
            <a:r>
              <a:rPr lang="en-US" sz="1200" b="1" i="0" kern="1200" dirty="0" err="1" smtClean="0">
                <a:solidFill>
                  <a:schemeClr val="tx1"/>
                </a:solidFill>
                <a:latin typeface="+mn-lt"/>
                <a:ea typeface="+mn-ea"/>
                <a:cs typeface="+mn-cs"/>
              </a:rPr>
              <a:t>prostanoids</a:t>
            </a:r>
            <a:r>
              <a:rPr lang="en-US" sz="1200" b="1" i="0" kern="1200" dirty="0" smtClean="0">
                <a:solidFill>
                  <a:schemeClr val="tx1"/>
                </a:solidFill>
                <a:latin typeface="+mn-lt"/>
                <a:ea typeface="+mn-ea"/>
                <a:cs typeface="+mn-cs"/>
              </a:rPr>
              <a:t> in the brain and can alter memory function through inflammation in critical regions of the brain (</a:t>
            </a:r>
            <a:r>
              <a:rPr lang="en-US" sz="1200" b="1" i="1" u="none" strike="noStrike" kern="1200" dirty="0" smtClean="0">
                <a:solidFill>
                  <a:schemeClr val="tx1"/>
                </a:solidFill>
                <a:latin typeface="+mn-lt"/>
                <a:ea typeface="+mn-ea"/>
                <a:cs typeface="+mn-cs"/>
              </a:rPr>
              <a:t>13</a:t>
            </a:r>
            <a:r>
              <a:rPr lang="en-US" sz="1200" b="1" i="0" kern="1200" dirty="0" smtClean="0">
                <a:solidFill>
                  <a:schemeClr val="tx1"/>
                </a:solidFill>
                <a:latin typeface="+mn-lt"/>
                <a:ea typeface="+mn-ea"/>
                <a:cs typeface="+mn-cs"/>
              </a:rPr>
              <a:t>). Increases in brain COX2 are associated with “synaptic misfire” and delayed neuronal death, which may also contribute to impairments in memory and cognitive function and disease pathologies (</a:t>
            </a:r>
            <a:r>
              <a:rPr lang="en-US" sz="1200" b="1" i="1" u="none" strike="noStrike" kern="1200" dirty="0" smtClean="0">
                <a:solidFill>
                  <a:schemeClr val="tx1"/>
                </a:solidFill>
                <a:latin typeface="+mn-lt"/>
                <a:ea typeface="+mn-ea"/>
                <a:cs typeface="+mn-cs"/>
              </a:rPr>
              <a:t>14</a:t>
            </a:r>
            <a:r>
              <a:rPr lang="en-US" sz="1200" b="1" i="1" kern="1200" dirty="0" smtClean="0">
                <a:solidFill>
                  <a:schemeClr val="tx1"/>
                </a:solidFill>
                <a:latin typeface="+mn-lt"/>
                <a:ea typeface="+mn-ea"/>
                <a:cs typeface="+mn-cs"/>
              </a:rPr>
              <a:t>, </a:t>
            </a:r>
            <a:r>
              <a:rPr lang="en-US" sz="1200" b="1" i="1" u="none" strike="noStrike" kern="1200" dirty="0" smtClean="0">
                <a:solidFill>
                  <a:schemeClr val="tx1"/>
                </a:solidFill>
                <a:latin typeface="+mn-lt"/>
                <a:ea typeface="+mn-ea"/>
                <a:cs typeface="+mn-cs"/>
              </a:rPr>
              <a:t>15</a:t>
            </a:r>
            <a:r>
              <a:rPr lang="en-US" sz="1200" b="1"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current experiments were designed to determine: 1. The acute effects of exposure to HZE particles (</a:t>
            </a:r>
            <a:r>
              <a:rPr lang="en-US" sz="1200" b="0" i="0" kern="1200" baseline="30000" dirty="0" smtClean="0">
                <a:solidFill>
                  <a:schemeClr val="tx1"/>
                </a:solidFill>
                <a:latin typeface="+mn-lt"/>
                <a:ea typeface="+mn-ea"/>
                <a:cs typeface="+mn-cs"/>
              </a:rPr>
              <a:t>16</a:t>
            </a:r>
            <a:r>
              <a:rPr lang="en-US" sz="1200" b="0" i="0" kern="1200" dirty="0" smtClean="0">
                <a:solidFill>
                  <a:schemeClr val="tx1"/>
                </a:solidFill>
                <a:latin typeface="+mn-lt"/>
                <a:ea typeface="+mn-ea"/>
                <a:cs typeface="+mn-cs"/>
              </a:rPr>
              <a:t>O and </a:t>
            </a:r>
            <a:r>
              <a:rPr lang="en-US" sz="1200" b="0" i="0" kern="1200" baseline="30000" dirty="0" smtClean="0">
                <a:solidFill>
                  <a:schemeClr val="tx1"/>
                </a:solidFill>
                <a:latin typeface="+mn-lt"/>
                <a:ea typeface="+mn-ea"/>
                <a:cs typeface="+mn-cs"/>
              </a:rPr>
              <a:t>56</a:t>
            </a:r>
            <a:r>
              <a:rPr lang="en-US" sz="1200" b="0" i="0" kern="1200" dirty="0" smtClean="0">
                <a:solidFill>
                  <a:schemeClr val="tx1"/>
                </a:solidFill>
                <a:latin typeface="+mn-lt"/>
                <a:ea typeface="+mn-ea"/>
                <a:cs typeface="+mn-cs"/>
              </a:rPr>
              <a:t>Fe) on cognitive performance; 2. Whether exposure to HZE particles affects learning or memory differentially; and 3. The relationship between acute changes in levels of NOX2 (a measure of oxidative stress) and COX2 (a measure of </a:t>
            </a:r>
            <a:r>
              <a:rPr lang="en-US" sz="1200" b="0" i="0" kern="1200" dirty="0" err="1" smtClean="0">
                <a:solidFill>
                  <a:schemeClr val="tx1"/>
                </a:solidFill>
                <a:latin typeface="+mn-lt"/>
                <a:ea typeface="+mn-ea"/>
                <a:cs typeface="+mn-cs"/>
              </a:rPr>
              <a:t>neuroinflammation</a:t>
            </a:r>
            <a:r>
              <a:rPr lang="en-US" sz="1200" b="0" i="0" kern="1200" dirty="0" smtClean="0">
                <a:solidFill>
                  <a:schemeClr val="tx1"/>
                </a:solidFill>
                <a:latin typeface="+mn-lt"/>
                <a:ea typeface="+mn-ea"/>
                <a:cs typeface="+mn-cs"/>
              </a:rPr>
              <a:t>) in specific brain regions and whether or not the changes in oxidative and inflammatory status in the brain are related to changes in cognitive performance, specifically HZE-particle-induced disruption of learning and/or memory. </a:t>
            </a:r>
            <a:r>
              <a:rPr lang="en-US" sz="1200" b="1" i="0" kern="1200" dirty="0" smtClean="0">
                <a:solidFill>
                  <a:schemeClr val="tx1"/>
                </a:solidFill>
                <a:latin typeface="+mn-lt"/>
                <a:ea typeface="+mn-ea"/>
                <a:cs typeface="+mn-cs"/>
              </a:rPr>
              <a:t>The specific particles (</a:t>
            </a:r>
            <a:r>
              <a:rPr lang="en-US" sz="1200" b="1" i="0" kern="1200" baseline="30000" dirty="0" smtClean="0">
                <a:solidFill>
                  <a:schemeClr val="tx1"/>
                </a:solidFill>
                <a:latin typeface="+mn-lt"/>
                <a:ea typeface="+mn-ea"/>
                <a:cs typeface="+mn-cs"/>
              </a:rPr>
              <a:t>16</a:t>
            </a:r>
            <a:r>
              <a:rPr lang="en-US" sz="1200" b="1" i="0" kern="1200" dirty="0" smtClean="0">
                <a:solidFill>
                  <a:schemeClr val="tx1"/>
                </a:solidFill>
                <a:latin typeface="+mn-lt"/>
                <a:ea typeface="+mn-ea"/>
                <a:cs typeface="+mn-cs"/>
              </a:rPr>
              <a:t>O and </a:t>
            </a:r>
            <a:r>
              <a:rPr lang="en-US" sz="1200" b="1" i="0" kern="1200" baseline="30000" dirty="0" smtClean="0">
                <a:solidFill>
                  <a:schemeClr val="tx1"/>
                </a:solidFill>
                <a:latin typeface="+mn-lt"/>
                <a:ea typeface="+mn-ea"/>
                <a:cs typeface="+mn-cs"/>
              </a:rPr>
              <a:t>56</a:t>
            </a:r>
            <a:r>
              <a:rPr lang="en-US" sz="1200" b="1" i="0" kern="1200" dirty="0" smtClean="0">
                <a:solidFill>
                  <a:schemeClr val="tx1"/>
                </a:solidFill>
                <a:latin typeface="+mn-lt"/>
                <a:ea typeface="+mn-ea"/>
                <a:cs typeface="+mn-cs"/>
              </a:rPr>
              <a:t>Fe) were selected because the linear energy transfer (LET) of these particles (12 </a:t>
            </a:r>
            <a:r>
              <a:rPr lang="en-US" sz="1200" b="1" i="0" kern="1200" dirty="0" err="1" smtClean="0">
                <a:solidFill>
                  <a:schemeClr val="tx1"/>
                </a:solidFill>
                <a:latin typeface="+mn-lt"/>
                <a:ea typeface="+mn-ea"/>
                <a:cs typeface="+mn-cs"/>
              </a:rPr>
              <a:t>keV</a:t>
            </a:r>
            <a:r>
              <a:rPr lang="en-US" sz="1200" b="1" i="0" kern="1200" dirty="0" smtClean="0">
                <a:solidFill>
                  <a:schemeClr val="tx1"/>
                </a:solidFill>
                <a:latin typeface="+mn-lt"/>
                <a:ea typeface="+mn-ea"/>
                <a:cs typeface="+mn-cs"/>
              </a:rPr>
              <a:t>/</a:t>
            </a:r>
            <a:r>
              <a:rPr lang="en-US" sz="1200" b="1" i="0" kern="1200" dirty="0" err="1" smtClean="0">
                <a:solidFill>
                  <a:schemeClr val="tx1"/>
                </a:solidFill>
                <a:latin typeface="+mn-lt"/>
                <a:ea typeface="+mn-ea"/>
                <a:cs typeface="+mn-cs"/>
              </a:rPr>
              <a:t>μm</a:t>
            </a:r>
            <a:r>
              <a:rPr lang="en-US" sz="1200" b="1" i="0" kern="1200" dirty="0" smtClean="0">
                <a:solidFill>
                  <a:schemeClr val="tx1"/>
                </a:solidFill>
                <a:latin typeface="+mn-lt"/>
                <a:ea typeface="+mn-ea"/>
                <a:cs typeface="+mn-cs"/>
              </a:rPr>
              <a:t> and 189 </a:t>
            </a:r>
            <a:r>
              <a:rPr lang="en-US" sz="1200" b="1" i="0" kern="1200" dirty="0" err="1" smtClean="0">
                <a:solidFill>
                  <a:schemeClr val="tx1"/>
                </a:solidFill>
                <a:latin typeface="+mn-lt"/>
                <a:ea typeface="+mn-ea"/>
                <a:cs typeface="+mn-cs"/>
              </a:rPr>
              <a:t>keV</a:t>
            </a:r>
            <a:r>
              <a:rPr lang="en-US" sz="1200" b="1" i="0" kern="1200" dirty="0" smtClean="0">
                <a:solidFill>
                  <a:schemeClr val="tx1"/>
                </a:solidFill>
                <a:latin typeface="+mn-lt"/>
                <a:ea typeface="+mn-ea"/>
                <a:cs typeface="+mn-cs"/>
              </a:rPr>
              <a:t>/</a:t>
            </a:r>
            <a:r>
              <a:rPr lang="en-US" sz="1200" b="1" i="0" kern="1200" dirty="0" err="1" smtClean="0">
                <a:solidFill>
                  <a:schemeClr val="tx1"/>
                </a:solidFill>
                <a:latin typeface="+mn-lt"/>
                <a:ea typeface="+mn-ea"/>
                <a:cs typeface="+mn-cs"/>
              </a:rPr>
              <a:t>μm</a:t>
            </a:r>
            <a:r>
              <a:rPr lang="en-US" sz="1200" b="1" i="0" kern="1200" dirty="0" smtClean="0">
                <a:solidFill>
                  <a:schemeClr val="tx1"/>
                </a:solidFill>
                <a:latin typeface="+mn-lt"/>
                <a:ea typeface="+mn-ea"/>
                <a:cs typeface="+mn-cs"/>
              </a:rPr>
              <a:t>, respectively) and the effective doses encompass a major portion of the cosmic ray spectrum to which astronauts will be exposed.</a:t>
            </a:r>
          </a:p>
          <a:p>
            <a:endParaRPr lang="en-US" sz="1200" b="1" i="0" kern="1200" dirty="0" smtClean="0">
              <a:solidFill>
                <a:schemeClr val="tx1"/>
              </a:solidFill>
              <a:latin typeface="+mn-lt"/>
              <a:ea typeface="+mn-ea"/>
              <a:cs typeface="+mn-cs"/>
            </a:endParaRPr>
          </a:p>
          <a:p>
            <a:r>
              <a:rPr lang="en-US" dirty="0" smtClean="0"/>
              <a:t>Hippocampus</a:t>
            </a:r>
          </a:p>
          <a:p>
            <a:r>
              <a:rPr lang="en-US" dirty="0" smtClean="0"/>
              <a:t> Cranial radiation is known to inhibit proliferation and </a:t>
            </a:r>
            <a:r>
              <a:rPr lang="en-US" dirty="0" err="1" smtClean="0"/>
              <a:t>neurogenesis</a:t>
            </a:r>
            <a:r>
              <a:rPr lang="en-US" dirty="0" smtClean="0"/>
              <a:t> in the hippocampus, which has been related to learning and memory deficits in rodents and humans (Implications of irradiating the </a:t>
            </a:r>
            <a:r>
              <a:rPr lang="en-US" dirty="0" err="1" smtClean="0"/>
              <a:t>subventricular</a:t>
            </a:r>
            <a:r>
              <a:rPr lang="en-US" dirty="0" smtClean="0"/>
              <a:t> zone stem cell niche </a:t>
            </a:r>
            <a:r>
              <a:rPr lang="en-US" dirty="0" smtClean="0">
                <a:hlinkClick r:id="rId6"/>
              </a:rPr>
              <a:t>Vivian </a:t>
            </a:r>
            <a:r>
              <a:rPr lang="en-US" dirty="0" err="1" smtClean="0">
                <a:hlinkClick r:id="rId6"/>
              </a:rPr>
              <a:t>Capilla-Gonzalez</a:t>
            </a:r>
            <a:r>
              <a:rPr lang="en-US" baseline="30000" dirty="0" err="1" smtClean="0">
                <a:hlinkClick r:id="rId6" tooltip="Affiliation: a"/>
              </a:rPr>
              <a:t>a</a:t>
            </a:r>
            <a:r>
              <a:rPr lang="en-US" baseline="30000" dirty="0" smtClean="0"/>
              <a:t>, </a:t>
            </a:r>
            <a:r>
              <a:rPr lang="en-US" baseline="30000" dirty="0" smtClean="0">
                <a:hlinkClick r:id="rId6" tooltip="Affiliation: b"/>
              </a:rPr>
              <a:t>b</a:t>
            </a:r>
            <a:r>
              <a:rPr lang="en-US" dirty="0" smtClean="0"/>
              <a:t>,  </a:t>
            </a:r>
            <a:r>
              <a:rPr lang="en-US" dirty="0" smtClean="0">
                <a:hlinkClick r:id="rId6"/>
              </a:rPr>
              <a:t>Janice M. </a:t>
            </a:r>
            <a:r>
              <a:rPr lang="en-US" dirty="0" err="1" smtClean="0">
                <a:hlinkClick r:id="rId6"/>
              </a:rPr>
              <a:t>Bonsu</a:t>
            </a:r>
            <a:r>
              <a:rPr lang="en-US" baseline="30000" dirty="0" err="1" smtClean="0">
                <a:hlinkClick r:id="rId6" tooltip="Affiliation: a"/>
              </a:rPr>
              <a:t>a</a:t>
            </a:r>
            <a:r>
              <a:rPr lang="en-US" dirty="0" smtClean="0"/>
              <a:t>, </a:t>
            </a:r>
            <a:r>
              <a:rPr lang="en-US" dirty="0" smtClean="0">
                <a:hlinkClick r:id="rId6"/>
              </a:rPr>
              <a:t>Kristin J. </a:t>
            </a:r>
            <a:r>
              <a:rPr lang="en-US" dirty="0" err="1" smtClean="0">
                <a:hlinkClick r:id="rId6"/>
              </a:rPr>
              <a:t>Redmond</a:t>
            </a:r>
            <a:r>
              <a:rPr lang="en-US" baseline="30000" dirty="0" err="1" smtClean="0">
                <a:hlinkClick r:id="rId6" tooltip="Affiliation: c"/>
              </a:rPr>
              <a:t>c</a:t>
            </a:r>
            <a:r>
              <a:rPr lang="en-US" dirty="0" smtClean="0"/>
              <a:t>, </a:t>
            </a:r>
            <a:r>
              <a:rPr lang="en-US" dirty="0" smtClean="0">
                <a:hlinkClick r:id="rId6"/>
              </a:rPr>
              <a:t>Jose Manuel Garcia-</a:t>
            </a:r>
            <a:r>
              <a:rPr lang="en-US" dirty="0" err="1" smtClean="0">
                <a:hlinkClick r:id="rId6"/>
              </a:rPr>
              <a:t>Verdugo</a:t>
            </a:r>
            <a:r>
              <a:rPr lang="en-US" baseline="30000" dirty="0" err="1" smtClean="0">
                <a:hlinkClick r:id="rId6" tooltip="Affiliation: d"/>
              </a:rPr>
              <a:t>d</a:t>
            </a:r>
            <a:r>
              <a:rPr lang="en-US" dirty="0" smtClean="0"/>
              <a:t>, </a:t>
            </a:r>
            <a:r>
              <a:rPr lang="en-US" dirty="0" smtClean="0">
                <a:hlinkClick r:id="rId6"/>
              </a:rPr>
              <a:t>Alfredo </a:t>
            </a:r>
            <a:r>
              <a:rPr lang="en-US" dirty="0" err="1" smtClean="0">
                <a:hlinkClick r:id="rId6"/>
              </a:rPr>
              <a:t>Quiñones-Hinojosa</a:t>
            </a:r>
            <a:r>
              <a:rPr lang="en-US" baseline="30000" dirty="0" err="1" smtClean="0">
                <a:hlinkClick r:id="rId6" tooltip="Affiliation: a"/>
              </a:rPr>
              <a:t>a</a:t>
            </a:r>
            <a:r>
              <a:rPr lang="en-US" dirty="0" smtClean="0"/>
              <a:t>)</a:t>
            </a:r>
            <a:endParaRPr lang="ru-RU" dirty="0" smtClean="0"/>
          </a:p>
          <a:p>
            <a:endParaRPr lang="en-US" sz="1200" b="1" i="0" kern="1200" dirty="0" smtClean="0">
              <a:solidFill>
                <a:schemeClr val="tx1"/>
              </a:solidFill>
              <a:latin typeface="+mn-lt"/>
              <a:ea typeface="+mn-ea"/>
              <a:cs typeface="+mn-cs"/>
            </a:endParaRPr>
          </a:p>
          <a:p>
            <a:endParaRPr lang="ru-RU"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Although white matter necrosis is uncommon with modern </a:t>
            </a:r>
            <a:r>
              <a:rPr lang="en-US" sz="1200" kern="1200" baseline="0" dirty="0" err="1" smtClean="0">
                <a:solidFill>
                  <a:schemeClr val="tx1"/>
                </a:solidFill>
                <a:latin typeface="+mn-lt"/>
                <a:ea typeface="+mn-ea"/>
                <a:cs typeface="+mn-cs"/>
              </a:rPr>
              <a:t>techniques,functional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deficits,including</a:t>
            </a:r>
            <a:r>
              <a:rPr lang="en-US" sz="1200" kern="1200" baseline="0" dirty="0" smtClean="0">
                <a:solidFill>
                  <a:schemeClr val="tx1"/>
                </a:solidFill>
                <a:latin typeface="+mn-lt"/>
                <a:ea typeface="+mn-ea"/>
                <a:cs typeface="+mn-cs"/>
              </a:rPr>
              <a:t> progressive impairments in memory, attention, and executive function have become important, because they have </a:t>
            </a:r>
            <a:r>
              <a:rPr lang="en-US" sz="1200" kern="1200" baseline="0" dirty="0" err="1" smtClean="0">
                <a:solidFill>
                  <a:schemeClr val="tx1"/>
                </a:solidFill>
                <a:latin typeface="+mn-lt"/>
                <a:ea typeface="+mn-ea"/>
                <a:cs typeface="+mn-cs"/>
              </a:rPr>
              <a:t>profoun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deffects</a:t>
            </a:r>
            <a:r>
              <a:rPr lang="en-US" sz="1200" kern="1200" baseline="0" dirty="0" smtClean="0">
                <a:solidFill>
                  <a:schemeClr val="tx1"/>
                </a:solidFill>
                <a:latin typeface="+mn-lt"/>
                <a:ea typeface="+mn-ea"/>
                <a:cs typeface="+mn-cs"/>
              </a:rPr>
              <a:t> on quality of life.</a:t>
            </a:r>
          </a:p>
          <a:p>
            <a:endParaRPr lang="en-US" sz="1200" b="1" i="0" kern="1200" baseline="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7"/>
              </a:rPr>
              <a:t>hippocampus</a:t>
            </a:r>
            <a:r>
              <a:rPr lang="en-US" sz="1200" b="0" i="0" kern="1200" dirty="0" smtClean="0">
                <a:solidFill>
                  <a:schemeClr val="tx1"/>
                </a:solidFill>
                <a:latin typeface="+mn-lt"/>
                <a:ea typeface="+mn-ea"/>
                <a:cs typeface="+mn-cs"/>
              </a:rPr>
              <a:t> plays a key role in </a:t>
            </a:r>
            <a:r>
              <a:rPr lang="en-US" sz="1200" b="0" i="0" u="none" strike="noStrike" kern="1200" dirty="0" smtClean="0">
                <a:solidFill>
                  <a:schemeClr val="tx1"/>
                </a:solidFill>
                <a:latin typeface="+mn-lt"/>
                <a:ea typeface="+mn-ea"/>
                <a:cs typeface="+mn-cs"/>
                <a:hlinkClick r:id="rId8"/>
              </a:rPr>
              <a:t>memory</a:t>
            </a:r>
            <a:r>
              <a:rPr lang="en-US" sz="1200" b="0" i="0" kern="1200" dirty="0" smtClean="0">
                <a:solidFill>
                  <a:schemeClr val="tx1"/>
                </a:solidFill>
                <a:latin typeface="+mn-lt"/>
                <a:ea typeface="+mn-ea"/>
                <a:cs typeface="+mn-cs"/>
              </a:rPr>
              <a:t> formation, </a:t>
            </a:r>
            <a:r>
              <a:rPr lang="en-US" sz="1200" b="0" i="0" u="none" strike="noStrike" kern="1200" dirty="0" smtClean="0">
                <a:solidFill>
                  <a:schemeClr val="tx1"/>
                </a:solidFill>
                <a:latin typeface="+mn-lt"/>
                <a:ea typeface="+mn-ea"/>
                <a:cs typeface="+mn-cs"/>
                <a:hlinkClick r:id="rId8"/>
              </a:rPr>
              <a:t>learning</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8"/>
              </a:rPr>
              <a:t>spatial</a:t>
            </a:r>
            <a:r>
              <a:rPr lang="en-US" sz="1200" b="0" i="0" kern="1200" dirty="0" smtClean="0">
                <a:solidFill>
                  <a:schemeClr val="tx1"/>
                </a:solidFill>
                <a:latin typeface="+mn-lt"/>
                <a:ea typeface="+mn-ea"/>
                <a:cs typeface="+mn-cs"/>
              </a:rPr>
              <a:t> processing and pattern separation (</a:t>
            </a:r>
            <a:r>
              <a:rPr lang="en-US" sz="1200" b="0" i="0" u="none" strike="noStrike" kern="1200" dirty="0" smtClean="0">
                <a:solidFill>
                  <a:schemeClr val="tx1"/>
                </a:solidFill>
                <a:latin typeface="+mn-lt"/>
                <a:ea typeface="+mn-ea"/>
                <a:cs typeface="+mn-cs"/>
                <a:hlinkClick r:id="rId9"/>
              </a:rPr>
              <a:t>Squire et al., 1992</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a:rPr>
              <a:t>Burgess et al., 2002</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Ekstrom</a:t>
            </a:r>
            <a:r>
              <a:rPr lang="en-US" sz="1200" b="0" i="0" u="none" strike="noStrike" kern="1200" dirty="0" smtClean="0">
                <a:solidFill>
                  <a:schemeClr val="tx1"/>
                </a:solidFill>
                <a:latin typeface="+mn-lt"/>
                <a:ea typeface="+mn-ea"/>
                <a:cs typeface="+mn-cs"/>
                <a:hlinkClick r:id="rId9"/>
              </a:rPr>
              <a:t> et al., 2003</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9"/>
              </a:rPr>
              <a:t>Kempermann, 2008</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Clelland</a:t>
            </a:r>
            <a:r>
              <a:rPr lang="en-US" sz="1200" b="0" i="0" u="none" strike="noStrike" kern="1200" dirty="0" smtClean="0">
                <a:solidFill>
                  <a:schemeClr val="tx1"/>
                </a:solidFill>
                <a:latin typeface="+mn-lt"/>
                <a:ea typeface="+mn-ea"/>
                <a:cs typeface="+mn-cs"/>
                <a:hlinkClick r:id="rId9"/>
              </a:rPr>
              <a:t> et al., 2009</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a:rPr>
              <a:t>Deng et al., 2010</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Knoth</a:t>
            </a:r>
            <a:r>
              <a:rPr lang="en-US" sz="1200" b="0" i="0" u="none" strike="noStrike" kern="1200" dirty="0" smtClean="0">
                <a:solidFill>
                  <a:schemeClr val="tx1"/>
                </a:solidFill>
                <a:latin typeface="+mn-lt"/>
                <a:ea typeface="+mn-ea"/>
                <a:cs typeface="+mn-cs"/>
                <a:hlinkClick r:id="rId9"/>
              </a:rPr>
              <a:t> et al., 2010</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a:rPr>
              <a:t>Richard et al., 2013</a:t>
            </a:r>
            <a:r>
              <a:rPr lang="en-US" sz="1200" b="0" i="0" kern="1200" dirty="0" smtClean="0">
                <a:solidFill>
                  <a:schemeClr val="tx1"/>
                </a:solidFill>
                <a:latin typeface="+mn-lt"/>
                <a:ea typeface="+mn-ea"/>
                <a:cs typeface="+mn-cs"/>
              </a:rPr>
              <a:t>). Adult </a:t>
            </a:r>
            <a:r>
              <a:rPr lang="en-US" sz="1200" b="0" i="0" u="none" strike="noStrike" kern="1200" dirty="0" err="1" smtClean="0">
                <a:solidFill>
                  <a:schemeClr val="tx1"/>
                </a:solidFill>
                <a:latin typeface="+mn-lt"/>
                <a:ea typeface="+mn-ea"/>
                <a:cs typeface="+mn-cs"/>
                <a:hlinkClick r:id="rId7"/>
              </a:rPr>
              <a:t>hippocampal</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10"/>
              </a:rPr>
              <a:t>neurogenesis</a:t>
            </a:r>
            <a:r>
              <a:rPr lang="en-US" sz="1200" b="0" i="0" kern="1200" dirty="0" smtClean="0">
                <a:solidFill>
                  <a:schemeClr val="tx1"/>
                </a:solidFill>
                <a:latin typeface="+mn-lt"/>
                <a:ea typeface="+mn-ea"/>
                <a:cs typeface="+mn-cs"/>
              </a:rPr>
              <a:t>, the process of generating new </a:t>
            </a:r>
            <a:r>
              <a:rPr lang="en-US" sz="1200" b="0" i="0" u="none" strike="noStrike" kern="1200" dirty="0" smtClean="0">
                <a:solidFill>
                  <a:schemeClr val="tx1"/>
                </a:solidFill>
                <a:latin typeface="+mn-lt"/>
                <a:ea typeface="+mn-ea"/>
                <a:cs typeface="+mn-cs"/>
                <a:hlinkClick r:id="rId11"/>
              </a:rPr>
              <a:t>granule cell</a:t>
            </a:r>
            <a:r>
              <a:rPr lang="en-US" sz="1200" b="0" i="0" kern="1200" dirty="0" smtClean="0">
                <a:solidFill>
                  <a:schemeClr val="tx1"/>
                </a:solidFill>
                <a:latin typeface="+mn-lt"/>
                <a:ea typeface="+mn-ea"/>
                <a:cs typeface="+mn-cs"/>
              </a:rPr>
              <a:t> neurons in the hippocampus throughout life, has been identified as one of the major regulators of maintenance of </a:t>
            </a:r>
            <a:r>
              <a:rPr lang="en-US" sz="1200" b="0" i="0" u="none" strike="noStrike" kern="1200" dirty="0" smtClean="0">
                <a:solidFill>
                  <a:schemeClr val="tx1"/>
                </a:solidFill>
                <a:latin typeface="+mn-lt"/>
                <a:ea typeface="+mn-ea"/>
                <a:cs typeface="+mn-cs"/>
                <a:hlinkClick r:id="rId12"/>
              </a:rPr>
              <a:t>brain plasticity</a:t>
            </a:r>
            <a:r>
              <a:rPr lang="en-US" sz="1200" b="0" i="0" kern="1200" dirty="0" smtClean="0">
                <a:solidFill>
                  <a:schemeClr val="tx1"/>
                </a:solidFill>
                <a:latin typeface="+mn-lt"/>
                <a:ea typeface="+mn-ea"/>
                <a:cs typeface="+mn-cs"/>
              </a:rPr>
              <a:t>, learning and memory (</a:t>
            </a:r>
            <a:r>
              <a:rPr lang="en-US" sz="1200" b="0" i="0" u="none" strike="noStrike" kern="1200" dirty="0" smtClean="0">
                <a:solidFill>
                  <a:schemeClr val="tx1"/>
                </a:solidFill>
                <a:latin typeface="+mn-lt"/>
                <a:ea typeface="+mn-ea"/>
                <a:cs typeface="+mn-cs"/>
                <a:hlinkClick r:id="rId9"/>
              </a:rPr>
              <a:t>Deng et al., 2010</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Castilla</a:t>
            </a:r>
            <a:r>
              <a:rPr lang="en-US" sz="1200" b="0" i="0" u="none" strike="noStrike" kern="1200" dirty="0" smtClean="0">
                <a:solidFill>
                  <a:schemeClr val="tx1"/>
                </a:solidFill>
                <a:latin typeface="+mn-lt"/>
                <a:ea typeface="+mn-ea"/>
                <a:cs typeface="+mn-cs"/>
                <a:hlinkClick r:id="rId9"/>
              </a:rPr>
              <a:t>-Ortega et al., 2011</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Kempermann</a:t>
            </a:r>
            <a:r>
              <a:rPr lang="en-US" sz="1200" b="0" i="0" u="none" strike="noStrike" kern="1200" dirty="0" smtClean="0">
                <a:solidFill>
                  <a:schemeClr val="tx1"/>
                </a:solidFill>
                <a:latin typeface="+mn-lt"/>
                <a:ea typeface="+mn-ea"/>
                <a:cs typeface="+mn-cs"/>
                <a:hlinkClick r:id="rId9"/>
              </a:rPr>
              <a:t>, 2011</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Burghardt</a:t>
            </a:r>
            <a:r>
              <a:rPr lang="en-US" sz="1200" b="0" i="0" u="none" strike="noStrike" kern="1200" dirty="0" smtClean="0">
                <a:solidFill>
                  <a:schemeClr val="tx1"/>
                </a:solidFill>
                <a:latin typeface="+mn-lt"/>
                <a:ea typeface="+mn-ea"/>
                <a:cs typeface="+mn-cs"/>
                <a:hlinkClick r:id="rId9"/>
              </a:rPr>
              <a:t> et al., 2012</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9"/>
              </a:rPr>
              <a:t>Lacefield</a:t>
            </a:r>
            <a:r>
              <a:rPr lang="en-US" sz="1200" b="0" i="0" u="none" strike="noStrike" kern="1200" dirty="0" smtClean="0">
                <a:solidFill>
                  <a:schemeClr val="tx1"/>
                </a:solidFill>
                <a:latin typeface="+mn-lt"/>
                <a:ea typeface="+mn-ea"/>
                <a:cs typeface="+mn-cs"/>
                <a:hlinkClick r:id="rId9"/>
              </a:rPr>
              <a:t> et al., 2012</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a:rPr>
              <a:t>Spalding et al., 2013</a:t>
            </a:r>
            <a:r>
              <a:rPr lang="en-US" sz="1200" b="0" i="0" kern="1200" dirty="0" smtClean="0">
                <a:solidFill>
                  <a:schemeClr val="tx1"/>
                </a:solidFill>
                <a:latin typeface="+mn-lt"/>
                <a:ea typeface="+mn-ea"/>
                <a:cs typeface="+mn-cs"/>
              </a:rPr>
              <a:t>). Conversely, disruption of </a:t>
            </a:r>
            <a:r>
              <a:rPr lang="en-US" sz="1200" b="0" i="0" kern="1200" dirty="0" err="1" smtClean="0">
                <a:solidFill>
                  <a:schemeClr val="tx1"/>
                </a:solidFill>
                <a:latin typeface="+mn-lt"/>
                <a:ea typeface="+mn-ea"/>
                <a:cs typeface="+mn-cs"/>
              </a:rPr>
              <a:t>hippocampal</a:t>
            </a:r>
            <a:r>
              <a:rPr lang="en-US" sz="1200" b="0" i="0" kern="1200" dirty="0" smtClean="0">
                <a:solidFill>
                  <a:schemeClr val="tx1"/>
                </a:solidFill>
                <a:latin typeface="+mn-lt"/>
                <a:ea typeface="+mn-ea"/>
                <a:cs typeface="+mn-cs"/>
              </a:rPr>
              <a:t> function and </a:t>
            </a:r>
            <a:r>
              <a:rPr lang="en-US" sz="1200" b="0" i="0" kern="1200" dirty="0" err="1" smtClean="0">
                <a:solidFill>
                  <a:schemeClr val="tx1"/>
                </a:solidFill>
                <a:latin typeface="+mn-lt"/>
                <a:ea typeface="+mn-ea"/>
                <a:cs typeface="+mn-cs"/>
              </a:rPr>
              <a:t>neurogenesis</a:t>
            </a:r>
            <a:r>
              <a:rPr lang="en-US" sz="1200" b="0" i="0" kern="1200" dirty="0" smtClean="0">
                <a:solidFill>
                  <a:schemeClr val="tx1"/>
                </a:solidFill>
                <a:latin typeface="+mn-lt"/>
                <a:ea typeface="+mn-ea"/>
                <a:cs typeface="+mn-cs"/>
              </a:rPr>
              <a:t> has been linked to impaired cognitive function and mood alterations (e.g., </a:t>
            </a:r>
            <a:r>
              <a:rPr lang="en-US" sz="1200" b="0" i="0" u="none" strike="noStrike" kern="1200" dirty="0" err="1" smtClean="0">
                <a:solidFill>
                  <a:schemeClr val="tx1"/>
                </a:solidFill>
                <a:latin typeface="+mn-lt"/>
                <a:ea typeface="+mn-ea"/>
                <a:cs typeface="+mn-cs"/>
                <a:hlinkClick r:id="rId9"/>
              </a:rPr>
              <a:t>Lucassen</a:t>
            </a:r>
            <a:r>
              <a:rPr lang="en-US" sz="1200" b="0" i="0" u="none" strike="noStrike" kern="1200" dirty="0" smtClean="0">
                <a:solidFill>
                  <a:schemeClr val="tx1"/>
                </a:solidFill>
                <a:latin typeface="+mn-lt"/>
                <a:ea typeface="+mn-ea"/>
                <a:cs typeface="+mn-cs"/>
                <a:hlinkClick r:id="rId9"/>
              </a:rPr>
              <a:t> et al., 2010</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9"/>
              </a:rPr>
              <a:t>Eisch</a:t>
            </a:r>
            <a:r>
              <a:rPr lang="en-US" sz="1200" b="0" i="0" u="none" strike="noStrike" kern="1200" dirty="0" smtClean="0">
                <a:solidFill>
                  <a:schemeClr val="tx1"/>
                </a:solidFill>
                <a:latin typeface="+mn-lt"/>
                <a:ea typeface="+mn-ea"/>
                <a:cs typeface="+mn-cs"/>
                <a:hlinkClick r:id="rId9"/>
              </a:rPr>
              <a:t> and </a:t>
            </a:r>
            <a:r>
              <a:rPr lang="en-US" sz="1200" b="0" i="0" u="none" strike="noStrike" kern="1200" dirty="0" err="1" smtClean="0">
                <a:solidFill>
                  <a:schemeClr val="tx1"/>
                </a:solidFill>
                <a:latin typeface="+mn-lt"/>
                <a:ea typeface="+mn-ea"/>
                <a:cs typeface="+mn-cs"/>
                <a:hlinkClick r:id="rId9"/>
              </a:rPr>
              <a:t>Petrik</a:t>
            </a:r>
            <a:r>
              <a:rPr lang="en-US" sz="1200" b="0" i="0" u="none" strike="noStrike" kern="1200" dirty="0" smtClean="0">
                <a:solidFill>
                  <a:schemeClr val="tx1"/>
                </a:solidFill>
                <a:latin typeface="+mn-lt"/>
                <a:ea typeface="+mn-ea"/>
                <a:cs typeface="+mn-cs"/>
                <a:hlinkClick r:id="rId9"/>
              </a:rPr>
              <a:t>, 2012</a:t>
            </a:r>
            <a:r>
              <a:rPr lang="en-US" sz="1200" b="0" i="0" kern="1200" dirty="0" smtClean="0">
                <a:solidFill>
                  <a:schemeClr val="tx1"/>
                </a:solidFill>
                <a:latin typeface="+mn-lt"/>
                <a:ea typeface="+mn-ea"/>
                <a:cs typeface="+mn-cs"/>
              </a:rPr>
              <a:t>). (Chemotherapy, cognitive impairment and </a:t>
            </a:r>
            <a:r>
              <a:rPr lang="en-US" sz="1200" b="0" i="0" kern="1200" dirty="0" err="1" smtClean="0">
                <a:solidFill>
                  <a:schemeClr val="tx1"/>
                </a:solidFill>
                <a:latin typeface="+mn-lt"/>
                <a:ea typeface="+mn-ea"/>
                <a:cs typeface="+mn-cs"/>
              </a:rPr>
              <a:t>hippocampal</a:t>
            </a:r>
            <a:r>
              <a:rPr lang="en-US" sz="1200" b="0" i="0" kern="1200" dirty="0" smtClean="0">
                <a:solidFill>
                  <a:schemeClr val="tx1"/>
                </a:solidFill>
                <a:latin typeface="+mn-lt"/>
                <a:ea typeface="+mn-ea"/>
                <a:cs typeface="+mn-cs"/>
              </a:rPr>
              <a:t> toxicity (</a:t>
            </a:r>
            <a:r>
              <a:rPr lang="en-US" sz="1200" b="0" i="0" u="none" strike="noStrike" kern="1200" dirty="0" smtClean="0">
                <a:solidFill>
                  <a:schemeClr val="tx1"/>
                </a:solidFill>
                <a:latin typeface="+mn-lt"/>
                <a:ea typeface="+mn-ea"/>
                <a:cs typeface="+mn-cs"/>
                <a:hlinkClick r:id="rId9"/>
              </a:rPr>
              <a:t>J. </a:t>
            </a:r>
            <a:r>
              <a:rPr lang="en-US" sz="1200" b="0" i="0" u="none" strike="noStrike" kern="1200" dirty="0" err="1" smtClean="0">
                <a:solidFill>
                  <a:schemeClr val="tx1"/>
                </a:solidFill>
                <a:latin typeface="+mn-lt"/>
                <a:ea typeface="+mn-ea"/>
                <a:cs typeface="+mn-cs"/>
                <a:hlinkClick r:id="rId9"/>
              </a:rPr>
              <a:t>Dietrich</a:t>
            </a:r>
            <a:r>
              <a:rPr lang="en-US" sz="1200" b="0" i="0" u="none" strike="noStrike" kern="1200" baseline="30000" dirty="0" err="1" smtClean="0">
                <a:solidFill>
                  <a:schemeClr val="tx1"/>
                </a:solidFill>
                <a:latin typeface="+mn-lt"/>
                <a:ea typeface="+mn-ea"/>
                <a:cs typeface="+mn-cs"/>
                <a:hlinkClick r:id="rId9" tooltip="Affiliation: a"/>
              </a:rPr>
              <a:t>a</a:t>
            </a:r>
            <a:r>
              <a:rPr lang="en-US" sz="1200" b="0" i="0" kern="1200" baseline="30000" dirty="0" smtClean="0">
                <a:solidFill>
                  <a:schemeClr val="tx1"/>
                </a:solidFill>
                <a:latin typeface="+mn-lt"/>
                <a:ea typeface="+mn-ea"/>
                <a:cs typeface="+mn-cs"/>
              </a:rPr>
              <a:t>, ,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a:rPr>
              <a:t>M. </a:t>
            </a:r>
            <a:r>
              <a:rPr lang="en-US" sz="1200" b="0" i="0" u="none" strike="noStrike" kern="1200" dirty="0" err="1" smtClean="0">
                <a:solidFill>
                  <a:schemeClr val="tx1"/>
                </a:solidFill>
                <a:latin typeface="+mn-lt"/>
                <a:ea typeface="+mn-ea"/>
                <a:cs typeface="+mn-cs"/>
                <a:hlinkClick r:id="rId9"/>
              </a:rPr>
              <a:t>Prust</a:t>
            </a:r>
            <a:r>
              <a:rPr lang="en-US" sz="1200" b="0" i="0" u="none" strike="noStrike" kern="1200" baseline="30000" dirty="0" err="1" smtClean="0">
                <a:solidFill>
                  <a:schemeClr val="tx1"/>
                </a:solidFill>
                <a:latin typeface="+mn-lt"/>
                <a:ea typeface="+mn-ea"/>
                <a:cs typeface="+mn-cs"/>
                <a:hlinkClick r:id="rId9" tooltip="Affiliation: b"/>
              </a:rPr>
              <a:t>b</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a:rPr>
              <a:t>J. </a:t>
            </a:r>
            <a:r>
              <a:rPr lang="en-US" sz="1200" b="0" i="0" u="none" strike="noStrike" kern="1200" dirty="0" err="1" smtClean="0">
                <a:solidFill>
                  <a:schemeClr val="tx1"/>
                </a:solidFill>
                <a:latin typeface="+mn-lt"/>
                <a:ea typeface="+mn-ea"/>
                <a:cs typeface="+mn-cs"/>
                <a:hlinkClick r:id="rId9"/>
              </a:rPr>
              <a:t>Kaiser</a:t>
            </a:r>
            <a:r>
              <a:rPr lang="en-US" sz="1200" b="0" i="0" u="none" strike="noStrike" kern="1200" baseline="30000" dirty="0" err="1" smtClean="0">
                <a:solidFill>
                  <a:schemeClr val="tx1"/>
                </a:solidFill>
                <a:latin typeface="+mn-lt"/>
                <a:ea typeface="+mn-ea"/>
                <a:cs typeface="+mn-cs"/>
                <a:hlinkClick r:id="rId9" tooltip="Affiliation: c"/>
              </a:rPr>
              <a:t>c</a:t>
            </a:r>
            <a:r>
              <a:rPr lang="en-US" sz="1200" b="0" i="0" u="none" strike="noStrike" kern="1200" baseline="0" dirty="0" smtClean="0">
                <a:solidFill>
                  <a:schemeClr val="tx1"/>
                </a:solidFill>
                <a:latin typeface="+mn-lt"/>
                <a:ea typeface="+mn-ea"/>
                <a:cs typeface="+mn-cs"/>
              </a:rPr>
              <a:t>)</a:t>
            </a:r>
            <a:endParaRPr lang="en-US" sz="1200" b="0" i="0" kern="1200" dirty="0" smtClean="0">
              <a:solidFill>
                <a:schemeClr val="tx1"/>
              </a:solidFill>
              <a:latin typeface="+mn-lt"/>
              <a:ea typeface="+mn-ea"/>
              <a:cs typeface="+mn-cs"/>
            </a:endParaRPr>
          </a:p>
          <a:p>
            <a:endParaRPr lang="en-US" sz="1200" b="1" i="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1" dirty="0" smtClean="0"/>
              <a:t>http://www.cellimagelibrary.org/images/39953</a:t>
            </a:r>
          </a:p>
          <a:p>
            <a:r>
              <a:rPr lang="en-US" dirty="0" smtClean="0"/>
              <a:t>The cerebellar cortex is divided into three layers, the molecular layer (ML), the Purkinje cell layer (PCL) and the internal granule layer (IGL), which contain </a:t>
            </a:r>
            <a:r>
              <a:rPr lang="en-US" dirty="0" err="1" smtClean="0"/>
              <a:t>stellate</a:t>
            </a:r>
            <a:r>
              <a:rPr lang="en-US" dirty="0" smtClean="0"/>
              <a:t> and basket neurons (the ML), Purkinje cells and Bergman </a:t>
            </a:r>
            <a:r>
              <a:rPr lang="en-US" dirty="0" err="1" smtClean="0"/>
              <a:t>glia</a:t>
            </a:r>
            <a:r>
              <a:rPr lang="en-US" dirty="0" smtClean="0"/>
              <a:t> (the PCL), and granule neurons, Golgi cells and astrocytes (the IGL) respectively. White matter, containing </a:t>
            </a:r>
            <a:r>
              <a:rPr lang="en-US" dirty="0" err="1" smtClean="0"/>
              <a:t>fibre</a:t>
            </a:r>
            <a:r>
              <a:rPr lang="en-US" dirty="0" smtClean="0"/>
              <a:t> tracts, as well as </a:t>
            </a:r>
            <a:r>
              <a:rPr lang="en-US" dirty="0" err="1" smtClean="0"/>
              <a:t>astrocytes</a:t>
            </a:r>
            <a:r>
              <a:rPr lang="en-US" dirty="0" smtClean="0"/>
              <a:t>, </a:t>
            </a:r>
            <a:r>
              <a:rPr lang="en-US" dirty="0" err="1" smtClean="0"/>
              <a:t>oligodendrocytes</a:t>
            </a:r>
            <a:r>
              <a:rPr lang="en-US" dirty="0" smtClean="0"/>
              <a:t>, and deep </a:t>
            </a:r>
            <a:r>
              <a:rPr lang="en-US" dirty="0" err="1" smtClean="0"/>
              <a:t>cerebel</a:t>
            </a:r>
            <a:r>
              <a:rPr lang="en-US" dirty="0" smtClean="0"/>
              <a:t>-</a:t>
            </a:r>
            <a:endParaRPr lang="ru-RU"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cerebellum is involved in the coordination of voluntary motor movement, balance and equilibrium and muscle tone.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Damage to the cerebellum can lead to: 1) loss of coordination of motor movement (</a:t>
            </a:r>
            <a:r>
              <a:rPr lang="en-US" sz="1200" kern="1200" dirty="0" err="1" smtClean="0">
                <a:solidFill>
                  <a:schemeClr val="tx1"/>
                </a:solidFill>
                <a:latin typeface="+mn-lt"/>
                <a:ea typeface="+mn-ea"/>
                <a:cs typeface="+mn-cs"/>
              </a:rPr>
              <a:t>asynergia</a:t>
            </a:r>
            <a:r>
              <a:rPr lang="en-US" sz="1200" kern="1200" dirty="0" smtClean="0">
                <a:solidFill>
                  <a:schemeClr val="tx1"/>
                </a:solidFill>
                <a:latin typeface="+mn-lt"/>
                <a:ea typeface="+mn-ea"/>
                <a:cs typeface="+mn-cs"/>
              </a:rPr>
              <a:t>), 2) the inability to judge distance and when to stop (</a:t>
            </a:r>
            <a:r>
              <a:rPr lang="en-US" sz="1200" kern="1200" dirty="0" err="1" smtClean="0">
                <a:solidFill>
                  <a:schemeClr val="tx1"/>
                </a:solidFill>
                <a:latin typeface="+mn-lt"/>
                <a:ea typeface="+mn-ea"/>
                <a:cs typeface="+mn-cs"/>
              </a:rPr>
              <a:t>dysmetria</a:t>
            </a:r>
            <a:r>
              <a:rPr lang="en-US" sz="1200" kern="1200" dirty="0" smtClean="0">
                <a:solidFill>
                  <a:schemeClr val="tx1"/>
                </a:solidFill>
                <a:latin typeface="+mn-lt"/>
                <a:ea typeface="+mn-ea"/>
                <a:cs typeface="+mn-cs"/>
              </a:rPr>
              <a:t>), 3) the inability to perform rapid alternating movements (</a:t>
            </a:r>
            <a:r>
              <a:rPr lang="en-US" sz="1200" kern="1200" dirty="0" err="1" smtClean="0">
                <a:solidFill>
                  <a:schemeClr val="tx1"/>
                </a:solidFill>
                <a:latin typeface="+mn-lt"/>
                <a:ea typeface="+mn-ea"/>
                <a:cs typeface="+mn-cs"/>
              </a:rPr>
              <a:t>adiadochokinesia</a:t>
            </a:r>
            <a:r>
              <a:rPr lang="en-US" sz="1200" kern="1200" dirty="0" smtClean="0">
                <a:solidFill>
                  <a:schemeClr val="tx1"/>
                </a:solidFill>
                <a:latin typeface="+mn-lt"/>
                <a:ea typeface="+mn-ea"/>
                <a:cs typeface="+mn-cs"/>
              </a:rPr>
              <a:t>), 4) movement tremors (intention tremor), 5) staggering, wide based walking (ataxic gait), 6) tendency toward falling, 7) weak muscles (</a:t>
            </a:r>
            <a:r>
              <a:rPr lang="en-US" sz="1200" kern="1200" dirty="0" err="1" smtClean="0">
                <a:solidFill>
                  <a:schemeClr val="tx1"/>
                </a:solidFill>
                <a:latin typeface="+mn-lt"/>
                <a:ea typeface="+mn-ea"/>
                <a:cs typeface="+mn-cs"/>
              </a:rPr>
              <a:t>hypotonia</a:t>
            </a:r>
            <a:r>
              <a:rPr lang="en-US" sz="1200" kern="1200" dirty="0" smtClean="0">
                <a:solidFill>
                  <a:schemeClr val="tx1"/>
                </a:solidFill>
                <a:latin typeface="+mn-lt"/>
                <a:ea typeface="+mn-ea"/>
                <a:cs typeface="+mn-cs"/>
              </a:rPr>
              <a:t>), 8) slurred speech (ataxic </a:t>
            </a:r>
            <a:r>
              <a:rPr lang="en-US" sz="1200" kern="1200" dirty="0" err="1" smtClean="0">
                <a:solidFill>
                  <a:schemeClr val="tx1"/>
                </a:solidFill>
                <a:latin typeface="+mn-lt"/>
                <a:ea typeface="+mn-ea"/>
                <a:cs typeface="+mn-cs"/>
              </a:rPr>
              <a:t>dysarthria</a:t>
            </a:r>
            <a:r>
              <a:rPr lang="en-US" sz="1200" kern="1200" dirty="0" smtClean="0">
                <a:solidFill>
                  <a:schemeClr val="tx1"/>
                </a:solidFill>
                <a:latin typeface="+mn-lt"/>
                <a:ea typeface="+mn-ea"/>
                <a:cs typeface="+mn-cs"/>
              </a:rPr>
              <a:t>), and 9) abnormal eye movements (</a:t>
            </a:r>
            <a:r>
              <a:rPr lang="en-US" sz="1200" kern="1200" dirty="0" err="1" smtClean="0">
                <a:solidFill>
                  <a:schemeClr val="tx1"/>
                </a:solidFill>
                <a:latin typeface="+mn-lt"/>
                <a:ea typeface="+mn-ea"/>
                <a:cs typeface="+mn-cs"/>
              </a:rPr>
              <a:t>nystagmus</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cerebellum receives information from the sensory systems, the spinal cord, and other parts of the brain and then regulates motor movements. The cerebellum coordinates voluntary movements such as posture, balance, coordination, and speech, resulting in smooth and balanced muscular activity. It is also important for learning motor behaviors.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Cell Layers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ru-RU"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cerebellar</a:t>
            </a:r>
            <a:r>
              <a:rPr lang="en-US" sz="1200" kern="1200" baseline="0" dirty="0" smtClean="0">
                <a:solidFill>
                  <a:schemeClr val="tx1"/>
                </a:solidFill>
                <a:latin typeface="+mn-lt"/>
                <a:ea typeface="+mn-ea"/>
                <a:cs typeface="+mn-cs"/>
              </a:rPr>
              <a:t> granule cells are widely held to be the most </a:t>
            </a:r>
            <a:r>
              <a:rPr lang="en-US" sz="1200" kern="1200" baseline="0" dirty="0" err="1" smtClean="0">
                <a:solidFill>
                  <a:schemeClr val="tx1"/>
                </a:solidFill>
                <a:latin typeface="+mn-lt"/>
                <a:ea typeface="+mn-ea"/>
                <a:cs typeface="+mn-cs"/>
              </a:rPr>
              <a:t>abundantclass</a:t>
            </a:r>
            <a:r>
              <a:rPr lang="en-US" sz="1200" kern="1200" baseline="0" dirty="0" smtClean="0">
                <a:solidFill>
                  <a:schemeClr val="tx1"/>
                </a:solidFill>
                <a:latin typeface="+mn-lt"/>
                <a:ea typeface="+mn-ea"/>
                <a:cs typeface="+mn-cs"/>
              </a:rPr>
              <a:t> of neurons in the human brain. They give rise to specialized axons called parallel fibers that ascend to the molecular layer of the </a:t>
            </a:r>
            <a:r>
              <a:rPr lang="en-US" sz="1200" kern="1200" baseline="0" dirty="0" err="1" smtClean="0">
                <a:solidFill>
                  <a:schemeClr val="tx1"/>
                </a:solidFill>
                <a:latin typeface="+mn-lt"/>
                <a:ea typeface="+mn-ea"/>
                <a:cs typeface="+mn-cs"/>
              </a:rPr>
              <a:t>cerebellar</a:t>
            </a:r>
            <a:r>
              <a:rPr lang="en-US" sz="1200" kern="1200" baseline="0" dirty="0" smtClean="0">
                <a:solidFill>
                  <a:schemeClr val="tx1"/>
                </a:solidFill>
                <a:latin typeface="+mn-lt"/>
                <a:ea typeface="+mn-ea"/>
                <a:cs typeface="+mn-cs"/>
              </a:rPr>
              <a:t> cortex. The parallel fibers bifurcate in the molecular layer to form T-shaped branches that relay information via excitatory synapses onto the </a:t>
            </a:r>
            <a:r>
              <a:rPr lang="en-US" sz="1200" kern="1200" baseline="0" dirty="0" err="1" smtClean="0">
                <a:solidFill>
                  <a:schemeClr val="tx1"/>
                </a:solidFill>
                <a:latin typeface="+mn-lt"/>
                <a:ea typeface="+mn-ea"/>
                <a:cs typeface="+mn-cs"/>
              </a:rPr>
              <a:t>dendritic</a:t>
            </a:r>
            <a:r>
              <a:rPr lang="en-US" sz="1200" kern="1200" baseline="0" dirty="0" smtClean="0">
                <a:solidFill>
                  <a:schemeClr val="tx1"/>
                </a:solidFill>
                <a:latin typeface="+mn-lt"/>
                <a:ea typeface="+mn-ea"/>
                <a:cs typeface="+mn-cs"/>
              </a:rPr>
              <a:t> spines of the Purkinje cells. </a:t>
            </a:r>
          </a:p>
          <a:p>
            <a:r>
              <a:rPr lang="en-US" sz="1200" kern="1200" baseline="0" dirty="0" smtClean="0">
                <a:solidFill>
                  <a:schemeClr val="tx1"/>
                </a:solidFill>
                <a:latin typeface="+mn-lt"/>
                <a:ea typeface="+mn-ea"/>
                <a:cs typeface="+mn-cs"/>
              </a:rPr>
              <a:t>The Purkinje cells present the most striking histological feature of the cerebellum. Elaborate dendrites extend into </a:t>
            </a:r>
            <a:r>
              <a:rPr lang="en-US" sz="1200" kern="1200" baseline="0" dirty="0" err="1" smtClean="0">
                <a:solidFill>
                  <a:schemeClr val="tx1"/>
                </a:solidFill>
                <a:latin typeface="+mn-lt"/>
                <a:ea typeface="+mn-ea"/>
                <a:cs typeface="+mn-cs"/>
              </a:rPr>
              <a:t>themolecular</a:t>
            </a:r>
            <a:r>
              <a:rPr lang="en-US" sz="1200" kern="1200" baseline="0" dirty="0" smtClean="0">
                <a:solidFill>
                  <a:schemeClr val="tx1"/>
                </a:solidFill>
                <a:latin typeface="+mn-lt"/>
                <a:ea typeface="+mn-ea"/>
                <a:cs typeface="+mn-cs"/>
              </a:rPr>
              <a:t> layer from a single subjacent layer of these giant nerve cell bodies (called the Purkinje layer). Inputs from local circuit neurons modulate the inhibitory activity of Purkinje cells and occur on both </a:t>
            </a:r>
            <a:r>
              <a:rPr lang="en-US" sz="1200" kern="1200" baseline="0" dirty="0" err="1" smtClean="0">
                <a:solidFill>
                  <a:schemeClr val="tx1"/>
                </a:solidFill>
                <a:latin typeface="+mn-lt"/>
                <a:ea typeface="+mn-ea"/>
                <a:cs typeface="+mn-cs"/>
              </a:rPr>
              <a:t>dendritic</a:t>
            </a:r>
            <a:r>
              <a:rPr lang="en-US" sz="1200" kern="1200" baseline="0" dirty="0" smtClean="0">
                <a:solidFill>
                  <a:schemeClr val="tx1"/>
                </a:solidFill>
                <a:latin typeface="+mn-lt"/>
                <a:ea typeface="+mn-ea"/>
                <a:cs typeface="+mn-cs"/>
              </a:rPr>
              <a:t> shafts and the cell body. The most powerful of these local inputs are inhibitory </a:t>
            </a:r>
          </a:p>
          <a:p>
            <a:r>
              <a:rPr lang="en-US" sz="1200" kern="1200" baseline="0" dirty="0" smtClean="0">
                <a:solidFill>
                  <a:schemeClr val="tx1"/>
                </a:solidFill>
                <a:latin typeface="+mn-lt"/>
                <a:ea typeface="+mn-ea"/>
                <a:cs typeface="+mn-cs"/>
              </a:rPr>
              <a:t>complexes of synapses made around the Purkinje cell bodies by basket cells (see Figure 19.8A,B). Another type of local circuit neuron, the </a:t>
            </a:r>
            <a:r>
              <a:rPr lang="en-US" sz="1200" b="1" kern="1200" baseline="0" dirty="0" err="1" smtClean="0">
                <a:solidFill>
                  <a:schemeClr val="tx1"/>
                </a:solidFill>
                <a:latin typeface="+mn-lt"/>
                <a:ea typeface="+mn-ea"/>
                <a:cs typeface="+mn-cs"/>
              </a:rPr>
              <a:t>stellate</a:t>
            </a:r>
            <a:r>
              <a:rPr lang="en-US" sz="1200" b="1" kern="1200" baseline="0" dirty="0" smtClean="0">
                <a:solidFill>
                  <a:schemeClr val="tx1"/>
                </a:solidFill>
                <a:latin typeface="+mn-lt"/>
                <a:ea typeface="+mn-ea"/>
                <a:cs typeface="+mn-cs"/>
              </a:rPr>
              <a:t> cell, receives input from the parallel fibers and provides an inhibitory input to the Purkinje cell dendrites. </a:t>
            </a:r>
          </a:p>
          <a:p>
            <a:r>
              <a:rPr lang="en-US" sz="1200" b="1" kern="1200" baseline="0" dirty="0" smtClean="0">
                <a:solidFill>
                  <a:schemeClr val="tx1"/>
                </a:solidFill>
                <a:latin typeface="+mn-lt"/>
                <a:ea typeface="+mn-ea"/>
                <a:cs typeface="+mn-cs"/>
              </a:rPr>
              <a:t>Finally, the molecular layer contains the apical dendrites of a cell type called Golgi cells; these neurons have their cell bodies in the granular cell layer. The Golgi cells receive input from the parallel fibers and provide an inhibitory feedback to the cells of origin of the parallel fibers (the granule cells). </a:t>
            </a:r>
          </a:p>
          <a:p>
            <a:r>
              <a:rPr lang="en-US" sz="1200" kern="1200" baseline="0" dirty="0" smtClean="0">
                <a:solidFill>
                  <a:schemeClr val="tx1"/>
                </a:solidFill>
                <a:latin typeface="+mn-lt"/>
                <a:ea typeface="+mn-ea"/>
                <a:cs typeface="+mn-cs"/>
              </a:rPr>
              <a:t>The Purkinje cells receive two types of excitatory input from outside of the cerebellum, one directly from the climbing fibers and the other indirectly via the parallel fibers of the granule cells. The Golgi, </a:t>
            </a:r>
            <a:r>
              <a:rPr lang="en-US" sz="1200" kern="1200" baseline="0" dirty="0" err="1" smtClean="0">
                <a:solidFill>
                  <a:schemeClr val="tx1"/>
                </a:solidFill>
                <a:latin typeface="+mn-lt"/>
                <a:ea typeface="+mn-ea"/>
                <a:cs typeface="+mn-cs"/>
              </a:rPr>
              <a:t>stellate</a:t>
            </a:r>
            <a:r>
              <a:rPr lang="en-US" sz="1200" kern="1200" baseline="0" dirty="0" smtClean="0">
                <a:solidFill>
                  <a:schemeClr val="tx1"/>
                </a:solidFill>
                <a:latin typeface="+mn-lt"/>
                <a:ea typeface="+mn-ea"/>
                <a:cs typeface="+mn-cs"/>
              </a:rPr>
              <a:t>, and basket cells control the flow of information through the </a:t>
            </a:r>
            <a:r>
              <a:rPr lang="en-US" sz="1200" kern="1200" baseline="0" dirty="0" err="1" smtClean="0">
                <a:solidFill>
                  <a:schemeClr val="tx1"/>
                </a:solidFill>
                <a:latin typeface="+mn-lt"/>
                <a:ea typeface="+mn-ea"/>
                <a:cs typeface="+mn-cs"/>
              </a:rPr>
              <a:t>cerebellar</a:t>
            </a:r>
            <a:r>
              <a:rPr lang="en-US" sz="1200" kern="1200" baseline="0" dirty="0" smtClean="0">
                <a:solidFill>
                  <a:schemeClr val="tx1"/>
                </a:solidFill>
                <a:latin typeface="+mn-lt"/>
                <a:ea typeface="+mn-ea"/>
                <a:cs typeface="+mn-cs"/>
              </a:rPr>
              <a:t> cortex. For example, the Golgi cells form an inhibitory feedback that may limit the duration of the granule cell input to the Purkinje cells, whereas the basket cells provide lateral inhibition that may focus the spatial distribution of Purkinje cell activity. The Purkinje cells modulate the activity of the deep </a:t>
            </a:r>
            <a:r>
              <a:rPr lang="en-US" sz="1200" kern="1200" baseline="0" dirty="0" err="1" smtClean="0">
                <a:solidFill>
                  <a:schemeClr val="tx1"/>
                </a:solidFill>
                <a:latin typeface="+mn-lt"/>
                <a:ea typeface="+mn-ea"/>
                <a:cs typeface="+mn-cs"/>
              </a:rPr>
              <a:t>cerebellar</a:t>
            </a:r>
            <a:r>
              <a:rPr lang="en-US" sz="1200" kern="1200" baseline="0" dirty="0" smtClean="0">
                <a:solidFill>
                  <a:schemeClr val="tx1"/>
                </a:solidFill>
                <a:latin typeface="+mn-lt"/>
                <a:ea typeface="+mn-ea"/>
                <a:cs typeface="+mn-cs"/>
              </a:rPr>
              <a:t> nuclei, which are driven by the direct excitatory input they receive from the collaterals of the mossy and climbing fibers. </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u="none" strike="noStrike" kern="1200" dirty="0" smtClean="0">
                <a:solidFill>
                  <a:schemeClr val="tx1"/>
                </a:solidFill>
                <a:latin typeface="+mn-lt"/>
                <a:ea typeface="+mn-ea"/>
                <a:cs typeface="+mn-cs"/>
                <a:hlinkClick r:id="rId3"/>
              </a:rPr>
              <a:t/>
            </a:r>
            <a:br>
              <a:rPr lang="en-US" sz="1200" u="none" strike="noStrike" kern="1200" dirty="0" smtClean="0">
                <a:solidFill>
                  <a:schemeClr val="tx1"/>
                </a:solidFill>
                <a:latin typeface="+mn-lt"/>
                <a:ea typeface="+mn-ea"/>
                <a:cs typeface="+mn-cs"/>
                <a:hlinkClick r:id="rId3"/>
              </a:rPr>
            </a:br>
            <a:r>
              <a:rPr lang="en-US" sz="1200" u="none" strike="noStrike" kern="1200" dirty="0" smtClean="0">
                <a:solidFill>
                  <a:schemeClr val="tx1"/>
                </a:solidFill>
                <a:latin typeface="+mn-lt"/>
                <a:ea typeface="+mn-ea"/>
                <a:cs typeface="+mn-cs"/>
                <a:hlinkClick r:id="rId3"/>
              </a:rPr>
              <a:t>goal of research</a:t>
            </a:r>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Dose</a:t>
            </a:r>
            <a:r>
              <a:rPr lang="en-US" baseline="0" dirty="0" smtClean="0"/>
              <a:t> dependence of IRIF  </a:t>
            </a:r>
          </a:p>
          <a:p>
            <a:r>
              <a:rPr lang="en-US" sz="1200" b="0" i="0" kern="1200" smtClean="0">
                <a:solidFill>
                  <a:schemeClr val="tx1"/>
                </a:solidFill>
                <a:latin typeface="+mn-lt"/>
                <a:ea typeface="+mn-ea"/>
                <a:cs typeface="+mn-cs"/>
              </a:rPr>
              <a:t> </a:t>
            </a:r>
            <a:r>
              <a:rPr lang="en-US" sz="1200" b="1" i="0" kern="1200" smtClean="0">
                <a:solidFill>
                  <a:schemeClr val="tx1"/>
                </a:solidFill>
                <a:latin typeface="+mn-lt"/>
                <a:ea typeface="+mn-ea"/>
                <a:cs typeface="+mn-cs"/>
              </a:rPr>
              <a:t>proteins</a:t>
            </a:r>
            <a:r>
              <a:rPr lang="en-US" sz="1200" b="0" i="0" kern="1200" smtClean="0">
                <a:solidFill>
                  <a:schemeClr val="tx1"/>
                </a:solidFill>
                <a:latin typeface="+mn-lt"/>
                <a:ea typeface="+mn-ea"/>
                <a:cs typeface="+mn-cs"/>
              </a:rPr>
              <a:t> can form </a:t>
            </a:r>
            <a:r>
              <a:rPr lang="en-US" sz="1200" b="1" i="0" kern="1200" smtClean="0">
                <a:solidFill>
                  <a:schemeClr val="tx1"/>
                </a:solidFill>
                <a:latin typeface="+mn-lt"/>
                <a:ea typeface="+mn-ea"/>
                <a:cs typeface="+mn-cs"/>
              </a:rPr>
              <a:t>foci</a:t>
            </a:r>
            <a:r>
              <a:rPr lang="en-US" sz="1200" b="0" i="0" kern="1200" smtClean="0">
                <a:solidFill>
                  <a:schemeClr val="tx1"/>
                </a:solidFill>
                <a:latin typeface="+mn-lt"/>
                <a:ea typeface="+mn-ea"/>
                <a:cs typeface="+mn-cs"/>
              </a:rPr>
              <a:t> by bringing together a group</a:t>
            </a:r>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данном слайде представлена </a:t>
            </a:r>
            <a:r>
              <a:rPr lang="ru-RU" sz="1200" dirty="0" smtClean="0">
                <a:latin typeface="Times New Roman" pitchFamily="18" charset="0"/>
                <a:cs typeface="Times New Roman" pitchFamily="18" charset="0"/>
              </a:rPr>
              <a:t>кинетика формирования и репарации радиационно-индуцированных фокусов белков </a:t>
            </a:r>
            <a:r>
              <a:rPr lang="en-US" sz="1200" dirty="0" smtClean="0">
                <a:latin typeface="Times New Roman" pitchFamily="18" charset="0"/>
                <a:cs typeface="Times New Roman" pitchFamily="18" charset="0"/>
              </a:rPr>
              <a:t>gH2AX/53BP1</a:t>
            </a:r>
            <a:r>
              <a:rPr lang="ru-RU" sz="1200" dirty="0" smtClean="0">
                <a:latin typeface="Times New Roman" pitchFamily="18" charset="0"/>
                <a:cs typeface="Times New Roman" pitchFamily="18" charset="0"/>
              </a:rPr>
              <a:t> в ядрах клеток </a:t>
            </a:r>
            <a:r>
              <a:rPr lang="ru-RU" sz="1200" dirty="0" err="1" smtClean="0">
                <a:latin typeface="Times New Roman" pitchFamily="18" charset="0"/>
                <a:cs typeface="Times New Roman" pitchFamily="18" charset="0"/>
              </a:rPr>
              <a:t>Пуркинье</a:t>
            </a:r>
            <a:r>
              <a:rPr lang="ru-RU" sz="1200" dirty="0" smtClean="0">
                <a:latin typeface="Times New Roman" pitchFamily="18" charset="0"/>
                <a:cs typeface="Times New Roman" pitchFamily="18" charset="0"/>
              </a:rPr>
              <a:t> после облучения после облучения </a:t>
            </a:r>
            <a:r>
              <a:rPr lang="en-US" sz="1200" dirty="0" smtClean="0">
                <a:latin typeface="Times New Roman" pitchFamily="18" charset="0"/>
                <a:cs typeface="Times New Roman" pitchFamily="18" charset="0"/>
              </a:rPr>
              <a:t>γ-</a:t>
            </a:r>
            <a:r>
              <a:rPr lang="ru-RU" sz="1200" dirty="0" smtClean="0">
                <a:latin typeface="Times New Roman" pitchFamily="18" charset="0"/>
                <a:cs typeface="Times New Roman" pitchFamily="18" charset="0"/>
              </a:rPr>
              <a:t>квантами </a:t>
            </a:r>
            <a:r>
              <a:rPr lang="en-US" sz="1200" baseline="30000" dirty="0" smtClean="0">
                <a:latin typeface="Times New Roman" pitchFamily="18" charset="0"/>
                <a:cs typeface="Times New Roman" pitchFamily="18" charset="0"/>
              </a:rPr>
              <a:t>60</a:t>
            </a:r>
            <a:r>
              <a:rPr lang="en-US" sz="1200" dirty="0" smtClean="0">
                <a:latin typeface="Times New Roman" pitchFamily="18" charset="0"/>
                <a:cs typeface="Times New Roman" pitchFamily="18" charset="0"/>
              </a:rPr>
              <a:t>Co</a:t>
            </a:r>
            <a:r>
              <a:rPr lang="ru-RU" sz="1200" dirty="0" smtClean="0">
                <a:latin typeface="Times New Roman" pitchFamily="18" charset="0"/>
                <a:cs typeface="Times New Roman" pitchFamily="18" charset="0"/>
              </a:rPr>
              <a:t> в дозе </a:t>
            </a:r>
            <a:r>
              <a:rPr lang="en-US" sz="1200" dirty="0" smtClean="0">
                <a:latin typeface="Times New Roman" pitchFamily="18" charset="0"/>
                <a:cs typeface="Times New Roman" pitchFamily="18" charset="0"/>
              </a:rPr>
              <a:t>3 </a:t>
            </a:r>
            <a:r>
              <a:rPr lang="ru-RU" sz="1200" dirty="0" smtClean="0">
                <a:latin typeface="Times New Roman" pitchFamily="18" charset="0"/>
                <a:cs typeface="Times New Roman" pitchFamily="18" charset="0"/>
              </a:rPr>
              <a:t>Гр</a:t>
            </a:r>
            <a:r>
              <a:rPr lang="ru-RU" sz="1200" baseline="0" dirty="0" smtClean="0">
                <a:latin typeface="Times New Roman" pitchFamily="18" charset="0"/>
                <a:cs typeface="Times New Roman" pitchFamily="18" charset="0"/>
              </a:rPr>
              <a:t> через 1, 4 и 24 часа </a:t>
            </a:r>
            <a:r>
              <a:rPr lang="ru-RU" sz="1200" baseline="0" dirty="0" err="1" smtClean="0">
                <a:latin typeface="Times New Roman" pitchFamily="18" charset="0"/>
                <a:cs typeface="Times New Roman" pitchFamily="18" charset="0"/>
              </a:rPr>
              <a:t>пострадиационной</a:t>
            </a:r>
            <a:r>
              <a:rPr lang="ru-RU" sz="1200" baseline="0" dirty="0" smtClean="0">
                <a:latin typeface="Times New Roman" pitchFamily="18" charset="0"/>
                <a:cs typeface="Times New Roman" pitchFamily="18" charset="0"/>
              </a:rPr>
              <a:t> инкубации. Хорошо видно, что с течением времени количество фокусов в ядрах клеток </a:t>
            </a:r>
            <a:r>
              <a:rPr lang="ru-RU" sz="1200" baseline="0" dirty="0" err="1" smtClean="0">
                <a:latin typeface="Times New Roman" pitchFamily="18" charset="0"/>
                <a:cs typeface="Times New Roman" pitchFamily="18" charset="0"/>
              </a:rPr>
              <a:t>Пуркинье</a:t>
            </a:r>
            <a:r>
              <a:rPr lang="ru-RU" sz="1200" baseline="0" dirty="0" smtClean="0">
                <a:latin typeface="Times New Roman" pitchFamily="18" charset="0"/>
                <a:cs typeface="Times New Roman" pitchFamily="18" charset="0"/>
              </a:rPr>
              <a:t> сильно снижается и к 24 часам остается в среднем 2-3 фокуса на ядро.</a:t>
            </a:r>
            <a:endParaRPr lang="ru-RU" sz="1200" dirty="0" smtClean="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данном слайде представлена </a:t>
            </a:r>
            <a:r>
              <a:rPr lang="ru-RU" sz="1200" dirty="0" smtClean="0">
                <a:latin typeface="Times New Roman" pitchFamily="18" charset="0"/>
                <a:cs typeface="Times New Roman" pitchFamily="18" charset="0"/>
              </a:rPr>
              <a:t>кинетика формирования и репарации радиационно-индуцированных фокусов белков </a:t>
            </a:r>
            <a:r>
              <a:rPr lang="en-US" sz="1200" dirty="0" smtClean="0">
                <a:latin typeface="Times New Roman" pitchFamily="18" charset="0"/>
                <a:cs typeface="Times New Roman" pitchFamily="18" charset="0"/>
              </a:rPr>
              <a:t>gH2AX/53BP1</a:t>
            </a:r>
            <a:r>
              <a:rPr lang="ru-RU" sz="1200" dirty="0" smtClean="0">
                <a:latin typeface="Times New Roman" pitchFamily="18" charset="0"/>
                <a:cs typeface="Times New Roman" pitchFamily="18" charset="0"/>
              </a:rPr>
              <a:t> в ядрах клеток </a:t>
            </a:r>
            <a:r>
              <a:rPr lang="ru-RU" sz="1200" dirty="0" err="1" smtClean="0">
                <a:latin typeface="Times New Roman" pitchFamily="18" charset="0"/>
                <a:cs typeface="Times New Roman" pitchFamily="18" charset="0"/>
              </a:rPr>
              <a:t>Пуркинье</a:t>
            </a:r>
            <a:r>
              <a:rPr lang="ru-RU" sz="1200" dirty="0" smtClean="0">
                <a:latin typeface="Times New Roman" pitchFamily="18" charset="0"/>
                <a:cs typeface="Times New Roman" pitchFamily="18" charset="0"/>
              </a:rPr>
              <a:t> после облучения после облучения </a:t>
            </a:r>
            <a:r>
              <a:rPr lang="en-US" sz="1200" dirty="0" smtClean="0">
                <a:latin typeface="Times New Roman" pitchFamily="18" charset="0"/>
                <a:cs typeface="Times New Roman" pitchFamily="18" charset="0"/>
              </a:rPr>
              <a:t>γ-</a:t>
            </a:r>
            <a:r>
              <a:rPr lang="ru-RU" sz="1200" dirty="0" smtClean="0">
                <a:latin typeface="Times New Roman" pitchFamily="18" charset="0"/>
                <a:cs typeface="Times New Roman" pitchFamily="18" charset="0"/>
              </a:rPr>
              <a:t>квантами </a:t>
            </a:r>
            <a:r>
              <a:rPr lang="en-US" sz="1200" baseline="30000" dirty="0" smtClean="0">
                <a:latin typeface="Times New Roman" pitchFamily="18" charset="0"/>
                <a:cs typeface="Times New Roman" pitchFamily="18" charset="0"/>
              </a:rPr>
              <a:t>60</a:t>
            </a:r>
            <a:r>
              <a:rPr lang="en-US" sz="1200" dirty="0" smtClean="0">
                <a:latin typeface="Times New Roman" pitchFamily="18" charset="0"/>
                <a:cs typeface="Times New Roman" pitchFamily="18" charset="0"/>
              </a:rPr>
              <a:t>Co</a:t>
            </a:r>
            <a:r>
              <a:rPr lang="ru-RU" sz="1200" dirty="0" smtClean="0">
                <a:latin typeface="Times New Roman" pitchFamily="18" charset="0"/>
                <a:cs typeface="Times New Roman" pitchFamily="18" charset="0"/>
              </a:rPr>
              <a:t> в дозе </a:t>
            </a:r>
            <a:r>
              <a:rPr lang="en-US" sz="1200" dirty="0" smtClean="0">
                <a:latin typeface="Times New Roman" pitchFamily="18" charset="0"/>
                <a:cs typeface="Times New Roman" pitchFamily="18" charset="0"/>
              </a:rPr>
              <a:t>3 </a:t>
            </a:r>
            <a:r>
              <a:rPr lang="ru-RU" sz="1200" dirty="0" smtClean="0">
                <a:latin typeface="Times New Roman" pitchFamily="18" charset="0"/>
                <a:cs typeface="Times New Roman" pitchFamily="18" charset="0"/>
              </a:rPr>
              <a:t>Гр</a:t>
            </a:r>
            <a:r>
              <a:rPr lang="ru-RU" sz="1200" baseline="0" dirty="0" smtClean="0">
                <a:latin typeface="Times New Roman" pitchFamily="18" charset="0"/>
                <a:cs typeface="Times New Roman" pitchFamily="18" charset="0"/>
              </a:rPr>
              <a:t> через 1, 4 и 24 часа </a:t>
            </a:r>
            <a:r>
              <a:rPr lang="ru-RU" sz="1200" baseline="0" dirty="0" err="1" smtClean="0">
                <a:latin typeface="Times New Roman" pitchFamily="18" charset="0"/>
                <a:cs typeface="Times New Roman" pitchFamily="18" charset="0"/>
              </a:rPr>
              <a:t>пострадиационной</a:t>
            </a:r>
            <a:r>
              <a:rPr lang="ru-RU" sz="1200" baseline="0" dirty="0" smtClean="0">
                <a:latin typeface="Times New Roman" pitchFamily="18" charset="0"/>
                <a:cs typeface="Times New Roman" pitchFamily="18" charset="0"/>
              </a:rPr>
              <a:t> инкубации. Хорошо видно, что с течением времени количество фокусов в ядрах клеток </a:t>
            </a:r>
            <a:r>
              <a:rPr lang="ru-RU" sz="1200" baseline="0" dirty="0" err="1" smtClean="0">
                <a:latin typeface="Times New Roman" pitchFamily="18" charset="0"/>
                <a:cs typeface="Times New Roman" pitchFamily="18" charset="0"/>
              </a:rPr>
              <a:t>Пуркинье</a:t>
            </a:r>
            <a:r>
              <a:rPr lang="ru-RU" sz="1200" baseline="0" dirty="0" smtClean="0">
                <a:latin typeface="Times New Roman" pitchFamily="18" charset="0"/>
                <a:cs typeface="Times New Roman" pitchFamily="18" charset="0"/>
              </a:rPr>
              <a:t> сильно снижается и к 24 часам остается в среднем 2-3 фокуса на ядро.</a:t>
            </a:r>
            <a:endParaRPr lang="ru-RU" sz="1200" dirty="0" smtClean="0">
              <a:latin typeface="Times New Roman" pitchFamily="18" charset="0"/>
              <a:cs typeface="Times New Roman" pitchFamily="18" charset="0"/>
            </a:endParaRP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При воздействии </a:t>
            </a:r>
            <a:r>
              <a:rPr lang="ru-RU" sz="1200" kern="1200" dirty="0" err="1" smtClean="0">
                <a:solidFill>
                  <a:schemeClr val="tx1"/>
                </a:solidFill>
                <a:latin typeface="+mn-lt"/>
                <a:ea typeface="+mn-ea"/>
                <a:cs typeface="+mn-cs"/>
              </a:rPr>
              <a:t>γ</a:t>
            </a:r>
            <a:r>
              <a:rPr lang="ru-RU" sz="1200" kern="1200" dirty="0" smtClean="0">
                <a:solidFill>
                  <a:schemeClr val="tx1"/>
                </a:solidFill>
                <a:latin typeface="+mn-lt"/>
                <a:ea typeface="+mn-ea"/>
                <a:cs typeface="+mn-cs"/>
              </a:rPr>
              <a:t>–квантов </a:t>
            </a:r>
            <a:r>
              <a:rPr lang="ru-RU" sz="1200" kern="1200" baseline="30000" dirty="0" smtClean="0">
                <a:solidFill>
                  <a:schemeClr val="tx1"/>
                </a:solidFill>
                <a:latin typeface="+mn-lt"/>
                <a:ea typeface="+mn-ea"/>
                <a:cs typeface="+mn-cs"/>
              </a:rPr>
              <a:t>60</a:t>
            </a:r>
            <a:r>
              <a:rPr lang="ru-RU" sz="1200" kern="1200" dirty="0" smtClean="0">
                <a:solidFill>
                  <a:schemeClr val="tx1"/>
                </a:solidFill>
                <a:latin typeface="+mn-lt"/>
                <a:ea typeface="+mn-ea"/>
                <a:cs typeface="+mn-cs"/>
              </a:rPr>
              <a:t>Со отмечается значительное снижение РИФ со временем после облучения и к 24 часам приближается к контрольному уровню. Выявлено, что выход γH2AX/53BP1 фокусов снижается в </a:t>
            </a:r>
            <a:r>
              <a:rPr lang="ru-RU" sz="1200" kern="1200" dirty="0" err="1" smtClean="0">
                <a:solidFill>
                  <a:schemeClr val="tx1"/>
                </a:solidFill>
                <a:latin typeface="+mn-lt"/>
                <a:ea typeface="+mn-ea"/>
                <a:cs typeface="+mn-cs"/>
              </a:rPr>
              <a:t>пострадиационный</a:t>
            </a:r>
            <a:r>
              <a:rPr lang="ru-RU" sz="1200" kern="1200" dirty="0" smtClean="0">
                <a:solidFill>
                  <a:schemeClr val="tx1"/>
                </a:solidFill>
                <a:latin typeface="+mn-lt"/>
                <a:ea typeface="+mn-ea"/>
                <a:cs typeface="+mn-cs"/>
              </a:rPr>
              <a:t> период по экспоненциальной кинетике. Схожая картина снижения количества РИФ наблюдается при воздействии протонов. Однако, остаточный уровень фокусов при воздействии </a:t>
            </a:r>
            <a:r>
              <a:rPr lang="ru-RU" sz="1200" kern="1200" dirty="0" err="1" smtClean="0">
                <a:solidFill>
                  <a:schemeClr val="tx1"/>
                </a:solidFill>
                <a:latin typeface="+mn-lt"/>
                <a:ea typeface="+mn-ea"/>
                <a:cs typeface="+mn-cs"/>
              </a:rPr>
              <a:t>γ-квантов </a:t>
            </a:r>
            <a:r>
              <a:rPr lang="ru-RU" sz="1200" kern="1200" baseline="30000" dirty="0" smtClean="0">
                <a:solidFill>
                  <a:schemeClr val="tx1"/>
                </a:solidFill>
                <a:latin typeface="+mn-lt"/>
                <a:ea typeface="+mn-ea"/>
                <a:cs typeface="+mn-cs"/>
              </a:rPr>
              <a:t>60</a:t>
            </a:r>
            <a:r>
              <a:rPr lang="ru-RU" sz="1200" kern="1200" dirty="0" smtClean="0">
                <a:solidFill>
                  <a:schemeClr val="tx1"/>
                </a:solidFill>
                <a:latin typeface="+mn-lt"/>
                <a:ea typeface="+mn-ea"/>
                <a:cs typeface="+mn-cs"/>
              </a:rPr>
              <a:t>Co в дозе 3 Гр был достоверно выше, чем при воздействии протонов в дозе 1 Гр. Также получена дозовая зависимость увеличения числа РИФ 53BP1/γH2AX. Количественный анализ формирования РИФ 53BP1/γH2AX, проведенный на ядрах клеток Пуркинье путем трехмерного анализа флуоресцентных изображений коры мозжечка крыс, показал, что полученная дозовая зависимость имеет линейный характер. Показано, что размер 53BP1/γH2AX фокусов после воздействия протонов в дозе 1 Гр достоверно больше по сравнению </a:t>
            </a:r>
            <a:r>
              <a:rPr lang="ru-RU" sz="1200" kern="1200" dirty="0" err="1" smtClean="0">
                <a:solidFill>
                  <a:schemeClr val="tx1"/>
                </a:solidFill>
                <a:latin typeface="+mn-lt"/>
                <a:ea typeface="+mn-ea"/>
                <a:cs typeface="+mn-cs"/>
              </a:rPr>
              <a:t>γ</a:t>
            </a:r>
            <a:r>
              <a:rPr lang="ru-RU" sz="1200" kern="1200" dirty="0" smtClean="0">
                <a:solidFill>
                  <a:schemeClr val="tx1"/>
                </a:solidFill>
                <a:latin typeface="+mn-lt"/>
                <a:ea typeface="+mn-ea"/>
                <a:cs typeface="+mn-cs"/>
              </a:rPr>
              <a:t>–квантами </a:t>
            </a:r>
            <a:r>
              <a:rPr lang="ru-RU" sz="1200" kern="1200" baseline="30000" dirty="0" smtClean="0">
                <a:solidFill>
                  <a:schemeClr val="tx1"/>
                </a:solidFill>
                <a:latin typeface="+mn-lt"/>
                <a:ea typeface="+mn-ea"/>
                <a:cs typeface="+mn-cs"/>
              </a:rPr>
              <a:t>60</a:t>
            </a:r>
            <a:r>
              <a:rPr lang="ru-RU" sz="1200" kern="1200" dirty="0" smtClean="0">
                <a:solidFill>
                  <a:schemeClr val="tx1"/>
                </a:solidFill>
                <a:latin typeface="+mn-lt"/>
                <a:ea typeface="+mn-ea"/>
                <a:cs typeface="+mn-cs"/>
              </a:rPr>
              <a:t>Со. Отмечено, что количество и размер 53BP1/γH2AX фокусов в коре варьируется в зависимости от типа клеток.</a:t>
            </a:r>
          </a:p>
          <a:p>
            <a:endParaRPr lang="ru-RU" dirty="0"/>
          </a:p>
        </p:txBody>
      </p:sp>
      <p:sp>
        <p:nvSpPr>
          <p:cNvPr id="4" name="Номер слайда 3"/>
          <p:cNvSpPr>
            <a:spLocks noGrp="1"/>
          </p:cNvSpPr>
          <p:nvPr>
            <p:ph type="sldNum" sz="quarter" idx="10"/>
          </p:nvPr>
        </p:nvSpPr>
        <p:spPr/>
        <p:txBody>
          <a:bodyPr/>
          <a:lstStyle/>
          <a:p>
            <a:fld id="{1930BA38-06A9-4A1F-A071-999E4AD20C2B}"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Relatively large fraction of </a:t>
            </a:r>
            <a:r>
              <a:rPr lang="en-US" dirty="0" err="1" smtClean="0"/>
              <a:t>heterogenous</a:t>
            </a:r>
            <a:r>
              <a:rPr lang="en-US" dirty="0" smtClean="0"/>
              <a:t> neurons of adult rat brain contains stable and robust expression</a:t>
            </a:r>
            <a:r>
              <a:rPr lang="en-US" baseline="0" dirty="0" smtClean="0"/>
              <a:t> of 53BP1 and gH2AX foci. But 53BP1 and gH2AX foci was less brighter </a:t>
            </a:r>
            <a:r>
              <a:rPr lang="en-US" dirty="0" smtClean="0">
                <a:latin typeface="Times New Roman" pitchFamily="18" charset="0"/>
                <a:cs typeface="Times New Roman" pitchFamily="18" charset="0"/>
              </a:rPr>
              <a:t>in the Purkinje cells </a:t>
            </a:r>
            <a:r>
              <a:rPr lang="en-US" baseline="0" dirty="0" smtClean="0"/>
              <a:t> then these foci in the  surrounding cell nuclei. That could be </a:t>
            </a:r>
            <a:r>
              <a:rPr lang="en-US" baseline="0" dirty="0" err="1" smtClean="0"/>
              <a:t>explaned</a:t>
            </a:r>
            <a:r>
              <a:rPr lang="en-US" baseline="0" dirty="0" smtClean="0"/>
              <a:t> by unique chromatin organization in this cell (in some articles its suggested that </a:t>
            </a:r>
            <a:r>
              <a:rPr lang="en-US" dirty="0" smtClean="0">
                <a:latin typeface="Times New Roman" pitchFamily="18" charset="0"/>
                <a:cs typeface="Times New Roman" pitchFamily="18" charset="0"/>
              </a:rPr>
              <a:t>the Purkinje cells</a:t>
            </a:r>
            <a:r>
              <a:rPr lang="en-US" baseline="0" dirty="0" smtClean="0">
                <a:latin typeface="Times New Roman" pitchFamily="18" charset="0"/>
                <a:cs typeface="Times New Roman" pitchFamily="18" charset="0"/>
              </a:rPr>
              <a:t> have different </a:t>
            </a:r>
            <a:r>
              <a:rPr lang="en-US" sz="1200" b="0" i="0" u="none" strike="noStrike" kern="1200" dirty="0" smtClean="0">
                <a:solidFill>
                  <a:schemeClr val="tx1"/>
                </a:solidFill>
                <a:latin typeface="+mn-lt"/>
                <a:ea typeface="+mn-ea"/>
                <a:cs typeface="+mn-cs"/>
                <a:hlinkClick r:id="rId3"/>
              </a:rPr>
              <a:t>mode of DNA packing</a:t>
            </a:r>
            <a:r>
              <a:rPr lang="en-US" baseline="0" dirty="0" smtClean="0"/>
              <a:t>)</a:t>
            </a:r>
            <a:r>
              <a:rPr lang="ru-RU" baseline="0" dirty="0" smtClean="0"/>
              <a:t>?</a:t>
            </a:r>
            <a:endParaRPr lang="en-US" baseline="0" dirty="0" smtClean="0"/>
          </a:p>
          <a:p>
            <a:r>
              <a:rPr lang="en-US" baseline="0" dirty="0" smtClean="0"/>
              <a:t>Also some nuclei exhibited only gH2AX foci what can be explained by lack of expression of 53BP1 in non-neuronal cells. More evidence for this speculation we will receive when use specific marker for non-neuronal cells.</a:t>
            </a:r>
            <a:endParaRPr lang="en-US" dirty="0" smtClean="0"/>
          </a:p>
          <a:p>
            <a:r>
              <a:rPr lang="en-US" dirty="0" smtClean="0"/>
              <a:t>Qualitative changes</a:t>
            </a:r>
            <a:r>
              <a:rPr lang="en-US" baseline="0" dirty="0" smtClean="0"/>
              <a:t> in irradiated rat brains have also demonstrated time and dose-dependent reductions in the </a:t>
            </a:r>
            <a:r>
              <a:rPr lang="en-US" baseline="0" dirty="0" err="1" smtClean="0"/>
              <a:t>quanitiy</a:t>
            </a:r>
            <a:r>
              <a:rPr lang="en-US" baseline="0" dirty="0" smtClean="0"/>
              <a:t> of radiation induced gH2AX-53BP1 </a:t>
            </a:r>
            <a:r>
              <a:rPr lang="en-US" baseline="0" dirty="0" err="1" smtClean="0"/>
              <a:t>colocalized</a:t>
            </a:r>
            <a:r>
              <a:rPr lang="en-US" baseline="0" dirty="0" smtClean="0"/>
              <a:t> foci. </a:t>
            </a:r>
          </a:p>
          <a:p>
            <a:endParaRPr lang="en-US" sz="1200" kern="1200" baseline="0" dirty="0" smtClean="0">
              <a:solidFill>
                <a:schemeClr val="tx1"/>
              </a:solidFill>
              <a:latin typeface="+mn-lt"/>
              <a:ea typeface="+mn-ea"/>
              <a:cs typeface="+mn-cs"/>
            </a:endParaRPr>
          </a:p>
          <a:p>
            <a:r>
              <a:rPr lang="ru-R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effective elimination of the induced 53BP1/γH2AX foci occurred 24 hours after gamma and proton irradiation. </a:t>
            </a:r>
          </a:p>
          <a:p>
            <a:r>
              <a:rPr lang="en-US" sz="1200" kern="1200" baseline="0" dirty="0" smtClean="0">
                <a:solidFill>
                  <a:schemeClr val="tx1"/>
                </a:solidFill>
                <a:latin typeface="+mn-lt"/>
                <a:ea typeface="+mn-ea"/>
                <a:cs typeface="+mn-cs"/>
              </a:rPr>
              <a:t>•The quantity of 53BP1/γH2AX foci decreased exponentially with time post-irradiation both for γ-rays and for protons </a:t>
            </a:r>
            <a:r>
              <a:rPr lang="en-US" sz="1200" b="1" kern="1200" baseline="0" dirty="0" smtClean="0">
                <a:solidFill>
                  <a:schemeClr val="tx1"/>
                </a:solidFill>
                <a:latin typeface="+mn-lt"/>
                <a:ea typeface="+mn-ea"/>
                <a:cs typeface="+mn-cs"/>
              </a:rPr>
              <a:t>which indicates neuron cells effectively repaired the DNA DSBs after exposure to γ-rays or protons </a:t>
            </a:r>
          </a:p>
          <a:p>
            <a:r>
              <a:rPr lang="en-US" sz="1200" kern="1200" baseline="0" dirty="0" smtClean="0">
                <a:solidFill>
                  <a:schemeClr val="tx1"/>
                </a:solidFill>
                <a:latin typeface="+mn-lt"/>
                <a:ea typeface="+mn-ea"/>
                <a:cs typeface="+mn-cs"/>
              </a:rPr>
              <a:t>•The dose dependence of radiation-induced </a:t>
            </a:r>
            <a:r>
              <a:rPr lang="en-US" sz="1200" kern="1200" baseline="0" dirty="0" err="1" smtClean="0">
                <a:solidFill>
                  <a:schemeClr val="tx1"/>
                </a:solidFill>
                <a:latin typeface="+mn-lt"/>
                <a:ea typeface="+mn-ea"/>
                <a:cs typeface="+mn-cs"/>
              </a:rPr>
              <a:t>colocalized</a:t>
            </a:r>
            <a:r>
              <a:rPr lang="en-US" sz="1200" kern="1200" baseline="0" dirty="0" smtClean="0">
                <a:solidFill>
                  <a:schemeClr val="tx1"/>
                </a:solidFill>
                <a:latin typeface="+mn-lt"/>
                <a:ea typeface="+mn-ea"/>
                <a:cs typeface="+mn-cs"/>
              </a:rPr>
              <a:t> γH2AX/53BP1 foci yield has been studied and found to be linear </a:t>
            </a:r>
          </a:p>
          <a:p>
            <a:r>
              <a:rPr lang="en-US" sz="1200" kern="1200" baseline="0" dirty="0" smtClean="0">
                <a:solidFill>
                  <a:schemeClr val="tx1"/>
                </a:solidFill>
                <a:latin typeface="+mn-lt"/>
                <a:ea typeface="+mn-ea"/>
                <a:cs typeface="+mn-cs"/>
              </a:rPr>
              <a:t>•Statistically significant difference in the 53BP1/γH2AX foci size after proton and γ-ray exposure has been observed: the proton-induced 53BP1/γH2AX foci are statistically larger than the γ-induced ones. </a:t>
            </a:r>
          </a:p>
          <a:p>
            <a:endParaRPr lang="ru-RU" dirty="0" smtClean="0"/>
          </a:p>
          <a:p>
            <a:r>
              <a:rPr lang="en-US" sz="1800" dirty="0" smtClean="0">
                <a:solidFill>
                  <a:schemeClr val="bg1"/>
                </a:solidFill>
                <a:latin typeface="Times New Roman" pitchFamily="18" charset="0"/>
                <a:cs typeface="Times New Roman" pitchFamily="18" charset="0"/>
              </a:rPr>
              <a:t>Future</a:t>
            </a:r>
            <a:r>
              <a:rPr lang="en-US" sz="1800" baseline="0" dirty="0" smtClean="0">
                <a:solidFill>
                  <a:schemeClr val="bg1"/>
                </a:solidFill>
                <a:latin typeface="Times New Roman" pitchFamily="18" charset="0"/>
                <a:cs typeface="Times New Roman" pitchFamily="18" charset="0"/>
              </a:rPr>
              <a:t> investigations</a:t>
            </a:r>
            <a:endParaRPr lang="en-US" sz="1800" dirty="0" smtClean="0">
              <a:solidFill>
                <a:schemeClr val="bg1"/>
              </a:solidFill>
              <a:latin typeface="Times New Roman" pitchFamily="18" charset="0"/>
              <a:cs typeface="Times New Roman" pitchFamily="18" charset="0"/>
            </a:endParaRPr>
          </a:p>
          <a:p>
            <a:pPr algn="just"/>
            <a:r>
              <a:rPr lang="en-US" dirty="0" smtClean="0">
                <a:solidFill>
                  <a:schemeClr val="bg1"/>
                </a:solidFill>
                <a:latin typeface="Times New Roman" pitchFamily="18" charset="0"/>
                <a:cs typeface="Times New Roman" pitchFamily="18" charset="0"/>
              </a:rPr>
              <a:t> We are planning to continue the investigation of formation and elimination radiation-induced γH2AX/53BP1 foci on the paraffin-embedded rat brain slices after exposure to ionizing radiation different quality</a:t>
            </a:r>
          </a:p>
        </p:txBody>
      </p:sp>
      <p:sp>
        <p:nvSpPr>
          <p:cNvPr id="4" name="Номер слайда 3"/>
          <p:cNvSpPr>
            <a:spLocks noGrp="1"/>
          </p:cNvSpPr>
          <p:nvPr>
            <p:ph type="sldNum" sz="quarter" idx="10"/>
          </p:nvPr>
        </p:nvSpPr>
        <p:spPr/>
        <p:txBody>
          <a:bodyPr/>
          <a:lstStyle/>
          <a:p>
            <a:fld id="{1930BA38-06A9-4A1F-A071-999E4AD20C2B}"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501D994-5DE7-43DF-A2F0-E333F057CA99}" type="datetimeFigureOut">
              <a:rPr lang="ru-RU" smtClean="0"/>
              <a:pPr/>
              <a:t>29.11.2017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DD50A2-8A20-4A59-977F-294010054DA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1D994-5DE7-43DF-A2F0-E333F057CA99}" type="datetimeFigureOut">
              <a:rPr lang="ru-RU" smtClean="0"/>
              <a:pPr/>
              <a:t>29.11.2017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D50A2-8A20-4A59-977F-294010054DA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tif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tiff"/><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132856"/>
            <a:ext cx="9144000" cy="1200329"/>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400" b="1" dirty="0" smtClean="0">
                <a:latin typeface="Times New Roman" pitchFamily="18" charset="0"/>
                <a:cs typeface="Times New Roman" pitchFamily="18" charset="0"/>
              </a:rPr>
              <a:t>DNA DOUBLE-STRAND BREAK REPAIR IN RAT CEREBELLUM PURKINJE NEURONS AFTER PROTON AND CO</a:t>
            </a:r>
            <a:r>
              <a:rPr lang="en-US" sz="2400" b="1" baseline="30000" dirty="0" smtClean="0">
                <a:latin typeface="Times New Roman" pitchFamily="18" charset="0"/>
                <a:cs typeface="Times New Roman" pitchFamily="18" charset="0"/>
              </a:rPr>
              <a:t>60</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γ</a:t>
            </a:r>
            <a:r>
              <a:rPr lang="en-US" sz="2400" b="1" dirty="0" smtClean="0">
                <a:latin typeface="Times New Roman" pitchFamily="18" charset="0"/>
                <a:cs typeface="Times New Roman" pitchFamily="18" charset="0"/>
              </a:rPr>
              <a:t>-RAYS EXPOSURE</a:t>
            </a:r>
          </a:p>
        </p:txBody>
      </p:sp>
      <p:sp>
        <p:nvSpPr>
          <p:cNvPr id="6" name="TextBox 5"/>
          <p:cNvSpPr txBox="1"/>
          <p:nvPr/>
        </p:nvSpPr>
        <p:spPr>
          <a:xfrm>
            <a:off x="0" y="3861048"/>
            <a:ext cx="9144000" cy="707886"/>
          </a:xfrm>
          <a:prstGeom prst="rect">
            <a:avLst/>
          </a:prstGeom>
          <a:noFill/>
        </p:spPr>
        <p:txBody>
          <a:bodyPr wrap="square" rtlCol="0">
            <a:spAutoFit/>
          </a:bodyPr>
          <a:lstStyle/>
          <a:p>
            <a:pPr algn="ctr"/>
            <a:r>
              <a:rPr lang="en-US" sz="2000" u="sng" dirty="0" err="1" smtClean="0">
                <a:latin typeface="Times New Roman" pitchFamily="18" charset="0"/>
                <a:cs typeface="Times New Roman" pitchFamily="18" charset="0"/>
              </a:rPr>
              <a:t>Bulanova</a:t>
            </a:r>
            <a:r>
              <a:rPr lang="en-US" sz="2000" u="sng" dirty="0" smtClean="0">
                <a:latin typeface="Times New Roman" pitchFamily="18" charset="0"/>
                <a:cs typeface="Times New Roman" pitchFamily="18" charset="0"/>
              </a:rPr>
              <a:t> 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Jezkova</a:t>
            </a:r>
            <a:r>
              <a:rPr lang="en-US" sz="2000" dirty="0" smtClean="0">
                <a:latin typeface="Times New Roman" pitchFamily="18" charset="0"/>
                <a:cs typeface="Times New Roman" pitchFamily="18" charset="0"/>
              </a:rPr>
              <a:t> L., </a:t>
            </a:r>
            <a:r>
              <a:rPr lang="en-US" sz="2000" dirty="0" err="1" smtClean="0">
                <a:latin typeface="Times New Roman" pitchFamily="18" charset="0"/>
                <a:cs typeface="Times New Roman" pitchFamily="18" charset="0"/>
              </a:rPr>
              <a:t>Kruglyakova</a:t>
            </a:r>
            <a:r>
              <a:rPr lang="en-US" sz="2000" dirty="0" smtClean="0">
                <a:latin typeface="Times New Roman" pitchFamily="18" charset="0"/>
                <a:cs typeface="Times New Roman" pitchFamily="18" charset="0"/>
              </a:rPr>
              <a:t> E., </a:t>
            </a:r>
            <a:r>
              <a:rPr lang="en-US" sz="2000" dirty="0" err="1" smtClean="0">
                <a:latin typeface="Times New Roman" pitchFamily="18" charset="0"/>
                <a:cs typeface="Times New Roman" pitchFamily="18" charset="0"/>
              </a:rPr>
              <a:t>Zadneprianetc</a:t>
            </a:r>
            <a:r>
              <a:rPr lang="en-US" sz="2000" dirty="0" smtClean="0">
                <a:latin typeface="Times New Roman" pitchFamily="18" charset="0"/>
                <a:cs typeface="Times New Roman" pitchFamily="18" charset="0"/>
              </a:rPr>
              <a:t> M., </a:t>
            </a:r>
            <a:endParaRPr lang="ru-RU" sz="2000" dirty="0" smtClean="0">
              <a:latin typeface="Times New Roman" pitchFamily="18" charset="0"/>
              <a:cs typeface="Times New Roman" pitchFamily="18" charset="0"/>
            </a:endParaRPr>
          </a:p>
          <a:p>
            <a:pPr algn="ctr"/>
            <a:r>
              <a:rPr lang="en-US" sz="2000" dirty="0" err="1" smtClean="0">
                <a:latin typeface="Times New Roman" pitchFamily="18" charset="0"/>
                <a:cs typeface="Times New Roman" pitchFamily="18" charset="0"/>
              </a:rPr>
              <a:t>Smirnova</a:t>
            </a:r>
            <a:r>
              <a:rPr lang="en-US" sz="2000" dirty="0" smtClean="0">
                <a:latin typeface="Times New Roman" pitchFamily="18" charset="0"/>
                <a:cs typeface="Times New Roman" pitchFamily="18" charset="0"/>
              </a:rPr>
              <a:t> E., </a:t>
            </a:r>
            <a:r>
              <a:rPr lang="en-US" sz="2000" dirty="0" err="1" smtClean="0">
                <a:latin typeface="Times New Roman" pitchFamily="18" charset="0"/>
                <a:cs typeface="Times New Roman" pitchFamily="18" charset="0"/>
              </a:rPr>
              <a:t>Boreyko</a:t>
            </a:r>
            <a:r>
              <a:rPr lang="en-US" sz="2000" dirty="0" smtClean="0">
                <a:latin typeface="Times New Roman" pitchFamily="18" charset="0"/>
                <a:cs typeface="Times New Roman" pitchFamily="18" charset="0"/>
              </a:rPr>
              <a:t> A.</a:t>
            </a:r>
            <a:endParaRPr lang="ru-RU" sz="2000" dirty="0">
              <a:latin typeface="Times New Roman" pitchFamily="18" charset="0"/>
              <a:cs typeface="Times New Roman" pitchFamily="18" charset="0"/>
            </a:endParaRPr>
          </a:p>
        </p:txBody>
      </p:sp>
      <p:sp>
        <p:nvSpPr>
          <p:cNvPr id="7" name="TextBox 6"/>
          <p:cNvSpPr txBox="1"/>
          <p:nvPr/>
        </p:nvSpPr>
        <p:spPr>
          <a:xfrm>
            <a:off x="0" y="4725144"/>
            <a:ext cx="91440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Joint Institute for Nuclear Research Laboratory of Radiation Biology</a:t>
            </a:r>
            <a:endParaRPr lang="ru-RU" b="1" dirty="0" smtClean="0">
              <a:latin typeface="Times New Roman" pitchFamily="18" charset="0"/>
              <a:cs typeface="Times New Roman" pitchFamily="18" charset="0"/>
            </a:endParaRPr>
          </a:p>
          <a:p>
            <a:pPr algn="ctr"/>
            <a:endParaRPr lang="ru-RU" dirty="0">
              <a:latin typeface="Times New Roman" pitchFamily="18" charset="0"/>
              <a:cs typeface="Times New Roman" pitchFamily="18" charset="0"/>
            </a:endParaRPr>
          </a:p>
        </p:txBody>
      </p:sp>
      <p:sp>
        <p:nvSpPr>
          <p:cNvPr id="9" name="TextBox 8"/>
          <p:cNvSpPr txBox="1"/>
          <p:nvPr/>
        </p:nvSpPr>
        <p:spPr>
          <a:xfrm>
            <a:off x="0" y="5147900"/>
            <a:ext cx="91440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Dubna</a:t>
            </a:r>
            <a:r>
              <a:rPr lang="en-US" b="1" dirty="0" smtClean="0">
                <a:latin typeface="Times New Roman" pitchFamily="18" charset="0"/>
                <a:cs typeface="Times New Roman" pitchFamily="18" charset="0"/>
              </a:rPr>
              <a:t> State University</a:t>
            </a:r>
            <a:endParaRPr lang="ru-RU" b="1" dirty="0">
              <a:latin typeface="Times New Roman" pitchFamily="18" charset="0"/>
              <a:cs typeface="Times New Roman" pitchFamily="18" charset="0"/>
            </a:endParaRPr>
          </a:p>
        </p:txBody>
      </p:sp>
      <p:sp>
        <p:nvSpPr>
          <p:cNvPr id="28674" name="AutoShape 2" descr="Картинки по запросу логотип оия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76" name="AutoShape 4" descr="Картинки по запросу логотип оия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 name="Прямоугольник 12"/>
          <p:cNvSpPr/>
          <p:nvPr/>
        </p:nvSpPr>
        <p:spPr>
          <a:xfrm>
            <a:off x="1547664" y="260648"/>
            <a:ext cx="4572000" cy="1200329"/>
          </a:xfrm>
          <a:prstGeom prst="rect">
            <a:avLst/>
          </a:prstGeom>
        </p:spPr>
        <p:txBody>
          <a:bodyPr>
            <a:spAutoFit/>
          </a:bodyPr>
          <a:lstStyle/>
          <a:p>
            <a:r>
              <a:rPr lang="en-US" b="1" dirty="0" smtClean="0">
                <a:latin typeface="Times New Roman" pitchFamily="18" charset="0"/>
                <a:cs typeface="Times New Roman" pitchFamily="18" charset="0"/>
              </a:rPr>
              <a:t>The XX International Scientific Conference</a:t>
            </a:r>
          </a:p>
          <a:p>
            <a:r>
              <a:rPr lang="en-US" b="1" dirty="0" smtClean="0">
                <a:latin typeface="Times New Roman" pitchFamily="18" charset="0"/>
                <a:cs typeface="Times New Roman" pitchFamily="18" charset="0"/>
              </a:rPr>
              <a:t>of Young Scientists and Specialists</a:t>
            </a:r>
          </a:p>
          <a:p>
            <a:r>
              <a:rPr lang="en-US" b="1" dirty="0" smtClean="0">
                <a:latin typeface="Times New Roman" pitchFamily="18" charset="0"/>
                <a:cs typeface="Times New Roman" pitchFamily="18" charset="0"/>
              </a:rPr>
              <a:t>(AYSS-2017)</a:t>
            </a:r>
            <a:endParaRPr lang="ru-RU" dirty="0" smtClean="0">
              <a:latin typeface="Times New Roman" pitchFamily="18" charset="0"/>
              <a:cs typeface="Times New Roman" pitchFamily="18" charset="0"/>
            </a:endParaRPr>
          </a:p>
          <a:p>
            <a:endParaRPr lang="ru-RU" b="1" dirty="0"/>
          </a:p>
        </p:txBody>
      </p:sp>
      <p:pic>
        <p:nvPicPr>
          <p:cNvPr id="11" name="Picture 2"/>
          <p:cNvPicPr>
            <a:picLocks noChangeAspect="1" noChangeArrowheads="1"/>
          </p:cNvPicPr>
          <p:nvPr/>
        </p:nvPicPr>
        <p:blipFill>
          <a:blip r:embed="rId3" cstate="print"/>
          <a:srcRect/>
          <a:stretch>
            <a:fillRect/>
          </a:stretch>
        </p:blipFill>
        <p:spPr bwMode="auto">
          <a:xfrm>
            <a:off x="0" y="0"/>
            <a:ext cx="1562100" cy="1428750"/>
          </a:xfrm>
          <a:prstGeom prst="rect">
            <a:avLst/>
          </a:prstGeom>
          <a:noFill/>
          <a:ln w="9525">
            <a:noFill/>
            <a:miter lim="800000"/>
            <a:headEnd/>
            <a:tailEnd/>
          </a:ln>
        </p:spPr>
      </p:pic>
      <p:pic>
        <p:nvPicPr>
          <p:cNvPr id="12" name="Picture 3" descr="https://lh3.googleusercontent.com/proxy/Id8_wx2zMUAuhzOk8L7-2gZfZWj_wvh7pkRAsrF-ReDM0BQZj82sB0iSJZyxpUZqZFeAzE6pBrnAT7LwHNT6RDeNeNDRE0kju_FjAA3q32op-uxdfTlg6F61CryX6ZMdRQzusdaipTJyrjcRj_0WjnsRaSJx-Q=w107-h160-k-no"/>
          <p:cNvPicPr>
            <a:picLocks noChangeAspect="1" noChangeArrowheads="1"/>
          </p:cNvPicPr>
          <p:nvPr/>
        </p:nvPicPr>
        <p:blipFill>
          <a:blip r:embed="rId4" cstate="print"/>
          <a:srcRect/>
          <a:stretch>
            <a:fillRect/>
          </a:stretch>
        </p:blipFill>
        <p:spPr bwMode="auto">
          <a:xfrm>
            <a:off x="8172400" y="0"/>
            <a:ext cx="950736" cy="1412776"/>
          </a:xfrm>
          <a:prstGeom prst="rect">
            <a:avLst/>
          </a:prstGeom>
          <a:noFill/>
        </p:spPr>
      </p:pic>
      <p:pic>
        <p:nvPicPr>
          <p:cNvPr id="2" name="Picture 2" descr="C:\Users\Татьяна\Google Диск\эмблема LRB.png"/>
          <p:cNvPicPr>
            <a:picLocks noChangeAspect="1" noChangeArrowheads="1"/>
          </p:cNvPicPr>
          <p:nvPr/>
        </p:nvPicPr>
        <p:blipFill>
          <a:blip r:embed="rId5" cstate="print"/>
          <a:srcRect/>
          <a:stretch>
            <a:fillRect/>
          </a:stretch>
        </p:blipFill>
        <p:spPr bwMode="auto">
          <a:xfrm>
            <a:off x="6372200" y="0"/>
            <a:ext cx="1752600" cy="13811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4896544"/>
            <a:ext cx="9144000" cy="177281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0" y="0"/>
            <a:ext cx="9144000" cy="692696"/>
          </a:xfr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800" dirty="0" smtClean="0">
                <a:latin typeface="Times New Roman" pitchFamily="18" charset="0"/>
                <a:cs typeface="Times New Roman" pitchFamily="18" charset="0"/>
              </a:rPr>
              <a:t>Conclusions</a:t>
            </a:r>
            <a:endParaRPr lang="ru-RU" sz="2800" dirty="0">
              <a:latin typeface="Times New Roman" pitchFamily="18" charset="0"/>
              <a:cs typeface="Times New Roman" pitchFamily="18" charset="0"/>
            </a:endParaRPr>
          </a:p>
        </p:txBody>
      </p:sp>
      <p:sp>
        <p:nvSpPr>
          <p:cNvPr id="5" name="Прямоугольник 4"/>
          <p:cNvSpPr/>
          <p:nvPr/>
        </p:nvSpPr>
        <p:spPr>
          <a:xfrm>
            <a:off x="0" y="5373216"/>
            <a:ext cx="9144000" cy="1015663"/>
          </a:xfrm>
          <a:prstGeom prst="rect">
            <a:avLst/>
          </a:prstGeom>
        </p:spPr>
        <p:txBody>
          <a:bodyPr wrap="square">
            <a:spAutoFit/>
          </a:bodyPr>
          <a:lstStyle/>
          <a:p>
            <a:r>
              <a:rPr lang="en-US" sz="2000" dirty="0" smtClean="0">
                <a:solidFill>
                  <a:schemeClr val="bg1"/>
                </a:solidFill>
                <a:latin typeface="Times New Roman" pitchFamily="18" charset="0"/>
                <a:cs typeface="Times New Roman" pitchFamily="18" charset="0"/>
              </a:rPr>
              <a:t>We are planning to continue our study of the formation and elimination of radiation-induced γH2AX/53BP1 foci in paraffin-embedded rat brain slices after exposure to ionizing radiation of different quality</a:t>
            </a:r>
            <a:endParaRPr lang="ru-RU" sz="2000" dirty="0">
              <a:solidFill>
                <a:schemeClr val="bg1"/>
              </a:solidFill>
              <a:latin typeface="Times New Roman" pitchFamily="18" charset="0"/>
              <a:cs typeface="Times New Roman" pitchFamily="18" charset="0"/>
            </a:endParaRPr>
          </a:p>
        </p:txBody>
      </p:sp>
      <p:sp>
        <p:nvSpPr>
          <p:cNvPr id="6" name="TextBox 5"/>
          <p:cNvSpPr txBox="1"/>
          <p:nvPr/>
        </p:nvSpPr>
        <p:spPr>
          <a:xfrm>
            <a:off x="179512" y="1246108"/>
            <a:ext cx="8784976" cy="3046988"/>
          </a:xfrm>
          <a:prstGeom prst="rect">
            <a:avLst/>
          </a:prstGeom>
          <a:noFill/>
        </p:spPr>
        <p:txBody>
          <a:bodyPr wrap="square" rtlCol="0">
            <a:spAutoFit/>
          </a:bodyPr>
          <a:lstStyle/>
          <a:p>
            <a:pPr marL="342900" indent="-342900" algn="just">
              <a:spcAft>
                <a:spcPts val="1200"/>
              </a:spcAft>
              <a:buFont typeface="+mj-lt"/>
              <a:buAutoNum type="arabicPeriod"/>
            </a:pPr>
            <a:r>
              <a:rPr lang="en-US" dirty="0" smtClean="0">
                <a:solidFill>
                  <a:schemeClr val="dk1"/>
                </a:solidFill>
                <a:latin typeface="Times New Roman" pitchFamily="18" charset="0"/>
                <a:cs typeface="Times New Roman" pitchFamily="18" charset="0"/>
              </a:rPr>
              <a:t>The effective elimination of the 53BP1/γH2AX foci in Purkinje neurons occurred 24 hours after </a:t>
            </a:r>
            <a:r>
              <a:rPr lang="en-US" dirty="0" smtClean="0">
                <a:solidFill>
                  <a:schemeClr val="dk1"/>
                </a:solidFill>
                <a:latin typeface="Symbol" pitchFamily="18" charset="2"/>
                <a:cs typeface="Times New Roman" pitchFamily="18" charset="0"/>
              </a:rPr>
              <a:t>g</a:t>
            </a:r>
            <a:r>
              <a:rPr lang="en-US" dirty="0" smtClean="0">
                <a:solidFill>
                  <a:schemeClr val="dk1"/>
                </a:solidFill>
                <a:latin typeface="Times New Roman" pitchFamily="18" charset="0"/>
                <a:cs typeface="Times New Roman" pitchFamily="18" charset="0"/>
              </a:rPr>
              <a:t>-rays and proton irradiation</a:t>
            </a:r>
            <a:r>
              <a:rPr lang="ru-RU" dirty="0" smtClean="0">
                <a:solidFill>
                  <a:schemeClr val="dk1"/>
                </a:solidFill>
                <a:latin typeface="Times New Roman" pitchFamily="18" charset="0"/>
                <a:cs typeface="Times New Roman" pitchFamily="18" charset="0"/>
              </a:rPr>
              <a:t> </a:t>
            </a:r>
            <a:r>
              <a:rPr lang="en-US" dirty="0" smtClean="0">
                <a:solidFill>
                  <a:schemeClr val="dk1"/>
                </a:solidFill>
                <a:latin typeface="Times New Roman" pitchFamily="18" charset="0"/>
                <a:cs typeface="Times New Roman" pitchFamily="18" charset="0"/>
              </a:rPr>
              <a:t>reflecting the effective DNA DSB repair</a:t>
            </a:r>
            <a:endParaRPr lang="ru-RU" dirty="0" smtClean="0">
              <a:solidFill>
                <a:schemeClr val="dk1"/>
              </a:solidFill>
              <a:latin typeface="Times New Roman" pitchFamily="18" charset="0"/>
              <a:cs typeface="Times New Roman" pitchFamily="18" charset="0"/>
            </a:endParaRPr>
          </a:p>
          <a:p>
            <a:pPr marL="800100" lvl="1" indent="-342900" algn="just">
              <a:spcAft>
                <a:spcPts val="1200"/>
              </a:spcAft>
              <a:buFont typeface="Arial" pitchFamily="34" charset="0"/>
              <a:buChar char="•"/>
            </a:pPr>
            <a:r>
              <a:rPr lang="en-US" dirty="0" smtClean="0">
                <a:latin typeface="Times New Roman" pitchFamily="18" charset="0"/>
                <a:cs typeface="Times New Roman" pitchFamily="18" charset="0"/>
              </a:rPr>
              <a:t>The quantity of 53BP1/γH2AX foci decreased exponentially with time post-irradiation both for γ-rays and for protons</a:t>
            </a:r>
            <a:endParaRPr lang="ru-RU" dirty="0" smtClean="0">
              <a:latin typeface="Times New Roman" pitchFamily="18" charset="0"/>
              <a:cs typeface="Times New Roman" pitchFamily="18" charset="0"/>
            </a:endParaRPr>
          </a:p>
          <a:p>
            <a:pPr marL="342900" indent="-342900" algn="just">
              <a:spcAft>
                <a:spcPts val="1200"/>
              </a:spcAft>
              <a:buFont typeface="+mj-lt"/>
              <a:buAutoNum type="arabicPeriod"/>
            </a:pPr>
            <a:r>
              <a:rPr lang="en-US" dirty="0" smtClean="0">
                <a:latin typeface="Times New Roman" pitchFamily="18" charset="0"/>
                <a:cs typeface="Times New Roman" pitchFamily="18" charset="0"/>
              </a:rPr>
              <a:t>Statistically significant difference in the 53BP1/γH2AX foci size after proton and γ-ray exposure has been observed: the proton-induced 53BP1/γH2AX foci are statistically larger (Mann-Whitney test, </a:t>
            </a:r>
            <a:r>
              <a:rPr lang="en-US" dirty="0" smtClean="0">
                <a:latin typeface="Symbol" pitchFamily="18" charset="2"/>
                <a:cs typeface="Times New Roman" pitchFamily="18" charset="0"/>
              </a:rPr>
              <a:t>a</a:t>
            </a:r>
            <a:r>
              <a:rPr lang="en-US" dirty="0" smtClean="0">
                <a:latin typeface="Times New Roman" pitchFamily="18" charset="0"/>
                <a:cs typeface="Times New Roman" pitchFamily="18" charset="0"/>
              </a:rPr>
              <a:t>=0,05) than the γ-induced ones </a:t>
            </a:r>
          </a:p>
          <a:p>
            <a:pPr marL="342900" indent="-342900" algn="just">
              <a:spcAft>
                <a:spcPts val="1200"/>
              </a:spcAft>
              <a:buFont typeface="+mj-lt"/>
              <a:buAutoNum type="arabicPeriod"/>
            </a:pPr>
            <a:r>
              <a:rPr lang="en-US" dirty="0" smtClean="0">
                <a:latin typeface="Times New Roman" pitchFamily="18" charset="0"/>
                <a:cs typeface="Times New Roman" pitchFamily="18" charset="0"/>
              </a:rPr>
              <a:t>The dose dependence of γH2AX/53BP1 foci yield after </a:t>
            </a:r>
            <a:r>
              <a:rPr lang="en-US" dirty="0" smtClean="0">
                <a:latin typeface="Symbol" pitchFamily="18" charset="2"/>
                <a:cs typeface="Times New Roman" pitchFamily="18" charset="0"/>
              </a:rPr>
              <a:t>g</a:t>
            </a:r>
            <a:r>
              <a:rPr lang="en-US" dirty="0" smtClean="0">
                <a:latin typeface="Times New Roman" pitchFamily="18" charset="0"/>
                <a:cs typeface="Times New Roman" pitchFamily="18" charset="0"/>
              </a:rPr>
              <a:t>-rays irradiation has been studied and found to be linear </a:t>
            </a:r>
            <a:endParaRPr lang="ru-RU" dirty="0" smtClean="0"/>
          </a:p>
        </p:txBody>
      </p:sp>
      <p:sp>
        <p:nvSpPr>
          <p:cNvPr id="8" name="Прямоугольник 7"/>
          <p:cNvSpPr/>
          <p:nvPr/>
        </p:nvSpPr>
        <p:spPr>
          <a:xfrm>
            <a:off x="107504" y="4941168"/>
            <a:ext cx="2618089" cy="461665"/>
          </a:xfrm>
          <a:prstGeom prst="rect">
            <a:avLst/>
          </a:prstGeom>
        </p:spPr>
        <p:txBody>
          <a:bodyPr wrap="none">
            <a:spAutoFit/>
          </a:bodyPr>
          <a:lstStyle/>
          <a:p>
            <a:r>
              <a:rPr lang="en-US" sz="2400" b="1" dirty="0" smtClean="0">
                <a:solidFill>
                  <a:schemeClr val="bg1"/>
                </a:solidFill>
                <a:latin typeface="Times New Roman" pitchFamily="18" charset="0"/>
                <a:cs typeface="Times New Roman" pitchFamily="18" charset="0"/>
              </a:rPr>
              <a:t>Further prospects</a:t>
            </a:r>
            <a:endParaRPr lang="ru-RU"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2636912"/>
            <a:ext cx="7272808" cy="1008112"/>
          </a:xfrm>
        </p:spPr>
        <p:txBody>
          <a:bodyPr>
            <a:normAutofit/>
          </a:bodyPr>
          <a:lstStyle/>
          <a:p>
            <a:pPr algn="ctr">
              <a:buNone/>
            </a:pPr>
            <a:r>
              <a:rPr lang="en-US" sz="4000" b="1" dirty="0" smtClean="0">
                <a:solidFill>
                  <a:srgbClr val="002060"/>
                </a:solidFill>
                <a:latin typeface="Times New Roman" pitchFamily="18" charset="0"/>
                <a:cs typeface="Times New Roman" pitchFamily="18" charset="0"/>
              </a:rPr>
              <a:t>Thank you for attention!</a:t>
            </a:r>
            <a:endParaRPr lang="ru-RU" sz="4000" b="1" dirty="0">
              <a:solidFill>
                <a:srgbClr val="002060"/>
              </a:solidFill>
              <a:latin typeface="Times New Roman" pitchFamily="18" charset="0"/>
              <a:cs typeface="Times New Roman" pitchFamily="18" charset="0"/>
            </a:endParaRPr>
          </a:p>
        </p:txBody>
      </p:sp>
      <p:pic>
        <p:nvPicPr>
          <p:cNvPr id="4" name="Picture 5" descr="Картинки по запросу омус оияи"/>
          <p:cNvPicPr>
            <a:picLocks noChangeAspect="1" noChangeArrowheads="1"/>
          </p:cNvPicPr>
          <p:nvPr/>
        </p:nvPicPr>
        <p:blipFill>
          <a:blip r:embed="rId2" cstate="print"/>
          <a:srcRect/>
          <a:stretch>
            <a:fillRect/>
          </a:stretch>
        </p:blipFill>
        <p:spPr bwMode="auto">
          <a:xfrm>
            <a:off x="0" y="6348812"/>
            <a:ext cx="539552" cy="50918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69269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Introduction</a:t>
            </a:r>
            <a:endParaRPr kumimoji="0" lang="ru-RU"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8" name="Прямоугольник 7"/>
          <p:cNvSpPr/>
          <p:nvPr/>
        </p:nvSpPr>
        <p:spPr>
          <a:xfrm>
            <a:off x="3923928" y="2405787"/>
            <a:ext cx="4968552" cy="2185214"/>
          </a:xfrm>
          <a:prstGeom prst="rect">
            <a:avLst/>
          </a:prstGeom>
        </p:spPr>
        <p:txBody>
          <a:bodyPr wrap="square">
            <a:spAutoFit/>
          </a:bodyPr>
          <a:lstStyle/>
          <a:p>
            <a:pPr algn="ctr"/>
            <a:r>
              <a:rPr lang="en-US" dirty="0" smtClean="0">
                <a:latin typeface="Times New Roman" pitchFamily="18" charset="0"/>
                <a:cs typeface="Times New Roman" pitchFamily="18" charset="0"/>
              </a:rPr>
              <a:t>Possible </a:t>
            </a:r>
            <a:r>
              <a:rPr lang="en-US" b="1" dirty="0" smtClean="0">
                <a:latin typeface="Times New Roman" pitchFamily="18" charset="0"/>
                <a:cs typeface="Times New Roman" pitchFamily="18" charset="0"/>
              </a:rPr>
              <a:t>space radiation risks for the CNS </a:t>
            </a:r>
            <a:r>
              <a:rPr lang="en-US" dirty="0" smtClean="0">
                <a:latin typeface="Times New Roman" pitchFamily="18" charset="0"/>
                <a:cs typeface="Times New Roman" pitchFamily="18" charset="0"/>
              </a:rPr>
              <a:t>like</a:t>
            </a:r>
            <a:endParaRPr lang="ru-RU" dirty="0" smtClean="0">
              <a:latin typeface="Times New Roman" pitchFamily="18" charset="0"/>
              <a:cs typeface="Times New Roman" pitchFamily="18" charset="0"/>
            </a:endParaRPr>
          </a:p>
          <a:p>
            <a:pPr algn="ctr"/>
            <a:endParaRPr lang="en-US" sz="1000"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altered cognitive function (including detriments in short-term memory)</a:t>
            </a:r>
          </a:p>
          <a:p>
            <a:pPr algn="ctr">
              <a:buFont typeface="Arial" pitchFamily="34" charset="0"/>
              <a:buChar char="•"/>
            </a:pPr>
            <a:endParaRPr lang="en-US"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reduced motor function</a:t>
            </a:r>
          </a:p>
          <a:p>
            <a:pPr algn="ctr"/>
            <a:endParaRPr lang="en-US"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 behavioral changes</a:t>
            </a:r>
            <a:endParaRPr lang="ru-RU" dirty="0">
              <a:latin typeface="Times New Roman" pitchFamily="18" charset="0"/>
              <a:cs typeface="Times New Roman" pitchFamily="18" charset="0"/>
            </a:endParaRPr>
          </a:p>
        </p:txBody>
      </p:sp>
      <p:sp>
        <p:nvSpPr>
          <p:cNvPr id="2052" name="Rectangle 4"/>
          <p:cNvSpPr>
            <a:spLocks noChangeArrowheads="1"/>
          </p:cNvSpPr>
          <p:nvPr/>
        </p:nvSpPr>
        <p:spPr bwMode="auto">
          <a:xfrm>
            <a:off x="3779912" y="908720"/>
            <a:ext cx="511256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dirty="0" smtClean="0">
                <a:latin typeface="Times New Roman" pitchFamily="18" charset="0"/>
                <a:cs typeface="Times New Roman" pitchFamily="18" charset="0"/>
              </a:rPr>
              <a:t>The modern concept of the radiation risk (</a:t>
            </a:r>
            <a:r>
              <a:rPr lang="en-US" i="1" dirty="0" err="1" smtClean="0">
                <a:latin typeface="Times New Roman" pitchFamily="18" charset="0"/>
                <a:cs typeface="Times New Roman" pitchFamily="18" charset="0"/>
              </a:rPr>
              <a:t>Krasavin</a:t>
            </a:r>
            <a:r>
              <a:rPr lang="en-US" i="1" dirty="0" smtClean="0">
                <a:latin typeface="Times New Roman" pitchFamily="18" charset="0"/>
                <a:cs typeface="Times New Roman" pitchFamily="18" charset="0"/>
              </a:rPr>
              <a:t> et al., 2013</a:t>
            </a:r>
            <a:r>
              <a:rPr lang="en-US" dirty="0" smtClean="0">
                <a:latin typeface="Times New Roman" pitchFamily="18" charset="0"/>
                <a:cs typeface="Times New Roman" pitchFamily="18" charset="0"/>
              </a:rPr>
              <a:t>) of manned interplanetary flight incorporates influence of space radiation on the functions of CNS and not only on the delayed radiation effects of cancer .</a:t>
            </a:r>
          </a:p>
        </p:txBody>
      </p:sp>
      <p:sp>
        <p:nvSpPr>
          <p:cNvPr id="11" name="Прямоугольник 10"/>
          <p:cNvSpPr/>
          <p:nvPr/>
        </p:nvSpPr>
        <p:spPr>
          <a:xfrm>
            <a:off x="4932040" y="4941168"/>
            <a:ext cx="3888432" cy="1008112"/>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itchFamily="18" charset="0"/>
                <a:cs typeface="Times New Roman" pitchFamily="18" charset="0"/>
              </a:rPr>
              <a:t>connected with damage on molecular</a:t>
            </a:r>
          </a:p>
          <a:p>
            <a:pPr algn="ctr"/>
            <a:r>
              <a:rPr lang="en-US" b="1" dirty="0" smtClean="0">
                <a:latin typeface="Times New Roman" pitchFamily="18" charset="0"/>
                <a:cs typeface="Times New Roman" pitchFamily="18" charset="0"/>
              </a:rPr>
              <a:t> and cellular levels</a:t>
            </a:r>
            <a:endParaRPr lang="ru-RU" b="1" dirty="0"/>
          </a:p>
        </p:txBody>
      </p:sp>
      <p:pic>
        <p:nvPicPr>
          <p:cNvPr id="33794" name="Picture 2" descr="Картинки по запросу cosmic radiation"/>
          <p:cNvPicPr>
            <a:picLocks noChangeAspect="1" noChangeArrowheads="1"/>
          </p:cNvPicPr>
          <p:nvPr/>
        </p:nvPicPr>
        <p:blipFill>
          <a:blip r:embed="rId3" cstate="print"/>
          <a:srcRect/>
          <a:stretch>
            <a:fillRect/>
          </a:stretch>
        </p:blipFill>
        <p:spPr bwMode="auto">
          <a:xfrm>
            <a:off x="0" y="764704"/>
            <a:ext cx="3661938" cy="2971006"/>
          </a:xfrm>
          <a:prstGeom prst="rect">
            <a:avLst/>
          </a:prstGeom>
          <a:noFill/>
        </p:spPr>
      </p:pic>
      <p:sp>
        <p:nvSpPr>
          <p:cNvPr id="13" name="TextBox 12"/>
          <p:cNvSpPr txBox="1"/>
          <p:nvPr/>
        </p:nvSpPr>
        <p:spPr>
          <a:xfrm>
            <a:off x="395536" y="908720"/>
            <a:ext cx="2664296" cy="369332"/>
          </a:xfrm>
          <a:prstGeom prst="rect">
            <a:avLst/>
          </a:prstGeom>
          <a:noFill/>
        </p:spPr>
        <p:txBody>
          <a:bodyPr wrap="square" rtlCol="0">
            <a:spAutoFit/>
          </a:bodyPr>
          <a:lstStyle/>
          <a:p>
            <a:r>
              <a:rPr lang="en-US" b="1" dirty="0" smtClean="0">
                <a:solidFill>
                  <a:schemeClr val="bg1">
                    <a:lumMod val="95000"/>
                  </a:schemeClr>
                </a:solidFill>
                <a:latin typeface="Times New Roman" pitchFamily="18" charset="0"/>
                <a:cs typeface="Times New Roman" pitchFamily="18" charset="0"/>
              </a:rPr>
              <a:t>Galactic cosmic rays</a:t>
            </a:r>
            <a:endParaRPr lang="ru-RU" b="1" dirty="0">
              <a:solidFill>
                <a:schemeClr val="bg1">
                  <a:lumMod val="95000"/>
                </a:schemeClr>
              </a:solidFill>
              <a:latin typeface="Times New Roman" pitchFamily="18" charset="0"/>
              <a:cs typeface="Times New Roman" pitchFamily="18" charset="0"/>
            </a:endParaRPr>
          </a:p>
        </p:txBody>
      </p:sp>
      <p:cxnSp>
        <p:nvCxnSpPr>
          <p:cNvPr id="15" name="Прямая со стрелкой 14"/>
          <p:cNvCxnSpPr>
            <a:stCxn id="13" idx="2"/>
          </p:cNvCxnSpPr>
          <p:nvPr/>
        </p:nvCxnSpPr>
        <p:spPr>
          <a:xfrm>
            <a:off x="1727684" y="1278052"/>
            <a:ext cx="252028" cy="35074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0" y="1700808"/>
            <a:ext cx="1296144" cy="923330"/>
          </a:xfrm>
          <a:prstGeom prst="rect">
            <a:avLst/>
          </a:prstGeom>
          <a:noFill/>
        </p:spPr>
        <p:txBody>
          <a:bodyPr wrap="square" rtlCol="0">
            <a:spAutoFit/>
          </a:bodyPr>
          <a:lstStyle/>
          <a:p>
            <a:r>
              <a:rPr lang="en-US" b="1" dirty="0" smtClean="0">
                <a:solidFill>
                  <a:schemeClr val="bg1">
                    <a:lumMod val="95000"/>
                  </a:schemeClr>
                </a:solidFill>
                <a:latin typeface="Times New Roman" pitchFamily="18" charset="0"/>
                <a:cs typeface="Times New Roman" pitchFamily="18" charset="0"/>
              </a:rPr>
              <a:t>Solar </a:t>
            </a:r>
          </a:p>
          <a:p>
            <a:r>
              <a:rPr lang="en-US" b="1" dirty="0" smtClean="0">
                <a:solidFill>
                  <a:schemeClr val="bg1">
                    <a:lumMod val="95000"/>
                  </a:schemeClr>
                </a:solidFill>
                <a:latin typeface="Times New Roman" pitchFamily="18" charset="0"/>
                <a:cs typeface="Times New Roman" pitchFamily="18" charset="0"/>
              </a:rPr>
              <a:t>energetic </a:t>
            </a:r>
          </a:p>
          <a:p>
            <a:r>
              <a:rPr lang="en-US" b="1" dirty="0" smtClean="0">
                <a:solidFill>
                  <a:schemeClr val="bg1">
                    <a:lumMod val="95000"/>
                  </a:schemeClr>
                </a:solidFill>
                <a:latin typeface="Times New Roman" pitchFamily="18" charset="0"/>
                <a:cs typeface="Times New Roman" pitchFamily="18" charset="0"/>
              </a:rPr>
              <a:t>particles </a:t>
            </a:r>
            <a:endParaRPr lang="ru-RU" b="1" dirty="0">
              <a:solidFill>
                <a:schemeClr val="bg1">
                  <a:lumMod val="95000"/>
                </a:schemeClr>
              </a:solidFill>
              <a:latin typeface="Times New Roman" pitchFamily="18" charset="0"/>
              <a:cs typeface="Times New Roman" pitchFamily="18" charset="0"/>
            </a:endParaRPr>
          </a:p>
        </p:txBody>
      </p:sp>
      <p:cxnSp>
        <p:nvCxnSpPr>
          <p:cNvPr id="17" name="Прямая со стрелкой 16"/>
          <p:cNvCxnSpPr/>
          <p:nvPr/>
        </p:nvCxnSpPr>
        <p:spPr>
          <a:xfrm>
            <a:off x="1115616" y="1916832"/>
            <a:ext cx="43204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9" name="Прямая со стрелкой 18"/>
          <p:cNvCxnSpPr/>
          <p:nvPr/>
        </p:nvCxnSpPr>
        <p:spPr>
          <a:xfrm>
            <a:off x="1115616" y="2132856"/>
            <a:ext cx="43204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0" name="Прямая со стрелкой 19"/>
          <p:cNvCxnSpPr/>
          <p:nvPr/>
        </p:nvCxnSpPr>
        <p:spPr>
          <a:xfrm>
            <a:off x="1115616" y="2348880"/>
            <a:ext cx="43204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Прямая со стрелкой 20"/>
          <p:cNvCxnSpPr/>
          <p:nvPr/>
        </p:nvCxnSpPr>
        <p:spPr>
          <a:xfrm>
            <a:off x="1115616" y="2564904"/>
            <a:ext cx="43204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TextBox 21"/>
          <p:cNvSpPr txBox="1"/>
          <p:nvPr/>
        </p:nvSpPr>
        <p:spPr>
          <a:xfrm>
            <a:off x="0" y="3068960"/>
            <a:ext cx="3563888" cy="646331"/>
          </a:xfrm>
          <a:prstGeom prst="rect">
            <a:avLst/>
          </a:prstGeom>
          <a:noFill/>
        </p:spPr>
        <p:txBody>
          <a:bodyPr wrap="square" rtlCol="0">
            <a:spAutoFit/>
          </a:bodyPr>
          <a:lstStyle/>
          <a:p>
            <a:r>
              <a:rPr lang="en-US" b="1" dirty="0" smtClean="0">
                <a:solidFill>
                  <a:schemeClr val="bg1">
                    <a:lumMod val="95000"/>
                  </a:schemeClr>
                </a:solidFill>
                <a:latin typeface="Times New Roman" pitchFamily="18" charset="0"/>
                <a:cs typeface="Times New Roman" pitchFamily="18" charset="0"/>
              </a:rPr>
              <a:t>Heavy charged particle, electrons, </a:t>
            </a:r>
            <a:r>
              <a:rPr lang="en-US" b="1" dirty="0" smtClean="0">
                <a:solidFill>
                  <a:schemeClr val="bg1">
                    <a:lumMod val="95000"/>
                  </a:schemeClr>
                </a:solidFill>
                <a:latin typeface="Symbol" pitchFamily="18" charset="2"/>
                <a:cs typeface="Times New Roman" pitchFamily="18" charset="0"/>
              </a:rPr>
              <a:t>g-</a:t>
            </a:r>
            <a:r>
              <a:rPr lang="en-US" b="1" dirty="0" smtClean="0">
                <a:solidFill>
                  <a:schemeClr val="bg1">
                    <a:lumMod val="95000"/>
                  </a:schemeClr>
                </a:solidFill>
                <a:latin typeface="Times New Roman" pitchFamily="18" charset="0"/>
                <a:cs typeface="Times New Roman" pitchFamily="18" charset="0"/>
              </a:rPr>
              <a:t>rays</a:t>
            </a:r>
            <a:endParaRPr lang="ru-RU" b="1" dirty="0">
              <a:solidFill>
                <a:schemeClr val="bg1">
                  <a:lumMod val="95000"/>
                </a:schemeClr>
              </a:solidFill>
              <a:latin typeface="Times New Roman" pitchFamily="18" charset="0"/>
              <a:cs typeface="Times New Roman" pitchFamily="18" charset="0"/>
            </a:endParaRPr>
          </a:p>
        </p:txBody>
      </p:sp>
      <p:cxnSp>
        <p:nvCxnSpPr>
          <p:cNvPr id="23" name="Прямая со стрелкой 22"/>
          <p:cNvCxnSpPr/>
          <p:nvPr/>
        </p:nvCxnSpPr>
        <p:spPr>
          <a:xfrm flipV="1">
            <a:off x="1691680" y="2852936"/>
            <a:ext cx="288032" cy="28803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nvGrpSpPr>
          <p:cNvPr id="24" name="Группа 23"/>
          <p:cNvGrpSpPr/>
          <p:nvPr/>
        </p:nvGrpSpPr>
        <p:grpSpPr>
          <a:xfrm>
            <a:off x="323528" y="4005064"/>
            <a:ext cx="1619672" cy="2636910"/>
            <a:chOff x="323528" y="4005064"/>
            <a:chExt cx="1619672" cy="2636910"/>
          </a:xfrm>
        </p:grpSpPr>
        <p:pic>
          <p:nvPicPr>
            <p:cNvPr id="1030" name="Picture 6" descr="C:\Users\Татьяна\Google Диск\аспирантура\статьи обзор литературы аспирантура\Новая папка\740adc969f69925740e1357a1f456f0f_330x170.gif"/>
            <p:cNvPicPr>
              <a:picLocks noChangeAspect="1" noChangeArrowheads="1" noCrop="1"/>
            </p:cNvPicPr>
            <p:nvPr/>
          </p:nvPicPr>
          <p:blipFill>
            <a:blip r:embed="rId4" cstate="print"/>
            <a:srcRect/>
            <a:stretch>
              <a:fillRect/>
            </a:stretch>
          </p:blipFill>
          <p:spPr bwMode="auto">
            <a:xfrm rot="5400000">
              <a:off x="4885" y="5005553"/>
              <a:ext cx="2204862" cy="1067980"/>
            </a:xfrm>
            <a:prstGeom prst="rect">
              <a:avLst/>
            </a:prstGeom>
            <a:noFill/>
          </p:spPr>
        </p:pic>
        <p:sp>
          <p:nvSpPr>
            <p:cNvPr id="27" name="TextBox 26"/>
            <p:cNvSpPr txBox="1"/>
            <p:nvPr/>
          </p:nvSpPr>
          <p:spPr>
            <a:xfrm>
              <a:off x="323528" y="4005064"/>
              <a:ext cx="161967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DNA damages</a:t>
              </a:r>
              <a:endParaRPr lang="ru-RU" b="1" dirty="0">
                <a:latin typeface="Times New Roman" pitchFamily="18" charset="0"/>
                <a:cs typeface="Times New Roman" pitchFamily="18" charset="0"/>
              </a:endParaRPr>
            </a:p>
          </p:txBody>
        </p:sp>
      </p:grpSp>
      <p:sp>
        <p:nvSpPr>
          <p:cNvPr id="28" name="Стрелка вправо 27"/>
          <p:cNvSpPr/>
          <p:nvPr/>
        </p:nvSpPr>
        <p:spPr>
          <a:xfrm rot="5400000" flipV="1">
            <a:off x="827584" y="3717032"/>
            <a:ext cx="396044" cy="2520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9" name="Стрелка вправо 28"/>
          <p:cNvSpPr/>
          <p:nvPr/>
        </p:nvSpPr>
        <p:spPr>
          <a:xfrm flipV="1">
            <a:off x="1799692" y="5253272"/>
            <a:ext cx="396044" cy="2520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nvGrpSpPr>
          <p:cNvPr id="25" name="Группа 24"/>
          <p:cNvGrpSpPr/>
          <p:nvPr/>
        </p:nvGrpSpPr>
        <p:grpSpPr>
          <a:xfrm>
            <a:off x="2339752" y="4106763"/>
            <a:ext cx="2324100" cy="2346573"/>
            <a:chOff x="2339752" y="4106763"/>
            <a:chExt cx="2324100" cy="2346573"/>
          </a:xfrm>
        </p:grpSpPr>
        <p:pic>
          <p:nvPicPr>
            <p:cNvPr id="2051" name="Picture 3"/>
            <p:cNvPicPr>
              <a:picLocks noChangeAspect="1" noChangeArrowheads="1"/>
            </p:cNvPicPr>
            <p:nvPr/>
          </p:nvPicPr>
          <p:blipFill>
            <a:blip r:embed="rId5" cstate="print"/>
            <a:srcRect/>
            <a:stretch>
              <a:fillRect/>
            </a:stretch>
          </p:blipFill>
          <p:spPr bwMode="auto">
            <a:xfrm>
              <a:off x="2339752" y="4538811"/>
              <a:ext cx="2324100" cy="1914525"/>
            </a:xfrm>
            <a:prstGeom prst="rect">
              <a:avLst/>
            </a:prstGeom>
            <a:noFill/>
            <a:ln w="9525">
              <a:noFill/>
              <a:miter lim="800000"/>
              <a:headEnd/>
              <a:tailEnd/>
            </a:ln>
          </p:spPr>
        </p:pic>
        <p:sp>
          <p:nvSpPr>
            <p:cNvPr id="30" name="TextBox 29"/>
            <p:cNvSpPr txBox="1"/>
            <p:nvPr/>
          </p:nvSpPr>
          <p:spPr>
            <a:xfrm>
              <a:off x="2555776" y="4106763"/>
              <a:ext cx="208823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Brain disfunction</a:t>
              </a:r>
              <a:endParaRPr lang="ru-RU" b="1"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Группа 69"/>
          <p:cNvGrpSpPr/>
          <p:nvPr/>
        </p:nvGrpSpPr>
        <p:grpSpPr>
          <a:xfrm>
            <a:off x="2411760" y="1484784"/>
            <a:ext cx="3744416" cy="1593277"/>
            <a:chOff x="179512" y="3717032"/>
            <a:chExt cx="4536504" cy="1728192"/>
          </a:xfrm>
        </p:grpSpPr>
        <p:pic>
          <p:nvPicPr>
            <p:cNvPr id="3077" name="Picture 5" descr="C:\Users\Татьяна\Google Диск\Картинки\мозг крысы срез.jpg"/>
            <p:cNvPicPr>
              <a:picLocks noChangeAspect="1" noChangeArrowheads="1"/>
            </p:cNvPicPr>
            <p:nvPr/>
          </p:nvPicPr>
          <p:blipFill>
            <a:blip r:embed="rId3" cstate="print"/>
            <a:srcRect/>
            <a:stretch>
              <a:fillRect/>
            </a:stretch>
          </p:blipFill>
          <p:spPr bwMode="auto">
            <a:xfrm>
              <a:off x="179512" y="3717032"/>
              <a:ext cx="3318128" cy="1728192"/>
            </a:xfrm>
            <a:prstGeom prst="rect">
              <a:avLst/>
            </a:prstGeom>
            <a:noFill/>
          </p:spPr>
        </p:pic>
        <p:pic>
          <p:nvPicPr>
            <p:cNvPr id="46" name="Рисунок 45" descr="C:\Users\Татьяна\Google Диск\аспирантура\статьи обзор литературы аспирантура\мозг крысы.tif"/>
            <p:cNvPicPr/>
            <p:nvPr/>
          </p:nvPicPr>
          <p:blipFill>
            <a:blip r:embed="rId4" cstate="print"/>
            <a:srcRect/>
            <a:stretch>
              <a:fillRect/>
            </a:stretch>
          </p:blipFill>
          <p:spPr bwMode="auto">
            <a:xfrm>
              <a:off x="3491880" y="3717032"/>
              <a:ext cx="1224136" cy="1728192"/>
            </a:xfrm>
            <a:prstGeom prst="rect">
              <a:avLst/>
            </a:prstGeom>
            <a:noFill/>
            <a:ln w="9525">
              <a:noFill/>
              <a:miter lim="800000"/>
              <a:headEnd/>
              <a:tailEnd/>
            </a:ln>
          </p:spPr>
        </p:pic>
      </p:grpSp>
      <p:sp>
        <p:nvSpPr>
          <p:cNvPr id="39" name="Полилиния 38"/>
          <p:cNvSpPr/>
          <p:nvPr/>
        </p:nvSpPr>
        <p:spPr>
          <a:xfrm>
            <a:off x="4283968" y="1700808"/>
            <a:ext cx="704862" cy="729963"/>
          </a:xfrm>
          <a:custGeom>
            <a:avLst/>
            <a:gdLst>
              <a:gd name="connsiteX0" fmla="*/ 253173 w 941207"/>
              <a:gd name="connsiteY0" fmla="*/ 76934 h 791774"/>
              <a:gd name="connsiteX1" fmla="*/ 244237 w 941207"/>
              <a:gd name="connsiteY1" fmla="*/ 79912 h 791774"/>
              <a:gd name="connsiteX2" fmla="*/ 241259 w 941207"/>
              <a:gd name="connsiteY2" fmla="*/ 88848 h 791774"/>
              <a:gd name="connsiteX3" fmla="*/ 238280 w 941207"/>
              <a:gd name="connsiteY3" fmla="*/ 133525 h 791774"/>
              <a:gd name="connsiteX4" fmla="*/ 235302 w 941207"/>
              <a:gd name="connsiteY4" fmla="*/ 142461 h 791774"/>
              <a:gd name="connsiteX5" fmla="*/ 232323 w 941207"/>
              <a:gd name="connsiteY5" fmla="*/ 157353 h 791774"/>
              <a:gd name="connsiteX6" fmla="*/ 226366 w 941207"/>
              <a:gd name="connsiteY6" fmla="*/ 181181 h 791774"/>
              <a:gd name="connsiteX7" fmla="*/ 220409 w 941207"/>
              <a:gd name="connsiteY7" fmla="*/ 199052 h 791774"/>
              <a:gd name="connsiteX8" fmla="*/ 214452 w 941207"/>
              <a:gd name="connsiteY8" fmla="*/ 225859 h 791774"/>
              <a:gd name="connsiteX9" fmla="*/ 208495 w 941207"/>
              <a:gd name="connsiteY9" fmla="*/ 234794 h 791774"/>
              <a:gd name="connsiteX10" fmla="*/ 196581 w 941207"/>
              <a:gd name="connsiteY10" fmla="*/ 261601 h 791774"/>
              <a:gd name="connsiteX11" fmla="*/ 184667 w 941207"/>
              <a:gd name="connsiteY11" fmla="*/ 291386 h 791774"/>
              <a:gd name="connsiteX12" fmla="*/ 172753 w 941207"/>
              <a:gd name="connsiteY12" fmla="*/ 309257 h 791774"/>
              <a:gd name="connsiteX13" fmla="*/ 169775 w 941207"/>
              <a:gd name="connsiteY13" fmla="*/ 318192 h 791774"/>
              <a:gd name="connsiteX14" fmla="*/ 163818 w 941207"/>
              <a:gd name="connsiteY14" fmla="*/ 327128 h 791774"/>
              <a:gd name="connsiteX15" fmla="*/ 137011 w 941207"/>
              <a:gd name="connsiteY15" fmla="*/ 350956 h 791774"/>
              <a:gd name="connsiteX16" fmla="*/ 116162 w 941207"/>
              <a:gd name="connsiteY16" fmla="*/ 371805 h 791774"/>
              <a:gd name="connsiteX17" fmla="*/ 110205 w 941207"/>
              <a:gd name="connsiteY17" fmla="*/ 380741 h 791774"/>
              <a:gd name="connsiteX18" fmla="*/ 92334 w 941207"/>
              <a:gd name="connsiteY18" fmla="*/ 395633 h 791774"/>
              <a:gd name="connsiteX19" fmla="*/ 86377 w 941207"/>
              <a:gd name="connsiteY19" fmla="*/ 404569 h 791774"/>
              <a:gd name="connsiteX20" fmla="*/ 77441 w 941207"/>
              <a:gd name="connsiteY20" fmla="*/ 407547 h 791774"/>
              <a:gd name="connsiteX21" fmla="*/ 59570 w 941207"/>
              <a:gd name="connsiteY21" fmla="*/ 419461 h 791774"/>
              <a:gd name="connsiteX22" fmla="*/ 50635 w 941207"/>
              <a:gd name="connsiteY22" fmla="*/ 425418 h 791774"/>
              <a:gd name="connsiteX23" fmla="*/ 29785 w 941207"/>
              <a:gd name="connsiteY23" fmla="*/ 455203 h 791774"/>
              <a:gd name="connsiteX24" fmla="*/ 20850 w 941207"/>
              <a:gd name="connsiteY24" fmla="*/ 461160 h 791774"/>
              <a:gd name="connsiteX25" fmla="*/ 8936 w 941207"/>
              <a:gd name="connsiteY25" fmla="*/ 487967 h 791774"/>
              <a:gd name="connsiteX26" fmla="*/ 5957 w 941207"/>
              <a:gd name="connsiteY26" fmla="*/ 496902 h 791774"/>
              <a:gd name="connsiteX27" fmla="*/ 2979 w 941207"/>
              <a:gd name="connsiteY27" fmla="*/ 520730 h 791774"/>
              <a:gd name="connsiteX28" fmla="*/ 0 w 941207"/>
              <a:gd name="connsiteY28" fmla="*/ 529666 h 791774"/>
              <a:gd name="connsiteX29" fmla="*/ 2979 w 941207"/>
              <a:gd name="connsiteY29" fmla="*/ 592214 h 791774"/>
              <a:gd name="connsiteX30" fmla="*/ 5957 w 941207"/>
              <a:gd name="connsiteY30" fmla="*/ 607107 h 791774"/>
              <a:gd name="connsiteX31" fmla="*/ 29785 w 941207"/>
              <a:gd name="connsiteY31" fmla="*/ 633913 h 791774"/>
              <a:gd name="connsiteX32" fmla="*/ 38721 w 941207"/>
              <a:gd name="connsiteY32" fmla="*/ 639870 h 791774"/>
              <a:gd name="connsiteX33" fmla="*/ 47656 w 941207"/>
              <a:gd name="connsiteY33" fmla="*/ 642849 h 791774"/>
              <a:gd name="connsiteX34" fmla="*/ 65527 w 941207"/>
              <a:gd name="connsiteY34" fmla="*/ 651784 h 791774"/>
              <a:gd name="connsiteX35" fmla="*/ 74463 w 941207"/>
              <a:gd name="connsiteY35" fmla="*/ 657742 h 791774"/>
              <a:gd name="connsiteX36" fmla="*/ 92334 w 941207"/>
              <a:gd name="connsiteY36" fmla="*/ 663699 h 791774"/>
              <a:gd name="connsiteX37" fmla="*/ 101269 w 941207"/>
              <a:gd name="connsiteY37" fmla="*/ 669656 h 791774"/>
              <a:gd name="connsiteX38" fmla="*/ 119140 w 941207"/>
              <a:gd name="connsiteY38" fmla="*/ 675613 h 791774"/>
              <a:gd name="connsiteX39" fmla="*/ 137011 w 941207"/>
              <a:gd name="connsiteY39" fmla="*/ 684548 h 791774"/>
              <a:gd name="connsiteX40" fmla="*/ 154882 w 941207"/>
              <a:gd name="connsiteY40" fmla="*/ 696462 h 791774"/>
              <a:gd name="connsiteX41" fmla="*/ 163818 w 941207"/>
              <a:gd name="connsiteY41" fmla="*/ 705398 h 791774"/>
              <a:gd name="connsiteX42" fmla="*/ 172753 w 941207"/>
              <a:gd name="connsiteY42" fmla="*/ 711355 h 791774"/>
              <a:gd name="connsiteX43" fmla="*/ 181689 w 941207"/>
              <a:gd name="connsiteY43" fmla="*/ 720290 h 791774"/>
              <a:gd name="connsiteX44" fmla="*/ 190624 w 941207"/>
              <a:gd name="connsiteY44" fmla="*/ 726247 h 791774"/>
              <a:gd name="connsiteX45" fmla="*/ 208495 w 941207"/>
              <a:gd name="connsiteY45" fmla="*/ 744118 h 791774"/>
              <a:gd name="connsiteX46" fmla="*/ 220409 w 941207"/>
              <a:gd name="connsiteY46" fmla="*/ 756032 h 791774"/>
              <a:gd name="connsiteX47" fmla="*/ 238280 w 941207"/>
              <a:gd name="connsiteY47" fmla="*/ 767946 h 791774"/>
              <a:gd name="connsiteX48" fmla="*/ 247216 w 941207"/>
              <a:gd name="connsiteY48" fmla="*/ 773903 h 791774"/>
              <a:gd name="connsiteX49" fmla="*/ 259130 w 941207"/>
              <a:gd name="connsiteY49" fmla="*/ 776882 h 791774"/>
              <a:gd name="connsiteX50" fmla="*/ 282958 w 941207"/>
              <a:gd name="connsiteY50" fmla="*/ 779860 h 791774"/>
              <a:gd name="connsiteX51" fmla="*/ 291893 w 941207"/>
              <a:gd name="connsiteY51" fmla="*/ 782839 h 791774"/>
              <a:gd name="connsiteX52" fmla="*/ 336571 w 941207"/>
              <a:gd name="connsiteY52" fmla="*/ 779860 h 791774"/>
              <a:gd name="connsiteX53" fmla="*/ 342528 w 941207"/>
              <a:gd name="connsiteY53" fmla="*/ 770925 h 791774"/>
              <a:gd name="connsiteX54" fmla="*/ 351463 w 941207"/>
              <a:gd name="connsiteY54" fmla="*/ 759011 h 791774"/>
              <a:gd name="connsiteX55" fmla="*/ 357420 w 941207"/>
              <a:gd name="connsiteY55" fmla="*/ 750075 h 791774"/>
              <a:gd name="connsiteX56" fmla="*/ 363377 w 941207"/>
              <a:gd name="connsiteY56" fmla="*/ 732204 h 791774"/>
              <a:gd name="connsiteX57" fmla="*/ 366356 w 941207"/>
              <a:gd name="connsiteY57" fmla="*/ 723269 h 791774"/>
              <a:gd name="connsiteX58" fmla="*/ 372313 w 941207"/>
              <a:gd name="connsiteY58" fmla="*/ 705398 h 791774"/>
              <a:gd name="connsiteX59" fmla="*/ 378270 w 941207"/>
              <a:gd name="connsiteY59" fmla="*/ 696462 h 791774"/>
              <a:gd name="connsiteX60" fmla="*/ 381248 w 941207"/>
              <a:gd name="connsiteY60" fmla="*/ 681570 h 791774"/>
              <a:gd name="connsiteX61" fmla="*/ 414012 w 941207"/>
              <a:gd name="connsiteY61" fmla="*/ 690505 h 791774"/>
              <a:gd name="connsiteX62" fmla="*/ 422947 w 941207"/>
              <a:gd name="connsiteY62" fmla="*/ 699441 h 791774"/>
              <a:gd name="connsiteX63" fmla="*/ 425926 w 941207"/>
              <a:gd name="connsiteY63" fmla="*/ 708376 h 791774"/>
              <a:gd name="connsiteX64" fmla="*/ 434861 w 941207"/>
              <a:gd name="connsiteY64" fmla="*/ 711355 h 791774"/>
              <a:gd name="connsiteX65" fmla="*/ 440818 w 941207"/>
              <a:gd name="connsiteY65" fmla="*/ 720290 h 791774"/>
              <a:gd name="connsiteX66" fmla="*/ 449754 w 941207"/>
              <a:gd name="connsiteY66" fmla="*/ 723269 h 791774"/>
              <a:gd name="connsiteX67" fmla="*/ 470603 w 941207"/>
              <a:gd name="connsiteY67" fmla="*/ 732204 h 791774"/>
              <a:gd name="connsiteX68" fmla="*/ 479539 w 941207"/>
              <a:gd name="connsiteY68" fmla="*/ 738161 h 791774"/>
              <a:gd name="connsiteX69" fmla="*/ 509324 w 941207"/>
              <a:gd name="connsiteY69" fmla="*/ 747097 h 791774"/>
              <a:gd name="connsiteX70" fmla="*/ 518259 w 941207"/>
              <a:gd name="connsiteY70" fmla="*/ 750075 h 791774"/>
              <a:gd name="connsiteX71" fmla="*/ 527195 w 941207"/>
              <a:gd name="connsiteY71" fmla="*/ 756032 h 791774"/>
              <a:gd name="connsiteX72" fmla="*/ 542087 w 941207"/>
              <a:gd name="connsiteY72" fmla="*/ 759011 h 791774"/>
              <a:gd name="connsiteX73" fmla="*/ 574851 w 941207"/>
              <a:gd name="connsiteY73" fmla="*/ 764968 h 791774"/>
              <a:gd name="connsiteX74" fmla="*/ 607614 w 941207"/>
              <a:gd name="connsiteY74" fmla="*/ 773903 h 791774"/>
              <a:gd name="connsiteX75" fmla="*/ 619528 w 941207"/>
              <a:gd name="connsiteY75" fmla="*/ 779860 h 791774"/>
              <a:gd name="connsiteX76" fmla="*/ 649314 w 941207"/>
              <a:gd name="connsiteY76" fmla="*/ 788796 h 791774"/>
              <a:gd name="connsiteX77" fmla="*/ 658249 w 941207"/>
              <a:gd name="connsiteY77" fmla="*/ 791774 h 791774"/>
              <a:gd name="connsiteX78" fmla="*/ 705905 w 941207"/>
              <a:gd name="connsiteY78" fmla="*/ 788796 h 791774"/>
              <a:gd name="connsiteX79" fmla="*/ 744626 w 941207"/>
              <a:gd name="connsiteY79" fmla="*/ 782839 h 791774"/>
              <a:gd name="connsiteX80" fmla="*/ 759518 w 941207"/>
              <a:gd name="connsiteY80" fmla="*/ 779860 h 791774"/>
              <a:gd name="connsiteX81" fmla="*/ 795260 w 941207"/>
              <a:gd name="connsiteY81" fmla="*/ 776882 h 791774"/>
              <a:gd name="connsiteX82" fmla="*/ 822067 w 941207"/>
              <a:gd name="connsiteY82" fmla="*/ 770925 h 791774"/>
              <a:gd name="connsiteX83" fmla="*/ 839938 w 941207"/>
              <a:gd name="connsiteY83" fmla="*/ 764968 h 791774"/>
              <a:gd name="connsiteX84" fmla="*/ 848873 w 941207"/>
              <a:gd name="connsiteY84" fmla="*/ 761989 h 791774"/>
              <a:gd name="connsiteX85" fmla="*/ 854830 w 941207"/>
              <a:gd name="connsiteY85" fmla="*/ 753054 h 791774"/>
              <a:gd name="connsiteX86" fmla="*/ 863766 w 941207"/>
              <a:gd name="connsiteY86" fmla="*/ 750075 h 791774"/>
              <a:gd name="connsiteX87" fmla="*/ 872701 w 941207"/>
              <a:gd name="connsiteY87" fmla="*/ 744118 h 791774"/>
              <a:gd name="connsiteX88" fmla="*/ 881637 w 941207"/>
              <a:gd name="connsiteY88" fmla="*/ 735183 h 791774"/>
              <a:gd name="connsiteX89" fmla="*/ 899508 w 941207"/>
              <a:gd name="connsiteY89" fmla="*/ 723269 h 791774"/>
              <a:gd name="connsiteX90" fmla="*/ 908443 w 941207"/>
              <a:gd name="connsiteY90" fmla="*/ 717312 h 791774"/>
              <a:gd name="connsiteX91" fmla="*/ 917379 w 941207"/>
              <a:gd name="connsiteY91" fmla="*/ 699441 h 791774"/>
              <a:gd name="connsiteX92" fmla="*/ 929293 w 941207"/>
              <a:gd name="connsiteY92" fmla="*/ 669656 h 791774"/>
              <a:gd name="connsiteX93" fmla="*/ 932271 w 941207"/>
              <a:gd name="connsiteY93" fmla="*/ 660720 h 791774"/>
              <a:gd name="connsiteX94" fmla="*/ 935250 w 941207"/>
              <a:gd name="connsiteY94" fmla="*/ 645827 h 791774"/>
              <a:gd name="connsiteX95" fmla="*/ 941207 w 941207"/>
              <a:gd name="connsiteY95" fmla="*/ 627956 h 791774"/>
              <a:gd name="connsiteX96" fmla="*/ 938228 w 941207"/>
              <a:gd name="connsiteY96" fmla="*/ 517752 h 791774"/>
              <a:gd name="connsiteX97" fmla="*/ 932271 w 941207"/>
              <a:gd name="connsiteY97" fmla="*/ 493924 h 791774"/>
              <a:gd name="connsiteX98" fmla="*/ 929293 w 941207"/>
              <a:gd name="connsiteY98" fmla="*/ 479031 h 791774"/>
              <a:gd name="connsiteX99" fmla="*/ 920357 w 941207"/>
              <a:gd name="connsiteY99" fmla="*/ 452225 h 791774"/>
              <a:gd name="connsiteX100" fmla="*/ 914400 w 941207"/>
              <a:gd name="connsiteY100" fmla="*/ 434354 h 791774"/>
              <a:gd name="connsiteX101" fmla="*/ 911422 w 941207"/>
              <a:gd name="connsiteY101" fmla="*/ 425418 h 791774"/>
              <a:gd name="connsiteX102" fmla="*/ 902486 w 941207"/>
              <a:gd name="connsiteY102" fmla="*/ 389676 h 791774"/>
              <a:gd name="connsiteX103" fmla="*/ 896529 w 941207"/>
              <a:gd name="connsiteY103" fmla="*/ 365848 h 791774"/>
              <a:gd name="connsiteX104" fmla="*/ 893551 w 941207"/>
              <a:gd name="connsiteY104" fmla="*/ 356913 h 791774"/>
              <a:gd name="connsiteX105" fmla="*/ 887594 w 941207"/>
              <a:gd name="connsiteY105" fmla="*/ 347977 h 791774"/>
              <a:gd name="connsiteX106" fmla="*/ 878658 w 941207"/>
              <a:gd name="connsiteY106" fmla="*/ 330106 h 791774"/>
              <a:gd name="connsiteX107" fmla="*/ 875680 w 941207"/>
              <a:gd name="connsiteY107" fmla="*/ 318192 h 791774"/>
              <a:gd name="connsiteX108" fmla="*/ 872701 w 941207"/>
              <a:gd name="connsiteY108" fmla="*/ 300321 h 791774"/>
              <a:gd name="connsiteX109" fmla="*/ 866744 w 941207"/>
              <a:gd name="connsiteY109" fmla="*/ 291386 h 791774"/>
              <a:gd name="connsiteX110" fmla="*/ 860787 w 941207"/>
              <a:gd name="connsiteY110" fmla="*/ 273515 h 791774"/>
              <a:gd name="connsiteX111" fmla="*/ 839938 w 941207"/>
              <a:gd name="connsiteY111" fmla="*/ 255644 h 791774"/>
              <a:gd name="connsiteX112" fmla="*/ 825045 w 941207"/>
              <a:gd name="connsiteY112" fmla="*/ 228837 h 791774"/>
              <a:gd name="connsiteX113" fmla="*/ 813131 w 941207"/>
              <a:gd name="connsiteY113" fmla="*/ 219902 h 791774"/>
              <a:gd name="connsiteX114" fmla="*/ 810153 w 941207"/>
              <a:gd name="connsiteY114" fmla="*/ 210966 h 791774"/>
              <a:gd name="connsiteX115" fmla="*/ 783346 w 941207"/>
              <a:gd name="connsiteY115" fmla="*/ 190117 h 791774"/>
              <a:gd name="connsiteX116" fmla="*/ 774411 w 941207"/>
              <a:gd name="connsiteY116" fmla="*/ 181181 h 791774"/>
              <a:gd name="connsiteX117" fmla="*/ 768454 w 941207"/>
              <a:gd name="connsiteY117" fmla="*/ 172246 h 791774"/>
              <a:gd name="connsiteX118" fmla="*/ 759518 w 941207"/>
              <a:gd name="connsiteY118" fmla="*/ 166289 h 791774"/>
              <a:gd name="connsiteX119" fmla="*/ 753561 w 941207"/>
              <a:gd name="connsiteY119" fmla="*/ 157353 h 791774"/>
              <a:gd name="connsiteX120" fmla="*/ 723776 w 941207"/>
              <a:gd name="connsiteY120" fmla="*/ 136504 h 791774"/>
              <a:gd name="connsiteX121" fmla="*/ 714841 w 941207"/>
              <a:gd name="connsiteY121" fmla="*/ 130547 h 791774"/>
              <a:gd name="connsiteX122" fmla="*/ 705905 w 941207"/>
              <a:gd name="connsiteY122" fmla="*/ 121611 h 791774"/>
              <a:gd name="connsiteX123" fmla="*/ 676120 w 941207"/>
              <a:gd name="connsiteY123" fmla="*/ 103740 h 791774"/>
              <a:gd name="connsiteX124" fmla="*/ 667185 w 941207"/>
              <a:gd name="connsiteY124" fmla="*/ 100762 h 791774"/>
              <a:gd name="connsiteX125" fmla="*/ 661228 w 941207"/>
              <a:gd name="connsiteY125" fmla="*/ 91826 h 791774"/>
              <a:gd name="connsiteX126" fmla="*/ 652292 w 941207"/>
              <a:gd name="connsiteY126" fmla="*/ 88848 h 791774"/>
              <a:gd name="connsiteX127" fmla="*/ 631442 w 941207"/>
              <a:gd name="connsiteY127" fmla="*/ 76934 h 791774"/>
              <a:gd name="connsiteX128" fmla="*/ 622507 w 941207"/>
              <a:gd name="connsiteY128" fmla="*/ 73955 h 791774"/>
              <a:gd name="connsiteX129" fmla="*/ 604636 w 941207"/>
              <a:gd name="connsiteY129" fmla="*/ 62041 h 791774"/>
              <a:gd name="connsiteX130" fmla="*/ 589743 w 941207"/>
              <a:gd name="connsiteY130" fmla="*/ 56084 h 791774"/>
              <a:gd name="connsiteX131" fmla="*/ 580808 w 941207"/>
              <a:gd name="connsiteY131" fmla="*/ 50127 h 791774"/>
              <a:gd name="connsiteX132" fmla="*/ 562937 w 941207"/>
              <a:gd name="connsiteY132" fmla="*/ 44170 h 791774"/>
              <a:gd name="connsiteX133" fmla="*/ 554001 w 941207"/>
              <a:gd name="connsiteY133" fmla="*/ 41192 h 791774"/>
              <a:gd name="connsiteX134" fmla="*/ 545066 w 941207"/>
              <a:gd name="connsiteY134" fmla="*/ 38213 h 791774"/>
              <a:gd name="connsiteX135" fmla="*/ 521238 w 941207"/>
              <a:gd name="connsiteY135" fmla="*/ 32256 h 791774"/>
              <a:gd name="connsiteX136" fmla="*/ 509324 w 941207"/>
              <a:gd name="connsiteY136" fmla="*/ 29278 h 791774"/>
              <a:gd name="connsiteX137" fmla="*/ 497410 w 941207"/>
              <a:gd name="connsiteY137" fmla="*/ 23321 h 791774"/>
              <a:gd name="connsiteX138" fmla="*/ 458689 w 941207"/>
              <a:gd name="connsiteY138" fmla="*/ 14385 h 791774"/>
              <a:gd name="connsiteX139" fmla="*/ 449754 w 941207"/>
              <a:gd name="connsiteY139" fmla="*/ 11407 h 791774"/>
              <a:gd name="connsiteX140" fmla="*/ 390184 w 941207"/>
              <a:gd name="connsiteY140" fmla="*/ 5450 h 791774"/>
              <a:gd name="connsiteX141" fmla="*/ 378270 w 941207"/>
              <a:gd name="connsiteY141" fmla="*/ 2471 h 791774"/>
              <a:gd name="connsiteX142" fmla="*/ 312743 w 941207"/>
              <a:gd name="connsiteY142" fmla="*/ 8428 h 791774"/>
              <a:gd name="connsiteX143" fmla="*/ 303807 w 941207"/>
              <a:gd name="connsiteY143" fmla="*/ 14385 h 791774"/>
              <a:gd name="connsiteX144" fmla="*/ 265087 w 941207"/>
              <a:gd name="connsiteY144" fmla="*/ 20342 h 791774"/>
              <a:gd name="connsiteX145" fmla="*/ 256151 w 941207"/>
              <a:gd name="connsiteY145" fmla="*/ 23321 h 791774"/>
              <a:gd name="connsiteX146" fmla="*/ 250194 w 941207"/>
              <a:gd name="connsiteY146" fmla="*/ 38213 h 791774"/>
              <a:gd name="connsiteX147" fmla="*/ 244237 w 941207"/>
              <a:gd name="connsiteY147" fmla="*/ 47149 h 791774"/>
              <a:gd name="connsiteX148" fmla="*/ 253173 w 941207"/>
              <a:gd name="connsiteY148" fmla="*/ 76934 h 79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941207" h="791774">
                <a:moveTo>
                  <a:pt x="253173" y="76934"/>
                </a:moveTo>
                <a:cubicBezTo>
                  <a:pt x="253173" y="82394"/>
                  <a:pt x="246457" y="77692"/>
                  <a:pt x="244237" y="79912"/>
                </a:cubicBezTo>
                <a:cubicBezTo>
                  <a:pt x="242017" y="82132"/>
                  <a:pt x="241606" y="85727"/>
                  <a:pt x="241259" y="88848"/>
                </a:cubicBezTo>
                <a:cubicBezTo>
                  <a:pt x="239611" y="103682"/>
                  <a:pt x="239928" y="118691"/>
                  <a:pt x="238280" y="133525"/>
                </a:cubicBezTo>
                <a:cubicBezTo>
                  <a:pt x="237933" y="136646"/>
                  <a:pt x="236063" y="139415"/>
                  <a:pt x="235302" y="142461"/>
                </a:cubicBezTo>
                <a:cubicBezTo>
                  <a:pt x="234074" y="147372"/>
                  <a:pt x="233461" y="152420"/>
                  <a:pt x="232323" y="157353"/>
                </a:cubicBezTo>
                <a:cubicBezTo>
                  <a:pt x="230482" y="165330"/>
                  <a:pt x="228955" y="173414"/>
                  <a:pt x="226366" y="181181"/>
                </a:cubicBezTo>
                <a:lnTo>
                  <a:pt x="220409" y="199052"/>
                </a:lnTo>
                <a:cubicBezTo>
                  <a:pt x="219265" y="205920"/>
                  <a:pt x="218119" y="218525"/>
                  <a:pt x="214452" y="225859"/>
                </a:cubicBezTo>
                <a:cubicBezTo>
                  <a:pt x="212851" y="229061"/>
                  <a:pt x="210481" y="231816"/>
                  <a:pt x="208495" y="234794"/>
                </a:cubicBezTo>
                <a:cubicBezTo>
                  <a:pt x="201406" y="256061"/>
                  <a:pt x="206021" y="247440"/>
                  <a:pt x="196581" y="261601"/>
                </a:cubicBezTo>
                <a:cubicBezTo>
                  <a:pt x="192319" y="274387"/>
                  <a:pt x="191241" y="280430"/>
                  <a:pt x="184667" y="291386"/>
                </a:cubicBezTo>
                <a:cubicBezTo>
                  <a:pt x="180984" y="297525"/>
                  <a:pt x="172753" y="309257"/>
                  <a:pt x="172753" y="309257"/>
                </a:cubicBezTo>
                <a:cubicBezTo>
                  <a:pt x="171760" y="312235"/>
                  <a:pt x="171179" y="315384"/>
                  <a:pt x="169775" y="318192"/>
                </a:cubicBezTo>
                <a:cubicBezTo>
                  <a:pt x="168174" y="321394"/>
                  <a:pt x="166196" y="324452"/>
                  <a:pt x="163818" y="327128"/>
                </a:cubicBezTo>
                <a:cubicBezTo>
                  <a:pt x="148980" y="343821"/>
                  <a:pt x="150592" y="341902"/>
                  <a:pt x="137011" y="350956"/>
                </a:cubicBezTo>
                <a:cubicBezTo>
                  <a:pt x="123356" y="371439"/>
                  <a:pt x="131889" y="366563"/>
                  <a:pt x="116162" y="371805"/>
                </a:cubicBezTo>
                <a:cubicBezTo>
                  <a:pt x="114176" y="374784"/>
                  <a:pt x="112497" y="377991"/>
                  <a:pt x="110205" y="380741"/>
                </a:cubicBezTo>
                <a:cubicBezTo>
                  <a:pt x="103040" y="389339"/>
                  <a:pt x="101118" y="389777"/>
                  <a:pt x="92334" y="395633"/>
                </a:cubicBezTo>
                <a:cubicBezTo>
                  <a:pt x="90348" y="398612"/>
                  <a:pt x="89172" y="402333"/>
                  <a:pt x="86377" y="404569"/>
                </a:cubicBezTo>
                <a:cubicBezTo>
                  <a:pt x="83925" y="406530"/>
                  <a:pt x="80186" y="406022"/>
                  <a:pt x="77441" y="407547"/>
                </a:cubicBezTo>
                <a:cubicBezTo>
                  <a:pt x="71182" y="411024"/>
                  <a:pt x="65527" y="415490"/>
                  <a:pt x="59570" y="419461"/>
                </a:cubicBezTo>
                <a:lnTo>
                  <a:pt x="50635" y="425418"/>
                </a:lnTo>
                <a:cubicBezTo>
                  <a:pt x="48686" y="428341"/>
                  <a:pt x="34198" y="450790"/>
                  <a:pt x="29785" y="455203"/>
                </a:cubicBezTo>
                <a:cubicBezTo>
                  <a:pt x="27254" y="457734"/>
                  <a:pt x="23828" y="459174"/>
                  <a:pt x="20850" y="461160"/>
                </a:cubicBezTo>
                <a:cubicBezTo>
                  <a:pt x="11409" y="475322"/>
                  <a:pt x="16026" y="466698"/>
                  <a:pt x="8936" y="487967"/>
                </a:cubicBezTo>
                <a:lnTo>
                  <a:pt x="5957" y="496902"/>
                </a:lnTo>
                <a:cubicBezTo>
                  <a:pt x="4964" y="504845"/>
                  <a:pt x="4411" y="512855"/>
                  <a:pt x="2979" y="520730"/>
                </a:cubicBezTo>
                <a:cubicBezTo>
                  <a:pt x="2417" y="523819"/>
                  <a:pt x="0" y="526526"/>
                  <a:pt x="0" y="529666"/>
                </a:cubicBezTo>
                <a:cubicBezTo>
                  <a:pt x="0" y="550539"/>
                  <a:pt x="1378" y="571403"/>
                  <a:pt x="2979" y="592214"/>
                </a:cubicBezTo>
                <a:cubicBezTo>
                  <a:pt x="3367" y="597262"/>
                  <a:pt x="3862" y="602498"/>
                  <a:pt x="5957" y="607107"/>
                </a:cubicBezTo>
                <a:cubicBezTo>
                  <a:pt x="13102" y="622827"/>
                  <a:pt x="17359" y="625038"/>
                  <a:pt x="29785" y="633913"/>
                </a:cubicBezTo>
                <a:cubicBezTo>
                  <a:pt x="32698" y="635994"/>
                  <a:pt x="35519" y="638269"/>
                  <a:pt x="38721" y="639870"/>
                </a:cubicBezTo>
                <a:cubicBezTo>
                  <a:pt x="41529" y="641274"/>
                  <a:pt x="44848" y="641445"/>
                  <a:pt x="47656" y="642849"/>
                </a:cubicBezTo>
                <a:cubicBezTo>
                  <a:pt x="70743" y="654393"/>
                  <a:pt x="43076" y="644301"/>
                  <a:pt x="65527" y="651784"/>
                </a:cubicBezTo>
                <a:cubicBezTo>
                  <a:pt x="68506" y="653770"/>
                  <a:pt x="71192" y="656288"/>
                  <a:pt x="74463" y="657742"/>
                </a:cubicBezTo>
                <a:cubicBezTo>
                  <a:pt x="80201" y="660292"/>
                  <a:pt x="87109" y="660216"/>
                  <a:pt x="92334" y="663699"/>
                </a:cubicBezTo>
                <a:cubicBezTo>
                  <a:pt x="95312" y="665685"/>
                  <a:pt x="97998" y="668202"/>
                  <a:pt x="101269" y="669656"/>
                </a:cubicBezTo>
                <a:cubicBezTo>
                  <a:pt x="107007" y="672206"/>
                  <a:pt x="113915" y="672130"/>
                  <a:pt x="119140" y="675613"/>
                </a:cubicBezTo>
                <a:cubicBezTo>
                  <a:pt x="130688" y="683311"/>
                  <a:pt x="124680" y="680438"/>
                  <a:pt x="137011" y="684548"/>
                </a:cubicBezTo>
                <a:cubicBezTo>
                  <a:pt x="165520" y="713057"/>
                  <a:pt x="129018" y="679219"/>
                  <a:pt x="154882" y="696462"/>
                </a:cubicBezTo>
                <a:cubicBezTo>
                  <a:pt x="158387" y="698799"/>
                  <a:pt x="160582" y="702701"/>
                  <a:pt x="163818" y="705398"/>
                </a:cubicBezTo>
                <a:cubicBezTo>
                  <a:pt x="166568" y="707690"/>
                  <a:pt x="170003" y="709063"/>
                  <a:pt x="172753" y="711355"/>
                </a:cubicBezTo>
                <a:cubicBezTo>
                  <a:pt x="175989" y="714052"/>
                  <a:pt x="178453" y="717593"/>
                  <a:pt x="181689" y="720290"/>
                </a:cubicBezTo>
                <a:cubicBezTo>
                  <a:pt x="184439" y="722582"/>
                  <a:pt x="187949" y="723869"/>
                  <a:pt x="190624" y="726247"/>
                </a:cubicBezTo>
                <a:cubicBezTo>
                  <a:pt x="196920" y="731844"/>
                  <a:pt x="208495" y="744118"/>
                  <a:pt x="208495" y="744118"/>
                </a:cubicBezTo>
                <a:cubicBezTo>
                  <a:pt x="213550" y="759282"/>
                  <a:pt x="207412" y="748812"/>
                  <a:pt x="220409" y="756032"/>
                </a:cubicBezTo>
                <a:cubicBezTo>
                  <a:pt x="226667" y="759509"/>
                  <a:pt x="232323" y="763975"/>
                  <a:pt x="238280" y="767946"/>
                </a:cubicBezTo>
                <a:cubicBezTo>
                  <a:pt x="241259" y="769932"/>
                  <a:pt x="243743" y="773035"/>
                  <a:pt x="247216" y="773903"/>
                </a:cubicBezTo>
                <a:cubicBezTo>
                  <a:pt x="251187" y="774896"/>
                  <a:pt x="255092" y="776209"/>
                  <a:pt x="259130" y="776882"/>
                </a:cubicBezTo>
                <a:cubicBezTo>
                  <a:pt x="267026" y="778198"/>
                  <a:pt x="275015" y="778867"/>
                  <a:pt x="282958" y="779860"/>
                </a:cubicBezTo>
                <a:cubicBezTo>
                  <a:pt x="285936" y="780853"/>
                  <a:pt x="288753" y="782839"/>
                  <a:pt x="291893" y="782839"/>
                </a:cubicBezTo>
                <a:cubicBezTo>
                  <a:pt x="306819" y="782839"/>
                  <a:pt x="322042" y="783279"/>
                  <a:pt x="336571" y="779860"/>
                </a:cubicBezTo>
                <a:cubicBezTo>
                  <a:pt x="340055" y="779040"/>
                  <a:pt x="340447" y="773838"/>
                  <a:pt x="342528" y="770925"/>
                </a:cubicBezTo>
                <a:cubicBezTo>
                  <a:pt x="345413" y="766886"/>
                  <a:pt x="348578" y="763051"/>
                  <a:pt x="351463" y="759011"/>
                </a:cubicBezTo>
                <a:cubicBezTo>
                  <a:pt x="353544" y="756098"/>
                  <a:pt x="355966" y="753346"/>
                  <a:pt x="357420" y="750075"/>
                </a:cubicBezTo>
                <a:cubicBezTo>
                  <a:pt x="359970" y="744337"/>
                  <a:pt x="361391" y="738161"/>
                  <a:pt x="363377" y="732204"/>
                </a:cubicBezTo>
                <a:lnTo>
                  <a:pt x="366356" y="723269"/>
                </a:lnTo>
                <a:cubicBezTo>
                  <a:pt x="366358" y="723264"/>
                  <a:pt x="372309" y="705403"/>
                  <a:pt x="372313" y="705398"/>
                </a:cubicBezTo>
                <a:lnTo>
                  <a:pt x="378270" y="696462"/>
                </a:lnTo>
                <a:cubicBezTo>
                  <a:pt x="379263" y="691498"/>
                  <a:pt x="376720" y="683834"/>
                  <a:pt x="381248" y="681570"/>
                </a:cubicBezTo>
                <a:cubicBezTo>
                  <a:pt x="390265" y="677062"/>
                  <a:pt x="406082" y="686540"/>
                  <a:pt x="414012" y="690505"/>
                </a:cubicBezTo>
                <a:cubicBezTo>
                  <a:pt x="416990" y="693484"/>
                  <a:pt x="420610" y="695936"/>
                  <a:pt x="422947" y="699441"/>
                </a:cubicBezTo>
                <a:cubicBezTo>
                  <a:pt x="424688" y="702053"/>
                  <a:pt x="423706" y="706156"/>
                  <a:pt x="425926" y="708376"/>
                </a:cubicBezTo>
                <a:cubicBezTo>
                  <a:pt x="428146" y="710596"/>
                  <a:pt x="431883" y="710362"/>
                  <a:pt x="434861" y="711355"/>
                </a:cubicBezTo>
                <a:cubicBezTo>
                  <a:pt x="436847" y="714333"/>
                  <a:pt x="438023" y="718054"/>
                  <a:pt x="440818" y="720290"/>
                </a:cubicBezTo>
                <a:cubicBezTo>
                  <a:pt x="443270" y="722251"/>
                  <a:pt x="446946" y="721865"/>
                  <a:pt x="449754" y="723269"/>
                </a:cubicBezTo>
                <a:cubicBezTo>
                  <a:pt x="470320" y="733553"/>
                  <a:pt x="445810" y="726007"/>
                  <a:pt x="470603" y="732204"/>
                </a:cubicBezTo>
                <a:cubicBezTo>
                  <a:pt x="473582" y="734190"/>
                  <a:pt x="476268" y="736707"/>
                  <a:pt x="479539" y="738161"/>
                </a:cubicBezTo>
                <a:cubicBezTo>
                  <a:pt x="492274" y="743821"/>
                  <a:pt x="497198" y="743632"/>
                  <a:pt x="509324" y="747097"/>
                </a:cubicBezTo>
                <a:cubicBezTo>
                  <a:pt x="512343" y="747959"/>
                  <a:pt x="515281" y="749082"/>
                  <a:pt x="518259" y="750075"/>
                </a:cubicBezTo>
                <a:cubicBezTo>
                  <a:pt x="521238" y="752061"/>
                  <a:pt x="523843" y="754775"/>
                  <a:pt x="527195" y="756032"/>
                </a:cubicBezTo>
                <a:cubicBezTo>
                  <a:pt x="531935" y="757810"/>
                  <a:pt x="537106" y="758105"/>
                  <a:pt x="542087" y="759011"/>
                </a:cubicBezTo>
                <a:cubicBezTo>
                  <a:pt x="556446" y="761622"/>
                  <a:pt x="561167" y="761810"/>
                  <a:pt x="574851" y="764968"/>
                </a:cubicBezTo>
                <a:cubicBezTo>
                  <a:pt x="578134" y="765726"/>
                  <a:pt x="599958" y="770622"/>
                  <a:pt x="607614" y="773903"/>
                </a:cubicBezTo>
                <a:cubicBezTo>
                  <a:pt x="611695" y="775652"/>
                  <a:pt x="615405" y="778211"/>
                  <a:pt x="619528" y="779860"/>
                </a:cubicBezTo>
                <a:cubicBezTo>
                  <a:pt x="637214" y="786934"/>
                  <a:pt x="633961" y="784409"/>
                  <a:pt x="649314" y="788796"/>
                </a:cubicBezTo>
                <a:cubicBezTo>
                  <a:pt x="652333" y="789658"/>
                  <a:pt x="655271" y="790781"/>
                  <a:pt x="658249" y="791774"/>
                </a:cubicBezTo>
                <a:cubicBezTo>
                  <a:pt x="674134" y="790781"/>
                  <a:pt x="690049" y="790175"/>
                  <a:pt x="705905" y="788796"/>
                </a:cubicBezTo>
                <a:cubicBezTo>
                  <a:pt x="712305" y="788239"/>
                  <a:pt x="737402" y="784152"/>
                  <a:pt x="744626" y="782839"/>
                </a:cubicBezTo>
                <a:cubicBezTo>
                  <a:pt x="749607" y="781933"/>
                  <a:pt x="754490" y="780451"/>
                  <a:pt x="759518" y="779860"/>
                </a:cubicBezTo>
                <a:cubicBezTo>
                  <a:pt x="771391" y="778463"/>
                  <a:pt x="783346" y="777875"/>
                  <a:pt x="795260" y="776882"/>
                </a:cubicBezTo>
                <a:cubicBezTo>
                  <a:pt x="803753" y="775183"/>
                  <a:pt x="813662" y="773446"/>
                  <a:pt x="822067" y="770925"/>
                </a:cubicBezTo>
                <a:cubicBezTo>
                  <a:pt x="828081" y="769121"/>
                  <a:pt x="833981" y="766954"/>
                  <a:pt x="839938" y="764968"/>
                </a:cubicBezTo>
                <a:lnTo>
                  <a:pt x="848873" y="761989"/>
                </a:lnTo>
                <a:cubicBezTo>
                  <a:pt x="850859" y="759011"/>
                  <a:pt x="852035" y="755290"/>
                  <a:pt x="854830" y="753054"/>
                </a:cubicBezTo>
                <a:cubicBezTo>
                  <a:pt x="857282" y="751093"/>
                  <a:pt x="860958" y="751479"/>
                  <a:pt x="863766" y="750075"/>
                </a:cubicBezTo>
                <a:cubicBezTo>
                  <a:pt x="866968" y="748474"/>
                  <a:pt x="869951" y="746410"/>
                  <a:pt x="872701" y="744118"/>
                </a:cubicBezTo>
                <a:cubicBezTo>
                  <a:pt x="875937" y="741421"/>
                  <a:pt x="878312" y="737769"/>
                  <a:pt x="881637" y="735183"/>
                </a:cubicBezTo>
                <a:cubicBezTo>
                  <a:pt x="887288" y="730788"/>
                  <a:pt x="893551" y="727240"/>
                  <a:pt x="899508" y="723269"/>
                </a:cubicBezTo>
                <a:lnTo>
                  <a:pt x="908443" y="717312"/>
                </a:lnTo>
                <a:cubicBezTo>
                  <a:pt x="919890" y="700140"/>
                  <a:pt x="909980" y="716704"/>
                  <a:pt x="917379" y="699441"/>
                </a:cubicBezTo>
                <a:cubicBezTo>
                  <a:pt x="930520" y="668781"/>
                  <a:pt x="915744" y="710307"/>
                  <a:pt x="929293" y="669656"/>
                </a:cubicBezTo>
                <a:cubicBezTo>
                  <a:pt x="930286" y="666677"/>
                  <a:pt x="931655" y="663799"/>
                  <a:pt x="932271" y="660720"/>
                </a:cubicBezTo>
                <a:cubicBezTo>
                  <a:pt x="933264" y="655756"/>
                  <a:pt x="933918" y="650711"/>
                  <a:pt x="935250" y="645827"/>
                </a:cubicBezTo>
                <a:cubicBezTo>
                  <a:pt x="936902" y="639769"/>
                  <a:pt x="941207" y="627956"/>
                  <a:pt x="941207" y="627956"/>
                </a:cubicBezTo>
                <a:cubicBezTo>
                  <a:pt x="940214" y="591221"/>
                  <a:pt x="939976" y="554458"/>
                  <a:pt x="938228" y="517752"/>
                </a:cubicBezTo>
                <a:cubicBezTo>
                  <a:pt x="937582" y="504179"/>
                  <a:pt x="935024" y="504934"/>
                  <a:pt x="932271" y="493924"/>
                </a:cubicBezTo>
                <a:cubicBezTo>
                  <a:pt x="931043" y="489013"/>
                  <a:pt x="930625" y="483915"/>
                  <a:pt x="929293" y="479031"/>
                </a:cubicBezTo>
                <a:cubicBezTo>
                  <a:pt x="929283" y="478994"/>
                  <a:pt x="921852" y="456711"/>
                  <a:pt x="920357" y="452225"/>
                </a:cubicBezTo>
                <a:lnTo>
                  <a:pt x="914400" y="434354"/>
                </a:lnTo>
                <a:cubicBezTo>
                  <a:pt x="913407" y="431375"/>
                  <a:pt x="911938" y="428515"/>
                  <a:pt x="911422" y="425418"/>
                </a:cubicBezTo>
                <a:cubicBezTo>
                  <a:pt x="903626" y="378647"/>
                  <a:pt x="914288" y="436884"/>
                  <a:pt x="902486" y="389676"/>
                </a:cubicBezTo>
                <a:cubicBezTo>
                  <a:pt x="900500" y="381733"/>
                  <a:pt x="899118" y="373615"/>
                  <a:pt x="896529" y="365848"/>
                </a:cubicBezTo>
                <a:cubicBezTo>
                  <a:pt x="895536" y="362870"/>
                  <a:pt x="894955" y="359721"/>
                  <a:pt x="893551" y="356913"/>
                </a:cubicBezTo>
                <a:cubicBezTo>
                  <a:pt x="891950" y="353711"/>
                  <a:pt x="889195" y="351179"/>
                  <a:pt x="887594" y="347977"/>
                </a:cubicBezTo>
                <a:cubicBezTo>
                  <a:pt x="875262" y="323313"/>
                  <a:pt x="895731" y="355716"/>
                  <a:pt x="878658" y="330106"/>
                </a:cubicBezTo>
                <a:cubicBezTo>
                  <a:pt x="877665" y="326135"/>
                  <a:pt x="876483" y="322206"/>
                  <a:pt x="875680" y="318192"/>
                </a:cubicBezTo>
                <a:cubicBezTo>
                  <a:pt x="874496" y="312270"/>
                  <a:pt x="874611" y="306050"/>
                  <a:pt x="872701" y="300321"/>
                </a:cubicBezTo>
                <a:cubicBezTo>
                  <a:pt x="871569" y="296925"/>
                  <a:pt x="868730" y="294364"/>
                  <a:pt x="866744" y="291386"/>
                </a:cubicBezTo>
                <a:cubicBezTo>
                  <a:pt x="864758" y="285429"/>
                  <a:pt x="865810" y="277283"/>
                  <a:pt x="860787" y="273515"/>
                </a:cubicBezTo>
                <a:cubicBezTo>
                  <a:pt x="845503" y="262052"/>
                  <a:pt x="852383" y="268089"/>
                  <a:pt x="839938" y="255644"/>
                </a:cubicBezTo>
                <a:cubicBezTo>
                  <a:pt x="836691" y="245905"/>
                  <a:pt x="834148" y="235664"/>
                  <a:pt x="825045" y="228837"/>
                </a:cubicBezTo>
                <a:lnTo>
                  <a:pt x="813131" y="219902"/>
                </a:lnTo>
                <a:cubicBezTo>
                  <a:pt x="812138" y="216923"/>
                  <a:pt x="812081" y="213444"/>
                  <a:pt x="810153" y="210966"/>
                </a:cubicBezTo>
                <a:cubicBezTo>
                  <a:pt x="796090" y="192884"/>
                  <a:pt x="798028" y="195010"/>
                  <a:pt x="783346" y="190117"/>
                </a:cubicBezTo>
                <a:cubicBezTo>
                  <a:pt x="780368" y="187138"/>
                  <a:pt x="777108" y="184417"/>
                  <a:pt x="774411" y="181181"/>
                </a:cubicBezTo>
                <a:cubicBezTo>
                  <a:pt x="772119" y="178431"/>
                  <a:pt x="770985" y="174777"/>
                  <a:pt x="768454" y="172246"/>
                </a:cubicBezTo>
                <a:cubicBezTo>
                  <a:pt x="765923" y="169715"/>
                  <a:pt x="762497" y="168275"/>
                  <a:pt x="759518" y="166289"/>
                </a:cubicBezTo>
                <a:cubicBezTo>
                  <a:pt x="757532" y="163310"/>
                  <a:pt x="756092" y="159884"/>
                  <a:pt x="753561" y="157353"/>
                </a:cubicBezTo>
                <a:cubicBezTo>
                  <a:pt x="749153" y="152945"/>
                  <a:pt x="726692" y="138448"/>
                  <a:pt x="723776" y="136504"/>
                </a:cubicBezTo>
                <a:cubicBezTo>
                  <a:pt x="720798" y="134518"/>
                  <a:pt x="717372" y="133078"/>
                  <a:pt x="714841" y="130547"/>
                </a:cubicBezTo>
                <a:cubicBezTo>
                  <a:pt x="711862" y="127568"/>
                  <a:pt x="709230" y="124197"/>
                  <a:pt x="705905" y="121611"/>
                </a:cubicBezTo>
                <a:cubicBezTo>
                  <a:pt x="697244" y="114874"/>
                  <a:pt x="686435" y="108161"/>
                  <a:pt x="676120" y="103740"/>
                </a:cubicBezTo>
                <a:cubicBezTo>
                  <a:pt x="673234" y="102503"/>
                  <a:pt x="670163" y="101755"/>
                  <a:pt x="667185" y="100762"/>
                </a:cubicBezTo>
                <a:cubicBezTo>
                  <a:pt x="665199" y="97783"/>
                  <a:pt x="664023" y="94062"/>
                  <a:pt x="661228" y="91826"/>
                </a:cubicBezTo>
                <a:cubicBezTo>
                  <a:pt x="658776" y="89865"/>
                  <a:pt x="655100" y="90252"/>
                  <a:pt x="652292" y="88848"/>
                </a:cubicBezTo>
                <a:cubicBezTo>
                  <a:pt x="622349" y="73877"/>
                  <a:pt x="668036" y="92618"/>
                  <a:pt x="631442" y="76934"/>
                </a:cubicBezTo>
                <a:cubicBezTo>
                  <a:pt x="628556" y="75697"/>
                  <a:pt x="625251" y="75480"/>
                  <a:pt x="622507" y="73955"/>
                </a:cubicBezTo>
                <a:cubicBezTo>
                  <a:pt x="616249" y="70478"/>
                  <a:pt x="611283" y="64700"/>
                  <a:pt x="604636" y="62041"/>
                </a:cubicBezTo>
                <a:cubicBezTo>
                  <a:pt x="599672" y="60055"/>
                  <a:pt x="594525" y="58475"/>
                  <a:pt x="589743" y="56084"/>
                </a:cubicBezTo>
                <a:cubicBezTo>
                  <a:pt x="586541" y="54483"/>
                  <a:pt x="584079" y="51581"/>
                  <a:pt x="580808" y="50127"/>
                </a:cubicBezTo>
                <a:cubicBezTo>
                  <a:pt x="575070" y="47577"/>
                  <a:pt x="568894" y="46156"/>
                  <a:pt x="562937" y="44170"/>
                </a:cubicBezTo>
                <a:lnTo>
                  <a:pt x="554001" y="41192"/>
                </a:lnTo>
                <a:cubicBezTo>
                  <a:pt x="551023" y="40199"/>
                  <a:pt x="548112" y="38974"/>
                  <a:pt x="545066" y="38213"/>
                </a:cubicBezTo>
                <a:lnTo>
                  <a:pt x="521238" y="32256"/>
                </a:lnTo>
                <a:lnTo>
                  <a:pt x="509324" y="29278"/>
                </a:lnTo>
                <a:cubicBezTo>
                  <a:pt x="505353" y="27292"/>
                  <a:pt x="501622" y="24725"/>
                  <a:pt x="497410" y="23321"/>
                </a:cubicBezTo>
                <a:cubicBezTo>
                  <a:pt x="475182" y="15912"/>
                  <a:pt x="477584" y="19109"/>
                  <a:pt x="458689" y="14385"/>
                </a:cubicBezTo>
                <a:cubicBezTo>
                  <a:pt x="455643" y="13624"/>
                  <a:pt x="452851" y="11923"/>
                  <a:pt x="449754" y="11407"/>
                </a:cubicBezTo>
                <a:cubicBezTo>
                  <a:pt x="439686" y="9729"/>
                  <a:pt x="398191" y="6178"/>
                  <a:pt x="390184" y="5450"/>
                </a:cubicBezTo>
                <a:cubicBezTo>
                  <a:pt x="386213" y="4457"/>
                  <a:pt x="382364" y="2471"/>
                  <a:pt x="378270" y="2471"/>
                </a:cubicBezTo>
                <a:cubicBezTo>
                  <a:pt x="327976" y="2471"/>
                  <a:pt x="338031" y="0"/>
                  <a:pt x="312743" y="8428"/>
                </a:cubicBezTo>
                <a:cubicBezTo>
                  <a:pt x="309764" y="10414"/>
                  <a:pt x="307009" y="12784"/>
                  <a:pt x="303807" y="14385"/>
                </a:cubicBezTo>
                <a:cubicBezTo>
                  <a:pt x="293070" y="19754"/>
                  <a:pt x="273639" y="19487"/>
                  <a:pt x="265087" y="20342"/>
                </a:cubicBezTo>
                <a:cubicBezTo>
                  <a:pt x="262108" y="21335"/>
                  <a:pt x="258161" y="20909"/>
                  <a:pt x="256151" y="23321"/>
                </a:cubicBezTo>
                <a:cubicBezTo>
                  <a:pt x="252728" y="27428"/>
                  <a:pt x="252585" y="33431"/>
                  <a:pt x="250194" y="38213"/>
                </a:cubicBezTo>
                <a:cubicBezTo>
                  <a:pt x="248593" y="41415"/>
                  <a:pt x="246223" y="44170"/>
                  <a:pt x="244237" y="47149"/>
                </a:cubicBezTo>
                <a:cubicBezTo>
                  <a:pt x="235454" y="73497"/>
                  <a:pt x="253173" y="71474"/>
                  <a:pt x="253173" y="7693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3" name="Группа 72"/>
          <p:cNvGrpSpPr/>
          <p:nvPr/>
        </p:nvGrpSpPr>
        <p:grpSpPr>
          <a:xfrm rot="10613276">
            <a:off x="4732395" y="1283716"/>
            <a:ext cx="775679" cy="1446252"/>
            <a:chOff x="3303799" y="4006439"/>
            <a:chExt cx="939764" cy="1568714"/>
          </a:xfrm>
          <a:solidFill>
            <a:schemeClr val="accent1">
              <a:lumMod val="75000"/>
            </a:schemeClr>
          </a:solidFill>
        </p:grpSpPr>
        <p:cxnSp>
          <p:nvCxnSpPr>
            <p:cNvPr id="40" name="Прямая соединительная линия 39"/>
            <p:cNvCxnSpPr/>
            <p:nvPr/>
          </p:nvCxnSpPr>
          <p:spPr>
            <a:xfrm rot="10986724" flipH="1" flipV="1">
              <a:off x="3303799" y="4006439"/>
              <a:ext cx="1013" cy="1544857"/>
            </a:xfrm>
            <a:prstGeom prst="line">
              <a:avLst/>
            </a:prstGeom>
            <a:grpFill/>
            <a:ln w="19050"/>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a:endCxn id="39" idx="132"/>
            </p:cNvCxnSpPr>
            <p:nvPr/>
          </p:nvCxnSpPr>
          <p:spPr>
            <a:xfrm rot="10986724" flipH="1">
              <a:off x="3941391" y="5094871"/>
              <a:ext cx="302172" cy="480282"/>
            </a:xfrm>
            <a:prstGeom prst="line">
              <a:avLst/>
            </a:prstGeom>
            <a:grpFill/>
            <a:ln w="19050"/>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0" y="0"/>
            <a:ext cx="9144000" cy="584775"/>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smtClean="0">
                <a:latin typeface="Times New Roman" pitchFamily="18" charset="0"/>
                <a:cs typeface="Times New Roman" pitchFamily="18" charset="0"/>
              </a:rPr>
              <a:t>Cerebellum functions</a:t>
            </a:r>
            <a:endParaRPr lang="ru-RU" sz="3200" dirty="0">
              <a:latin typeface="Times New Roman" pitchFamily="18" charset="0"/>
              <a:cs typeface="Times New Roman" pitchFamily="18" charset="0"/>
            </a:endParaRPr>
          </a:p>
        </p:txBody>
      </p:sp>
      <p:grpSp>
        <p:nvGrpSpPr>
          <p:cNvPr id="55" name="Группа 54"/>
          <p:cNvGrpSpPr/>
          <p:nvPr/>
        </p:nvGrpSpPr>
        <p:grpSpPr>
          <a:xfrm>
            <a:off x="251520" y="764704"/>
            <a:ext cx="1872208" cy="2448272"/>
            <a:chOff x="179512" y="1340768"/>
            <a:chExt cx="1872208" cy="2448272"/>
          </a:xfrm>
        </p:grpSpPr>
        <p:pic>
          <p:nvPicPr>
            <p:cNvPr id="41" name="Picture 4" descr="C:\Users\Татьяна\Downloads\548299793.jpg"/>
            <p:cNvPicPr>
              <a:picLocks noChangeAspect="1" noChangeArrowheads="1"/>
            </p:cNvPicPr>
            <p:nvPr/>
          </p:nvPicPr>
          <p:blipFill>
            <a:blip r:embed="rId5" cstate="print"/>
            <a:srcRect/>
            <a:stretch>
              <a:fillRect/>
            </a:stretch>
          </p:blipFill>
          <p:spPr bwMode="auto">
            <a:xfrm>
              <a:off x="179512" y="2204864"/>
              <a:ext cx="1848895" cy="1584176"/>
            </a:xfrm>
            <a:prstGeom prst="rect">
              <a:avLst/>
            </a:prstGeom>
            <a:noFill/>
          </p:spPr>
        </p:pic>
        <p:sp>
          <p:nvSpPr>
            <p:cNvPr id="42" name="TextBox 41"/>
            <p:cNvSpPr txBox="1"/>
            <p:nvPr/>
          </p:nvSpPr>
          <p:spPr>
            <a:xfrm>
              <a:off x="251520" y="1340768"/>
              <a:ext cx="18002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IRRADIATION</a:t>
              </a:r>
              <a:endParaRPr lang="ru-RU" b="1" dirty="0">
                <a:latin typeface="Times New Roman" pitchFamily="18" charset="0"/>
                <a:cs typeface="Times New Roman" pitchFamily="18" charset="0"/>
              </a:endParaRPr>
            </a:p>
          </p:txBody>
        </p:sp>
        <p:sp>
          <p:nvSpPr>
            <p:cNvPr id="43" name="Молния 42"/>
            <p:cNvSpPr/>
            <p:nvPr/>
          </p:nvSpPr>
          <p:spPr>
            <a:xfrm>
              <a:off x="899592" y="1772816"/>
              <a:ext cx="216024" cy="288032"/>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TextBox 32"/>
          <p:cNvSpPr txBox="1"/>
          <p:nvPr/>
        </p:nvSpPr>
        <p:spPr>
          <a:xfrm>
            <a:off x="6156176" y="908720"/>
            <a:ext cx="2808312" cy="1723549"/>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Cerebellum</a:t>
            </a:r>
            <a:r>
              <a:rPr lang="ru-RU" sz="1000" b="1" dirty="0" smtClean="0">
                <a:latin typeface="Times New Roman" pitchFamily="18" charset="0"/>
                <a:cs typeface="Times New Roman" pitchFamily="18" charset="0"/>
              </a:rPr>
              <a:t> </a:t>
            </a:r>
            <a:endParaRPr lang="ru-RU" sz="2400" b="1" dirty="0" smtClean="0">
              <a:latin typeface="Times New Roman" pitchFamily="18" charset="0"/>
              <a:cs typeface="Times New Roman" pitchFamily="18" charset="0"/>
            </a:endParaRPr>
          </a:p>
          <a:p>
            <a:pPr algn="ctr">
              <a:buFont typeface="Arial" pitchFamily="34" charset="0"/>
              <a:buChar char="•"/>
            </a:pPr>
            <a:endParaRPr lang="ru-RU" sz="1000"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Coordination</a:t>
            </a:r>
            <a:endParaRPr lang="ru-RU"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Voluntary</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and involuntary movement</a:t>
            </a:r>
            <a:endParaRPr lang="ru-RU" dirty="0" smtClean="0">
              <a:latin typeface="Times New Roman" pitchFamily="18" charset="0"/>
              <a:cs typeface="Times New Roman" pitchFamily="18" charset="0"/>
            </a:endParaRPr>
          </a:p>
          <a:p>
            <a:pPr algn="ctr">
              <a:buFont typeface="Arial" pitchFamily="34" charset="0"/>
              <a:buChar char="•"/>
            </a:pPr>
            <a:r>
              <a:rPr lang="en-US" dirty="0" smtClean="0">
                <a:latin typeface="Times New Roman" pitchFamily="18" charset="0"/>
                <a:cs typeface="Times New Roman" pitchFamily="18" charset="0"/>
              </a:rPr>
              <a:t> Spatial and verbal memory</a:t>
            </a:r>
          </a:p>
        </p:txBody>
      </p:sp>
      <p:sp>
        <p:nvSpPr>
          <p:cNvPr id="27" name="Прямоугольник 26"/>
          <p:cNvSpPr/>
          <p:nvPr/>
        </p:nvSpPr>
        <p:spPr>
          <a:xfrm>
            <a:off x="899592" y="3284984"/>
            <a:ext cx="3816424" cy="648072"/>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Marked changes in cell proliferation</a:t>
            </a:r>
            <a:endParaRPr lang="ru-RU" b="1" dirty="0">
              <a:solidFill>
                <a:schemeClr val="bg1"/>
              </a:solidFill>
              <a:latin typeface="Times New Roman" pitchFamily="18" charset="0"/>
              <a:cs typeface="Times New Roman" pitchFamily="18" charset="0"/>
            </a:endParaRPr>
          </a:p>
        </p:txBody>
      </p:sp>
      <p:sp>
        <p:nvSpPr>
          <p:cNvPr id="28" name="Прямоугольник 27"/>
          <p:cNvSpPr/>
          <p:nvPr/>
        </p:nvSpPr>
        <p:spPr>
          <a:xfrm>
            <a:off x="899592" y="4155442"/>
            <a:ext cx="3816424" cy="705334"/>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Reduction of neurons’ functional activity</a:t>
            </a:r>
            <a:endParaRPr lang="ru-RU" b="1" dirty="0">
              <a:solidFill>
                <a:schemeClr val="bg1"/>
              </a:solidFill>
              <a:latin typeface="Times New Roman" pitchFamily="18" charset="0"/>
              <a:cs typeface="Times New Roman" pitchFamily="18" charset="0"/>
            </a:endParaRPr>
          </a:p>
        </p:txBody>
      </p:sp>
      <p:sp>
        <p:nvSpPr>
          <p:cNvPr id="30" name="Прямоугольник 29"/>
          <p:cNvSpPr/>
          <p:nvPr/>
        </p:nvSpPr>
        <p:spPr>
          <a:xfrm>
            <a:off x="899592" y="6021288"/>
            <a:ext cx="3816424" cy="648072"/>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bg1"/>
                </a:solidFill>
                <a:latin typeface="Times New Roman" pitchFamily="18" charset="0"/>
                <a:cs typeface="Times New Roman" pitchFamily="18" charset="0"/>
              </a:rPr>
              <a:t>Neuroinflammation</a:t>
            </a:r>
            <a:endParaRPr lang="ru-RU" b="1" dirty="0">
              <a:solidFill>
                <a:schemeClr val="bg1"/>
              </a:solidFill>
              <a:latin typeface="Times New Roman" pitchFamily="18" charset="0"/>
              <a:cs typeface="Times New Roman" pitchFamily="18" charset="0"/>
            </a:endParaRPr>
          </a:p>
        </p:txBody>
      </p:sp>
      <p:sp>
        <p:nvSpPr>
          <p:cNvPr id="31" name="Прямоугольник 30"/>
          <p:cNvSpPr/>
          <p:nvPr/>
        </p:nvSpPr>
        <p:spPr>
          <a:xfrm>
            <a:off x="899592" y="5092384"/>
            <a:ext cx="3816424" cy="712879"/>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Impairment of </a:t>
            </a:r>
            <a:r>
              <a:rPr lang="en-US" b="1" dirty="0" err="1" smtClean="0">
                <a:solidFill>
                  <a:schemeClr val="bg1"/>
                </a:solidFill>
                <a:latin typeface="Times New Roman" pitchFamily="18" charset="0"/>
                <a:cs typeface="Times New Roman" pitchFamily="18" charset="0"/>
              </a:rPr>
              <a:t>hippocampal</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neurogenesis</a:t>
            </a:r>
            <a:endParaRPr lang="ru-RU" b="1" dirty="0">
              <a:solidFill>
                <a:schemeClr val="bg1"/>
              </a:solidFill>
              <a:latin typeface="Times New Roman" pitchFamily="18" charset="0"/>
              <a:cs typeface="Times New Roman" pitchFamily="18" charset="0"/>
            </a:endParaRPr>
          </a:p>
        </p:txBody>
      </p:sp>
      <p:sp>
        <p:nvSpPr>
          <p:cNvPr id="36" name="Прямоугольник 35"/>
          <p:cNvSpPr/>
          <p:nvPr/>
        </p:nvSpPr>
        <p:spPr>
          <a:xfrm>
            <a:off x="3995936" y="836712"/>
            <a:ext cx="1944216" cy="504056"/>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Cerebellum</a:t>
            </a:r>
            <a:endParaRPr lang="ru-RU" sz="1600" b="1" dirty="0">
              <a:solidFill>
                <a:schemeClr val="bg1"/>
              </a:solidFill>
              <a:latin typeface="Times New Roman" pitchFamily="18" charset="0"/>
              <a:cs typeface="Times New Roman" pitchFamily="18" charset="0"/>
            </a:endParaRPr>
          </a:p>
        </p:txBody>
      </p:sp>
      <p:sp>
        <p:nvSpPr>
          <p:cNvPr id="52" name="Прямоугольник 51"/>
          <p:cNvSpPr/>
          <p:nvPr/>
        </p:nvSpPr>
        <p:spPr>
          <a:xfrm>
            <a:off x="899592" y="3284984"/>
            <a:ext cx="3816424" cy="648072"/>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Marked changes in cell proliferation</a:t>
            </a:r>
            <a:endParaRPr lang="ru-RU" b="1" dirty="0">
              <a:solidFill>
                <a:schemeClr val="bg1"/>
              </a:solidFill>
              <a:latin typeface="Times New Roman" pitchFamily="18" charset="0"/>
              <a:cs typeface="Times New Roman" pitchFamily="18" charset="0"/>
            </a:endParaRPr>
          </a:p>
        </p:txBody>
      </p:sp>
      <p:sp>
        <p:nvSpPr>
          <p:cNvPr id="53" name="Прямоугольник 52"/>
          <p:cNvSpPr/>
          <p:nvPr/>
        </p:nvSpPr>
        <p:spPr>
          <a:xfrm>
            <a:off x="899592" y="4149080"/>
            <a:ext cx="3816424" cy="705334"/>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Reduction of neurons’ functional activity</a:t>
            </a:r>
            <a:endParaRPr lang="ru-RU" b="1" dirty="0">
              <a:solidFill>
                <a:schemeClr val="bg1"/>
              </a:solidFill>
              <a:latin typeface="Times New Roman" pitchFamily="18" charset="0"/>
              <a:cs typeface="Times New Roman" pitchFamily="18" charset="0"/>
            </a:endParaRPr>
          </a:p>
        </p:txBody>
      </p:sp>
      <p:sp>
        <p:nvSpPr>
          <p:cNvPr id="54" name="Прямоугольник 53"/>
          <p:cNvSpPr/>
          <p:nvPr/>
        </p:nvSpPr>
        <p:spPr>
          <a:xfrm>
            <a:off x="899592" y="5092384"/>
            <a:ext cx="3816424" cy="712879"/>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itchFamily="18" charset="0"/>
                <a:cs typeface="Times New Roman" pitchFamily="18" charset="0"/>
              </a:rPr>
              <a:t>Impairment of </a:t>
            </a:r>
            <a:r>
              <a:rPr lang="en-US" b="1" dirty="0" err="1" smtClean="0">
                <a:solidFill>
                  <a:schemeClr val="bg1"/>
                </a:solidFill>
                <a:latin typeface="Times New Roman" pitchFamily="18" charset="0"/>
                <a:cs typeface="Times New Roman" pitchFamily="18" charset="0"/>
              </a:rPr>
              <a:t>hippocampal</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neurogenesis</a:t>
            </a:r>
            <a:endParaRPr lang="ru-RU" b="1" dirty="0">
              <a:solidFill>
                <a:schemeClr val="bg1"/>
              </a:solidFill>
              <a:latin typeface="Times New Roman" pitchFamily="18" charset="0"/>
              <a:cs typeface="Times New Roman" pitchFamily="18" charset="0"/>
            </a:endParaRPr>
          </a:p>
        </p:txBody>
      </p:sp>
      <p:grpSp>
        <p:nvGrpSpPr>
          <p:cNvPr id="44" name="Группа 43"/>
          <p:cNvGrpSpPr/>
          <p:nvPr/>
        </p:nvGrpSpPr>
        <p:grpSpPr>
          <a:xfrm>
            <a:off x="5282237" y="3752364"/>
            <a:ext cx="3250203" cy="2385556"/>
            <a:chOff x="-3780928" y="2420888"/>
            <a:chExt cx="3250203" cy="2385556"/>
          </a:xfrm>
        </p:grpSpPr>
        <p:pic>
          <p:nvPicPr>
            <p:cNvPr id="2" name="Picture 3"/>
            <p:cNvPicPr>
              <a:picLocks noChangeAspect="1" noChangeArrowheads="1"/>
            </p:cNvPicPr>
            <p:nvPr/>
          </p:nvPicPr>
          <p:blipFill>
            <a:blip r:embed="rId6" cstate="print"/>
            <a:srcRect/>
            <a:stretch>
              <a:fillRect/>
            </a:stretch>
          </p:blipFill>
          <p:spPr bwMode="auto">
            <a:xfrm>
              <a:off x="-3132856" y="2420888"/>
              <a:ext cx="2602131" cy="2023244"/>
            </a:xfrm>
            <a:prstGeom prst="rect">
              <a:avLst/>
            </a:prstGeom>
            <a:noFill/>
            <a:ln w="9525">
              <a:noFill/>
              <a:miter lim="800000"/>
              <a:headEnd/>
              <a:tailEnd/>
            </a:ln>
          </p:spPr>
        </p:pic>
        <p:sp>
          <p:nvSpPr>
            <p:cNvPr id="37" name="TextBox 36"/>
            <p:cNvSpPr txBox="1"/>
            <p:nvPr/>
          </p:nvSpPr>
          <p:spPr>
            <a:xfrm>
              <a:off x="-3132856" y="4437112"/>
              <a:ext cx="259228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Li et al. 2016. </a:t>
              </a:r>
              <a:endParaRPr lang="ru-RU" dirty="0">
                <a:latin typeface="Times New Roman" pitchFamily="18" charset="0"/>
                <a:cs typeface="Times New Roman" pitchFamily="18" charset="0"/>
              </a:endParaRPr>
            </a:p>
          </p:txBody>
        </p:sp>
        <p:sp>
          <p:nvSpPr>
            <p:cNvPr id="38" name="TextBox 37"/>
            <p:cNvSpPr txBox="1"/>
            <p:nvPr/>
          </p:nvSpPr>
          <p:spPr>
            <a:xfrm>
              <a:off x="-3780928" y="2564904"/>
              <a:ext cx="792088"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0 </a:t>
              </a:r>
              <a:r>
                <a:rPr lang="ru-RU" dirty="0" smtClean="0">
                  <a:latin typeface="Times New Roman" pitchFamily="18" charset="0"/>
                  <a:cs typeface="Times New Roman" pitchFamily="18" charset="0"/>
                </a:rPr>
                <a:t>Гр</a:t>
              </a: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5 Гр</a:t>
              </a:r>
              <a:endParaRPr lang="en-US" dirty="0" smtClean="0">
                <a:latin typeface="Times New Roman" pitchFamily="18" charset="0"/>
                <a:cs typeface="Times New Roman" pitchFamily="18" charset="0"/>
              </a:endParaRPr>
            </a:p>
          </p:txBody>
        </p:sp>
      </p:grpSp>
      <p:pic>
        <p:nvPicPr>
          <p:cNvPr id="1030" name="Picture 6" descr="http://www.ece.rice.edu/~dhj/spikes.gif"/>
          <p:cNvPicPr>
            <a:picLocks noChangeAspect="1" noChangeArrowheads="1"/>
          </p:cNvPicPr>
          <p:nvPr/>
        </p:nvPicPr>
        <p:blipFill>
          <a:blip r:embed="rId7" cstate="print"/>
          <a:srcRect/>
          <a:stretch>
            <a:fillRect/>
          </a:stretch>
        </p:blipFill>
        <p:spPr bwMode="auto">
          <a:xfrm>
            <a:off x="5714285" y="3861048"/>
            <a:ext cx="2592288" cy="1843405"/>
          </a:xfrm>
          <a:prstGeom prst="rect">
            <a:avLst/>
          </a:prstGeom>
          <a:noFill/>
        </p:spPr>
      </p:pic>
      <p:grpSp>
        <p:nvGrpSpPr>
          <p:cNvPr id="57" name="Группа 56"/>
          <p:cNvGrpSpPr/>
          <p:nvPr/>
        </p:nvGrpSpPr>
        <p:grpSpPr>
          <a:xfrm>
            <a:off x="5138221" y="3717032"/>
            <a:ext cx="3312368" cy="2089798"/>
            <a:chOff x="1552141" y="4437112"/>
            <a:chExt cx="3312368" cy="2089798"/>
          </a:xfrm>
        </p:grpSpPr>
        <p:sp>
          <p:nvSpPr>
            <p:cNvPr id="47" name="TextBox 46"/>
            <p:cNvSpPr txBox="1"/>
            <p:nvPr/>
          </p:nvSpPr>
          <p:spPr>
            <a:xfrm>
              <a:off x="1619672" y="4797152"/>
              <a:ext cx="72008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 </a:t>
              </a:r>
              <a:r>
                <a:rPr lang="ru-RU" dirty="0" smtClean="0">
                  <a:latin typeface="Times New Roman" pitchFamily="18" charset="0"/>
                  <a:cs typeface="Times New Roman" pitchFamily="18" charset="0"/>
                </a:rPr>
                <a:t>Гр</a:t>
              </a:r>
              <a:endParaRPr lang="ru-RU" dirty="0">
                <a:latin typeface="Times New Roman" pitchFamily="18" charset="0"/>
                <a:cs typeface="Times New Roman" pitchFamily="18" charset="0"/>
              </a:endParaRPr>
            </a:p>
          </p:txBody>
        </p:sp>
        <p:grpSp>
          <p:nvGrpSpPr>
            <p:cNvPr id="56" name="Группа 55"/>
            <p:cNvGrpSpPr/>
            <p:nvPr/>
          </p:nvGrpSpPr>
          <p:grpSpPr>
            <a:xfrm>
              <a:off x="1552141" y="4437112"/>
              <a:ext cx="3312368" cy="2089798"/>
              <a:chOff x="1552141" y="4437112"/>
              <a:chExt cx="3312368" cy="2089798"/>
            </a:xfrm>
          </p:grpSpPr>
          <p:sp>
            <p:nvSpPr>
              <p:cNvPr id="48" name="TextBox 47"/>
              <p:cNvSpPr txBox="1"/>
              <p:nvPr/>
            </p:nvSpPr>
            <p:spPr>
              <a:xfrm>
                <a:off x="1552141" y="5805264"/>
                <a:ext cx="86409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10 Гр</a:t>
                </a:r>
                <a:endParaRPr lang="ru-RU" dirty="0">
                  <a:latin typeface="Times New Roman" pitchFamily="18" charset="0"/>
                  <a:cs typeface="Times New Roman" pitchFamily="18" charset="0"/>
                </a:endParaRPr>
              </a:p>
            </p:txBody>
          </p:sp>
          <p:grpSp>
            <p:nvGrpSpPr>
              <p:cNvPr id="51" name="Группа 50"/>
              <p:cNvGrpSpPr/>
              <p:nvPr/>
            </p:nvGrpSpPr>
            <p:grpSpPr>
              <a:xfrm>
                <a:off x="2195736" y="4437112"/>
                <a:ext cx="2668773" cy="2089798"/>
                <a:chOff x="2195736" y="4437112"/>
                <a:chExt cx="2668773" cy="2089798"/>
              </a:xfrm>
            </p:grpSpPr>
            <p:pic>
              <p:nvPicPr>
                <p:cNvPr id="1031" name="Picture 7"/>
                <p:cNvPicPr>
                  <a:picLocks noChangeAspect="1" noChangeArrowheads="1"/>
                </p:cNvPicPr>
                <p:nvPr/>
              </p:nvPicPr>
              <p:blipFill>
                <a:blip r:embed="rId8" cstate="print"/>
                <a:srcRect/>
                <a:stretch>
                  <a:fillRect/>
                </a:stretch>
              </p:blipFill>
              <p:spPr bwMode="auto">
                <a:xfrm>
                  <a:off x="2195736" y="4437112"/>
                  <a:ext cx="2668773" cy="2089798"/>
                </a:xfrm>
                <a:prstGeom prst="rect">
                  <a:avLst/>
                </a:prstGeom>
                <a:noFill/>
                <a:ln w="9525">
                  <a:noFill/>
                  <a:miter lim="800000"/>
                  <a:headEnd/>
                  <a:tailEnd/>
                </a:ln>
              </p:spPr>
            </p:pic>
            <p:sp>
              <p:nvSpPr>
                <p:cNvPr id="49" name="Прямоугольник 48"/>
                <p:cNvSpPr/>
                <p:nvPr/>
              </p:nvSpPr>
              <p:spPr>
                <a:xfrm>
                  <a:off x="2195736" y="4437112"/>
                  <a:ext cx="266429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rot="5400000">
                  <a:off x="1367644" y="5553236"/>
                  <a:ext cx="18002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sp>
        <p:nvSpPr>
          <p:cNvPr id="45" name="TextBox 44"/>
          <p:cNvSpPr txBox="1"/>
          <p:nvPr/>
        </p:nvSpPr>
        <p:spPr>
          <a:xfrm>
            <a:off x="5940152" y="5805264"/>
            <a:ext cx="230425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Kitamura et al., 2009</a:t>
            </a:r>
            <a:endParaRPr lang="ru-RU" dirty="0">
              <a:latin typeface="Times New Roman" pitchFamily="18" charset="0"/>
              <a:cs typeface="Times New Roman" pitchFamily="18" charset="0"/>
            </a:endParaRPr>
          </a:p>
        </p:txBody>
      </p:sp>
      <p:sp>
        <p:nvSpPr>
          <p:cNvPr id="31748" name="AutoShape 4" descr="https://ntp.niehs.nih.gov/nnl/nervous/brain/neurdegen/images/figure-004-a42834-attempt-1-2_larg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7"/>
                                        </p:tgtEl>
                                        <p:attrNameLst>
                                          <p:attrName>style.color</p:attrName>
                                        </p:attrNameLst>
                                      </p:cBhvr>
                                      <p:by>
                                        <p:hsl h="7200000" s="0" l="0"/>
                                      </p:by>
                                    </p:animClr>
                                    <p:animClr clrSpc="hsl" dir="cw">
                                      <p:cBhvr>
                                        <p:cTn id="7" dur="500" fill="hold"/>
                                        <p:tgtEl>
                                          <p:spTgt spid="27"/>
                                        </p:tgtEl>
                                        <p:attrNameLst>
                                          <p:attrName>fillcolor</p:attrName>
                                        </p:attrNameLst>
                                      </p:cBhvr>
                                      <p:by>
                                        <p:hsl h="7200000" s="0" l="0"/>
                                      </p:by>
                                    </p:animClr>
                                    <p:animClr clrSpc="hsl" dir="cw">
                                      <p:cBhvr>
                                        <p:cTn id="8" dur="500" fill="hold"/>
                                        <p:tgtEl>
                                          <p:spTgt spid="27"/>
                                        </p:tgtEl>
                                        <p:attrNameLst>
                                          <p:attrName>stroke.color</p:attrName>
                                        </p:attrNameLst>
                                      </p:cBhvr>
                                      <p:by>
                                        <p:hsl h="7200000" s="0" l="0"/>
                                      </p:by>
                                    </p:animClr>
                                    <p:set>
                                      <p:cBhvr>
                                        <p:cTn id="9" dur="500" fill="hold"/>
                                        <p:tgtEl>
                                          <p:spTgt spid="27"/>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4"/>
                                        </p:tgtEl>
                                        <p:attrNameLst>
                                          <p:attrName>style.visibility</p:attrName>
                                        </p:attrNameLst>
                                      </p:cBhvr>
                                      <p:to>
                                        <p:strVal val="hidden"/>
                                      </p:to>
                                    </p:set>
                                  </p:childTnLst>
                                </p:cTn>
                              </p:par>
                              <p:par>
                                <p:cTn id="18" presetID="21" presetClass="emph" presetSubtype="0" fill="hold" grpId="0" nodeType="withEffect">
                                  <p:stCondLst>
                                    <p:cond delay="0"/>
                                  </p:stCondLst>
                                  <p:childTnLst>
                                    <p:animClr clrSpc="hsl" dir="cw">
                                      <p:cBhvr override="childStyle">
                                        <p:cTn id="19" dur="500" fill="hold"/>
                                        <p:tgtEl>
                                          <p:spTgt spid="28"/>
                                        </p:tgtEl>
                                        <p:attrNameLst>
                                          <p:attrName>style.color</p:attrName>
                                        </p:attrNameLst>
                                      </p:cBhvr>
                                      <p:by>
                                        <p:hsl h="7200000" s="0" l="0"/>
                                      </p:by>
                                    </p:animClr>
                                    <p:animClr clrSpc="hsl" dir="cw">
                                      <p:cBhvr>
                                        <p:cTn id="20" dur="500" fill="hold"/>
                                        <p:tgtEl>
                                          <p:spTgt spid="28"/>
                                        </p:tgtEl>
                                        <p:attrNameLst>
                                          <p:attrName>fillcolor</p:attrName>
                                        </p:attrNameLst>
                                      </p:cBhvr>
                                      <p:by>
                                        <p:hsl h="7200000" s="0" l="0"/>
                                      </p:by>
                                    </p:animClr>
                                    <p:animClr clrSpc="hsl" dir="cw">
                                      <p:cBhvr>
                                        <p:cTn id="21" dur="500" fill="hold"/>
                                        <p:tgtEl>
                                          <p:spTgt spid="28"/>
                                        </p:tgtEl>
                                        <p:attrNameLst>
                                          <p:attrName>stroke.color</p:attrName>
                                        </p:attrNameLst>
                                      </p:cBhvr>
                                      <p:by>
                                        <p:hsl h="7200000" s="0" l="0"/>
                                      </p:by>
                                    </p:animClr>
                                    <p:set>
                                      <p:cBhvr>
                                        <p:cTn id="22" dur="500" fill="hold"/>
                                        <p:tgtEl>
                                          <p:spTgt spid="28"/>
                                        </p:tgtEl>
                                        <p:attrNameLst>
                                          <p:attrName>fill.type</p:attrName>
                                        </p:attrNameLst>
                                      </p:cBhvr>
                                      <p:to>
                                        <p:strVal val="solid"/>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par>
                                <p:cTn id="31" presetID="21" presetClass="emph" presetSubtype="0" fill="hold" grpId="0" nodeType="withEffect">
                                  <p:stCondLst>
                                    <p:cond delay="0"/>
                                  </p:stCondLst>
                                  <p:childTnLst>
                                    <p:animClr clrSpc="hsl" dir="cw">
                                      <p:cBhvr override="childStyle">
                                        <p:cTn id="32" dur="500" fill="hold"/>
                                        <p:tgtEl>
                                          <p:spTgt spid="31"/>
                                        </p:tgtEl>
                                        <p:attrNameLst>
                                          <p:attrName>style.color</p:attrName>
                                        </p:attrNameLst>
                                      </p:cBhvr>
                                      <p:by>
                                        <p:hsl h="7200000" s="0" l="0"/>
                                      </p:by>
                                    </p:animClr>
                                    <p:animClr clrSpc="hsl" dir="cw">
                                      <p:cBhvr>
                                        <p:cTn id="33" dur="500" fill="hold"/>
                                        <p:tgtEl>
                                          <p:spTgt spid="31"/>
                                        </p:tgtEl>
                                        <p:attrNameLst>
                                          <p:attrName>fillcolor</p:attrName>
                                        </p:attrNameLst>
                                      </p:cBhvr>
                                      <p:by>
                                        <p:hsl h="7200000" s="0" l="0"/>
                                      </p:by>
                                    </p:animClr>
                                    <p:animClr clrSpc="hsl" dir="cw">
                                      <p:cBhvr>
                                        <p:cTn id="34" dur="500" fill="hold"/>
                                        <p:tgtEl>
                                          <p:spTgt spid="31"/>
                                        </p:tgtEl>
                                        <p:attrNameLst>
                                          <p:attrName>stroke.color</p:attrName>
                                        </p:attrNameLst>
                                      </p:cBhvr>
                                      <p:by>
                                        <p:hsl h="7200000" s="0" l="0"/>
                                      </p:by>
                                    </p:animClr>
                                    <p:set>
                                      <p:cBhvr>
                                        <p:cTn id="35" dur="500" fill="hold"/>
                                        <p:tgtEl>
                                          <p:spTgt spid="31"/>
                                        </p:tgtEl>
                                        <p:attrNameLst>
                                          <p:attrName>fill.type</p:attrName>
                                        </p:attrNameLst>
                                      </p:cBhvr>
                                      <p:to>
                                        <p:strVal val="solid"/>
                                      </p:to>
                                    </p:set>
                                  </p:childTnLst>
                                </p:cTn>
                              </p:par>
                              <p:par>
                                <p:cTn id="36" presetID="1" presetClass="entr" presetSubtype="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57"/>
                                        </p:tgtEl>
                                        <p:attrNameLst>
                                          <p:attrName>style.visibility</p:attrName>
                                        </p:attrNameLst>
                                      </p:cBhvr>
                                      <p:to>
                                        <p:strVal val="hidden"/>
                                      </p:to>
                                    </p:set>
                                  </p:childTnLst>
                                </p:cTn>
                              </p:par>
                              <p:par>
                                <p:cTn id="48" presetID="21" presetClass="emph" presetSubtype="0" fill="hold" nodeType="withEffect">
                                  <p:stCondLst>
                                    <p:cond delay="0"/>
                                  </p:stCondLst>
                                  <p:childTnLst>
                                    <p:animClr clrSpc="hsl" dir="cw">
                                      <p:cBhvr override="childStyle">
                                        <p:cTn id="49" dur="500" fill="hold"/>
                                        <p:tgtEl>
                                          <p:spTgt spid="30"/>
                                        </p:tgtEl>
                                        <p:attrNameLst>
                                          <p:attrName>style.color</p:attrName>
                                        </p:attrNameLst>
                                      </p:cBhvr>
                                      <p:by>
                                        <p:hsl h="7200000" s="0" l="0"/>
                                      </p:by>
                                    </p:animClr>
                                    <p:animClr clrSpc="hsl" dir="cw">
                                      <p:cBhvr>
                                        <p:cTn id="50" dur="500" fill="hold"/>
                                        <p:tgtEl>
                                          <p:spTgt spid="30"/>
                                        </p:tgtEl>
                                        <p:attrNameLst>
                                          <p:attrName>fillcolor</p:attrName>
                                        </p:attrNameLst>
                                      </p:cBhvr>
                                      <p:by>
                                        <p:hsl h="7200000" s="0" l="0"/>
                                      </p:by>
                                    </p:animClr>
                                    <p:animClr clrSpc="hsl" dir="cw">
                                      <p:cBhvr>
                                        <p:cTn id="51" dur="500" fill="hold"/>
                                        <p:tgtEl>
                                          <p:spTgt spid="30"/>
                                        </p:tgtEl>
                                        <p:attrNameLst>
                                          <p:attrName>stroke.color</p:attrName>
                                        </p:attrNameLst>
                                      </p:cBhvr>
                                      <p:by>
                                        <p:hsl h="7200000" s="0" l="0"/>
                                      </p:by>
                                    </p:animClr>
                                    <p:set>
                                      <p:cBhvr>
                                        <p:cTn id="52"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52" grpId="0" animBg="1"/>
      <p:bldP spid="53" grpId="0" animBg="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20688"/>
          </a:xfr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800" dirty="0" smtClean="0">
                <a:latin typeface="Times New Roman" pitchFamily="18" charset="0"/>
                <a:cs typeface="Times New Roman" pitchFamily="18" charset="0"/>
              </a:rPr>
              <a:t>Cerebellum cortex</a:t>
            </a:r>
            <a:endParaRPr lang="ru-RU" sz="2800" dirty="0">
              <a:latin typeface="Times New Roman" pitchFamily="18" charset="0"/>
              <a:cs typeface="Times New Roman" pitchFamily="18" charset="0"/>
            </a:endParaRPr>
          </a:p>
        </p:txBody>
      </p:sp>
      <p:sp>
        <p:nvSpPr>
          <p:cNvPr id="4" name="Прямоугольник 3"/>
          <p:cNvSpPr/>
          <p:nvPr/>
        </p:nvSpPr>
        <p:spPr>
          <a:xfrm>
            <a:off x="5220072" y="1052736"/>
            <a:ext cx="3312368" cy="3785652"/>
          </a:xfrm>
          <a:prstGeom prst="rect">
            <a:avLst/>
          </a:prstGeom>
        </p:spPr>
        <p:txBody>
          <a:bodyPr wrap="square">
            <a:spAutoFit/>
          </a:bodyPr>
          <a:lstStyle/>
          <a:p>
            <a:pPr algn="ctr"/>
            <a:r>
              <a:rPr lang="en-US" b="1" dirty="0" smtClean="0">
                <a:latin typeface="Times New Roman" pitchFamily="18" charset="0"/>
                <a:cs typeface="Times New Roman" pitchFamily="18" charset="0"/>
              </a:rPr>
              <a:t>Cerebellum cortex is formed by </a:t>
            </a:r>
          </a:p>
          <a:p>
            <a:pPr algn="ctr"/>
            <a:r>
              <a:rPr lang="en-US" b="1" dirty="0" smtClean="0">
                <a:latin typeface="Times New Roman" pitchFamily="18" charset="0"/>
                <a:cs typeface="Times New Roman" pitchFamily="18" charset="0"/>
              </a:rPr>
              <a:t>3 layers</a:t>
            </a:r>
            <a:endParaRPr lang="ru-RU" b="1"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pPr algn="ctr">
              <a:buFont typeface="Arial" pitchFamily="34" charset="0"/>
              <a:buChar char="•"/>
            </a:pPr>
            <a:r>
              <a:rPr lang="en-US" b="1" dirty="0" smtClean="0">
                <a:latin typeface="Times New Roman" pitchFamily="18" charset="0"/>
                <a:cs typeface="Times New Roman" pitchFamily="18" charset="0"/>
              </a:rPr>
              <a:t>Granular cell layer</a:t>
            </a:r>
          </a:p>
          <a:p>
            <a:pPr algn="ctr"/>
            <a:r>
              <a:rPr lang="en-US" sz="1600" i="1" dirty="0" smtClean="0">
                <a:latin typeface="Times New Roman" pitchFamily="18" charset="0"/>
                <a:cs typeface="Times New Roman" pitchFamily="18" charset="0"/>
              </a:rPr>
              <a:t>Granular neurons</a:t>
            </a:r>
            <a:endParaRPr lang="ru-RU" sz="1600" i="1" dirty="0" smtClean="0">
              <a:latin typeface="Times New Roman" pitchFamily="18" charset="0"/>
              <a:cs typeface="Times New Roman" pitchFamily="18" charset="0"/>
            </a:endParaRPr>
          </a:p>
          <a:p>
            <a:pPr algn="ctr"/>
            <a:r>
              <a:rPr lang="en-US" sz="1600" i="1" dirty="0" smtClean="0">
                <a:latin typeface="Times New Roman" pitchFamily="18" charset="0"/>
                <a:cs typeface="Times New Roman" pitchFamily="18" charset="0"/>
              </a:rPr>
              <a:t>Golgi cells</a:t>
            </a:r>
          </a:p>
          <a:p>
            <a:pPr algn="ctr"/>
            <a:endParaRPr lang="en-US" i="1" dirty="0" smtClean="0">
              <a:latin typeface="Times New Roman" pitchFamily="18" charset="0"/>
              <a:cs typeface="Times New Roman" pitchFamily="18" charset="0"/>
            </a:endParaRPr>
          </a:p>
          <a:p>
            <a:pPr algn="ctr">
              <a:buFont typeface="Arial" pitchFamily="34" charset="0"/>
              <a:buChar char="•"/>
            </a:pPr>
            <a:r>
              <a:rPr lang="en-US" b="1" dirty="0" smtClean="0">
                <a:latin typeface="Times New Roman" pitchFamily="18" charset="0"/>
                <a:cs typeface="Times New Roman" pitchFamily="18" charset="0"/>
              </a:rPr>
              <a:t>Purkinje cell layer</a:t>
            </a:r>
          </a:p>
          <a:p>
            <a:pPr algn="ctr"/>
            <a:r>
              <a:rPr lang="en-US" sz="1600" i="1" dirty="0" smtClean="0">
                <a:latin typeface="Times New Roman" pitchFamily="18" charset="0"/>
                <a:cs typeface="Times New Roman" pitchFamily="18" charset="0"/>
              </a:rPr>
              <a:t>Purkinje neurons</a:t>
            </a:r>
          </a:p>
          <a:p>
            <a:pPr algn="ctr"/>
            <a:r>
              <a:rPr lang="en-US" sz="1600" i="1" dirty="0" smtClean="0">
                <a:latin typeface="Times New Roman" pitchFamily="18" charset="0"/>
                <a:cs typeface="Times New Roman" pitchFamily="18" charset="0"/>
              </a:rPr>
              <a:t>Bergman glial cells</a:t>
            </a:r>
            <a:endParaRPr lang="en-US" i="1" dirty="0" smtClean="0">
              <a:latin typeface="Times New Roman" pitchFamily="18" charset="0"/>
              <a:cs typeface="Times New Roman" pitchFamily="18" charset="0"/>
            </a:endParaRPr>
          </a:p>
          <a:p>
            <a:endParaRPr lang="en-US" i="1" dirty="0" smtClean="0">
              <a:latin typeface="Times New Roman" pitchFamily="18" charset="0"/>
              <a:cs typeface="Times New Roman" pitchFamily="18" charset="0"/>
            </a:endParaRPr>
          </a:p>
          <a:p>
            <a:pPr algn="ctr">
              <a:buFont typeface="Arial" pitchFamily="34" charset="0"/>
              <a:buChar char="•"/>
            </a:pPr>
            <a:r>
              <a:rPr lang="en-US" b="1" dirty="0" smtClean="0">
                <a:latin typeface="Times New Roman" pitchFamily="18" charset="0"/>
                <a:cs typeface="Times New Roman" pitchFamily="18" charset="0"/>
              </a:rPr>
              <a:t>Molecular layer</a:t>
            </a:r>
          </a:p>
          <a:p>
            <a:pPr algn="ctr">
              <a:buFont typeface="Arial" pitchFamily="34" charset="0"/>
              <a:buChar char="•"/>
            </a:pPr>
            <a:r>
              <a:rPr lang="en-US" sz="1600" i="1" dirty="0" smtClean="0">
                <a:latin typeface="Times New Roman" pitchFamily="18" charset="0"/>
                <a:cs typeface="Times New Roman" pitchFamily="18" charset="0"/>
              </a:rPr>
              <a:t>Basket cells</a:t>
            </a:r>
          </a:p>
          <a:p>
            <a:pPr algn="ctr">
              <a:buFont typeface="Arial" pitchFamily="34" charset="0"/>
              <a:buChar char="•"/>
            </a:pPr>
            <a:r>
              <a:rPr lang="en-US" sz="1600" i="1" dirty="0" err="1" smtClean="0">
                <a:latin typeface="Times New Roman" pitchFamily="18" charset="0"/>
                <a:cs typeface="Times New Roman" pitchFamily="18" charset="0"/>
              </a:rPr>
              <a:t>Stellate</a:t>
            </a:r>
            <a:r>
              <a:rPr lang="en-US" sz="1600" i="1" dirty="0" smtClean="0">
                <a:latin typeface="Times New Roman" pitchFamily="18" charset="0"/>
                <a:cs typeface="Times New Roman" pitchFamily="18" charset="0"/>
              </a:rPr>
              <a:t> cells</a:t>
            </a:r>
            <a:endParaRPr lang="en-US" i="1" dirty="0" smtClean="0">
              <a:latin typeface="Times New Roman" pitchFamily="18" charset="0"/>
              <a:cs typeface="Times New Roman" pitchFamily="18" charset="0"/>
            </a:endParaRPr>
          </a:p>
        </p:txBody>
      </p:sp>
      <p:sp>
        <p:nvSpPr>
          <p:cNvPr id="11" name="TextBox 10"/>
          <p:cNvSpPr txBox="1"/>
          <p:nvPr/>
        </p:nvSpPr>
        <p:spPr>
          <a:xfrm>
            <a:off x="1403648" y="971436"/>
            <a:ext cx="2664296"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Cerebellum cortex layers</a:t>
            </a:r>
            <a:endParaRPr lang="ru-RU" i="1" dirty="0">
              <a:latin typeface="Times New Roman" pitchFamily="18" charset="0"/>
              <a:cs typeface="Times New Roman" pitchFamily="18" charset="0"/>
            </a:endParaRPr>
          </a:p>
        </p:txBody>
      </p:sp>
      <p:pic>
        <p:nvPicPr>
          <p:cNvPr id="28" name="Picture 15" descr="C:\Users\Татьяна\Documents\Рабочая папка HP-Татьяна\Sections\Calbindin_optimization concentration_cerebellum\image from map_2\image from map_2.tif"/>
          <p:cNvPicPr>
            <a:picLocks noChangeAspect="1" noChangeArrowheads="1"/>
          </p:cNvPicPr>
          <p:nvPr/>
        </p:nvPicPr>
        <p:blipFill>
          <a:blip r:embed="rId3" cstate="print"/>
          <a:srcRect/>
          <a:stretch>
            <a:fillRect/>
          </a:stretch>
        </p:blipFill>
        <p:spPr bwMode="auto">
          <a:xfrm>
            <a:off x="755576" y="1872207"/>
            <a:ext cx="3456384" cy="2603491"/>
          </a:xfrm>
          <a:prstGeom prst="rect">
            <a:avLst/>
          </a:prstGeom>
          <a:noFill/>
        </p:spPr>
      </p:pic>
      <p:grpSp>
        <p:nvGrpSpPr>
          <p:cNvPr id="29" name="Группа 47"/>
          <p:cNvGrpSpPr/>
          <p:nvPr/>
        </p:nvGrpSpPr>
        <p:grpSpPr>
          <a:xfrm>
            <a:off x="467544" y="1368151"/>
            <a:ext cx="5364089" cy="3501009"/>
            <a:chOff x="5679737" y="14531353"/>
            <a:chExt cx="7019363" cy="4041497"/>
          </a:xfrm>
        </p:grpSpPr>
        <p:sp>
          <p:nvSpPr>
            <p:cNvPr id="32" name="Прямоугольник 31"/>
            <p:cNvSpPr/>
            <p:nvPr/>
          </p:nvSpPr>
          <p:spPr>
            <a:xfrm>
              <a:off x="5679737" y="14531355"/>
              <a:ext cx="2068046" cy="390820"/>
            </a:xfrm>
            <a:prstGeom prst="rect">
              <a:avLst/>
            </a:prstGeom>
          </p:spPr>
          <p:txBody>
            <a:bodyPr wrap="none">
              <a:spAutoFit/>
            </a:bodyPr>
            <a:lstStyle/>
            <a:p>
              <a:r>
                <a:rPr lang="en-US" sz="1600" b="1" dirty="0" smtClean="0">
                  <a:latin typeface="Times New Roman" pitchFamily="18" charset="0"/>
                  <a:cs typeface="Times New Roman" pitchFamily="18" charset="0"/>
                </a:rPr>
                <a:t>Molecular layer</a:t>
              </a:r>
              <a:endParaRPr lang="ru-RU" sz="1600" b="1" dirty="0">
                <a:latin typeface="Times New Roman" pitchFamily="18" charset="0"/>
                <a:cs typeface="Times New Roman" pitchFamily="18" charset="0"/>
              </a:endParaRPr>
            </a:p>
          </p:txBody>
        </p:sp>
        <p:sp>
          <p:nvSpPr>
            <p:cNvPr id="34" name="Стрелка вниз 33"/>
            <p:cNvSpPr/>
            <p:nvPr/>
          </p:nvSpPr>
          <p:spPr bwMode="auto">
            <a:xfrm>
              <a:off x="6455323" y="14941769"/>
              <a:ext cx="476250" cy="62865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smtClean="0">
                <a:ln>
                  <a:noFill/>
                </a:ln>
                <a:solidFill>
                  <a:schemeClr val="tx1"/>
                </a:solidFill>
                <a:effectLst/>
                <a:latin typeface="Arial" charset="0"/>
              </a:endParaRPr>
            </a:p>
          </p:txBody>
        </p:sp>
        <p:sp>
          <p:nvSpPr>
            <p:cNvPr id="35" name="Прямоугольник 34"/>
            <p:cNvSpPr/>
            <p:nvPr/>
          </p:nvSpPr>
          <p:spPr>
            <a:xfrm>
              <a:off x="9401101" y="14531353"/>
              <a:ext cx="3297999" cy="390820"/>
            </a:xfrm>
            <a:prstGeom prst="rect">
              <a:avLst/>
            </a:prstGeom>
          </p:spPr>
          <p:txBody>
            <a:bodyPr wrap="square">
              <a:spAutoFit/>
            </a:bodyPr>
            <a:lstStyle/>
            <a:p>
              <a:r>
                <a:rPr lang="en-US" sz="1600" b="1" dirty="0" smtClean="0">
                  <a:latin typeface="Times New Roman" pitchFamily="18" charset="0"/>
                  <a:cs typeface="Times New Roman" pitchFamily="18" charset="0"/>
                </a:rPr>
                <a:t>Purkinje cell layer</a:t>
              </a:r>
              <a:endParaRPr lang="ru-RU" sz="1600" b="1" dirty="0">
                <a:latin typeface="Times New Roman" pitchFamily="18" charset="0"/>
                <a:cs typeface="Times New Roman" pitchFamily="18" charset="0"/>
              </a:endParaRPr>
            </a:p>
          </p:txBody>
        </p:sp>
        <p:sp>
          <p:nvSpPr>
            <p:cNvPr id="36" name="Стрелка вниз 35"/>
            <p:cNvSpPr/>
            <p:nvPr/>
          </p:nvSpPr>
          <p:spPr bwMode="auto">
            <a:xfrm>
              <a:off x="9827181" y="14946974"/>
              <a:ext cx="476250" cy="534108"/>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smtClean="0">
                <a:ln>
                  <a:noFill/>
                </a:ln>
                <a:solidFill>
                  <a:schemeClr val="tx1"/>
                </a:solidFill>
                <a:effectLst/>
                <a:latin typeface="Arial" charset="0"/>
              </a:endParaRPr>
            </a:p>
          </p:txBody>
        </p:sp>
        <p:sp>
          <p:nvSpPr>
            <p:cNvPr id="37" name="Прямоугольник 36"/>
            <p:cNvSpPr/>
            <p:nvPr/>
          </p:nvSpPr>
          <p:spPr>
            <a:xfrm>
              <a:off x="5679737" y="18182030"/>
              <a:ext cx="2435137" cy="390820"/>
            </a:xfrm>
            <a:prstGeom prst="rect">
              <a:avLst/>
            </a:prstGeom>
          </p:spPr>
          <p:txBody>
            <a:bodyPr wrap="none">
              <a:spAutoFit/>
            </a:bodyPr>
            <a:lstStyle/>
            <a:p>
              <a:r>
                <a:rPr lang="en-US" sz="1600" b="1" dirty="0" smtClean="0">
                  <a:latin typeface="Times New Roman" pitchFamily="18" charset="0"/>
                  <a:cs typeface="Times New Roman" pitchFamily="18" charset="0"/>
                </a:rPr>
                <a:t>Granular cell layer</a:t>
              </a:r>
              <a:endParaRPr lang="ru-RU" sz="1600" b="1" dirty="0">
                <a:latin typeface="Times New Roman" pitchFamily="18" charset="0"/>
                <a:cs typeface="Times New Roman" pitchFamily="18" charset="0"/>
              </a:endParaRPr>
            </a:p>
          </p:txBody>
        </p:sp>
        <p:sp>
          <p:nvSpPr>
            <p:cNvPr id="39" name="Стрелка вниз 38"/>
            <p:cNvSpPr/>
            <p:nvPr/>
          </p:nvSpPr>
          <p:spPr bwMode="auto">
            <a:xfrm rot="10800000">
              <a:off x="6588673" y="17646869"/>
              <a:ext cx="476250" cy="62865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smtClean="0">
                <a:ln>
                  <a:noFill/>
                </a:ln>
                <a:solidFill>
                  <a:schemeClr val="tx1"/>
                </a:solidFill>
                <a:effectLst/>
                <a:latin typeface="Arial" charset="0"/>
              </a:endParaRPr>
            </a:p>
          </p:txBody>
        </p:sp>
      </p:grpSp>
      <p:sp>
        <p:nvSpPr>
          <p:cNvPr id="41" name="Прямоугольник 40"/>
          <p:cNvSpPr/>
          <p:nvPr/>
        </p:nvSpPr>
        <p:spPr>
          <a:xfrm>
            <a:off x="2411760" y="3212976"/>
            <a:ext cx="576064" cy="432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Блок-схема: объединение 45"/>
          <p:cNvSpPr/>
          <p:nvPr/>
        </p:nvSpPr>
        <p:spPr>
          <a:xfrm>
            <a:off x="2411760" y="3717032"/>
            <a:ext cx="576064" cy="1152128"/>
          </a:xfrm>
          <a:prstGeom prst="flowChartMerg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625" name="Picture 1" descr="C:\Users\Татьяна\Google Диск\ПРезентации\ПАК_19-20 июня 2017\Purkinje cell layer calbindin.tif"/>
          <p:cNvPicPr>
            <a:picLocks noChangeAspect="1" noChangeArrowheads="1"/>
          </p:cNvPicPr>
          <p:nvPr/>
        </p:nvPicPr>
        <p:blipFill>
          <a:blip r:embed="rId4" cstate="print"/>
          <a:srcRect/>
          <a:stretch>
            <a:fillRect/>
          </a:stretch>
        </p:blipFill>
        <p:spPr bwMode="auto">
          <a:xfrm>
            <a:off x="1763688" y="4869160"/>
            <a:ext cx="2304256" cy="1728192"/>
          </a:xfrm>
          <a:prstGeom prst="rect">
            <a:avLst/>
          </a:prstGeom>
          <a:noFill/>
        </p:spPr>
      </p:pic>
      <p:sp>
        <p:nvSpPr>
          <p:cNvPr id="47" name="TextBox 46"/>
          <p:cNvSpPr txBox="1"/>
          <p:nvPr/>
        </p:nvSpPr>
        <p:spPr>
          <a:xfrm>
            <a:off x="323528" y="5322438"/>
            <a:ext cx="1440160" cy="646331"/>
          </a:xfrm>
          <a:prstGeom prst="rect">
            <a:avLst/>
          </a:prstGeom>
          <a:solidFill>
            <a:srgbClr val="04EE41"/>
          </a:solidFill>
        </p:spPr>
        <p:txBody>
          <a:bodyPr wrap="square" rtlCol="0">
            <a:spAutoFit/>
          </a:bodyPr>
          <a:lstStyle/>
          <a:p>
            <a:r>
              <a:rPr lang="en-US" dirty="0" smtClean="0">
                <a:latin typeface="Times New Roman" pitchFamily="18" charset="0"/>
                <a:cs typeface="Times New Roman" pitchFamily="18" charset="0"/>
              </a:rPr>
              <a:t>Calbindin+ Purkinje cells</a:t>
            </a:r>
            <a:endParaRPr lang="ru-RU" dirty="0">
              <a:latin typeface="Times New Roman" pitchFamily="18" charset="0"/>
              <a:cs typeface="Times New Roman" pitchFamily="18" charset="0"/>
            </a:endParaRPr>
          </a:p>
        </p:txBody>
      </p:sp>
      <p:sp>
        <p:nvSpPr>
          <p:cNvPr id="16" name="TextBox 15"/>
          <p:cNvSpPr txBox="1"/>
          <p:nvPr/>
        </p:nvSpPr>
        <p:spPr>
          <a:xfrm>
            <a:off x="4355976" y="5180999"/>
            <a:ext cx="4572000" cy="1200329"/>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solidFill>
                  <a:schemeClr val="bg1"/>
                </a:solidFill>
                <a:latin typeface="Times New Roman" pitchFamily="18" charset="0"/>
                <a:cs typeface="Times New Roman" pitchFamily="18" charset="0"/>
              </a:rPr>
              <a:t>The Purkinje neurons are one of the most important cell types in the cerebellar cortex which form the ultimate destination of the afferent pathways to the cerebellar cortex.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linds(horizontal)">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6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41" grpId="0" animBg="1"/>
      <p:bldP spid="46" grpId="0" animBg="1"/>
      <p:bldP spid="4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08720"/>
            <a:ext cx="9144000" cy="864096"/>
          </a:xfr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3200" dirty="0" smtClean="0">
                <a:latin typeface="Times New Roman" pitchFamily="18" charset="0"/>
                <a:cs typeface="Times New Roman" pitchFamily="18" charset="0"/>
              </a:rPr>
              <a:t>Research goals</a:t>
            </a:r>
            <a:endParaRPr lang="ru-RU" sz="3200" dirty="0">
              <a:latin typeface="Times New Roman" pitchFamily="18" charset="0"/>
              <a:cs typeface="Times New Roman" pitchFamily="18" charset="0"/>
            </a:endParaRPr>
          </a:p>
        </p:txBody>
      </p:sp>
      <p:sp>
        <p:nvSpPr>
          <p:cNvPr id="3" name="Содержимое 2"/>
          <p:cNvSpPr>
            <a:spLocks noGrp="1"/>
          </p:cNvSpPr>
          <p:nvPr>
            <p:ph idx="1"/>
          </p:nvPr>
        </p:nvSpPr>
        <p:spPr>
          <a:xfrm>
            <a:off x="0" y="2852936"/>
            <a:ext cx="9144000" cy="1828800"/>
          </a:xfrm>
        </p:spPr>
        <p:txBody>
          <a:bodyPr>
            <a:noAutofit/>
          </a:bodyPr>
          <a:lstStyle/>
          <a:p>
            <a:pPr algn="just">
              <a:spcBef>
                <a:spcPts val="0"/>
              </a:spcBef>
              <a:spcAft>
                <a:spcPts val="1200"/>
              </a:spcAft>
            </a:pPr>
            <a:r>
              <a:rPr lang="en-US" sz="2000" dirty="0" smtClean="0">
                <a:latin typeface="Times New Roman" pitchFamily="18" charset="0"/>
                <a:cs typeface="Times New Roman" pitchFamily="18" charset="0"/>
              </a:rPr>
              <a:t>Studying of the</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formation and elimination of radiation-induced DNA double-strand breaks on sections of paraffin-embedded rat brain tissue exposed to protons and Co</a:t>
            </a:r>
            <a:r>
              <a:rPr lang="en-US" sz="2000" baseline="30000" dirty="0" smtClean="0">
                <a:latin typeface="Times New Roman" pitchFamily="18" charset="0"/>
                <a:cs typeface="Times New Roman" pitchFamily="18" charset="0"/>
              </a:rPr>
              <a:t>60</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γ</a:t>
            </a:r>
            <a:r>
              <a:rPr lang="en-US" sz="2000" dirty="0" smtClean="0">
                <a:latin typeface="Times New Roman" pitchFamily="18" charset="0"/>
                <a:cs typeface="Times New Roman" pitchFamily="18" charset="0"/>
              </a:rPr>
              <a:t>-rays</a:t>
            </a:r>
          </a:p>
          <a:p>
            <a:pPr algn="just">
              <a:spcBef>
                <a:spcPts val="0"/>
              </a:spcBef>
              <a:spcAft>
                <a:spcPts val="1200"/>
              </a:spcAft>
            </a:pPr>
            <a:r>
              <a:rPr lang="en-US" sz="2000" dirty="0" smtClean="0">
                <a:latin typeface="Times New Roman" pitchFamily="18" charset="0"/>
                <a:cs typeface="Times New Roman" pitchFamily="18" charset="0"/>
              </a:rPr>
              <a:t>Investigation of the dose dependence of the formation radiation-induced DNA double-strand breaks on sections of paraffin-embedded rat brain tissue exposed to Co</a:t>
            </a:r>
            <a:r>
              <a:rPr lang="en-US" sz="2000" baseline="30000" dirty="0" smtClean="0">
                <a:latin typeface="Times New Roman" pitchFamily="18" charset="0"/>
                <a:cs typeface="Times New Roman" pitchFamily="18" charset="0"/>
              </a:rPr>
              <a:t>60</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γ</a:t>
            </a:r>
            <a:r>
              <a:rPr lang="en-US" sz="2000" dirty="0" smtClean="0">
                <a:latin typeface="Times New Roman" pitchFamily="18" charset="0"/>
                <a:cs typeface="Times New Roman" pitchFamily="18" charset="0"/>
              </a:rPr>
              <a:t>-rays</a:t>
            </a:r>
          </a:p>
          <a:p>
            <a:pPr algn="just"/>
            <a:endParaRPr lang="ru-RU"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0" y="0"/>
            <a:ext cx="9144000" cy="50405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p>
            <a:pPr algn="ctr">
              <a:spcBef>
                <a:spcPct val="0"/>
              </a:spcBef>
              <a:defRPr/>
            </a:pPr>
            <a:r>
              <a:rPr lang="en-US" sz="2400" dirty="0" smtClean="0">
                <a:latin typeface="Times New Roman" pitchFamily="18" charset="0"/>
                <a:cs typeface="Times New Roman" pitchFamily="18" charset="0"/>
              </a:rPr>
              <a:t>Experiment procedure</a:t>
            </a:r>
            <a:endParaRPr lang="ru-RU" sz="2400" dirty="0" smtClean="0">
              <a:latin typeface="Times New Roman" pitchFamily="18" charset="0"/>
              <a:cs typeface="Times New Roman" pitchFamily="18" charset="0"/>
            </a:endParaRPr>
          </a:p>
        </p:txBody>
      </p:sp>
      <p:pic>
        <p:nvPicPr>
          <p:cNvPr id="12" name="Рисунок 11" descr="C:\Users\Татьяна\Google Диск\аспирантура\методика\IMG_20150304_140212.jpg"/>
          <p:cNvPicPr/>
          <p:nvPr/>
        </p:nvPicPr>
        <p:blipFill>
          <a:blip r:embed="rId2" cstate="print"/>
          <a:srcRect/>
          <a:stretch>
            <a:fillRect/>
          </a:stretch>
        </p:blipFill>
        <p:spPr bwMode="auto">
          <a:xfrm>
            <a:off x="4355976" y="692696"/>
            <a:ext cx="3024336" cy="2592288"/>
          </a:xfrm>
          <a:prstGeom prst="rect">
            <a:avLst/>
          </a:prstGeom>
          <a:noFill/>
          <a:ln w="9525">
            <a:noFill/>
            <a:miter lim="800000"/>
            <a:headEnd/>
            <a:tailEnd/>
          </a:ln>
        </p:spPr>
      </p:pic>
      <p:pic>
        <p:nvPicPr>
          <p:cNvPr id="14" name="Picture 2" descr="C:\Users\8C74~1\AppData\Local\Temp\IMG_20140318_133752.jpeg"/>
          <p:cNvPicPr>
            <a:picLocks noChangeAspect="1" noChangeArrowheads="1"/>
          </p:cNvPicPr>
          <p:nvPr/>
        </p:nvPicPr>
        <p:blipFill>
          <a:blip r:embed="rId3" cstate="print"/>
          <a:srcRect/>
          <a:stretch>
            <a:fillRect/>
          </a:stretch>
        </p:blipFill>
        <p:spPr bwMode="auto">
          <a:xfrm>
            <a:off x="4355976" y="836712"/>
            <a:ext cx="3127204" cy="1944216"/>
          </a:xfrm>
          <a:prstGeom prst="rect">
            <a:avLst/>
          </a:prstGeom>
          <a:noFill/>
        </p:spPr>
      </p:pic>
      <p:pic>
        <p:nvPicPr>
          <p:cNvPr id="15" name="Picture 4"/>
          <p:cNvPicPr>
            <a:picLocks noChangeAspect="1" noChangeArrowheads="1"/>
          </p:cNvPicPr>
          <p:nvPr/>
        </p:nvPicPr>
        <p:blipFill>
          <a:blip r:embed="rId4" cstate="print"/>
          <a:srcRect/>
          <a:stretch>
            <a:fillRect/>
          </a:stretch>
        </p:blipFill>
        <p:spPr bwMode="auto">
          <a:xfrm rot="16200000">
            <a:off x="5133988" y="-13309"/>
            <a:ext cx="1944216" cy="3644257"/>
          </a:xfrm>
          <a:prstGeom prst="rect">
            <a:avLst/>
          </a:prstGeom>
          <a:noFill/>
          <a:ln w="9525">
            <a:noFill/>
            <a:miter lim="800000"/>
            <a:headEnd/>
            <a:tailEnd/>
          </a:ln>
        </p:spPr>
      </p:pic>
      <p:pic>
        <p:nvPicPr>
          <p:cNvPr id="17" name="Picture 5"/>
          <p:cNvPicPr>
            <a:picLocks noChangeAspect="1" noChangeArrowheads="1"/>
          </p:cNvPicPr>
          <p:nvPr/>
        </p:nvPicPr>
        <p:blipFill>
          <a:blip r:embed="rId5" cstate="print"/>
          <a:srcRect/>
          <a:stretch>
            <a:fillRect/>
          </a:stretch>
        </p:blipFill>
        <p:spPr bwMode="auto">
          <a:xfrm>
            <a:off x="4283968" y="764704"/>
            <a:ext cx="3456733" cy="1944216"/>
          </a:xfrm>
          <a:prstGeom prst="rect">
            <a:avLst/>
          </a:prstGeom>
          <a:noFill/>
          <a:ln w="9525">
            <a:noFill/>
            <a:miter lim="800000"/>
            <a:headEnd/>
            <a:tailEnd/>
          </a:ln>
        </p:spPr>
      </p:pic>
      <p:pic>
        <p:nvPicPr>
          <p:cNvPr id="18" name="Picture 2" descr="C:\Users\Татьяна\Documents\Рабочая папка HP-Татьяна\sections_10.02.16_rats\5Gy_1H_exp 580_1_Purkinje cells.tif"/>
          <p:cNvPicPr>
            <a:picLocks noChangeAspect="1" noChangeArrowheads="1"/>
          </p:cNvPicPr>
          <p:nvPr/>
        </p:nvPicPr>
        <p:blipFill>
          <a:blip r:embed="rId6" cstate="print"/>
          <a:srcRect/>
          <a:stretch>
            <a:fillRect/>
          </a:stretch>
        </p:blipFill>
        <p:spPr bwMode="auto">
          <a:xfrm>
            <a:off x="3851920" y="836712"/>
            <a:ext cx="4339227" cy="2016224"/>
          </a:xfrm>
          <a:prstGeom prst="rect">
            <a:avLst/>
          </a:prstGeom>
          <a:noFill/>
        </p:spPr>
      </p:pic>
      <p:graphicFrame>
        <p:nvGraphicFramePr>
          <p:cNvPr id="19" name="Таблица 18"/>
          <p:cNvGraphicFramePr>
            <a:graphicFrameLocks noGrp="1"/>
          </p:cNvGraphicFramePr>
          <p:nvPr/>
        </p:nvGraphicFramePr>
        <p:xfrm>
          <a:off x="179512" y="3861048"/>
          <a:ext cx="8748464" cy="2389178"/>
        </p:xfrm>
        <a:graphic>
          <a:graphicData uri="http://schemas.openxmlformats.org/drawingml/2006/table">
            <a:tbl>
              <a:tblPr firstRow="1" bandRow="1">
                <a:tableStyleId>{5C22544A-7EE6-4342-B048-85BDC9FD1C3A}</a:tableStyleId>
              </a:tblPr>
              <a:tblGrid>
                <a:gridCol w="1944216"/>
                <a:gridCol w="6804248"/>
              </a:tblGrid>
              <a:tr h="560378">
                <a:tc>
                  <a:txBody>
                    <a:bodyPr/>
                    <a:lstStyle/>
                    <a:p>
                      <a:pPr algn="ctr"/>
                      <a:r>
                        <a:rPr lang="en-US" sz="1800" b="0" dirty="0" smtClean="0">
                          <a:solidFill>
                            <a:schemeClr val="tx1"/>
                          </a:solidFill>
                          <a:latin typeface="Times New Roman" pitchFamily="18" charset="0"/>
                          <a:cs typeface="Times New Roman" pitchFamily="18" charset="0"/>
                        </a:rPr>
                        <a:t>Object</a:t>
                      </a:r>
                      <a:endParaRPr lang="ru-RU" sz="1800" b="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1800" b="0" i="0" kern="1200" dirty="0" smtClean="0">
                          <a:solidFill>
                            <a:schemeClr val="tx1"/>
                          </a:solidFill>
                          <a:latin typeface="Times New Roman" pitchFamily="18" charset="0"/>
                          <a:ea typeface="+mn-ea"/>
                          <a:cs typeface="Times New Roman" pitchFamily="18" charset="0"/>
                        </a:rPr>
                        <a:t>Sprague-</a:t>
                      </a:r>
                      <a:r>
                        <a:rPr lang="en-US" sz="1800" b="0" i="0" kern="1200" dirty="0" err="1" smtClean="0">
                          <a:solidFill>
                            <a:schemeClr val="tx1"/>
                          </a:solidFill>
                          <a:latin typeface="Times New Roman" pitchFamily="18" charset="0"/>
                          <a:ea typeface="+mn-ea"/>
                          <a:cs typeface="Times New Roman" pitchFamily="18" charset="0"/>
                        </a:rPr>
                        <a:t>Dawley</a:t>
                      </a:r>
                      <a:r>
                        <a:rPr lang="ru-RU" sz="1800" b="0" i="0" kern="1200" dirty="0" smtClean="0">
                          <a:solidFill>
                            <a:schemeClr val="tx1"/>
                          </a:solidFill>
                          <a:latin typeface="Times New Roman" pitchFamily="18" charset="0"/>
                          <a:ea typeface="+mn-ea"/>
                          <a:cs typeface="Times New Roman" pitchFamily="18" charset="0"/>
                        </a:rPr>
                        <a:t>,</a:t>
                      </a:r>
                      <a:r>
                        <a:rPr lang="en-US" sz="1800" b="0" i="0" kern="1200" dirty="0" smtClean="0">
                          <a:solidFill>
                            <a:schemeClr val="tx1"/>
                          </a:solidFill>
                          <a:latin typeface="Times New Roman" pitchFamily="18" charset="0"/>
                          <a:ea typeface="+mn-ea"/>
                          <a:cs typeface="Times New Roman" pitchFamily="18" charset="0"/>
                        </a:rPr>
                        <a:t> male</a:t>
                      </a:r>
                      <a:r>
                        <a:rPr lang="en-US" sz="1800" b="0" i="0" kern="1200" baseline="0" dirty="0" smtClean="0">
                          <a:solidFill>
                            <a:schemeClr val="tx1"/>
                          </a:solidFill>
                          <a:latin typeface="Times New Roman" pitchFamily="18" charset="0"/>
                          <a:ea typeface="+mn-ea"/>
                          <a:cs typeface="Times New Roman" pitchFamily="18" charset="0"/>
                        </a:rPr>
                        <a:t> and female</a:t>
                      </a:r>
                      <a:r>
                        <a:rPr lang="en-US" sz="1800" b="0" i="0" kern="1200" dirty="0" smtClean="0">
                          <a:solidFill>
                            <a:schemeClr val="tx1"/>
                          </a:solidFill>
                          <a:latin typeface="Times New Roman" pitchFamily="18" charset="0"/>
                          <a:ea typeface="+mn-ea"/>
                          <a:cs typeface="Times New Roman" pitchFamily="18" charset="0"/>
                        </a:rPr>
                        <a:t> </a:t>
                      </a:r>
                      <a:r>
                        <a:rPr lang="ru-RU" sz="1800" b="0" i="0" kern="1200" dirty="0" smtClean="0">
                          <a:solidFill>
                            <a:schemeClr val="tx1"/>
                          </a:solidFill>
                          <a:latin typeface="Times New Roman" pitchFamily="18" charset="0"/>
                          <a:ea typeface="+mn-ea"/>
                          <a:cs typeface="Times New Roman" pitchFamily="18" charset="0"/>
                        </a:rPr>
                        <a:t>8-</a:t>
                      </a:r>
                      <a:r>
                        <a:rPr lang="en-US" sz="1800" b="0" baseline="0" dirty="0" smtClean="0">
                          <a:solidFill>
                            <a:schemeClr val="tx1"/>
                          </a:solidFill>
                          <a:latin typeface="Times New Roman" pitchFamily="18" charset="0"/>
                          <a:cs typeface="Times New Roman" pitchFamily="18" charset="0"/>
                        </a:rPr>
                        <a:t>11 weeks</a:t>
                      </a:r>
                      <a:endParaRPr lang="ru-RU" sz="1800" b="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r>
              <a:tr h="796327">
                <a:tc>
                  <a:txBody>
                    <a:bodyPr/>
                    <a:lstStyle/>
                    <a:p>
                      <a:pPr algn="ctr"/>
                      <a:r>
                        <a:rPr lang="en-US" sz="1800" b="0" dirty="0" smtClean="0">
                          <a:solidFill>
                            <a:schemeClr val="tx1"/>
                          </a:solidFill>
                          <a:latin typeface="Times New Roman" pitchFamily="18" charset="0"/>
                          <a:cs typeface="Times New Roman" pitchFamily="18" charset="0"/>
                        </a:rPr>
                        <a:t>Irradiation</a:t>
                      </a:r>
                      <a:endParaRPr lang="ru-RU" sz="1800" b="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Times New Roman" pitchFamily="18" charset="0"/>
                          <a:cs typeface="Times New Roman" pitchFamily="18" charset="0"/>
                        </a:rPr>
                        <a:t>Head only irradiation with dose 1, 3, and 5 </a:t>
                      </a:r>
                      <a:r>
                        <a:rPr lang="en-US" sz="1800" b="0" baseline="0" dirty="0" err="1" smtClean="0">
                          <a:solidFill>
                            <a:schemeClr val="tx1"/>
                          </a:solidFill>
                          <a:latin typeface="Times New Roman" pitchFamily="18" charset="0"/>
                          <a:cs typeface="Times New Roman" pitchFamily="18" charset="0"/>
                        </a:rPr>
                        <a:t>Gy</a:t>
                      </a:r>
                      <a:r>
                        <a:rPr lang="en-US" sz="1800" b="0" baseline="0" dirty="0" smtClean="0">
                          <a:solidFill>
                            <a:schemeClr val="tx1"/>
                          </a:solidFill>
                          <a:latin typeface="Times New Roman" pitchFamily="18" charset="0"/>
                          <a:cs typeface="Times New Roman" pitchFamily="18" charset="0"/>
                        </a:rPr>
                        <a:t> with</a:t>
                      </a:r>
                      <a:r>
                        <a:rPr lang="ru-RU" sz="1800" b="0" baseline="0" dirty="0" smtClean="0">
                          <a:solidFill>
                            <a:schemeClr val="tx1"/>
                          </a:solidFill>
                          <a:latin typeface="Times New Roman" pitchFamily="18" charset="0"/>
                          <a:cs typeface="Times New Roman" pitchFamily="18" charset="0"/>
                        </a:rPr>
                        <a:t> </a:t>
                      </a:r>
                      <a:r>
                        <a:rPr lang="en-US" sz="1800" dirty="0" smtClean="0">
                          <a:latin typeface="Times New Roman" pitchFamily="18" charset="0"/>
                          <a:cs typeface="Times New Roman" pitchFamily="18" charset="0"/>
                        </a:rPr>
                        <a:t>Co</a:t>
                      </a:r>
                      <a:r>
                        <a:rPr lang="en-US" sz="1800" baseline="30000" dirty="0" smtClean="0">
                          <a:latin typeface="Times New Roman" pitchFamily="18" charset="0"/>
                          <a:cs typeface="Times New Roman" pitchFamily="18" charset="0"/>
                        </a:rPr>
                        <a:t>60</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γ</a:t>
                      </a:r>
                      <a:r>
                        <a:rPr lang="en-US" sz="1800" dirty="0" smtClean="0">
                          <a:latin typeface="Times New Roman" pitchFamily="18" charset="0"/>
                          <a:cs typeface="Times New Roman" pitchFamily="18" charset="0"/>
                        </a:rPr>
                        <a:t>-rays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latin typeface="Times New Roman" pitchFamily="18" charset="0"/>
                          <a:ea typeface="+mn-ea"/>
                          <a:cs typeface="Times New Roman" pitchFamily="18" charset="0"/>
                        </a:rPr>
                        <a:t>Teletherapy</a:t>
                      </a:r>
                      <a:r>
                        <a:rPr lang="en-US" sz="1800" b="0" i="0" kern="1200" dirty="0" smtClean="0">
                          <a:solidFill>
                            <a:schemeClr val="dk1"/>
                          </a:solidFill>
                          <a:latin typeface="Times New Roman" pitchFamily="18" charset="0"/>
                          <a:ea typeface="+mn-ea"/>
                          <a:cs typeface="Times New Roman" pitchFamily="18" charset="0"/>
                        </a:rPr>
                        <a:t> unit ROKUS</a:t>
                      </a:r>
                      <a:r>
                        <a:rPr lang="en-US" sz="1800" b="0" kern="1200" dirty="0" smtClean="0">
                          <a:solidFill>
                            <a:schemeClr val="dk1"/>
                          </a:solidFill>
                          <a:latin typeface="Times New Roman" pitchFamily="18" charset="0"/>
                          <a:ea typeface="+mn-ea"/>
                          <a:cs typeface="Times New Roman" pitchFamily="18" charset="0"/>
                        </a:rPr>
                        <a:t>-</a:t>
                      </a:r>
                      <a:r>
                        <a:rPr lang="en-US" sz="1800" b="0" i="0" kern="1200" dirty="0" smtClean="0">
                          <a:solidFill>
                            <a:schemeClr val="dk1"/>
                          </a:solidFill>
                          <a:latin typeface="Times New Roman" pitchFamily="18" charset="0"/>
                          <a:ea typeface="+mn-ea"/>
                          <a:cs typeface="Times New Roman" pitchFamily="18" charset="0"/>
                        </a:rPr>
                        <a:t>M</a:t>
                      </a:r>
                      <a:endParaRPr lang="ru-RU" sz="1800" b="0" kern="1200" baseline="0" dirty="0" smtClean="0">
                        <a:solidFill>
                          <a:schemeClr val="dk1"/>
                        </a:solidFill>
                        <a:latin typeface="Times New Roman" pitchFamily="18" charset="0"/>
                        <a:ea typeface="+mn-ea"/>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baseline="0" dirty="0" smtClean="0">
                          <a:solidFill>
                            <a:schemeClr val="dk1"/>
                          </a:solidFill>
                          <a:latin typeface="Times New Roman" pitchFamily="18" charset="0"/>
                          <a:ea typeface="+mn-ea"/>
                          <a:cs typeface="Times New Roman" pitchFamily="18" charset="0"/>
                        </a:rPr>
                        <a:t>Total irradiation with dose 1 </a:t>
                      </a:r>
                      <a:r>
                        <a:rPr lang="en-US" sz="1800" b="0" kern="1200" baseline="0" dirty="0" err="1" smtClean="0">
                          <a:solidFill>
                            <a:schemeClr val="dk1"/>
                          </a:solidFill>
                          <a:latin typeface="Times New Roman" pitchFamily="18" charset="0"/>
                          <a:ea typeface="+mn-ea"/>
                          <a:cs typeface="Times New Roman" pitchFamily="18" charset="0"/>
                        </a:rPr>
                        <a:t>Gy</a:t>
                      </a:r>
                      <a:r>
                        <a:rPr lang="en-US" sz="1800" b="0" kern="1200" baseline="0" dirty="0" smtClean="0">
                          <a:solidFill>
                            <a:schemeClr val="dk1"/>
                          </a:solidFill>
                          <a:latin typeface="Times New Roman" pitchFamily="18" charset="0"/>
                          <a:ea typeface="+mn-ea"/>
                          <a:cs typeface="Times New Roman" pitchFamily="18" charset="0"/>
                        </a:rPr>
                        <a:t> with protons (</a:t>
                      </a:r>
                      <a:r>
                        <a:rPr lang="ru-RU" sz="1800" b="0" kern="1200" baseline="0" dirty="0" smtClean="0">
                          <a:solidFill>
                            <a:schemeClr val="dk1"/>
                          </a:solidFill>
                          <a:latin typeface="Times New Roman" pitchFamily="18" charset="0"/>
                          <a:ea typeface="+mn-ea"/>
                          <a:cs typeface="Times New Roman" pitchFamily="18" charset="0"/>
                        </a:rPr>
                        <a:t>Е=170</a:t>
                      </a:r>
                      <a:r>
                        <a:rPr lang="en-US" sz="1800" b="0" kern="1200" baseline="0" dirty="0" smtClean="0">
                          <a:solidFill>
                            <a:schemeClr val="dk1"/>
                          </a:solidFill>
                          <a:latin typeface="Times New Roman" pitchFamily="18" charset="0"/>
                          <a:ea typeface="+mn-ea"/>
                          <a:cs typeface="Times New Roman" pitchFamily="18" charset="0"/>
                        </a:rPr>
                        <a:t> </a:t>
                      </a:r>
                      <a:r>
                        <a:rPr lang="en-US" sz="1800" b="0" kern="1200" baseline="0" dirty="0" err="1" smtClean="0">
                          <a:solidFill>
                            <a:schemeClr val="dk1"/>
                          </a:solidFill>
                          <a:latin typeface="Times New Roman" pitchFamily="18" charset="0"/>
                          <a:ea typeface="+mn-ea"/>
                          <a:cs typeface="Times New Roman" pitchFamily="18" charset="0"/>
                        </a:rPr>
                        <a:t>MeV</a:t>
                      </a:r>
                      <a:r>
                        <a:rPr lang="en-US" sz="1800" b="0" kern="1200" baseline="0" dirty="0" smtClean="0">
                          <a:solidFill>
                            <a:schemeClr val="dk1"/>
                          </a:solidFill>
                          <a:latin typeface="Times New Roman" pitchFamily="18" charset="0"/>
                          <a:ea typeface="+mn-ea"/>
                          <a:cs typeface="Times New Roman" pitchFamily="18" charset="0"/>
                        </a:rPr>
                        <a:t>)</a:t>
                      </a:r>
                    </a:p>
                  </a:txBody>
                  <a:tcPr>
                    <a:solidFill>
                      <a:schemeClr val="tx2">
                        <a:lumMod val="20000"/>
                        <a:lumOff val="80000"/>
                      </a:schemeClr>
                    </a:solidFill>
                  </a:tcPr>
                </a:tc>
              </a:tr>
              <a:tr h="796327">
                <a:tc>
                  <a:txBody>
                    <a:bodyPr/>
                    <a:lstStyle/>
                    <a:p>
                      <a:pPr algn="ctr"/>
                      <a:r>
                        <a:rPr lang="en-US" sz="1800" b="0" baseline="0" dirty="0" smtClean="0">
                          <a:solidFill>
                            <a:schemeClr val="tx1"/>
                          </a:solidFill>
                          <a:latin typeface="Times New Roman" pitchFamily="18" charset="0"/>
                          <a:cs typeface="Times New Roman" pitchFamily="18" charset="0"/>
                        </a:rPr>
                        <a:t>Immunohistochemical staining of rat brain tissue</a:t>
                      </a:r>
                      <a:endParaRPr lang="ru-RU" sz="1800" b="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1800" b="0" baseline="0" dirty="0" smtClean="0">
                          <a:solidFill>
                            <a:schemeClr val="tx1"/>
                          </a:solidFill>
                          <a:latin typeface="Times New Roman" pitchFamily="18" charset="0"/>
                          <a:cs typeface="Times New Roman" pitchFamily="18" charset="0"/>
                        </a:rPr>
                        <a:t>the specific markers for </a:t>
                      </a:r>
                      <a:r>
                        <a:rPr lang="en-US" sz="1800" b="0" dirty="0" smtClean="0">
                          <a:solidFill>
                            <a:schemeClr val="tx1"/>
                          </a:solidFill>
                          <a:latin typeface="Times New Roman" pitchFamily="18" charset="0"/>
                          <a:cs typeface="Times New Roman" pitchFamily="18" charset="0"/>
                        </a:rPr>
                        <a:t>visualization</a:t>
                      </a:r>
                      <a:r>
                        <a:rPr lang="en-US" sz="1800" b="0" baseline="0" dirty="0" smtClean="0">
                          <a:solidFill>
                            <a:schemeClr val="tx1"/>
                          </a:solidFill>
                          <a:latin typeface="Times New Roman" pitchFamily="18" charset="0"/>
                          <a:cs typeface="Times New Roman" pitchFamily="18" charset="0"/>
                        </a:rPr>
                        <a:t> of the DNA DSBs - phosphorylated histone H2AX</a:t>
                      </a:r>
                      <a:r>
                        <a:rPr lang="ru-RU" sz="1800" b="0" baseline="0" dirty="0" smtClean="0">
                          <a:solidFill>
                            <a:schemeClr val="tx1"/>
                          </a:solidFill>
                          <a:latin typeface="Times New Roman" pitchFamily="18" charset="0"/>
                          <a:cs typeface="Times New Roman" pitchFamily="18" charset="0"/>
                        </a:rPr>
                        <a:t> </a:t>
                      </a:r>
                      <a:r>
                        <a:rPr lang="ru-RU" sz="1800" b="0" baseline="0" dirty="0" err="1" smtClean="0">
                          <a:solidFill>
                            <a:schemeClr val="tx1"/>
                          </a:solidFill>
                          <a:latin typeface="Times New Roman" pitchFamily="18" charset="0"/>
                          <a:cs typeface="Times New Roman" pitchFamily="18" charset="0"/>
                        </a:rPr>
                        <a:t>(</a:t>
                      </a:r>
                      <a:r>
                        <a:rPr lang="ru-RU" sz="1800" kern="1200" dirty="0" err="1" smtClean="0">
                          <a:solidFill>
                            <a:schemeClr val="dk1"/>
                          </a:solidFill>
                          <a:latin typeface="Times New Roman" pitchFamily="18" charset="0"/>
                          <a:ea typeface="+mn-ea"/>
                          <a:cs typeface="Times New Roman" pitchFamily="18" charset="0"/>
                        </a:rPr>
                        <a:t>γ</a:t>
                      </a:r>
                      <a:r>
                        <a:rPr lang="en-US" sz="1800" b="0" baseline="0" dirty="0" smtClean="0">
                          <a:solidFill>
                            <a:schemeClr val="tx1"/>
                          </a:solidFill>
                          <a:latin typeface="Times New Roman" pitchFamily="18" charset="0"/>
                          <a:cs typeface="Times New Roman" pitchFamily="18" charset="0"/>
                        </a:rPr>
                        <a:t>H2AX</a:t>
                      </a:r>
                      <a:r>
                        <a:rPr lang="ru-RU" sz="1800" b="0" baseline="0" dirty="0" smtClean="0">
                          <a:solidFill>
                            <a:schemeClr val="tx1"/>
                          </a:solidFill>
                          <a:latin typeface="Times New Roman" pitchFamily="18" charset="0"/>
                          <a:cs typeface="Times New Roman" pitchFamily="18" charset="0"/>
                        </a:rPr>
                        <a:t>)</a:t>
                      </a:r>
                      <a:r>
                        <a:rPr lang="en-US" sz="1800" b="0" baseline="0" dirty="0" smtClean="0">
                          <a:solidFill>
                            <a:schemeClr val="tx1"/>
                          </a:solidFill>
                          <a:latin typeface="Times New Roman" pitchFamily="18" charset="0"/>
                          <a:cs typeface="Times New Roman" pitchFamily="18" charset="0"/>
                        </a:rPr>
                        <a:t>  and </a:t>
                      </a:r>
                      <a:r>
                        <a:rPr lang="en-US" sz="1800" kern="1200" baseline="0" dirty="0" smtClean="0">
                          <a:solidFill>
                            <a:schemeClr val="tx1"/>
                          </a:solidFill>
                          <a:latin typeface="Times New Roman" pitchFamily="18" charset="0"/>
                          <a:ea typeface="+mn-ea"/>
                          <a:cs typeface="Times New Roman" pitchFamily="18" charset="0"/>
                        </a:rPr>
                        <a:t>repair protein </a:t>
                      </a:r>
                      <a:r>
                        <a:rPr lang="en-US" sz="1800" b="0" baseline="0" dirty="0" smtClean="0">
                          <a:solidFill>
                            <a:schemeClr val="tx1"/>
                          </a:solidFill>
                          <a:latin typeface="Times New Roman" pitchFamily="18" charset="0"/>
                          <a:cs typeface="Times New Roman" pitchFamily="18" charset="0"/>
                        </a:rPr>
                        <a:t>53BP1</a:t>
                      </a:r>
                      <a:endParaRPr lang="ru-RU" sz="1800" b="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r>
            </a:tbl>
          </a:graphicData>
        </a:graphic>
      </p:graphicFrame>
      <p:sp>
        <p:nvSpPr>
          <p:cNvPr id="16" name="Прямоугольник 15"/>
          <p:cNvSpPr/>
          <p:nvPr/>
        </p:nvSpPr>
        <p:spPr>
          <a:xfrm>
            <a:off x="792088" y="620688"/>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Irradiation</a:t>
            </a:r>
            <a:endParaRPr lang="ru-RU" sz="1600" b="1" dirty="0">
              <a:latin typeface="Times New Roman" pitchFamily="18" charset="0"/>
              <a:cs typeface="Times New Roman" pitchFamily="18" charset="0"/>
            </a:endParaRPr>
          </a:p>
        </p:txBody>
      </p:sp>
      <p:sp>
        <p:nvSpPr>
          <p:cNvPr id="20" name="Прямоугольник 19"/>
          <p:cNvSpPr/>
          <p:nvPr/>
        </p:nvSpPr>
        <p:spPr>
          <a:xfrm>
            <a:off x="792088" y="1052736"/>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Brain extraction</a:t>
            </a:r>
            <a:endParaRPr lang="ru-RU" sz="1600" b="1" dirty="0">
              <a:latin typeface="Times New Roman" pitchFamily="18" charset="0"/>
              <a:cs typeface="Times New Roman" pitchFamily="18" charset="0"/>
            </a:endParaRPr>
          </a:p>
        </p:txBody>
      </p:sp>
      <p:sp>
        <p:nvSpPr>
          <p:cNvPr id="21" name="Прямоугольник 20"/>
          <p:cNvSpPr/>
          <p:nvPr/>
        </p:nvSpPr>
        <p:spPr>
          <a:xfrm>
            <a:off x="792088" y="1916832"/>
            <a:ext cx="2411760" cy="504056"/>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Paraffin embedding</a:t>
            </a:r>
            <a:endParaRPr lang="ru-RU" sz="1600" b="1" dirty="0">
              <a:latin typeface="Times New Roman" pitchFamily="18" charset="0"/>
              <a:cs typeface="Times New Roman" pitchFamily="18" charset="0"/>
            </a:endParaRPr>
          </a:p>
        </p:txBody>
      </p:sp>
      <p:sp>
        <p:nvSpPr>
          <p:cNvPr id="22" name="Прямоугольник 21"/>
          <p:cNvSpPr/>
          <p:nvPr/>
        </p:nvSpPr>
        <p:spPr>
          <a:xfrm>
            <a:off x="792088" y="1484784"/>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Fixation, 20 h</a:t>
            </a:r>
            <a:endParaRPr lang="ru-RU" sz="1600" b="1" dirty="0" smtClean="0">
              <a:latin typeface="Times New Roman" pitchFamily="18" charset="0"/>
              <a:cs typeface="Times New Roman" pitchFamily="18" charset="0"/>
            </a:endParaRPr>
          </a:p>
        </p:txBody>
      </p:sp>
      <p:sp>
        <p:nvSpPr>
          <p:cNvPr id="23" name="Прямоугольник 22"/>
          <p:cNvSpPr/>
          <p:nvPr/>
        </p:nvSpPr>
        <p:spPr>
          <a:xfrm>
            <a:off x="792088" y="2420888"/>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Times New Roman" pitchFamily="18" charset="0"/>
                <a:cs typeface="Times New Roman" pitchFamily="18" charset="0"/>
              </a:rPr>
              <a:t>Microtomy</a:t>
            </a:r>
            <a:endParaRPr lang="ru-RU" sz="1600" b="1" dirty="0">
              <a:latin typeface="Times New Roman" pitchFamily="18" charset="0"/>
              <a:cs typeface="Times New Roman" pitchFamily="18" charset="0"/>
            </a:endParaRPr>
          </a:p>
        </p:txBody>
      </p:sp>
      <p:sp>
        <p:nvSpPr>
          <p:cNvPr id="25" name="Прямоугольник 24"/>
          <p:cNvSpPr/>
          <p:nvPr/>
        </p:nvSpPr>
        <p:spPr>
          <a:xfrm>
            <a:off x="792088" y="2852936"/>
            <a:ext cx="2411760" cy="504056"/>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Immunohistochemical staining</a:t>
            </a:r>
            <a:endParaRPr lang="ru-RU" sz="1600" b="1" dirty="0">
              <a:latin typeface="Times New Roman" pitchFamily="18" charset="0"/>
              <a:cs typeface="Times New Roman" pitchFamily="18" charset="0"/>
            </a:endParaRPr>
          </a:p>
        </p:txBody>
      </p:sp>
      <p:sp>
        <p:nvSpPr>
          <p:cNvPr id="32" name="Прямоугольник 31"/>
          <p:cNvSpPr/>
          <p:nvPr/>
        </p:nvSpPr>
        <p:spPr>
          <a:xfrm>
            <a:off x="792088" y="620688"/>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Irradiation</a:t>
            </a:r>
            <a:endParaRPr lang="ru-RU" sz="1600" b="1" dirty="0">
              <a:latin typeface="Times New Roman" pitchFamily="18" charset="0"/>
              <a:cs typeface="Times New Roman" pitchFamily="18" charset="0"/>
            </a:endParaRPr>
          </a:p>
        </p:txBody>
      </p:sp>
      <p:sp>
        <p:nvSpPr>
          <p:cNvPr id="33" name="Прямоугольник 32"/>
          <p:cNvSpPr/>
          <p:nvPr/>
        </p:nvSpPr>
        <p:spPr>
          <a:xfrm>
            <a:off x="792088" y="1052736"/>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Brain extraction</a:t>
            </a:r>
            <a:endParaRPr lang="ru-RU" sz="1600" b="1" dirty="0">
              <a:latin typeface="Times New Roman" pitchFamily="18" charset="0"/>
              <a:cs typeface="Times New Roman" pitchFamily="18" charset="0"/>
            </a:endParaRPr>
          </a:p>
        </p:txBody>
      </p:sp>
      <p:sp>
        <p:nvSpPr>
          <p:cNvPr id="34" name="Прямоугольник 33"/>
          <p:cNvSpPr/>
          <p:nvPr/>
        </p:nvSpPr>
        <p:spPr>
          <a:xfrm>
            <a:off x="792088" y="1916832"/>
            <a:ext cx="2411760" cy="504056"/>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Paraffin embedding</a:t>
            </a:r>
            <a:endParaRPr lang="ru-RU" sz="1600" b="1" dirty="0">
              <a:latin typeface="Times New Roman" pitchFamily="18" charset="0"/>
              <a:cs typeface="Times New Roman" pitchFamily="18" charset="0"/>
            </a:endParaRPr>
          </a:p>
        </p:txBody>
      </p:sp>
      <p:sp>
        <p:nvSpPr>
          <p:cNvPr id="35" name="Прямоугольник 34"/>
          <p:cNvSpPr/>
          <p:nvPr/>
        </p:nvSpPr>
        <p:spPr>
          <a:xfrm>
            <a:off x="792088" y="1484784"/>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Fixation, 20 h</a:t>
            </a:r>
            <a:endParaRPr lang="ru-RU" sz="1600" b="1" dirty="0" smtClean="0">
              <a:latin typeface="Times New Roman" pitchFamily="18" charset="0"/>
              <a:cs typeface="Times New Roman" pitchFamily="18" charset="0"/>
            </a:endParaRPr>
          </a:p>
        </p:txBody>
      </p:sp>
      <p:sp>
        <p:nvSpPr>
          <p:cNvPr id="36" name="Прямоугольник 35"/>
          <p:cNvSpPr/>
          <p:nvPr/>
        </p:nvSpPr>
        <p:spPr>
          <a:xfrm>
            <a:off x="792088" y="2420888"/>
            <a:ext cx="2411760" cy="43204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Times New Roman" pitchFamily="18" charset="0"/>
                <a:cs typeface="Times New Roman" pitchFamily="18" charset="0"/>
              </a:rPr>
              <a:t>Microtomy</a:t>
            </a:r>
            <a:endParaRPr lang="ru-RU" sz="1600" b="1" dirty="0">
              <a:latin typeface="Times New Roman" pitchFamily="18" charset="0"/>
              <a:cs typeface="Times New Roman" pitchFamily="18" charset="0"/>
            </a:endParaRPr>
          </a:p>
        </p:txBody>
      </p:sp>
      <p:pic>
        <p:nvPicPr>
          <p:cNvPr id="27649" name="Picture 1" descr="C:\Users\Татьяна\Google Диск\Картинки\images (1).jpg"/>
          <p:cNvPicPr>
            <a:picLocks noChangeAspect="1" noChangeArrowheads="1"/>
          </p:cNvPicPr>
          <p:nvPr/>
        </p:nvPicPr>
        <p:blipFill>
          <a:blip r:embed="rId7" cstate="print"/>
          <a:srcRect/>
          <a:stretch>
            <a:fillRect/>
          </a:stretch>
        </p:blipFill>
        <p:spPr bwMode="auto">
          <a:xfrm>
            <a:off x="4572000" y="908720"/>
            <a:ext cx="2390775" cy="1914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21" presetClass="emph" presetSubtype="0" fill="hold" grpId="0" nodeType="withEffect">
                                  <p:stCondLst>
                                    <p:cond delay="0"/>
                                  </p:stCondLst>
                                  <p:childTnLst>
                                    <p:animClr clrSpc="hsl" dir="cw">
                                      <p:cBhvr override="childStyle">
                                        <p:cTn id="19" dur="500" fill="hold"/>
                                        <p:tgtEl>
                                          <p:spTgt spid="20"/>
                                        </p:tgtEl>
                                        <p:attrNameLst>
                                          <p:attrName>style.color</p:attrName>
                                        </p:attrNameLst>
                                      </p:cBhvr>
                                      <p:by>
                                        <p:hsl h="7200000" s="0" l="0"/>
                                      </p:by>
                                    </p:animClr>
                                    <p:animClr clrSpc="hsl" dir="cw">
                                      <p:cBhvr>
                                        <p:cTn id="20" dur="500" fill="hold"/>
                                        <p:tgtEl>
                                          <p:spTgt spid="20"/>
                                        </p:tgtEl>
                                        <p:attrNameLst>
                                          <p:attrName>fillcolor</p:attrName>
                                        </p:attrNameLst>
                                      </p:cBhvr>
                                      <p:by>
                                        <p:hsl h="7200000" s="0" l="0"/>
                                      </p:by>
                                    </p:animClr>
                                    <p:animClr clrSpc="hsl" dir="cw">
                                      <p:cBhvr>
                                        <p:cTn id="21" dur="500" fill="hold"/>
                                        <p:tgtEl>
                                          <p:spTgt spid="20"/>
                                        </p:tgtEl>
                                        <p:attrNameLst>
                                          <p:attrName>stroke.color</p:attrName>
                                        </p:attrNameLst>
                                      </p:cBhvr>
                                      <p:by>
                                        <p:hsl h="7200000" s="0" l="0"/>
                                      </p:by>
                                    </p:animClr>
                                    <p:set>
                                      <p:cBhvr>
                                        <p:cTn id="22" dur="500" fill="hold"/>
                                        <p:tgtEl>
                                          <p:spTgt spid="20"/>
                                        </p:tgtEl>
                                        <p:attrNameLst>
                                          <p:attrName>fill.type</p:attrName>
                                        </p:attrNameLst>
                                      </p:cBhvr>
                                      <p:to>
                                        <p:strVal val="solid"/>
                                      </p:to>
                                    </p:set>
                                  </p:childTnLst>
                                </p:cTn>
                              </p:par>
                              <p:par>
                                <p:cTn id="23" presetID="1" presetClass="entr" presetSubtype="0" fill="hold" nodeType="withEffect">
                                  <p:stCondLst>
                                    <p:cond delay="0"/>
                                  </p:stCondLst>
                                  <p:childTnLst>
                                    <p:set>
                                      <p:cBhvr>
                                        <p:cTn id="24" dur="1" fill="hold">
                                          <p:stCondLst>
                                            <p:cond delay="0"/>
                                          </p:stCondLst>
                                        </p:cTn>
                                        <p:tgtEl>
                                          <p:spTgt spid="276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64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21" presetClass="emph" presetSubtype="0" fill="hold" grpId="0" nodeType="withEffect">
                                  <p:stCondLst>
                                    <p:cond delay="0"/>
                                  </p:stCondLst>
                                  <p:childTnLst>
                                    <p:animClr clrSpc="hsl" dir="cw">
                                      <p:cBhvr override="childStyle">
                                        <p:cTn id="32" dur="500" fill="hold"/>
                                        <p:tgtEl>
                                          <p:spTgt spid="22"/>
                                        </p:tgtEl>
                                        <p:attrNameLst>
                                          <p:attrName>style.color</p:attrName>
                                        </p:attrNameLst>
                                      </p:cBhvr>
                                      <p:by>
                                        <p:hsl h="7200000" s="0" l="0"/>
                                      </p:by>
                                    </p:animClr>
                                    <p:animClr clrSpc="hsl" dir="cw">
                                      <p:cBhvr>
                                        <p:cTn id="33" dur="500" fill="hold"/>
                                        <p:tgtEl>
                                          <p:spTgt spid="22"/>
                                        </p:tgtEl>
                                        <p:attrNameLst>
                                          <p:attrName>fillcolor</p:attrName>
                                        </p:attrNameLst>
                                      </p:cBhvr>
                                      <p:by>
                                        <p:hsl h="7200000" s="0" l="0"/>
                                      </p:by>
                                    </p:animClr>
                                    <p:animClr clrSpc="hsl" dir="cw">
                                      <p:cBhvr>
                                        <p:cTn id="34" dur="500" fill="hold"/>
                                        <p:tgtEl>
                                          <p:spTgt spid="22"/>
                                        </p:tgtEl>
                                        <p:attrNameLst>
                                          <p:attrName>stroke.color</p:attrName>
                                        </p:attrNameLst>
                                      </p:cBhvr>
                                      <p:by>
                                        <p:hsl h="7200000" s="0" l="0"/>
                                      </p:by>
                                    </p:animClr>
                                    <p:set>
                                      <p:cBhvr>
                                        <p:cTn id="35" dur="500" fill="hold"/>
                                        <p:tgtEl>
                                          <p:spTgt spid="22"/>
                                        </p:tgtEl>
                                        <p:attrNameLst>
                                          <p:attrName>fill.type</p:attrName>
                                        </p:attrNameLst>
                                      </p:cBhvr>
                                      <p:to>
                                        <p:strVal val="solid"/>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21" presetClass="emph" presetSubtype="0" fill="hold" grpId="0" nodeType="withEffect">
                                  <p:stCondLst>
                                    <p:cond delay="0"/>
                                  </p:stCondLst>
                                  <p:childTnLst>
                                    <p:animClr clrSpc="hsl" dir="cw">
                                      <p:cBhvr override="childStyle">
                                        <p:cTn id="45" dur="500" fill="hold"/>
                                        <p:tgtEl>
                                          <p:spTgt spid="21"/>
                                        </p:tgtEl>
                                        <p:attrNameLst>
                                          <p:attrName>style.color</p:attrName>
                                        </p:attrNameLst>
                                      </p:cBhvr>
                                      <p:by>
                                        <p:hsl h="7200000" s="0" l="0"/>
                                      </p:by>
                                    </p:animClr>
                                    <p:animClr clrSpc="hsl" dir="cw">
                                      <p:cBhvr>
                                        <p:cTn id="46" dur="500" fill="hold"/>
                                        <p:tgtEl>
                                          <p:spTgt spid="21"/>
                                        </p:tgtEl>
                                        <p:attrNameLst>
                                          <p:attrName>fillcolor</p:attrName>
                                        </p:attrNameLst>
                                      </p:cBhvr>
                                      <p:by>
                                        <p:hsl h="7200000" s="0" l="0"/>
                                      </p:by>
                                    </p:animClr>
                                    <p:animClr clrSpc="hsl" dir="cw">
                                      <p:cBhvr>
                                        <p:cTn id="47" dur="500" fill="hold"/>
                                        <p:tgtEl>
                                          <p:spTgt spid="21"/>
                                        </p:tgtEl>
                                        <p:attrNameLst>
                                          <p:attrName>stroke.color</p:attrName>
                                        </p:attrNameLst>
                                      </p:cBhvr>
                                      <p:by>
                                        <p:hsl h="7200000" s="0" l="0"/>
                                      </p:by>
                                    </p:animClr>
                                    <p:set>
                                      <p:cBhvr>
                                        <p:cTn id="48" dur="500" fill="hold"/>
                                        <p:tgtEl>
                                          <p:spTgt spid="21"/>
                                        </p:tgtEl>
                                        <p:attrNameLst>
                                          <p:attrName>fill.type</p:attrName>
                                        </p:attrNameLst>
                                      </p:cBhvr>
                                      <p:to>
                                        <p:strVal val="solid"/>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21" presetClass="emph" presetSubtype="0" fill="hold" grpId="0" nodeType="withEffect">
                                  <p:stCondLst>
                                    <p:cond delay="0"/>
                                  </p:stCondLst>
                                  <p:childTnLst>
                                    <p:animClr clrSpc="hsl" dir="cw">
                                      <p:cBhvr override="childStyle">
                                        <p:cTn id="58" dur="500" fill="hold"/>
                                        <p:tgtEl>
                                          <p:spTgt spid="23"/>
                                        </p:tgtEl>
                                        <p:attrNameLst>
                                          <p:attrName>style.color</p:attrName>
                                        </p:attrNameLst>
                                      </p:cBhvr>
                                      <p:by>
                                        <p:hsl h="7200000" s="0" l="0"/>
                                      </p:by>
                                    </p:animClr>
                                    <p:animClr clrSpc="hsl" dir="cw">
                                      <p:cBhvr>
                                        <p:cTn id="59" dur="500" fill="hold"/>
                                        <p:tgtEl>
                                          <p:spTgt spid="23"/>
                                        </p:tgtEl>
                                        <p:attrNameLst>
                                          <p:attrName>fillcolor</p:attrName>
                                        </p:attrNameLst>
                                      </p:cBhvr>
                                      <p:by>
                                        <p:hsl h="7200000" s="0" l="0"/>
                                      </p:by>
                                    </p:animClr>
                                    <p:animClr clrSpc="hsl" dir="cw">
                                      <p:cBhvr>
                                        <p:cTn id="60" dur="500" fill="hold"/>
                                        <p:tgtEl>
                                          <p:spTgt spid="23"/>
                                        </p:tgtEl>
                                        <p:attrNameLst>
                                          <p:attrName>stroke.color</p:attrName>
                                        </p:attrNameLst>
                                      </p:cBhvr>
                                      <p:by>
                                        <p:hsl h="7200000" s="0" l="0"/>
                                      </p:by>
                                    </p:animClr>
                                    <p:set>
                                      <p:cBhvr>
                                        <p:cTn id="61" dur="500" fill="hold"/>
                                        <p:tgtEl>
                                          <p:spTgt spid="23"/>
                                        </p:tgtEl>
                                        <p:attrNameLst>
                                          <p:attrName>fill.type</p:attrName>
                                        </p:attrNameLst>
                                      </p:cBhvr>
                                      <p:to>
                                        <p:strVal val="solid"/>
                                      </p:to>
                                    </p:set>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7"/>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childTnLst>
                                </p:cTn>
                              </p:par>
                              <p:par>
                                <p:cTn id="70" presetID="21" presetClass="emph" presetSubtype="0" fill="hold" grpId="0" nodeType="withEffect">
                                  <p:stCondLst>
                                    <p:cond delay="0"/>
                                  </p:stCondLst>
                                  <p:childTnLst>
                                    <p:animClr clrSpc="hsl" dir="cw">
                                      <p:cBhvr override="childStyle">
                                        <p:cTn id="71" dur="500" fill="hold"/>
                                        <p:tgtEl>
                                          <p:spTgt spid="25"/>
                                        </p:tgtEl>
                                        <p:attrNameLst>
                                          <p:attrName>style.color</p:attrName>
                                        </p:attrNameLst>
                                      </p:cBhvr>
                                      <p:by>
                                        <p:hsl h="7200000" s="0" l="0"/>
                                      </p:by>
                                    </p:animClr>
                                    <p:animClr clrSpc="hsl" dir="cw">
                                      <p:cBhvr>
                                        <p:cTn id="72" dur="500" fill="hold"/>
                                        <p:tgtEl>
                                          <p:spTgt spid="25"/>
                                        </p:tgtEl>
                                        <p:attrNameLst>
                                          <p:attrName>fillcolor</p:attrName>
                                        </p:attrNameLst>
                                      </p:cBhvr>
                                      <p:by>
                                        <p:hsl h="7200000" s="0" l="0"/>
                                      </p:by>
                                    </p:animClr>
                                    <p:animClr clrSpc="hsl" dir="cw">
                                      <p:cBhvr>
                                        <p:cTn id="73" dur="500" fill="hold"/>
                                        <p:tgtEl>
                                          <p:spTgt spid="25"/>
                                        </p:tgtEl>
                                        <p:attrNameLst>
                                          <p:attrName>stroke.color</p:attrName>
                                        </p:attrNameLst>
                                      </p:cBhvr>
                                      <p:by>
                                        <p:hsl h="7200000" s="0" l="0"/>
                                      </p:by>
                                    </p:animClr>
                                    <p:set>
                                      <p:cBhvr>
                                        <p:cTn id="74" dur="500" fill="hold"/>
                                        <p:tgtEl>
                                          <p:spTgt spid="25"/>
                                        </p:tgtEl>
                                        <p:attrNameLst>
                                          <p:attrName>fill.type</p:attrName>
                                        </p:attrNameLst>
                                      </p:cBhvr>
                                      <p:to>
                                        <p:strVal val="solid"/>
                                      </p:to>
                                    </p:set>
                                  </p:childTnLst>
                                </p:cTn>
                              </p:par>
                              <p:par>
                                <p:cTn id="75" presetID="1"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animBg="1"/>
      <p:bldP spid="25" grpId="0" animBg="1"/>
      <p:bldP spid="32"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Татьяна\Google Диск\ПРезентации\2017\AYSS-2017\dose dependence 1 hour gamma rays_1.tif"/>
          <p:cNvPicPr>
            <a:picLocks noChangeAspect="1" noChangeArrowheads="1"/>
          </p:cNvPicPr>
          <p:nvPr/>
        </p:nvPicPr>
        <p:blipFill>
          <a:blip r:embed="rId3" cstate="print"/>
          <a:srcRect/>
          <a:stretch>
            <a:fillRect/>
          </a:stretch>
        </p:blipFill>
        <p:spPr bwMode="auto">
          <a:xfrm>
            <a:off x="1" y="1772816"/>
            <a:ext cx="4808338" cy="3679255"/>
          </a:xfrm>
          <a:prstGeom prst="rect">
            <a:avLst/>
          </a:prstGeom>
          <a:noFill/>
        </p:spPr>
      </p:pic>
      <p:sp>
        <p:nvSpPr>
          <p:cNvPr id="34" name="TextBox 33"/>
          <p:cNvSpPr txBox="1"/>
          <p:nvPr/>
        </p:nvSpPr>
        <p:spPr>
          <a:xfrm>
            <a:off x="0" y="-27384"/>
            <a:ext cx="9144000"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latin typeface="Times New Roman" pitchFamily="18" charset="0"/>
                <a:cs typeface="Times New Roman" pitchFamily="18" charset="0"/>
              </a:rPr>
              <a:t>Dose-dependence of</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γH2AX/53BP1 foci after </a:t>
            </a:r>
          </a:p>
          <a:p>
            <a:pPr algn="ctr"/>
            <a:r>
              <a:rPr lang="en-US" sz="2400" dirty="0" smtClean="0">
                <a:latin typeface="Times New Roman" pitchFamily="18" charset="0"/>
                <a:cs typeface="Times New Roman" pitchFamily="18" charset="0"/>
              </a:rPr>
              <a:t>irradiation with Co</a:t>
            </a:r>
            <a:r>
              <a:rPr lang="en-US" sz="2400" baseline="30000" dirty="0" smtClean="0">
                <a:latin typeface="Times New Roman" pitchFamily="18" charset="0"/>
                <a:cs typeface="Times New Roman" pitchFamily="18" charset="0"/>
              </a:rPr>
              <a:t>60</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γ</a:t>
            </a:r>
            <a:r>
              <a:rPr lang="en-US" sz="2400" dirty="0" smtClean="0">
                <a:latin typeface="Times New Roman" pitchFamily="18" charset="0"/>
                <a:cs typeface="Times New Roman" pitchFamily="18" charset="0"/>
              </a:rPr>
              <a:t>-rays</a:t>
            </a:r>
            <a:endParaRPr lang="en-US" sz="2400" baseline="30000" dirty="0" smtClean="0">
              <a:latin typeface="Times New Roman" pitchFamily="18" charset="0"/>
              <a:cs typeface="Times New Roman" pitchFamily="18" charset="0"/>
            </a:endParaRPr>
          </a:p>
        </p:txBody>
      </p:sp>
      <p:sp>
        <p:nvSpPr>
          <p:cNvPr id="59" name="Прямоугольник 58"/>
          <p:cNvSpPr/>
          <p:nvPr/>
        </p:nvSpPr>
        <p:spPr>
          <a:xfrm>
            <a:off x="0" y="5229200"/>
            <a:ext cx="1197315" cy="369332"/>
          </a:xfrm>
          <a:prstGeom prst="rect">
            <a:avLst/>
          </a:prstGeom>
        </p:spPr>
        <p:txBody>
          <a:bodyPr wrap="none">
            <a:spAutoFit/>
          </a:bodyPr>
          <a:lstStyle/>
          <a:p>
            <a:r>
              <a:rPr lang="ru-RU" b="1" dirty="0" smtClean="0">
                <a:solidFill>
                  <a:schemeClr val="bg1"/>
                </a:solidFill>
                <a:latin typeface="Times New Roman" pitchFamily="18" charset="0"/>
                <a:cs typeface="Times New Roman" pitchFamily="18" charset="0"/>
              </a:rPr>
              <a:t>Контроль</a:t>
            </a:r>
            <a:endParaRPr lang="ru-RU" b="1" dirty="0">
              <a:solidFill>
                <a:schemeClr val="bg1"/>
              </a:solidFill>
              <a:latin typeface="Times New Roman" pitchFamily="18" charset="0"/>
              <a:cs typeface="Times New Roman" pitchFamily="18" charset="0"/>
            </a:endParaRPr>
          </a:p>
        </p:txBody>
      </p:sp>
      <p:grpSp>
        <p:nvGrpSpPr>
          <p:cNvPr id="36" name="Группа 35"/>
          <p:cNvGrpSpPr/>
          <p:nvPr/>
        </p:nvGrpSpPr>
        <p:grpSpPr>
          <a:xfrm>
            <a:off x="2915816" y="5445224"/>
            <a:ext cx="1440160" cy="626586"/>
            <a:chOff x="539552" y="5373216"/>
            <a:chExt cx="1440160" cy="626586"/>
          </a:xfrm>
        </p:grpSpPr>
        <p:sp>
          <p:nvSpPr>
            <p:cNvPr id="37" name="Овал 36"/>
            <p:cNvSpPr/>
            <p:nvPr/>
          </p:nvSpPr>
          <p:spPr>
            <a:xfrm>
              <a:off x="539552" y="544522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539552" y="5733256"/>
              <a:ext cx="144016" cy="14401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p:cNvSpPr txBox="1"/>
            <p:nvPr/>
          </p:nvSpPr>
          <p:spPr>
            <a:xfrm>
              <a:off x="755576" y="5373216"/>
              <a:ext cx="864096"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53</a:t>
              </a:r>
              <a:r>
                <a:rPr lang="en-US" sz="1600" dirty="0" smtClean="0">
                  <a:latin typeface="Times New Roman" pitchFamily="18" charset="0"/>
                  <a:cs typeface="Times New Roman" pitchFamily="18" charset="0"/>
                </a:rPr>
                <a:t>BP1</a:t>
              </a:r>
              <a:endParaRPr lang="ru-RU" sz="1600" dirty="0">
                <a:latin typeface="Times New Roman" pitchFamily="18" charset="0"/>
                <a:cs typeface="Times New Roman" pitchFamily="18" charset="0"/>
              </a:endParaRPr>
            </a:p>
          </p:txBody>
        </p:sp>
        <p:sp>
          <p:nvSpPr>
            <p:cNvPr id="42" name="TextBox 41"/>
            <p:cNvSpPr txBox="1"/>
            <p:nvPr/>
          </p:nvSpPr>
          <p:spPr>
            <a:xfrm>
              <a:off x="755576" y="5661248"/>
              <a:ext cx="1224136"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γH2AX</a:t>
              </a:r>
              <a:endParaRPr lang="ru-RU" sz="1600" dirty="0">
                <a:latin typeface="Times New Roman" pitchFamily="18" charset="0"/>
                <a:cs typeface="Times New Roman" pitchFamily="18" charset="0"/>
              </a:endParaRPr>
            </a:p>
          </p:txBody>
        </p:sp>
      </p:grpSp>
      <p:sp>
        <p:nvSpPr>
          <p:cNvPr id="45" name="TextBox 44"/>
          <p:cNvSpPr txBox="1"/>
          <p:nvPr/>
        </p:nvSpPr>
        <p:spPr>
          <a:xfrm>
            <a:off x="6228184" y="2091626"/>
            <a:ext cx="288032" cy="461665"/>
          </a:xfrm>
          <a:prstGeom prst="rect">
            <a:avLst/>
          </a:prstGeom>
          <a:noFill/>
        </p:spPr>
        <p:txBody>
          <a:bodyPr wrap="square" rtlCol="0">
            <a:spAutoFit/>
          </a:bodyPr>
          <a:lstStyle/>
          <a:p>
            <a:r>
              <a:rPr lang="en-US" sz="2400" b="1" dirty="0" smtClean="0">
                <a:solidFill>
                  <a:schemeClr val="bg1"/>
                </a:solidFill>
                <a:latin typeface="Times New Roman" pitchFamily="18" charset="0"/>
                <a:cs typeface="Times New Roman" pitchFamily="18" charset="0"/>
              </a:rPr>
              <a:t>3</a:t>
            </a:r>
            <a:endParaRPr lang="ru-RU" sz="2400" b="1" dirty="0">
              <a:solidFill>
                <a:schemeClr val="bg1"/>
              </a:solidFill>
              <a:latin typeface="Times New Roman" pitchFamily="18" charset="0"/>
              <a:cs typeface="Times New Roman" pitchFamily="18" charset="0"/>
            </a:endParaRPr>
          </a:p>
        </p:txBody>
      </p:sp>
      <p:sp>
        <p:nvSpPr>
          <p:cNvPr id="46" name="Прямоугольник 45"/>
          <p:cNvSpPr/>
          <p:nvPr/>
        </p:nvSpPr>
        <p:spPr>
          <a:xfrm>
            <a:off x="8460432" y="2091626"/>
            <a:ext cx="216024" cy="461665"/>
          </a:xfrm>
          <a:prstGeom prst="rect">
            <a:avLst/>
          </a:prstGeom>
        </p:spPr>
        <p:txBody>
          <a:bodyPr wrap="square">
            <a:spAutoFit/>
          </a:bodyPr>
          <a:lstStyle/>
          <a:p>
            <a:r>
              <a:rPr lang="en-US" sz="2400" b="1" dirty="0" smtClean="0">
                <a:solidFill>
                  <a:schemeClr val="bg1"/>
                </a:solidFill>
                <a:latin typeface="Times New Roman" pitchFamily="18" charset="0"/>
                <a:cs typeface="Times New Roman" pitchFamily="18" charset="0"/>
              </a:rPr>
              <a:t>9</a:t>
            </a:r>
            <a:endParaRPr lang="ru-RU" sz="2400" b="1" dirty="0">
              <a:solidFill>
                <a:schemeClr val="bg1"/>
              </a:solidFill>
              <a:latin typeface="Times New Roman" pitchFamily="18" charset="0"/>
              <a:cs typeface="Times New Roman" pitchFamily="18" charset="0"/>
            </a:endParaRPr>
          </a:p>
        </p:txBody>
      </p:sp>
      <p:sp>
        <p:nvSpPr>
          <p:cNvPr id="47" name="Прямоугольник 46"/>
          <p:cNvSpPr/>
          <p:nvPr/>
        </p:nvSpPr>
        <p:spPr>
          <a:xfrm>
            <a:off x="6228184" y="4251866"/>
            <a:ext cx="504056" cy="461665"/>
          </a:xfrm>
          <a:prstGeom prst="rect">
            <a:avLst/>
          </a:prstGeom>
        </p:spPr>
        <p:txBody>
          <a:bodyPr wrap="square">
            <a:spAutoFit/>
          </a:bodyPr>
          <a:lstStyle/>
          <a:p>
            <a:r>
              <a:rPr lang="en-US" sz="2400" b="1" dirty="0" smtClean="0">
                <a:solidFill>
                  <a:schemeClr val="bg1"/>
                </a:solidFill>
                <a:latin typeface="Times New Roman" pitchFamily="18" charset="0"/>
                <a:cs typeface="Times New Roman" pitchFamily="18" charset="0"/>
              </a:rPr>
              <a:t>25</a:t>
            </a:r>
            <a:endParaRPr lang="ru-RU" sz="2400" b="1" dirty="0">
              <a:solidFill>
                <a:schemeClr val="bg1"/>
              </a:solidFill>
              <a:latin typeface="Times New Roman" pitchFamily="18" charset="0"/>
              <a:cs typeface="Times New Roman" pitchFamily="18" charset="0"/>
            </a:endParaRPr>
          </a:p>
        </p:txBody>
      </p:sp>
      <p:sp>
        <p:nvSpPr>
          <p:cNvPr id="48" name="TextBox 47"/>
          <p:cNvSpPr txBox="1"/>
          <p:nvPr/>
        </p:nvSpPr>
        <p:spPr>
          <a:xfrm>
            <a:off x="4680520" y="939498"/>
            <a:ext cx="4283968" cy="64633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latin typeface="Times New Roman" pitchFamily="18" charset="0"/>
                <a:cs typeface="Times New Roman" pitchFamily="18" charset="0"/>
              </a:rPr>
              <a:t>The quantity of </a:t>
            </a:r>
            <a:r>
              <a:rPr lang="el-GR" dirty="0" smtClean="0">
                <a:solidFill>
                  <a:schemeClr val="bg1"/>
                </a:solidFill>
                <a:latin typeface="Times New Roman" pitchFamily="18" charset="0"/>
                <a:cs typeface="Times New Roman" pitchFamily="18" charset="0"/>
              </a:rPr>
              <a:t>γ</a:t>
            </a:r>
            <a:r>
              <a:rPr lang="en-US" dirty="0" smtClean="0">
                <a:solidFill>
                  <a:schemeClr val="bg1"/>
                </a:solidFill>
                <a:latin typeface="Times New Roman" pitchFamily="18" charset="0"/>
                <a:cs typeface="Times New Roman" pitchFamily="18" charset="0"/>
              </a:rPr>
              <a:t>H2AX/53BP1 foci in Purkinje neurons </a:t>
            </a:r>
            <a:endParaRPr lang="ru-RU" dirty="0">
              <a:solidFill>
                <a:schemeClr val="bg1"/>
              </a:solidFill>
              <a:latin typeface="Times New Roman" pitchFamily="18" charset="0"/>
              <a:cs typeface="Times New Roman" pitchFamily="18" charset="0"/>
            </a:endParaRPr>
          </a:p>
        </p:txBody>
      </p:sp>
      <p:graphicFrame>
        <p:nvGraphicFramePr>
          <p:cNvPr id="31" name="Таблица 30"/>
          <p:cNvGraphicFramePr>
            <a:graphicFrameLocks noGrp="1"/>
          </p:cNvGraphicFramePr>
          <p:nvPr/>
        </p:nvGraphicFramePr>
        <p:xfrm>
          <a:off x="4644008" y="2019618"/>
          <a:ext cx="959768" cy="4536504"/>
        </p:xfrm>
        <a:graphic>
          <a:graphicData uri="http://schemas.openxmlformats.org/drawingml/2006/table">
            <a:tbl>
              <a:tblPr firstRow="1" bandRow="1">
                <a:effectLst/>
                <a:tableStyleId>{22838BEF-8BB2-4498-84A7-C5851F593DF1}</a:tableStyleId>
              </a:tblPr>
              <a:tblGrid>
                <a:gridCol w="959768"/>
              </a:tblGrid>
              <a:tr h="1224136">
                <a:tc>
                  <a:txBody>
                    <a:bodyPr/>
                    <a:lstStyle/>
                    <a:p>
                      <a:pPr algn="ctr"/>
                      <a:endParaRPr lang="en-US" dirty="0" smtClean="0">
                        <a:solidFill>
                          <a:schemeClr val="tx1"/>
                        </a:solidFill>
                        <a:latin typeface="Times New Roman" pitchFamily="18" charset="0"/>
                        <a:cs typeface="Times New Roman" pitchFamily="18" charset="0"/>
                      </a:endParaRPr>
                    </a:p>
                    <a:p>
                      <a:pPr algn="ctr"/>
                      <a:endParaRPr lang="ru-RU" sz="1000" b="0" dirty="0" smtClean="0">
                        <a:solidFill>
                          <a:schemeClr val="tx1"/>
                        </a:solidFill>
                        <a:latin typeface="Times New Roman" pitchFamily="18" charset="0"/>
                        <a:cs typeface="Times New Roman" pitchFamily="18" charset="0"/>
                      </a:endParaRPr>
                    </a:p>
                    <a:p>
                      <a:pPr algn="ctr"/>
                      <a:r>
                        <a:rPr lang="en-US" sz="1600" b="0" dirty="0" smtClean="0">
                          <a:solidFill>
                            <a:schemeClr val="tx1"/>
                          </a:solidFill>
                          <a:latin typeface="Times New Roman" pitchFamily="18" charset="0"/>
                          <a:cs typeface="Times New Roman" pitchFamily="18" charset="0"/>
                        </a:rPr>
                        <a:t>1Gy</a:t>
                      </a:r>
                      <a:endParaRPr lang="ru-RU" sz="16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80120">
                <a:tc>
                  <a:txBody>
                    <a:bodyPr/>
                    <a:lstStyle/>
                    <a:p>
                      <a:pPr algn="ctr"/>
                      <a:endParaRPr lang="en-US" dirty="0" smtClean="0">
                        <a:solidFill>
                          <a:schemeClr val="tx1"/>
                        </a:solidFill>
                        <a:latin typeface="Times New Roman" pitchFamily="18" charset="0"/>
                        <a:cs typeface="Times New Roman" pitchFamily="18" charset="0"/>
                      </a:endParaRPr>
                    </a:p>
                    <a:p>
                      <a:pPr algn="ctr"/>
                      <a:r>
                        <a:rPr lang="en-US" sz="1600" dirty="0" smtClean="0">
                          <a:solidFill>
                            <a:schemeClr val="tx1"/>
                          </a:solidFill>
                          <a:latin typeface="Times New Roman" pitchFamily="18" charset="0"/>
                          <a:cs typeface="Times New Roman" pitchFamily="18" charset="0"/>
                        </a:rPr>
                        <a:t>3Gy</a:t>
                      </a:r>
                      <a:endParaRPr lang="ru-RU"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80120">
                <a:tc>
                  <a:txBody>
                    <a:bodyPr/>
                    <a:lstStyle/>
                    <a:p>
                      <a:pPr algn="ctr"/>
                      <a:endParaRPr lang="en-US" dirty="0" smtClean="0">
                        <a:solidFill>
                          <a:schemeClr val="tx1"/>
                        </a:solidFill>
                        <a:latin typeface="Times New Roman" pitchFamily="18" charset="0"/>
                        <a:cs typeface="Times New Roman" pitchFamily="18" charset="0"/>
                      </a:endParaRPr>
                    </a:p>
                    <a:p>
                      <a:pPr algn="ctr"/>
                      <a:r>
                        <a:rPr lang="en-US" sz="1600" dirty="0" smtClean="0">
                          <a:solidFill>
                            <a:schemeClr val="tx1"/>
                          </a:solidFill>
                          <a:latin typeface="Times New Roman" pitchFamily="18" charset="0"/>
                          <a:cs typeface="Times New Roman" pitchFamily="18" charset="0"/>
                        </a:rPr>
                        <a:t>5Gy</a:t>
                      </a:r>
                      <a:endParaRPr lang="ru-RU"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52128">
                <a:tc>
                  <a:txBody>
                    <a:bodyPr/>
                    <a:lstStyle/>
                    <a:p>
                      <a:pPr algn="ctr"/>
                      <a:endParaRPr lang="en-US" dirty="0" smtClean="0">
                        <a:solidFill>
                          <a:schemeClr val="tx1"/>
                        </a:solidFill>
                        <a:latin typeface="Times New Roman" pitchFamily="18" charset="0"/>
                        <a:cs typeface="Times New Roman" pitchFamily="18" charset="0"/>
                      </a:endParaRPr>
                    </a:p>
                    <a:p>
                      <a:pPr algn="ctr"/>
                      <a:r>
                        <a:rPr lang="en-US" sz="1600" dirty="0" smtClean="0">
                          <a:solidFill>
                            <a:schemeClr val="tx1"/>
                          </a:solidFill>
                          <a:latin typeface="Times New Roman" pitchFamily="18" charset="0"/>
                          <a:cs typeface="Times New Roman" pitchFamily="18" charset="0"/>
                        </a:rPr>
                        <a:t>control</a:t>
                      </a:r>
                      <a:endParaRPr lang="ru-RU"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32" name="Группа 31"/>
          <p:cNvGrpSpPr/>
          <p:nvPr/>
        </p:nvGrpSpPr>
        <p:grpSpPr>
          <a:xfrm>
            <a:off x="5508104" y="1650286"/>
            <a:ext cx="3127052" cy="5235098"/>
            <a:chOff x="5549404" y="1547500"/>
            <a:chExt cx="3127052" cy="5235098"/>
          </a:xfrm>
        </p:grpSpPr>
        <p:sp>
          <p:nvSpPr>
            <p:cNvPr id="27" name="TextBox 26"/>
            <p:cNvSpPr txBox="1"/>
            <p:nvPr/>
          </p:nvSpPr>
          <p:spPr>
            <a:xfrm>
              <a:off x="5580112" y="6444044"/>
              <a:ext cx="3096344"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1000×</a:t>
              </a:r>
              <a:r>
                <a:rPr lang="en-US" sz="1600" dirty="0" smtClean="0">
                  <a:latin typeface="Times New Roman" pitchFamily="18" charset="0"/>
                  <a:cs typeface="Times New Roman" pitchFamily="18" charset="0"/>
                </a:rPr>
                <a:t>magnification</a:t>
              </a:r>
              <a:endParaRPr lang="ru-RU" sz="1600" dirty="0">
                <a:latin typeface="Times New Roman" pitchFamily="18" charset="0"/>
                <a:cs typeface="Times New Roman" pitchFamily="18" charset="0"/>
              </a:endParaRPr>
            </a:p>
          </p:txBody>
        </p:sp>
        <p:sp>
          <p:nvSpPr>
            <p:cNvPr id="30" name="TextBox 29"/>
            <p:cNvSpPr txBox="1"/>
            <p:nvPr/>
          </p:nvSpPr>
          <p:spPr>
            <a:xfrm>
              <a:off x="5580112" y="1547500"/>
              <a:ext cx="30243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γ</a:t>
              </a:r>
              <a:r>
                <a:rPr lang="en-US" dirty="0" smtClean="0">
                  <a:latin typeface="Times New Roman" pitchFamily="18" charset="0"/>
                  <a:cs typeface="Times New Roman" pitchFamily="18" charset="0"/>
                </a:rPr>
                <a:t>H2AX</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53BP1</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Merge</a:t>
              </a:r>
              <a:endParaRPr lang="ru-RU" dirty="0">
                <a:latin typeface="Times New Roman" pitchFamily="18" charset="0"/>
                <a:cs typeface="Times New Roman" pitchFamily="18" charset="0"/>
              </a:endParaRPr>
            </a:p>
          </p:txBody>
        </p:sp>
        <p:pic>
          <p:nvPicPr>
            <p:cNvPr id="24577" name="Picture 1" descr="C:\Users\Татьяна\Google Диск\ПРезентации\2017\AYSS-2017\panel gamma dose dep and control FITC TR MERGE.tif"/>
            <p:cNvPicPr>
              <a:picLocks noChangeAspect="1" noChangeArrowheads="1"/>
            </p:cNvPicPr>
            <p:nvPr/>
          </p:nvPicPr>
          <p:blipFill>
            <a:blip r:embed="rId4" cstate="print"/>
            <a:srcRect/>
            <a:stretch>
              <a:fillRect/>
            </a:stretch>
          </p:blipFill>
          <p:spPr bwMode="auto">
            <a:xfrm>
              <a:off x="5549404" y="1916832"/>
              <a:ext cx="3127052" cy="4536504"/>
            </a:xfrm>
            <a:prstGeom prst="rect">
              <a:avLst/>
            </a:prstGeom>
            <a:noFill/>
          </p:spPr>
        </p:pic>
      </p:grpSp>
      <p:sp>
        <p:nvSpPr>
          <p:cNvPr id="25" name="Овал 24"/>
          <p:cNvSpPr/>
          <p:nvPr/>
        </p:nvSpPr>
        <p:spPr>
          <a:xfrm>
            <a:off x="6732240" y="2163633"/>
            <a:ext cx="792088" cy="85809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6660232" y="3315762"/>
            <a:ext cx="864096" cy="9361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6732240" y="4467890"/>
            <a:ext cx="864096" cy="8640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5652120" y="2163634"/>
            <a:ext cx="792088" cy="85809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5580112" y="3315763"/>
            <a:ext cx="864096" cy="9361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5652120" y="4467891"/>
            <a:ext cx="864096" cy="8640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1331640" y="1988840"/>
            <a:ext cx="2508059" cy="369332"/>
          </a:xfrm>
          <a:prstGeom prst="rect">
            <a:avLst/>
          </a:prstGeom>
          <a:solidFill>
            <a:schemeClr val="bg1"/>
          </a:solidFill>
        </p:spPr>
        <p:txBody>
          <a:bodyPr wrap="none">
            <a:spAutoFit/>
          </a:bodyPr>
          <a:lstStyle/>
          <a:p>
            <a:r>
              <a:rPr lang="en-US" b="1" dirty="0" smtClean="0">
                <a:latin typeface="Times New Roman" pitchFamily="18" charset="0"/>
                <a:cs typeface="Times New Roman" pitchFamily="18" charset="0"/>
              </a:rPr>
              <a:t>1 hour post-irradiation </a:t>
            </a:r>
            <a:endParaRPr lang="ru-RU"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500"/>
                                        <p:tgtEl>
                                          <p:spTgt spid="3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linds(horizont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33" grpId="0" animBg="1"/>
      <p:bldP spid="35"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Татьяна\Google Диск\ПРезентации\2017\AYSS-2017\kinetic 3 Gy gamma rays_1.tif"/>
          <p:cNvPicPr>
            <a:picLocks noChangeAspect="1" noChangeArrowheads="1"/>
          </p:cNvPicPr>
          <p:nvPr/>
        </p:nvPicPr>
        <p:blipFill>
          <a:blip r:embed="rId3" cstate="print"/>
          <a:srcRect/>
          <a:stretch>
            <a:fillRect/>
          </a:stretch>
        </p:blipFill>
        <p:spPr bwMode="auto">
          <a:xfrm>
            <a:off x="-252536" y="1412776"/>
            <a:ext cx="5552236" cy="4248472"/>
          </a:xfrm>
          <a:prstGeom prst="rect">
            <a:avLst/>
          </a:prstGeom>
          <a:noFill/>
        </p:spPr>
      </p:pic>
      <p:graphicFrame>
        <p:nvGraphicFramePr>
          <p:cNvPr id="39" name="Таблица 38"/>
          <p:cNvGraphicFramePr>
            <a:graphicFrameLocks noGrp="1"/>
          </p:cNvGraphicFramePr>
          <p:nvPr/>
        </p:nvGraphicFramePr>
        <p:xfrm>
          <a:off x="9324528" y="1484784"/>
          <a:ext cx="959768" cy="4410490"/>
        </p:xfrm>
        <a:graphic>
          <a:graphicData uri="http://schemas.openxmlformats.org/drawingml/2006/table">
            <a:tbl>
              <a:tblPr firstRow="1" bandRow="1">
                <a:effectLst/>
                <a:tableStyleId>{22838BEF-8BB2-4498-84A7-C5851F593DF1}</a:tableStyleId>
              </a:tblPr>
              <a:tblGrid>
                <a:gridCol w="959768"/>
              </a:tblGrid>
              <a:tr h="1098122">
                <a:tc>
                  <a:txBody>
                    <a:bodyPr/>
                    <a:lstStyle/>
                    <a:p>
                      <a:pPr algn="ctr"/>
                      <a:endParaRPr lang="en-US" dirty="0" smtClean="0">
                        <a:solidFill>
                          <a:schemeClr val="tx1"/>
                        </a:solidFill>
                        <a:latin typeface="Times New Roman" pitchFamily="18" charset="0"/>
                        <a:cs typeface="Times New Roman" pitchFamily="18" charset="0"/>
                      </a:endParaRPr>
                    </a:p>
                    <a:p>
                      <a:pPr algn="ctr"/>
                      <a:r>
                        <a:rPr lang="en-US" b="0" dirty="0" smtClean="0">
                          <a:solidFill>
                            <a:schemeClr val="tx1"/>
                          </a:solidFill>
                          <a:latin typeface="Times New Roman" pitchFamily="18" charset="0"/>
                          <a:cs typeface="Times New Roman" pitchFamily="18" charset="0"/>
                        </a:rPr>
                        <a:t>1h</a:t>
                      </a:r>
                      <a:endParaRPr lang="ru-RU"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98122">
                <a:tc>
                  <a:txBody>
                    <a:bodyPr/>
                    <a:lstStyle/>
                    <a:p>
                      <a:pPr algn="ctr"/>
                      <a:endParaRPr lang="en-US" dirty="0" smtClean="0">
                        <a:solidFill>
                          <a:schemeClr val="tx1"/>
                        </a:solidFill>
                        <a:latin typeface="Times New Roman" pitchFamily="18" charset="0"/>
                        <a:cs typeface="Times New Roman" pitchFamily="18" charset="0"/>
                      </a:endParaRPr>
                    </a:p>
                    <a:p>
                      <a:pPr algn="ctr"/>
                      <a:r>
                        <a:rPr lang="en-US" dirty="0" smtClean="0">
                          <a:solidFill>
                            <a:schemeClr val="tx1"/>
                          </a:solidFill>
                          <a:latin typeface="Times New Roman" pitchFamily="18" charset="0"/>
                          <a:cs typeface="Times New Roman" pitchFamily="18" charset="0"/>
                        </a:rPr>
                        <a:t>4h</a:t>
                      </a:r>
                      <a:endParaRPr lang="ru-RU"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16124">
                <a:tc>
                  <a:txBody>
                    <a:bodyPr/>
                    <a:lstStyle/>
                    <a:p>
                      <a:pPr algn="ctr"/>
                      <a:endParaRPr lang="en-US" dirty="0" smtClean="0">
                        <a:solidFill>
                          <a:schemeClr val="tx1"/>
                        </a:solidFill>
                        <a:latin typeface="Times New Roman" pitchFamily="18" charset="0"/>
                        <a:cs typeface="Times New Roman" pitchFamily="18" charset="0"/>
                      </a:endParaRPr>
                    </a:p>
                    <a:p>
                      <a:pPr algn="ctr"/>
                      <a:r>
                        <a:rPr lang="en-US" dirty="0" smtClean="0">
                          <a:solidFill>
                            <a:schemeClr val="tx1"/>
                          </a:solidFill>
                          <a:latin typeface="Times New Roman" pitchFamily="18" charset="0"/>
                          <a:cs typeface="Times New Roman" pitchFamily="18" charset="0"/>
                        </a:rPr>
                        <a:t>24h</a:t>
                      </a:r>
                      <a:endParaRPr lang="ru-RU"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98122">
                <a:tc>
                  <a:txBody>
                    <a:bodyPr/>
                    <a:lstStyle/>
                    <a:p>
                      <a:pPr algn="ctr"/>
                      <a:endParaRPr lang="en-US" dirty="0" smtClean="0">
                        <a:solidFill>
                          <a:schemeClr val="tx1"/>
                        </a:solidFill>
                        <a:latin typeface="Times New Roman" pitchFamily="18" charset="0"/>
                        <a:cs typeface="Times New Roman" pitchFamily="18" charset="0"/>
                      </a:endParaRPr>
                    </a:p>
                    <a:p>
                      <a:pPr algn="ctr"/>
                      <a:r>
                        <a:rPr lang="en-US" dirty="0" smtClean="0">
                          <a:solidFill>
                            <a:schemeClr val="tx1"/>
                          </a:solidFill>
                          <a:latin typeface="Times New Roman" pitchFamily="18" charset="0"/>
                          <a:cs typeface="Times New Roman" pitchFamily="18" charset="0"/>
                        </a:rPr>
                        <a:t>control</a:t>
                      </a:r>
                      <a:endParaRPr lang="ru-RU"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2" name="TextBox 31"/>
          <p:cNvSpPr txBox="1"/>
          <p:nvPr/>
        </p:nvSpPr>
        <p:spPr>
          <a:xfrm>
            <a:off x="0" y="-27384"/>
            <a:ext cx="9144000"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latin typeface="Times New Roman" pitchFamily="18" charset="0"/>
                <a:cs typeface="Times New Roman" pitchFamily="18" charset="0"/>
              </a:rPr>
              <a:t>Repair kinetics of </a:t>
            </a:r>
            <a:r>
              <a:rPr lang="el-GR" sz="2400" dirty="0" smtClean="0">
                <a:latin typeface="Times New Roman" pitchFamily="18" charset="0"/>
                <a:cs typeface="Times New Roman" pitchFamily="18" charset="0"/>
              </a:rPr>
              <a:t>γ</a:t>
            </a:r>
            <a:r>
              <a:rPr lang="en-US" sz="2400" dirty="0" smtClean="0">
                <a:latin typeface="Times New Roman" pitchFamily="18" charset="0"/>
                <a:cs typeface="Times New Roman" pitchFamily="18" charset="0"/>
              </a:rPr>
              <a:t>H2AX/53BP1 foci after </a:t>
            </a:r>
          </a:p>
          <a:p>
            <a:pPr algn="ctr"/>
            <a:r>
              <a:rPr lang="en-US" sz="2400" dirty="0" smtClean="0">
                <a:latin typeface="Times New Roman" pitchFamily="18" charset="0"/>
                <a:cs typeface="Times New Roman" pitchFamily="18" charset="0"/>
              </a:rPr>
              <a:t>irradiation with Co</a:t>
            </a:r>
            <a:r>
              <a:rPr lang="en-US" sz="2400" baseline="30000" dirty="0" smtClean="0">
                <a:latin typeface="Times New Roman" pitchFamily="18" charset="0"/>
                <a:cs typeface="Times New Roman" pitchFamily="18" charset="0"/>
              </a:rPr>
              <a:t>60 </a:t>
            </a:r>
            <a:r>
              <a:rPr lang="en-US" sz="2400" dirty="0" smtClean="0">
                <a:latin typeface="Symbol" pitchFamily="18" charset="2"/>
                <a:cs typeface="Times New Roman" pitchFamily="18" charset="0"/>
              </a:rPr>
              <a:t>g</a:t>
            </a:r>
            <a:r>
              <a:rPr lang="en-US" sz="2400" dirty="0" smtClean="0">
                <a:latin typeface="Times New Roman" pitchFamily="18" charset="0"/>
                <a:cs typeface="Times New Roman" pitchFamily="18" charset="0"/>
              </a:rPr>
              <a:t>-rays </a:t>
            </a:r>
            <a:endParaRPr lang="en-US" sz="2400" baseline="30000" dirty="0" smtClean="0">
              <a:latin typeface="Times New Roman" pitchFamily="18" charset="0"/>
              <a:cs typeface="Times New Roman" pitchFamily="18" charset="0"/>
            </a:endParaRPr>
          </a:p>
        </p:txBody>
      </p:sp>
      <p:grpSp>
        <p:nvGrpSpPr>
          <p:cNvPr id="40" name="Группа 39"/>
          <p:cNvGrpSpPr/>
          <p:nvPr/>
        </p:nvGrpSpPr>
        <p:grpSpPr>
          <a:xfrm>
            <a:off x="3851920" y="5877272"/>
            <a:ext cx="1440160" cy="657364"/>
            <a:chOff x="539552" y="5373216"/>
            <a:chExt cx="1440160" cy="657364"/>
          </a:xfrm>
        </p:grpSpPr>
        <p:sp>
          <p:nvSpPr>
            <p:cNvPr id="41" name="Овал 40"/>
            <p:cNvSpPr/>
            <p:nvPr/>
          </p:nvSpPr>
          <p:spPr>
            <a:xfrm>
              <a:off x="539552" y="551723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539552" y="5805264"/>
              <a:ext cx="144016" cy="14401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755576" y="5373216"/>
              <a:ext cx="86409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53</a:t>
              </a:r>
              <a:r>
                <a:rPr lang="en-US" dirty="0" smtClean="0">
                  <a:latin typeface="Times New Roman" pitchFamily="18" charset="0"/>
                  <a:cs typeface="Times New Roman" pitchFamily="18" charset="0"/>
                </a:rPr>
                <a:t>BP1</a:t>
              </a:r>
              <a:endParaRPr lang="ru-RU" dirty="0">
                <a:latin typeface="Times New Roman" pitchFamily="18" charset="0"/>
                <a:cs typeface="Times New Roman" pitchFamily="18" charset="0"/>
              </a:endParaRPr>
            </a:p>
          </p:txBody>
        </p:sp>
        <p:sp>
          <p:nvSpPr>
            <p:cNvPr id="44" name="TextBox 43"/>
            <p:cNvSpPr txBox="1"/>
            <p:nvPr/>
          </p:nvSpPr>
          <p:spPr>
            <a:xfrm>
              <a:off x="755576" y="5661248"/>
              <a:ext cx="12241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γH2AX</a:t>
              </a:r>
              <a:endParaRPr lang="ru-RU" dirty="0">
                <a:latin typeface="Times New Roman" pitchFamily="18" charset="0"/>
                <a:cs typeface="Times New Roman" pitchFamily="18" charset="0"/>
              </a:endParaRPr>
            </a:p>
          </p:txBody>
        </p:sp>
      </p:grpSp>
      <p:grpSp>
        <p:nvGrpSpPr>
          <p:cNvPr id="45" name="Группа 44"/>
          <p:cNvGrpSpPr/>
          <p:nvPr/>
        </p:nvGrpSpPr>
        <p:grpSpPr>
          <a:xfrm>
            <a:off x="10260632" y="1115452"/>
            <a:ext cx="3024336" cy="5193868"/>
            <a:chOff x="5364088" y="1547500"/>
            <a:chExt cx="3024336" cy="5193868"/>
          </a:xfrm>
        </p:grpSpPr>
        <p:sp>
          <p:nvSpPr>
            <p:cNvPr id="28" name="TextBox 27"/>
            <p:cNvSpPr txBox="1"/>
            <p:nvPr/>
          </p:nvSpPr>
          <p:spPr>
            <a:xfrm>
              <a:off x="5364088" y="6372036"/>
              <a:ext cx="3024336" cy="369332"/>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1000×</a:t>
              </a:r>
              <a:r>
                <a:rPr lang="en-US" dirty="0" smtClean="0">
                  <a:latin typeface="Times New Roman" pitchFamily="18" charset="0"/>
                  <a:cs typeface="Times New Roman" pitchFamily="18" charset="0"/>
                </a:rPr>
                <a:t>magnification</a:t>
              </a:r>
              <a:endParaRPr lang="ru-RU" dirty="0">
                <a:latin typeface="Times New Roman" pitchFamily="18" charset="0"/>
                <a:cs typeface="Times New Roman" pitchFamily="18" charset="0"/>
              </a:endParaRPr>
            </a:p>
          </p:txBody>
        </p:sp>
        <p:pic>
          <p:nvPicPr>
            <p:cNvPr id="22530" name="Picture 2" descr="C:\Users\Татьяна\Google Диск\ПРезентации\2017\AYSS-2017\panel gamma kinetic and control FITC TR MERGE.tif"/>
            <p:cNvPicPr>
              <a:picLocks noChangeAspect="1" noChangeArrowheads="1"/>
            </p:cNvPicPr>
            <p:nvPr/>
          </p:nvPicPr>
          <p:blipFill>
            <a:blip r:embed="rId4" cstate="print"/>
            <a:srcRect/>
            <a:stretch>
              <a:fillRect/>
            </a:stretch>
          </p:blipFill>
          <p:spPr bwMode="auto">
            <a:xfrm>
              <a:off x="5364088" y="1907540"/>
              <a:ext cx="3024336" cy="4439110"/>
            </a:xfrm>
            <a:prstGeom prst="rect">
              <a:avLst/>
            </a:prstGeom>
            <a:noFill/>
          </p:spPr>
        </p:pic>
        <p:sp>
          <p:nvSpPr>
            <p:cNvPr id="35" name="TextBox 34"/>
            <p:cNvSpPr txBox="1"/>
            <p:nvPr/>
          </p:nvSpPr>
          <p:spPr>
            <a:xfrm>
              <a:off x="5364088" y="1547500"/>
              <a:ext cx="30243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FITC           TR           Merge</a:t>
              </a:r>
              <a:endParaRPr lang="ru-RU" dirty="0">
                <a:latin typeface="Times New Roman" pitchFamily="18" charset="0"/>
                <a:cs typeface="Times New Roman" pitchFamily="18" charset="0"/>
              </a:endParaRPr>
            </a:p>
          </p:txBody>
        </p:sp>
      </p:grpSp>
      <p:pic>
        <p:nvPicPr>
          <p:cNvPr id="1026" name="Picture 2"/>
          <p:cNvPicPr>
            <a:picLocks noChangeAspect="1" noChangeArrowheads="1"/>
          </p:cNvPicPr>
          <p:nvPr/>
        </p:nvPicPr>
        <p:blipFill>
          <a:blip r:embed="rId5" cstate="print"/>
          <a:srcRect/>
          <a:stretch>
            <a:fillRect/>
          </a:stretch>
        </p:blipFill>
        <p:spPr bwMode="auto">
          <a:xfrm>
            <a:off x="2195736" y="1988839"/>
            <a:ext cx="1152128" cy="129022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2201351" y="3356992"/>
            <a:ext cx="1146513" cy="1296144"/>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3779912" y="3140968"/>
            <a:ext cx="1152128" cy="1307735"/>
          </a:xfrm>
          <a:prstGeom prst="rect">
            <a:avLst/>
          </a:prstGeom>
          <a:noFill/>
          <a:ln w="9525">
            <a:noFill/>
            <a:miter lim="800000"/>
            <a:headEnd/>
            <a:tailEnd/>
          </a:ln>
        </p:spPr>
      </p:pic>
      <p:sp>
        <p:nvSpPr>
          <p:cNvPr id="22" name="Прямоугольник 21"/>
          <p:cNvSpPr/>
          <p:nvPr/>
        </p:nvSpPr>
        <p:spPr>
          <a:xfrm>
            <a:off x="728201" y="2132856"/>
            <a:ext cx="432048" cy="3168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1160249" y="3429000"/>
            <a:ext cx="43204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139952" y="4509120"/>
            <a:ext cx="432048"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9" name="Picture 5"/>
          <p:cNvPicPr>
            <a:picLocks noChangeAspect="1" noChangeArrowheads="1"/>
          </p:cNvPicPr>
          <p:nvPr/>
        </p:nvPicPr>
        <p:blipFill>
          <a:blip r:embed="rId8" cstate="print"/>
          <a:srcRect/>
          <a:stretch>
            <a:fillRect/>
          </a:stretch>
        </p:blipFill>
        <p:spPr bwMode="auto">
          <a:xfrm>
            <a:off x="5580112" y="2690920"/>
            <a:ext cx="1186307" cy="3888432"/>
          </a:xfrm>
          <a:prstGeom prst="rect">
            <a:avLst/>
          </a:prstGeom>
          <a:noFill/>
          <a:ln w="9525">
            <a:noFill/>
            <a:miter lim="800000"/>
            <a:headEnd/>
            <a:tailEnd/>
          </a:ln>
        </p:spPr>
      </p:pic>
      <p:pic>
        <p:nvPicPr>
          <p:cNvPr id="1030" name="Picture 6"/>
          <p:cNvPicPr>
            <a:picLocks noChangeAspect="1" noChangeArrowheads="1"/>
          </p:cNvPicPr>
          <p:nvPr/>
        </p:nvPicPr>
        <p:blipFill>
          <a:blip r:embed="rId9" cstate="print"/>
          <a:srcRect/>
          <a:stretch>
            <a:fillRect/>
          </a:stretch>
        </p:blipFill>
        <p:spPr bwMode="auto">
          <a:xfrm>
            <a:off x="5580112" y="1096594"/>
            <a:ext cx="3419871" cy="1252286"/>
          </a:xfrm>
          <a:prstGeom prst="rect">
            <a:avLst/>
          </a:prstGeom>
          <a:noFill/>
          <a:ln w="9525">
            <a:noFill/>
            <a:miter lim="800000"/>
            <a:headEnd/>
            <a:tailEnd/>
          </a:ln>
        </p:spPr>
      </p:pic>
      <p:pic>
        <p:nvPicPr>
          <p:cNvPr id="1032" name="Picture 8"/>
          <p:cNvPicPr>
            <a:picLocks noChangeAspect="1" noChangeArrowheads="1"/>
          </p:cNvPicPr>
          <p:nvPr/>
        </p:nvPicPr>
        <p:blipFill>
          <a:blip r:embed="rId10" cstate="print"/>
          <a:srcRect/>
          <a:stretch>
            <a:fillRect/>
          </a:stretch>
        </p:blipFill>
        <p:spPr bwMode="auto">
          <a:xfrm>
            <a:off x="7884368" y="2708920"/>
            <a:ext cx="1160424" cy="3888432"/>
          </a:xfrm>
          <a:prstGeom prst="rect">
            <a:avLst/>
          </a:prstGeom>
          <a:noFill/>
          <a:ln w="9525">
            <a:noFill/>
            <a:miter lim="800000"/>
            <a:headEnd/>
            <a:tailEnd/>
          </a:ln>
        </p:spPr>
      </p:pic>
      <p:sp>
        <p:nvSpPr>
          <p:cNvPr id="29" name="TextBox 28"/>
          <p:cNvSpPr txBox="1"/>
          <p:nvPr/>
        </p:nvSpPr>
        <p:spPr>
          <a:xfrm>
            <a:off x="5580112" y="2339588"/>
            <a:ext cx="3563888"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 </a:t>
            </a:r>
            <a:r>
              <a:rPr lang="el-GR" sz="1600" dirty="0" smtClean="0">
                <a:latin typeface="Times New Roman" pitchFamily="18" charset="0"/>
                <a:cs typeface="Times New Roman" pitchFamily="18" charset="0"/>
              </a:rPr>
              <a:t>γ</a:t>
            </a:r>
            <a:r>
              <a:rPr lang="en-US" sz="1600" dirty="0" smtClean="0">
                <a:latin typeface="Times New Roman" pitchFamily="18" charset="0"/>
                <a:cs typeface="Times New Roman" pitchFamily="18" charset="0"/>
              </a:rPr>
              <a:t>H2AX</a:t>
            </a:r>
            <a:r>
              <a:rPr lang="ru-RU"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53BP1               </a:t>
            </a:r>
            <a:r>
              <a:rPr lang="en-US" sz="1600" dirty="0" smtClean="0">
                <a:latin typeface="Times New Roman" pitchFamily="18" charset="0"/>
                <a:cs typeface="Times New Roman" pitchFamily="18" charset="0"/>
              </a:rPr>
              <a:t>Merge</a:t>
            </a:r>
            <a:endParaRPr lang="ru-RU" sz="1600" dirty="0">
              <a:latin typeface="Times New Roman" pitchFamily="18" charset="0"/>
              <a:cs typeface="Times New Roman" pitchFamily="18" charset="0"/>
            </a:endParaRPr>
          </a:p>
        </p:txBody>
      </p:sp>
      <p:sp>
        <p:nvSpPr>
          <p:cNvPr id="30" name="TextBox 29"/>
          <p:cNvSpPr txBox="1"/>
          <p:nvPr/>
        </p:nvSpPr>
        <p:spPr>
          <a:xfrm>
            <a:off x="5580112" y="764704"/>
            <a:ext cx="3384376" cy="338554"/>
          </a:xfrm>
          <a:prstGeom prst="rect">
            <a:avLst/>
          </a:prstGeom>
          <a:noFill/>
        </p:spPr>
        <p:txBody>
          <a:bodyPr wrap="square" rtlCol="0">
            <a:spAutoFit/>
          </a:bodyPr>
          <a:lstStyle/>
          <a:p>
            <a:pPr algn="ctr"/>
            <a:r>
              <a:rPr lang="en-US" sz="1600" b="1" dirty="0" smtClean="0">
                <a:latin typeface="Times New Roman" pitchFamily="18" charset="0"/>
                <a:cs typeface="Times New Roman" pitchFamily="18" charset="0"/>
              </a:rPr>
              <a:t>control</a:t>
            </a:r>
            <a:endParaRPr lang="ru-RU" sz="1600" b="1" dirty="0">
              <a:latin typeface="Times New Roman" pitchFamily="18" charset="0"/>
              <a:cs typeface="Times New Roman" pitchFamily="18" charset="0"/>
            </a:endParaRPr>
          </a:p>
        </p:txBody>
      </p:sp>
      <p:sp>
        <p:nvSpPr>
          <p:cNvPr id="31" name="TextBox 30"/>
          <p:cNvSpPr txBox="1"/>
          <p:nvPr/>
        </p:nvSpPr>
        <p:spPr>
          <a:xfrm>
            <a:off x="5076056" y="3068960"/>
            <a:ext cx="648072"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1h</a:t>
            </a:r>
            <a:endParaRPr lang="ru-RU" b="1" dirty="0">
              <a:latin typeface="Times New Roman" pitchFamily="18" charset="0"/>
              <a:cs typeface="Times New Roman" pitchFamily="18" charset="0"/>
            </a:endParaRPr>
          </a:p>
        </p:txBody>
      </p:sp>
      <p:sp>
        <p:nvSpPr>
          <p:cNvPr id="33" name="TextBox 32"/>
          <p:cNvSpPr txBox="1"/>
          <p:nvPr/>
        </p:nvSpPr>
        <p:spPr>
          <a:xfrm>
            <a:off x="5076056" y="4293096"/>
            <a:ext cx="648072"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4h</a:t>
            </a:r>
            <a:endParaRPr lang="ru-RU" b="1" dirty="0">
              <a:latin typeface="Times New Roman" pitchFamily="18" charset="0"/>
              <a:cs typeface="Times New Roman" pitchFamily="18" charset="0"/>
            </a:endParaRPr>
          </a:p>
        </p:txBody>
      </p:sp>
      <p:sp>
        <p:nvSpPr>
          <p:cNvPr id="36" name="TextBox 35"/>
          <p:cNvSpPr txBox="1"/>
          <p:nvPr/>
        </p:nvSpPr>
        <p:spPr>
          <a:xfrm>
            <a:off x="5004048" y="5661248"/>
            <a:ext cx="648072"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24h</a:t>
            </a:r>
            <a:endParaRPr lang="ru-RU" b="1" dirty="0">
              <a:latin typeface="Times New Roman" pitchFamily="18" charset="0"/>
              <a:cs typeface="Times New Roman" pitchFamily="18" charset="0"/>
            </a:endParaRPr>
          </a:p>
        </p:txBody>
      </p:sp>
      <p:pic>
        <p:nvPicPr>
          <p:cNvPr id="1033" name="Picture 9"/>
          <p:cNvPicPr>
            <a:picLocks noChangeAspect="1" noChangeArrowheads="1"/>
          </p:cNvPicPr>
          <p:nvPr/>
        </p:nvPicPr>
        <p:blipFill>
          <a:blip r:embed="rId11" cstate="print"/>
          <a:srcRect/>
          <a:stretch>
            <a:fillRect/>
          </a:stretch>
        </p:blipFill>
        <p:spPr bwMode="auto">
          <a:xfrm>
            <a:off x="5796136" y="2852936"/>
            <a:ext cx="792088" cy="808590"/>
          </a:xfrm>
          <a:prstGeom prst="rect">
            <a:avLst/>
          </a:prstGeom>
          <a:noFill/>
          <a:ln w="9525">
            <a:noFill/>
            <a:miter lim="800000"/>
            <a:headEnd/>
            <a:tailEnd/>
          </a:ln>
        </p:spPr>
      </p:pic>
      <p:pic>
        <p:nvPicPr>
          <p:cNvPr id="1034" name="Picture 10"/>
          <p:cNvPicPr>
            <a:picLocks noChangeAspect="1" noChangeArrowheads="1"/>
          </p:cNvPicPr>
          <p:nvPr/>
        </p:nvPicPr>
        <p:blipFill>
          <a:blip r:embed="rId12" cstate="print"/>
          <a:srcRect/>
          <a:stretch>
            <a:fillRect/>
          </a:stretch>
        </p:blipFill>
        <p:spPr bwMode="auto">
          <a:xfrm>
            <a:off x="5796136" y="4149080"/>
            <a:ext cx="792088" cy="808941"/>
          </a:xfrm>
          <a:prstGeom prst="rect">
            <a:avLst/>
          </a:prstGeom>
          <a:noFill/>
          <a:ln w="9525">
            <a:noFill/>
            <a:miter lim="800000"/>
            <a:headEnd/>
            <a:tailEnd/>
          </a:ln>
        </p:spPr>
      </p:pic>
      <p:pic>
        <p:nvPicPr>
          <p:cNvPr id="1035" name="Picture 11"/>
          <p:cNvPicPr>
            <a:picLocks noChangeAspect="1" noChangeArrowheads="1"/>
          </p:cNvPicPr>
          <p:nvPr/>
        </p:nvPicPr>
        <p:blipFill>
          <a:blip r:embed="rId13" cstate="print"/>
          <a:srcRect/>
          <a:stretch>
            <a:fillRect/>
          </a:stretch>
        </p:blipFill>
        <p:spPr bwMode="auto">
          <a:xfrm>
            <a:off x="5770419" y="5445224"/>
            <a:ext cx="817805" cy="864096"/>
          </a:xfrm>
          <a:prstGeom prst="rect">
            <a:avLst/>
          </a:prstGeom>
          <a:noFill/>
          <a:ln w="9525">
            <a:noFill/>
            <a:miter lim="800000"/>
            <a:headEnd/>
            <a:tailEnd/>
          </a:ln>
        </p:spPr>
      </p:pic>
      <p:sp>
        <p:nvSpPr>
          <p:cNvPr id="37" name="Овал 36"/>
          <p:cNvSpPr/>
          <p:nvPr/>
        </p:nvSpPr>
        <p:spPr>
          <a:xfrm>
            <a:off x="6804248" y="5445224"/>
            <a:ext cx="360040" cy="3600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6804248" y="4221088"/>
            <a:ext cx="360040" cy="3600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6948264" y="3068960"/>
            <a:ext cx="360040" cy="3600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Box 47"/>
          <p:cNvSpPr txBox="1"/>
          <p:nvPr/>
        </p:nvSpPr>
        <p:spPr>
          <a:xfrm>
            <a:off x="5940152" y="6516052"/>
            <a:ext cx="2880320"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1000×</a:t>
            </a:r>
            <a:r>
              <a:rPr lang="en-US" sz="1600" dirty="0" smtClean="0">
                <a:latin typeface="Times New Roman" pitchFamily="18" charset="0"/>
                <a:cs typeface="Times New Roman" pitchFamily="18" charset="0"/>
              </a:rPr>
              <a:t>magnification</a:t>
            </a:r>
            <a:endParaRPr lang="ru-RU" sz="1600" dirty="0">
              <a:latin typeface="Times New Roman" pitchFamily="18" charset="0"/>
              <a:cs typeface="Times New Roman" pitchFamily="18" charset="0"/>
            </a:endParaRPr>
          </a:p>
        </p:txBody>
      </p:sp>
      <p:sp>
        <p:nvSpPr>
          <p:cNvPr id="46" name="TextBox 45"/>
          <p:cNvSpPr txBox="1"/>
          <p:nvPr/>
        </p:nvSpPr>
        <p:spPr>
          <a:xfrm>
            <a:off x="1187624" y="1628800"/>
            <a:ext cx="3672408" cy="400110"/>
          </a:xfrm>
          <a:prstGeom prst="rect">
            <a:avLst/>
          </a:prstGeom>
          <a:solidFill>
            <a:schemeClr val="bg1"/>
          </a:solidFill>
        </p:spPr>
        <p:txBody>
          <a:bodyPr wrap="square" rtlCol="0">
            <a:spAutoFit/>
          </a:bodyPr>
          <a:lstStyle/>
          <a:p>
            <a:pPr algn="ctr"/>
            <a:r>
              <a:rPr lang="ru-RU" sz="2000" b="1" dirty="0" smtClean="0">
                <a:latin typeface="Times New Roman" pitchFamily="18" charset="0"/>
                <a:cs typeface="Times New Roman" pitchFamily="18" charset="0"/>
              </a:rPr>
              <a:t>3 </a:t>
            </a:r>
            <a:r>
              <a:rPr lang="en-US" sz="2000" b="1" dirty="0" err="1" smtClean="0">
                <a:latin typeface="Times New Roman" pitchFamily="18" charset="0"/>
                <a:cs typeface="Times New Roman" pitchFamily="18" charset="0"/>
              </a:rPr>
              <a:t>Gy</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7448 0.00972 L 0.49983 0.10509 " pathEditMode="relative" rAng="0" ptsTypes="AA">
                                      <p:cBhvr>
                                        <p:cTn id="42" dur="500" fill="hold"/>
                                        <p:tgtEl>
                                          <p:spTgt spid="1026"/>
                                        </p:tgtEl>
                                        <p:attrNameLst>
                                          <p:attrName>ppt_x</p:attrName>
                                          <p:attrName>ppt_y</p:attrName>
                                        </p:attrNameLst>
                                      </p:cBhvr>
                                      <p:rCtr x="213" y="48"/>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7587 0.00879 L 0.49584 0.09444 " pathEditMode="relative" rAng="0" ptsTypes="AA">
                                      <p:cBhvr>
                                        <p:cTn id="46" dur="500" fill="hold"/>
                                        <p:tgtEl>
                                          <p:spTgt spid="1027"/>
                                        </p:tgtEl>
                                        <p:attrNameLst>
                                          <p:attrName>ppt_x</p:attrName>
                                          <p:attrName>ppt_y</p:attrName>
                                        </p:attrNameLst>
                                      </p:cBhvr>
                                      <p:rCtr x="210" y="43"/>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743 -0.00255 L 0.32292 0.31435 " pathEditMode="relative" rAng="0" ptsTypes="AA">
                                      <p:cBhvr>
                                        <p:cTn id="50" dur="500" fill="hold"/>
                                        <p:tgtEl>
                                          <p:spTgt spid="1028"/>
                                        </p:tgtEl>
                                        <p:attrNameLst>
                                          <p:attrName>ppt_x</p:attrName>
                                          <p:attrName>ppt_y</p:attrName>
                                        </p:attrNameLst>
                                      </p:cBhvr>
                                      <p:rCtr x="124" y="158"/>
                                    </p:animMotion>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blinds(horizontal)">
                                      <p:cBhvr>
                                        <p:cTn id="55" dur="500"/>
                                        <p:tgtEl>
                                          <p:spTgt spid="10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02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blinds(horizontal)">
                                      <p:cBhvr>
                                        <p:cTn id="64" dur="500"/>
                                        <p:tgtEl>
                                          <p:spTgt spid="1033"/>
                                        </p:tgtEl>
                                      </p:cBhvr>
                                    </p:animEffect>
                                  </p:childTnLst>
                                </p:cTn>
                              </p:par>
                              <p:par>
                                <p:cTn id="65" presetID="3" presetClass="entr" presetSubtype="1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blinds(horizontal)">
                                      <p:cBhvr>
                                        <p:cTn id="67" dur="500"/>
                                        <p:tgtEl>
                                          <p:spTgt spid="1034"/>
                                        </p:tgtEl>
                                      </p:cBhvr>
                                    </p:animEffect>
                                  </p:childTnLst>
                                </p:cTn>
                              </p:par>
                              <p:par>
                                <p:cTn id="68" presetID="3" presetClass="entr" presetSubtype="10" fill="hold" nodeType="withEffect">
                                  <p:stCondLst>
                                    <p:cond delay="0"/>
                                  </p:stCondLst>
                                  <p:childTnLst>
                                    <p:set>
                                      <p:cBhvr>
                                        <p:cTn id="69" dur="1" fill="hold">
                                          <p:stCondLst>
                                            <p:cond delay="0"/>
                                          </p:stCondLst>
                                        </p:cTn>
                                        <p:tgtEl>
                                          <p:spTgt spid="1035"/>
                                        </p:tgtEl>
                                        <p:attrNameLst>
                                          <p:attrName>style.visibility</p:attrName>
                                        </p:attrNameLst>
                                      </p:cBhvr>
                                      <p:to>
                                        <p:strVal val="visible"/>
                                      </p:to>
                                    </p:set>
                                    <p:animEffect transition="in" filter="blinds(horizontal)">
                                      <p:cBhvr>
                                        <p:cTn id="70" dur="500"/>
                                        <p:tgtEl>
                                          <p:spTgt spid="1035"/>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31" grpId="0"/>
      <p:bldP spid="33" grpId="0"/>
      <p:bldP spid="36" grpId="0"/>
      <p:bldP spid="37" grpId="0" animBg="1"/>
      <p:bldP spid="38"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Татьяна\Google Диск\ПРезентации\2017\AYSS-2017\proton long kinetic 1 Gy 1,24 h and 30 d.tif"/>
          <p:cNvPicPr>
            <a:picLocks noChangeAspect="1" noChangeArrowheads="1"/>
          </p:cNvPicPr>
          <p:nvPr/>
        </p:nvPicPr>
        <p:blipFill>
          <a:blip r:embed="rId3" cstate="print"/>
          <a:srcRect/>
          <a:stretch>
            <a:fillRect/>
          </a:stretch>
        </p:blipFill>
        <p:spPr bwMode="auto">
          <a:xfrm>
            <a:off x="-180528" y="1196752"/>
            <a:ext cx="5655290" cy="4327327"/>
          </a:xfrm>
          <a:prstGeom prst="rect">
            <a:avLst/>
          </a:prstGeom>
          <a:noFill/>
        </p:spPr>
      </p:pic>
      <p:sp>
        <p:nvSpPr>
          <p:cNvPr id="32" name="TextBox 31"/>
          <p:cNvSpPr txBox="1"/>
          <p:nvPr/>
        </p:nvSpPr>
        <p:spPr>
          <a:xfrm>
            <a:off x="0" y="-27384"/>
            <a:ext cx="9144000"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latin typeface="Times New Roman" pitchFamily="18" charset="0"/>
                <a:cs typeface="Times New Roman" pitchFamily="18" charset="0"/>
              </a:rPr>
              <a:t>Repair kinetics of </a:t>
            </a:r>
            <a:r>
              <a:rPr lang="el-GR" sz="2400" dirty="0" smtClean="0">
                <a:latin typeface="Times New Roman" pitchFamily="18" charset="0"/>
                <a:cs typeface="Times New Roman" pitchFamily="18" charset="0"/>
              </a:rPr>
              <a:t>γ</a:t>
            </a:r>
            <a:r>
              <a:rPr lang="en-US" sz="2400" dirty="0" smtClean="0">
                <a:latin typeface="Times New Roman" pitchFamily="18" charset="0"/>
                <a:cs typeface="Times New Roman" pitchFamily="18" charset="0"/>
              </a:rPr>
              <a:t>H2AX/53BP1 foci after </a:t>
            </a:r>
          </a:p>
          <a:p>
            <a:pPr algn="ctr"/>
            <a:r>
              <a:rPr lang="en-US" sz="2400" dirty="0" smtClean="0">
                <a:latin typeface="Times New Roman" pitchFamily="18" charset="0"/>
                <a:cs typeface="Times New Roman" pitchFamily="18" charset="0"/>
              </a:rPr>
              <a:t>irradiation with protons</a:t>
            </a:r>
            <a:endParaRPr lang="en-US" sz="2400" baseline="30000" dirty="0" smtClean="0">
              <a:latin typeface="Times New Roman" pitchFamily="18" charset="0"/>
              <a:cs typeface="Times New Roman" pitchFamily="18" charset="0"/>
            </a:endParaRPr>
          </a:p>
        </p:txBody>
      </p:sp>
      <p:grpSp>
        <p:nvGrpSpPr>
          <p:cNvPr id="3" name="Группа 39"/>
          <p:cNvGrpSpPr/>
          <p:nvPr/>
        </p:nvGrpSpPr>
        <p:grpSpPr>
          <a:xfrm>
            <a:off x="3635896" y="5877272"/>
            <a:ext cx="1440160" cy="657364"/>
            <a:chOff x="539552" y="5373216"/>
            <a:chExt cx="1440160" cy="657364"/>
          </a:xfrm>
        </p:grpSpPr>
        <p:sp>
          <p:nvSpPr>
            <p:cNvPr id="41" name="Овал 40"/>
            <p:cNvSpPr/>
            <p:nvPr/>
          </p:nvSpPr>
          <p:spPr>
            <a:xfrm>
              <a:off x="539552" y="551723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539552" y="5805264"/>
              <a:ext cx="144016" cy="14401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755576" y="5373216"/>
              <a:ext cx="86409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53</a:t>
              </a:r>
              <a:r>
                <a:rPr lang="en-US" dirty="0" smtClean="0">
                  <a:latin typeface="Times New Roman" pitchFamily="18" charset="0"/>
                  <a:cs typeface="Times New Roman" pitchFamily="18" charset="0"/>
                </a:rPr>
                <a:t>BP1</a:t>
              </a:r>
              <a:endParaRPr lang="ru-RU" dirty="0">
                <a:latin typeface="Times New Roman" pitchFamily="18" charset="0"/>
                <a:cs typeface="Times New Roman" pitchFamily="18" charset="0"/>
              </a:endParaRPr>
            </a:p>
          </p:txBody>
        </p:sp>
        <p:sp>
          <p:nvSpPr>
            <p:cNvPr id="44" name="TextBox 43"/>
            <p:cNvSpPr txBox="1"/>
            <p:nvPr/>
          </p:nvSpPr>
          <p:spPr>
            <a:xfrm>
              <a:off x="755576" y="5661248"/>
              <a:ext cx="122413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γH2AX</a:t>
              </a:r>
              <a:endParaRPr lang="ru-RU" dirty="0">
                <a:latin typeface="Times New Roman" pitchFamily="18" charset="0"/>
                <a:cs typeface="Times New Roman" pitchFamily="18" charset="0"/>
              </a:endParaRPr>
            </a:p>
          </p:txBody>
        </p:sp>
      </p:grpSp>
      <p:sp>
        <p:nvSpPr>
          <p:cNvPr id="28" name="TextBox 27"/>
          <p:cNvSpPr txBox="1"/>
          <p:nvPr/>
        </p:nvSpPr>
        <p:spPr>
          <a:xfrm>
            <a:off x="5652120" y="6309320"/>
            <a:ext cx="2880320" cy="369332"/>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1000×</a:t>
            </a:r>
            <a:r>
              <a:rPr lang="en-US" dirty="0" smtClean="0">
                <a:latin typeface="Times New Roman" pitchFamily="18" charset="0"/>
                <a:cs typeface="Times New Roman" pitchFamily="18" charset="0"/>
              </a:rPr>
              <a:t>magnification</a:t>
            </a:r>
            <a:endParaRPr lang="ru-RU" dirty="0">
              <a:latin typeface="Times New Roman" pitchFamily="18" charset="0"/>
              <a:cs typeface="Times New Roman" pitchFamily="18" charset="0"/>
            </a:endParaRPr>
          </a:p>
        </p:txBody>
      </p:sp>
      <p:sp>
        <p:nvSpPr>
          <p:cNvPr id="34" name="TextBox 33"/>
          <p:cNvSpPr txBox="1"/>
          <p:nvPr/>
        </p:nvSpPr>
        <p:spPr>
          <a:xfrm>
            <a:off x="5399584" y="1196752"/>
            <a:ext cx="3600400" cy="369332"/>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ru-RU" b="1" dirty="0" smtClean="0">
                <a:solidFill>
                  <a:schemeClr val="bg1"/>
                </a:solidFill>
                <a:latin typeface="Times New Roman" pitchFamily="18" charset="0"/>
                <a:cs typeface="Times New Roman" pitchFamily="18" charset="0"/>
              </a:rPr>
              <a:t>1 </a:t>
            </a:r>
            <a:r>
              <a:rPr lang="en-US" b="1" dirty="0" err="1" smtClean="0">
                <a:solidFill>
                  <a:schemeClr val="bg1"/>
                </a:solidFill>
                <a:latin typeface="Times New Roman" pitchFamily="18" charset="0"/>
                <a:cs typeface="Times New Roman" pitchFamily="18" charset="0"/>
              </a:rPr>
              <a:t>Gy</a:t>
            </a:r>
            <a:r>
              <a:rPr lang="ru-RU" b="1" dirty="0" smtClean="0">
                <a:solidFill>
                  <a:schemeClr val="bg1"/>
                </a:solidFill>
                <a:latin typeface="Times New Roman" pitchFamily="18" charset="0"/>
                <a:cs typeface="Times New Roman" pitchFamily="18" charset="0"/>
              </a:rPr>
              <a:t> 1 </a:t>
            </a:r>
            <a:r>
              <a:rPr lang="en-US" b="1" dirty="0" smtClean="0">
                <a:solidFill>
                  <a:schemeClr val="bg1"/>
                </a:solidFill>
                <a:latin typeface="Times New Roman" pitchFamily="18" charset="0"/>
                <a:cs typeface="Times New Roman" pitchFamily="18" charset="0"/>
              </a:rPr>
              <a:t>h</a:t>
            </a:r>
            <a:endParaRPr lang="ru-RU" b="1" dirty="0">
              <a:solidFill>
                <a:schemeClr val="bg1"/>
              </a:solidFill>
              <a:latin typeface="Times New Roman" pitchFamily="18" charset="0"/>
              <a:cs typeface="Times New Roman" pitchFamily="18" charset="0"/>
            </a:endParaRPr>
          </a:p>
        </p:txBody>
      </p:sp>
      <p:sp>
        <p:nvSpPr>
          <p:cNvPr id="35" name="TextBox 34"/>
          <p:cNvSpPr txBox="1"/>
          <p:nvPr/>
        </p:nvSpPr>
        <p:spPr>
          <a:xfrm>
            <a:off x="5580112" y="5157192"/>
            <a:ext cx="3672408" cy="954107"/>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Average number of foci/cell</a:t>
            </a:r>
            <a:endParaRPr lang="ru-RU" dirty="0" smtClean="0">
              <a:latin typeface="Times New Roman" pitchFamily="18" charset="0"/>
              <a:cs typeface="Times New Roman" pitchFamily="18" charset="0"/>
            </a:endParaRPr>
          </a:p>
          <a:p>
            <a:pPr algn="ctr"/>
            <a:r>
              <a:rPr lang="en-US" dirty="0" smtClean="0">
                <a:solidFill>
                  <a:srgbClr val="FF0000"/>
                </a:solidFill>
                <a:latin typeface="Times New Roman" pitchFamily="18" charset="0"/>
                <a:cs typeface="Times New Roman" pitchFamily="18" charset="0"/>
              </a:rPr>
              <a:t>Protons</a:t>
            </a:r>
            <a:r>
              <a:rPr lang="ru-RU" dirty="0" smtClean="0">
                <a:solidFill>
                  <a:srgbClr val="FF0000"/>
                </a:solidFill>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  </a:t>
            </a:r>
            <a:r>
              <a:rPr lang="ru-RU" dirty="0" smtClean="0">
                <a:solidFill>
                  <a:srgbClr val="FF0000"/>
                </a:solidFill>
                <a:latin typeface="Times New Roman" pitchFamily="18" charset="0"/>
                <a:cs typeface="Times New Roman" pitchFamily="18" charset="0"/>
              </a:rPr>
              <a:t> 12,87 ±1,34</a:t>
            </a:r>
          </a:p>
          <a:p>
            <a:pPr algn="ctr"/>
            <a:r>
              <a:rPr lang="en-US" dirty="0" smtClean="0">
                <a:latin typeface="Symbol" pitchFamily="18" charset="2"/>
                <a:cs typeface="Times New Roman" pitchFamily="18" charset="0"/>
              </a:rPr>
              <a:t>g</a:t>
            </a:r>
            <a:r>
              <a:rPr lang="en-US" dirty="0" smtClean="0">
                <a:latin typeface="Times New Roman" pitchFamily="18" charset="0"/>
                <a:cs typeface="Times New Roman" pitchFamily="18" charset="0"/>
              </a:rPr>
              <a:t>-rays of</a:t>
            </a:r>
            <a:r>
              <a:rPr lang="ru-RU" dirty="0" smtClean="0">
                <a:latin typeface="Times New Roman" pitchFamily="18" charset="0"/>
                <a:cs typeface="Times New Roman" pitchFamily="18" charset="0"/>
              </a:rPr>
              <a:t> Со</a:t>
            </a:r>
            <a:r>
              <a:rPr lang="ru-RU" baseline="30000" dirty="0" smtClean="0">
                <a:latin typeface="Times New Roman" pitchFamily="18" charset="0"/>
                <a:cs typeface="Times New Roman" pitchFamily="18" charset="0"/>
              </a:rPr>
              <a:t>60</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13,89 ± 0,872</a:t>
            </a:r>
            <a:endParaRPr lang="ru-RU" dirty="0">
              <a:latin typeface="Times New Roman" pitchFamily="18" charset="0"/>
              <a:cs typeface="Times New Roman" pitchFamily="18" charset="0"/>
            </a:endParaRPr>
          </a:p>
        </p:txBody>
      </p:sp>
      <p:grpSp>
        <p:nvGrpSpPr>
          <p:cNvPr id="21" name="Группа 20"/>
          <p:cNvGrpSpPr/>
          <p:nvPr/>
        </p:nvGrpSpPr>
        <p:grpSpPr>
          <a:xfrm>
            <a:off x="5399584" y="1536357"/>
            <a:ext cx="3600400" cy="3342095"/>
            <a:chOff x="9828584" y="1196752"/>
            <a:chExt cx="3600400" cy="3558119"/>
          </a:xfrm>
        </p:grpSpPr>
        <p:grpSp>
          <p:nvGrpSpPr>
            <p:cNvPr id="22" name="Группа 61"/>
            <p:cNvGrpSpPr/>
            <p:nvPr/>
          </p:nvGrpSpPr>
          <p:grpSpPr>
            <a:xfrm>
              <a:off x="9828584" y="1196752"/>
              <a:ext cx="3600400" cy="3558119"/>
              <a:chOff x="1475656" y="1196752"/>
              <a:chExt cx="3600400" cy="3558119"/>
            </a:xfrm>
          </p:grpSpPr>
          <p:pic>
            <p:nvPicPr>
              <p:cNvPr id="24" name="Picture 4"/>
              <p:cNvPicPr>
                <a:picLocks noChangeAspect="1" noChangeArrowheads="1"/>
              </p:cNvPicPr>
              <p:nvPr/>
            </p:nvPicPr>
            <p:blipFill>
              <a:blip r:embed="rId4" cstate="print"/>
              <a:srcRect/>
              <a:stretch>
                <a:fillRect/>
              </a:stretch>
            </p:blipFill>
            <p:spPr bwMode="auto">
              <a:xfrm>
                <a:off x="1475656" y="3501008"/>
                <a:ext cx="3600400" cy="1253863"/>
              </a:xfrm>
              <a:prstGeom prst="rect">
                <a:avLst/>
              </a:prstGeom>
              <a:noFill/>
              <a:ln w="9525">
                <a:noFill/>
                <a:miter lim="800000"/>
                <a:headEnd/>
                <a:tailEnd/>
              </a:ln>
            </p:spPr>
          </p:pic>
          <p:pic>
            <p:nvPicPr>
              <p:cNvPr id="25" name="Picture 3"/>
              <p:cNvPicPr>
                <a:picLocks noChangeAspect="1" noChangeArrowheads="1"/>
              </p:cNvPicPr>
              <p:nvPr/>
            </p:nvPicPr>
            <p:blipFill>
              <a:blip r:embed="rId5" cstate="print"/>
              <a:srcRect/>
              <a:stretch>
                <a:fillRect/>
              </a:stretch>
            </p:blipFill>
            <p:spPr bwMode="auto">
              <a:xfrm>
                <a:off x="1475656" y="1679906"/>
                <a:ext cx="3600400" cy="1245038"/>
              </a:xfrm>
              <a:prstGeom prst="rect">
                <a:avLst/>
              </a:prstGeom>
              <a:noFill/>
              <a:ln w="9525">
                <a:noFill/>
                <a:miter lim="800000"/>
                <a:headEnd/>
                <a:tailEnd/>
              </a:ln>
            </p:spPr>
          </p:pic>
          <p:sp>
            <p:nvSpPr>
              <p:cNvPr id="26" name="TextBox 25"/>
              <p:cNvSpPr txBox="1"/>
              <p:nvPr/>
            </p:nvSpPr>
            <p:spPr>
              <a:xfrm>
                <a:off x="1475656" y="1196752"/>
                <a:ext cx="1872208" cy="425972"/>
              </a:xfrm>
              <a:prstGeom prst="rect">
                <a:avLst/>
              </a:prstGeom>
              <a:noFill/>
            </p:spPr>
            <p:txBody>
              <a:bodyPr wrap="square" rtlCol="0">
                <a:spAutoFit/>
              </a:bodyPr>
              <a:lstStyle/>
              <a:p>
                <a:r>
                  <a:rPr lang="en-US" sz="2000" dirty="0" smtClean="0">
                    <a:latin typeface="Symbol" pitchFamily="18" charset="2"/>
                    <a:cs typeface="Times New Roman" pitchFamily="18" charset="0"/>
                  </a:rPr>
                  <a:t>g</a:t>
                </a:r>
                <a:r>
                  <a:rPr lang="en-US" sz="2000" dirty="0" smtClean="0">
                    <a:latin typeface="Times New Roman" pitchFamily="18" charset="0"/>
                    <a:cs typeface="Times New Roman" pitchFamily="18" charset="0"/>
                  </a:rPr>
                  <a:t>-rays of</a:t>
                </a:r>
                <a:r>
                  <a:rPr lang="ru-RU" sz="2000" dirty="0" smtClean="0">
                    <a:latin typeface="Times New Roman" pitchFamily="18" charset="0"/>
                    <a:cs typeface="Times New Roman" pitchFamily="18" charset="0"/>
                  </a:rPr>
                  <a:t> Со</a:t>
                </a:r>
                <a:r>
                  <a:rPr lang="ru-RU" sz="2000" baseline="30000" dirty="0" smtClean="0">
                    <a:latin typeface="Times New Roman" pitchFamily="18" charset="0"/>
                    <a:cs typeface="Times New Roman" pitchFamily="18" charset="0"/>
                  </a:rPr>
                  <a:t>60</a:t>
                </a:r>
                <a:endParaRPr lang="ru-RU" sz="2000" dirty="0">
                  <a:latin typeface="Times New Roman" pitchFamily="18" charset="0"/>
                  <a:cs typeface="Times New Roman" pitchFamily="18" charset="0"/>
                </a:endParaRPr>
              </a:p>
            </p:txBody>
          </p:sp>
          <p:sp>
            <p:nvSpPr>
              <p:cNvPr id="27" name="Стрелка вниз 26"/>
              <p:cNvSpPr/>
              <p:nvPr/>
            </p:nvSpPr>
            <p:spPr bwMode="auto">
              <a:xfrm>
                <a:off x="4283968" y="1556792"/>
                <a:ext cx="417414" cy="38918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smtClean="0">
                  <a:ln>
                    <a:noFill/>
                  </a:ln>
                  <a:solidFill>
                    <a:schemeClr val="tx1"/>
                  </a:solidFill>
                  <a:effectLst/>
                  <a:latin typeface="Arial" charset="0"/>
                </a:endParaRPr>
              </a:p>
            </p:txBody>
          </p:sp>
          <p:sp>
            <p:nvSpPr>
              <p:cNvPr id="29" name="TextBox 28"/>
              <p:cNvSpPr txBox="1"/>
              <p:nvPr/>
            </p:nvSpPr>
            <p:spPr>
              <a:xfrm>
                <a:off x="3851920" y="1196752"/>
                <a:ext cx="122413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1,036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m</a:t>
                </a:r>
                <a:r>
                  <a:rPr lang="en-US" baseline="30000" dirty="0" smtClean="0">
                    <a:latin typeface="Times New Roman" pitchFamily="18" charset="0"/>
                    <a:cs typeface="Times New Roman" pitchFamily="18" charset="0"/>
                  </a:rPr>
                  <a:t>2</a:t>
                </a:r>
                <a:endParaRPr lang="ru-RU" dirty="0">
                  <a:latin typeface="Times New Roman" pitchFamily="18" charset="0"/>
                  <a:cs typeface="Times New Roman" pitchFamily="18" charset="0"/>
                </a:endParaRPr>
              </a:p>
            </p:txBody>
          </p:sp>
          <p:sp>
            <p:nvSpPr>
              <p:cNvPr id="30" name="TextBox 29"/>
              <p:cNvSpPr txBox="1"/>
              <p:nvPr/>
            </p:nvSpPr>
            <p:spPr>
              <a:xfrm>
                <a:off x="1547664" y="3100898"/>
                <a:ext cx="1368152" cy="425972"/>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protons</a:t>
                </a:r>
                <a:endParaRPr lang="ru-RU" sz="2000" dirty="0">
                  <a:solidFill>
                    <a:srgbClr val="FF0000"/>
                  </a:solidFill>
                  <a:latin typeface="Times New Roman" pitchFamily="18" charset="0"/>
                  <a:cs typeface="Times New Roman" pitchFamily="18" charset="0"/>
                </a:endParaRPr>
              </a:p>
            </p:txBody>
          </p:sp>
          <p:sp>
            <p:nvSpPr>
              <p:cNvPr id="33" name="TextBox 32"/>
              <p:cNvSpPr txBox="1"/>
              <p:nvPr/>
            </p:nvSpPr>
            <p:spPr>
              <a:xfrm>
                <a:off x="3707904" y="3068960"/>
                <a:ext cx="122413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1,568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m</a:t>
                </a:r>
                <a:r>
                  <a:rPr lang="en-US" baseline="30000" dirty="0" smtClean="0">
                    <a:latin typeface="Times New Roman" pitchFamily="18" charset="0"/>
                    <a:cs typeface="Times New Roman" pitchFamily="18" charset="0"/>
                  </a:rPr>
                  <a:t>2</a:t>
                </a:r>
                <a:endParaRPr lang="ru-RU" dirty="0">
                  <a:latin typeface="Times New Roman" pitchFamily="18" charset="0"/>
                  <a:cs typeface="Times New Roman" pitchFamily="18" charset="0"/>
                </a:endParaRPr>
              </a:p>
            </p:txBody>
          </p:sp>
        </p:grpSp>
        <p:sp>
          <p:nvSpPr>
            <p:cNvPr id="23" name="Стрелка вниз 22"/>
            <p:cNvSpPr/>
            <p:nvPr/>
          </p:nvSpPr>
          <p:spPr bwMode="auto">
            <a:xfrm>
              <a:off x="12492880" y="3429000"/>
              <a:ext cx="417414" cy="67721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smtClean="0">
                <a:ln>
                  <a:noFill/>
                </a:ln>
                <a:solidFill>
                  <a:schemeClr val="tx1"/>
                </a:solidFill>
                <a:effectLst/>
                <a:latin typeface="Arial" charset="0"/>
              </a:endParaRPr>
            </a:p>
          </p:txBody>
        </p:sp>
      </p:grpSp>
      <p:pic>
        <p:nvPicPr>
          <p:cNvPr id="2050" name="Picture 2"/>
          <p:cNvPicPr>
            <a:picLocks noChangeAspect="1" noChangeArrowheads="1"/>
          </p:cNvPicPr>
          <p:nvPr/>
        </p:nvPicPr>
        <p:blipFill>
          <a:blip r:embed="rId6" cstate="print"/>
          <a:srcRect/>
          <a:stretch>
            <a:fillRect/>
          </a:stretch>
        </p:blipFill>
        <p:spPr bwMode="auto">
          <a:xfrm>
            <a:off x="1763688" y="3501008"/>
            <a:ext cx="1016927" cy="1083232"/>
          </a:xfrm>
          <a:prstGeom prst="rect">
            <a:avLst/>
          </a:prstGeom>
          <a:noFill/>
          <a:ln w="9525">
            <a:noFill/>
            <a:miter lim="800000"/>
            <a:headEnd/>
            <a:tailEnd/>
          </a:ln>
        </p:spPr>
      </p:pic>
      <p:pic>
        <p:nvPicPr>
          <p:cNvPr id="2051" name="Picture 3"/>
          <p:cNvPicPr>
            <a:picLocks noChangeAspect="1" noChangeArrowheads="1"/>
          </p:cNvPicPr>
          <p:nvPr/>
        </p:nvPicPr>
        <p:blipFill>
          <a:blip r:embed="rId7" cstate="print"/>
          <a:srcRect/>
          <a:stretch>
            <a:fillRect/>
          </a:stretch>
        </p:blipFill>
        <p:spPr bwMode="auto">
          <a:xfrm>
            <a:off x="1763688" y="2204864"/>
            <a:ext cx="1011312" cy="1224136"/>
          </a:xfrm>
          <a:prstGeom prst="rect">
            <a:avLst/>
          </a:prstGeom>
          <a:noFill/>
          <a:ln w="9525">
            <a:noFill/>
            <a:miter lim="800000"/>
            <a:headEnd/>
            <a:tailEnd/>
          </a:ln>
        </p:spPr>
      </p:pic>
      <p:sp>
        <p:nvSpPr>
          <p:cNvPr id="31" name="Прямоугольник 30"/>
          <p:cNvSpPr/>
          <p:nvPr/>
        </p:nvSpPr>
        <p:spPr>
          <a:xfrm>
            <a:off x="755576" y="2924944"/>
            <a:ext cx="432048" cy="2232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2051720" y="4653136"/>
            <a:ext cx="648072" cy="504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4283968" y="4725144"/>
            <a:ext cx="792088"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7" name="Picture 9"/>
          <p:cNvPicPr>
            <a:picLocks noChangeAspect="1" noChangeArrowheads="1"/>
          </p:cNvPicPr>
          <p:nvPr/>
        </p:nvPicPr>
        <p:blipFill>
          <a:blip r:embed="rId8" cstate="print"/>
          <a:srcRect/>
          <a:stretch>
            <a:fillRect/>
          </a:stretch>
        </p:blipFill>
        <p:spPr bwMode="auto">
          <a:xfrm>
            <a:off x="4166881" y="3501008"/>
            <a:ext cx="1053191" cy="1152128"/>
          </a:xfrm>
          <a:prstGeom prst="rect">
            <a:avLst/>
          </a:prstGeom>
          <a:noFill/>
          <a:ln w="9525">
            <a:noFill/>
            <a:miter lim="800000"/>
            <a:headEnd/>
            <a:tailEnd/>
          </a:ln>
        </p:spPr>
      </p:pic>
      <p:sp>
        <p:nvSpPr>
          <p:cNvPr id="45" name="TextBox 44"/>
          <p:cNvSpPr txBox="1"/>
          <p:nvPr/>
        </p:nvSpPr>
        <p:spPr>
          <a:xfrm>
            <a:off x="4139952" y="4931876"/>
            <a:ext cx="936104" cy="369332"/>
          </a:xfrm>
          <a:prstGeom prst="rect">
            <a:avLst/>
          </a:prstGeom>
          <a:solidFill>
            <a:schemeClr val="bg1"/>
          </a:solidFill>
        </p:spPr>
        <p:txBody>
          <a:bodyPr wrap="square" rtlCol="0">
            <a:spAutoFit/>
          </a:bodyPr>
          <a:lstStyle/>
          <a:p>
            <a:r>
              <a:rPr lang="en-US" dirty="0" smtClean="0">
                <a:latin typeface="Times New Roman" pitchFamily="18" charset="0"/>
                <a:cs typeface="Times New Roman" pitchFamily="18" charset="0"/>
              </a:rPr>
              <a:t>30 days</a:t>
            </a:r>
            <a:endParaRPr lang="ru-RU" dirty="0">
              <a:latin typeface="Times New Roman" pitchFamily="18" charset="0"/>
              <a:cs typeface="Times New Roman" pitchFamily="18" charset="0"/>
            </a:endParaRPr>
          </a:p>
        </p:txBody>
      </p:sp>
      <p:pic>
        <p:nvPicPr>
          <p:cNvPr id="2059" name="Picture 11"/>
          <p:cNvPicPr>
            <a:picLocks noChangeAspect="1" noChangeArrowheads="1"/>
          </p:cNvPicPr>
          <p:nvPr/>
        </p:nvPicPr>
        <p:blipFill>
          <a:blip r:embed="rId9" cstate="print"/>
          <a:srcRect/>
          <a:stretch>
            <a:fillRect/>
          </a:stretch>
        </p:blipFill>
        <p:spPr bwMode="auto">
          <a:xfrm>
            <a:off x="5436096" y="1132776"/>
            <a:ext cx="3456384" cy="1144096"/>
          </a:xfrm>
          <a:prstGeom prst="rect">
            <a:avLst/>
          </a:prstGeom>
          <a:noFill/>
          <a:ln w="9525">
            <a:noFill/>
            <a:miter lim="800000"/>
            <a:headEnd/>
            <a:tailEnd/>
          </a:ln>
        </p:spPr>
      </p:pic>
      <p:sp>
        <p:nvSpPr>
          <p:cNvPr id="47" name="TextBox 46"/>
          <p:cNvSpPr txBox="1"/>
          <p:nvPr/>
        </p:nvSpPr>
        <p:spPr>
          <a:xfrm>
            <a:off x="5220072" y="755412"/>
            <a:ext cx="36004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control</a:t>
            </a:r>
            <a:endParaRPr lang="ru-RU" b="1" dirty="0">
              <a:latin typeface="Times New Roman" pitchFamily="18" charset="0"/>
              <a:cs typeface="Times New Roman" pitchFamily="18" charset="0"/>
            </a:endParaRPr>
          </a:p>
        </p:txBody>
      </p:sp>
      <p:sp>
        <p:nvSpPr>
          <p:cNvPr id="50" name="TextBox 49"/>
          <p:cNvSpPr txBox="1"/>
          <p:nvPr/>
        </p:nvSpPr>
        <p:spPr>
          <a:xfrm>
            <a:off x="5796136" y="2339588"/>
            <a:ext cx="3024336" cy="369332"/>
          </a:xfrm>
          <a:prstGeom prst="rect">
            <a:avLst/>
          </a:prstGeom>
          <a:noFill/>
        </p:spPr>
        <p:txBody>
          <a:bodyPr wrap="square" rtlCol="0">
            <a:spAutoFit/>
          </a:bodyPr>
          <a:lstStyle/>
          <a:p>
            <a:r>
              <a:rPr lang="el-GR" dirty="0" smtClean="0">
                <a:latin typeface="Times New Roman" pitchFamily="18" charset="0"/>
                <a:cs typeface="Times New Roman" pitchFamily="18" charset="0"/>
              </a:rPr>
              <a:t>γ</a:t>
            </a:r>
            <a:r>
              <a:rPr lang="en-US" dirty="0" smtClean="0">
                <a:latin typeface="Times New Roman" pitchFamily="18" charset="0"/>
                <a:cs typeface="Times New Roman" pitchFamily="18" charset="0"/>
              </a:rPr>
              <a:t>H2AX</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53BP1 </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Merge</a:t>
            </a:r>
            <a:endParaRPr lang="ru-RU" dirty="0">
              <a:latin typeface="Times New Roman" pitchFamily="18" charset="0"/>
              <a:cs typeface="Times New Roman" pitchFamily="18" charset="0"/>
            </a:endParaRPr>
          </a:p>
        </p:txBody>
      </p:sp>
      <p:grpSp>
        <p:nvGrpSpPr>
          <p:cNvPr id="39" name="Группа 38"/>
          <p:cNvGrpSpPr/>
          <p:nvPr/>
        </p:nvGrpSpPr>
        <p:grpSpPr>
          <a:xfrm>
            <a:off x="5148064" y="2780928"/>
            <a:ext cx="1728192" cy="3397151"/>
            <a:chOff x="5148064" y="2780928"/>
            <a:chExt cx="1728192" cy="3397151"/>
          </a:xfrm>
        </p:grpSpPr>
        <p:grpSp>
          <p:nvGrpSpPr>
            <p:cNvPr id="55" name="Группа 54"/>
            <p:cNvGrpSpPr/>
            <p:nvPr/>
          </p:nvGrpSpPr>
          <p:grpSpPr>
            <a:xfrm>
              <a:off x="5148064" y="3131676"/>
              <a:ext cx="720080" cy="2745596"/>
              <a:chOff x="3419872" y="3491716"/>
              <a:chExt cx="720080" cy="2745596"/>
            </a:xfrm>
          </p:grpSpPr>
          <p:sp>
            <p:nvSpPr>
              <p:cNvPr id="51" name="TextBox 50"/>
              <p:cNvSpPr txBox="1"/>
              <p:nvPr/>
            </p:nvSpPr>
            <p:spPr>
              <a:xfrm>
                <a:off x="3635896" y="3491716"/>
                <a:ext cx="504056"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1h</a:t>
                </a:r>
                <a:endParaRPr lang="ru-RU" b="1" dirty="0">
                  <a:latin typeface="Times New Roman" pitchFamily="18" charset="0"/>
                  <a:cs typeface="Times New Roman" pitchFamily="18" charset="0"/>
                </a:endParaRPr>
              </a:p>
            </p:txBody>
          </p:sp>
          <p:sp>
            <p:nvSpPr>
              <p:cNvPr id="52" name="TextBox 51"/>
              <p:cNvSpPr txBox="1"/>
              <p:nvPr/>
            </p:nvSpPr>
            <p:spPr>
              <a:xfrm>
                <a:off x="3491880" y="4643844"/>
                <a:ext cx="64807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24h</a:t>
                </a:r>
                <a:endParaRPr lang="ru-RU" b="1" dirty="0">
                  <a:latin typeface="Times New Roman" pitchFamily="18" charset="0"/>
                  <a:cs typeface="Times New Roman" pitchFamily="18" charset="0"/>
                </a:endParaRPr>
              </a:p>
            </p:txBody>
          </p:sp>
          <p:sp>
            <p:nvSpPr>
              <p:cNvPr id="53" name="TextBox 52"/>
              <p:cNvSpPr txBox="1"/>
              <p:nvPr/>
            </p:nvSpPr>
            <p:spPr>
              <a:xfrm>
                <a:off x="3419872" y="5590981"/>
                <a:ext cx="648072"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30</a:t>
                </a:r>
              </a:p>
              <a:p>
                <a:pPr algn="ctr"/>
                <a:r>
                  <a:rPr lang="en-US" b="1" dirty="0" smtClean="0">
                    <a:latin typeface="Times New Roman" pitchFamily="18" charset="0"/>
                    <a:cs typeface="Times New Roman" pitchFamily="18" charset="0"/>
                  </a:rPr>
                  <a:t>days</a:t>
                </a:r>
                <a:endParaRPr lang="ru-RU" b="1" dirty="0">
                  <a:latin typeface="Times New Roman" pitchFamily="18" charset="0"/>
                  <a:cs typeface="Times New Roman" pitchFamily="18" charset="0"/>
                </a:endParaRPr>
              </a:p>
            </p:txBody>
          </p:sp>
        </p:grpSp>
        <p:pic>
          <p:nvPicPr>
            <p:cNvPr id="2" name="Picture 2"/>
            <p:cNvPicPr>
              <a:picLocks noChangeAspect="1" noChangeArrowheads="1"/>
            </p:cNvPicPr>
            <p:nvPr/>
          </p:nvPicPr>
          <p:blipFill>
            <a:blip r:embed="rId10" cstate="print"/>
            <a:srcRect/>
            <a:stretch>
              <a:fillRect/>
            </a:stretch>
          </p:blipFill>
          <p:spPr bwMode="auto">
            <a:xfrm>
              <a:off x="5796136" y="2780928"/>
              <a:ext cx="1080120" cy="3397151"/>
            </a:xfrm>
            <a:prstGeom prst="rect">
              <a:avLst/>
            </a:prstGeom>
            <a:noFill/>
            <a:ln w="9525">
              <a:noFill/>
              <a:miter lim="800000"/>
              <a:headEnd/>
              <a:tailEnd/>
            </a:ln>
          </p:spPr>
        </p:pic>
      </p:grpSp>
      <p:pic>
        <p:nvPicPr>
          <p:cNvPr id="4" name="Picture 3"/>
          <p:cNvPicPr>
            <a:picLocks noChangeAspect="1" noChangeArrowheads="1"/>
          </p:cNvPicPr>
          <p:nvPr/>
        </p:nvPicPr>
        <p:blipFill>
          <a:blip r:embed="rId11" cstate="print"/>
          <a:srcRect/>
          <a:stretch>
            <a:fillRect/>
          </a:stretch>
        </p:blipFill>
        <p:spPr bwMode="auto">
          <a:xfrm>
            <a:off x="7812360" y="2780929"/>
            <a:ext cx="1058702" cy="3384376"/>
          </a:xfrm>
          <a:prstGeom prst="rect">
            <a:avLst/>
          </a:prstGeom>
          <a:noFill/>
          <a:ln w="9525">
            <a:noFill/>
            <a:miter lim="800000"/>
            <a:headEnd/>
            <a:tailEnd/>
          </a:ln>
        </p:spPr>
      </p:pic>
      <p:sp>
        <p:nvSpPr>
          <p:cNvPr id="46" name="Прямоугольник 45"/>
          <p:cNvSpPr/>
          <p:nvPr/>
        </p:nvSpPr>
        <p:spPr>
          <a:xfrm>
            <a:off x="971600" y="1556792"/>
            <a:ext cx="3672408" cy="369332"/>
          </a:xfrm>
          <a:prstGeom prst="rect">
            <a:avLst/>
          </a:prstGeom>
          <a:solidFill>
            <a:schemeClr val="bg1"/>
          </a:solidFill>
        </p:spPr>
        <p:txBody>
          <a:bodyPr wrap="square">
            <a:spAutoFit/>
          </a:bodyPr>
          <a:lstStyle/>
          <a:p>
            <a:pPr algn="ctr"/>
            <a:r>
              <a:rPr lang="en-US" b="1" dirty="0" smtClean="0">
                <a:latin typeface="Times New Roman" pitchFamily="18" charset="0"/>
                <a:cs typeface="Times New Roman" pitchFamily="18" charset="0"/>
              </a:rPr>
              <a:t>1 </a:t>
            </a:r>
            <a:r>
              <a:rPr lang="en-US" b="1" dirty="0" err="1" smtClean="0">
                <a:latin typeface="Times New Roman" pitchFamily="18" charset="0"/>
                <a:cs typeface="Times New Roman" pitchFamily="18" charset="0"/>
              </a:rPr>
              <a:t>Gy</a:t>
            </a:r>
            <a:r>
              <a:rPr lang="en-US" b="1" dirty="0" smtClean="0">
                <a:latin typeface="Times New Roman" pitchFamily="18" charset="0"/>
                <a:cs typeface="Times New Roman" pitchFamily="18" charset="0"/>
              </a:rPr>
              <a:t> </a:t>
            </a:r>
            <a:endParaRPr lang="ru-RU"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2.77778E-7 -4.1152E-6 L 0.55122 0.08397 " pathEditMode="relative" rAng="0" ptsTypes="AA">
                                      <p:cBhvr>
                                        <p:cTn id="40" dur="500" fill="hold"/>
                                        <p:tgtEl>
                                          <p:spTgt spid="2051"/>
                                        </p:tgtEl>
                                        <p:attrNameLst>
                                          <p:attrName>ppt_x</p:attrName>
                                          <p:attrName>ppt_y</p:attrName>
                                        </p:attrNameLst>
                                      </p:cBhvr>
                                      <p:rCtr x="276" y="42"/>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2.5E-6 3.3395E-6 L 0.55087 0.06799 " pathEditMode="relative" rAng="0" ptsTypes="AA">
                                      <p:cBhvr>
                                        <p:cTn id="44" dur="500" fill="hold"/>
                                        <p:tgtEl>
                                          <p:spTgt spid="2050"/>
                                        </p:tgtEl>
                                        <p:attrNameLst>
                                          <p:attrName>ppt_x</p:attrName>
                                          <p:attrName>ppt_y</p:attrName>
                                        </p:attrNameLst>
                                      </p:cBhvr>
                                      <p:rCtr x="275" y="34"/>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44444E-6 -4.44444E-6 L 0.28612 0.22061 " pathEditMode="relative" rAng="0" ptsTypes="AA">
                                      <p:cBhvr>
                                        <p:cTn id="48" dur="500" fill="hold"/>
                                        <p:tgtEl>
                                          <p:spTgt spid="2057"/>
                                        </p:tgtEl>
                                        <p:attrNameLst>
                                          <p:attrName>ppt_x</p:attrName>
                                          <p:attrName>ppt_y</p:attrName>
                                        </p:attrNameLst>
                                      </p:cBhvr>
                                      <p:rCtr x="143" y="110"/>
                                    </p:animMotion>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linds(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051"/>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050"/>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5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059"/>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50"/>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31"/>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40"/>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9"/>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animBg="1"/>
      <p:bldP spid="35" grpId="0"/>
      <p:bldP spid="31" grpId="0" animBg="1"/>
      <p:bldP spid="31" grpId="1" animBg="1"/>
      <p:bldP spid="31" grpId="2" animBg="1"/>
      <p:bldP spid="37" grpId="0" animBg="1"/>
      <p:bldP spid="37" grpId="1" animBg="1"/>
      <p:bldP spid="37" grpId="2" animBg="1"/>
      <p:bldP spid="40" grpId="0" animBg="1"/>
      <p:bldP spid="40" grpId="1" animBg="1"/>
      <p:bldP spid="40" grpId="2" animBg="1"/>
      <p:bldP spid="47" grpId="0"/>
      <p:bldP spid="50" grpId="0"/>
      <p:bldP spid="50" grpId="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10389</TotalTime>
  <Words>1866</Words>
  <Application>Microsoft Office PowerPoint</Application>
  <PresentationFormat>Экран (4:3)</PresentationFormat>
  <Paragraphs>229</Paragraphs>
  <Slides>11</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Слайд 1</vt:lpstr>
      <vt:lpstr>Слайд 2</vt:lpstr>
      <vt:lpstr>Слайд 3</vt:lpstr>
      <vt:lpstr>Cerebellum cortex</vt:lpstr>
      <vt:lpstr>Research goals</vt:lpstr>
      <vt:lpstr>Слайд 6</vt:lpstr>
      <vt:lpstr>Слайд 7</vt:lpstr>
      <vt:lpstr>Слайд 8</vt:lpstr>
      <vt:lpstr>Слайд 9</vt:lpstr>
      <vt:lpstr>Conclusions</vt:lpstr>
      <vt:lpstr>Слайд 11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Татьяна</dc:creator>
  <cp:lastModifiedBy>Татьяна</cp:lastModifiedBy>
  <cp:revision>967</cp:revision>
  <dcterms:created xsi:type="dcterms:W3CDTF">2016-03-01T11:29:29Z</dcterms:created>
  <dcterms:modified xsi:type="dcterms:W3CDTF">2017-11-29T13:36:14Z</dcterms:modified>
</cp:coreProperties>
</file>