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816" r:id="rId3"/>
    <p:sldId id="817" r:id="rId4"/>
    <p:sldId id="785" r:id="rId5"/>
    <p:sldId id="865" r:id="rId6"/>
    <p:sldId id="958" r:id="rId7"/>
    <p:sldId id="959" r:id="rId8"/>
    <p:sldId id="506" r:id="rId9"/>
    <p:sldId id="961" r:id="rId10"/>
    <p:sldId id="594" r:id="rId11"/>
    <p:sldId id="615" r:id="rId12"/>
    <p:sldId id="944" r:id="rId13"/>
    <p:sldId id="915" r:id="rId14"/>
    <p:sldId id="964" r:id="rId15"/>
    <p:sldId id="878" r:id="rId16"/>
    <p:sldId id="942" r:id="rId17"/>
    <p:sldId id="967" r:id="rId18"/>
    <p:sldId id="946" r:id="rId19"/>
    <p:sldId id="947" r:id="rId20"/>
    <p:sldId id="949" r:id="rId21"/>
    <p:sldId id="962" r:id="rId22"/>
    <p:sldId id="593" r:id="rId23"/>
    <p:sldId id="781" r:id="rId24"/>
    <p:sldId id="963" r:id="rId25"/>
    <p:sldId id="715" r:id="rId26"/>
    <p:sldId id="937" r:id="rId27"/>
    <p:sldId id="960" r:id="rId28"/>
    <p:sldId id="517" r:id="rId29"/>
    <p:sldId id="716" r:id="rId30"/>
    <p:sldId id="768" r:id="rId31"/>
    <p:sldId id="868" r:id="rId32"/>
    <p:sldId id="449" r:id="rId33"/>
    <p:sldId id="741" r:id="rId34"/>
    <p:sldId id="965"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nstantin Gertsenberger" initials="" lastIdx="0" clrIdx="0"/>
  <p:cmAuthor id="2" name="Konstantin Gertsenberger" initials="KG" lastIdx="4" clrIdx="1">
    <p:extLst>
      <p:ext uri="{19B8F6BF-5375-455C-9EA6-DF929625EA0E}">
        <p15:presenceInfo xmlns:p15="http://schemas.microsoft.com/office/powerpoint/2012/main" userId="96194aa7e00f597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800"/>
    <a:srgbClr val="323165"/>
    <a:srgbClr val="003F7F"/>
    <a:srgbClr val="CE8B32"/>
    <a:srgbClr val="DFDFDF"/>
    <a:srgbClr val="E62024"/>
    <a:srgbClr val="474690"/>
    <a:srgbClr val="394D72"/>
    <a:srgbClr val="5D2C25"/>
    <a:srgbClr val="AD53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03447BB-5D67-496B-8E87-E561075AD55C}" styleName="Темный стиль 1 — акцент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Светлый стиль 2 — акцент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Светлый стиль 2 — акцент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93D81CF-94F2-401A-BA57-92F5A7B2D0C5}" styleName="Средний стиль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Средний стиль 1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43" autoAdjust="0"/>
    <p:restoredTop sz="96438" autoAdjust="0"/>
  </p:normalViewPr>
  <p:slideViewPr>
    <p:cSldViewPr>
      <p:cViewPr varScale="1">
        <p:scale>
          <a:sx n="116" d="100"/>
          <a:sy n="116" d="100"/>
        </p:scale>
        <p:origin x="1882"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501E66-8822-4C94-B0F5-D34A208D4296}" type="datetimeFigureOut">
              <a:rPr lang="ru-RU" smtClean="0"/>
              <a:t>12.09.2023</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ADB2CA-D18B-4600-A3D4-3CB56DE45188}" type="slidenum">
              <a:rPr lang="ru-RU" smtClean="0"/>
              <a:t>‹#›</a:t>
            </a:fld>
            <a:endParaRPr lang="ru-RU"/>
          </a:p>
        </p:txBody>
      </p:sp>
    </p:spTree>
    <p:extLst>
      <p:ext uri="{BB962C8B-B14F-4D97-AF65-F5344CB8AC3E}">
        <p14:creationId xmlns:p14="http://schemas.microsoft.com/office/powerpoint/2010/main" val="2957745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F88A6B-7214-D54C-B590-F5030142D045}" type="slidenum">
              <a:rPr lang="en-US" sz="1200"/>
              <a:pPr eaLnBrk="1" hangingPunct="1"/>
              <a:t>6</a:t>
            </a:fld>
            <a:endParaRPr lang="en-US"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5319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fi-FI" sz="1800" b="0" i="0" u="none" strike="noStrike" baseline="0" dirty="0">
              <a:solidFill>
                <a:srgbClr val="000000"/>
              </a:solidFill>
              <a:latin typeface="Calibri" panose="020F0502020204030204" pitchFamily="34" charset="0"/>
            </a:endParaRPr>
          </a:p>
        </p:txBody>
      </p:sp>
      <p:sp>
        <p:nvSpPr>
          <p:cNvPr id="4" name="Номер слайда 3"/>
          <p:cNvSpPr>
            <a:spLocks noGrp="1"/>
          </p:cNvSpPr>
          <p:nvPr>
            <p:ph type="sldNum" sz="quarter" idx="5"/>
          </p:nvPr>
        </p:nvSpPr>
        <p:spPr/>
        <p:txBody>
          <a:bodyPr/>
          <a:lstStyle/>
          <a:p>
            <a:fld id="{81ADB2CA-D18B-4600-A3D4-3CB56DE45188}" type="slidenum">
              <a:rPr lang="ru-RU" smtClean="0"/>
              <a:t>30</a:t>
            </a:fld>
            <a:endParaRPr lang="ru-RU"/>
          </a:p>
        </p:txBody>
      </p:sp>
    </p:spTree>
    <p:extLst>
      <p:ext uri="{BB962C8B-B14F-4D97-AF65-F5344CB8AC3E}">
        <p14:creationId xmlns:p14="http://schemas.microsoft.com/office/powerpoint/2010/main" val="630905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F88A6B-7214-D54C-B590-F5030142D045}" type="slidenum">
              <a:rPr lang="en-US" sz="1200"/>
              <a:pPr eaLnBrk="1" hangingPunct="1"/>
              <a:t>7</a:t>
            </a:fld>
            <a:endParaRPr lang="en-US"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278823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mn-cs"/>
            </a:endParaRPr>
          </a:p>
        </p:txBody>
      </p:sp>
      <p:sp>
        <p:nvSpPr>
          <p:cNvPr id="4" name="Номер слайда 3"/>
          <p:cNvSpPr>
            <a:spLocks noGrp="1"/>
          </p:cNvSpPr>
          <p:nvPr>
            <p:ph type="sldNum" sz="quarter" idx="5"/>
          </p:nvPr>
        </p:nvSpPr>
        <p:spPr/>
        <p:txBody>
          <a:bodyPr/>
          <a:lstStyle/>
          <a:p>
            <a:fld id="{81ADB2CA-D18B-4600-A3D4-3CB56DE45188}" type="slidenum">
              <a:rPr lang="ru-RU" smtClean="0"/>
              <a:t>8</a:t>
            </a:fld>
            <a:endParaRPr lang="ru-RU"/>
          </a:p>
        </p:txBody>
      </p:sp>
    </p:spTree>
    <p:extLst>
      <p:ext uri="{BB962C8B-B14F-4D97-AF65-F5344CB8AC3E}">
        <p14:creationId xmlns:p14="http://schemas.microsoft.com/office/powerpoint/2010/main" val="1904522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81ADB2CA-D18B-4600-A3D4-3CB56DE45188}" type="slidenum">
              <a:rPr lang="ru-RU" smtClean="0"/>
              <a:t>9</a:t>
            </a:fld>
            <a:endParaRPr lang="ru-RU"/>
          </a:p>
        </p:txBody>
      </p:sp>
    </p:spTree>
    <p:extLst>
      <p:ext uri="{BB962C8B-B14F-4D97-AF65-F5344CB8AC3E}">
        <p14:creationId xmlns:p14="http://schemas.microsoft.com/office/powerpoint/2010/main" val="3484435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81ADB2CA-D18B-4600-A3D4-3CB56DE45188}" type="slidenum">
              <a:rPr lang="ru-RU" smtClean="0"/>
              <a:t>10</a:t>
            </a:fld>
            <a:endParaRPr lang="ru-RU"/>
          </a:p>
        </p:txBody>
      </p:sp>
    </p:spTree>
    <p:extLst>
      <p:ext uri="{BB962C8B-B14F-4D97-AF65-F5344CB8AC3E}">
        <p14:creationId xmlns:p14="http://schemas.microsoft.com/office/powerpoint/2010/main" val="1434586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ru-RU" sz="1200" dirty="0">
              <a:solidFill>
                <a:srgbClr val="080808"/>
              </a:solidFill>
              <a:latin typeface="Verdana" panose="020B0604030504040204" pitchFamily="34" charset="0"/>
            </a:endParaRPr>
          </a:p>
        </p:txBody>
      </p:sp>
      <p:sp>
        <p:nvSpPr>
          <p:cNvPr id="4" name="Номер слайда 3"/>
          <p:cNvSpPr>
            <a:spLocks noGrp="1"/>
          </p:cNvSpPr>
          <p:nvPr>
            <p:ph type="sldNum" sz="quarter" idx="5"/>
          </p:nvPr>
        </p:nvSpPr>
        <p:spPr/>
        <p:txBody>
          <a:bodyPr/>
          <a:lstStyle/>
          <a:p>
            <a:fld id="{81ADB2CA-D18B-4600-A3D4-3CB56DE45188}" type="slidenum">
              <a:rPr lang="ru-RU" smtClean="0"/>
              <a:t>22</a:t>
            </a:fld>
            <a:endParaRPr lang="ru-RU"/>
          </a:p>
        </p:txBody>
      </p:sp>
    </p:spTree>
    <p:extLst>
      <p:ext uri="{BB962C8B-B14F-4D97-AF65-F5344CB8AC3E}">
        <p14:creationId xmlns:p14="http://schemas.microsoft.com/office/powerpoint/2010/main" val="50576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1ADB2CA-D18B-4600-A3D4-3CB56DE45188}" type="slidenum">
              <a:rPr lang="ru-RU" smtClean="0"/>
              <a:t>25</a:t>
            </a:fld>
            <a:endParaRPr lang="ru-RU"/>
          </a:p>
        </p:txBody>
      </p:sp>
    </p:spTree>
    <p:extLst>
      <p:ext uri="{BB962C8B-B14F-4D97-AF65-F5344CB8AC3E}">
        <p14:creationId xmlns:p14="http://schemas.microsoft.com/office/powerpoint/2010/main" val="1005242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1ADB2CA-D18B-4600-A3D4-3CB56DE45188}" type="slidenum">
              <a:rPr lang="ru-RU" smtClean="0"/>
              <a:t>26</a:t>
            </a:fld>
            <a:endParaRPr lang="ru-RU"/>
          </a:p>
        </p:txBody>
      </p:sp>
    </p:spTree>
    <p:extLst>
      <p:ext uri="{BB962C8B-B14F-4D97-AF65-F5344CB8AC3E}">
        <p14:creationId xmlns:p14="http://schemas.microsoft.com/office/powerpoint/2010/main" val="4211847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1ADB2CA-D18B-4600-A3D4-3CB56DE45188}" type="slidenum">
              <a:rPr lang="ru-RU" smtClean="0"/>
              <a:t>28</a:t>
            </a:fld>
            <a:endParaRPr lang="ru-RU"/>
          </a:p>
        </p:txBody>
      </p:sp>
    </p:spTree>
    <p:extLst>
      <p:ext uri="{BB962C8B-B14F-4D97-AF65-F5344CB8AC3E}">
        <p14:creationId xmlns:p14="http://schemas.microsoft.com/office/powerpoint/2010/main" val="3913242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089" name="Freeform 17"/>
          <p:cNvSpPr>
            <a:spLocks/>
          </p:cNvSpPr>
          <p:nvPr/>
        </p:nvSpPr>
        <p:spPr bwMode="gray">
          <a:xfrm>
            <a:off x="0" y="0"/>
            <a:ext cx="7677150" cy="6858000"/>
          </a:xfrm>
          <a:custGeom>
            <a:avLst/>
            <a:gdLst>
              <a:gd name="T0" fmla="*/ 0 w 4272"/>
              <a:gd name="T1" fmla="*/ 0 h 4320"/>
              <a:gd name="T2" fmla="*/ 4272 w 4272"/>
              <a:gd name="T3" fmla="*/ 0 h 4320"/>
              <a:gd name="T4" fmla="*/ 2832 w 4272"/>
              <a:gd name="T5" fmla="*/ 4320 h 4320"/>
              <a:gd name="T6" fmla="*/ 0 w 4272"/>
              <a:gd name="T7" fmla="*/ 4320 h 4320"/>
              <a:gd name="T8" fmla="*/ 0 w 4272"/>
              <a:gd name="T9" fmla="*/ 0 h 4320"/>
            </a:gdLst>
            <a:ahLst/>
            <a:cxnLst>
              <a:cxn ang="0">
                <a:pos x="T0" y="T1"/>
              </a:cxn>
              <a:cxn ang="0">
                <a:pos x="T2" y="T3"/>
              </a:cxn>
              <a:cxn ang="0">
                <a:pos x="T4" y="T5"/>
              </a:cxn>
              <a:cxn ang="0">
                <a:pos x="T6" y="T7"/>
              </a:cxn>
              <a:cxn ang="0">
                <a:pos x="T8" y="T9"/>
              </a:cxn>
            </a:cxnLst>
            <a:rect l="0" t="0" r="r" b="b"/>
            <a:pathLst>
              <a:path w="4272" h="4320">
                <a:moveTo>
                  <a:pt x="0" y="0"/>
                </a:moveTo>
                <a:lnTo>
                  <a:pt x="4272" y="0"/>
                </a:lnTo>
                <a:lnTo>
                  <a:pt x="2832" y="4320"/>
                </a:lnTo>
                <a:lnTo>
                  <a:pt x="0" y="4320"/>
                </a:lnTo>
                <a:lnTo>
                  <a:pt x="0" y="0"/>
                </a:lnTo>
                <a:close/>
              </a:path>
            </a:pathLst>
          </a:custGeom>
          <a:gradFill rotWithShape="1">
            <a:gsLst>
              <a:gs pos="0">
                <a:schemeClr val="folHlink">
                  <a:gamma/>
                  <a:tint val="19216"/>
                  <a:invGamma/>
                </a:schemeClr>
              </a:gs>
              <a:gs pos="100000">
                <a:schemeClr val="folHlink">
                  <a:alpha val="23000"/>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algn="ctr" rotWithShape="0">
                    <a:schemeClr val="bg2">
                      <a:alpha val="50000"/>
                    </a:schemeClr>
                  </a:outerShdw>
                </a:effectLst>
              </a14:hiddenEffects>
            </a:ext>
          </a:extLst>
        </p:spPr>
        <p:txBody>
          <a:bodyPr/>
          <a:lstStyle/>
          <a:p>
            <a:endParaRPr lang="ru-RU"/>
          </a:p>
        </p:txBody>
      </p:sp>
      <p:sp>
        <p:nvSpPr>
          <p:cNvPr id="3090" name="Rectangle 18"/>
          <p:cNvSpPr>
            <a:spLocks noChangeArrowheads="1"/>
          </p:cNvSpPr>
          <p:nvPr/>
        </p:nvSpPr>
        <p:spPr bwMode="gray">
          <a:xfrm>
            <a:off x="0" y="762000"/>
            <a:ext cx="9144000" cy="2386013"/>
          </a:xfrm>
          <a:prstGeom prst="rect">
            <a:avLst/>
          </a:prstGeom>
          <a:solidFill>
            <a:schemeClr val="hlink">
              <a:alpha val="96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91" name="Rectangle 19"/>
          <p:cNvSpPr>
            <a:spLocks noChangeArrowheads="1"/>
          </p:cNvSpPr>
          <p:nvPr/>
        </p:nvSpPr>
        <p:spPr bwMode="gray">
          <a:xfrm>
            <a:off x="0" y="6477000"/>
            <a:ext cx="9144000" cy="381000"/>
          </a:xfrm>
          <a:prstGeom prst="rect">
            <a:avLst/>
          </a:prstGeom>
          <a:solidFill>
            <a:srgbClr val="969696">
              <a:alpha val="56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92" name="Freeform 20" descr="gbc_1"/>
          <p:cNvSpPr>
            <a:spLocks/>
          </p:cNvSpPr>
          <p:nvPr/>
        </p:nvSpPr>
        <p:spPr bwMode="gray">
          <a:xfrm>
            <a:off x="0" y="914400"/>
            <a:ext cx="7326313" cy="2233613"/>
          </a:xfrm>
          <a:custGeom>
            <a:avLst/>
            <a:gdLst>
              <a:gd name="T0" fmla="*/ 0 w 4615"/>
              <a:gd name="T1" fmla="*/ 0 h 1407"/>
              <a:gd name="T2" fmla="*/ 4615 w 4615"/>
              <a:gd name="T3" fmla="*/ 0 h 1407"/>
              <a:gd name="T4" fmla="*/ 4092 w 4615"/>
              <a:gd name="T5" fmla="*/ 1386 h 1407"/>
              <a:gd name="T6" fmla="*/ 0 w 4615"/>
              <a:gd name="T7" fmla="*/ 1407 h 1407"/>
              <a:gd name="T8" fmla="*/ 0 w 4615"/>
              <a:gd name="T9" fmla="*/ 0 h 1407"/>
            </a:gdLst>
            <a:ahLst/>
            <a:cxnLst>
              <a:cxn ang="0">
                <a:pos x="T0" y="T1"/>
              </a:cxn>
              <a:cxn ang="0">
                <a:pos x="T2" y="T3"/>
              </a:cxn>
              <a:cxn ang="0">
                <a:pos x="T4" y="T5"/>
              </a:cxn>
              <a:cxn ang="0">
                <a:pos x="T6" y="T7"/>
              </a:cxn>
              <a:cxn ang="0">
                <a:pos x="T8" y="T9"/>
              </a:cxn>
            </a:cxnLst>
            <a:rect l="0" t="0" r="r" b="b"/>
            <a:pathLst>
              <a:path w="4615" h="1407">
                <a:moveTo>
                  <a:pt x="0" y="0"/>
                </a:moveTo>
                <a:lnTo>
                  <a:pt x="4615" y="0"/>
                </a:lnTo>
                <a:lnTo>
                  <a:pt x="4092" y="1386"/>
                </a:lnTo>
                <a:lnTo>
                  <a:pt x="0" y="1407"/>
                </a:lnTo>
                <a:lnTo>
                  <a:pt x="0" y="0"/>
                </a:lnTo>
                <a:close/>
              </a:path>
            </a:pathLst>
          </a:custGeom>
          <a:blipFill dpi="0" rotWithShape="1">
            <a:blip r:embed="rId2"/>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093" name="Rectangle 21"/>
          <p:cNvSpPr>
            <a:spLocks noChangeArrowheads="1"/>
          </p:cNvSpPr>
          <p:nvPr/>
        </p:nvSpPr>
        <p:spPr bwMode="gray">
          <a:xfrm>
            <a:off x="0" y="3124200"/>
            <a:ext cx="9144000" cy="762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074" name="Rectangle 2"/>
          <p:cNvSpPr>
            <a:spLocks noGrp="1" noChangeArrowheads="1"/>
          </p:cNvSpPr>
          <p:nvPr>
            <p:ph type="ctrTitle"/>
          </p:nvPr>
        </p:nvSpPr>
        <p:spPr>
          <a:xfrm>
            <a:off x="914400" y="3200400"/>
            <a:ext cx="7239000" cy="609600"/>
          </a:xfrm>
        </p:spPr>
        <p:txBody>
          <a:bodyPr/>
          <a:lstStyle>
            <a:lvl1pPr>
              <a:defRPr sz="4000"/>
            </a:lvl1pPr>
          </a:lstStyle>
          <a:p>
            <a:pPr lvl="0"/>
            <a:r>
              <a:rPr lang="ru-RU" altLang="ru-RU" noProof="0"/>
              <a:t>Образец заголовка</a:t>
            </a:r>
            <a:endParaRPr lang="en-US" altLang="ru-RU" noProof="0"/>
          </a:p>
        </p:txBody>
      </p:sp>
      <p:sp>
        <p:nvSpPr>
          <p:cNvPr id="3075" name="Rectangle 3"/>
          <p:cNvSpPr>
            <a:spLocks noGrp="1" noChangeArrowheads="1"/>
          </p:cNvSpPr>
          <p:nvPr>
            <p:ph type="subTitle" idx="1"/>
          </p:nvPr>
        </p:nvSpPr>
        <p:spPr bwMode="white">
          <a:xfrm>
            <a:off x="5334000" y="6038850"/>
            <a:ext cx="3581400" cy="304800"/>
          </a:xfrm>
        </p:spPr>
        <p:txBody>
          <a:bodyPr/>
          <a:lstStyle>
            <a:lvl1pPr marL="0" indent="0" algn="ctr">
              <a:buFont typeface="Wingdings" pitchFamily="2" charset="2"/>
              <a:buNone/>
              <a:defRPr sz="1600">
                <a:solidFill>
                  <a:schemeClr val="tx2"/>
                </a:solidFill>
              </a:defRPr>
            </a:lvl1pPr>
          </a:lstStyle>
          <a:p>
            <a:pPr lvl="0"/>
            <a:r>
              <a:rPr lang="ru-RU" altLang="ru-RU" noProof="0"/>
              <a:t>Образец подзаголовка</a:t>
            </a:r>
            <a:endParaRPr lang="en-US" altLang="ru-RU" noProof="0"/>
          </a:p>
        </p:txBody>
      </p:sp>
      <p:sp>
        <p:nvSpPr>
          <p:cNvPr id="3076" name="Rectangle 4"/>
          <p:cNvSpPr>
            <a:spLocks noGrp="1" noChangeArrowheads="1"/>
          </p:cNvSpPr>
          <p:nvPr>
            <p:ph type="dt" sz="half" idx="2"/>
          </p:nvPr>
        </p:nvSpPr>
        <p:spPr>
          <a:xfrm>
            <a:off x="457200" y="6556375"/>
            <a:ext cx="2133600" cy="134938"/>
          </a:xfrm>
        </p:spPr>
        <p:txBody>
          <a:bodyPr/>
          <a:lstStyle>
            <a:lvl1pPr>
              <a:defRPr>
                <a:latin typeface="Arial" charset="0"/>
              </a:defRPr>
            </a:lvl1pPr>
          </a:lstStyle>
          <a:p>
            <a:endParaRPr lang="en-US" altLang="ru-RU"/>
          </a:p>
        </p:txBody>
      </p:sp>
      <p:sp>
        <p:nvSpPr>
          <p:cNvPr id="3077" name="Rectangle 5"/>
          <p:cNvSpPr>
            <a:spLocks noGrp="1" noChangeArrowheads="1"/>
          </p:cNvSpPr>
          <p:nvPr>
            <p:ph type="ftr" sz="quarter" idx="3"/>
          </p:nvPr>
        </p:nvSpPr>
        <p:spPr bwMode="auto">
          <a:xfrm>
            <a:off x="3238500" y="6578600"/>
            <a:ext cx="2895600" cy="1714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en-US" altLang="ru-RU"/>
          </a:p>
        </p:txBody>
      </p:sp>
      <p:sp>
        <p:nvSpPr>
          <p:cNvPr id="3078" name="Rectangle 6"/>
          <p:cNvSpPr>
            <a:spLocks noGrp="1" noChangeArrowheads="1"/>
          </p:cNvSpPr>
          <p:nvPr>
            <p:ph type="sldNum" sz="quarter" idx="4"/>
          </p:nvPr>
        </p:nvSpPr>
        <p:spPr>
          <a:xfrm>
            <a:off x="8458200" y="6588125"/>
            <a:ext cx="457200" cy="168275"/>
          </a:xfrm>
        </p:spPr>
        <p:txBody>
          <a:bodyPr/>
          <a:lstStyle>
            <a:lvl1pPr algn="r">
              <a:defRPr>
                <a:latin typeface="Arial" charset="0"/>
              </a:defRPr>
            </a:lvl1pPr>
          </a:lstStyle>
          <a:p>
            <a:fld id="{28F800CE-29D5-4305-B89D-767B17F70336}" type="slidenum">
              <a:rPr lang="en-US" altLang="ru-RU"/>
              <a:pPr/>
              <a:t>‹#›</a:t>
            </a:fld>
            <a:endParaRPr lang="en-US" altLang="ru-RU"/>
          </a:p>
        </p:txBody>
      </p:sp>
      <p:sp>
        <p:nvSpPr>
          <p:cNvPr id="3086" name="Text Box 14"/>
          <p:cNvSpPr txBox="1">
            <a:spLocks noChangeArrowheads="1"/>
          </p:cNvSpPr>
          <p:nvPr/>
        </p:nvSpPr>
        <p:spPr bwMode="auto">
          <a:xfrm>
            <a:off x="304800" y="176213"/>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ru-RU" sz="2400" b="1">
                <a:solidFill>
                  <a:schemeClr val="tx2"/>
                </a:solidFill>
                <a:latin typeface="Verdana" pitchFamily="34" charset="0"/>
              </a:rPr>
              <a:t>LOGO</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омер слайда 4"/>
          <p:cNvSpPr>
            <a:spLocks noGrp="1"/>
          </p:cNvSpPr>
          <p:nvPr>
            <p:ph type="sldNum" sz="quarter" idx="11"/>
          </p:nvPr>
        </p:nvSpPr>
        <p:spPr/>
        <p:txBody>
          <a:bodyPr/>
          <a:lstStyle>
            <a:lvl1pPr>
              <a:defRPr/>
            </a:lvl1pPr>
          </a:lstStyle>
          <a:p>
            <a:fld id="{245C4947-1871-4476-9D1A-2003606D201F}" type="slidenum">
              <a:rPr lang="en-US" altLang="ru-RU"/>
              <a:pPr/>
              <a:t>‹#›</a:t>
            </a:fld>
            <a:endParaRPr lang="en-US" altLang="ru-RU"/>
          </a:p>
        </p:txBody>
      </p:sp>
    </p:spTree>
    <p:extLst>
      <p:ext uri="{BB962C8B-B14F-4D97-AF65-F5344CB8AC3E}">
        <p14:creationId xmlns:p14="http://schemas.microsoft.com/office/powerpoint/2010/main" val="3704425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86550" y="412750"/>
            <a:ext cx="2076450" cy="591185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412750"/>
            <a:ext cx="6076950" cy="59118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омер слайда 4"/>
          <p:cNvSpPr>
            <a:spLocks noGrp="1"/>
          </p:cNvSpPr>
          <p:nvPr>
            <p:ph type="sldNum" sz="quarter" idx="11"/>
          </p:nvPr>
        </p:nvSpPr>
        <p:spPr/>
        <p:txBody>
          <a:bodyPr/>
          <a:lstStyle>
            <a:lvl1pPr>
              <a:defRPr/>
            </a:lvl1pPr>
          </a:lstStyle>
          <a:p>
            <a:fld id="{22EA9F00-71C0-427C-9125-F6F9FDD6BC99}" type="slidenum">
              <a:rPr lang="en-US" altLang="ru-RU"/>
              <a:pPr/>
              <a:t>‹#›</a:t>
            </a:fld>
            <a:endParaRPr lang="en-US" altLang="ru-RU"/>
          </a:p>
        </p:txBody>
      </p:sp>
    </p:spTree>
    <p:extLst>
      <p:ext uri="{BB962C8B-B14F-4D97-AF65-F5344CB8AC3E}">
        <p14:creationId xmlns:p14="http://schemas.microsoft.com/office/powerpoint/2010/main" val="640102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412750"/>
            <a:ext cx="8229600" cy="563563"/>
          </a:xfrm>
        </p:spPr>
        <p:txBody>
          <a:bodyPr/>
          <a:lstStyle/>
          <a:p>
            <a:r>
              <a:rPr lang="ru-RU"/>
              <a:t>Образец заголовка</a:t>
            </a:r>
          </a:p>
        </p:txBody>
      </p:sp>
      <p:sp>
        <p:nvSpPr>
          <p:cNvPr id="3" name="Таблица 2"/>
          <p:cNvSpPr>
            <a:spLocks noGrp="1"/>
          </p:cNvSpPr>
          <p:nvPr>
            <p:ph type="tbl" idx="1"/>
          </p:nvPr>
        </p:nvSpPr>
        <p:spPr>
          <a:xfrm>
            <a:off x="457200" y="1076325"/>
            <a:ext cx="8229600" cy="5248275"/>
          </a:xfrm>
        </p:spPr>
        <p:txBody>
          <a:bodyPr/>
          <a:lstStyle/>
          <a:p>
            <a:r>
              <a:rPr lang="ru-RU"/>
              <a:t>Вставка таблицы</a:t>
            </a:r>
          </a:p>
        </p:txBody>
      </p:sp>
      <p:sp>
        <p:nvSpPr>
          <p:cNvPr id="4" name="Дата 3"/>
          <p:cNvSpPr>
            <a:spLocks noGrp="1"/>
          </p:cNvSpPr>
          <p:nvPr>
            <p:ph type="dt" sz="half" idx="10"/>
          </p:nvPr>
        </p:nvSpPr>
        <p:spPr>
          <a:xfrm>
            <a:off x="457200" y="6570663"/>
            <a:ext cx="2133600" cy="192087"/>
          </a:xfrm>
        </p:spPr>
        <p:txBody>
          <a:bodyPr/>
          <a:lstStyle>
            <a:lvl1pPr>
              <a:defRPr/>
            </a:lvl1pPr>
          </a:lstStyle>
          <a:p>
            <a:endParaRPr lang="en-US" altLang="ru-RU"/>
          </a:p>
        </p:txBody>
      </p:sp>
      <p:sp>
        <p:nvSpPr>
          <p:cNvPr id="5" name="Номер слайда 4"/>
          <p:cNvSpPr>
            <a:spLocks noGrp="1"/>
          </p:cNvSpPr>
          <p:nvPr>
            <p:ph type="sldNum" sz="quarter" idx="11"/>
          </p:nvPr>
        </p:nvSpPr>
        <p:spPr>
          <a:xfrm>
            <a:off x="3962400" y="6553200"/>
            <a:ext cx="1219200" cy="227013"/>
          </a:xfrm>
        </p:spPr>
        <p:txBody>
          <a:bodyPr/>
          <a:lstStyle>
            <a:lvl1pPr>
              <a:defRPr/>
            </a:lvl1pPr>
          </a:lstStyle>
          <a:p>
            <a:fld id="{025A32CB-2A14-4718-860B-1FE587491ED5}" type="slidenum">
              <a:rPr lang="en-US" altLang="ru-RU"/>
              <a:pPr/>
              <a:t>‹#›</a:t>
            </a:fld>
            <a:endParaRPr lang="en-US" altLang="ru-RU"/>
          </a:p>
        </p:txBody>
      </p:sp>
    </p:spTree>
    <p:extLst>
      <p:ext uri="{BB962C8B-B14F-4D97-AF65-F5344CB8AC3E}">
        <p14:creationId xmlns:p14="http://schemas.microsoft.com/office/powerpoint/2010/main" val="897066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омер слайда 4"/>
          <p:cNvSpPr>
            <a:spLocks noGrp="1"/>
          </p:cNvSpPr>
          <p:nvPr>
            <p:ph type="sldNum" sz="quarter" idx="11"/>
          </p:nvPr>
        </p:nvSpPr>
        <p:spPr/>
        <p:txBody>
          <a:bodyPr/>
          <a:lstStyle>
            <a:lvl1pPr>
              <a:defRPr/>
            </a:lvl1pPr>
          </a:lstStyle>
          <a:p>
            <a:fld id="{3611306F-F464-4C6D-B228-DC2E2473EC41}" type="slidenum">
              <a:rPr lang="en-US" altLang="ru-RU"/>
              <a:pPr/>
              <a:t>‹#›</a:t>
            </a:fld>
            <a:endParaRPr lang="en-US" altLang="ru-RU"/>
          </a:p>
        </p:txBody>
      </p:sp>
    </p:spTree>
    <p:extLst>
      <p:ext uri="{BB962C8B-B14F-4D97-AF65-F5344CB8AC3E}">
        <p14:creationId xmlns:p14="http://schemas.microsoft.com/office/powerpoint/2010/main" val="1764553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омер слайда 4"/>
          <p:cNvSpPr>
            <a:spLocks noGrp="1"/>
          </p:cNvSpPr>
          <p:nvPr>
            <p:ph type="sldNum" sz="quarter" idx="11"/>
          </p:nvPr>
        </p:nvSpPr>
        <p:spPr/>
        <p:txBody>
          <a:bodyPr/>
          <a:lstStyle>
            <a:lvl1pPr>
              <a:defRPr/>
            </a:lvl1pPr>
          </a:lstStyle>
          <a:p>
            <a:fld id="{7EFE9CA9-4EB3-4ACD-8FBA-8F2EB9399409}" type="slidenum">
              <a:rPr lang="en-US" altLang="ru-RU"/>
              <a:pPr/>
              <a:t>‹#›</a:t>
            </a:fld>
            <a:endParaRPr lang="en-US" altLang="ru-RU"/>
          </a:p>
        </p:txBody>
      </p:sp>
    </p:spTree>
    <p:extLst>
      <p:ext uri="{BB962C8B-B14F-4D97-AF65-F5344CB8AC3E}">
        <p14:creationId xmlns:p14="http://schemas.microsoft.com/office/powerpoint/2010/main" val="1012076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омер слайда 5"/>
          <p:cNvSpPr>
            <a:spLocks noGrp="1"/>
          </p:cNvSpPr>
          <p:nvPr>
            <p:ph type="sldNum" sz="quarter" idx="11"/>
          </p:nvPr>
        </p:nvSpPr>
        <p:spPr/>
        <p:txBody>
          <a:bodyPr/>
          <a:lstStyle>
            <a:lvl1pPr>
              <a:defRPr/>
            </a:lvl1pPr>
          </a:lstStyle>
          <a:p>
            <a:fld id="{E704C010-6F0D-49BB-834B-8CF73B1DCA7D}" type="slidenum">
              <a:rPr lang="en-US" altLang="ru-RU"/>
              <a:pPr/>
              <a:t>‹#›</a:t>
            </a:fld>
            <a:endParaRPr lang="en-US" altLang="ru-RU"/>
          </a:p>
        </p:txBody>
      </p:sp>
    </p:spTree>
    <p:extLst>
      <p:ext uri="{BB962C8B-B14F-4D97-AF65-F5344CB8AC3E}">
        <p14:creationId xmlns:p14="http://schemas.microsoft.com/office/powerpoint/2010/main" val="2843064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en-US" altLang="ru-RU"/>
          </a:p>
        </p:txBody>
      </p:sp>
      <p:sp>
        <p:nvSpPr>
          <p:cNvPr id="8" name="Номер слайда 7"/>
          <p:cNvSpPr>
            <a:spLocks noGrp="1"/>
          </p:cNvSpPr>
          <p:nvPr>
            <p:ph type="sldNum" sz="quarter" idx="11"/>
          </p:nvPr>
        </p:nvSpPr>
        <p:spPr/>
        <p:txBody>
          <a:bodyPr/>
          <a:lstStyle>
            <a:lvl1pPr>
              <a:defRPr/>
            </a:lvl1pPr>
          </a:lstStyle>
          <a:p>
            <a:fld id="{BDD65BED-F269-4EA3-8768-EBF0F10E0202}" type="slidenum">
              <a:rPr lang="en-US" altLang="ru-RU"/>
              <a:pPr/>
              <a:t>‹#›</a:t>
            </a:fld>
            <a:endParaRPr lang="en-US" altLang="ru-RU"/>
          </a:p>
        </p:txBody>
      </p:sp>
    </p:spTree>
    <p:extLst>
      <p:ext uri="{BB962C8B-B14F-4D97-AF65-F5344CB8AC3E}">
        <p14:creationId xmlns:p14="http://schemas.microsoft.com/office/powerpoint/2010/main" val="281565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en-US" altLang="ru-RU"/>
          </a:p>
        </p:txBody>
      </p:sp>
      <p:sp>
        <p:nvSpPr>
          <p:cNvPr id="4" name="Номер слайда 3"/>
          <p:cNvSpPr>
            <a:spLocks noGrp="1"/>
          </p:cNvSpPr>
          <p:nvPr>
            <p:ph type="sldNum" sz="quarter" idx="11"/>
          </p:nvPr>
        </p:nvSpPr>
        <p:spPr/>
        <p:txBody>
          <a:bodyPr/>
          <a:lstStyle>
            <a:lvl1pPr>
              <a:defRPr/>
            </a:lvl1pPr>
          </a:lstStyle>
          <a:p>
            <a:fld id="{362811BF-54E1-4D00-A030-A70C39912CED}" type="slidenum">
              <a:rPr lang="en-US" altLang="ru-RU"/>
              <a:pPr/>
              <a:t>‹#›</a:t>
            </a:fld>
            <a:endParaRPr lang="en-US" altLang="ru-RU"/>
          </a:p>
        </p:txBody>
      </p:sp>
    </p:spTree>
    <p:extLst>
      <p:ext uri="{BB962C8B-B14F-4D97-AF65-F5344CB8AC3E}">
        <p14:creationId xmlns:p14="http://schemas.microsoft.com/office/powerpoint/2010/main" val="368164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p>
        </p:txBody>
      </p:sp>
      <p:sp>
        <p:nvSpPr>
          <p:cNvPr id="3" name="Номер слайда 2"/>
          <p:cNvSpPr>
            <a:spLocks noGrp="1"/>
          </p:cNvSpPr>
          <p:nvPr>
            <p:ph type="sldNum" sz="quarter" idx="11"/>
          </p:nvPr>
        </p:nvSpPr>
        <p:spPr/>
        <p:txBody>
          <a:bodyPr/>
          <a:lstStyle>
            <a:lvl1pPr>
              <a:defRPr/>
            </a:lvl1pPr>
          </a:lstStyle>
          <a:p>
            <a:fld id="{E2F60EB4-1912-4FF0-82DF-54E8718E5CE2}" type="slidenum">
              <a:rPr lang="en-US" altLang="ru-RU"/>
              <a:pPr/>
              <a:t>‹#›</a:t>
            </a:fld>
            <a:endParaRPr lang="en-US" altLang="ru-RU"/>
          </a:p>
        </p:txBody>
      </p:sp>
    </p:spTree>
    <p:extLst>
      <p:ext uri="{BB962C8B-B14F-4D97-AF65-F5344CB8AC3E}">
        <p14:creationId xmlns:p14="http://schemas.microsoft.com/office/powerpoint/2010/main" val="579822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омер слайда 5"/>
          <p:cNvSpPr>
            <a:spLocks noGrp="1"/>
          </p:cNvSpPr>
          <p:nvPr>
            <p:ph type="sldNum" sz="quarter" idx="11"/>
          </p:nvPr>
        </p:nvSpPr>
        <p:spPr/>
        <p:txBody>
          <a:bodyPr/>
          <a:lstStyle>
            <a:lvl1pPr>
              <a:defRPr/>
            </a:lvl1pPr>
          </a:lstStyle>
          <a:p>
            <a:fld id="{673F4ACE-3BF6-4C9C-8698-A52401ED0C1D}" type="slidenum">
              <a:rPr lang="en-US" altLang="ru-RU"/>
              <a:pPr/>
              <a:t>‹#›</a:t>
            </a:fld>
            <a:endParaRPr lang="en-US" altLang="ru-RU"/>
          </a:p>
        </p:txBody>
      </p:sp>
    </p:spTree>
    <p:extLst>
      <p:ext uri="{BB962C8B-B14F-4D97-AF65-F5344CB8AC3E}">
        <p14:creationId xmlns:p14="http://schemas.microsoft.com/office/powerpoint/2010/main" val="361783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омер слайда 5"/>
          <p:cNvSpPr>
            <a:spLocks noGrp="1"/>
          </p:cNvSpPr>
          <p:nvPr>
            <p:ph type="sldNum" sz="quarter" idx="11"/>
          </p:nvPr>
        </p:nvSpPr>
        <p:spPr/>
        <p:txBody>
          <a:bodyPr/>
          <a:lstStyle>
            <a:lvl1pPr>
              <a:defRPr/>
            </a:lvl1pPr>
          </a:lstStyle>
          <a:p>
            <a:fld id="{CCC5B5A8-11D4-4BAD-A911-867491BD2E76}" type="slidenum">
              <a:rPr lang="en-US" altLang="ru-RU"/>
              <a:pPr/>
              <a:t>‹#›</a:t>
            </a:fld>
            <a:endParaRPr lang="en-US" altLang="ru-RU"/>
          </a:p>
        </p:txBody>
      </p:sp>
    </p:spTree>
    <p:extLst>
      <p:ext uri="{BB962C8B-B14F-4D97-AF65-F5344CB8AC3E}">
        <p14:creationId xmlns:p14="http://schemas.microsoft.com/office/powerpoint/2010/main" val="1506711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6"/>
          <p:cNvSpPr>
            <a:spLocks noChangeArrowheads="1"/>
          </p:cNvSpPr>
          <p:nvPr/>
        </p:nvSpPr>
        <p:spPr bwMode="gray">
          <a:xfrm>
            <a:off x="0" y="6477000"/>
            <a:ext cx="9144000" cy="381000"/>
          </a:xfrm>
          <a:prstGeom prst="rect">
            <a:avLst/>
          </a:prstGeom>
          <a:solidFill>
            <a:srgbClr val="969696">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44" name="Freeform 20" descr="gbc_3"/>
          <p:cNvSpPr>
            <a:spLocks/>
          </p:cNvSpPr>
          <p:nvPr/>
        </p:nvSpPr>
        <p:spPr bwMode="gray">
          <a:xfrm>
            <a:off x="0" y="0"/>
            <a:ext cx="8915400" cy="1014413"/>
          </a:xfrm>
          <a:custGeom>
            <a:avLst/>
            <a:gdLst>
              <a:gd name="T0" fmla="*/ 0 w 5616"/>
              <a:gd name="T1" fmla="*/ 576 h 576"/>
              <a:gd name="T2" fmla="*/ 5465 w 5616"/>
              <a:gd name="T3" fmla="*/ 563 h 576"/>
              <a:gd name="T4" fmla="*/ 5616 w 5616"/>
              <a:gd name="T5" fmla="*/ 0 h 576"/>
              <a:gd name="T6" fmla="*/ 0 w 5616"/>
              <a:gd name="T7" fmla="*/ 0 h 576"/>
              <a:gd name="T8" fmla="*/ 0 w 5616"/>
              <a:gd name="T9" fmla="*/ 576 h 576"/>
            </a:gdLst>
            <a:ahLst/>
            <a:cxnLst>
              <a:cxn ang="0">
                <a:pos x="T0" y="T1"/>
              </a:cxn>
              <a:cxn ang="0">
                <a:pos x="T2" y="T3"/>
              </a:cxn>
              <a:cxn ang="0">
                <a:pos x="T4" y="T5"/>
              </a:cxn>
              <a:cxn ang="0">
                <a:pos x="T6" y="T7"/>
              </a:cxn>
              <a:cxn ang="0">
                <a:pos x="T8" y="T9"/>
              </a:cxn>
            </a:cxnLst>
            <a:rect l="0" t="0" r="r" b="b"/>
            <a:pathLst>
              <a:path w="5616" h="576">
                <a:moveTo>
                  <a:pt x="0" y="576"/>
                </a:moveTo>
                <a:lnTo>
                  <a:pt x="5465" y="563"/>
                </a:lnTo>
                <a:lnTo>
                  <a:pt x="5616" y="0"/>
                </a:lnTo>
                <a:lnTo>
                  <a:pt x="0" y="0"/>
                </a:lnTo>
                <a:lnTo>
                  <a:pt x="0" y="576"/>
                </a:lnTo>
                <a:close/>
              </a:path>
            </a:pathLst>
          </a:custGeom>
          <a:blipFill dpi="0" rotWithShape="1">
            <a:blip r:embed="rId14"/>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43" name="Freeform 19"/>
          <p:cNvSpPr>
            <a:spLocks/>
          </p:cNvSpPr>
          <p:nvPr/>
        </p:nvSpPr>
        <p:spPr bwMode="gray">
          <a:xfrm>
            <a:off x="0" y="0"/>
            <a:ext cx="8924925" cy="6858000"/>
          </a:xfrm>
          <a:custGeom>
            <a:avLst/>
            <a:gdLst>
              <a:gd name="T0" fmla="*/ 0 w 5622"/>
              <a:gd name="T1" fmla="*/ 0 h 4320"/>
              <a:gd name="T2" fmla="*/ 5622 w 5622"/>
              <a:gd name="T3" fmla="*/ 0 h 4320"/>
              <a:gd name="T4" fmla="*/ 4457 w 5622"/>
              <a:gd name="T5" fmla="*/ 4313 h 4320"/>
              <a:gd name="T6" fmla="*/ 0 w 5622"/>
              <a:gd name="T7" fmla="*/ 4320 h 4320"/>
              <a:gd name="T8" fmla="*/ 0 w 5622"/>
              <a:gd name="T9" fmla="*/ 0 h 4320"/>
            </a:gdLst>
            <a:ahLst/>
            <a:cxnLst>
              <a:cxn ang="0">
                <a:pos x="T0" y="T1"/>
              </a:cxn>
              <a:cxn ang="0">
                <a:pos x="T2" y="T3"/>
              </a:cxn>
              <a:cxn ang="0">
                <a:pos x="T4" y="T5"/>
              </a:cxn>
              <a:cxn ang="0">
                <a:pos x="T6" y="T7"/>
              </a:cxn>
              <a:cxn ang="0">
                <a:pos x="T8" y="T9"/>
              </a:cxn>
            </a:cxnLst>
            <a:rect l="0" t="0" r="r" b="b"/>
            <a:pathLst>
              <a:path w="5622" h="4320">
                <a:moveTo>
                  <a:pt x="0" y="0"/>
                </a:moveTo>
                <a:lnTo>
                  <a:pt x="5622" y="0"/>
                </a:lnTo>
                <a:lnTo>
                  <a:pt x="4457" y="4313"/>
                </a:lnTo>
                <a:lnTo>
                  <a:pt x="0" y="4320"/>
                </a:lnTo>
                <a:lnTo>
                  <a:pt x="0" y="0"/>
                </a:lnTo>
                <a:close/>
              </a:path>
            </a:pathLst>
          </a:custGeom>
          <a:solidFill>
            <a:schemeClr val="folHlink">
              <a:alpha val="13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algn="ctr" rotWithShape="0">
                    <a:schemeClr val="bg2">
                      <a:alpha val="50000"/>
                    </a:schemeClr>
                  </a:outerShdw>
                </a:effectLst>
              </a14:hiddenEffects>
            </a:ext>
          </a:extLst>
        </p:spPr>
        <p:txBody>
          <a:bodyPr/>
          <a:lstStyle/>
          <a:p>
            <a:endParaRPr lang="ru-RU"/>
          </a:p>
        </p:txBody>
      </p:sp>
      <p:sp>
        <p:nvSpPr>
          <p:cNvPr id="1041" name="Rectangle 17"/>
          <p:cNvSpPr>
            <a:spLocks noChangeArrowheads="1"/>
          </p:cNvSpPr>
          <p:nvPr/>
        </p:nvSpPr>
        <p:spPr bwMode="gray">
          <a:xfrm>
            <a:off x="0" y="403225"/>
            <a:ext cx="9144000" cy="609600"/>
          </a:xfrm>
          <a:prstGeom prst="rect">
            <a:avLst/>
          </a:prstGeom>
          <a:solidFill>
            <a:srgbClr val="173D89">
              <a:alpha val="77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27" name="Rectangle 3"/>
          <p:cNvSpPr>
            <a:spLocks noGrp="1" noChangeArrowheads="1"/>
          </p:cNvSpPr>
          <p:nvPr>
            <p:ph type="body" idx="1"/>
          </p:nvPr>
        </p:nvSpPr>
        <p:spPr bwMode="auto">
          <a:xfrm>
            <a:off x="457200" y="1076325"/>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1028" name="Rectangle 4"/>
          <p:cNvSpPr>
            <a:spLocks noGrp="1" noChangeArrowheads="1"/>
          </p:cNvSpPr>
          <p:nvPr>
            <p:ph type="dt" sz="half" idx="2"/>
          </p:nvPr>
        </p:nvSpPr>
        <p:spPr bwMode="auto">
          <a:xfrm>
            <a:off x="457200" y="6570663"/>
            <a:ext cx="2133600"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mn-lt"/>
              </a:defRPr>
            </a:lvl1pPr>
          </a:lstStyle>
          <a:p>
            <a:endParaRPr lang="en-US" altLang="ru-RU"/>
          </a:p>
        </p:txBody>
      </p:sp>
      <p:sp>
        <p:nvSpPr>
          <p:cNvPr id="1030" name="Rectangle 6"/>
          <p:cNvSpPr>
            <a:spLocks noGrp="1" noChangeArrowheads="1"/>
          </p:cNvSpPr>
          <p:nvPr>
            <p:ph type="sldNum" sz="quarter" idx="4"/>
          </p:nvPr>
        </p:nvSpPr>
        <p:spPr bwMode="auto">
          <a:xfrm>
            <a:off x="3962400" y="6553200"/>
            <a:ext cx="1219200" cy="22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mn-lt"/>
              </a:defRPr>
            </a:lvl1pPr>
          </a:lstStyle>
          <a:p>
            <a:fld id="{7AE44480-58B0-4A19-A255-537698359FA7}" type="slidenum">
              <a:rPr lang="en-US" altLang="ru-RU"/>
              <a:pPr/>
              <a:t>‹#›</a:t>
            </a:fld>
            <a:endParaRPr lang="en-US" altLang="ru-RU"/>
          </a:p>
        </p:txBody>
      </p:sp>
      <p:sp>
        <p:nvSpPr>
          <p:cNvPr id="1042" name="Freeform 18"/>
          <p:cNvSpPr>
            <a:spLocks/>
          </p:cNvSpPr>
          <p:nvPr/>
        </p:nvSpPr>
        <p:spPr bwMode="gray">
          <a:xfrm>
            <a:off x="8664575" y="403225"/>
            <a:ext cx="477838" cy="609600"/>
          </a:xfrm>
          <a:custGeom>
            <a:avLst/>
            <a:gdLst>
              <a:gd name="T0" fmla="*/ 96 w 288"/>
              <a:gd name="T1" fmla="*/ 0 h 384"/>
              <a:gd name="T2" fmla="*/ 0 w 288"/>
              <a:gd name="T3" fmla="*/ 384 h 384"/>
              <a:gd name="T4" fmla="*/ 288 w 288"/>
              <a:gd name="T5" fmla="*/ 384 h 384"/>
              <a:gd name="T6" fmla="*/ 288 w 288"/>
              <a:gd name="T7" fmla="*/ 0 h 384"/>
              <a:gd name="T8" fmla="*/ 96 w 288"/>
              <a:gd name="T9" fmla="*/ 0 h 384"/>
            </a:gdLst>
            <a:ahLst/>
            <a:cxnLst>
              <a:cxn ang="0">
                <a:pos x="T0" y="T1"/>
              </a:cxn>
              <a:cxn ang="0">
                <a:pos x="T2" y="T3"/>
              </a:cxn>
              <a:cxn ang="0">
                <a:pos x="T4" y="T5"/>
              </a:cxn>
              <a:cxn ang="0">
                <a:pos x="T6" y="T7"/>
              </a:cxn>
              <a:cxn ang="0">
                <a:pos x="T8" y="T9"/>
              </a:cxn>
            </a:cxnLst>
            <a:rect l="0" t="0" r="r" b="b"/>
            <a:pathLst>
              <a:path w="288" h="384">
                <a:moveTo>
                  <a:pt x="96" y="0"/>
                </a:moveTo>
                <a:lnTo>
                  <a:pt x="0" y="384"/>
                </a:lnTo>
                <a:lnTo>
                  <a:pt x="288" y="384"/>
                </a:lnTo>
                <a:lnTo>
                  <a:pt x="288" y="0"/>
                </a:lnTo>
                <a:lnTo>
                  <a:pt x="96" y="0"/>
                </a:lnTo>
                <a:close/>
              </a:path>
            </a:pathLst>
          </a:cu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26" name="Rectangle 2"/>
          <p:cNvSpPr>
            <a:spLocks noGrp="1" noChangeArrowheads="1"/>
          </p:cNvSpPr>
          <p:nvPr>
            <p:ph type="title"/>
          </p:nvPr>
        </p:nvSpPr>
        <p:spPr bwMode="white">
          <a:xfrm>
            <a:off x="533400" y="412750"/>
            <a:ext cx="82296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endParaRPr lang="en-US" altLang="ru-RU"/>
          </a:p>
        </p:txBody>
      </p:sp>
      <p:sp>
        <p:nvSpPr>
          <p:cNvPr id="1045" name="Text Box 21"/>
          <p:cNvSpPr txBox="1">
            <a:spLocks noChangeArrowheads="1"/>
          </p:cNvSpPr>
          <p:nvPr/>
        </p:nvSpPr>
        <p:spPr bwMode="auto">
          <a:xfrm>
            <a:off x="7543800" y="64897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ru-RU" b="1">
                <a:solidFill>
                  <a:schemeClr val="tx2"/>
                </a:solidFill>
                <a:latin typeface="Verdana" pitchFamily="34" charset="0"/>
              </a:rPr>
              <a:t>LOGO</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1" fontAlgn="base" hangingPunct="1">
        <a:spcBef>
          <a:spcPct val="0"/>
        </a:spcBef>
        <a:spcAft>
          <a:spcPct val="0"/>
        </a:spcAft>
        <a:defRPr sz="3600">
          <a:solidFill>
            <a:schemeClr val="bg1"/>
          </a:solidFill>
          <a:latin typeface="+mj-lt"/>
          <a:ea typeface="+mj-ea"/>
          <a:cs typeface="+mj-cs"/>
        </a:defRPr>
      </a:lvl1pPr>
      <a:lvl2pPr algn="ctr" rtl="0" eaLnBrk="1" fontAlgn="base" hangingPunct="1">
        <a:spcBef>
          <a:spcPct val="0"/>
        </a:spcBef>
        <a:spcAft>
          <a:spcPct val="0"/>
        </a:spcAft>
        <a:defRPr sz="3600">
          <a:solidFill>
            <a:schemeClr val="bg1"/>
          </a:solidFill>
          <a:latin typeface="Tahoma" charset="0"/>
        </a:defRPr>
      </a:lvl2pPr>
      <a:lvl3pPr algn="ctr" rtl="0" eaLnBrk="1" fontAlgn="base" hangingPunct="1">
        <a:spcBef>
          <a:spcPct val="0"/>
        </a:spcBef>
        <a:spcAft>
          <a:spcPct val="0"/>
        </a:spcAft>
        <a:defRPr sz="3600">
          <a:solidFill>
            <a:schemeClr val="bg1"/>
          </a:solidFill>
          <a:latin typeface="Tahoma" charset="0"/>
        </a:defRPr>
      </a:lvl3pPr>
      <a:lvl4pPr algn="ctr" rtl="0" eaLnBrk="1" fontAlgn="base" hangingPunct="1">
        <a:spcBef>
          <a:spcPct val="0"/>
        </a:spcBef>
        <a:spcAft>
          <a:spcPct val="0"/>
        </a:spcAft>
        <a:defRPr sz="3600">
          <a:solidFill>
            <a:schemeClr val="bg1"/>
          </a:solidFill>
          <a:latin typeface="Tahoma" charset="0"/>
        </a:defRPr>
      </a:lvl4pPr>
      <a:lvl5pPr algn="ctr" rtl="0" eaLnBrk="1" fontAlgn="base" hangingPunct="1">
        <a:spcBef>
          <a:spcPct val="0"/>
        </a:spcBef>
        <a:spcAft>
          <a:spcPct val="0"/>
        </a:spcAft>
        <a:defRPr sz="3600">
          <a:solidFill>
            <a:schemeClr val="bg1"/>
          </a:solidFill>
          <a:latin typeface="Tahoma" charset="0"/>
        </a:defRPr>
      </a:lvl5pPr>
      <a:lvl6pPr marL="457200" algn="ctr" rtl="0" eaLnBrk="1" fontAlgn="base" hangingPunct="1">
        <a:spcBef>
          <a:spcPct val="0"/>
        </a:spcBef>
        <a:spcAft>
          <a:spcPct val="0"/>
        </a:spcAft>
        <a:defRPr sz="3600">
          <a:solidFill>
            <a:schemeClr val="bg1"/>
          </a:solidFill>
          <a:latin typeface="Tahoma" charset="0"/>
        </a:defRPr>
      </a:lvl6pPr>
      <a:lvl7pPr marL="914400" algn="ctr" rtl="0" eaLnBrk="1" fontAlgn="base" hangingPunct="1">
        <a:spcBef>
          <a:spcPct val="0"/>
        </a:spcBef>
        <a:spcAft>
          <a:spcPct val="0"/>
        </a:spcAft>
        <a:defRPr sz="3600">
          <a:solidFill>
            <a:schemeClr val="bg1"/>
          </a:solidFill>
          <a:latin typeface="Tahoma" charset="0"/>
        </a:defRPr>
      </a:lvl7pPr>
      <a:lvl8pPr marL="1371600" algn="ctr" rtl="0" eaLnBrk="1" fontAlgn="base" hangingPunct="1">
        <a:spcBef>
          <a:spcPct val="0"/>
        </a:spcBef>
        <a:spcAft>
          <a:spcPct val="0"/>
        </a:spcAft>
        <a:defRPr sz="3600">
          <a:solidFill>
            <a:schemeClr val="bg1"/>
          </a:solidFill>
          <a:latin typeface="Tahoma" charset="0"/>
        </a:defRPr>
      </a:lvl8pPr>
      <a:lvl9pPr marL="1828800" algn="ctr" rtl="0" eaLnBrk="1" fontAlgn="base" hangingPunct="1">
        <a:spcBef>
          <a:spcPct val="0"/>
        </a:spcBef>
        <a:spcAft>
          <a:spcPct val="0"/>
        </a:spcAft>
        <a:defRPr sz="3600">
          <a:solidFill>
            <a:schemeClr val="bg1"/>
          </a:solidFill>
          <a:latin typeface="Tahoma"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emf"/><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image" Target="../media/image74.emf"/><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image" Target="../media/image76.png"/><Relationship Id="rId4" Type="http://schemas.openxmlformats.org/officeDocument/2006/relationships/image" Target="../media/image47.png"/><Relationship Id="rId9"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bmn-geodb.jinr.ru/" TargetMode="External"/><Relationship Id="rId5" Type="http://schemas.openxmlformats.org/officeDocument/2006/relationships/hyperlink" Target="https://bmn-unidb.jinr.ru/" TargetMode="External"/><Relationship Id="rId4" Type="http://schemas.openxmlformats.org/officeDocument/2006/relationships/hyperlink" Target="https://bmn-elog.jinr.r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openxmlformats.org/officeDocument/2006/relationships/image" Target="../media/image108.svg"/><Relationship Id="rId26" Type="http://schemas.openxmlformats.org/officeDocument/2006/relationships/image" Target="../media/image116.png"/><Relationship Id="rId3" Type="http://schemas.openxmlformats.org/officeDocument/2006/relationships/hyperlink" Target="https://bmn-ipa.jinr.ru/" TargetMode="External"/><Relationship Id="rId21" Type="http://schemas.openxmlformats.org/officeDocument/2006/relationships/image" Target="../media/image111.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png"/><Relationship Id="rId25" Type="http://schemas.openxmlformats.org/officeDocument/2006/relationships/image" Target="../media/image115.svg"/><Relationship Id="rId2" Type="http://schemas.openxmlformats.org/officeDocument/2006/relationships/image" Target="../media/image93.png"/><Relationship Id="rId16" Type="http://schemas.openxmlformats.org/officeDocument/2006/relationships/image" Target="../media/image106.svg"/><Relationship Id="rId20" Type="http://schemas.openxmlformats.org/officeDocument/2006/relationships/image" Target="../media/image110.png"/><Relationship Id="rId29"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24" Type="http://schemas.openxmlformats.org/officeDocument/2006/relationships/image" Target="../media/image114.pn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3.svg"/><Relationship Id="rId28" Type="http://schemas.openxmlformats.org/officeDocument/2006/relationships/image" Target="../media/image118.emf"/><Relationship Id="rId10" Type="http://schemas.openxmlformats.org/officeDocument/2006/relationships/image" Target="../media/image100.png"/><Relationship Id="rId19" Type="http://schemas.openxmlformats.org/officeDocument/2006/relationships/image" Target="../media/image109.png"/><Relationship Id="rId31" Type="http://schemas.microsoft.com/office/2007/relationships/hdphoto" Target="../media/hdphoto2.wdp"/><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112.png"/><Relationship Id="rId27" Type="http://schemas.openxmlformats.org/officeDocument/2006/relationships/image" Target="../media/image117.png"/><Relationship Id="rId30" Type="http://schemas.openxmlformats.org/officeDocument/2006/relationships/image" Target="../media/image120.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12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hyperlink" Target="https://bmn.jinr.ru/software-installation"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6.jpg"/><Relationship Id="rId1" Type="http://schemas.openxmlformats.org/officeDocument/2006/relationships/slideLayout" Target="../slideLayouts/slideLayout6.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hyperlink" Target="https://bmn-forum.jinr.ru/" TargetMode="External"/><Relationship Id="rId13" Type="http://schemas.openxmlformats.org/officeDocument/2006/relationships/image" Target="../media/image135.png"/><Relationship Id="rId18" Type="http://schemas.openxmlformats.org/officeDocument/2006/relationships/image" Target="../media/image137.png"/><Relationship Id="rId3" Type="http://schemas.openxmlformats.org/officeDocument/2006/relationships/image" Target="../media/image132.emf"/><Relationship Id="rId7" Type="http://schemas.openxmlformats.org/officeDocument/2006/relationships/hyperlink" Target="https://bmn-elog.jinr.ru/" TargetMode="External"/><Relationship Id="rId12" Type="http://schemas.openxmlformats.org/officeDocument/2006/relationships/hyperlink" Target="http://bmn-scheduler.jinr.ru/" TargetMode="External"/><Relationship Id="rId17" Type="http://schemas.openxmlformats.org/officeDocument/2006/relationships/hyperlink" Target="https://bmn-online.jinr.ru/" TargetMode="External"/><Relationship Id="rId2" Type="http://schemas.openxmlformats.org/officeDocument/2006/relationships/notesSlide" Target="../notesSlides/notesSlide10.xml"/><Relationship Id="rId16" Type="http://schemas.openxmlformats.org/officeDocument/2006/relationships/hyperlink" Target="https://bmn.jinr.ru/" TargetMode="External"/><Relationship Id="rId1" Type="http://schemas.openxmlformats.org/officeDocument/2006/relationships/slideLayout" Target="../slideLayouts/slideLayout2.xml"/><Relationship Id="rId6" Type="http://schemas.openxmlformats.org/officeDocument/2006/relationships/hyperlink" Target="https://bmn-unidb.jinr.ru/" TargetMode="External"/><Relationship Id="rId11" Type="http://schemas.openxmlformats.org/officeDocument/2006/relationships/hyperlink" Target="http://bmn-geodb.jinr.ru/" TargetMode="External"/><Relationship Id="rId5" Type="http://schemas.openxmlformats.org/officeDocument/2006/relationships/image" Target="../media/image134.png"/><Relationship Id="rId15" Type="http://schemas.openxmlformats.org/officeDocument/2006/relationships/hyperlink" Target="https://bmn-event.jinr.ru/" TargetMode="External"/><Relationship Id="rId10" Type="http://schemas.openxmlformats.org/officeDocument/2006/relationships/hyperlink" Target="https://bmn-geo.jinr.ru/" TargetMode="External"/><Relationship Id="rId4" Type="http://schemas.openxmlformats.org/officeDocument/2006/relationships/image" Target="../media/image133.png"/><Relationship Id="rId9" Type="http://schemas.openxmlformats.org/officeDocument/2006/relationships/hyperlink" Target="https://bmn-wiki.jinr.ru/" TargetMode="External"/><Relationship Id="rId14" Type="http://schemas.openxmlformats.org/officeDocument/2006/relationships/image" Target="../media/image136.svg"/></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3143702"/>
            <a:ext cx="9144000" cy="720080"/>
          </a:xfrm>
        </p:spPr>
        <p:txBody>
          <a:bodyPr/>
          <a:lstStyle/>
          <a:p>
            <a:r>
              <a:rPr lang="en-US" sz="2400" b="1" dirty="0">
                <a:effectLst>
                  <a:outerShdw blurRad="38100" dist="38100" dir="2700000" algn="tl">
                    <a:srgbClr val="000000">
                      <a:alpha val="43137"/>
                    </a:srgbClr>
                  </a:outerShdw>
                </a:effectLst>
              </a:rPr>
              <a:t>BM@N Software Progress and Issues while Data Processing</a:t>
            </a:r>
          </a:p>
        </p:txBody>
      </p:sp>
      <p:sp>
        <p:nvSpPr>
          <p:cNvPr id="5" name="Rectangle 3"/>
          <p:cNvSpPr txBox="1">
            <a:spLocks noChangeArrowheads="1"/>
          </p:cNvSpPr>
          <p:nvPr/>
        </p:nvSpPr>
        <p:spPr bwMode="white">
          <a:xfrm>
            <a:off x="1716" y="4149079"/>
            <a:ext cx="9142283" cy="1402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chemeClr val="hlink"/>
              </a:buClr>
              <a:buFont typeface="Wingdings" pitchFamily="2" charset="2"/>
              <a:buNone/>
              <a:defRPr sz="1600">
                <a:solidFill>
                  <a:schemeClr val="tx2"/>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a:spcAft>
                <a:spcPts val="600"/>
              </a:spcAft>
            </a:pPr>
            <a:r>
              <a:rPr lang="en-US" sz="1500" kern="0" dirty="0"/>
              <a:t>Konstantin Gertsenberger</a:t>
            </a:r>
          </a:p>
          <a:p>
            <a:r>
              <a:rPr lang="en-US" sz="1500" dirty="0"/>
              <a:t>V. Veksler and A. Baldin Laboratory of High Energy Physics</a:t>
            </a:r>
          </a:p>
          <a:p>
            <a:r>
              <a:rPr lang="en-US" sz="1500" dirty="0"/>
              <a:t>Joint Institute for Nuclear Research</a:t>
            </a:r>
          </a:p>
          <a:p>
            <a:endParaRPr lang="en-US" sz="1500" dirty="0"/>
          </a:p>
          <a:p>
            <a:endParaRPr lang="en-US" sz="1500" dirty="0"/>
          </a:p>
        </p:txBody>
      </p:sp>
      <p:sp>
        <p:nvSpPr>
          <p:cNvPr id="7" name="Rectangle 3"/>
          <p:cNvSpPr txBox="1">
            <a:spLocks noChangeArrowheads="1"/>
          </p:cNvSpPr>
          <p:nvPr/>
        </p:nvSpPr>
        <p:spPr bwMode="black">
          <a:xfrm>
            <a:off x="-15605" y="6525344"/>
            <a:ext cx="9142284"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buClr>
                <a:schemeClr val="tx2"/>
              </a:buClr>
              <a:buFont typeface="Wingdings" pitchFamily="2" charset="2"/>
              <a:buNone/>
            </a:pPr>
            <a:r>
              <a:rPr lang="en-US" sz="1200" dirty="0">
                <a:solidFill>
                  <a:schemeClr val="tx1">
                    <a:lumMod val="75000"/>
                    <a:lumOff val="25000"/>
                  </a:schemeClr>
                </a:solidFill>
              </a:rPr>
              <a:t>September 13, 2023</a:t>
            </a:r>
          </a:p>
        </p:txBody>
      </p:sp>
      <p:sp>
        <p:nvSpPr>
          <p:cNvPr id="14" name="Прямоугольник 13">
            <a:extLst>
              <a:ext uri="{FF2B5EF4-FFF2-40B4-BE49-F238E27FC236}">
                <a16:creationId xmlns:a16="http://schemas.microsoft.com/office/drawing/2014/main" id="{ECF5F363-2592-4952-A186-A5E12BF9F1D3}"/>
              </a:ext>
            </a:extLst>
          </p:cNvPr>
          <p:cNvSpPr/>
          <p:nvPr/>
        </p:nvSpPr>
        <p:spPr>
          <a:xfrm>
            <a:off x="395536" y="260648"/>
            <a:ext cx="936104" cy="288032"/>
          </a:xfrm>
          <a:prstGeom prst="rect">
            <a:avLst/>
          </a:prstGeom>
          <a:solidFill>
            <a:srgbClr val="EAF1FB"/>
          </a:solidFill>
          <a:ln>
            <a:solidFill>
              <a:srgbClr val="EAF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Rectangle 3"/>
          <p:cNvSpPr txBox="1">
            <a:spLocks noChangeArrowheads="1"/>
          </p:cNvSpPr>
          <p:nvPr/>
        </p:nvSpPr>
        <p:spPr bwMode="white">
          <a:xfrm>
            <a:off x="-15606" y="5719779"/>
            <a:ext cx="9143998" cy="636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chemeClr val="hlink"/>
              </a:buClr>
              <a:buFont typeface="Wingdings" pitchFamily="2" charset="2"/>
              <a:buNone/>
              <a:defRPr sz="1600">
                <a:solidFill>
                  <a:schemeClr val="tx2"/>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a:lnSpc>
                <a:spcPct val="114000"/>
              </a:lnSpc>
            </a:pPr>
            <a:endParaRPr lang="en-US" sz="1500" dirty="0"/>
          </a:p>
          <a:p>
            <a:pPr>
              <a:lnSpc>
                <a:spcPct val="114000"/>
              </a:lnSpc>
            </a:pPr>
            <a:r>
              <a:rPr lang="en-US" sz="1500" dirty="0"/>
              <a:t>12-13 September 2023</a:t>
            </a:r>
          </a:p>
        </p:txBody>
      </p:sp>
      <p:pic>
        <p:nvPicPr>
          <p:cNvPr id="11" name="Рисунок 10">
            <a:extLst>
              <a:ext uri="{FF2B5EF4-FFF2-40B4-BE49-F238E27FC236}">
                <a16:creationId xmlns:a16="http://schemas.microsoft.com/office/drawing/2014/main" id="{50FB1508-1CDB-4D5C-BBB3-DFAB449BA2B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504" y="63413"/>
            <a:ext cx="1259633" cy="659147"/>
          </a:xfrm>
          <a:prstGeom prst="rect">
            <a:avLst/>
          </a:prstGeom>
        </p:spPr>
      </p:pic>
      <p:pic>
        <p:nvPicPr>
          <p:cNvPr id="15" name="Рисунок 14">
            <a:extLst>
              <a:ext uri="{FF2B5EF4-FFF2-40B4-BE49-F238E27FC236}">
                <a16:creationId xmlns:a16="http://schemas.microsoft.com/office/drawing/2014/main" id="{8CF0802E-E3A0-4183-920A-6476D07C4D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24699" y="13305"/>
            <a:ext cx="1319302" cy="742107"/>
          </a:xfrm>
          <a:prstGeom prst="rect">
            <a:avLst/>
          </a:prstGeom>
        </p:spPr>
      </p:pic>
      <p:sp>
        <p:nvSpPr>
          <p:cNvPr id="18" name="TextBox 17">
            <a:extLst>
              <a:ext uri="{FF2B5EF4-FFF2-40B4-BE49-F238E27FC236}">
                <a16:creationId xmlns:a16="http://schemas.microsoft.com/office/drawing/2014/main" id="{DF7AF780-D424-48F7-B34B-2B8B7B5654C7}"/>
              </a:ext>
            </a:extLst>
          </p:cNvPr>
          <p:cNvSpPr txBox="1"/>
          <p:nvPr/>
        </p:nvSpPr>
        <p:spPr>
          <a:xfrm>
            <a:off x="1547665" y="38436"/>
            <a:ext cx="6048671" cy="721672"/>
          </a:xfrm>
          <a:prstGeom prst="rect">
            <a:avLst/>
          </a:prstGeom>
          <a:noFill/>
        </p:spPr>
        <p:txBody>
          <a:bodyPr wrap="square">
            <a:spAutoFit/>
          </a:bodyPr>
          <a:lstStyle/>
          <a:p>
            <a:pPr algn="ctr"/>
            <a:r>
              <a:rPr lang="en-US" sz="2000" i="0" dirty="0">
                <a:solidFill>
                  <a:srgbClr val="000000"/>
                </a:solidFill>
                <a:effectLst>
                  <a:outerShdw blurRad="38100" dist="38100" dir="2700000" algn="tl">
                    <a:srgbClr val="000000">
                      <a:alpha val="43137"/>
                    </a:srgbClr>
                  </a:outerShdw>
                </a:effectLst>
                <a:latin typeface="Liberation Serif"/>
              </a:rPr>
              <a:t>Analysis &amp; Software Meeting of the BM@N Experiment (BA</a:t>
            </a:r>
            <a:r>
              <a:rPr lang="en-US" sz="1000" i="0" dirty="0">
                <a:solidFill>
                  <a:srgbClr val="000000"/>
                </a:solidFill>
                <a:effectLst>
                  <a:outerShdw blurRad="38100" dist="38100" dir="2700000" algn="tl">
                    <a:srgbClr val="000000">
                      <a:alpha val="43137"/>
                    </a:srgbClr>
                  </a:outerShdw>
                </a:effectLst>
                <a:latin typeface="Liberation Serif"/>
              </a:rPr>
              <a:t>&amp;</a:t>
            </a:r>
            <a:r>
              <a:rPr lang="en-US" sz="2000" i="0" dirty="0">
                <a:solidFill>
                  <a:srgbClr val="000000"/>
                </a:solidFill>
                <a:effectLst>
                  <a:outerShdw blurRad="38100" dist="38100" dir="2700000" algn="tl">
                    <a:srgbClr val="000000">
                      <a:alpha val="43137"/>
                    </a:srgbClr>
                  </a:outerShdw>
                </a:effectLst>
                <a:latin typeface="Liberation Serif"/>
              </a:rPr>
              <a:t>SM-2023)</a:t>
            </a:r>
            <a:endParaRPr lang="en-US" sz="2000" i="0" dirty="0">
              <a:solidFill>
                <a:srgbClr val="555555"/>
              </a:solidFill>
              <a:effectLst>
                <a:outerShdw blurRad="38100" dist="38100" dir="2700000" algn="tl">
                  <a:srgbClr val="000000">
                    <a:alpha val="43137"/>
                  </a:srgbClr>
                </a:outerShdw>
              </a:effectLst>
              <a:latin typeface="Roboto Light" panose="02000000000000000000" pitchFamily="2" charset="0"/>
            </a:endParaRPr>
          </a:p>
        </p:txBody>
      </p:sp>
      <p:pic>
        <p:nvPicPr>
          <p:cNvPr id="3" name="Рисунок 2">
            <a:extLst>
              <a:ext uri="{FF2B5EF4-FFF2-40B4-BE49-F238E27FC236}">
                <a16:creationId xmlns:a16="http://schemas.microsoft.com/office/drawing/2014/main" id="{5D0CEA22-611F-34A0-486B-56EBCCB65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591" y="5371162"/>
            <a:ext cx="1226189" cy="1226189"/>
          </a:xfrm>
          <a:prstGeom prst="rect">
            <a:avLst/>
          </a:prstGeom>
        </p:spPr>
      </p:pic>
      <p:pic>
        <p:nvPicPr>
          <p:cNvPr id="2" name="Рисунок 4" descr="LHEP-emblema-trans.gif">
            <a:extLst>
              <a:ext uri="{FF2B5EF4-FFF2-40B4-BE49-F238E27FC236}">
                <a16:creationId xmlns:a16="http://schemas.microsoft.com/office/drawing/2014/main" id="{39CFC04D-C9D5-8E67-3CA3-E7B43BE58FE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2360" y="5797132"/>
            <a:ext cx="1091556" cy="61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Shape 1"/>
          <p:cNvSpPr txBox="1"/>
          <p:nvPr/>
        </p:nvSpPr>
        <p:spPr>
          <a:xfrm>
            <a:off x="0" y="413542"/>
            <a:ext cx="9144000" cy="576064"/>
          </a:xfrm>
          <a:prstGeom prst="rect">
            <a:avLst/>
          </a:prstGeom>
          <a:noFill/>
          <a:ln>
            <a:noFill/>
          </a:ln>
        </p:spPr>
        <p:txBody>
          <a:bodyPr lIns="0" tIns="0" rIns="0" bIns="0" anchor="ctr"/>
          <a:lstStyle/>
          <a:p>
            <a:pPr algn="ctr"/>
            <a:r>
              <a:rPr lang="en-US" sz="3000" b="1" i="1" spc="-1" dirty="0">
                <a:solidFill>
                  <a:schemeClr val="bg1"/>
                </a:solidFill>
                <a:effectLst>
                  <a:outerShdw blurRad="38100" dist="38100" dir="2700000" algn="tl">
                    <a:srgbClr val="000000">
                      <a:alpha val="43137"/>
                    </a:srgbClr>
                  </a:outerShdw>
                </a:effectLst>
                <a:uFill>
                  <a:solidFill>
                    <a:srgbClr val="FFFFFF"/>
                  </a:solidFill>
                </a:uFill>
                <a:latin typeface="Arial"/>
              </a:rPr>
              <a:t>CVMFS</a:t>
            </a: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 - Software Distribution System </a:t>
            </a:r>
            <a:endParaRPr lang="en-US" sz="3000" b="1" i="1" spc="-1" dirty="0">
              <a:solidFill>
                <a:schemeClr val="bg1"/>
              </a:solidFill>
              <a:effectLst>
                <a:outerShdw blurRad="38100" dist="38100" dir="2700000" algn="tl">
                  <a:srgbClr val="000000">
                    <a:alpha val="43137"/>
                  </a:srgbClr>
                </a:outerShdw>
              </a:effectLst>
              <a:uFill>
                <a:solidFill>
                  <a:srgbClr val="FFFFFF"/>
                </a:solidFill>
              </a:uFill>
              <a:latin typeface="Arial"/>
            </a:endParaRPr>
          </a:p>
        </p:txBody>
      </p:sp>
      <p:sp>
        <p:nvSpPr>
          <p:cNvPr id="17" name="Прямоугольник 16"/>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Номер слайда 3"/>
          <p:cNvSpPr>
            <a:spLocks noGrp="1"/>
          </p:cNvSpPr>
          <p:nvPr>
            <p:ph type="sldNum" sz="quarter" idx="4294967295"/>
          </p:nvPr>
        </p:nvSpPr>
        <p:spPr>
          <a:xfrm>
            <a:off x="8460432" y="6524625"/>
            <a:ext cx="504056" cy="320675"/>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10</a:t>
            </a:fld>
            <a:endParaRPr lang="en-US" sz="1200" dirty="0">
              <a:solidFill>
                <a:schemeClr val="bg2">
                  <a:lumMod val="75000"/>
                </a:schemeClr>
              </a:solidFill>
            </a:endParaRPr>
          </a:p>
        </p:txBody>
      </p:sp>
      <p:sp>
        <p:nvSpPr>
          <p:cNvPr id="20" name="Дата 1"/>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grpSp>
        <p:nvGrpSpPr>
          <p:cNvPr id="77" name="Группа 76">
            <a:extLst>
              <a:ext uri="{FF2B5EF4-FFF2-40B4-BE49-F238E27FC236}">
                <a16:creationId xmlns:a16="http://schemas.microsoft.com/office/drawing/2014/main" id="{E8CEA5F8-40CF-D0E2-4ECA-3F2BA70DB266}"/>
              </a:ext>
            </a:extLst>
          </p:cNvPr>
          <p:cNvGrpSpPr/>
          <p:nvPr/>
        </p:nvGrpSpPr>
        <p:grpSpPr>
          <a:xfrm>
            <a:off x="6006823" y="4992426"/>
            <a:ext cx="1380486" cy="1260494"/>
            <a:chOff x="10377424" y="5245590"/>
            <a:chExt cx="1631627" cy="1396170"/>
          </a:xfrm>
        </p:grpSpPr>
        <p:sp>
          <p:nvSpPr>
            <p:cNvPr id="78" name="Rounded Rectangle 17">
              <a:extLst>
                <a:ext uri="{FF2B5EF4-FFF2-40B4-BE49-F238E27FC236}">
                  <a16:creationId xmlns:a16="http://schemas.microsoft.com/office/drawing/2014/main" id="{FBF05F31-F409-C809-60BA-72B34C891265}"/>
                </a:ext>
              </a:extLst>
            </p:cNvPr>
            <p:cNvSpPr/>
            <p:nvPr/>
          </p:nvSpPr>
          <p:spPr>
            <a:xfrm>
              <a:off x="11094057" y="5626401"/>
              <a:ext cx="914994" cy="268457"/>
            </a:xfrm>
            <a:prstGeom prst="roundRect">
              <a:avLst/>
            </a:prstGeom>
            <a:solidFill>
              <a:srgbClr val="FFFFFF"/>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entury Gothic" panose="020F0302020204030204"/>
                  <a:ea typeface="+mn-ea"/>
                  <a:cs typeface="+mn-cs"/>
                </a:rPr>
                <a:t>stage</a:t>
              </a:r>
            </a:p>
          </p:txBody>
        </p:sp>
        <p:cxnSp>
          <p:nvCxnSpPr>
            <p:cNvPr id="79" name="Straight Arrow Connector 19">
              <a:extLst>
                <a:ext uri="{FF2B5EF4-FFF2-40B4-BE49-F238E27FC236}">
                  <a16:creationId xmlns:a16="http://schemas.microsoft.com/office/drawing/2014/main" id="{45970142-DB89-0AE2-6605-4E2CB1994B93}"/>
                </a:ext>
              </a:extLst>
            </p:cNvPr>
            <p:cNvCxnSpPr>
              <a:cxnSpLocks/>
              <a:stCxn id="80" idx="3"/>
              <a:endCxn id="78" idx="3"/>
            </p:cNvCxnSpPr>
            <p:nvPr/>
          </p:nvCxnSpPr>
          <p:spPr>
            <a:xfrm>
              <a:off x="11533571" y="5398342"/>
              <a:ext cx="475480" cy="362288"/>
            </a:xfrm>
            <a:prstGeom prst="straightConnector1">
              <a:avLst/>
            </a:prstGeom>
            <a:noFill/>
            <a:ln w="6350" cap="flat" cmpd="sng" algn="ctr">
              <a:solidFill>
                <a:sysClr val="windowText" lastClr="000000"/>
              </a:solidFill>
              <a:prstDash val="solid"/>
              <a:miter lim="800000"/>
              <a:headEnd type="none"/>
              <a:tailEnd type="triangle"/>
            </a:ln>
            <a:effectLst/>
          </p:spPr>
        </p:cxnSp>
        <p:sp>
          <p:nvSpPr>
            <p:cNvPr id="80" name="Rounded Rectangle 20">
              <a:extLst>
                <a:ext uri="{FF2B5EF4-FFF2-40B4-BE49-F238E27FC236}">
                  <a16:creationId xmlns:a16="http://schemas.microsoft.com/office/drawing/2014/main" id="{23853125-CC29-B836-141D-90A38F8ECD1E}"/>
                </a:ext>
              </a:extLst>
            </p:cNvPr>
            <p:cNvSpPr/>
            <p:nvPr/>
          </p:nvSpPr>
          <p:spPr>
            <a:xfrm>
              <a:off x="10377424" y="5245590"/>
              <a:ext cx="1156147" cy="305504"/>
            </a:xfrm>
            <a:prstGeom prst="roundRect">
              <a:avLst>
                <a:gd name="adj" fmla="val 50000"/>
              </a:avLst>
            </a:prstGeom>
            <a:solidFill>
              <a:srgbClr val="FFFFFF"/>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Consolas"/>
                  <a:ea typeface="+mn-ea"/>
                  <a:cs typeface="Consolas"/>
                </a:rPr>
                <a:t>dev</a:t>
              </a:r>
            </a:p>
          </p:txBody>
        </p:sp>
        <p:sp>
          <p:nvSpPr>
            <p:cNvPr id="81" name="Rounded Rectangle 16">
              <a:extLst>
                <a:ext uri="{FF2B5EF4-FFF2-40B4-BE49-F238E27FC236}">
                  <a16:creationId xmlns:a16="http://schemas.microsoft.com/office/drawing/2014/main" id="{356EF0A9-79FC-22B7-5960-D772C7AA7DFB}"/>
                </a:ext>
              </a:extLst>
            </p:cNvPr>
            <p:cNvSpPr/>
            <p:nvPr/>
          </p:nvSpPr>
          <p:spPr>
            <a:xfrm>
              <a:off x="11088782" y="6373303"/>
              <a:ext cx="914994" cy="268457"/>
            </a:xfrm>
            <a:prstGeom prst="roundRect">
              <a:avLst/>
            </a:prstGeom>
            <a:solidFill>
              <a:srgbClr val="FFFFFF"/>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entury Gothic" panose="020F0302020204030204"/>
                  <a:ea typeface="+mn-ea"/>
                  <a:cs typeface="+mn-cs"/>
                </a:rPr>
                <a:t>prod</a:t>
              </a:r>
            </a:p>
          </p:txBody>
        </p:sp>
        <p:cxnSp>
          <p:nvCxnSpPr>
            <p:cNvPr id="82" name="Straight Arrow Connector 19">
              <a:extLst>
                <a:ext uri="{FF2B5EF4-FFF2-40B4-BE49-F238E27FC236}">
                  <a16:creationId xmlns:a16="http://schemas.microsoft.com/office/drawing/2014/main" id="{28F90B8C-FE61-083D-46EF-739C3BBB2FEC}"/>
                </a:ext>
              </a:extLst>
            </p:cNvPr>
            <p:cNvCxnSpPr>
              <a:cxnSpLocks/>
            </p:cNvCxnSpPr>
            <p:nvPr/>
          </p:nvCxnSpPr>
          <p:spPr>
            <a:xfrm>
              <a:off x="11553177" y="6157808"/>
              <a:ext cx="450599" cy="340297"/>
            </a:xfrm>
            <a:prstGeom prst="straightConnector1">
              <a:avLst/>
            </a:prstGeom>
            <a:noFill/>
            <a:ln w="6350" cap="flat" cmpd="sng" algn="ctr">
              <a:solidFill>
                <a:sysClr val="windowText" lastClr="000000"/>
              </a:solidFill>
              <a:prstDash val="solid"/>
              <a:miter lim="800000"/>
              <a:headEnd type="none"/>
              <a:tailEnd type="triangle"/>
            </a:ln>
            <a:effectLst/>
          </p:spPr>
        </p:cxnSp>
        <p:sp>
          <p:nvSpPr>
            <p:cNvPr id="83" name="Rounded Rectangle 20">
              <a:extLst>
                <a:ext uri="{FF2B5EF4-FFF2-40B4-BE49-F238E27FC236}">
                  <a16:creationId xmlns:a16="http://schemas.microsoft.com/office/drawing/2014/main" id="{4502E150-B939-D3B3-DB54-AFAA11985F55}"/>
                </a:ext>
              </a:extLst>
            </p:cNvPr>
            <p:cNvSpPr/>
            <p:nvPr/>
          </p:nvSpPr>
          <p:spPr>
            <a:xfrm>
              <a:off x="10397030" y="6014153"/>
              <a:ext cx="1156147" cy="305503"/>
            </a:xfrm>
            <a:prstGeom prst="roundRect">
              <a:avLst>
                <a:gd name="adj" fmla="val 50000"/>
              </a:avLst>
            </a:prstGeom>
            <a:solidFill>
              <a:srgbClr val="FFFFFF"/>
            </a:solidFill>
            <a:ln w="95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Consolas"/>
                  <a:ea typeface="+mn-ea"/>
                  <a:cs typeface="Consolas"/>
                </a:rPr>
                <a:t>release</a:t>
              </a:r>
            </a:p>
          </p:txBody>
        </p:sp>
      </p:grpSp>
      <p:grpSp>
        <p:nvGrpSpPr>
          <p:cNvPr id="103" name="Группа 102">
            <a:extLst>
              <a:ext uri="{FF2B5EF4-FFF2-40B4-BE49-F238E27FC236}">
                <a16:creationId xmlns:a16="http://schemas.microsoft.com/office/drawing/2014/main" id="{46B4E2DE-18C6-38E7-EFBC-7CD72EFB9935}"/>
              </a:ext>
            </a:extLst>
          </p:cNvPr>
          <p:cNvGrpSpPr/>
          <p:nvPr/>
        </p:nvGrpSpPr>
        <p:grpSpPr>
          <a:xfrm>
            <a:off x="175691" y="4676177"/>
            <a:ext cx="1111140" cy="1507495"/>
            <a:chOff x="175691" y="4676177"/>
            <a:chExt cx="1111140" cy="1507495"/>
          </a:xfrm>
        </p:grpSpPr>
        <p:grpSp>
          <p:nvGrpSpPr>
            <p:cNvPr id="84" name="Группа 83">
              <a:extLst>
                <a:ext uri="{FF2B5EF4-FFF2-40B4-BE49-F238E27FC236}">
                  <a16:creationId xmlns:a16="http://schemas.microsoft.com/office/drawing/2014/main" id="{DC6E44BB-F7F7-BF5E-4D0A-9C022B2F0EC6}"/>
                </a:ext>
              </a:extLst>
            </p:cNvPr>
            <p:cNvGrpSpPr/>
            <p:nvPr/>
          </p:nvGrpSpPr>
          <p:grpSpPr>
            <a:xfrm>
              <a:off x="175691" y="4676177"/>
              <a:ext cx="1111140" cy="809870"/>
              <a:chOff x="6401953" y="3734615"/>
              <a:chExt cx="1111140" cy="809870"/>
            </a:xfrm>
          </p:grpSpPr>
          <p:sp>
            <p:nvSpPr>
              <p:cNvPr id="85" name="Rounded Rectangle 5">
                <a:extLst>
                  <a:ext uri="{FF2B5EF4-FFF2-40B4-BE49-F238E27FC236}">
                    <a16:creationId xmlns:a16="http://schemas.microsoft.com/office/drawing/2014/main" id="{C546BCA0-F6C7-1086-7C43-02E863027174}"/>
                  </a:ext>
                </a:extLst>
              </p:cNvPr>
              <p:cNvSpPr/>
              <p:nvPr/>
            </p:nvSpPr>
            <p:spPr>
              <a:xfrm>
                <a:off x="6401953" y="4030842"/>
                <a:ext cx="1111140" cy="513643"/>
              </a:xfrm>
              <a:prstGeom prst="roundRect">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kern="0" dirty="0">
                    <a:solidFill>
                      <a:prstClr val="black"/>
                    </a:solidFill>
                    <a:latin typeface="Century Gothic" panose="020F0302020204030204"/>
                  </a:rPr>
                  <a:t>merge request</a:t>
                </a:r>
                <a:endParaRPr kumimoji="0" lang="en-US" sz="1300" b="0" i="0" u="none" strike="noStrike" kern="0" cap="none" spc="0" normalizeH="0" baseline="0" noProof="0" dirty="0">
                  <a:ln>
                    <a:noFill/>
                  </a:ln>
                  <a:solidFill>
                    <a:prstClr val="black"/>
                  </a:solidFill>
                  <a:effectLst/>
                  <a:uLnTx/>
                  <a:uFillTx/>
                  <a:latin typeface="Century Gothic" panose="020F0302020204030204"/>
                  <a:ea typeface="+mn-ea"/>
                  <a:cs typeface="+mn-cs"/>
                  <a:sym typeface="Arial"/>
                  <a:rtl val="0"/>
                </a:endParaRPr>
              </a:p>
            </p:txBody>
          </p:sp>
          <p:pic>
            <p:nvPicPr>
              <p:cNvPr id="86" name="Рисунок 85">
                <a:extLst>
                  <a:ext uri="{FF2B5EF4-FFF2-40B4-BE49-F238E27FC236}">
                    <a16:creationId xmlns:a16="http://schemas.microsoft.com/office/drawing/2014/main" id="{D6A43C8A-A5BF-A28F-A3B7-EEAE30B17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2629" y="3734615"/>
                <a:ext cx="1002500" cy="219252"/>
              </a:xfrm>
              <a:prstGeom prst="rect">
                <a:avLst/>
              </a:prstGeom>
            </p:spPr>
          </p:pic>
        </p:grpSp>
        <p:pic>
          <p:nvPicPr>
            <p:cNvPr id="90" name="Рисунок 89">
              <a:extLst>
                <a:ext uri="{FF2B5EF4-FFF2-40B4-BE49-F238E27FC236}">
                  <a16:creationId xmlns:a16="http://schemas.microsoft.com/office/drawing/2014/main" id="{EBC3536F-BC83-ECAC-E378-F6ED931E24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651" y="5495552"/>
              <a:ext cx="660957" cy="688120"/>
            </a:xfrm>
            <a:prstGeom prst="rect">
              <a:avLst/>
            </a:prstGeom>
          </p:spPr>
        </p:pic>
      </p:grpSp>
      <p:grpSp>
        <p:nvGrpSpPr>
          <p:cNvPr id="105" name="Группа 104">
            <a:extLst>
              <a:ext uri="{FF2B5EF4-FFF2-40B4-BE49-F238E27FC236}">
                <a16:creationId xmlns:a16="http://schemas.microsoft.com/office/drawing/2014/main" id="{F4ABC510-385C-56B5-CE40-7F3459596B94}"/>
              </a:ext>
            </a:extLst>
          </p:cNvPr>
          <p:cNvGrpSpPr/>
          <p:nvPr/>
        </p:nvGrpSpPr>
        <p:grpSpPr>
          <a:xfrm>
            <a:off x="2980433" y="4581128"/>
            <a:ext cx="1111140" cy="1625296"/>
            <a:chOff x="2980433" y="4581128"/>
            <a:chExt cx="1111140" cy="1625296"/>
          </a:xfrm>
        </p:grpSpPr>
        <p:sp>
          <p:nvSpPr>
            <p:cNvPr id="88" name="Rounded Rectangle 7">
              <a:extLst>
                <a:ext uri="{FF2B5EF4-FFF2-40B4-BE49-F238E27FC236}">
                  <a16:creationId xmlns:a16="http://schemas.microsoft.com/office/drawing/2014/main" id="{350EB306-AABB-9AC9-062D-2D7E0C56F15F}"/>
                </a:ext>
              </a:extLst>
            </p:cNvPr>
            <p:cNvSpPr/>
            <p:nvPr/>
          </p:nvSpPr>
          <p:spPr>
            <a:xfrm>
              <a:off x="2980433" y="4973401"/>
              <a:ext cx="1111140" cy="508890"/>
            </a:xfrm>
            <a:prstGeom prst="roundRect">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Century Gothic" panose="020F0302020204030204"/>
                  <a:ea typeface="+mn-ea"/>
                  <a:cs typeface="+mn-cs"/>
                  <a:sym typeface="Arial"/>
                  <a:rtl val="0"/>
                </a:rPr>
                <a:t>test package</a:t>
              </a:r>
            </a:p>
          </p:txBody>
        </p:sp>
        <p:pic>
          <p:nvPicPr>
            <p:cNvPr id="91" name="Рисунок 90">
              <a:extLst>
                <a:ext uri="{FF2B5EF4-FFF2-40B4-BE49-F238E27FC236}">
                  <a16:creationId xmlns:a16="http://schemas.microsoft.com/office/drawing/2014/main" id="{D02DCE1C-1EB4-179D-EA2E-D53D35E687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2463" y="4581128"/>
              <a:ext cx="458804" cy="379660"/>
            </a:xfrm>
            <a:prstGeom prst="rect">
              <a:avLst/>
            </a:prstGeom>
          </p:spPr>
        </p:pic>
        <p:pic>
          <p:nvPicPr>
            <p:cNvPr id="94" name="Рисунок 93">
              <a:extLst>
                <a:ext uri="{FF2B5EF4-FFF2-40B4-BE49-F238E27FC236}">
                  <a16:creationId xmlns:a16="http://schemas.microsoft.com/office/drawing/2014/main" id="{D612BEED-869F-3DD7-A7B9-0FC150F26F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2172" y="5516452"/>
              <a:ext cx="689972" cy="689972"/>
            </a:xfrm>
            <a:prstGeom prst="rect">
              <a:avLst/>
            </a:prstGeom>
          </p:spPr>
        </p:pic>
      </p:grpSp>
      <p:grpSp>
        <p:nvGrpSpPr>
          <p:cNvPr id="68" name="Группа 67">
            <a:extLst>
              <a:ext uri="{FF2B5EF4-FFF2-40B4-BE49-F238E27FC236}">
                <a16:creationId xmlns:a16="http://schemas.microsoft.com/office/drawing/2014/main" id="{F4B11FFF-5CB7-3701-93E3-89404CEFF858}"/>
              </a:ext>
            </a:extLst>
          </p:cNvPr>
          <p:cNvGrpSpPr/>
          <p:nvPr/>
        </p:nvGrpSpPr>
        <p:grpSpPr>
          <a:xfrm>
            <a:off x="4023456" y="4446673"/>
            <a:ext cx="3022013" cy="1029869"/>
            <a:chOff x="10154376" y="3505111"/>
            <a:chExt cx="3022013" cy="1029869"/>
          </a:xfrm>
        </p:grpSpPr>
        <p:sp>
          <p:nvSpPr>
            <p:cNvPr id="69" name="Rounded Rectangle 10">
              <a:extLst>
                <a:ext uri="{FF2B5EF4-FFF2-40B4-BE49-F238E27FC236}">
                  <a16:creationId xmlns:a16="http://schemas.microsoft.com/office/drawing/2014/main" id="{92404E34-059F-C41A-E8BA-6397FE99D63C}"/>
                </a:ext>
              </a:extLst>
            </p:cNvPr>
            <p:cNvSpPr/>
            <p:nvPr/>
          </p:nvSpPr>
          <p:spPr>
            <a:xfrm>
              <a:off x="10500665" y="4026089"/>
              <a:ext cx="1525652" cy="508891"/>
            </a:xfrm>
            <a:prstGeom prst="roundRect">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Century Gothic" panose="020F0302020204030204"/>
                  <a:ea typeface="+mn-ea"/>
                  <a:cs typeface="+mn-cs"/>
                  <a:sym typeface="Arial"/>
                  <a:rtl val="0"/>
                </a:rPr>
                <a:t>deploy</a:t>
              </a:r>
              <a:endParaRPr kumimoji="0" lang="en-US" sz="1200" b="0" i="0" u="none" strike="noStrike" kern="0" cap="none" spc="0" normalizeH="0" baseline="0" noProof="0" dirty="0">
                <a:ln>
                  <a:noFill/>
                </a:ln>
                <a:solidFill>
                  <a:prstClr val="black"/>
                </a:solidFill>
                <a:effectLst/>
                <a:uLnTx/>
                <a:uFillTx/>
                <a:latin typeface="Century Gothic" panose="020F0302020204030204"/>
                <a:ea typeface="+mn-ea"/>
                <a:cs typeface="+mn-cs"/>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kern="0" dirty="0">
                  <a:solidFill>
                    <a:prstClr val="black"/>
                  </a:solidFill>
                  <a:latin typeface="Century Gothic" panose="020F0302020204030204"/>
                </a:rPr>
                <a:t>(</a:t>
              </a:r>
              <a:r>
                <a:rPr lang="en-US" sz="900" kern="0" dirty="0" err="1">
                  <a:solidFill>
                    <a:prstClr val="black"/>
                  </a:solidFill>
                  <a:latin typeface="Century Gothic" panose="020F0302020204030204"/>
                </a:rPr>
                <a:t>rsync</a:t>
              </a:r>
              <a:r>
                <a:rPr lang="en-US" sz="900" kern="0" dirty="0">
                  <a:solidFill>
                    <a:prstClr val="black"/>
                  </a:solidFill>
                  <a:latin typeface="Century Gothic" panose="020F0302020204030204"/>
                </a:rPr>
                <a:t> via transaction</a:t>
              </a:r>
              <a:r>
                <a:rPr lang="en-US" sz="1300" kern="0" dirty="0">
                  <a:solidFill>
                    <a:prstClr val="black"/>
                  </a:solidFill>
                  <a:latin typeface="Century Gothic" panose="020F0302020204030204"/>
                </a:rPr>
                <a:t>)</a:t>
              </a:r>
              <a:endParaRPr kumimoji="0" lang="en-US" sz="1300" b="0" i="0" u="none" strike="noStrike" kern="0" cap="none" spc="0" normalizeH="0" baseline="0" noProof="0" dirty="0">
                <a:ln>
                  <a:noFill/>
                </a:ln>
                <a:solidFill>
                  <a:prstClr val="black"/>
                </a:solidFill>
                <a:effectLst/>
                <a:uLnTx/>
                <a:uFillTx/>
                <a:latin typeface="Century Gothic" panose="020F0302020204030204"/>
                <a:ea typeface="+mn-ea"/>
                <a:cs typeface="+mn-cs"/>
                <a:sym typeface="Arial"/>
                <a:rtl val="0"/>
              </a:endParaRPr>
            </a:p>
          </p:txBody>
        </p:sp>
        <p:sp>
          <p:nvSpPr>
            <p:cNvPr id="70" name="Right Arrow 15">
              <a:extLst>
                <a:ext uri="{FF2B5EF4-FFF2-40B4-BE49-F238E27FC236}">
                  <a16:creationId xmlns:a16="http://schemas.microsoft.com/office/drawing/2014/main" id="{8BC81687-376D-FA8A-C78A-C7B98D7A9DED}"/>
                </a:ext>
              </a:extLst>
            </p:cNvPr>
            <p:cNvSpPr/>
            <p:nvPr/>
          </p:nvSpPr>
          <p:spPr>
            <a:xfrm>
              <a:off x="10154376" y="4213079"/>
              <a:ext cx="479778" cy="178741"/>
            </a:xfrm>
            <a:prstGeom prst="rightArrow">
              <a:avLst/>
            </a:prstGeom>
            <a:solidFill>
              <a:srgbClr val="A5A5A5">
                <a:lumMod val="40000"/>
                <a:lumOff val="60000"/>
              </a:srgbClr>
            </a:solidFill>
            <a:ln w="12700" cap="flat" cmpd="sng" algn="ctr">
              <a:solidFill>
                <a:sysClr val="windowText" lastClr="000000"/>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entury Gothic" panose="020F0302020204030204"/>
                <a:ea typeface="+mn-ea"/>
                <a:cs typeface="+mn-cs"/>
                <a:sym typeface="Arial"/>
                <a:rtl val="0"/>
              </a:endParaRPr>
            </a:p>
          </p:txBody>
        </p:sp>
        <p:pic>
          <p:nvPicPr>
            <p:cNvPr id="71" name="Рисунок 70">
              <a:extLst>
                <a:ext uri="{FF2B5EF4-FFF2-40B4-BE49-F238E27FC236}">
                  <a16:creationId xmlns:a16="http://schemas.microsoft.com/office/drawing/2014/main" id="{5AD37D8B-3FCB-C30C-D2DF-351BBD43D1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23635" y="3505111"/>
              <a:ext cx="1552754" cy="475411"/>
            </a:xfrm>
            <a:prstGeom prst="rect">
              <a:avLst/>
            </a:prstGeom>
          </p:spPr>
        </p:pic>
      </p:grpSp>
      <p:pic>
        <p:nvPicPr>
          <p:cNvPr id="5" name="Рисунок 4">
            <a:extLst>
              <a:ext uri="{FF2B5EF4-FFF2-40B4-BE49-F238E27FC236}">
                <a16:creationId xmlns:a16="http://schemas.microsoft.com/office/drawing/2014/main" id="{D480EF37-A8FB-3E9C-6058-940911E93A49}"/>
              </a:ext>
            </a:extLst>
          </p:cNvPr>
          <p:cNvPicPr/>
          <p:nvPr/>
        </p:nvPicPr>
        <p:blipFill>
          <a:blip r:embed="rId8">
            <a:extLst>
              <a:ext uri="{28A0092B-C50C-407E-A947-70E740481C1C}">
                <a14:useLocalDpi xmlns:a14="http://schemas.microsoft.com/office/drawing/2010/main" val="0"/>
              </a:ext>
            </a:extLst>
          </a:blip>
          <a:stretch>
            <a:fillRect/>
          </a:stretch>
        </p:blipFill>
        <p:spPr>
          <a:xfrm>
            <a:off x="95341" y="1080954"/>
            <a:ext cx="5256584" cy="3276585"/>
          </a:xfrm>
          <a:prstGeom prst="rect">
            <a:avLst/>
          </a:prstGeom>
          <a:ln>
            <a:solidFill>
              <a:schemeClr val="tx1"/>
            </a:solidFill>
          </a:ln>
        </p:spPr>
      </p:pic>
      <p:sp>
        <p:nvSpPr>
          <p:cNvPr id="6" name="Прямоугольник 5">
            <a:extLst>
              <a:ext uri="{FF2B5EF4-FFF2-40B4-BE49-F238E27FC236}">
                <a16:creationId xmlns:a16="http://schemas.microsoft.com/office/drawing/2014/main" id="{AEB2F74F-36C7-978E-5675-305EE3665072}"/>
              </a:ext>
            </a:extLst>
          </p:cNvPr>
          <p:cNvSpPr/>
          <p:nvPr/>
        </p:nvSpPr>
        <p:spPr>
          <a:xfrm>
            <a:off x="5397244" y="1040636"/>
            <a:ext cx="3495236" cy="1338828"/>
          </a:xfrm>
          <a:prstGeom prst="rect">
            <a:avLst/>
          </a:prstGeom>
        </p:spPr>
        <p:txBody>
          <a:bodyPr wrap="square">
            <a:spAutoFit/>
          </a:bodyPr>
          <a:lstStyle/>
          <a:p>
            <a:pPr eaLnBrk="1" hangingPunct="1"/>
            <a:r>
              <a:rPr lang="en-US" altLang="ru-RU" sz="1700" b="1" dirty="0">
                <a:latin typeface="Calibri" panose="020F0502020204030204" pitchFamily="34" charset="0"/>
                <a:cs typeface="Calibri" panose="020F0502020204030204" pitchFamily="34" charset="0"/>
              </a:rPr>
              <a:t>GIT: Version Control System</a:t>
            </a:r>
          </a:p>
          <a:p>
            <a:pPr eaLnBrk="1" hangingPunct="1"/>
            <a:r>
              <a:rPr lang="en-US" altLang="ru-RU" sz="1600" dirty="0">
                <a:latin typeface="Calibri" panose="020F0502020204030204" pitchFamily="34" charset="0"/>
                <a:cs typeface="Calibri" panose="020F0502020204030204" pitchFamily="34" charset="0"/>
              </a:rPr>
              <a:t>Repository branch protection</a:t>
            </a:r>
          </a:p>
          <a:p>
            <a:r>
              <a:rPr lang="en-US" altLang="ru-RU" sz="1600" dirty="0">
                <a:latin typeface="Calibri" panose="020F0502020204030204" pitchFamily="34" charset="0"/>
                <a:cs typeface="Calibri" panose="020F0502020204030204" pitchFamily="34" charset="0"/>
              </a:rPr>
              <a:t>Role-based access control to projects</a:t>
            </a:r>
          </a:p>
          <a:p>
            <a:r>
              <a:rPr lang="en-US" altLang="ru-RU" sz="1600" dirty="0">
                <a:latin typeface="Calibri" panose="020F0502020204030204" pitchFamily="34" charset="0"/>
                <a:cs typeface="Calibri" panose="020F0502020204030204" pitchFamily="34" charset="0"/>
              </a:rPr>
              <a:t>Issue Tracker</a:t>
            </a:r>
          </a:p>
          <a:p>
            <a:r>
              <a:rPr lang="en-US" altLang="ru-RU" sz="1600" dirty="0">
                <a:latin typeface="Calibri" panose="020F0502020204030204" pitchFamily="34" charset="0"/>
                <a:cs typeface="Calibri" panose="020F0502020204030204" pitchFamily="34" charset="0"/>
              </a:rPr>
              <a:t>Automated Tests &amp; Deployment</a:t>
            </a:r>
          </a:p>
        </p:txBody>
      </p:sp>
      <p:sp>
        <p:nvSpPr>
          <p:cNvPr id="12" name="TextBox 11">
            <a:extLst>
              <a:ext uri="{FF2B5EF4-FFF2-40B4-BE49-F238E27FC236}">
                <a16:creationId xmlns:a16="http://schemas.microsoft.com/office/drawing/2014/main" id="{B2C039D1-B1C2-D7F2-33F4-FED92732F934}"/>
              </a:ext>
            </a:extLst>
          </p:cNvPr>
          <p:cNvSpPr txBox="1"/>
          <p:nvPr/>
        </p:nvSpPr>
        <p:spPr>
          <a:xfrm>
            <a:off x="5909054" y="2810594"/>
            <a:ext cx="3055222" cy="1600438"/>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700" b="1" spc="-1" dirty="0">
                <a:uFill>
                  <a:solidFill>
                    <a:srgbClr val="FFFFFF"/>
                  </a:solidFill>
                </a:uFill>
                <a:latin typeface="Calibri" panose="020F0502020204030204" pitchFamily="34" charset="0"/>
                <a:ea typeface="Calibri" panose="020F0502020204030204" pitchFamily="34" charset="0"/>
                <a:cs typeface="Calibri" panose="020F0502020204030204" pitchFamily="34" charset="0"/>
              </a:rPr>
              <a:t>Software Distribution via </a:t>
            </a:r>
            <a:r>
              <a:rPr lang="en-US" sz="1700" b="1" spc="-1" dirty="0" err="1">
                <a:solidFill>
                  <a:srgbClr val="18A6E1"/>
                </a:solidFill>
                <a:effectLst>
                  <a:outerShdw blurRad="38100" dist="38100" dir="2700000" algn="tl">
                    <a:srgbClr val="000000">
                      <a:alpha val="43137"/>
                    </a:srgbClr>
                  </a:outerShdw>
                </a:effectLst>
                <a:uFill>
                  <a:solidFill>
                    <a:srgbClr val="FFFFFF"/>
                  </a:solidFill>
                </a:uFill>
                <a:latin typeface="Calibri" panose="020F0502020204030204" pitchFamily="34" charset="0"/>
                <a:ea typeface="Calibri" panose="020F0502020204030204" pitchFamily="34" charset="0"/>
                <a:cs typeface="Calibri" panose="020F0502020204030204" pitchFamily="34" charset="0"/>
              </a:rPr>
              <a:t>C</a:t>
            </a:r>
            <a:r>
              <a:rPr lang="en-US" sz="1700" b="1" spc="-1" dirty="0" err="1">
                <a:effectLst>
                  <a:outerShdw blurRad="38100" dist="38100" dir="2700000" algn="tl">
                    <a:srgbClr val="000000">
                      <a:alpha val="43137"/>
                    </a:srgbClr>
                  </a:outerShdw>
                </a:effectLst>
                <a:uFill>
                  <a:solidFill>
                    <a:srgbClr val="FFFFFF"/>
                  </a:solidFill>
                </a:uFill>
                <a:latin typeface="Calibri" panose="020F0502020204030204" pitchFamily="34" charset="0"/>
                <a:ea typeface="Calibri" panose="020F0502020204030204" pitchFamily="34" charset="0"/>
                <a:cs typeface="Calibri" panose="020F0502020204030204" pitchFamily="34" charset="0"/>
              </a:rPr>
              <a:t>ern</a:t>
            </a:r>
            <a:r>
              <a:rPr lang="en-US" sz="1700" b="1" spc="-1" dirty="0" err="1">
                <a:solidFill>
                  <a:srgbClr val="18A6E1"/>
                </a:solidFill>
                <a:effectLst>
                  <a:outerShdw blurRad="38100" dist="38100" dir="2700000" algn="tl">
                    <a:srgbClr val="000000">
                      <a:alpha val="43137"/>
                    </a:srgbClr>
                  </a:outerShdw>
                </a:effectLst>
                <a:uFill>
                  <a:solidFill>
                    <a:srgbClr val="FFFFFF"/>
                  </a:solidFill>
                </a:uFill>
                <a:latin typeface="Calibri" panose="020F0502020204030204" pitchFamily="34" charset="0"/>
                <a:ea typeface="Calibri" panose="020F0502020204030204" pitchFamily="34" charset="0"/>
                <a:cs typeface="Calibri" panose="020F0502020204030204" pitchFamily="34" charset="0"/>
              </a:rPr>
              <a:t>VM</a:t>
            </a:r>
            <a:r>
              <a:rPr lang="en-US" sz="1700" b="1" spc="-1" dirty="0">
                <a:solidFill>
                  <a:schemeClr val="bg1"/>
                </a:solidFill>
                <a:effectLst>
                  <a:outerShdw blurRad="38100" dist="38100" dir="2700000" algn="tl">
                    <a:srgbClr val="000000">
                      <a:alpha val="43137"/>
                    </a:srgbClr>
                  </a:outerShdw>
                </a:effectLst>
                <a:uFill>
                  <a:solidFill>
                    <a:srgbClr val="FFFFFF"/>
                  </a:solidFill>
                </a:uFill>
                <a:latin typeface="Calibri" panose="020F0502020204030204" pitchFamily="34" charset="0"/>
                <a:ea typeface="Calibri" panose="020F0502020204030204" pitchFamily="34" charset="0"/>
                <a:cs typeface="Calibri" panose="020F0502020204030204" pitchFamily="34" charset="0"/>
              </a:rPr>
              <a:t> </a:t>
            </a:r>
            <a:r>
              <a:rPr lang="en-US" sz="1700" b="1" spc="-1" dirty="0">
                <a:solidFill>
                  <a:srgbClr val="18A6E1"/>
                </a:solidFill>
                <a:effectLst>
                  <a:outerShdw blurRad="38100" dist="38100" dir="2700000" algn="tl">
                    <a:srgbClr val="000000">
                      <a:alpha val="43137"/>
                    </a:srgbClr>
                  </a:outerShdw>
                </a:effectLst>
                <a:uFill>
                  <a:solidFill>
                    <a:srgbClr val="FFFFFF"/>
                  </a:solidFill>
                </a:uFill>
                <a:latin typeface="Calibri" panose="020F0502020204030204" pitchFamily="34" charset="0"/>
                <a:ea typeface="Calibri" panose="020F0502020204030204" pitchFamily="34" charset="0"/>
                <a:cs typeface="Calibri" panose="020F0502020204030204" pitchFamily="34" charset="0"/>
              </a:rPr>
              <a:t>F</a:t>
            </a:r>
            <a:r>
              <a:rPr lang="en-US" sz="1700" b="1" spc="-1" dirty="0">
                <a:effectLst>
                  <a:outerShdw blurRad="38100" dist="38100" dir="2700000" algn="tl">
                    <a:srgbClr val="000000">
                      <a:alpha val="43137"/>
                    </a:srgbClr>
                  </a:outerShdw>
                </a:effectLst>
                <a:uFill>
                  <a:solidFill>
                    <a:srgbClr val="FFFFFF"/>
                  </a:solidFill>
                </a:uFill>
                <a:latin typeface="Calibri" panose="020F0502020204030204" pitchFamily="34" charset="0"/>
                <a:ea typeface="Calibri" panose="020F0502020204030204" pitchFamily="34" charset="0"/>
                <a:cs typeface="Calibri" panose="020F0502020204030204" pitchFamily="34" charset="0"/>
              </a:rPr>
              <a:t>ile</a:t>
            </a:r>
            <a:r>
              <a:rPr lang="en-US" sz="1700" b="1" spc="-1" dirty="0">
                <a:solidFill>
                  <a:schemeClr val="bg1"/>
                </a:solidFill>
                <a:effectLst>
                  <a:outerShdw blurRad="38100" dist="38100" dir="2700000" algn="tl">
                    <a:srgbClr val="000000">
                      <a:alpha val="43137"/>
                    </a:srgbClr>
                  </a:outerShdw>
                </a:effectLst>
                <a:uFill>
                  <a:solidFill>
                    <a:srgbClr val="FFFFFF"/>
                  </a:solidFill>
                </a:uFill>
                <a:latin typeface="Calibri" panose="020F0502020204030204" pitchFamily="34" charset="0"/>
                <a:ea typeface="Calibri" panose="020F0502020204030204" pitchFamily="34" charset="0"/>
                <a:cs typeface="Calibri" panose="020F0502020204030204" pitchFamily="34" charset="0"/>
              </a:rPr>
              <a:t> </a:t>
            </a:r>
            <a:r>
              <a:rPr lang="en-US" sz="1700" b="1" spc="-1" dirty="0">
                <a:solidFill>
                  <a:srgbClr val="18A6E1"/>
                </a:solidFill>
                <a:effectLst>
                  <a:outerShdw blurRad="38100" dist="38100" dir="2700000" algn="tl">
                    <a:srgbClr val="000000">
                      <a:alpha val="43137"/>
                    </a:srgbClr>
                  </a:outerShdw>
                </a:effectLst>
                <a:uFill>
                  <a:solidFill>
                    <a:srgbClr val="FFFFFF"/>
                  </a:solidFill>
                </a:uFill>
                <a:latin typeface="Calibri" panose="020F0502020204030204" pitchFamily="34" charset="0"/>
                <a:ea typeface="Calibri" panose="020F0502020204030204" pitchFamily="34" charset="0"/>
                <a:cs typeface="Calibri" panose="020F0502020204030204" pitchFamily="34" charset="0"/>
              </a:rPr>
              <a:t>S</a:t>
            </a:r>
            <a:r>
              <a:rPr lang="en-US" sz="1700" b="1" spc="-1" dirty="0">
                <a:uFill>
                  <a:solidFill>
                    <a:srgbClr val="FFFFFF"/>
                  </a:solidFill>
                </a:uFill>
                <a:latin typeface="Calibri" panose="020F0502020204030204" pitchFamily="34" charset="0"/>
                <a:ea typeface="Calibri" panose="020F0502020204030204" pitchFamily="34" charset="0"/>
                <a:cs typeface="Calibri" panose="020F0502020204030204" pitchFamily="34" charset="0"/>
              </a:rPr>
              <a:t>ystem</a:t>
            </a:r>
            <a:endParaRPr kumimoji="0" lang="en-US" altLang="ru-RU" sz="17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algn="r">
              <a:defRPr/>
            </a:pPr>
            <a:r>
              <a:rPr kumimoji="0" lang="en-US" altLang="ru-RU"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Read-only network file system with aggressive caching, optimized for software distribution via HTTP in a fast, scalable and reliable way</a:t>
            </a:r>
          </a:p>
        </p:txBody>
      </p:sp>
      <p:grpSp>
        <p:nvGrpSpPr>
          <p:cNvPr id="9" name="Группа 8">
            <a:extLst>
              <a:ext uri="{FF2B5EF4-FFF2-40B4-BE49-F238E27FC236}">
                <a16:creationId xmlns:a16="http://schemas.microsoft.com/office/drawing/2014/main" id="{25E281F8-7429-84AE-C224-ED19020583DC}"/>
              </a:ext>
            </a:extLst>
          </p:cNvPr>
          <p:cNvGrpSpPr/>
          <p:nvPr/>
        </p:nvGrpSpPr>
        <p:grpSpPr>
          <a:xfrm>
            <a:off x="1218646" y="4586134"/>
            <a:ext cx="2069817" cy="1836519"/>
            <a:chOff x="1218646" y="4586134"/>
            <a:chExt cx="2069817" cy="1836519"/>
          </a:xfrm>
        </p:grpSpPr>
        <p:grpSp>
          <p:nvGrpSpPr>
            <p:cNvPr id="104" name="Группа 103">
              <a:extLst>
                <a:ext uri="{FF2B5EF4-FFF2-40B4-BE49-F238E27FC236}">
                  <a16:creationId xmlns:a16="http://schemas.microsoft.com/office/drawing/2014/main" id="{7DFE2ABD-4019-AE89-F962-C5D1CA90A17C}"/>
                </a:ext>
              </a:extLst>
            </p:cNvPr>
            <p:cNvGrpSpPr/>
            <p:nvPr/>
          </p:nvGrpSpPr>
          <p:grpSpPr>
            <a:xfrm>
              <a:off x="1218646" y="4586134"/>
              <a:ext cx="2033253" cy="1623633"/>
              <a:chOff x="1218646" y="4586134"/>
              <a:chExt cx="2033253" cy="1623633"/>
            </a:xfrm>
          </p:grpSpPr>
          <p:grpSp>
            <p:nvGrpSpPr>
              <p:cNvPr id="72" name="Группа 71">
                <a:extLst>
                  <a:ext uri="{FF2B5EF4-FFF2-40B4-BE49-F238E27FC236}">
                    <a16:creationId xmlns:a16="http://schemas.microsoft.com/office/drawing/2014/main" id="{4F5B8DE2-E7D0-1D40-C3C3-2B2B1C16B7D3}"/>
                  </a:ext>
                </a:extLst>
              </p:cNvPr>
              <p:cNvGrpSpPr/>
              <p:nvPr/>
            </p:nvGrpSpPr>
            <p:grpSpPr>
              <a:xfrm>
                <a:off x="1218646" y="4586134"/>
                <a:ext cx="1512961" cy="1623633"/>
                <a:chOff x="8710030" y="3643322"/>
                <a:chExt cx="1512961" cy="1623633"/>
              </a:xfrm>
            </p:grpSpPr>
            <p:sp>
              <p:nvSpPr>
                <p:cNvPr id="73" name="Rounded Rectangle 8">
                  <a:extLst>
                    <a:ext uri="{FF2B5EF4-FFF2-40B4-BE49-F238E27FC236}">
                      <a16:creationId xmlns:a16="http://schemas.microsoft.com/office/drawing/2014/main" id="{C76284D9-695B-F2CD-0C09-F9ABFA6F4F76}"/>
                    </a:ext>
                  </a:extLst>
                </p:cNvPr>
                <p:cNvSpPr/>
                <p:nvPr/>
              </p:nvSpPr>
              <p:spPr>
                <a:xfrm>
                  <a:off x="9111851" y="4030842"/>
                  <a:ext cx="1111140" cy="508890"/>
                </a:xfrm>
                <a:prstGeom prst="roundRect">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Century Gothic" panose="020F0302020204030204"/>
                      <a:ea typeface="+mn-ea"/>
                      <a:cs typeface="+mn-cs"/>
                      <a:sym typeface="Arial"/>
                      <a:rtl val="0"/>
                    </a:rPr>
                    <a:t>build package</a:t>
                  </a:r>
                </a:p>
              </p:txBody>
            </p:sp>
            <p:sp>
              <p:nvSpPr>
                <p:cNvPr id="74" name="Right Arrow 13">
                  <a:extLst>
                    <a:ext uri="{FF2B5EF4-FFF2-40B4-BE49-F238E27FC236}">
                      <a16:creationId xmlns:a16="http://schemas.microsoft.com/office/drawing/2014/main" id="{08A20204-AF44-37DE-0992-E4C5BBD9CC5F}"/>
                    </a:ext>
                  </a:extLst>
                </p:cNvPr>
                <p:cNvSpPr/>
                <p:nvPr/>
              </p:nvSpPr>
              <p:spPr>
                <a:xfrm>
                  <a:off x="8710030" y="4213079"/>
                  <a:ext cx="479778" cy="178741"/>
                </a:xfrm>
                <a:prstGeom prst="rightArrow">
                  <a:avLst/>
                </a:prstGeom>
                <a:solidFill>
                  <a:srgbClr val="A5A5A5">
                    <a:lumMod val="40000"/>
                    <a:lumOff val="60000"/>
                  </a:srgbClr>
                </a:solidFill>
                <a:ln w="12700" cap="flat" cmpd="sng" algn="ctr">
                  <a:solidFill>
                    <a:sysClr val="windowText" lastClr="000000"/>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entury Gothic" panose="020F0302020204030204"/>
                    <a:ea typeface="+mn-ea"/>
                    <a:cs typeface="+mn-cs"/>
                    <a:sym typeface="Arial"/>
                    <a:rtl val="0"/>
                  </a:endParaRPr>
                </a:p>
              </p:txBody>
            </p:sp>
            <p:pic>
              <p:nvPicPr>
                <p:cNvPr id="75" name="Рисунок 74">
                  <a:extLst>
                    <a:ext uri="{FF2B5EF4-FFF2-40B4-BE49-F238E27FC236}">
                      <a16:creationId xmlns:a16="http://schemas.microsoft.com/office/drawing/2014/main" id="{8EE704A5-7309-4234-013C-7A42C5A8A5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5072" y="4576983"/>
                  <a:ext cx="689972" cy="689972"/>
                </a:xfrm>
                <a:prstGeom prst="rect">
                  <a:avLst/>
                </a:prstGeom>
              </p:spPr>
            </p:pic>
            <p:pic>
              <p:nvPicPr>
                <p:cNvPr id="76" name="Рисунок 75">
                  <a:extLst>
                    <a:ext uri="{FF2B5EF4-FFF2-40B4-BE49-F238E27FC236}">
                      <a16:creationId xmlns:a16="http://schemas.microsoft.com/office/drawing/2014/main" id="{90059A3B-3F95-C5CA-134A-FF5F60394A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0710" y="3643322"/>
                  <a:ext cx="458804" cy="379660"/>
                </a:xfrm>
                <a:prstGeom prst="rect">
                  <a:avLst/>
                </a:prstGeom>
              </p:spPr>
            </p:pic>
          </p:grpSp>
          <p:sp>
            <p:nvSpPr>
              <p:cNvPr id="89" name="Right Arrow 14">
                <a:extLst>
                  <a:ext uri="{FF2B5EF4-FFF2-40B4-BE49-F238E27FC236}">
                    <a16:creationId xmlns:a16="http://schemas.microsoft.com/office/drawing/2014/main" id="{242E9C39-CF15-484F-EB09-7FA2F7913535}"/>
                  </a:ext>
                </a:extLst>
              </p:cNvPr>
              <p:cNvSpPr/>
              <p:nvPr/>
            </p:nvSpPr>
            <p:spPr>
              <a:xfrm>
                <a:off x="2646605" y="5150885"/>
                <a:ext cx="479778" cy="178741"/>
              </a:xfrm>
              <a:prstGeom prst="rightArrow">
                <a:avLst/>
              </a:prstGeom>
              <a:solidFill>
                <a:srgbClr val="A5A5A5">
                  <a:lumMod val="40000"/>
                  <a:lumOff val="60000"/>
                </a:srgbClr>
              </a:solidFill>
              <a:ln w="12700" cap="flat" cmpd="sng" algn="ctr">
                <a:solidFill>
                  <a:sysClr val="windowText" lastClr="000000"/>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dk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entury Gothic" panose="020F0302020204030204"/>
                  <a:ea typeface="+mn-ea"/>
                  <a:cs typeface="+mn-cs"/>
                  <a:sym typeface="Arial"/>
                  <a:rtl val="0"/>
                </a:endParaRPr>
              </a:p>
            </p:txBody>
          </p:sp>
          <p:pic>
            <p:nvPicPr>
              <p:cNvPr id="96" name="Рисунок 95">
                <a:extLst>
                  <a:ext uri="{FF2B5EF4-FFF2-40B4-BE49-F238E27FC236}">
                    <a16:creationId xmlns:a16="http://schemas.microsoft.com/office/drawing/2014/main" id="{F5CF343B-9576-4965-9F35-22B3A66F29F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29527" y="5516452"/>
                <a:ext cx="822372" cy="277457"/>
              </a:xfrm>
              <a:prstGeom prst="rect">
                <a:avLst/>
              </a:prstGeom>
            </p:spPr>
          </p:pic>
          <p:pic>
            <p:nvPicPr>
              <p:cNvPr id="98" name="Рисунок 97">
                <a:extLst>
                  <a:ext uri="{FF2B5EF4-FFF2-40B4-BE49-F238E27FC236}">
                    <a16:creationId xmlns:a16="http://schemas.microsoft.com/office/drawing/2014/main" id="{50BA4E6A-FCCC-3725-E17A-558004D51DE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24625" y="5783701"/>
                <a:ext cx="456308" cy="394068"/>
              </a:xfrm>
              <a:prstGeom prst="rect">
                <a:avLst/>
              </a:prstGeom>
            </p:spPr>
          </p:pic>
        </p:grpSp>
        <p:pic>
          <p:nvPicPr>
            <p:cNvPr id="7" name="Рисунок 6">
              <a:extLst>
                <a:ext uri="{FF2B5EF4-FFF2-40B4-BE49-F238E27FC236}">
                  <a16:creationId xmlns:a16="http://schemas.microsoft.com/office/drawing/2014/main" id="{3080E008-9389-FA64-0253-682C635B8C7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87062" y="6247018"/>
              <a:ext cx="901401" cy="175635"/>
            </a:xfrm>
            <a:prstGeom prst="rect">
              <a:avLst/>
            </a:prstGeom>
          </p:spPr>
        </p:pic>
      </p:grpSp>
      <p:grpSp>
        <p:nvGrpSpPr>
          <p:cNvPr id="112" name="Группа 111">
            <a:extLst>
              <a:ext uri="{FF2B5EF4-FFF2-40B4-BE49-F238E27FC236}">
                <a16:creationId xmlns:a16="http://schemas.microsoft.com/office/drawing/2014/main" id="{DA47C340-9C32-104D-5199-5C55CB36B041}"/>
              </a:ext>
            </a:extLst>
          </p:cNvPr>
          <p:cNvGrpSpPr/>
          <p:nvPr/>
        </p:nvGrpSpPr>
        <p:grpSpPr>
          <a:xfrm>
            <a:off x="7528119" y="4515557"/>
            <a:ext cx="1461864" cy="1937779"/>
            <a:chOff x="7528119" y="4437112"/>
            <a:chExt cx="1461864" cy="1937779"/>
          </a:xfrm>
        </p:grpSpPr>
        <p:sp>
          <p:nvSpPr>
            <p:cNvPr id="2" name="Прямоугольник 1">
              <a:extLst>
                <a:ext uri="{FF2B5EF4-FFF2-40B4-BE49-F238E27FC236}">
                  <a16:creationId xmlns:a16="http://schemas.microsoft.com/office/drawing/2014/main" id="{3BA5CA61-6EC8-4CD3-0744-CA9919A9CDFE}"/>
                </a:ext>
              </a:extLst>
            </p:cNvPr>
            <p:cNvSpPr/>
            <p:nvPr/>
          </p:nvSpPr>
          <p:spPr>
            <a:xfrm>
              <a:off x="7554323" y="4446711"/>
              <a:ext cx="1430296" cy="192818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D760CE25-0F85-CC8F-8D09-9FD097601D09}"/>
                </a:ext>
              </a:extLst>
            </p:cNvPr>
            <p:cNvSpPr txBox="1"/>
            <p:nvPr/>
          </p:nvSpPr>
          <p:spPr>
            <a:xfrm>
              <a:off x="7528119" y="4437112"/>
              <a:ext cx="1461864" cy="230832"/>
            </a:xfrm>
            <a:prstGeom prst="rect">
              <a:avLst/>
            </a:prstGeom>
            <a:noFill/>
          </p:spPr>
          <p:txBody>
            <a:bodyPr wrap="square">
              <a:spAutoFit/>
            </a:bodyPr>
            <a:lstStyle/>
            <a:p>
              <a:r>
                <a:rPr kumimoji="0" lang="en-US" sz="900" b="0" i="0" u="none" strike="noStrike" kern="0" cap="none" spc="0" normalizeH="0" baseline="0" noProof="0" dirty="0">
                  <a:ln>
                    <a:noFill/>
                  </a:ln>
                  <a:solidFill>
                    <a:schemeClr val="bg1">
                      <a:lumMod val="75000"/>
                    </a:schemeClr>
                  </a:solidFill>
                  <a:effectLst/>
                  <a:uLnTx/>
                  <a:uFillTx/>
                  <a:latin typeface="Consolas"/>
                  <a:ea typeface="+mn-ea"/>
                  <a:cs typeface="Consolas"/>
                </a:rPr>
                <a:t>/cvmfs/nica.jinr.ru/</a:t>
              </a:r>
              <a:endParaRPr lang="ru-RU" sz="900" dirty="0">
                <a:solidFill>
                  <a:schemeClr val="bg1">
                    <a:lumMod val="75000"/>
                  </a:schemeClr>
                </a:solidFill>
              </a:endParaRPr>
            </a:p>
          </p:txBody>
        </p:sp>
        <p:cxnSp>
          <p:nvCxnSpPr>
            <p:cNvPr id="8" name="Прямая соединительная линия 7">
              <a:extLst>
                <a:ext uri="{FF2B5EF4-FFF2-40B4-BE49-F238E27FC236}">
                  <a16:creationId xmlns:a16="http://schemas.microsoft.com/office/drawing/2014/main" id="{25089BA4-D143-1BAA-C951-71F29AF6DD9A}"/>
                </a:ext>
              </a:extLst>
            </p:cNvPr>
            <p:cNvCxnSpPr>
              <a:cxnSpLocks/>
            </p:cNvCxnSpPr>
            <p:nvPr/>
          </p:nvCxnSpPr>
          <p:spPr>
            <a:xfrm>
              <a:off x="7645475" y="4620604"/>
              <a:ext cx="0" cy="66931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C9EDAC1-B98F-C0F9-1958-B39C17ED66E2}"/>
                </a:ext>
              </a:extLst>
            </p:cNvPr>
            <p:cNvSpPr txBox="1"/>
            <p:nvPr/>
          </p:nvSpPr>
          <p:spPr>
            <a:xfrm>
              <a:off x="7755647" y="4589571"/>
              <a:ext cx="661325" cy="230832"/>
            </a:xfrm>
            <a:prstGeom prst="rect">
              <a:avLst/>
            </a:prstGeom>
            <a:noFill/>
          </p:spPr>
          <p:txBody>
            <a:bodyPr wrap="square">
              <a:spAutoFit/>
            </a:bodyPr>
            <a:lstStyle/>
            <a:p>
              <a:r>
                <a:rPr kumimoji="0" lang="en-US" sz="900" b="0" i="0" u="none" strike="noStrike" kern="0" cap="none" spc="0" normalizeH="0" baseline="0" noProof="0" dirty="0">
                  <a:ln>
                    <a:noFill/>
                  </a:ln>
                  <a:solidFill>
                    <a:schemeClr val="bg1">
                      <a:lumMod val="75000"/>
                    </a:schemeClr>
                  </a:solidFill>
                  <a:effectLst/>
                  <a:uLnTx/>
                  <a:uFillTx/>
                  <a:latin typeface="Consolas"/>
                  <a:ea typeface="+mn-ea"/>
                  <a:cs typeface="Consolas"/>
                </a:rPr>
                <a:t>centos7</a:t>
              </a:r>
              <a:endParaRPr lang="ru-RU" sz="900" dirty="0">
                <a:solidFill>
                  <a:schemeClr val="bg1">
                    <a:lumMod val="75000"/>
                  </a:schemeClr>
                </a:solidFill>
              </a:endParaRPr>
            </a:p>
          </p:txBody>
        </p:sp>
        <p:cxnSp>
          <p:nvCxnSpPr>
            <p:cNvPr id="11" name="Прямая соединительная линия 10">
              <a:extLst>
                <a:ext uri="{FF2B5EF4-FFF2-40B4-BE49-F238E27FC236}">
                  <a16:creationId xmlns:a16="http://schemas.microsoft.com/office/drawing/2014/main" id="{B713335B-3108-87B5-9890-0C74003F8177}"/>
                </a:ext>
              </a:extLst>
            </p:cNvPr>
            <p:cNvCxnSpPr>
              <a:cxnSpLocks/>
            </p:cNvCxnSpPr>
            <p:nvPr/>
          </p:nvCxnSpPr>
          <p:spPr>
            <a:xfrm>
              <a:off x="7654683" y="4711819"/>
              <a:ext cx="15148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D2F74940-B448-A65B-4178-9AB6A7E95EB5}"/>
                </a:ext>
              </a:extLst>
            </p:cNvPr>
            <p:cNvCxnSpPr>
              <a:cxnSpLocks/>
            </p:cNvCxnSpPr>
            <p:nvPr/>
          </p:nvCxnSpPr>
          <p:spPr>
            <a:xfrm>
              <a:off x="7878062" y="4761851"/>
              <a:ext cx="0" cy="3561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ADFD4A13-88B0-2A82-E56E-A04ED98E1B63}"/>
                </a:ext>
              </a:extLst>
            </p:cNvPr>
            <p:cNvCxnSpPr>
              <a:cxnSpLocks/>
            </p:cNvCxnSpPr>
            <p:nvPr/>
          </p:nvCxnSpPr>
          <p:spPr>
            <a:xfrm>
              <a:off x="7878062" y="4848459"/>
              <a:ext cx="13771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61C807-7705-6856-8B25-E674561435A3}"/>
                </a:ext>
              </a:extLst>
            </p:cNvPr>
            <p:cNvSpPr txBox="1"/>
            <p:nvPr/>
          </p:nvSpPr>
          <p:spPr>
            <a:xfrm>
              <a:off x="7952978" y="4724431"/>
              <a:ext cx="741511" cy="230832"/>
            </a:xfrm>
            <a:prstGeom prst="rect">
              <a:avLst/>
            </a:prstGeom>
            <a:noFill/>
          </p:spPr>
          <p:txBody>
            <a:bodyPr wrap="square">
              <a:spAutoFit/>
            </a:bodyPr>
            <a:lstStyle/>
            <a:p>
              <a:r>
                <a:rPr lang="en-US" sz="900" kern="0" dirty="0">
                  <a:solidFill>
                    <a:schemeClr val="bg1">
                      <a:lumMod val="75000"/>
                    </a:schemeClr>
                  </a:solidFill>
                  <a:latin typeface="Consolas"/>
                </a:rPr>
                <a:t>fairsoft</a:t>
              </a:r>
              <a:endParaRPr lang="ru-RU" sz="900" dirty="0">
                <a:solidFill>
                  <a:schemeClr val="bg1">
                    <a:lumMod val="75000"/>
                  </a:schemeClr>
                </a:solidFill>
              </a:endParaRPr>
            </a:p>
          </p:txBody>
        </p:sp>
        <p:cxnSp>
          <p:nvCxnSpPr>
            <p:cNvPr id="22" name="Прямая соединительная линия 21">
              <a:extLst>
                <a:ext uri="{FF2B5EF4-FFF2-40B4-BE49-F238E27FC236}">
                  <a16:creationId xmlns:a16="http://schemas.microsoft.com/office/drawing/2014/main" id="{C6C5ADC3-FCCB-A7E3-88F3-9E130DDDAC98}"/>
                </a:ext>
              </a:extLst>
            </p:cNvPr>
            <p:cNvCxnSpPr>
              <a:cxnSpLocks/>
            </p:cNvCxnSpPr>
            <p:nvPr/>
          </p:nvCxnSpPr>
          <p:spPr>
            <a:xfrm>
              <a:off x="7878062" y="4982275"/>
              <a:ext cx="13771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473F10E-1837-F799-2274-8A481938BE4F}"/>
                </a:ext>
              </a:extLst>
            </p:cNvPr>
            <p:cNvSpPr txBox="1"/>
            <p:nvPr/>
          </p:nvSpPr>
          <p:spPr>
            <a:xfrm>
              <a:off x="7952978" y="4858247"/>
              <a:ext cx="741511" cy="230832"/>
            </a:xfrm>
            <a:prstGeom prst="rect">
              <a:avLst/>
            </a:prstGeom>
            <a:noFill/>
          </p:spPr>
          <p:txBody>
            <a:bodyPr wrap="square">
              <a:spAutoFit/>
            </a:bodyPr>
            <a:lstStyle/>
            <a:p>
              <a:r>
                <a:rPr lang="en-US" sz="900" kern="0" dirty="0" err="1">
                  <a:solidFill>
                    <a:schemeClr val="bg1">
                      <a:lumMod val="75000"/>
                    </a:schemeClr>
                  </a:solidFill>
                  <a:latin typeface="Consolas"/>
                </a:rPr>
                <a:t>fairroot</a:t>
              </a:r>
              <a:endParaRPr lang="ru-RU" sz="900" dirty="0">
                <a:solidFill>
                  <a:schemeClr val="bg1">
                    <a:lumMod val="75000"/>
                  </a:schemeClr>
                </a:solidFill>
              </a:endParaRPr>
            </a:p>
          </p:txBody>
        </p:sp>
        <p:cxnSp>
          <p:nvCxnSpPr>
            <p:cNvPr id="24" name="Прямая соединительная линия 23">
              <a:extLst>
                <a:ext uri="{FF2B5EF4-FFF2-40B4-BE49-F238E27FC236}">
                  <a16:creationId xmlns:a16="http://schemas.microsoft.com/office/drawing/2014/main" id="{440BBBA4-5A69-4746-13D2-0D52FC5A19D5}"/>
                </a:ext>
              </a:extLst>
            </p:cNvPr>
            <p:cNvCxnSpPr>
              <a:cxnSpLocks/>
            </p:cNvCxnSpPr>
            <p:nvPr/>
          </p:nvCxnSpPr>
          <p:spPr>
            <a:xfrm>
              <a:off x="7878062" y="5117962"/>
              <a:ext cx="13771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C6C6FF6-D2D9-FCEA-6F18-A0AD72E8BECF}"/>
                </a:ext>
              </a:extLst>
            </p:cNvPr>
            <p:cNvSpPr txBox="1"/>
            <p:nvPr/>
          </p:nvSpPr>
          <p:spPr>
            <a:xfrm>
              <a:off x="7952978" y="5004427"/>
              <a:ext cx="741511" cy="230832"/>
            </a:xfrm>
            <a:prstGeom prst="rect">
              <a:avLst/>
            </a:prstGeom>
            <a:noFill/>
          </p:spPr>
          <p:txBody>
            <a:bodyPr wrap="square">
              <a:spAutoFit/>
            </a:bodyPr>
            <a:lstStyle/>
            <a:p>
              <a:r>
                <a:rPr lang="en-US" sz="900" kern="0" dirty="0">
                  <a:solidFill>
                    <a:schemeClr val="bg1">
                      <a:lumMod val="75000"/>
                    </a:schemeClr>
                  </a:solidFill>
                  <a:latin typeface="Consolas"/>
                </a:rPr>
                <a:t>bmnroot</a:t>
              </a:r>
              <a:endParaRPr lang="ru-RU" sz="900" dirty="0">
                <a:solidFill>
                  <a:schemeClr val="bg1">
                    <a:lumMod val="75000"/>
                  </a:schemeClr>
                </a:solidFill>
              </a:endParaRPr>
            </a:p>
          </p:txBody>
        </p:sp>
        <p:cxnSp>
          <p:nvCxnSpPr>
            <p:cNvPr id="65" name="Прямая соединительная линия 64">
              <a:extLst>
                <a:ext uri="{FF2B5EF4-FFF2-40B4-BE49-F238E27FC236}">
                  <a16:creationId xmlns:a16="http://schemas.microsoft.com/office/drawing/2014/main" id="{6B4539C8-C305-B029-4EAC-628FA17E732F}"/>
                </a:ext>
              </a:extLst>
            </p:cNvPr>
            <p:cNvCxnSpPr>
              <a:cxnSpLocks/>
            </p:cNvCxnSpPr>
            <p:nvPr/>
          </p:nvCxnSpPr>
          <p:spPr>
            <a:xfrm>
              <a:off x="7671069" y="5274793"/>
              <a:ext cx="15148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a:extLst>
                <a:ext uri="{FF2B5EF4-FFF2-40B4-BE49-F238E27FC236}">
                  <a16:creationId xmlns:a16="http://schemas.microsoft.com/office/drawing/2014/main" id="{D30B7F7D-F304-8361-E5DB-FF56EF3831B8}"/>
                </a:ext>
              </a:extLst>
            </p:cNvPr>
            <p:cNvCxnSpPr>
              <a:cxnSpLocks/>
            </p:cNvCxnSpPr>
            <p:nvPr/>
          </p:nvCxnSpPr>
          <p:spPr>
            <a:xfrm>
              <a:off x="7894448" y="5324825"/>
              <a:ext cx="0" cy="3561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a:extLst>
                <a:ext uri="{FF2B5EF4-FFF2-40B4-BE49-F238E27FC236}">
                  <a16:creationId xmlns:a16="http://schemas.microsoft.com/office/drawing/2014/main" id="{A6CD0044-1F07-18EE-4731-C8BAB35C07FC}"/>
                </a:ext>
              </a:extLst>
            </p:cNvPr>
            <p:cNvCxnSpPr>
              <a:cxnSpLocks/>
            </p:cNvCxnSpPr>
            <p:nvPr/>
          </p:nvCxnSpPr>
          <p:spPr>
            <a:xfrm>
              <a:off x="7894448" y="5411433"/>
              <a:ext cx="13771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FF5177CC-5122-9F96-5659-2039CEFF4147}"/>
                </a:ext>
              </a:extLst>
            </p:cNvPr>
            <p:cNvSpPr txBox="1"/>
            <p:nvPr/>
          </p:nvSpPr>
          <p:spPr>
            <a:xfrm>
              <a:off x="7969364" y="5287405"/>
              <a:ext cx="741511" cy="230832"/>
            </a:xfrm>
            <a:prstGeom prst="rect">
              <a:avLst/>
            </a:prstGeom>
            <a:noFill/>
          </p:spPr>
          <p:txBody>
            <a:bodyPr wrap="square">
              <a:spAutoFit/>
            </a:bodyPr>
            <a:lstStyle/>
            <a:p>
              <a:r>
                <a:rPr lang="en-US" sz="900" kern="0" dirty="0">
                  <a:solidFill>
                    <a:schemeClr val="bg1">
                      <a:lumMod val="75000"/>
                    </a:schemeClr>
                  </a:solidFill>
                  <a:latin typeface="Consolas"/>
                </a:rPr>
                <a:t>fairsoft</a:t>
              </a:r>
              <a:endParaRPr lang="ru-RU" sz="900" dirty="0">
                <a:solidFill>
                  <a:schemeClr val="bg1">
                    <a:lumMod val="75000"/>
                  </a:schemeClr>
                </a:solidFill>
              </a:endParaRPr>
            </a:p>
          </p:txBody>
        </p:sp>
        <p:cxnSp>
          <p:nvCxnSpPr>
            <p:cNvPr id="93" name="Прямая соединительная линия 92">
              <a:extLst>
                <a:ext uri="{FF2B5EF4-FFF2-40B4-BE49-F238E27FC236}">
                  <a16:creationId xmlns:a16="http://schemas.microsoft.com/office/drawing/2014/main" id="{073B61FE-0991-3876-84FF-080EFFAF25F0}"/>
                </a:ext>
              </a:extLst>
            </p:cNvPr>
            <p:cNvCxnSpPr>
              <a:cxnSpLocks/>
            </p:cNvCxnSpPr>
            <p:nvPr/>
          </p:nvCxnSpPr>
          <p:spPr>
            <a:xfrm>
              <a:off x="7894448" y="5545249"/>
              <a:ext cx="13771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813C5865-8AC8-1F53-487F-E89894AA86FF}"/>
                </a:ext>
              </a:extLst>
            </p:cNvPr>
            <p:cNvSpPr txBox="1"/>
            <p:nvPr/>
          </p:nvSpPr>
          <p:spPr>
            <a:xfrm>
              <a:off x="7969364" y="5421221"/>
              <a:ext cx="741511" cy="230832"/>
            </a:xfrm>
            <a:prstGeom prst="rect">
              <a:avLst/>
            </a:prstGeom>
            <a:noFill/>
          </p:spPr>
          <p:txBody>
            <a:bodyPr wrap="square">
              <a:spAutoFit/>
            </a:bodyPr>
            <a:lstStyle/>
            <a:p>
              <a:r>
                <a:rPr lang="en-US" sz="900" kern="0" dirty="0" err="1">
                  <a:solidFill>
                    <a:schemeClr val="bg1">
                      <a:lumMod val="75000"/>
                    </a:schemeClr>
                  </a:solidFill>
                  <a:latin typeface="Consolas"/>
                </a:rPr>
                <a:t>fairroot</a:t>
              </a:r>
              <a:endParaRPr lang="ru-RU" sz="900" dirty="0">
                <a:solidFill>
                  <a:schemeClr val="bg1">
                    <a:lumMod val="75000"/>
                  </a:schemeClr>
                </a:solidFill>
              </a:endParaRPr>
            </a:p>
          </p:txBody>
        </p:sp>
        <p:cxnSp>
          <p:nvCxnSpPr>
            <p:cNvPr id="97" name="Прямая соединительная линия 96">
              <a:extLst>
                <a:ext uri="{FF2B5EF4-FFF2-40B4-BE49-F238E27FC236}">
                  <a16:creationId xmlns:a16="http://schemas.microsoft.com/office/drawing/2014/main" id="{3BAECA14-88B8-2C9F-8909-3658913442FF}"/>
                </a:ext>
              </a:extLst>
            </p:cNvPr>
            <p:cNvCxnSpPr>
              <a:cxnSpLocks/>
            </p:cNvCxnSpPr>
            <p:nvPr/>
          </p:nvCxnSpPr>
          <p:spPr>
            <a:xfrm>
              <a:off x="7894448" y="5680936"/>
              <a:ext cx="13771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66F4288-0700-43FD-8A66-11626409368E}"/>
                </a:ext>
              </a:extLst>
            </p:cNvPr>
            <p:cNvSpPr txBox="1"/>
            <p:nvPr/>
          </p:nvSpPr>
          <p:spPr>
            <a:xfrm>
              <a:off x="7969364" y="5567401"/>
              <a:ext cx="741511" cy="230832"/>
            </a:xfrm>
            <a:prstGeom prst="rect">
              <a:avLst/>
            </a:prstGeom>
            <a:noFill/>
          </p:spPr>
          <p:txBody>
            <a:bodyPr wrap="square">
              <a:spAutoFit/>
            </a:bodyPr>
            <a:lstStyle/>
            <a:p>
              <a:r>
                <a:rPr lang="en-US" sz="900" kern="0" dirty="0">
                  <a:solidFill>
                    <a:schemeClr val="bg1">
                      <a:lumMod val="75000"/>
                    </a:schemeClr>
                  </a:solidFill>
                  <a:latin typeface="Consolas"/>
                </a:rPr>
                <a:t>bmnroot</a:t>
              </a:r>
              <a:endParaRPr lang="ru-RU" sz="900" dirty="0">
                <a:solidFill>
                  <a:schemeClr val="bg1">
                    <a:lumMod val="75000"/>
                  </a:schemeClr>
                </a:solidFill>
              </a:endParaRPr>
            </a:p>
          </p:txBody>
        </p:sp>
        <p:sp>
          <p:nvSpPr>
            <p:cNvPr id="100" name="TextBox 99">
              <a:extLst>
                <a:ext uri="{FF2B5EF4-FFF2-40B4-BE49-F238E27FC236}">
                  <a16:creationId xmlns:a16="http://schemas.microsoft.com/office/drawing/2014/main" id="{9EB9808D-B0FA-0277-973A-51CBA511E30E}"/>
                </a:ext>
              </a:extLst>
            </p:cNvPr>
            <p:cNvSpPr txBox="1"/>
            <p:nvPr/>
          </p:nvSpPr>
          <p:spPr>
            <a:xfrm>
              <a:off x="7769679" y="5139734"/>
              <a:ext cx="874261" cy="230832"/>
            </a:xfrm>
            <a:prstGeom prst="rect">
              <a:avLst/>
            </a:prstGeom>
            <a:noFill/>
          </p:spPr>
          <p:txBody>
            <a:bodyPr wrap="square">
              <a:spAutoFit/>
            </a:bodyPr>
            <a:lstStyle/>
            <a:p>
              <a:r>
                <a:rPr lang="en-US" sz="900" kern="0" dirty="0">
                  <a:solidFill>
                    <a:schemeClr val="bg1">
                      <a:lumMod val="75000"/>
                    </a:schemeClr>
                  </a:solidFill>
                  <a:latin typeface="Consolas"/>
                </a:rPr>
                <a:t>ubuntu20</a:t>
              </a:r>
              <a:r>
                <a:rPr lang="ru-RU" sz="900" kern="0" dirty="0">
                  <a:solidFill>
                    <a:schemeClr val="bg1">
                      <a:lumMod val="75000"/>
                    </a:schemeClr>
                  </a:solidFill>
                  <a:latin typeface="Consolas"/>
                </a:rPr>
                <a:t>04</a:t>
              </a:r>
              <a:endParaRPr lang="ru-RU" sz="900" dirty="0">
                <a:solidFill>
                  <a:schemeClr val="bg1">
                    <a:lumMod val="75000"/>
                  </a:schemeClr>
                </a:solidFill>
              </a:endParaRPr>
            </a:p>
          </p:txBody>
        </p:sp>
        <p:cxnSp>
          <p:nvCxnSpPr>
            <p:cNvPr id="27" name="Прямая соединительная линия 26">
              <a:extLst>
                <a:ext uri="{FF2B5EF4-FFF2-40B4-BE49-F238E27FC236}">
                  <a16:creationId xmlns:a16="http://schemas.microsoft.com/office/drawing/2014/main" id="{D175D726-FBD0-624D-D86A-B7F53A6C8691}"/>
                </a:ext>
              </a:extLst>
            </p:cNvPr>
            <p:cNvCxnSpPr>
              <a:cxnSpLocks/>
            </p:cNvCxnSpPr>
            <p:nvPr/>
          </p:nvCxnSpPr>
          <p:spPr>
            <a:xfrm>
              <a:off x="7645475" y="5268242"/>
              <a:ext cx="0" cy="59319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a:extLst>
                <a:ext uri="{FF2B5EF4-FFF2-40B4-BE49-F238E27FC236}">
                  <a16:creationId xmlns:a16="http://schemas.microsoft.com/office/drawing/2014/main" id="{63C217D1-63A0-A183-9318-C746CB68C60C}"/>
                </a:ext>
              </a:extLst>
            </p:cNvPr>
            <p:cNvCxnSpPr>
              <a:cxnSpLocks/>
            </p:cNvCxnSpPr>
            <p:nvPr/>
          </p:nvCxnSpPr>
          <p:spPr>
            <a:xfrm>
              <a:off x="7665089" y="5854412"/>
              <a:ext cx="15148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C666B69-C89C-1ABA-13F2-C3255A63EEA4}"/>
                </a:ext>
              </a:extLst>
            </p:cNvPr>
            <p:cNvSpPr txBox="1"/>
            <p:nvPr/>
          </p:nvSpPr>
          <p:spPr>
            <a:xfrm>
              <a:off x="7755647" y="5725176"/>
              <a:ext cx="741510" cy="230832"/>
            </a:xfrm>
            <a:prstGeom prst="rect">
              <a:avLst/>
            </a:prstGeom>
            <a:noFill/>
          </p:spPr>
          <p:txBody>
            <a:bodyPr wrap="square">
              <a:spAutoFit/>
            </a:bodyPr>
            <a:lstStyle/>
            <a:p>
              <a:r>
                <a:rPr lang="en-US" sz="900" kern="0" dirty="0">
                  <a:solidFill>
                    <a:schemeClr val="bg1">
                      <a:lumMod val="75000"/>
                    </a:schemeClr>
                  </a:solidFill>
                  <a:latin typeface="Consolas"/>
                </a:rPr>
                <a:t>alma9</a:t>
              </a:r>
              <a:endParaRPr lang="ru-RU" sz="900" dirty="0">
                <a:solidFill>
                  <a:schemeClr val="bg1">
                    <a:lumMod val="75000"/>
                  </a:schemeClr>
                </a:solidFill>
              </a:endParaRPr>
            </a:p>
          </p:txBody>
        </p:sp>
        <p:cxnSp>
          <p:nvCxnSpPr>
            <p:cNvPr id="64" name="Прямая соединительная линия 63">
              <a:extLst>
                <a:ext uri="{FF2B5EF4-FFF2-40B4-BE49-F238E27FC236}">
                  <a16:creationId xmlns:a16="http://schemas.microsoft.com/office/drawing/2014/main" id="{C441648C-B32E-F9C7-7768-1FB6FA451D68}"/>
                </a:ext>
              </a:extLst>
            </p:cNvPr>
            <p:cNvCxnSpPr>
              <a:cxnSpLocks/>
            </p:cNvCxnSpPr>
            <p:nvPr/>
          </p:nvCxnSpPr>
          <p:spPr>
            <a:xfrm>
              <a:off x="7904725" y="5901483"/>
              <a:ext cx="0" cy="3561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2" name="Прямая соединительная линия 101">
              <a:extLst>
                <a:ext uri="{FF2B5EF4-FFF2-40B4-BE49-F238E27FC236}">
                  <a16:creationId xmlns:a16="http://schemas.microsoft.com/office/drawing/2014/main" id="{829C01A1-1243-1C4D-B252-F0B6C249AFB6}"/>
                </a:ext>
              </a:extLst>
            </p:cNvPr>
            <p:cNvCxnSpPr>
              <a:cxnSpLocks/>
            </p:cNvCxnSpPr>
            <p:nvPr/>
          </p:nvCxnSpPr>
          <p:spPr>
            <a:xfrm>
              <a:off x="7904725" y="5988091"/>
              <a:ext cx="13771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6" name="Прямая соединительная линия 105">
              <a:extLst>
                <a:ext uri="{FF2B5EF4-FFF2-40B4-BE49-F238E27FC236}">
                  <a16:creationId xmlns:a16="http://schemas.microsoft.com/office/drawing/2014/main" id="{F726D68E-A1EA-7343-E478-6359BCDE6D64}"/>
                </a:ext>
              </a:extLst>
            </p:cNvPr>
            <p:cNvCxnSpPr>
              <a:cxnSpLocks/>
            </p:cNvCxnSpPr>
            <p:nvPr/>
          </p:nvCxnSpPr>
          <p:spPr>
            <a:xfrm>
              <a:off x="7904725" y="6121907"/>
              <a:ext cx="13771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B2D77844-3B22-487F-2147-B6E5E05E40B0}"/>
                </a:ext>
              </a:extLst>
            </p:cNvPr>
            <p:cNvSpPr txBox="1"/>
            <p:nvPr/>
          </p:nvSpPr>
          <p:spPr>
            <a:xfrm>
              <a:off x="7979641" y="5997879"/>
              <a:ext cx="741511" cy="230832"/>
            </a:xfrm>
            <a:prstGeom prst="rect">
              <a:avLst/>
            </a:prstGeom>
            <a:noFill/>
          </p:spPr>
          <p:txBody>
            <a:bodyPr wrap="square">
              <a:spAutoFit/>
            </a:bodyPr>
            <a:lstStyle/>
            <a:p>
              <a:r>
                <a:rPr lang="en-US" sz="900" kern="0" dirty="0" err="1">
                  <a:solidFill>
                    <a:schemeClr val="bg1">
                      <a:lumMod val="75000"/>
                    </a:schemeClr>
                  </a:solidFill>
                  <a:latin typeface="Consolas"/>
                </a:rPr>
                <a:t>fairroot</a:t>
              </a:r>
              <a:endParaRPr lang="ru-RU" sz="900" dirty="0">
                <a:solidFill>
                  <a:schemeClr val="bg1">
                    <a:lumMod val="75000"/>
                  </a:schemeClr>
                </a:solidFill>
              </a:endParaRPr>
            </a:p>
          </p:txBody>
        </p:sp>
        <p:cxnSp>
          <p:nvCxnSpPr>
            <p:cNvPr id="108" name="Прямая соединительная линия 107">
              <a:extLst>
                <a:ext uri="{FF2B5EF4-FFF2-40B4-BE49-F238E27FC236}">
                  <a16:creationId xmlns:a16="http://schemas.microsoft.com/office/drawing/2014/main" id="{3102D7B1-DAEB-05DB-E394-B192D9A76D06}"/>
                </a:ext>
              </a:extLst>
            </p:cNvPr>
            <p:cNvCxnSpPr>
              <a:cxnSpLocks/>
            </p:cNvCxnSpPr>
            <p:nvPr/>
          </p:nvCxnSpPr>
          <p:spPr>
            <a:xfrm>
              <a:off x="7904725" y="6257594"/>
              <a:ext cx="13771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784B0F5E-A98E-90EB-9AA3-4F67CDD4ED00}"/>
                </a:ext>
              </a:extLst>
            </p:cNvPr>
            <p:cNvSpPr txBox="1"/>
            <p:nvPr/>
          </p:nvSpPr>
          <p:spPr>
            <a:xfrm>
              <a:off x="7979641" y="6144059"/>
              <a:ext cx="741511" cy="230832"/>
            </a:xfrm>
            <a:prstGeom prst="rect">
              <a:avLst/>
            </a:prstGeom>
            <a:noFill/>
          </p:spPr>
          <p:txBody>
            <a:bodyPr wrap="square">
              <a:spAutoFit/>
            </a:bodyPr>
            <a:lstStyle/>
            <a:p>
              <a:r>
                <a:rPr lang="en-US" sz="900" kern="0" dirty="0">
                  <a:solidFill>
                    <a:schemeClr val="bg1">
                      <a:lumMod val="75000"/>
                    </a:schemeClr>
                  </a:solidFill>
                  <a:latin typeface="Consolas"/>
                </a:rPr>
                <a:t>bmnroot</a:t>
              </a:r>
              <a:endParaRPr lang="ru-RU" sz="900" dirty="0">
                <a:solidFill>
                  <a:schemeClr val="bg1">
                    <a:lumMod val="75000"/>
                  </a:schemeClr>
                </a:solidFill>
              </a:endParaRPr>
            </a:p>
          </p:txBody>
        </p:sp>
        <p:sp>
          <p:nvSpPr>
            <p:cNvPr id="111" name="TextBox 110">
              <a:extLst>
                <a:ext uri="{FF2B5EF4-FFF2-40B4-BE49-F238E27FC236}">
                  <a16:creationId xmlns:a16="http://schemas.microsoft.com/office/drawing/2014/main" id="{0913E921-4E2F-9B91-723C-95780A33D60E}"/>
                </a:ext>
              </a:extLst>
            </p:cNvPr>
            <p:cNvSpPr txBox="1"/>
            <p:nvPr/>
          </p:nvSpPr>
          <p:spPr>
            <a:xfrm>
              <a:off x="7965153" y="5868022"/>
              <a:ext cx="741511" cy="230832"/>
            </a:xfrm>
            <a:prstGeom prst="rect">
              <a:avLst/>
            </a:prstGeom>
            <a:noFill/>
          </p:spPr>
          <p:txBody>
            <a:bodyPr wrap="square">
              <a:spAutoFit/>
            </a:bodyPr>
            <a:lstStyle/>
            <a:p>
              <a:r>
                <a:rPr lang="en-US" sz="900" kern="0" dirty="0">
                  <a:solidFill>
                    <a:schemeClr val="bg1">
                      <a:lumMod val="75000"/>
                    </a:schemeClr>
                  </a:solidFill>
                  <a:latin typeface="Consolas"/>
                </a:rPr>
                <a:t>fairsoft</a:t>
              </a:r>
              <a:endParaRPr lang="ru-RU" sz="900" dirty="0">
                <a:solidFill>
                  <a:schemeClr val="bg1">
                    <a:lumMod val="75000"/>
                  </a:schemeClr>
                </a:solidFill>
              </a:endParaRPr>
            </a:p>
          </p:txBody>
        </p:sp>
      </p:grpSp>
    </p:spTree>
    <p:extLst>
      <p:ext uri="{BB962C8B-B14F-4D97-AF65-F5344CB8AC3E}">
        <p14:creationId xmlns:p14="http://schemas.microsoft.com/office/powerpoint/2010/main" val="30750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wipe(left)">
                                      <p:cBhvr>
                                        <p:cTn id="15" dur="500"/>
                                        <p:tgtEl>
                                          <p:spTgt spid="10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left)">
                                      <p:cBhvr>
                                        <p:cTn id="19" dur="500"/>
                                        <p:tgtEl>
                                          <p:spTgt spid="6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12"/>
                                        </p:tgtEl>
                                        <p:attrNameLst>
                                          <p:attrName>style.visibility</p:attrName>
                                        </p:attrNameLst>
                                      </p:cBhvr>
                                      <p:to>
                                        <p:strVal val="visible"/>
                                      </p:to>
                                    </p:set>
                                    <p:animEffect transition="in" filter="fade">
                                      <p:cBhvr>
                                        <p:cTn id="2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931" y="4941168"/>
            <a:ext cx="1944216" cy="976159"/>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533" y="1138020"/>
            <a:ext cx="1681590" cy="1681590"/>
          </a:xfrm>
          <a:prstGeom prst="rect">
            <a:avLst/>
          </a:prstGeom>
        </p:spPr>
      </p:pic>
      <p:sp>
        <p:nvSpPr>
          <p:cNvPr id="27" name="Объект 2">
            <a:extLst>
              <a:ext uri="{FF2B5EF4-FFF2-40B4-BE49-F238E27FC236}">
                <a16:creationId xmlns:a16="http://schemas.microsoft.com/office/drawing/2014/main" id="{8CE818E4-9F88-49E0-92E1-ED601A625A3F}"/>
              </a:ext>
            </a:extLst>
          </p:cNvPr>
          <p:cNvSpPr txBox="1">
            <a:spLocks/>
          </p:cNvSpPr>
          <p:nvPr/>
        </p:nvSpPr>
        <p:spPr bwMode="auto">
          <a:xfrm rot="17586551">
            <a:off x="-519764" y="1780430"/>
            <a:ext cx="2016224" cy="39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spcBef>
                <a:spcPts val="0"/>
              </a:spcBef>
              <a:spcAft>
                <a:spcPct val="0"/>
              </a:spcAft>
              <a:buClr>
                <a:srgbClr val="26728A"/>
              </a:buClr>
              <a:buSzTx/>
              <a:buFont typeface="Wingdings" pitchFamily="2" charset="2"/>
              <a:buNone/>
              <a:tabLst/>
              <a:defRPr/>
            </a:pPr>
            <a:r>
              <a:rPr lang="en-US" sz="2000" b="1" kern="0" noProof="0" dirty="0">
                <a:solidFill>
                  <a:schemeClr val="bg1">
                    <a:lumMod val="50000"/>
                  </a:schemeClr>
                </a:solidFill>
                <a:latin typeface="Calibri" panose="020F0502020204030204" pitchFamily="34" charset="0"/>
                <a:cs typeface="Calibri" panose="020F0502020204030204" pitchFamily="34" charset="0"/>
              </a:rPr>
              <a:t>NICA cluster </a:t>
            </a:r>
            <a:endParaRPr kumimoji="0" lang="en-US" sz="1400" b="1" i="0" u="none" strike="noStrike" kern="0" cap="none" spc="0" normalizeH="0" baseline="0" noProof="0" dirty="0">
              <a:ln>
                <a:noFill/>
              </a:ln>
              <a:solidFill>
                <a:schemeClr val="bg1">
                  <a:lumMod val="50000"/>
                </a:schemeClr>
              </a:solidFill>
              <a:effectLst/>
              <a:uLnTx/>
              <a:uFillTx/>
              <a:latin typeface="Calibri" panose="020F0502020204030204" pitchFamily="34" charset="0"/>
              <a:cs typeface="Calibri" panose="020F0502020204030204" pitchFamily="34" charset="0"/>
            </a:endParaRPr>
          </a:p>
        </p:txBody>
      </p:sp>
      <p:pic>
        <p:nvPicPr>
          <p:cNvPr id="28" name="Рисунок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221" y="3043554"/>
            <a:ext cx="1537574" cy="1537574"/>
          </a:xfrm>
          <a:prstGeom prst="rect">
            <a:avLst/>
          </a:prstGeom>
        </p:spPr>
      </p:pic>
      <p:sp>
        <p:nvSpPr>
          <p:cNvPr id="30" name="Объект 2">
            <a:extLst>
              <a:ext uri="{FF2B5EF4-FFF2-40B4-BE49-F238E27FC236}">
                <a16:creationId xmlns:a16="http://schemas.microsoft.com/office/drawing/2014/main" id="{8CE818E4-9F88-49E0-92E1-ED601A625A3F}"/>
              </a:ext>
            </a:extLst>
          </p:cNvPr>
          <p:cNvSpPr txBox="1">
            <a:spLocks/>
          </p:cNvSpPr>
          <p:nvPr/>
        </p:nvSpPr>
        <p:spPr bwMode="auto">
          <a:xfrm rot="17858411">
            <a:off x="-201081" y="3695820"/>
            <a:ext cx="1368152" cy="39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spcBef>
                <a:spcPts val="0"/>
              </a:spcBef>
              <a:spcAft>
                <a:spcPct val="0"/>
              </a:spcAft>
              <a:buClr>
                <a:srgbClr val="26728A"/>
              </a:buClr>
              <a:buSzTx/>
              <a:buFont typeface="Wingdings" pitchFamily="2" charset="2"/>
              <a:buNone/>
              <a:tabLst/>
              <a:defRPr/>
            </a:pPr>
            <a:r>
              <a:rPr lang="en-US" sz="2000" b="1" kern="0" dirty="0">
                <a:solidFill>
                  <a:schemeClr val="bg1">
                    <a:lumMod val="50000"/>
                  </a:schemeClr>
                </a:solidFill>
                <a:latin typeface="Calibri" panose="020F0502020204030204" pitchFamily="34" charset="0"/>
                <a:cs typeface="Calibri" panose="020F0502020204030204" pitchFamily="34" charset="0"/>
              </a:rPr>
              <a:t>MLIT CICC</a:t>
            </a:r>
            <a:r>
              <a:rPr lang="en-US" sz="2000" b="1" kern="0" noProof="0" dirty="0">
                <a:solidFill>
                  <a:schemeClr val="bg1">
                    <a:lumMod val="50000"/>
                  </a:schemeClr>
                </a:solidFill>
                <a:latin typeface="Calibri" panose="020F0502020204030204" pitchFamily="34" charset="0"/>
                <a:cs typeface="Calibri" panose="020F0502020204030204" pitchFamily="34" charset="0"/>
              </a:rPr>
              <a:t> </a:t>
            </a:r>
            <a:endParaRPr kumimoji="0" lang="en-US" sz="1400" b="1" i="0" u="none" strike="noStrike" kern="0" cap="none" spc="0" normalizeH="0" baseline="0" noProof="0" dirty="0">
              <a:ln>
                <a:noFill/>
              </a:ln>
              <a:solidFill>
                <a:schemeClr val="bg1">
                  <a:lumMod val="50000"/>
                </a:schemeClr>
              </a:solidFill>
              <a:effectLst/>
              <a:uLnTx/>
              <a:uFillTx/>
              <a:latin typeface="Calibri" panose="020F0502020204030204" pitchFamily="34" charset="0"/>
              <a:cs typeface="Calibri" panose="020F0502020204030204" pitchFamily="34" charset="0"/>
            </a:endParaRPr>
          </a:p>
        </p:txBody>
      </p:sp>
      <p:pic>
        <p:nvPicPr>
          <p:cNvPr id="31" name="Рисунок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6707" y="5613543"/>
            <a:ext cx="792088" cy="527728"/>
          </a:xfrm>
          <a:prstGeom prst="rect">
            <a:avLst/>
          </a:prstGeom>
        </p:spPr>
      </p:pic>
      <p:sp>
        <p:nvSpPr>
          <p:cNvPr id="32" name="Объект 2">
            <a:extLst>
              <a:ext uri="{FF2B5EF4-FFF2-40B4-BE49-F238E27FC236}">
                <a16:creationId xmlns:a16="http://schemas.microsoft.com/office/drawing/2014/main" id="{8CE818E4-9F88-49E0-92E1-ED601A625A3F}"/>
              </a:ext>
            </a:extLst>
          </p:cNvPr>
          <p:cNvSpPr txBox="1">
            <a:spLocks/>
          </p:cNvSpPr>
          <p:nvPr/>
        </p:nvSpPr>
        <p:spPr bwMode="auto">
          <a:xfrm rot="18034210">
            <a:off x="-214382" y="5415699"/>
            <a:ext cx="1368152" cy="39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spcBef>
                <a:spcPts val="0"/>
              </a:spcBef>
              <a:spcAft>
                <a:spcPct val="0"/>
              </a:spcAft>
              <a:buClr>
                <a:srgbClr val="26728A"/>
              </a:buClr>
              <a:buSzTx/>
              <a:buFont typeface="Wingdings" pitchFamily="2" charset="2"/>
              <a:buNone/>
              <a:tabLst/>
              <a:defRPr/>
            </a:pPr>
            <a:r>
              <a:rPr lang="en-US" sz="2000" b="1" kern="0" noProof="0" dirty="0">
                <a:solidFill>
                  <a:schemeClr val="bg1">
                    <a:lumMod val="50000"/>
                  </a:schemeClr>
                </a:solidFill>
                <a:latin typeface="Calibri" panose="020F0502020204030204" pitchFamily="34" charset="0"/>
                <a:cs typeface="Calibri" panose="020F0502020204030204" pitchFamily="34" charset="0"/>
              </a:rPr>
              <a:t>HybriLIT </a:t>
            </a:r>
            <a:endParaRPr kumimoji="0" lang="en-US" sz="1400" b="1" i="0" u="none" strike="noStrike" kern="0" cap="none" spc="0" normalizeH="0" baseline="0" noProof="0" dirty="0">
              <a:ln>
                <a:noFill/>
              </a:ln>
              <a:solidFill>
                <a:schemeClr val="bg1">
                  <a:lumMod val="50000"/>
                </a:schemeClr>
              </a:solidFill>
              <a:effectLst/>
              <a:uLnTx/>
              <a:uFillTx/>
              <a:latin typeface="Calibri" panose="020F0502020204030204" pitchFamily="34" charset="0"/>
              <a:cs typeface="Calibri" panose="020F0502020204030204" pitchFamily="34" charset="0"/>
            </a:endParaRPr>
          </a:p>
        </p:txBody>
      </p:sp>
      <p:sp>
        <p:nvSpPr>
          <p:cNvPr id="20" name="Прямоугольник 19"/>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Номер слайда 3"/>
          <p:cNvSpPr>
            <a:spLocks noGrp="1"/>
          </p:cNvSpPr>
          <p:nvPr>
            <p:ph type="sldNum" sz="quarter" idx="4294967295"/>
          </p:nvPr>
        </p:nvSpPr>
        <p:spPr>
          <a:xfrm>
            <a:off x="8388424" y="6524625"/>
            <a:ext cx="576064" cy="320675"/>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11</a:t>
            </a:fld>
            <a:endParaRPr lang="en-US" sz="1200" dirty="0">
              <a:solidFill>
                <a:schemeClr val="bg2">
                  <a:lumMod val="75000"/>
                </a:schemeClr>
              </a:solidFill>
            </a:endParaRPr>
          </a:p>
        </p:txBody>
      </p:sp>
      <p:sp>
        <p:nvSpPr>
          <p:cNvPr id="22" name="Дата 1"/>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24" name="TextShape 1"/>
          <p:cNvSpPr txBox="1"/>
          <p:nvPr/>
        </p:nvSpPr>
        <p:spPr>
          <a:xfrm>
            <a:off x="0" y="413608"/>
            <a:ext cx="9143999" cy="611507"/>
          </a:xfrm>
          <a:prstGeom prst="rect">
            <a:avLst/>
          </a:prstGeom>
          <a:noFill/>
          <a:ln>
            <a:noFill/>
          </a:ln>
        </p:spPr>
        <p:txBody>
          <a:bodyPr lIns="0" tIns="0" rIns="0" bIns="0" anchor="ctr"/>
          <a:lstStyle/>
          <a:p>
            <a:pPr algn="ct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Cold Data Storages for BM@N</a:t>
            </a:r>
          </a:p>
        </p:txBody>
      </p:sp>
      <p:grpSp>
        <p:nvGrpSpPr>
          <p:cNvPr id="11" name="Группа 10">
            <a:extLst>
              <a:ext uri="{FF2B5EF4-FFF2-40B4-BE49-F238E27FC236}">
                <a16:creationId xmlns:a16="http://schemas.microsoft.com/office/drawing/2014/main" id="{EB254298-56F4-0FA4-94B4-1546975092DE}"/>
              </a:ext>
            </a:extLst>
          </p:cNvPr>
          <p:cNvGrpSpPr/>
          <p:nvPr/>
        </p:nvGrpSpPr>
        <p:grpSpPr>
          <a:xfrm>
            <a:off x="6084167" y="1287427"/>
            <a:ext cx="2202616" cy="1240506"/>
            <a:chOff x="6084166" y="1839643"/>
            <a:chExt cx="2592290" cy="1455296"/>
          </a:xfrm>
        </p:grpSpPr>
        <p:pic>
          <p:nvPicPr>
            <p:cNvPr id="16" name="Рисунок 1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 contrast="1000"/>
                      </a14:imgEffect>
                    </a14:imgLayer>
                  </a14:imgProps>
                </a:ext>
                <a:ext uri="{28A0092B-C50C-407E-A947-70E740481C1C}">
                  <a14:useLocalDpi xmlns:a14="http://schemas.microsoft.com/office/drawing/2010/main" val="0"/>
                </a:ext>
              </a:extLst>
            </a:blip>
            <a:stretch>
              <a:fillRect/>
            </a:stretch>
          </p:blipFill>
          <p:spPr>
            <a:xfrm>
              <a:off x="6226137" y="1839643"/>
              <a:ext cx="2288176" cy="1148855"/>
            </a:xfrm>
            <a:prstGeom prst="rect">
              <a:avLst/>
            </a:prstGeom>
          </p:spPr>
        </p:pic>
        <p:cxnSp>
          <p:nvCxnSpPr>
            <p:cNvPr id="3" name="Прямая соединительная линия 2"/>
            <p:cNvCxnSpPr/>
            <p:nvPr/>
          </p:nvCxnSpPr>
          <p:spPr>
            <a:xfrm flipV="1">
              <a:off x="6084168" y="2888940"/>
              <a:ext cx="2592288" cy="360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9">
              <a:extLst>
                <a:ext uri="{FF2B5EF4-FFF2-40B4-BE49-F238E27FC236}">
                  <a16:creationId xmlns:a16="http://schemas.microsoft.com/office/drawing/2014/main" id="{0EA4F71C-ABF7-FF35-6413-F406DAFCD42E}"/>
                </a:ext>
              </a:extLst>
            </p:cNvPr>
            <p:cNvSpPr>
              <a:spLocks noChangeArrowheads="1"/>
            </p:cNvSpPr>
            <p:nvPr/>
          </p:nvSpPr>
          <p:spPr bwMode="auto">
            <a:xfrm>
              <a:off x="6084166" y="2917698"/>
              <a:ext cx="2592287" cy="377241"/>
            </a:xfrm>
            <a:prstGeom prst="rect">
              <a:avLst/>
            </a:prstGeom>
            <a:noFill/>
            <a:ln w="9525">
              <a:noFill/>
              <a:miter lim="800000"/>
              <a:headEnd/>
              <a:tailEnd/>
            </a:ln>
          </p:spPr>
          <p:txBody>
            <a:bodyPr wrap="square" lIns="0" tIns="0" rIns="0" bIns="0">
              <a:spAutoFit/>
            </a:bodyPr>
            <a:lstStyle/>
            <a:p>
              <a:pPr algn="ctr">
                <a:lnSpc>
                  <a:spcPct val="114000"/>
                </a:lnSpc>
                <a:spcBef>
                  <a:spcPts val="600"/>
                </a:spcBef>
              </a:pPr>
              <a:r>
                <a:rPr lang="en-US" sz="2000" i="1" dirty="0"/>
                <a:t>for BM@N offline</a:t>
              </a:r>
              <a:endParaRPr lang="ru-RU" sz="2000" i="1" dirty="0"/>
            </a:p>
          </p:txBody>
        </p:sp>
      </p:grpSp>
      <p:grpSp>
        <p:nvGrpSpPr>
          <p:cNvPr id="25" name="Группа 24">
            <a:extLst>
              <a:ext uri="{FF2B5EF4-FFF2-40B4-BE49-F238E27FC236}">
                <a16:creationId xmlns:a16="http://schemas.microsoft.com/office/drawing/2014/main" id="{5E2DD092-1853-15B2-E2B1-702803E07C0D}"/>
              </a:ext>
            </a:extLst>
          </p:cNvPr>
          <p:cNvGrpSpPr/>
          <p:nvPr/>
        </p:nvGrpSpPr>
        <p:grpSpPr>
          <a:xfrm>
            <a:off x="2773156" y="3290383"/>
            <a:ext cx="3094988" cy="1002713"/>
            <a:chOff x="2773156" y="3140968"/>
            <a:chExt cx="3094988" cy="1002713"/>
          </a:xfrm>
        </p:grpSpPr>
        <p:sp>
          <p:nvSpPr>
            <p:cNvPr id="33" name="Стрелка вниз 20">
              <a:extLst>
                <a:ext uri="{FF2B5EF4-FFF2-40B4-BE49-F238E27FC236}">
                  <a16:creationId xmlns:a16="http://schemas.microsoft.com/office/drawing/2014/main" id="{DA739C22-1860-4699-81ED-494AA9AC03A8}"/>
                </a:ext>
              </a:extLst>
            </p:cNvPr>
            <p:cNvSpPr/>
            <p:nvPr/>
          </p:nvSpPr>
          <p:spPr>
            <a:xfrm rot="16200000">
              <a:off x="4025313" y="2300850"/>
              <a:ext cx="662683" cy="3022979"/>
            </a:xfrm>
            <a:prstGeom prst="downArrow">
              <a:avLst>
                <a:gd name="adj1" fmla="val 50000"/>
                <a:gd name="adj2" fmla="val 108790"/>
              </a:avLst>
            </a:prstGeom>
            <a:solidFill>
              <a:srgbClr val="FFFFFF">
                <a:lumMod val="50000"/>
              </a:srgbClr>
            </a:solidFill>
            <a:ln w="25400" cap="flat" cmpd="sng" algn="ctr">
              <a:solidFill>
                <a:srgbClr val="000000"/>
              </a:solidFill>
              <a:prstDash val="solid"/>
            </a:ln>
            <a:effectLst/>
          </p:spPr>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Объект 2">
              <a:extLst>
                <a:ext uri="{FF2B5EF4-FFF2-40B4-BE49-F238E27FC236}">
                  <a16:creationId xmlns:a16="http://schemas.microsoft.com/office/drawing/2014/main" id="{8CE818E4-9F88-49E0-92E1-ED601A625A3F}"/>
                </a:ext>
              </a:extLst>
            </p:cNvPr>
            <p:cNvSpPr txBox="1">
              <a:spLocks/>
            </p:cNvSpPr>
            <p:nvPr/>
          </p:nvSpPr>
          <p:spPr bwMode="auto">
            <a:xfrm>
              <a:off x="2773156" y="3140968"/>
              <a:ext cx="864096"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30000"/>
                </a:lnSpc>
                <a:spcBef>
                  <a:spcPct val="20000"/>
                </a:spcBef>
                <a:spcAft>
                  <a:spcPct val="0"/>
                </a:spcAft>
                <a:buClr>
                  <a:srgbClr val="26728A"/>
                </a:buClr>
                <a:buSzTx/>
                <a:buFont typeface="Wingdings" pitchFamily="2" charset="2"/>
                <a:buNone/>
                <a:tabLst/>
                <a:defRPr/>
              </a:pPr>
              <a:r>
                <a:rPr lang="en-US" sz="2400" kern="0" dirty="0">
                  <a:solidFill>
                    <a:srgbClr val="000000"/>
                  </a:solidFill>
                  <a:latin typeface="Calibri" panose="020F0502020204030204" pitchFamily="34" charset="0"/>
                  <a:cs typeface="Calibri" panose="020F0502020204030204" pitchFamily="34" charset="0"/>
                </a:rPr>
                <a:t>2018</a:t>
              </a:r>
              <a:endParaRPr kumimoji="0" lang="en-US" sz="2400" i="0" u="none" strike="noStrike" kern="0" cap="none" spc="0" normalizeH="0" baseline="0" noProof="0" dirty="0">
                <a:ln>
                  <a:noFill/>
                </a:ln>
                <a:solidFill>
                  <a:srgbClr val="717171"/>
                </a:solidFill>
                <a:effectLst/>
                <a:uLnTx/>
                <a:uFillTx/>
                <a:latin typeface="Calibri" panose="020F0502020204030204" pitchFamily="34" charset="0"/>
                <a:cs typeface="Calibri" panose="020F0502020204030204" pitchFamily="34" charset="0"/>
              </a:endParaRPr>
            </a:p>
          </p:txBody>
        </p:sp>
        <p:sp>
          <p:nvSpPr>
            <p:cNvPr id="7" name="Объект 2">
              <a:extLst>
                <a:ext uri="{FF2B5EF4-FFF2-40B4-BE49-F238E27FC236}">
                  <a16:creationId xmlns:a16="http://schemas.microsoft.com/office/drawing/2014/main" id="{937E2088-6165-0E67-7B71-101E0F307D44}"/>
                </a:ext>
              </a:extLst>
            </p:cNvPr>
            <p:cNvSpPr txBox="1">
              <a:spLocks/>
            </p:cNvSpPr>
            <p:nvPr/>
          </p:nvSpPr>
          <p:spPr bwMode="auto">
            <a:xfrm>
              <a:off x="4356654" y="3140968"/>
              <a:ext cx="864096"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30000"/>
                </a:lnSpc>
                <a:spcBef>
                  <a:spcPct val="20000"/>
                </a:spcBef>
                <a:spcAft>
                  <a:spcPct val="0"/>
                </a:spcAft>
                <a:buClr>
                  <a:srgbClr val="26728A"/>
                </a:buClr>
                <a:buSzTx/>
                <a:buFont typeface="Wingdings" pitchFamily="2" charset="2"/>
                <a:buNone/>
                <a:tabLst/>
                <a:defRPr/>
              </a:pPr>
              <a:r>
                <a:rPr kumimoji="0" lang="en-US" sz="2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now</a:t>
              </a:r>
              <a:endParaRPr kumimoji="0" lang="en-US" sz="2400" i="0" u="none" strike="noStrike" kern="0" cap="none" spc="0" normalizeH="0" baseline="0" noProof="0" dirty="0">
                <a:ln>
                  <a:noFill/>
                </a:ln>
                <a:solidFill>
                  <a:srgbClr val="717171"/>
                </a:solidFill>
                <a:effectLst/>
                <a:uLnTx/>
                <a:uFillTx/>
                <a:latin typeface="Calibri" panose="020F0502020204030204" pitchFamily="34" charset="0"/>
                <a:cs typeface="Calibri" panose="020F0502020204030204" pitchFamily="34" charset="0"/>
              </a:endParaRPr>
            </a:p>
          </p:txBody>
        </p:sp>
      </p:grpSp>
      <p:sp>
        <p:nvSpPr>
          <p:cNvPr id="8" name="Объект 2">
            <a:extLst>
              <a:ext uri="{FF2B5EF4-FFF2-40B4-BE49-F238E27FC236}">
                <a16:creationId xmlns:a16="http://schemas.microsoft.com/office/drawing/2014/main" id="{07B35919-44DB-6B4E-6302-AA6B06CD3A24}"/>
              </a:ext>
            </a:extLst>
          </p:cNvPr>
          <p:cNvSpPr txBox="1">
            <a:spLocks/>
          </p:cNvSpPr>
          <p:nvPr/>
        </p:nvSpPr>
        <p:spPr bwMode="auto">
          <a:xfrm rot="3662980">
            <a:off x="7668343" y="1993487"/>
            <a:ext cx="2016224" cy="39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spcBef>
                <a:spcPts val="0"/>
              </a:spcBef>
              <a:spcAft>
                <a:spcPct val="0"/>
              </a:spcAft>
              <a:buClr>
                <a:srgbClr val="26728A"/>
              </a:buClr>
              <a:buSzTx/>
              <a:buFont typeface="Wingdings" pitchFamily="2" charset="2"/>
              <a:buNone/>
              <a:tabLst/>
              <a:defRPr/>
            </a:pPr>
            <a:r>
              <a:rPr lang="en-US" sz="2000" b="1" kern="0" noProof="0" dirty="0">
                <a:solidFill>
                  <a:schemeClr val="bg1">
                    <a:lumMod val="50000"/>
                  </a:schemeClr>
                </a:solidFill>
                <a:latin typeface="Calibri" panose="020F0502020204030204" pitchFamily="34" charset="0"/>
                <a:cs typeface="Calibri" panose="020F0502020204030204" pitchFamily="34" charset="0"/>
              </a:rPr>
              <a:t>NICA cluster </a:t>
            </a:r>
            <a:endParaRPr kumimoji="0" lang="en-US" sz="1400" b="1" i="0" u="none" strike="noStrike" kern="0" cap="none" spc="0" normalizeH="0" baseline="0" noProof="0" dirty="0">
              <a:ln>
                <a:noFill/>
              </a:ln>
              <a:solidFill>
                <a:schemeClr val="bg1">
                  <a:lumMod val="50000"/>
                </a:schemeClr>
              </a:solidFill>
              <a:effectLst/>
              <a:uLnTx/>
              <a:uFillTx/>
              <a:latin typeface="Calibri" panose="020F0502020204030204" pitchFamily="34" charset="0"/>
              <a:cs typeface="Calibri" panose="020F0502020204030204" pitchFamily="34" charset="0"/>
            </a:endParaRPr>
          </a:p>
        </p:txBody>
      </p:sp>
      <p:sp>
        <p:nvSpPr>
          <p:cNvPr id="9" name="Объект 2">
            <a:extLst>
              <a:ext uri="{FF2B5EF4-FFF2-40B4-BE49-F238E27FC236}">
                <a16:creationId xmlns:a16="http://schemas.microsoft.com/office/drawing/2014/main" id="{426FF0EE-4518-0EB1-5762-6A216E38D04F}"/>
              </a:ext>
            </a:extLst>
          </p:cNvPr>
          <p:cNvSpPr txBox="1">
            <a:spLocks/>
          </p:cNvSpPr>
          <p:nvPr/>
        </p:nvSpPr>
        <p:spPr bwMode="auto">
          <a:xfrm rot="3754615">
            <a:off x="7987274" y="3867970"/>
            <a:ext cx="1368152" cy="39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spcBef>
                <a:spcPts val="0"/>
              </a:spcBef>
              <a:spcAft>
                <a:spcPct val="0"/>
              </a:spcAft>
              <a:buClr>
                <a:srgbClr val="26728A"/>
              </a:buClr>
              <a:buSzTx/>
              <a:buFont typeface="Wingdings" pitchFamily="2" charset="2"/>
              <a:buNone/>
              <a:tabLst/>
              <a:defRPr/>
            </a:pPr>
            <a:r>
              <a:rPr lang="en-US" sz="2000" b="1" kern="0" dirty="0">
                <a:solidFill>
                  <a:schemeClr val="bg1">
                    <a:lumMod val="50000"/>
                  </a:schemeClr>
                </a:solidFill>
                <a:latin typeface="Calibri" panose="020F0502020204030204" pitchFamily="34" charset="0"/>
                <a:cs typeface="Calibri" panose="020F0502020204030204" pitchFamily="34" charset="0"/>
              </a:rPr>
              <a:t>MLIT CICC</a:t>
            </a:r>
            <a:r>
              <a:rPr lang="en-US" sz="2000" b="1" kern="0" noProof="0" dirty="0">
                <a:solidFill>
                  <a:schemeClr val="bg1">
                    <a:lumMod val="50000"/>
                  </a:schemeClr>
                </a:solidFill>
                <a:latin typeface="Calibri" panose="020F0502020204030204" pitchFamily="34" charset="0"/>
                <a:cs typeface="Calibri" panose="020F0502020204030204" pitchFamily="34" charset="0"/>
              </a:rPr>
              <a:t> </a:t>
            </a:r>
            <a:endParaRPr kumimoji="0" lang="en-US" sz="1400" b="1" i="0" u="none" strike="noStrike" kern="0" cap="none" spc="0" normalizeH="0" baseline="0" noProof="0" dirty="0">
              <a:ln>
                <a:noFill/>
              </a:ln>
              <a:solidFill>
                <a:schemeClr val="bg1">
                  <a:lumMod val="50000"/>
                </a:schemeClr>
              </a:solidFill>
              <a:effectLst/>
              <a:uLnTx/>
              <a:uFillTx/>
              <a:latin typeface="Calibri" panose="020F0502020204030204" pitchFamily="34" charset="0"/>
              <a:cs typeface="Calibri" panose="020F0502020204030204" pitchFamily="34" charset="0"/>
            </a:endParaRPr>
          </a:p>
        </p:txBody>
      </p:sp>
      <p:grpSp>
        <p:nvGrpSpPr>
          <p:cNvPr id="12" name="Группа 11">
            <a:extLst>
              <a:ext uri="{FF2B5EF4-FFF2-40B4-BE49-F238E27FC236}">
                <a16:creationId xmlns:a16="http://schemas.microsoft.com/office/drawing/2014/main" id="{F02A7BEE-F328-5A84-EA10-2075FC8912D7}"/>
              </a:ext>
            </a:extLst>
          </p:cNvPr>
          <p:cNvGrpSpPr/>
          <p:nvPr/>
        </p:nvGrpSpPr>
        <p:grpSpPr>
          <a:xfrm>
            <a:off x="6101911" y="3341586"/>
            <a:ext cx="2202615" cy="1240506"/>
            <a:chOff x="6084167" y="1839643"/>
            <a:chExt cx="2592289" cy="1455296"/>
          </a:xfrm>
        </p:grpSpPr>
        <p:pic>
          <p:nvPicPr>
            <p:cNvPr id="13" name="Рисунок 12">
              <a:extLst>
                <a:ext uri="{FF2B5EF4-FFF2-40B4-BE49-F238E27FC236}">
                  <a16:creationId xmlns:a16="http://schemas.microsoft.com/office/drawing/2014/main" id="{9F41D85F-70E8-9B19-BB0A-634E0F596727}"/>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 contrast="1000"/>
                      </a14:imgEffect>
                    </a14:imgLayer>
                  </a14:imgProps>
                </a:ext>
                <a:ext uri="{28A0092B-C50C-407E-A947-70E740481C1C}">
                  <a14:useLocalDpi xmlns:a14="http://schemas.microsoft.com/office/drawing/2010/main" val="0"/>
                </a:ext>
              </a:extLst>
            </a:blip>
            <a:stretch>
              <a:fillRect/>
            </a:stretch>
          </p:blipFill>
          <p:spPr>
            <a:xfrm>
              <a:off x="6226137" y="1839643"/>
              <a:ext cx="2288176" cy="1148855"/>
            </a:xfrm>
            <a:prstGeom prst="rect">
              <a:avLst/>
            </a:prstGeom>
          </p:spPr>
        </p:pic>
        <p:cxnSp>
          <p:nvCxnSpPr>
            <p:cNvPr id="14" name="Прямая соединительная линия 13">
              <a:extLst>
                <a:ext uri="{FF2B5EF4-FFF2-40B4-BE49-F238E27FC236}">
                  <a16:creationId xmlns:a16="http://schemas.microsoft.com/office/drawing/2014/main" id="{B180857A-67F6-000E-3477-612A809EAE89}"/>
                </a:ext>
              </a:extLst>
            </p:cNvPr>
            <p:cNvCxnSpPr/>
            <p:nvPr/>
          </p:nvCxnSpPr>
          <p:spPr>
            <a:xfrm flipV="1">
              <a:off x="6084168" y="2888940"/>
              <a:ext cx="2592288" cy="360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9">
              <a:extLst>
                <a:ext uri="{FF2B5EF4-FFF2-40B4-BE49-F238E27FC236}">
                  <a16:creationId xmlns:a16="http://schemas.microsoft.com/office/drawing/2014/main" id="{907B0493-0AA4-51E2-5187-786DFFAA24B8}"/>
                </a:ext>
              </a:extLst>
            </p:cNvPr>
            <p:cNvSpPr>
              <a:spLocks noChangeArrowheads="1"/>
            </p:cNvSpPr>
            <p:nvPr/>
          </p:nvSpPr>
          <p:spPr bwMode="auto">
            <a:xfrm>
              <a:off x="6084167" y="2917698"/>
              <a:ext cx="2592288" cy="377241"/>
            </a:xfrm>
            <a:prstGeom prst="rect">
              <a:avLst/>
            </a:prstGeom>
            <a:noFill/>
            <a:ln w="9525">
              <a:noFill/>
              <a:miter lim="800000"/>
              <a:headEnd/>
              <a:tailEnd/>
            </a:ln>
          </p:spPr>
          <p:txBody>
            <a:bodyPr wrap="square" lIns="0" tIns="0" rIns="0" bIns="0">
              <a:spAutoFit/>
            </a:bodyPr>
            <a:lstStyle/>
            <a:p>
              <a:pPr algn="ctr">
                <a:lnSpc>
                  <a:spcPct val="114000"/>
                </a:lnSpc>
                <a:spcBef>
                  <a:spcPts val="600"/>
                </a:spcBef>
              </a:pPr>
              <a:r>
                <a:rPr lang="en-US" sz="2000" i="1" dirty="0"/>
                <a:t>for BM@N offline</a:t>
              </a:r>
              <a:endParaRPr lang="ru-RU" sz="2000" i="1" dirty="0"/>
            </a:p>
          </p:txBody>
        </p:sp>
      </p:grpSp>
      <p:cxnSp>
        <p:nvCxnSpPr>
          <p:cNvPr id="35" name="Прямая со стрелкой 34">
            <a:extLst>
              <a:ext uri="{FF2B5EF4-FFF2-40B4-BE49-F238E27FC236}">
                <a16:creationId xmlns:a16="http://schemas.microsoft.com/office/drawing/2014/main" id="{D94CC654-4F19-155E-8064-F86792068F36}"/>
              </a:ext>
            </a:extLst>
          </p:cNvPr>
          <p:cNvCxnSpPr>
            <a:cxnSpLocks/>
          </p:cNvCxnSpPr>
          <p:nvPr/>
        </p:nvCxnSpPr>
        <p:spPr>
          <a:xfrm flipV="1">
            <a:off x="7133446" y="2680602"/>
            <a:ext cx="0" cy="735786"/>
          </a:xfrm>
          <a:prstGeom prst="straightConnector1">
            <a:avLst/>
          </a:prstGeom>
          <a:ln w="28575">
            <a:solidFill>
              <a:schemeClr val="tx1"/>
            </a:solidFill>
            <a:prstDash val="solid"/>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8" name="Объект 2">
            <a:extLst>
              <a:ext uri="{FF2B5EF4-FFF2-40B4-BE49-F238E27FC236}">
                <a16:creationId xmlns:a16="http://schemas.microsoft.com/office/drawing/2014/main" id="{15BCA07B-8C18-6468-B439-A177D6F4D01E}"/>
              </a:ext>
            </a:extLst>
          </p:cNvPr>
          <p:cNvSpPr txBox="1">
            <a:spLocks/>
          </p:cNvSpPr>
          <p:nvPr/>
        </p:nvSpPr>
        <p:spPr bwMode="auto">
          <a:xfrm>
            <a:off x="6391118" y="2817050"/>
            <a:ext cx="864096"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30000"/>
              </a:lnSpc>
              <a:spcBef>
                <a:spcPct val="20000"/>
              </a:spcBef>
              <a:spcAft>
                <a:spcPct val="0"/>
              </a:spcAft>
              <a:buClr>
                <a:srgbClr val="26728A"/>
              </a:buClr>
              <a:buSzTx/>
              <a:buFont typeface="Wingdings" pitchFamily="2" charset="2"/>
              <a:buNone/>
              <a:tabLst/>
              <a:defRPr/>
            </a:pPr>
            <a:r>
              <a:rPr lang="en-US" sz="1800" kern="0" dirty="0">
                <a:solidFill>
                  <a:srgbClr val="000000"/>
                </a:solidFill>
                <a:latin typeface="Calibri" panose="020F0502020204030204" pitchFamily="34" charset="0"/>
                <a:cs typeface="Calibri" panose="020F0502020204030204" pitchFamily="34" charset="0"/>
              </a:rPr>
              <a:t>sync</a:t>
            </a:r>
            <a:endParaRPr kumimoji="0" lang="en-US" sz="1800" i="0" u="none" strike="noStrike" kern="0" cap="none" spc="0" normalizeH="0" baseline="0" noProof="0" dirty="0">
              <a:ln>
                <a:noFill/>
              </a:ln>
              <a:solidFill>
                <a:srgbClr val="717171"/>
              </a:solidFill>
              <a:effectLst/>
              <a:uLnTx/>
              <a:uFillTx/>
              <a:latin typeface="Calibri" panose="020F0502020204030204" pitchFamily="34" charset="0"/>
              <a:cs typeface="Calibri" panose="020F0502020204030204" pitchFamily="34" charset="0"/>
            </a:endParaRPr>
          </a:p>
        </p:txBody>
      </p:sp>
      <p:sp>
        <p:nvSpPr>
          <p:cNvPr id="39" name="Объект 2">
            <a:extLst>
              <a:ext uri="{FF2B5EF4-FFF2-40B4-BE49-F238E27FC236}">
                <a16:creationId xmlns:a16="http://schemas.microsoft.com/office/drawing/2014/main" id="{1EE58F78-AA3A-8721-4993-2F4292545648}"/>
              </a:ext>
            </a:extLst>
          </p:cNvPr>
          <p:cNvSpPr txBox="1">
            <a:spLocks/>
          </p:cNvSpPr>
          <p:nvPr/>
        </p:nvSpPr>
        <p:spPr bwMode="auto">
          <a:xfrm>
            <a:off x="7123105" y="2820628"/>
            <a:ext cx="108013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30000"/>
              </a:lnSpc>
              <a:spcBef>
                <a:spcPct val="20000"/>
              </a:spcBef>
              <a:spcAft>
                <a:spcPct val="0"/>
              </a:spcAft>
              <a:buClr>
                <a:srgbClr val="26728A"/>
              </a:buClr>
              <a:buSzTx/>
              <a:buFont typeface="Wingdings" pitchFamily="2" charset="2"/>
              <a:buNone/>
              <a:tabLst/>
              <a:defRPr/>
            </a:pPr>
            <a:r>
              <a:rPr lang="en-US" sz="1800" kern="0" dirty="0">
                <a:solidFill>
                  <a:srgbClr val="000000"/>
                </a:solidFill>
                <a:latin typeface="Calibri" panose="020F0502020204030204" pitchFamily="34" charset="0"/>
                <a:cs typeface="Calibri" panose="020F0502020204030204" pitchFamily="34" charset="0"/>
              </a:rPr>
              <a:t>duplicate</a:t>
            </a:r>
            <a:endParaRPr kumimoji="0" lang="en-US" sz="1800" i="0" u="none" strike="noStrike" kern="0" cap="none" spc="0" normalizeH="0" baseline="0" noProof="0" dirty="0">
              <a:ln>
                <a:noFill/>
              </a:ln>
              <a:solidFill>
                <a:srgbClr val="717171"/>
              </a:solidFill>
              <a:effectLst/>
              <a:uLnTx/>
              <a:uFillTx/>
              <a:latin typeface="Calibri" panose="020F0502020204030204" pitchFamily="34" charset="0"/>
              <a:cs typeface="Calibri" panose="020F0502020204030204" pitchFamily="34" charset="0"/>
            </a:endParaRPr>
          </a:p>
        </p:txBody>
      </p:sp>
      <p:sp>
        <p:nvSpPr>
          <p:cNvPr id="4" name="Прямоугольник 3">
            <a:extLst>
              <a:ext uri="{FF2B5EF4-FFF2-40B4-BE49-F238E27FC236}">
                <a16:creationId xmlns:a16="http://schemas.microsoft.com/office/drawing/2014/main" id="{3DDF2FA6-5029-6D73-B96A-19CAEFD73FF5}"/>
              </a:ext>
            </a:extLst>
          </p:cNvPr>
          <p:cNvSpPr/>
          <p:nvPr/>
        </p:nvSpPr>
        <p:spPr>
          <a:xfrm>
            <a:off x="5436096" y="4671066"/>
            <a:ext cx="3528392" cy="1837554"/>
          </a:xfrm>
          <a:prstGeom prst="rect">
            <a:avLst/>
          </a:prstGeom>
        </p:spPr>
        <p:txBody>
          <a:bodyPr wrap="square">
            <a:spAutoFit/>
          </a:bodyPr>
          <a:lstStyle/>
          <a:p>
            <a:pPr algn="ctr">
              <a:lnSpc>
                <a:spcPct val="114000"/>
              </a:lnSpc>
            </a:pPr>
            <a:r>
              <a:rPr lang="en-US" sz="1600" dirty="0">
                <a:latin typeface="CMRomanCyrillic-Bold"/>
              </a:rPr>
              <a:t>Separated EOS storages using different versions and authorization methods</a:t>
            </a:r>
          </a:p>
          <a:p>
            <a:pPr algn="ctr">
              <a:lnSpc>
                <a:spcPct val="114000"/>
              </a:lnSpc>
              <a:spcBef>
                <a:spcPts val="600"/>
              </a:spcBef>
            </a:pPr>
            <a:r>
              <a:rPr lang="en-US" sz="1600" dirty="0">
                <a:latin typeface="CMRomanCyrillic-Bold"/>
              </a:rPr>
              <a:t>BM@N data duplication and inconsistency between periodical synchronization</a:t>
            </a:r>
          </a:p>
          <a:p>
            <a:pPr algn="ctr">
              <a:lnSpc>
                <a:spcPct val="114000"/>
              </a:lnSpc>
            </a:pPr>
            <a:r>
              <a:rPr lang="en-US" sz="1600" i="1" dirty="0">
                <a:latin typeface="CMRomanCyrillic-Bold"/>
                <a:cs typeface="Times New Roman" panose="02020603050405020304" pitchFamily="18" charset="0"/>
              </a:rPr>
              <a:t>↔ </a:t>
            </a:r>
            <a:r>
              <a:rPr lang="en-US" sz="1600" i="1" dirty="0">
                <a:latin typeface="CMRomanCyrillic-Bold"/>
              </a:rPr>
              <a:t>/</a:t>
            </a:r>
            <a:r>
              <a:rPr lang="en-US" sz="1600" i="1" dirty="0" err="1">
                <a:latin typeface="CMRomanCyrillic-Bold"/>
              </a:rPr>
              <a:t>eos</a:t>
            </a:r>
            <a:r>
              <a:rPr lang="en-US" sz="1600" i="1" dirty="0">
                <a:latin typeface="CMRomanCyrillic-Bold"/>
              </a:rPr>
              <a:t>/</a:t>
            </a:r>
            <a:r>
              <a:rPr lang="en-US" sz="1600" i="1" dirty="0" err="1">
                <a:latin typeface="CMRomanCyrillic-Bold"/>
              </a:rPr>
              <a:t>nica</a:t>
            </a:r>
            <a:r>
              <a:rPr lang="en-US" sz="1600" i="1" dirty="0">
                <a:latin typeface="CMRomanCyrillic-Bold"/>
              </a:rPr>
              <a:t>/</a:t>
            </a:r>
            <a:r>
              <a:rPr lang="en-US" sz="1600" i="1" dirty="0" err="1">
                <a:latin typeface="CMRomanCyrillic-Bold"/>
              </a:rPr>
              <a:t>bmn</a:t>
            </a:r>
            <a:r>
              <a:rPr lang="en-US" sz="1600" i="1" dirty="0">
                <a:latin typeface="CMRomanCyrillic-Bold"/>
              </a:rPr>
              <a:t>/[</a:t>
            </a:r>
            <a:r>
              <a:rPr lang="en-US" sz="1600" i="1" dirty="0" err="1">
                <a:latin typeface="CMRomanCyrillic-Bold"/>
              </a:rPr>
              <a:t>exp,sim</a:t>
            </a:r>
            <a:r>
              <a:rPr lang="en-US" sz="1600" i="1" dirty="0">
                <a:latin typeface="CMRomanCyrillic-Bold"/>
              </a:rPr>
              <a:t>] </a:t>
            </a:r>
            <a:r>
              <a:rPr lang="en-US" sz="1600" i="1" dirty="0">
                <a:latin typeface="CMRomanCyrillic-Bold"/>
                <a:cs typeface="Times New Roman" panose="02020603050405020304" pitchFamily="18" charset="0"/>
              </a:rPr>
              <a:t>↔ </a:t>
            </a:r>
            <a:endParaRPr lang="en-US" sz="1600" i="1" dirty="0">
              <a:latin typeface="CMRomanCyrillic-Bold"/>
            </a:endParaRPr>
          </a:p>
        </p:txBody>
      </p:sp>
      <p:sp>
        <p:nvSpPr>
          <p:cNvPr id="36" name="Знак умножения 35">
            <a:extLst>
              <a:ext uri="{FF2B5EF4-FFF2-40B4-BE49-F238E27FC236}">
                <a16:creationId xmlns:a16="http://schemas.microsoft.com/office/drawing/2014/main" id="{3DBD2378-0021-8623-0538-083BA545A02A}"/>
              </a:ext>
            </a:extLst>
          </p:cNvPr>
          <p:cNvSpPr/>
          <p:nvPr/>
        </p:nvSpPr>
        <p:spPr>
          <a:xfrm>
            <a:off x="6358201" y="3450721"/>
            <a:ext cx="1696026" cy="1295280"/>
          </a:xfrm>
          <a:prstGeom prst="mathMultiply">
            <a:avLst/>
          </a:prstGeom>
          <a:solidFill>
            <a:srgbClr val="C00000">
              <a:alpha val="5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бъект 2">
            <a:extLst>
              <a:ext uri="{FF2B5EF4-FFF2-40B4-BE49-F238E27FC236}">
                <a16:creationId xmlns:a16="http://schemas.microsoft.com/office/drawing/2014/main" id="{C5F5F67F-336E-7A06-525F-4815F4020CD0}"/>
              </a:ext>
            </a:extLst>
          </p:cNvPr>
          <p:cNvSpPr txBox="1">
            <a:spLocks/>
          </p:cNvSpPr>
          <p:nvPr/>
        </p:nvSpPr>
        <p:spPr bwMode="auto">
          <a:xfrm>
            <a:off x="5364088" y="4487601"/>
            <a:ext cx="3528392" cy="395684"/>
          </a:xfrm>
          <a:prstGeom prst="rect">
            <a:avLst/>
          </a:prstGeom>
          <a:noFill/>
          <a:ln w="9525">
            <a:noFill/>
            <a:miter lim="800000"/>
            <a:headEnd/>
            <a:tailEnd/>
          </a:ln>
          <a:effectLst>
            <a:outerShdw dist="35921" dir="2700000" algn="ctr" rotWithShape="0">
              <a:schemeClr val="bg2">
                <a:alpha val="93000"/>
              </a:schemeClr>
            </a:outerShd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lvl="0" indent="0" algn="ctr" eaLnBrk="1" hangingPunct="1">
              <a:spcBef>
                <a:spcPts val="0"/>
              </a:spcBef>
              <a:buClr>
                <a:srgbClr val="26728A"/>
              </a:buClr>
              <a:buNone/>
              <a:defRPr/>
            </a:pPr>
            <a:r>
              <a:rPr lang="en-US" sz="1600" b="1" kern="0" dirty="0">
                <a:solidFill>
                  <a:srgbClr val="C00000"/>
                </a:solidFill>
                <a:latin typeface="Calibri" panose="020F0502020204030204" pitchFamily="34" charset="0"/>
                <a:cs typeface="Calibri" panose="020F0502020204030204" pitchFamily="34" charset="0"/>
              </a:rPr>
              <a:t>details in the report of Igor Pelevanyuk</a:t>
            </a:r>
            <a:endParaRPr kumimoji="0" lang="en-US" sz="16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0" name="Объект 2">
            <a:extLst>
              <a:ext uri="{FF2B5EF4-FFF2-40B4-BE49-F238E27FC236}">
                <a16:creationId xmlns:a16="http://schemas.microsoft.com/office/drawing/2014/main" id="{098B07CD-D3DD-1A35-910D-B4B587C5965F}"/>
              </a:ext>
            </a:extLst>
          </p:cNvPr>
          <p:cNvSpPr txBox="1">
            <a:spLocks/>
          </p:cNvSpPr>
          <p:nvPr/>
        </p:nvSpPr>
        <p:spPr bwMode="auto">
          <a:xfrm>
            <a:off x="6061785" y="3317945"/>
            <a:ext cx="2254631" cy="395684"/>
          </a:xfrm>
          <a:prstGeom prst="rect">
            <a:avLst/>
          </a:prstGeom>
          <a:noFill/>
          <a:ln w="9525">
            <a:noFill/>
            <a:miter lim="800000"/>
            <a:headEnd/>
            <a:tailEnd/>
          </a:ln>
          <a:effectLst>
            <a:outerShdw dist="35921" dir="2700000" algn="ctr" rotWithShape="0">
              <a:schemeClr val="bg2">
                <a:alpha val="93000"/>
              </a:schemeClr>
            </a:outerShd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lvl="0" indent="0" algn="ctr" eaLnBrk="1" hangingPunct="1">
              <a:spcBef>
                <a:spcPts val="0"/>
              </a:spcBef>
              <a:buClr>
                <a:srgbClr val="26728A"/>
              </a:buClr>
              <a:buNone/>
              <a:defRPr/>
            </a:pPr>
            <a:r>
              <a:rPr lang="en-US" sz="1600" b="1" kern="0" dirty="0">
                <a:solidFill>
                  <a:srgbClr val="C00000"/>
                </a:solidFill>
                <a:latin typeface="Calibri" panose="020F0502020204030204" pitchFamily="34" charset="0"/>
                <a:cs typeface="Calibri" panose="020F0502020204030204" pitchFamily="34" charset="0"/>
              </a:rPr>
              <a:t>BM@N data</a:t>
            </a:r>
            <a:r>
              <a:rPr lang="ru-RU" sz="1600" b="1" kern="0" dirty="0">
                <a:solidFill>
                  <a:srgbClr val="C00000"/>
                </a:solidFill>
                <a:latin typeface="Calibri" panose="020F0502020204030204" pitchFamily="34" charset="0"/>
                <a:cs typeface="Calibri" panose="020F0502020204030204" pitchFamily="34" charset="0"/>
              </a:rPr>
              <a:t> </a:t>
            </a:r>
            <a:r>
              <a:rPr lang="en-US" sz="1600" b="1" kern="0" dirty="0">
                <a:solidFill>
                  <a:srgbClr val="C00000"/>
                </a:solidFill>
                <a:latin typeface="Calibri" panose="020F0502020204030204" pitchFamily="34" charset="0"/>
                <a:cs typeface="Calibri" panose="020F0502020204030204" pitchFamily="34" charset="0"/>
              </a:rPr>
              <a:t>corruption</a:t>
            </a:r>
            <a:endParaRPr kumimoji="0" lang="en-US" sz="16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522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Номер слайда 3"/>
          <p:cNvSpPr>
            <a:spLocks noGrp="1"/>
          </p:cNvSpPr>
          <p:nvPr>
            <p:ph type="sldNum" sz="quarter" idx="4294967295"/>
          </p:nvPr>
        </p:nvSpPr>
        <p:spPr>
          <a:xfrm>
            <a:off x="8388424" y="6524625"/>
            <a:ext cx="576064" cy="320675"/>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12</a:t>
            </a:fld>
            <a:endParaRPr lang="en-US" sz="1200" dirty="0">
              <a:solidFill>
                <a:schemeClr val="bg2">
                  <a:lumMod val="75000"/>
                </a:schemeClr>
              </a:solidFill>
            </a:endParaRPr>
          </a:p>
        </p:txBody>
      </p:sp>
      <p:sp>
        <p:nvSpPr>
          <p:cNvPr id="22" name="Дата 1"/>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24" name="TextShape 1"/>
          <p:cNvSpPr txBox="1"/>
          <p:nvPr/>
        </p:nvSpPr>
        <p:spPr>
          <a:xfrm>
            <a:off x="0" y="413608"/>
            <a:ext cx="9143999" cy="611507"/>
          </a:xfrm>
          <a:prstGeom prst="rect">
            <a:avLst/>
          </a:prstGeom>
          <a:noFill/>
          <a:ln>
            <a:noFill/>
          </a:ln>
        </p:spPr>
        <p:txBody>
          <a:bodyPr lIns="0" tIns="0" rIns="0" bIns="0" anchor="ctr"/>
          <a:lstStyle/>
          <a:p>
            <a:pPr algn="ct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File Catalogue Choice for BM@N</a:t>
            </a:r>
          </a:p>
        </p:txBody>
      </p:sp>
      <p:sp>
        <p:nvSpPr>
          <p:cNvPr id="5" name="Объект 2">
            <a:extLst>
              <a:ext uri="{FF2B5EF4-FFF2-40B4-BE49-F238E27FC236}">
                <a16:creationId xmlns:a16="http://schemas.microsoft.com/office/drawing/2014/main" id="{720ABD95-ADD7-DEEA-B62C-92E917B01322}"/>
              </a:ext>
            </a:extLst>
          </p:cNvPr>
          <p:cNvSpPr>
            <a:spLocks noGrp="1"/>
          </p:cNvSpPr>
          <p:nvPr>
            <p:ph idx="1"/>
          </p:nvPr>
        </p:nvSpPr>
        <p:spPr>
          <a:xfrm>
            <a:off x="107504" y="1008199"/>
            <a:ext cx="8784976" cy="3887136"/>
          </a:xfrm>
        </p:spPr>
        <p:txBody>
          <a:bodyPr/>
          <a:lstStyle/>
          <a:p>
            <a:pPr lvl="0" algn="just" eaLnBrk="1" hangingPunct="1">
              <a:lnSpc>
                <a:spcPct val="130000"/>
              </a:lnSpc>
              <a:spcBef>
                <a:spcPts val="0"/>
              </a:spcBef>
              <a:spcAft>
                <a:spcPts val="600"/>
              </a:spcAft>
              <a:buClr>
                <a:srgbClr val="000090"/>
              </a:buClr>
              <a:buBlip>
                <a:blip r:embed="rId2"/>
              </a:buBlip>
              <a:defRPr/>
            </a:pPr>
            <a:r>
              <a:rPr lang="en-US" sz="2000" dirty="0"/>
              <a:t>File Catalogues map a Logical File Name (LFN) to the Physical File Name (PFN) at distributed computing platforms</a:t>
            </a:r>
          </a:p>
          <a:p>
            <a:pPr lvl="0" algn="just" eaLnBrk="1" hangingPunct="1">
              <a:lnSpc>
                <a:spcPct val="130000"/>
              </a:lnSpc>
              <a:spcBef>
                <a:spcPts val="0"/>
              </a:spcBef>
              <a:spcAft>
                <a:spcPts val="600"/>
              </a:spcAft>
              <a:buClr>
                <a:srgbClr val="000090"/>
              </a:buClr>
              <a:buBlip>
                <a:blip r:embed="rId2"/>
              </a:buBlip>
              <a:defRPr/>
            </a:pPr>
            <a:r>
              <a:rPr lang="en-US" sz="2000" dirty="0"/>
              <a:t>The native            File Catalog (</a:t>
            </a:r>
            <a:r>
              <a:rPr lang="en-US" sz="2000" dirty="0">
                <a:solidFill>
                  <a:srgbClr val="008000"/>
                </a:solidFill>
              </a:rPr>
              <a:t>DFC</a:t>
            </a:r>
            <a:r>
              <a:rPr lang="en-US" sz="2000" dirty="0"/>
              <a:t>) combines both replica and metadata functionality. In the DFC metadata can be associated with any directory, and subdirectories inherit the metadata of their parents</a:t>
            </a:r>
          </a:p>
          <a:p>
            <a:pPr lvl="0" algn="just" eaLnBrk="1" hangingPunct="1">
              <a:lnSpc>
                <a:spcPct val="130000"/>
              </a:lnSpc>
              <a:spcBef>
                <a:spcPts val="0"/>
              </a:spcBef>
              <a:spcAft>
                <a:spcPts val="600"/>
              </a:spcAft>
              <a:buClr>
                <a:srgbClr val="000090"/>
              </a:buClr>
              <a:buBlip>
                <a:blip r:embed="rId2"/>
              </a:buBlip>
              <a:defRPr/>
            </a:pPr>
            <a:r>
              <a:rPr lang="en-US" sz="2000" dirty="0"/>
              <a:t>               is a Distributed Data Management System initially developed for the ATLAS experiment in 2014 providing file and dataset catalogue and transfers between sites and staging capabilities, policy engines, caching, bad file identification and recovery, and many other features.</a:t>
            </a:r>
          </a:p>
        </p:txBody>
      </p:sp>
      <p:grpSp>
        <p:nvGrpSpPr>
          <p:cNvPr id="18" name="Группа 17">
            <a:extLst>
              <a:ext uri="{FF2B5EF4-FFF2-40B4-BE49-F238E27FC236}">
                <a16:creationId xmlns:a16="http://schemas.microsoft.com/office/drawing/2014/main" id="{B57F8EB2-B721-6475-8CDC-AD1E7F0BBD2B}"/>
              </a:ext>
            </a:extLst>
          </p:cNvPr>
          <p:cNvGrpSpPr/>
          <p:nvPr/>
        </p:nvGrpSpPr>
        <p:grpSpPr>
          <a:xfrm>
            <a:off x="1979712" y="1955497"/>
            <a:ext cx="1152128" cy="367275"/>
            <a:chOff x="1535190" y="2729463"/>
            <a:chExt cx="2147348" cy="774095"/>
          </a:xfrm>
        </p:grpSpPr>
        <p:pic>
          <p:nvPicPr>
            <p:cNvPr id="26" name="Рисунок 25">
              <a:extLst>
                <a:ext uri="{FF2B5EF4-FFF2-40B4-BE49-F238E27FC236}">
                  <a16:creationId xmlns:a16="http://schemas.microsoft.com/office/drawing/2014/main" id="{326D1987-9DCE-3FE3-9245-16B7203E8D8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8429" y="2787082"/>
              <a:ext cx="2016882" cy="6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Скругленный прямоугольник 45">
              <a:extLst>
                <a:ext uri="{FF2B5EF4-FFF2-40B4-BE49-F238E27FC236}">
                  <a16:creationId xmlns:a16="http://schemas.microsoft.com/office/drawing/2014/main" id="{3BC08F7C-88DE-13E2-7889-628E7CC42AB1}"/>
                </a:ext>
              </a:extLst>
            </p:cNvPr>
            <p:cNvSpPr/>
            <p:nvPr/>
          </p:nvSpPr>
          <p:spPr>
            <a:xfrm>
              <a:off x="1535190" y="2729463"/>
              <a:ext cx="2147348" cy="774095"/>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Segoe UI Light" panose="020B0502040204020203" pitchFamily="34" charset="0"/>
              </a:endParaRPr>
            </a:p>
          </p:txBody>
        </p:sp>
      </p:grpSp>
      <p:pic>
        <p:nvPicPr>
          <p:cNvPr id="45" name="Рисунок 44">
            <a:extLst>
              <a:ext uri="{FF2B5EF4-FFF2-40B4-BE49-F238E27FC236}">
                <a16:creationId xmlns:a16="http://schemas.microsoft.com/office/drawing/2014/main" id="{D9953741-3E53-C11A-82D1-2BD34DCFF1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9" y="4773614"/>
            <a:ext cx="4320881" cy="1702875"/>
          </a:xfrm>
          <a:prstGeom prst="rect">
            <a:avLst/>
          </a:prstGeom>
        </p:spPr>
      </p:pic>
      <p:pic>
        <p:nvPicPr>
          <p:cNvPr id="47" name="Рисунок 46">
            <a:extLst>
              <a:ext uri="{FF2B5EF4-FFF2-40B4-BE49-F238E27FC236}">
                <a16:creationId xmlns:a16="http://schemas.microsoft.com/office/drawing/2014/main" id="{E67D7030-32D4-7F87-BC2B-5654F9A77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3205627"/>
            <a:ext cx="991055" cy="446745"/>
          </a:xfrm>
          <a:prstGeom prst="rect">
            <a:avLst/>
          </a:prstGeom>
        </p:spPr>
      </p:pic>
      <p:pic>
        <p:nvPicPr>
          <p:cNvPr id="49" name="Рисунок 48">
            <a:extLst>
              <a:ext uri="{FF2B5EF4-FFF2-40B4-BE49-F238E27FC236}">
                <a16:creationId xmlns:a16="http://schemas.microsoft.com/office/drawing/2014/main" id="{4A4D1F3C-9F9A-8BB8-2853-DC084A78B916}"/>
              </a:ext>
            </a:extLst>
          </p:cNvPr>
          <p:cNvPicPr>
            <a:picLocks noChangeAspect="1"/>
          </p:cNvPicPr>
          <p:nvPr/>
        </p:nvPicPr>
        <p:blipFill>
          <a:blip r:embed="rId6"/>
          <a:stretch>
            <a:fillRect/>
          </a:stretch>
        </p:blipFill>
        <p:spPr>
          <a:xfrm>
            <a:off x="1070483" y="4948863"/>
            <a:ext cx="819899" cy="546599"/>
          </a:xfrm>
          <a:prstGeom prst="rect">
            <a:avLst/>
          </a:prstGeom>
        </p:spPr>
      </p:pic>
      <p:cxnSp>
        <p:nvCxnSpPr>
          <p:cNvPr id="51" name="Прямая соединительная линия 50">
            <a:extLst>
              <a:ext uri="{FF2B5EF4-FFF2-40B4-BE49-F238E27FC236}">
                <a16:creationId xmlns:a16="http://schemas.microsoft.com/office/drawing/2014/main" id="{D5552577-968B-7699-9027-1F65EEC49B1B}"/>
              </a:ext>
            </a:extLst>
          </p:cNvPr>
          <p:cNvCxnSpPr>
            <a:cxnSpLocks/>
          </p:cNvCxnSpPr>
          <p:nvPr/>
        </p:nvCxnSpPr>
        <p:spPr>
          <a:xfrm>
            <a:off x="4283968" y="4895335"/>
            <a:ext cx="0" cy="1549057"/>
          </a:xfrm>
          <a:prstGeom prst="line">
            <a:avLst/>
          </a:prstGeom>
          <a:ln>
            <a:solidFill>
              <a:srgbClr val="003F7F"/>
            </a:solidFill>
          </a:ln>
        </p:spPr>
        <p:style>
          <a:lnRef idx="1">
            <a:schemeClr val="accent1"/>
          </a:lnRef>
          <a:fillRef idx="0">
            <a:schemeClr val="accent1"/>
          </a:fillRef>
          <a:effectRef idx="0">
            <a:schemeClr val="accent1"/>
          </a:effectRef>
          <a:fontRef idx="minor">
            <a:schemeClr val="tx1"/>
          </a:fontRef>
        </p:style>
      </p:cxnSp>
      <p:pic>
        <p:nvPicPr>
          <p:cNvPr id="55" name="Рисунок 54">
            <a:extLst>
              <a:ext uri="{FF2B5EF4-FFF2-40B4-BE49-F238E27FC236}">
                <a16:creationId xmlns:a16="http://schemas.microsoft.com/office/drawing/2014/main" id="{3AF05FB5-E537-C04A-3D9F-4959A2F3C3F7}"/>
              </a:ext>
            </a:extLst>
          </p:cNvPr>
          <p:cNvPicPr>
            <a:picLocks noChangeAspect="1"/>
          </p:cNvPicPr>
          <p:nvPr/>
        </p:nvPicPr>
        <p:blipFill>
          <a:blip r:embed="rId7"/>
          <a:stretch>
            <a:fillRect/>
          </a:stretch>
        </p:blipFill>
        <p:spPr>
          <a:xfrm>
            <a:off x="1921259" y="5014637"/>
            <a:ext cx="737073" cy="480825"/>
          </a:xfrm>
          <a:prstGeom prst="rect">
            <a:avLst/>
          </a:prstGeom>
        </p:spPr>
      </p:pic>
      <p:pic>
        <p:nvPicPr>
          <p:cNvPr id="63" name="Рисунок 62">
            <a:extLst>
              <a:ext uri="{FF2B5EF4-FFF2-40B4-BE49-F238E27FC236}">
                <a16:creationId xmlns:a16="http://schemas.microsoft.com/office/drawing/2014/main" id="{22F285E3-173D-9B95-EF39-369D7606F3AD}"/>
              </a:ext>
            </a:extLst>
          </p:cNvPr>
          <p:cNvPicPr>
            <a:picLocks noChangeAspect="1"/>
          </p:cNvPicPr>
          <p:nvPr/>
        </p:nvPicPr>
        <p:blipFill>
          <a:blip r:embed="rId8"/>
          <a:stretch>
            <a:fillRect/>
          </a:stretch>
        </p:blipFill>
        <p:spPr>
          <a:xfrm>
            <a:off x="1043608" y="5581892"/>
            <a:ext cx="1495600" cy="583412"/>
          </a:xfrm>
          <a:prstGeom prst="rect">
            <a:avLst/>
          </a:prstGeom>
        </p:spPr>
      </p:pic>
      <p:pic>
        <p:nvPicPr>
          <p:cNvPr id="65" name="Рисунок 64">
            <a:extLst>
              <a:ext uri="{FF2B5EF4-FFF2-40B4-BE49-F238E27FC236}">
                <a16:creationId xmlns:a16="http://schemas.microsoft.com/office/drawing/2014/main" id="{2F724028-153F-A50E-1F69-B5D984E33ABC}"/>
              </a:ext>
            </a:extLst>
          </p:cNvPr>
          <p:cNvPicPr>
            <a:picLocks noChangeAspect="1"/>
          </p:cNvPicPr>
          <p:nvPr/>
        </p:nvPicPr>
        <p:blipFill>
          <a:blip r:embed="rId9"/>
          <a:stretch>
            <a:fillRect/>
          </a:stretch>
        </p:blipFill>
        <p:spPr>
          <a:xfrm>
            <a:off x="2734032" y="5000611"/>
            <a:ext cx="565446" cy="546598"/>
          </a:xfrm>
          <a:prstGeom prst="rect">
            <a:avLst/>
          </a:prstGeom>
        </p:spPr>
      </p:pic>
      <p:pic>
        <p:nvPicPr>
          <p:cNvPr id="67" name="Рисунок 66">
            <a:extLst>
              <a:ext uri="{FF2B5EF4-FFF2-40B4-BE49-F238E27FC236}">
                <a16:creationId xmlns:a16="http://schemas.microsoft.com/office/drawing/2014/main" id="{BCC8FF31-AF7F-ADAE-A09B-FA9B1275984A}"/>
              </a:ext>
            </a:extLst>
          </p:cNvPr>
          <p:cNvPicPr>
            <a:picLocks noChangeAspect="1"/>
          </p:cNvPicPr>
          <p:nvPr/>
        </p:nvPicPr>
        <p:blipFill>
          <a:blip r:embed="rId10"/>
          <a:stretch>
            <a:fillRect/>
          </a:stretch>
        </p:blipFill>
        <p:spPr>
          <a:xfrm>
            <a:off x="2656435" y="5536694"/>
            <a:ext cx="1083949" cy="628610"/>
          </a:xfrm>
          <a:prstGeom prst="rect">
            <a:avLst/>
          </a:prstGeom>
        </p:spPr>
      </p:pic>
    </p:spTree>
    <p:extLst>
      <p:ext uri="{BB962C8B-B14F-4D97-AF65-F5344CB8AC3E}">
        <p14:creationId xmlns:p14="http://schemas.microsoft.com/office/powerpoint/2010/main" val="572360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Номер слайда 3"/>
          <p:cNvSpPr>
            <a:spLocks noGrp="1"/>
          </p:cNvSpPr>
          <p:nvPr>
            <p:ph type="sldNum" sz="quarter" idx="4294967295"/>
          </p:nvPr>
        </p:nvSpPr>
        <p:spPr>
          <a:xfrm>
            <a:off x="8388424" y="6524625"/>
            <a:ext cx="576064" cy="320675"/>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13</a:t>
            </a:fld>
            <a:endParaRPr lang="en-US" sz="1200" dirty="0">
              <a:solidFill>
                <a:schemeClr val="bg2">
                  <a:lumMod val="75000"/>
                </a:schemeClr>
              </a:solidFill>
            </a:endParaRPr>
          </a:p>
        </p:txBody>
      </p:sp>
      <p:sp>
        <p:nvSpPr>
          <p:cNvPr id="22" name="Дата 1"/>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24" name="TextShape 1"/>
          <p:cNvSpPr txBox="1"/>
          <p:nvPr/>
        </p:nvSpPr>
        <p:spPr>
          <a:xfrm>
            <a:off x="0" y="413608"/>
            <a:ext cx="9143999" cy="611507"/>
          </a:xfrm>
          <a:prstGeom prst="rect">
            <a:avLst/>
          </a:prstGeom>
          <a:noFill/>
          <a:ln>
            <a:noFill/>
          </a:ln>
        </p:spPr>
        <p:txBody>
          <a:bodyPr lIns="0" tIns="0" rIns="0" bIns="0" anchor="ctr"/>
          <a:lstStyle/>
          <a:p>
            <a:pPr algn="ct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Hot Data Storages for BM@N</a:t>
            </a:r>
          </a:p>
        </p:txBody>
      </p:sp>
      <p:grpSp>
        <p:nvGrpSpPr>
          <p:cNvPr id="34" name="Группа 33">
            <a:extLst>
              <a:ext uri="{FF2B5EF4-FFF2-40B4-BE49-F238E27FC236}">
                <a16:creationId xmlns:a16="http://schemas.microsoft.com/office/drawing/2014/main" id="{5266F61F-F97F-1ECA-10B9-F735A29DAEFA}"/>
              </a:ext>
            </a:extLst>
          </p:cNvPr>
          <p:cNvGrpSpPr/>
          <p:nvPr/>
        </p:nvGrpSpPr>
        <p:grpSpPr>
          <a:xfrm>
            <a:off x="577294" y="1057557"/>
            <a:ext cx="1944216" cy="1076141"/>
            <a:chOff x="3198050" y="1065009"/>
            <a:chExt cx="1944216" cy="1076141"/>
          </a:xfrm>
        </p:grpSpPr>
        <p:grpSp>
          <p:nvGrpSpPr>
            <p:cNvPr id="17" name="Группа 16">
              <a:extLst>
                <a:ext uri="{FF2B5EF4-FFF2-40B4-BE49-F238E27FC236}">
                  <a16:creationId xmlns:a16="http://schemas.microsoft.com/office/drawing/2014/main" id="{AC8AF511-1279-D708-C03F-1A5885E429BF}"/>
                </a:ext>
              </a:extLst>
            </p:cNvPr>
            <p:cNvGrpSpPr/>
            <p:nvPr/>
          </p:nvGrpSpPr>
          <p:grpSpPr>
            <a:xfrm>
              <a:off x="3198050" y="1065009"/>
              <a:ext cx="1944216" cy="817834"/>
              <a:chOff x="3401011" y="1107314"/>
              <a:chExt cx="1944216" cy="817834"/>
            </a:xfrm>
          </p:grpSpPr>
          <p:pic>
            <p:nvPicPr>
              <p:cNvPr id="25" name="Рисунок 24">
                <a:extLst>
                  <a:ext uri="{FF2B5EF4-FFF2-40B4-BE49-F238E27FC236}">
                    <a16:creationId xmlns:a16="http://schemas.microsoft.com/office/drawing/2014/main" id="{4D447370-2F07-CED9-BE05-A3E5466FF7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2343" y="1107314"/>
                <a:ext cx="1743241" cy="560005"/>
              </a:xfrm>
              <a:prstGeom prst="rect">
                <a:avLst/>
              </a:prstGeom>
              <a:effectLst>
                <a:glow rad="127000">
                  <a:schemeClr val="bg1">
                    <a:alpha val="49000"/>
                  </a:schemeClr>
                </a:glow>
              </a:effectLst>
            </p:spPr>
          </p:pic>
          <p:grpSp>
            <p:nvGrpSpPr>
              <p:cNvPr id="27" name="Группа 26">
                <a:extLst>
                  <a:ext uri="{FF2B5EF4-FFF2-40B4-BE49-F238E27FC236}">
                    <a16:creationId xmlns:a16="http://schemas.microsoft.com/office/drawing/2014/main" id="{57E46E11-850E-CF04-9D76-660A2AF35A1D}"/>
                  </a:ext>
                </a:extLst>
              </p:cNvPr>
              <p:cNvGrpSpPr/>
              <p:nvPr/>
            </p:nvGrpSpPr>
            <p:grpSpPr>
              <a:xfrm>
                <a:off x="3401011" y="1632066"/>
                <a:ext cx="1944216" cy="293082"/>
                <a:chOff x="6084167" y="2917698"/>
                <a:chExt cx="2592288" cy="377241"/>
              </a:xfrm>
            </p:grpSpPr>
            <p:cxnSp>
              <p:nvCxnSpPr>
                <p:cNvPr id="29" name="Прямая соединительная линия 28">
                  <a:extLst>
                    <a:ext uri="{FF2B5EF4-FFF2-40B4-BE49-F238E27FC236}">
                      <a16:creationId xmlns:a16="http://schemas.microsoft.com/office/drawing/2014/main" id="{5BE35082-E04C-90D6-1481-922AB4323489}"/>
                    </a:ext>
                  </a:extLst>
                </p:cNvPr>
                <p:cNvCxnSpPr>
                  <a:cxnSpLocks/>
                </p:cNvCxnSpPr>
                <p:nvPr/>
              </p:nvCxnSpPr>
              <p:spPr>
                <a:xfrm>
                  <a:off x="6179276" y="2924946"/>
                  <a:ext cx="24263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19">
                  <a:extLst>
                    <a:ext uri="{FF2B5EF4-FFF2-40B4-BE49-F238E27FC236}">
                      <a16:creationId xmlns:a16="http://schemas.microsoft.com/office/drawing/2014/main" id="{A55A36CA-4747-DDC2-1F17-DE603FDE3D86}"/>
                    </a:ext>
                  </a:extLst>
                </p:cNvPr>
                <p:cNvSpPr>
                  <a:spLocks noChangeArrowheads="1"/>
                </p:cNvSpPr>
                <p:nvPr/>
              </p:nvSpPr>
              <p:spPr bwMode="auto">
                <a:xfrm>
                  <a:off x="6084167" y="2917698"/>
                  <a:ext cx="2592288" cy="377241"/>
                </a:xfrm>
                <a:prstGeom prst="rect">
                  <a:avLst/>
                </a:prstGeom>
                <a:noFill/>
                <a:ln w="9525">
                  <a:noFill/>
                  <a:miter lim="800000"/>
                  <a:headEnd/>
                  <a:tailEnd/>
                </a:ln>
              </p:spPr>
              <p:txBody>
                <a:bodyPr wrap="square" lIns="0" tIns="0" rIns="0" bIns="0">
                  <a:spAutoFit/>
                </a:bodyPr>
                <a:lstStyle/>
                <a:p>
                  <a:pPr algn="ctr">
                    <a:lnSpc>
                      <a:spcPct val="114000"/>
                    </a:lnSpc>
                    <a:spcBef>
                      <a:spcPts val="600"/>
                    </a:spcBef>
                  </a:pPr>
                  <a:r>
                    <a:rPr lang="en-US" i="1" dirty="0"/>
                    <a:t>for BM@N online</a:t>
                  </a:r>
                  <a:endParaRPr lang="ru-RU" i="1" dirty="0"/>
                </a:p>
              </p:txBody>
            </p:sp>
          </p:grpSp>
        </p:grpSp>
        <p:sp>
          <p:nvSpPr>
            <p:cNvPr id="32" name="Rectangle 19">
              <a:extLst>
                <a:ext uri="{FF2B5EF4-FFF2-40B4-BE49-F238E27FC236}">
                  <a16:creationId xmlns:a16="http://schemas.microsoft.com/office/drawing/2014/main" id="{2669542E-C456-827E-B7B2-C189290C0157}"/>
                </a:ext>
              </a:extLst>
            </p:cNvPr>
            <p:cNvSpPr>
              <a:spLocks noChangeArrowheads="1"/>
            </p:cNvSpPr>
            <p:nvPr/>
          </p:nvSpPr>
          <p:spPr bwMode="auto">
            <a:xfrm>
              <a:off x="3436193" y="1911985"/>
              <a:ext cx="1448314" cy="229165"/>
            </a:xfrm>
            <a:prstGeom prst="rect">
              <a:avLst/>
            </a:prstGeom>
            <a:noFill/>
            <a:ln w="9525">
              <a:noFill/>
              <a:miter lim="800000"/>
              <a:headEnd/>
              <a:tailEnd/>
            </a:ln>
          </p:spPr>
          <p:txBody>
            <a:bodyPr wrap="square" lIns="0" tIns="0" rIns="0" bIns="0">
              <a:spAutoFit/>
            </a:bodyPr>
            <a:lstStyle/>
            <a:p>
              <a:pPr algn="ctr">
                <a:lnSpc>
                  <a:spcPct val="114000"/>
                </a:lnSpc>
                <a:spcBef>
                  <a:spcPts val="600"/>
                </a:spcBef>
              </a:pPr>
              <a:r>
                <a:rPr lang="en-US" sz="1400" i="1" dirty="0">
                  <a:solidFill>
                    <a:srgbClr val="006800"/>
                  </a:solidFill>
                  <a:latin typeface="PT Sans" panose="020B0503020203020204" pitchFamily="34" charset="-52"/>
                </a:rPr>
                <a:t>fast on SSD</a:t>
              </a:r>
              <a:endParaRPr lang="ru-RU" sz="1400" i="1" dirty="0">
                <a:solidFill>
                  <a:srgbClr val="006800"/>
                </a:solidFill>
                <a:latin typeface="PT Sans" panose="020B0503020203020204" pitchFamily="34" charset="-52"/>
              </a:endParaRPr>
            </a:p>
          </p:txBody>
        </p:sp>
      </p:grpSp>
      <p:grpSp>
        <p:nvGrpSpPr>
          <p:cNvPr id="46" name="Группа 45">
            <a:extLst>
              <a:ext uri="{FF2B5EF4-FFF2-40B4-BE49-F238E27FC236}">
                <a16:creationId xmlns:a16="http://schemas.microsoft.com/office/drawing/2014/main" id="{417D403A-DC71-CA10-2C7D-5794C8B654E3}"/>
              </a:ext>
            </a:extLst>
          </p:cNvPr>
          <p:cNvGrpSpPr/>
          <p:nvPr/>
        </p:nvGrpSpPr>
        <p:grpSpPr>
          <a:xfrm>
            <a:off x="465073" y="2055951"/>
            <a:ext cx="2187797" cy="2018726"/>
            <a:chOff x="543644" y="1103152"/>
            <a:chExt cx="2187797" cy="2018726"/>
          </a:xfrm>
        </p:grpSpPr>
        <p:sp>
          <p:nvSpPr>
            <p:cNvPr id="18" name="Rectangle 19">
              <a:extLst>
                <a:ext uri="{FF2B5EF4-FFF2-40B4-BE49-F238E27FC236}">
                  <a16:creationId xmlns:a16="http://schemas.microsoft.com/office/drawing/2014/main" id="{397D8DB9-2182-04CE-F904-E9CB0DEF361D}"/>
                </a:ext>
              </a:extLst>
            </p:cNvPr>
            <p:cNvSpPr>
              <a:spLocks noChangeArrowheads="1"/>
            </p:cNvSpPr>
            <p:nvPr/>
          </p:nvSpPr>
          <p:spPr bwMode="auto">
            <a:xfrm>
              <a:off x="1471414" y="2646107"/>
              <a:ext cx="946429" cy="475771"/>
            </a:xfrm>
            <a:prstGeom prst="rect">
              <a:avLst/>
            </a:prstGeom>
            <a:noFill/>
            <a:ln w="9525">
              <a:noFill/>
              <a:miter lim="800000"/>
              <a:headEnd/>
              <a:tailEnd/>
            </a:ln>
          </p:spPr>
          <p:txBody>
            <a:bodyPr wrap="square" lIns="0" tIns="0" rIns="0" bIns="0">
              <a:spAutoFit/>
            </a:bodyPr>
            <a:lstStyle/>
            <a:p>
              <a:pPr algn="ctr">
                <a:lnSpc>
                  <a:spcPct val="114000"/>
                </a:lnSpc>
                <a:spcBef>
                  <a:spcPts val="600"/>
                </a:spcBef>
              </a:pPr>
              <a:r>
                <a:rPr lang="en-US" sz="1400" i="1" dirty="0">
                  <a:solidFill>
                    <a:srgbClr val="C00000"/>
                  </a:solidFill>
                  <a:latin typeface="PT Sans" panose="020B0503020203020204" pitchFamily="34" charset="-52"/>
                </a:rPr>
                <a:t>non</a:t>
              </a:r>
              <a:r>
                <a:rPr lang="ru-RU" sz="1400" i="1" dirty="0">
                  <a:solidFill>
                    <a:srgbClr val="C00000"/>
                  </a:solidFill>
                  <a:latin typeface="PT Sans" panose="020B0503020203020204" pitchFamily="34" charset="-52"/>
                </a:rPr>
                <a:t>-</a:t>
              </a:r>
              <a:r>
                <a:rPr lang="en-US" sz="1400" i="1" dirty="0">
                  <a:solidFill>
                    <a:srgbClr val="C00000"/>
                  </a:solidFill>
                  <a:latin typeface="PT Sans" panose="020B0503020203020204" pitchFamily="34" charset="-52"/>
                </a:rPr>
                <a:t>fast (slow HDD)</a:t>
              </a:r>
              <a:endParaRPr lang="ru-RU" sz="1400" i="1" dirty="0">
                <a:solidFill>
                  <a:srgbClr val="C00000"/>
                </a:solidFill>
                <a:latin typeface="PT Sans" panose="020B0503020203020204" pitchFamily="34" charset="-52"/>
              </a:endParaRPr>
            </a:p>
          </p:txBody>
        </p:sp>
        <p:pic>
          <p:nvPicPr>
            <p:cNvPr id="4" name="Рисунок 3">
              <a:extLst>
                <a:ext uri="{FF2B5EF4-FFF2-40B4-BE49-F238E27FC236}">
                  <a16:creationId xmlns:a16="http://schemas.microsoft.com/office/drawing/2014/main" id="{8F1884A6-C1BE-063A-C422-9D8CC8BD9F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656" y="1534309"/>
              <a:ext cx="798378" cy="1078419"/>
            </a:xfrm>
            <a:prstGeom prst="rect">
              <a:avLst/>
            </a:prstGeom>
          </p:spPr>
        </p:pic>
        <p:pic>
          <p:nvPicPr>
            <p:cNvPr id="11" name="Рисунок 10">
              <a:extLst>
                <a:ext uri="{FF2B5EF4-FFF2-40B4-BE49-F238E27FC236}">
                  <a16:creationId xmlns:a16="http://schemas.microsoft.com/office/drawing/2014/main" id="{BDF7FF49-7746-7BAC-B4BA-81A71B84DF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2849" y="1879167"/>
              <a:ext cx="868592" cy="868592"/>
            </a:xfrm>
            <a:prstGeom prst="rect">
              <a:avLst/>
            </a:prstGeom>
          </p:spPr>
        </p:pic>
        <p:sp>
          <p:nvSpPr>
            <p:cNvPr id="5" name="Объект 2">
              <a:extLst>
                <a:ext uri="{FF2B5EF4-FFF2-40B4-BE49-F238E27FC236}">
                  <a16:creationId xmlns:a16="http://schemas.microsoft.com/office/drawing/2014/main" id="{C93FA9D3-491C-3431-03A1-BDB8BFF63183}"/>
                </a:ext>
              </a:extLst>
            </p:cNvPr>
            <p:cNvSpPr txBox="1">
              <a:spLocks/>
            </p:cNvSpPr>
            <p:nvPr/>
          </p:nvSpPr>
          <p:spPr bwMode="auto">
            <a:xfrm rot="17586551">
              <a:off x="-266626" y="1913422"/>
              <a:ext cx="2016224" cy="39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spcBef>
                  <a:spcPts val="0"/>
                </a:spcBef>
                <a:spcAft>
                  <a:spcPct val="0"/>
                </a:spcAft>
                <a:buClr>
                  <a:srgbClr val="26728A"/>
                </a:buClr>
                <a:buSzTx/>
                <a:buFont typeface="Wingdings" pitchFamily="2" charset="2"/>
                <a:buNone/>
                <a:tabLst/>
                <a:defRPr/>
              </a:pPr>
              <a:r>
                <a:rPr lang="en-US" sz="2000" b="1" kern="0" noProof="0" dirty="0">
                  <a:solidFill>
                    <a:schemeClr val="bg1">
                      <a:lumMod val="50000"/>
                    </a:schemeClr>
                  </a:solidFill>
                  <a:latin typeface="Calibri" panose="020F0502020204030204" pitchFamily="34" charset="0"/>
                  <a:cs typeface="Calibri" panose="020F0502020204030204" pitchFamily="34" charset="0"/>
                </a:rPr>
                <a:t>NICA cluster </a:t>
              </a:r>
              <a:endParaRPr kumimoji="0" lang="en-US" sz="1400" b="1" i="0" u="none" strike="noStrike" kern="0" cap="none" spc="0" normalizeH="0" baseline="0" noProof="0" dirty="0">
                <a:ln>
                  <a:noFill/>
                </a:ln>
                <a:solidFill>
                  <a:schemeClr val="bg1">
                    <a:lumMod val="50000"/>
                  </a:schemeClr>
                </a:solidFill>
                <a:effectLst/>
                <a:uLnTx/>
                <a:uFillTx/>
                <a:latin typeface="Calibri" panose="020F0502020204030204" pitchFamily="34" charset="0"/>
                <a:cs typeface="Calibri" panose="020F0502020204030204" pitchFamily="34" charset="0"/>
              </a:endParaRPr>
            </a:p>
          </p:txBody>
        </p:sp>
      </p:grpSp>
      <p:grpSp>
        <p:nvGrpSpPr>
          <p:cNvPr id="48" name="Группа 47">
            <a:extLst>
              <a:ext uri="{FF2B5EF4-FFF2-40B4-BE49-F238E27FC236}">
                <a16:creationId xmlns:a16="http://schemas.microsoft.com/office/drawing/2014/main" id="{1018C5A2-CE2C-EF63-D67D-7C308F7F422B}"/>
              </a:ext>
            </a:extLst>
          </p:cNvPr>
          <p:cNvGrpSpPr/>
          <p:nvPr/>
        </p:nvGrpSpPr>
        <p:grpSpPr>
          <a:xfrm>
            <a:off x="447893" y="4077072"/>
            <a:ext cx="2381436" cy="1368152"/>
            <a:chOff x="538291" y="3261298"/>
            <a:chExt cx="2381436" cy="1368152"/>
          </a:xfrm>
        </p:grpSpPr>
        <p:pic>
          <p:nvPicPr>
            <p:cNvPr id="8" name="Рисунок 7">
              <a:extLst>
                <a:ext uri="{FF2B5EF4-FFF2-40B4-BE49-F238E27FC236}">
                  <a16:creationId xmlns:a16="http://schemas.microsoft.com/office/drawing/2014/main" id="{414EEB1C-C21A-C5CE-005D-EC9BBD567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20" y="3410405"/>
              <a:ext cx="798378" cy="1078419"/>
            </a:xfrm>
            <a:prstGeom prst="rect">
              <a:avLst/>
            </a:prstGeom>
          </p:spPr>
        </p:pic>
        <p:sp>
          <p:nvSpPr>
            <p:cNvPr id="9" name="Rectangle 19">
              <a:extLst>
                <a:ext uri="{FF2B5EF4-FFF2-40B4-BE49-F238E27FC236}">
                  <a16:creationId xmlns:a16="http://schemas.microsoft.com/office/drawing/2014/main" id="{7F71520B-56E5-9EAB-351C-16721478D9A3}"/>
                </a:ext>
              </a:extLst>
            </p:cNvPr>
            <p:cNvSpPr>
              <a:spLocks noChangeArrowheads="1"/>
            </p:cNvSpPr>
            <p:nvPr/>
          </p:nvSpPr>
          <p:spPr bwMode="auto">
            <a:xfrm>
              <a:off x="1973298" y="3714293"/>
              <a:ext cx="946429" cy="470642"/>
            </a:xfrm>
            <a:prstGeom prst="rect">
              <a:avLst/>
            </a:prstGeom>
            <a:noFill/>
            <a:ln w="9525">
              <a:noFill/>
              <a:miter lim="800000"/>
              <a:headEnd/>
              <a:tailEnd/>
            </a:ln>
          </p:spPr>
          <p:txBody>
            <a:bodyPr wrap="square" lIns="0" tIns="0" rIns="0" bIns="0">
              <a:spAutoFit/>
            </a:bodyPr>
            <a:lstStyle/>
            <a:p>
              <a:pPr algn="ctr">
                <a:lnSpc>
                  <a:spcPct val="114000"/>
                </a:lnSpc>
                <a:spcBef>
                  <a:spcPts val="600"/>
                </a:spcBef>
              </a:pPr>
              <a:r>
                <a:rPr lang="en-US" sz="1400" i="1" dirty="0">
                  <a:solidFill>
                    <a:srgbClr val="C00000"/>
                  </a:solidFill>
                  <a:latin typeface="PT Sans" panose="020B0503020203020204" pitchFamily="34" charset="-52"/>
                </a:rPr>
                <a:t>There is no hot storage</a:t>
              </a:r>
              <a:endParaRPr lang="ru-RU" sz="1400" i="1" dirty="0">
                <a:solidFill>
                  <a:srgbClr val="C00000"/>
                </a:solidFill>
                <a:latin typeface="PT Sans" panose="020B0503020203020204" pitchFamily="34" charset="-52"/>
              </a:endParaRPr>
            </a:p>
          </p:txBody>
        </p:sp>
        <p:sp>
          <p:nvSpPr>
            <p:cNvPr id="6" name="Объект 2">
              <a:extLst>
                <a:ext uri="{FF2B5EF4-FFF2-40B4-BE49-F238E27FC236}">
                  <a16:creationId xmlns:a16="http://schemas.microsoft.com/office/drawing/2014/main" id="{74AEACD1-08D7-5553-1D04-E43F551322D9}"/>
                </a:ext>
              </a:extLst>
            </p:cNvPr>
            <p:cNvSpPr txBox="1">
              <a:spLocks/>
            </p:cNvSpPr>
            <p:nvPr/>
          </p:nvSpPr>
          <p:spPr bwMode="auto">
            <a:xfrm rot="17858411">
              <a:off x="52057" y="3747532"/>
              <a:ext cx="1368152" cy="39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spcBef>
                  <a:spcPts val="0"/>
                </a:spcBef>
                <a:spcAft>
                  <a:spcPct val="0"/>
                </a:spcAft>
                <a:buClr>
                  <a:srgbClr val="26728A"/>
                </a:buClr>
                <a:buSzTx/>
                <a:buFont typeface="Wingdings" pitchFamily="2" charset="2"/>
                <a:buNone/>
                <a:tabLst/>
                <a:defRPr/>
              </a:pPr>
              <a:r>
                <a:rPr lang="en-US" sz="2000" b="1" kern="0" dirty="0">
                  <a:solidFill>
                    <a:schemeClr val="bg1">
                      <a:lumMod val="50000"/>
                    </a:schemeClr>
                  </a:solidFill>
                  <a:latin typeface="Calibri" panose="020F0502020204030204" pitchFamily="34" charset="0"/>
                  <a:cs typeface="Calibri" panose="020F0502020204030204" pitchFamily="34" charset="0"/>
                </a:rPr>
                <a:t>MLIT CICC</a:t>
              </a:r>
              <a:r>
                <a:rPr lang="en-US" sz="2000" b="1" kern="0" noProof="0" dirty="0">
                  <a:solidFill>
                    <a:schemeClr val="bg1">
                      <a:lumMod val="50000"/>
                    </a:schemeClr>
                  </a:solidFill>
                  <a:latin typeface="Calibri" panose="020F0502020204030204" pitchFamily="34" charset="0"/>
                  <a:cs typeface="Calibri" panose="020F0502020204030204" pitchFamily="34" charset="0"/>
                </a:rPr>
                <a:t> </a:t>
              </a:r>
              <a:endParaRPr kumimoji="0" lang="en-US" sz="1400" b="1" i="0" u="none" strike="noStrike" kern="0" cap="none" spc="0" normalizeH="0" baseline="0" noProof="0" dirty="0">
                <a:ln>
                  <a:noFill/>
                </a:ln>
                <a:solidFill>
                  <a:schemeClr val="bg1">
                    <a:lumMod val="50000"/>
                  </a:schemeClr>
                </a:solidFill>
                <a:effectLst/>
                <a:uLnTx/>
                <a:uFillTx/>
                <a:latin typeface="Calibri" panose="020F0502020204030204" pitchFamily="34" charset="0"/>
                <a:cs typeface="Calibri" panose="020F0502020204030204" pitchFamily="34" charset="0"/>
              </a:endParaRPr>
            </a:p>
          </p:txBody>
        </p:sp>
      </p:grpSp>
      <p:grpSp>
        <p:nvGrpSpPr>
          <p:cNvPr id="47" name="Группа 46">
            <a:extLst>
              <a:ext uri="{FF2B5EF4-FFF2-40B4-BE49-F238E27FC236}">
                <a16:creationId xmlns:a16="http://schemas.microsoft.com/office/drawing/2014/main" id="{AD4D7202-F037-2B65-2B44-01B07F1DB52F}"/>
              </a:ext>
            </a:extLst>
          </p:cNvPr>
          <p:cNvGrpSpPr/>
          <p:nvPr/>
        </p:nvGrpSpPr>
        <p:grpSpPr>
          <a:xfrm>
            <a:off x="514190" y="5244529"/>
            <a:ext cx="2462834" cy="1368152"/>
            <a:chOff x="524990" y="4981177"/>
            <a:chExt cx="2462834" cy="1368152"/>
          </a:xfrm>
        </p:grpSpPr>
        <p:pic>
          <p:nvPicPr>
            <p:cNvPr id="10" name="Рисунок 9">
              <a:extLst>
                <a:ext uri="{FF2B5EF4-FFF2-40B4-BE49-F238E27FC236}">
                  <a16:creationId xmlns:a16="http://schemas.microsoft.com/office/drawing/2014/main" id="{09D204F6-3346-670D-7D89-96630FCED5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2730" y="5388333"/>
              <a:ext cx="1835094" cy="386577"/>
            </a:xfrm>
            <a:prstGeom prst="rect">
              <a:avLst/>
            </a:prstGeom>
          </p:spPr>
        </p:pic>
        <p:sp>
          <p:nvSpPr>
            <p:cNvPr id="28" name="Rectangle 19">
              <a:extLst>
                <a:ext uri="{FF2B5EF4-FFF2-40B4-BE49-F238E27FC236}">
                  <a16:creationId xmlns:a16="http://schemas.microsoft.com/office/drawing/2014/main" id="{F98A5541-4A5C-EFB0-56ED-28FF20E7AF01}"/>
                </a:ext>
              </a:extLst>
            </p:cNvPr>
            <p:cNvSpPr>
              <a:spLocks noChangeArrowheads="1"/>
            </p:cNvSpPr>
            <p:nvPr/>
          </p:nvSpPr>
          <p:spPr bwMode="auto">
            <a:xfrm>
              <a:off x="1329893" y="5893111"/>
              <a:ext cx="1448314" cy="229165"/>
            </a:xfrm>
            <a:prstGeom prst="rect">
              <a:avLst/>
            </a:prstGeom>
            <a:noFill/>
            <a:ln w="9525">
              <a:noFill/>
              <a:miter lim="800000"/>
              <a:headEnd/>
              <a:tailEnd/>
            </a:ln>
          </p:spPr>
          <p:txBody>
            <a:bodyPr wrap="square" lIns="0" tIns="0" rIns="0" bIns="0">
              <a:spAutoFit/>
            </a:bodyPr>
            <a:lstStyle/>
            <a:p>
              <a:pPr algn="ctr">
                <a:lnSpc>
                  <a:spcPct val="114000"/>
                </a:lnSpc>
                <a:spcBef>
                  <a:spcPts val="600"/>
                </a:spcBef>
              </a:pPr>
              <a:r>
                <a:rPr lang="en-US" sz="1400" i="1" dirty="0">
                  <a:solidFill>
                    <a:srgbClr val="006800"/>
                  </a:solidFill>
                  <a:latin typeface="PT Sans" panose="020B0503020203020204" pitchFamily="34" charset="-52"/>
                </a:rPr>
                <a:t>fast on </a:t>
              </a:r>
              <a:r>
                <a:rPr lang="en-GB" sz="1400" b="0" i="1" dirty="0">
                  <a:solidFill>
                    <a:srgbClr val="006800"/>
                  </a:solidFill>
                  <a:effectLst/>
                  <a:latin typeface="PT Sans" panose="020B0503020203020204" pitchFamily="34" charset="-52"/>
                </a:rPr>
                <a:t>NVMe</a:t>
              </a:r>
              <a:r>
                <a:rPr lang="en-GB" sz="1400" b="0" i="0" dirty="0">
                  <a:solidFill>
                    <a:srgbClr val="006800"/>
                  </a:solidFill>
                  <a:effectLst/>
                  <a:latin typeface="PT Sans" panose="020B0503020203020204" pitchFamily="34" charset="-52"/>
                </a:rPr>
                <a:t> </a:t>
              </a:r>
              <a:r>
                <a:rPr lang="en-US" sz="1400" i="1" dirty="0">
                  <a:solidFill>
                    <a:srgbClr val="006800"/>
                  </a:solidFill>
                  <a:latin typeface="PT Sans" panose="020B0503020203020204" pitchFamily="34" charset="-52"/>
                </a:rPr>
                <a:t>SSD</a:t>
              </a:r>
              <a:endParaRPr lang="ru-RU" sz="1400" i="1" dirty="0">
                <a:solidFill>
                  <a:srgbClr val="006800"/>
                </a:solidFill>
                <a:latin typeface="PT Sans" panose="020B0503020203020204" pitchFamily="34" charset="-52"/>
              </a:endParaRPr>
            </a:p>
          </p:txBody>
        </p:sp>
        <p:sp>
          <p:nvSpPr>
            <p:cNvPr id="33" name="Объект 2">
              <a:extLst>
                <a:ext uri="{FF2B5EF4-FFF2-40B4-BE49-F238E27FC236}">
                  <a16:creationId xmlns:a16="http://schemas.microsoft.com/office/drawing/2014/main" id="{223F6C14-0D50-E684-C6C3-42F96424B8E5}"/>
                </a:ext>
              </a:extLst>
            </p:cNvPr>
            <p:cNvSpPr txBox="1">
              <a:spLocks/>
            </p:cNvSpPr>
            <p:nvPr/>
          </p:nvSpPr>
          <p:spPr bwMode="auto">
            <a:xfrm rot="18034210">
              <a:off x="38756" y="5467411"/>
              <a:ext cx="1368152" cy="39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spcBef>
                  <a:spcPts val="0"/>
                </a:spcBef>
                <a:spcAft>
                  <a:spcPct val="0"/>
                </a:spcAft>
                <a:buClr>
                  <a:srgbClr val="26728A"/>
                </a:buClr>
                <a:buSzTx/>
                <a:buFont typeface="Wingdings" pitchFamily="2" charset="2"/>
                <a:buNone/>
                <a:tabLst/>
                <a:defRPr/>
              </a:pPr>
              <a:r>
                <a:rPr lang="en-US" sz="2000" b="1" kern="0" noProof="0" dirty="0">
                  <a:solidFill>
                    <a:schemeClr val="bg1">
                      <a:lumMod val="50000"/>
                    </a:schemeClr>
                  </a:solidFill>
                  <a:latin typeface="Calibri" panose="020F0502020204030204" pitchFamily="34" charset="0"/>
                  <a:cs typeface="Calibri" panose="020F0502020204030204" pitchFamily="34" charset="0"/>
                </a:rPr>
                <a:t>HybriLIT </a:t>
              </a:r>
              <a:endParaRPr kumimoji="0" lang="en-US" sz="1400" b="1" i="0" u="none" strike="noStrike" kern="0" cap="none" spc="0" normalizeH="0" baseline="0" noProof="0" dirty="0">
                <a:ln>
                  <a:noFill/>
                </a:ln>
                <a:solidFill>
                  <a:schemeClr val="bg1">
                    <a:lumMod val="50000"/>
                  </a:schemeClr>
                </a:solidFill>
                <a:effectLst/>
                <a:uLnTx/>
                <a:uFillTx/>
                <a:latin typeface="Calibri" panose="020F0502020204030204" pitchFamily="34" charset="0"/>
                <a:cs typeface="Calibri" panose="020F0502020204030204" pitchFamily="34" charset="0"/>
              </a:endParaRPr>
            </a:p>
          </p:txBody>
        </p:sp>
      </p:grpSp>
      <p:sp>
        <p:nvSpPr>
          <p:cNvPr id="36" name="Объект 2">
            <a:extLst>
              <a:ext uri="{FF2B5EF4-FFF2-40B4-BE49-F238E27FC236}">
                <a16:creationId xmlns:a16="http://schemas.microsoft.com/office/drawing/2014/main" id="{20D7697B-86B5-83E2-7C46-EB72888918FC}"/>
              </a:ext>
            </a:extLst>
          </p:cNvPr>
          <p:cNvSpPr>
            <a:spLocks noGrp="1"/>
          </p:cNvSpPr>
          <p:nvPr>
            <p:ph idx="1"/>
          </p:nvPr>
        </p:nvSpPr>
        <p:spPr>
          <a:xfrm>
            <a:off x="3319385" y="1007040"/>
            <a:ext cx="5310425" cy="2819326"/>
          </a:xfrm>
        </p:spPr>
        <p:txBody>
          <a:bodyPr/>
          <a:lstStyle/>
          <a:p>
            <a:pPr marL="0" lvl="0" indent="0" algn="ctr" eaLnBrk="1" hangingPunct="1">
              <a:lnSpc>
                <a:spcPct val="130000"/>
              </a:lnSpc>
              <a:spcBef>
                <a:spcPts val="0"/>
              </a:spcBef>
              <a:spcAft>
                <a:spcPts val="400"/>
              </a:spcAft>
              <a:buClr>
                <a:srgbClr val="000090"/>
              </a:buClr>
              <a:buNone/>
              <a:defRPr/>
            </a:pPr>
            <a:r>
              <a:rPr lang="en-US" sz="1400" i="1" u="sng" dirty="0"/>
              <a:t>Hot Storage Benefits</a:t>
            </a:r>
          </a:p>
          <a:p>
            <a:pPr lvl="0" algn="just" eaLnBrk="1" hangingPunct="1">
              <a:lnSpc>
                <a:spcPct val="130000"/>
              </a:lnSpc>
              <a:spcBef>
                <a:spcPts val="0"/>
              </a:spcBef>
              <a:spcAft>
                <a:spcPts val="600"/>
              </a:spcAft>
              <a:buClr>
                <a:srgbClr val="000090"/>
              </a:buClr>
              <a:buBlip>
                <a:blip r:embed="rId6"/>
              </a:buBlip>
              <a:defRPr/>
            </a:pPr>
            <a:r>
              <a:rPr lang="en-US" sz="1400" b="1" dirty="0"/>
              <a:t>Large </a:t>
            </a:r>
            <a:r>
              <a:rPr lang="en-US" sz="1400" b="1"/>
              <a:t>File Processing</a:t>
            </a:r>
            <a:r>
              <a:rPr lang="en-US" sz="1400"/>
              <a:t>: </a:t>
            </a:r>
            <a:r>
              <a:rPr lang="en-US" sz="1400" dirty="0"/>
              <a:t>Raw data processing in the BM@N experiment requires an intermediate storage because of the big sizes of the data files </a:t>
            </a:r>
            <a:endParaRPr lang="en-US" sz="1400" b="1" dirty="0"/>
          </a:p>
          <a:p>
            <a:pPr lvl="0" algn="just" eaLnBrk="1" hangingPunct="1">
              <a:lnSpc>
                <a:spcPct val="130000"/>
              </a:lnSpc>
              <a:spcBef>
                <a:spcPts val="0"/>
              </a:spcBef>
              <a:spcAft>
                <a:spcPts val="600"/>
              </a:spcAft>
              <a:buClr>
                <a:srgbClr val="000090"/>
              </a:buClr>
              <a:buBlip>
                <a:blip r:embed="rId6"/>
              </a:buBlip>
              <a:defRPr/>
            </a:pPr>
            <a:r>
              <a:rPr lang="en-US" sz="1400" b="1" dirty="0"/>
              <a:t>Speed</a:t>
            </a:r>
            <a:r>
              <a:rPr lang="en-US" sz="1400" dirty="0"/>
              <a:t>: The faster storage speeds allow data to be accessed quickly, sufficiently speeding up the event processing</a:t>
            </a:r>
          </a:p>
          <a:p>
            <a:pPr lvl="0" algn="just" eaLnBrk="1" hangingPunct="1">
              <a:lnSpc>
                <a:spcPct val="130000"/>
              </a:lnSpc>
              <a:spcBef>
                <a:spcPts val="0"/>
              </a:spcBef>
              <a:spcAft>
                <a:spcPts val="600"/>
              </a:spcAft>
              <a:buClr>
                <a:srgbClr val="000090"/>
              </a:buClr>
              <a:buBlip>
                <a:blip r:embed="rId6"/>
              </a:buBlip>
              <a:defRPr/>
            </a:pPr>
            <a:r>
              <a:rPr lang="en-US" sz="1400" b="1" dirty="0"/>
              <a:t>Less requirements for reliability</a:t>
            </a:r>
            <a:r>
              <a:rPr lang="en-US" sz="1400" dirty="0"/>
              <a:t>: Information is stored on the hot storages is temporary. Thus, there is no risk of losing important information in the event of disk disruptions</a:t>
            </a:r>
          </a:p>
        </p:txBody>
      </p:sp>
      <p:pic>
        <p:nvPicPr>
          <p:cNvPr id="43" name="Рисунок 42">
            <a:extLst>
              <a:ext uri="{FF2B5EF4-FFF2-40B4-BE49-F238E27FC236}">
                <a16:creationId xmlns:a16="http://schemas.microsoft.com/office/drawing/2014/main" id="{C2D7FCC3-B810-A49B-0462-8A42D0C604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7944" y="3861685"/>
            <a:ext cx="4273714" cy="2598229"/>
          </a:xfrm>
          <a:prstGeom prst="rect">
            <a:avLst/>
          </a:prstGeom>
        </p:spPr>
      </p:pic>
    </p:spTree>
    <p:extLst>
      <p:ext uri="{BB962C8B-B14F-4D97-AF65-F5344CB8AC3E}">
        <p14:creationId xmlns:p14="http://schemas.microsoft.com/office/powerpoint/2010/main" val="1751333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Номер слайда 3"/>
          <p:cNvSpPr>
            <a:spLocks noGrp="1"/>
          </p:cNvSpPr>
          <p:nvPr>
            <p:ph type="sldNum" sz="quarter" idx="4294967295"/>
          </p:nvPr>
        </p:nvSpPr>
        <p:spPr>
          <a:xfrm>
            <a:off x="8388424" y="6524625"/>
            <a:ext cx="576064" cy="320675"/>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14</a:t>
            </a:fld>
            <a:endParaRPr lang="en-US" sz="1200" dirty="0">
              <a:solidFill>
                <a:schemeClr val="bg2">
                  <a:lumMod val="75000"/>
                </a:schemeClr>
              </a:solidFill>
            </a:endParaRPr>
          </a:p>
        </p:txBody>
      </p:sp>
      <p:sp>
        <p:nvSpPr>
          <p:cNvPr id="22" name="Дата 1"/>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24" name="TextShape 1"/>
          <p:cNvSpPr txBox="1"/>
          <p:nvPr/>
        </p:nvSpPr>
        <p:spPr>
          <a:xfrm>
            <a:off x="0" y="413608"/>
            <a:ext cx="9143999" cy="611507"/>
          </a:xfrm>
          <a:prstGeom prst="rect">
            <a:avLst/>
          </a:prstGeom>
          <a:noFill/>
          <a:ln>
            <a:noFill/>
          </a:ln>
        </p:spPr>
        <p:txBody>
          <a:bodyPr lIns="0" tIns="0" rIns="0" bIns="0" anchor="ctr"/>
          <a:lstStyle/>
          <a:p>
            <a:pPr algn="ct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Archive (Tape) Storage for BM@N</a:t>
            </a:r>
          </a:p>
        </p:txBody>
      </p:sp>
      <p:sp>
        <p:nvSpPr>
          <p:cNvPr id="5" name="Content Placeholder 2">
            <a:extLst>
              <a:ext uri="{FF2B5EF4-FFF2-40B4-BE49-F238E27FC236}">
                <a16:creationId xmlns:a16="http://schemas.microsoft.com/office/drawing/2014/main" id="{4777FE28-EE26-CDB5-C46D-3C72F30C9C06}"/>
              </a:ext>
            </a:extLst>
          </p:cNvPr>
          <p:cNvSpPr>
            <a:spLocks noGrp="1"/>
          </p:cNvSpPr>
          <p:nvPr>
            <p:ph idx="1"/>
          </p:nvPr>
        </p:nvSpPr>
        <p:spPr>
          <a:xfrm>
            <a:off x="323528" y="1052736"/>
            <a:ext cx="8229600" cy="706090"/>
          </a:xfrm>
        </p:spPr>
        <p:txBody>
          <a:bodyPr>
            <a:normAutofit/>
          </a:bodyPr>
          <a:lstStyle/>
          <a:p>
            <a:pPr marL="0" indent="0" algn="ctr">
              <a:buNone/>
            </a:pPr>
            <a:r>
              <a:rPr lang="en-US" sz="3900" b="1" dirty="0"/>
              <a:t>EOS CTA Integration in MLIT</a:t>
            </a:r>
            <a:endParaRPr lang="en-US" dirty="0"/>
          </a:p>
        </p:txBody>
      </p:sp>
      <p:pic>
        <p:nvPicPr>
          <p:cNvPr id="18" name="Picture 1" descr="Screenshot 2018-09-02 13.29.13.png">
            <a:extLst>
              <a:ext uri="{FF2B5EF4-FFF2-40B4-BE49-F238E27FC236}">
                <a16:creationId xmlns:a16="http://schemas.microsoft.com/office/drawing/2014/main" id="{937BC6AF-A2DB-F8DB-57BB-D52CF2B3E7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3007" y="3970867"/>
            <a:ext cx="3859728" cy="2482469"/>
          </a:xfrm>
          <a:prstGeom prst="rect">
            <a:avLst/>
          </a:prstGeom>
        </p:spPr>
      </p:pic>
      <p:sp>
        <p:nvSpPr>
          <p:cNvPr id="26" name="Объект 2">
            <a:extLst>
              <a:ext uri="{FF2B5EF4-FFF2-40B4-BE49-F238E27FC236}">
                <a16:creationId xmlns:a16="http://schemas.microsoft.com/office/drawing/2014/main" id="{62AFE93F-32F7-EF35-D8BB-D73C05F18F72}"/>
              </a:ext>
            </a:extLst>
          </p:cNvPr>
          <p:cNvSpPr txBox="1">
            <a:spLocks/>
          </p:cNvSpPr>
          <p:nvPr/>
        </p:nvSpPr>
        <p:spPr bwMode="auto">
          <a:xfrm>
            <a:off x="70641" y="1814751"/>
            <a:ext cx="4839777" cy="4586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42900" marR="0" lvl="0" indent="-342900" algn="just" defTabSz="914400" rtl="0" eaLnBrk="1" fontAlgn="base" latinLnBrk="0" hangingPunct="1">
              <a:lnSpc>
                <a:spcPct val="100000"/>
              </a:lnSpc>
              <a:spcBef>
                <a:spcPts val="300"/>
              </a:spcBef>
              <a:spcAft>
                <a:spcPts val="600"/>
              </a:spcAft>
              <a:buClr>
                <a:srgbClr val="26728A"/>
              </a:buClr>
              <a:buSzTx/>
              <a:buFont typeface="Wingdings" pitchFamily="2" charset="2"/>
              <a:buChar char="v"/>
              <a:tabLst/>
              <a:defRPr/>
            </a:pPr>
            <a:r>
              <a:rPr kumimoji="0" lang="en-US" sz="2000" b="0" i="0" u="none" strike="noStrike" kern="0" cap="none" spc="0" normalizeH="0" baseline="0" noProof="0" dirty="0">
                <a:ln>
                  <a:noFill/>
                </a:ln>
                <a:effectLst/>
                <a:uLnTx/>
                <a:uFillTx/>
                <a:latin typeface="Arial"/>
                <a:ea typeface="+mn-ea"/>
                <a:cs typeface="+mn-cs"/>
              </a:rPr>
              <a:t>CTA tape is a new archive solution developed at CERN to replace Castor</a:t>
            </a:r>
          </a:p>
          <a:p>
            <a:pPr algn="just" eaLnBrk="1" hangingPunct="1">
              <a:spcBef>
                <a:spcPts val="300"/>
              </a:spcBef>
              <a:spcAft>
                <a:spcPts val="600"/>
              </a:spcAft>
              <a:buClr>
                <a:srgbClr val="26728A"/>
              </a:buClr>
              <a:defRPr/>
            </a:pPr>
            <a:r>
              <a:rPr kumimoji="0" lang="en-US" sz="2000" b="0" i="0" u="none" strike="noStrike" kern="0" cap="none" spc="0" normalizeH="0" baseline="0" noProof="0" dirty="0">
                <a:ln>
                  <a:noFill/>
                </a:ln>
                <a:effectLst/>
                <a:uLnTx/>
                <a:uFillTx/>
                <a:latin typeface="Arial"/>
                <a:ea typeface="+mn-ea"/>
                <a:cs typeface="+mn-cs"/>
              </a:rPr>
              <a:t>Extends MLIT EOS with </a:t>
            </a:r>
            <a:r>
              <a:rPr lang="en-US" sz="2000" kern="0" dirty="0">
                <a:latin typeface="Arial"/>
              </a:rPr>
              <a:t>t</a:t>
            </a:r>
            <a:r>
              <a:rPr kumimoji="0" lang="en-US" sz="2000" b="0" i="0" u="none" strike="noStrike" kern="0" cap="none" spc="0" normalizeH="0" baseline="0" noProof="0" dirty="0">
                <a:ln>
                  <a:noFill/>
                </a:ln>
                <a:effectLst/>
                <a:uLnTx/>
                <a:uFillTx/>
                <a:latin typeface="Arial"/>
                <a:ea typeface="+mn-ea"/>
                <a:cs typeface="+mn-cs"/>
              </a:rPr>
              <a:t>ape backend functionality</a:t>
            </a:r>
          </a:p>
          <a:p>
            <a:pPr marL="342900" marR="0" lvl="0" indent="-342900" algn="just" defTabSz="914400" rtl="0" eaLnBrk="1" fontAlgn="base" latinLnBrk="0" hangingPunct="1">
              <a:lnSpc>
                <a:spcPct val="100000"/>
              </a:lnSpc>
              <a:spcBef>
                <a:spcPts val="300"/>
              </a:spcBef>
              <a:spcAft>
                <a:spcPts val="600"/>
              </a:spcAft>
              <a:buClr>
                <a:srgbClr val="26728A"/>
              </a:buClr>
              <a:buSzTx/>
              <a:buFont typeface="Wingdings" pitchFamily="2" charset="2"/>
              <a:buChar char="v"/>
              <a:tabLst/>
              <a:defRPr/>
            </a:pPr>
            <a:r>
              <a:rPr kumimoji="0" lang="en-US" sz="2000" b="0" i="0" u="none" strike="noStrike" kern="0" cap="none" spc="0" normalizeH="0" baseline="0" noProof="0" dirty="0">
                <a:ln>
                  <a:noFill/>
                </a:ln>
                <a:effectLst/>
                <a:uLnTx/>
                <a:uFillTx/>
                <a:latin typeface="Arial"/>
                <a:ea typeface="+mn-ea"/>
                <a:cs typeface="+mn-cs"/>
              </a:rPr>
              <a:t>Tape robotic systems - a long-term storage for the NICA project</a:t>
            </a:r>
          </a:p>
          <a:p>
            <a:pPr marL="342900" marR="0" lvl="0" indent="-342900" algn="just" defTabSz="914400" rtl="0" eaLnBrk="1" fontAlgn="base" latinLnBrk="0" hangingPunct="1">
              <a:lnSpc>
                <a:spcPct val="100000"/>
              </a:lnSpc>
              <a:spcBef>
                <a:spcPts val="300"/>
              </a:spcBef>
              <a:spcAft>
                <a:spcPts val="600"/>
              </a:spcAft>
              <a:buClr>
                <a:srgbClr val="26728A"/>
              </a:buClr>
              <a:buSzTx/>
              <a:buFont typeface="Wingdings" pitchFamily="2" charset="2"/>
              <a:buChar char="v"/>
              <a:tabLst/>
              <a:defRPr/>
            </a:pPr>
            <a:r>
              <a:rPr lang="en-US" sz="2000" dirty="0"/>
              <a:t>Tape “</a:t>
            </a:r>
            <a:r>
              <a:rPr lang="en-US" sz="2000" dirty="0" err="1"/>
              <a:t>bringonline</a:t>
            </a:r>
            <a:r>
              <a:rPr lang="en-US" sz="2000" dirty="0"/>
              <a:t>” exposed via EOS and XRootD protocols</a:t>
            </a:r>
            <a:endParaRPr kumimoji="0" lang="en-US" sz="2000" b="0" i="0" u="none" strike="noStrike" kern="0" cap="none" spc="0" normalizeH="0" baseline="0" noProof="0" dirty="0">
              <a:ln>
                <a:noFill/>
              </a:ln>
              <a:effectLst/>
              <a:uLnTx/>
              <a:uFillTx/>
              <a:latin typeface="Arial"/>
              <a:ea typeface="+mn-ea"/>
              <a:cs typeface="+mn-cs"/>
            </a:endParaRPr>
          </a:p>
          <a:p>
            <a:pPr marL="342900" marR="0" lvl="0" indent="-342900" algn="just" defTabSz="914400" rtl="0" eaLnBrk="1" fontAlgn="base" latinLnBrk="0" hangingPunct="1">
              <a:lnSpc>
                <a:spcPct val="100000"/>
              </a:lnSpc>
              <a:spcBef>
                <a:spcPts val="300"/>
              </a:spcBef>
              <a:spcAft>
                <a:spcPts val="600"/>
              </a:spcAft>
              <a:buClr>
                <a:srgbClr val="26728A"/>
              </a:buClr>
              <a:buSzTx/>
              <a:buFont typeface="Wingdings" pitchFamily="2" charset="2"/>
              <a:buChar char="v"/>
              <a:tabLst/>
              <a:defRPr/>
            </a:pPr>
            <a:r>
              <a:rPr kumimoji="0" lang="en-US" sz="2000" b="0" i="0" u="none" strike="noStrike" kern="0" cap="none" spc="0" normalizeH="0" baseline="0" noProof="0" dirty="0">
                <a:ln>
                  <a:noFill/>
                </a:ln>
                <a:effectLst/>
                <a:uLnTx/>
                <a:uFillTx/>
                <a:latin typeface="Arial"/>
                <a:ea typeface="+mn-ea"/>
                <a:cs typeface="+mn-cs"/>
              </a:rPr>
              <a:t>Gfal2 XRootD plugin </a:t>
            </a:r>
          </a:p>
          <a:p>
            <a:pPr marL="342900" marR="0" lvl="0" indent="-342900" algn="just" defTabSz="914400" rtl="0" eaLnBrk="1" fontAlgn="base" latinLnBrk="0" hangingPunct="1">
              <a:lnSpc>
                <a:spcPct val="100000"/>
              </a:lnSpc>
              <a:spcBef>
                <a:spcPts val="300"/>
              </a:spcBef>
              <a:spcAft>
                <a:spcPts val="600"/>
              </a:spcAft>
              <a:buClr>
                <a:srgbClr val="26728A"/>
              </a:buClr>
              <a:buSzTx/>
              <a:buFont typeface="Wingdings" pitchFamily="2" charset="2"/>
              <a:buChar char="v"/>
              <a:tabLst/>
              <a:defRPr/>
            </a:pPr>
            <a:r>
              <a:rPr kumimoji="0" lang="en-US" sz="2000" b="0" i="0" u="none" strike="noStrike" kern="0" cap="none" spc="0" normalizeH="0" baseline="0" noProof="0" dirty="0">
                <a:ln>
                  <a:noFill/>
                </a:ln>
                <a:effectLst/>
                <a:uLnTx/>
                <a:uFillTx/>
                <a:latin typeface="Arial"/>
                <a:ea typeface="+mn-ea"/>
                <a:cs typeface="+mn-cs"/>
              </a:rPr>
              <a:t>Can be handled transparently by FTS</a:t>
            </a:r>
          </a:p>
          <a:p>
            <a:pPr marL="342900" marR="0" lvl="0" indent="-342900" algn="just" defTabSz="914400" rtl="0" eaLnBrk="1" fontAlgn="base" latinLnBrk="0" hangingPunct="1">
              <a:lnSpc>
                <a:spcPct val="100000"/>
              </a:lnSpc>
              <a:spcBef>
                <a:spcPts val="300"/>
              </a:spcBef>
              <a:spcAft>
                <a:spcPts val="600"/>
              </a:spcAft>
              <a:buClr>
                <a:srgbClr val="26728A"/>
              </a:buClr>
              <a:buSzTx/>
              <a:buFont typeface="Wingdings" pitchFamily="2" charset="2"/>
              <a:buChar char="v"/>
              <a:tabLst/>
              <a:defRPr/>
            </a:pPr>
            <a:r>
              <a:rPr lang="en-US" sz="2000" kern="0" dirty="0">
                <a:latin typeface="Arial"/>
              </a:rPr>
              <a:t>Advantages: long lifespan, cost of use, energy efficiency, security </a:t>
            </a:r>
            <a:endParaRPr kumimoji="0" lang="en-US" sz="2000" b="0" i="0" u="none" strike="noStrike" kern="0" cap="none" spc="0" normalizeH="0" baseline="0" noProof="0" dirty="0">
              <a:ln>
                <a:noFill/>
              </a:ln>
              <a:effectLst/>
              <a:uLnTx/>
              <a:uFillTx/>
              <a:latin typeface="Arial"/>
              <a:ea typeface="+mn-ea"/>
              <a:cs typeface="+mn-cs"/>
            </a:endParaRPr>
          </a:p>
        </p:txBody>
      </p:sp>
      <p:pic>
        <p:nvPicPr>
          <p:cNvPr id="47" name="Рисунок 46">
            <a:extLst>
              <a:ext uri="{FF2B5EF4-FFF2-40B4-BE49-F238E27FC236}">
                <a16:creationId xmlns:a16="http://schemas.microsoft.com/office/drawing/2014/main" id="{DF047466-FF03-2F53-3B1E-BD2EEB5DC9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2761" y="1672761"/>
            <a:ext cx="2177631" cy="2365131"/>
          </a:xfrm>
          <a:prstGeom prst="rect">
            <a:avLst/>
          </a:prstGeom>
        </p:spPr>
      </p:pic>
    </p:spTree>
    <p:extLst>
      <p:ext uri="{BB962C8B-B14F-4D97-AF65-F5344CB8AC3E}">
        <p14:creationId xmlns:p14="http://schemas.microsoft.com/office/powerpoint/2010/main" val="3438793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Shape 1"/>
          <p:cNvSpPr txBox="1"/>
          <p:nvPr/>
        </p:nvSpPr>
        <p:spPr>
          <a:xfrm>
            <a:off x="0" y="413608"/>
            <a:ext cx="9143999" cy="611507"/>
          </a:xfrm>
          <a:prstGeom prst="rect">
            <a:avLst/>
          </a:prstGeom>
          <a:noFill/>
          <a:ln>
            <a:noFill/>
          </a:ln>
        </p:spPr>
        <p:txBody>
          <a:bodyPr lIns="0" tIns="0" rIns="0" bIns="0" anchor="ctr"/>
          <a:lstStyle/>
          <a:p>
            <a:pPr algn="ct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DIRAC Workload Manager for BM@N</a:t>
            </a:r>
          </a:p>
        </p:txBody>
      </p:sp>
      <p:sp>
        <p:nvSpPr>
          <p:cNvPr id="7" name="Прямоугольник 6">
            <a:extLst>
              <a:ext uri="{FF2B5EF4-FFF2-40B4-BE49-F238E27FC236}">
                <a16:creationId xmlns:a16="http://schemas.microsoft.com/office/drawing/2014/main" id="{3AA3A757-F1BA-479B-8559-E50B0CFC5602}"/>
              </a:ext>
            </a:extLst>
          </p:cNvPr>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C8942A2F-42A5-4E24-8734-F0428CD2B0DF}"/>
              </a:ext>
            </a:extLst>
          </p:cNvPr>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Номер слайда 3">
            <a:extLst>
              <a:ext uri="{FF2B5EF4-FFF2-40B4-BE49-F238E27FC236}">
                <a16:creationId xmlns:a16="http://schemas.microsoft.com/office/drawing/2014/main" id="{8BE39A37-CF3F-452C-9E53-CD5BA40C2BA6}"/>
              </a:ext>
            </a:extLst>
          </p:cNvPr>
          <p:cNvSpPr txBox="1">
            <a:spLocks/>
          </p:cNvSpPr>
          <p:nvPr/>
        </p:nvSpPr>
        <p:spPr bwMode="auto">
          <a:xfrm>
            <a:off x="8404323" y="6524625"/>
            <a:ext cx="56016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15</a:t>
            </a:fld>
            <a:endParaRPr lang="en-US" sz="1200" dirty="0">
              <a:solidFill>
                <a:schemeClr val="bg2">
                  <a:lumMod val="75000"/>
                </a:schemeClr>
              </a:solidFill>
            </a:endParaRPr>
          </a:p>
        </p:txBody>
      </p:sp>
      <p:pic>
        <p:nvPicPr>
          <p:cNvPr id="179" name="Picture 3">
            <a:extLst>
              <a:ext uri="{FF2B5EF4-FFF2-40B4-BE49-F238E27FC236}">
                <a16:creationId xmlns:a16="http://schemas.microsoft.com/office/drawing/2014/main" id="{8EF173F3-B2F8-4CF5-6203-3898D1B18F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7796" b="11467"/>
          <a:stretch>
            <a:fillRect/>
          </a:stretch>
        </p:blipFill>
        <p:spPr bwMode="auto">
          <a:xfrm>
            <a:off x="2088946" y="4831401"/>
            <a:ext cx="3955547" cy="102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 name="Picture 3">
            <a:extLst>
              <a:ext uri="{FF2B5EF4-FFF2-40B4-BE49-F238E27FC236}">
                <a16:creationId xmlns:a16="http://schemas.microsoft.com/office/drawing/2014/main" id="{DED48CE5-4081-40EB-DAC6-F5B2A3627C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74937" t="7796" b="11467"/>
          <a:stretch>
            <a:fillRect/>
          </a:stretch>
        </p:blipFill>
        <p:spPr bwMode="auto">
          <a:xfrm>
            <a:off x="6053605" y="4831401"/>
            <a:ext cx="991357" cy="102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 name="Picture 4" descr="https://bmn.jinr.ru/wp-content/uploads/2019/08/ncx_cluster.jpg">
            <a:extLst>
              <a:ext uri="{FF2B5EF4-FFF2-40B4-BE49-F238E27FC236}">
                <a16:creationId xmlns:a16="http://schemas.microsoft.com/office/drawing/2014/main" id="{A57C6C47-9896-5236-7A55-B48D1966FA7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600" b="6330"/>
          <a:stretch/>
        </p:blipFill>
        <p:spPr bwMode="auto">
          <a:xfrm>
            <a:off x="6077213" y="4852039"/>
            <a:ext cx="944140" cy="961587"/>
          </a:xfrm>
          <a:prstGeom prst="ellipse">
            <a:avLst/>
          </a:prstGeom>
          <a:noFill/>
          <a:extLst>
            <a:ext uri="{909E8E84-426E-40DD-AFC4-6F175D3DCCD1}">
              <a14:hiddenFill xmlns:a14="http://schemas.microsoft.com/office/drawing/2010/main">
                <a:solidFill>
                  <a:srgbClr val="FFFFFF"/>
                </a:solidFill>
              </a14:hiddenFill>
            </a:ext>
          </a:extLst>
        </p:spPr>
      </p:pic>
      <p:pic>
        <p:nvPicPr>
          <p:cNvPr id="182" name="Picture 3">
            <a:extLst>
              <a:ext uri="{FF2B5EF4-FFF2-40B4-BE49-F238E27FC236}">
                <a16:creationId xmlns:a16="http://schemas.microsoft.com/office/drawing/2014/main" id="{0A1BEA7C-74C4-7719-D9D5-E6AD9721B0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74937" t="7796" b="11467"/>
          <a:stretch>
            <a:fillRect/>
          </a:stretch>
        </p:blipFill>
        <p:spPr bwMode="auto">
          <a:xfrm>
            <a:off x="7062713" y="4827263"/>
            <a:ext cx="991357" cy="102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 name="Рисунок 182">
            <a:extLst>
              <a:ext uri="{FF2B5EF4-FFF2-40B4-BE49-F238E27FC236}">
                <a16:creationId xmlns:a16="http://schemas.microsoft.com/office/drawing/2014/main" id="{6BC02765-2220-5D19-0F7A-7DDDC5AE1E38}"/>
              </a:ext>
            </a:extLst>
          </p:cNvPr>
          <p:cNvPicPr>
            <a:picLocks noChangeAspect="1"/>
          </p:cNvPicPr>
          <p:nvPr/>
        </p:nvPicPr>
        <p:blipFill rotWithShape="1">
          <a:blip r:embed="rId5"/>
          <a:srcRect l="19961" r="14364" b="6633"/>
          <a:stretch/>
        </p:blipFill>
        <p:spPr>
          <a:xfrm>
            <a:off x="7108605" y="4859813"/>
            <a:ext cx="898899" cy="916539"/>
          </a:xfrm>
          <a:prstGeom prst="ellipse">
            <a:avLst/>
          </a:prstGeom>
        </p:spPr>
      </p:pic>
      <p:sp>
        <p:nvSpPr>
          <p:cNvPr id="186" name="Прямоугольник 185">
            <a:extLst>
              <a:ext uri="{FF2B5EF4-FFF2-40B4-BE49-F238E27FC236}">
                <a16:creationId xmlns:a16="http://schemas.microsoft.com/office/drawing/2014/main" id="{F1A9726B-0059-12F8-26EB-192CA14C34F8}"/>
              </a:ext>
            </a:extLst>
          </p:cNvPr>
          <p:cNvSpPr/>
          <p:nvPr/>
        </p:nvSpPr>
        <p:spPr>
          <a:xfrm>
            <a:off x="1900234" y="1203453"/>
            <a:ext cx="4802201" cy="452687"/>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Segoe UI" panose="020B0502040204020203" pitchFamily="34" charset="0"/>
                <a:ea typeface="Segoe UI" panose="020B0502040204020203" pitchFamily="34" charset="0"/>
                <a:cs typeface="Segoe UI" panose="020B0502040204020203" pitchFamily="34" charset="0"/>
              </a:rPr>
              <a:t>Submit thousand of jobs to DIRAC Job Queue</a:t>
            </a:r>
            <a:endParaRPr lang="ru-RU" sz="16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87" name="Прямая со стрелкой 186">
            <a:extLst>
              <a:ext uri="{FF2B5EF4-FFF2-40B4-BE49-F238E27FC236}">
                <a16:creationId xmlns:a16="http://schemas.microsoft.com/office/drawing/2014/main" id="{3B0F5243-7329-5A6D-F679-7383BC6F9C21}"/>
              </a:ext>
            </a:extLst>
          </p:cNvPr>
          <p:cNvCxnSpPr/>
          <p:nvPr/>
        </p:nvCxnSpPr>
        <p:spPr>
          <a:xfrm flipV="1">
            <a:off x="1455530" y="1493325"/>
            <a:ext cx="355651" cy="146496"/>
          </a:xfrm>
          <a:prstGeom prst="straightConnector1">
            <a:avLst/>
          </a:prstGeom>
          <a:ln>
            <a:solidFill>
              <a:schemeClr val="tx1"/>
            </a:solidFill>
            <a:prstDash val="sys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8" name="TextBox 107">
            <a:extLst>
              <a:ext uri="{FF2B5EF4-FFF2-40B4-BE49-F238E27FC236}">
                <a16:creationId xmlns:a16="http://schemas.microsoft.com/office/drawing/2014/main" id="{78BE7283-C50F-5D1E-ECB9-FF4C61E0E961}"/>
              </a:ext>
            </a:extLst>
          </p:cNvPr>
          <p:cNvSpPr txBox="1">
            <a:spLocks noChangeArrowheads="1"/>
          </p:cNvSpPr>
          <p:nvPr/>
        </p:nvSpPr>
        <p:spPr bwMode="auto">
          <a:xfrm>
            <a:off x="1935203" y="5831312"/>
            <a:ext cx="127363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500" dirty="0">
                <a:solidFill>
                  <a:srgbClr val="006800"/>
                </a:solidFill>
                <a:latin typeface="Times New Roman" panose="02020603050405020304" pitchFamily="18" charset="0"/>
                <a:cs typeface="Times New Roman" panose="02020603050405020304" pitchFamily="18" charset="0"/>
              </a:rPr>
              <a:t>Tier-1</a:t>
            </a:r>
            <a:endParaRPr lang="ru-RU" altLang="ru-RU" sz="1500" dirty="0">
              <a:solidFill>
                <a:srgbClr val="006800"/>
              </a:solidFill>
              <a:latin typeface="Times New Roman" panose="02020603050405020304" pitchFamily="18" charset="0"/>
              <a:cs typeface="Times New Roman" panose="02020603050405020304" pitchFamily="18" charset="0"/>
            </a:endParaRPr>
          </a:p>
        </p:txBody>
      </p:sp>
      <p:sp>
        <p:nvSpPr>
          <p:cNvPr id="189" name="TextBox 109">
            <a:extLst>
              <a:ext uri="{FF2B5EF4-FFF2-40B4-BE49-F238E27FC236}">
                <a16:creationId xmlns:a16="http://schemas.microsoft.com/office/drawing/2014/main" id="{472C6415-12C1-3F81-4D37-F3BC461E5B10}"/>
              </a:ext>
            </a:extLst>
          </p:cNvPr>
          <p:cNvSpPr txBox="1">
            <a:spLocks noChangeArrowheads="1"/>
          </p:cNvSpPr>
          <p:nvPr/>
        </p:nvSpPr>
        <p:spPr bwMode="auto">
          <a:xfrm>
            <a:off x="2967340" y="5834264"/>
            <a:ext cx="11807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500" dirty="0">
                <a:solidFill>
                  <a:srgbClr val="006800"/>
                </a:solidFill>
                <a:latin typeface="Times New Roman" panose="02020603050405020304" pitchFamily="18" charset="0"/>
                <a:cs typeface="Times New Roman" panose="02020603050405020304" pitchFamily="18" charset="0"/>
              </a:rPr>
              <a:t>CICC/Tier-2</a:t>
            </a:r>
          </a:p>
        </p:txBody>
      </p:sp>
      <p:sp>
        <p:nvSpPr>
          <p:cNvPr id="190" name="TextBox 110">
            <a:extLst>
              <a:ext uri="{FF2B5EF4-FFF2-40B4-BE49-F238E27FC236}">
                <a16:creationId xmlns:a16="http://schemas.microsoft.com/office/drawing/2014/main" id="{5DE1A0C1-6004-53DF-FA1F-6164E45614A3}"/>
              </a:ext>
            </a:extLst>
          </p:cNvPr>
          <p:cNvSpPr txBox="1">
            <a:spLocks noChangeArrowheads="1"/>
          </p:cNvSpPr>
          <p:nvPr/>
        </p:nvSpPr>
        <p:spPr bwMode="auto">
          <a:xfrm>
            <a:off x="3954542" y="5836952"/>
            <a:ext cx="127363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500" dirty="0">
                <a:latin typeface="Times New Roman" panose="02020603050405020304" pitchFamily="18" charset="0"/>
                <a:cs typeface="Times New Roman" panose="02020603050405020304" pitchFamily="18" charset="0"/>
              </a:rPr>
              <a:t>Clouds</a:t>
            </a:r>
            <a:endParaRPr lang="ru-RU" altLang="ru-RU" sz="1500" dirty="0">
              <a:latin typeface="Times New Roman" panose="02020603050405020304" pitchFamily="18" charset="0"/>
              <a:cs typeface="Times New Roman" panose="02020603050405020304" pitchFamily="18" charset="0"/>
            </a:endParaRPr>
          </a:p>
        </p:txBody>
      </p:sp>
      <p:sp>
        <p:nvSpPr>
          <p:cNvPr id="191" name="TextBox 111">
            <a:extLst>
              <a:ext uri="{FF2B5EF4-FFF2-40B4-BE49-F238E27FC236}">
                <a16:creationId xmlns:a16="http://schemas.microsoft.com/office/drawing/2014/main" id="{83E4127D-F5FD-5473-CAAE-F5E99A670696}"/>
              </a:ext>
            </a:extLst>
          </p:cNvPr>
          <p:cNvSpPr txBox="1">
            <a:spLocks noChangeArrowheads="1"/>
          </p:cNvSpPr>
          <p:nvPr/>
        </p:nvSpPr>
        <p:spPr bwMode="auto">
          <a:xfrm>
            <a:off x="4879668" y="5836952"/>
            <a:ext cx="127363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500" dirty="0">
                <a:solidFill>
                  <a:srgbClr val="006800"/>
                </a:solidFill>
                <a:latin typeface="Times New Roman" panose="02020603050405020304" pitchFamily="18" charset="0"/>
                <a:cs typeface="Times New Roman" panose="02020603050405020304" pitchFamily="18" charset="0"/>
              </a:rPr>
              <a:t>Govorun</a:t>
            </a:r>
            <a:endParaRPr lang="ru-RU" altLang="ru-RU" sz="1500" dirty="0">
              <a:solidFill>
                <a:srgbClr val="006800"/>
              </a:solidFill>
              <a:latin typeface="Times New Roman" panose="02020603050405020304" pitchFamily="18" charset="0"/>
              <a:cs typeface="Times New Roman" panose="02020603050405020304" pitchFamily="18" charset="0"/>
            </a:endParaRPr>
          </a:p>
        </p:txBody>
      </p:sp>
      <p:sp>
        <p:nvSpPr>
          <p:cNvPr id="192" name="TextBox 112">
            <a:extLst>
              <a:ext uri="{FF2B5EF4-FFF2-40B4-BE49-F238E27FC236}">
                <a16:creationId xmlns:a16="http://schemas.microsoft.com/office/drawing/2014/main" id="{0AEBE6FF-3B15-76F2-84CF-117AA41D21D3}"/>
              </a:ext>
            </a:extLst>
          </p:cNvPr>
          <p:cNvSpPr txBox="1">
            <a:spLocks noChangeArrowheads="1"/>
          </p:cNvSpPr>
          <p:nvPr/>
        </p:nvSpPr>
        <p:spPr bwMode="auto">
          <a:xfrm>
            <a:off x="5678888" y="5860164"/>
            <a:ext cx="17552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400" dirty="0">
                <a:solidFill>
                  <a:srgbClr val="006800"/>
                </a:solidFill>
                <a:latin typeface="Times New Roman" panose="02020603050405020304" pitchFamily="18" charset="0"/>
                <a:cs typeface="Times New Roman" panose="02020603050405020304" pitchFamily="18" charset="0"/>
              </a:rPr>
              <a:t>NICA Cluster</a:t>
            </a:r>
            <a:endParaRPr lang="ru-RU" altLang="ru-RU" sz="1400" dirty="0">
              <a:solidFill>
                <a:srgbClr val="006800"/>
              </a:solidFill>
              <a:latin typeface="Times New Roman" panose="02020603050405020304" pitchFamily="18" charset="0"/>
              <a:cs typeface="Times New Roman" panose="02020603050405020304" pitchFamily="18" charset="0"/>
            </a:endParaRPr>
          </a:p>
        </p:txBody>
      </p:sp>
      <p:sp>
        <p:nvSpPr>
          <p:cNvPr id="193" name="TextBox 107">
            <a:extLst>
              <a:ext uri="{FF2B5EF4-FFF2-40B4-BE49-F238E27FC236}">
                <a16:creationId xmlns:a16="http://schemas.microsoft.com/office/drawing/2014/main" id="{14F5D692-FD53-458E-B8B5-FA43CE73BE95}"/>
              </a:ext>
            </a:extLst>
          </p:cNvPr>
          <p:cNvSpPr txBox="1">
            <a:spLocks noChangeArrowheads="1"/>
          </p:cNvSpPr>
          <p:nvPr/>
        </p:nvSpPr>
        <p:spPr bwMode="auto">
          <a:xfrm>
            <a:off x="6922588" y="5802860"/>
            <a:ext cx="13856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spcBef>
                <a:spcPct val="0"/>
              </a:spcBef>
              <a:buFontTx/>
              <a:buNone/>
            </a:pPr>
            <a:r>
              <a:rPr lang="en-US" altLang="ru-RU" sz="1400" dirty="0">
                <a:latin typeface="Times New Roman" panose="02020603050405020304" pitchFamily="18" charset="0"/>
                <a:cs typeface="Times New Roman" panose="02020603050405020304" pitchFamily="18" charset="0"/>
              </a:rPr>
              <a:t>External Collaborators</a:t>
            </a:r>
            <a:endParaRPr lang="ru-RU" altLang="ru-RU" sz="1400" dirty="0">
              <a:latin typeface="Times New Roman" panose="02020603050405020304" pitchFamily="18" charset="0"/>
              <a:cs typeface="Times New Roman" panose="02020603050405020304" pitchFamily="18" charset="0"/>
            </a:endParaRPr>
          </a:p>
        </p:txBody>
      </p:sp>
      <p:grpSp>
        <p:nvGrpSpPr>
          <p:cNvPr id="200" name="Группа 199">
            <a:extLst>
              <a:ext uri="{FF2B5EF4-FFF2-40B4-BE49-F238E27FC236}">
                <a16:creationId xmlns:a16="http://schemas.microsoft.com/office/drawing/2014/main" id="{E4526339-C4F4-6671-C282-7CCEDD021D50}"/>
              </a:ext>
            </a:extLst>
          </p:cNvPr>
          <p:cNvGrpSpPr/>
          <p:nvPr/>
        </p:nvGrpSpPr>
        <p:grpSpPr>
          <a:xfrm>
            <a:off x="3534594" y="2242122"/>
            <a:ext cx="1711350" cy="587004"/>
            <a:chOff x="1535190" y="2729463"/>
            <a:chExt cx="2147348" cy="774095"/>
          </a:xfrm>
        </p:grpSpPr>
        <p:pic>
          <p:nvPicPr>
            <p:cNvPr id="201" name="Рисунок 200">
              <a:extLst>
                <a:ext uri="{FF2B5EF4-FFF2-40B4-BE49-F238E27FC236}">
                  <a16:creationId xmlns:a16="http://schemas.microsoft.com/office/drawing/2014/main" id="{75D5B92B-035D-6FB1-F066-3A8C6C6902DE}"/>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8429" y="2787082"/>
              <a:ext cx="2016882" cy="6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 name="Скругленный прямоугольник 45">
              <a:extLst>
                <a:ext uri="{FF2B5EF4-FFF2-40B4-BE49-F238E27FC236}">
                  <a16:creationId xmlns:a16="http://schemas.microsoft.com/office/drawing/2014/main" id="{99BE428F-8EC7-F610-3AEC-6BFE063B19ED}"/>
                </a:ext>
              </a:extLst>
            </p:cNvPr>
            <p:cNvSpPr/>
            <p:nvPr/>
          </p:nvSpPr>
          <p:spPr>
            <a:xfrm>
              <a:off x="1535190" y="2729463"/>
              <a:ext cx="2147348" cy="774095"/>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Segoe UI Light" panose="020B0502040204020203" pitchFamily="34" charset="0"/>
              </a:endParaRPr>
            </a:p>
          </p:txBody>
        </p:sp>
      </p:grpSp>
      <p:sp>
        <p:nvSpPr>
          <p:cNvPr id="203" name="Скругленный прямоугольник 46">
            <a:extLst>
              <a:ext uri="{FF2B5EF4-FFF2-40B4-BE49-F238E27FC236}">
                <a16:creationId xmlns:a16="http://schemas.microsoft.com/office/drawing/2014/main" id="{27E433AA-65B4-37F9-5D0B-4FE1B8C1B94A}"/>
              </a:ext>
            </a:extLst>
          </p:cNvPr>
          <p:cNvSpPr/>
          <p:nvPr/>
        </p:nvSpPr>
        <p:spPr>
          <a:xfrm>
            <a:off x="2105615" y="3876975"/>
            <a:ext cx="917547" cy="906910"/>
          </a:xfrm>
          <a:prstGeom prst="roundRect">
            <a:avLst>
              <a:gd name="adj" fmla="val 8410"/>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latin typeface="Segoe UI Light" panose="020B0502040204020203" pitchFamily="34" charset="0"/>
            </a:endParaRPr>
          </a:p>
        </p:txBody>
      </p:sp>
      <p:sp>
        <p:nvSpPr>
          <p:cNvPr id="204" name="Скругленный прямоугольник 49">
            <a:extLst>
              <a:ext uri="{FF2B5EF4-FFF2-40B4-BE49-F238E27FC236}">
                <a16:creationId xmlns:a16="http://schemas.microsoft.com/office/drawing/2014/main" id="{B57A7B53-5791-A76A-DD45-BF9684A66CC7}"/>
              </a:ext>
            </a:extLst>
          </p:cNvPr>
          <p:cNvSpPr/>
          <p:nvPr/>
        </p:nvSpPr>
        <p:spPr>
          <a:xfrm>
            <a:off x="3093933" y="3876975"/>
            <a:ext cx="917547" cy="906910"/>
          </a:xfrm>
          <a:prstGeom prst="roundRect">
            <a:avLst>
              <a:gd name="adj" fmla="val 8410"/>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latin typeface="Segoe UI Light" panose="020B0502040204020203" pitchFamily="34" charset="0"/>
            </a:endParaRPr>
          </a:p>
        </p:txBody>
      </p:sp>
      <p:sp>
        <p:nvSpPr>
          <p:cNvPr id="205" name="Скругленный прямоугольник 50">
            <a:extLst>
              <a:ext uri="{FF2B5EF4-FFF2-40B4-BE49-F238E27FC236}">
                <a16:creationId xmlns:a16="http://schemas.microsoft.com/office/drawing/2014/main" id="{839B3BBC-57CE-A0B7-17FB-25DF7E58CFAF}"/>
              </a:ext>
            </a:extLst>
          </p:cNvPr>
          <p:cNvSpPr/>
          <p:nvPr/>
        </p:nvSpPr>
        <p:spPr>
          <a:xfrm>
            <a:off x="4090393" y="3875171"/>
            <a:ext cx="917547" cy="906910"/>
          </a:xfrm>
          <a:prstGeom prst="roundRect">
            <a:avLst>
              <a:gd name="adj" fmla="val 8410"/>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latin typeface="Segoe UI Light" panose="020B0502040204020203" pitchFamily="34" charset="0"/>
            </a:endParaRPr>
          </a:p>
        </p:txBody>
      </p:sp>
      <p:sp>
        <p:nvSpPr>
          <p:cNvPr id="206" name="Скругленный прямоугольник 51">
            <a:extLst>
              <a:ext uri="{FF2B5EF4-FFF2-40B4-BE49-F238E27FC236}">
                <a16:creationId xmlns:a16="http://schemas.microsoft.com/office/drawing/2014/main" id="{254C11FF-9611-C7A2-FBD7-39213EF86DE8}"/>
              </a:ext>
            </a:extLst>
          </p:cNvPr>
          <p:cNvSpPr/>
          <p:nvPr/>
        </p:nvSpPr>
        <p:spPr>
          <a:xfrm>
            <a:off x="5086853" y="3875171"/>
            <a:ext cx="917547" cy="906910"/>
          </a:xfrm>
          <a:prstGeom prst="roundRect">
            <a:avLst>
              <a:gd name="adj" fmla="val 8410"/>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latin typeface="Segoe UI Light" panose="020B0502040204020203" pitchFamily="34" charset="0"/>
            </a:endParaRPr>
          </a:p>
        </p:txBody>
      </p:sp>
      <p:sp>
        <p:nvSpPr>
          <p:cNvPr id="207" name="Скругленный прямоугольник 52">
            <a:extLst>
              <a:ext uri="{FF2B5EF4-FFF2-40B4-BE49-F238E27FC236}">
                <a16:creationId xmlns:a16="http://schemas.microsoft.com/office/drawing/2014/main" id="{39B95D43-518E-ABED-CFB8-56C1241B9F08}"/>
              </a:ext>
            </a:extLst>
          </p:cNvPr>
          <p:cNvSpPr/>
          <p:nvPr/>
        </p:nvSpPr>
        <p:spPr>
          <a:xfrm>
            <a:off x="6090509" y="3875171"/>
            <a:ext cx="917547" cy="906910"/>
          </a:xfrm>
          <a:prstGeom prst="roundRect">
            <a:avLst>
              <a:gd name="adj" fmla="val 8410"/>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latin typeface="Segoe UI Light" panose="020B0502040204020203" pitchFamily="34" charset="0"/>
            </a:endParaRPr>
          </a:p>
        </p:txBody>
      </p:sp>
      <p:sp>
        <p:nvSpPr>
          <p:cNvPr id="208" name="Скругленный прямоугольник 53">
            <a:extLst>
              <a:ext uri="{FF2B5EF4-FFF2-40B4-BE49-F238E27FC236}">
                <a16:creationId xmlns:a16="http://schemas.microsoft.com/office/drawing/2014/main" id="{BCACB3D5-3FDE-5E2E-45D4-CEEC5F05CC8D}"/>
              </a:ext>
            </a:extLst>
          </p:cNvPr>
          <p:cNvSpPr/>
          <p:nvPr/>
        </p:nvSpPr>
        <p:spPr>
          <a:xfrm>
            <a:off x="7124354" y="3872395"/>
            <a:ext cx="917547" cy="906910"/>
          </a:xfrm>
          <a:prstGeom prst="roundRect">
            <a:avLst>
              <a:gd name="adj" fmla="val 8410"/>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latin typeface="Segoe UI Light" panose="020B0502040204020203" pitchFamily="34" charset="0"/>
            </a:endParaRPr>
          </a:p>
        </p:txBody>
      </p:sp>
      <p:sp>
        <p:nvSpPr>
          <p:cNvPr id="209" name="TextBox 208">
            <a:extLst>
              <a:ext uri="{FF2B5EF4-FFF2-40B4-BE49-F238E27FC236}">
                <a16:creationId xmlns:a16="http://schemas.microsoft.com/office/drawing/2014/main" id="{E180271E-8C7C-86C3-3BA5-071EC8CF1777}"/>
              </a:ext>
            </a:extLst>
          </p:cNvPr>
          <p:cNvSpPr txBox="1"/>
          <p:nvPr/>
        </p:nvSpPr>
        <p:spPr>
          <a:xfrm>
            <a:off x="2103534" y="3867292"/>
            <a:ext cx="905426" cy="323165"/>
          </a:xfrm>
          <a:prstGeom prst="rect">
            <a:avLst/>
          </a:prstGeom>
          <a:noFill/>
        </p:spPr>
        <p:txBody>
          <a:bodyPr wrap="square" rtlCol="0">
            <a:spAutoFit/>
          </a:bodyPr>
          <a:lstStyle/>
          <a:p>
            <a:pPr algn="ctr"/>
            <a:r>
              <a:rPr lang="en-US" sz="1500" dirty="0">
                <a:latin typeface="Segoe UI Light" panose="020B0502040204020203" pitchFamily="34" charset="0"/>
              </a:rPr>
              <a:t>Pilot job</a:t>
            </a:r>
            <a:endParaRPr lang="ru-RU" sz="1500" dirty="0">
              <a:latin typeface="Segoe UI Light" panose="020B0502040204020203" pitchFamily="34" charset="0"/>
            </a:endParaRPr>
          </a:p>
        </p:txBody>
      </p:sp>
      <p:sp>
        <p:nvSpPr>
          <p:cNvPr id="210" name="TextBox 209">
            <a:extLst>
              <a:ext uri="{FF2B5EF4-FFF2-40B4-BE49-F238E27FC236}">
                <a16:creationId xmlns:a16="http://schemas.microsoft.com/office/drawing/2014/main" id="{2042A2CA-D95F-02BB-D27F-33433F8FB404}"/>
              </a:ext>
            </a:extLst>
          </p:cNvPr>
          <p:cNvSpPr txBox="1"/>
          <p:nvPr/>
        </p:nvSpPr>
        <p:spPr>
          <a:xfrm>
            <a:off x="3095224" y="3871505"/>
            <a:ext cx="905426" cy="323165"/>
          </a:xfrm>
          <a:prstGeom prst="rect">
            <a:avLst/>
          </a:prstGeom>
          <a:noFill/>
        </p:spPr>
        <p:txBody>
          <a:bodyPr wrap="square" rtlCol="0">
            <a:spAutoFit/>
          </a:bodyPr>
          <a:lstStyle/>
          <a:p>
            <a:pPr algn="ctr"/>
            <a:r>
              <a:rPr lang="en-US" sz="1500" dirty="0">
                <a:latin typeface="Segoe UI Light" panose="020B0502040204020203" pitchFamily="34" charset="0"/>
              </a:rPr>
              <a:t>Pilot job</a:t>
            </a:r>
            <a:endParaRPr lang="ru-RU" sz="1500" dirty="0">
              <a:latin typeface="Segoe UI Light" panose="020B0502040204020203" pitchFamily="34" charset="0"/>
            </a:endParaRPr>
          </a:p>
        </p:txBody>
      </p:sp>
      <p:sp>
        <p:nvSpPr>
          <p:cNvPr id="211" name="TextBox 210">
            <a:extLst>
              <a:ext uri="{FF2B5EF4-FFF2-40B4-BE49-F238E27FC236}">
                <a16:creationId xmlns:a16="http://schemas.microsoft.com/office/drawing/2014/main" id="{5F1D0451-EDE0-6A09-9328-92B183A05E69}"/>
              </a:ext>
            </a:extLst>
          </p:cNvPr>
          <p:cNvSpPr txBox="1"/>
          <p:nvPr/>
        </p:nvSpPr>
        <p:spPr>
          <a:xfrm>
            <a:off x="4086006" y="3871505"/>
            <a:ext cx="905426" cy="323165"/>
          </a:xfrm>
          <a:prstGeom prst="rect">
            <a:avLst/>
          </a:prstGeom>
          <a:noFill/>
        </p:spPr>
        <p:txBody>
          <a:bodyPr wrap="square" rtlCol="0">
            <a:spAutoFit/>
          </a:bodyPr>
          <a:lstStyle/>
          <a:p>
            <a:pPr algn="ctr"/>
            <a:r>
              <a:rPr lang="en-US" sz="1500" dirty="0">
                <a:latin typeface="Segoe UI Light" panose="020B0502040204020203" pitchFamily="34" charset="0"/>
              </a:rPr>
              <a:t>Pilot job</a:t>
            </a:r>
            <a:endParaRPr lang="ru-RU" sz="1500" dirty="0">
              <a:latin typeface="Segoe UI Light" panose="020B0502040204020203" pitchFamily="34" charset="0"/>
            </a:endParaRPr>
          </a:p>
        </p:txBody>
      </p:sp>
      <p:sp>
        <p:nvSpPr>
          <p:cNvPr id="212" name="TextBox 211">
            <a:extLst>
              <a:ext uri="{FF2B5EF4-FFF2-40B4-BE49-F238E27FC236}">
                <a16:creationId xmlns:a16="http://schemas.microsoft.com/office/drawing/2014/main" id="{634EFA16-6C69-672D-9170-595EE3C58428}"/>
              </a:ext>
            </a:extLst>
          </p:cNvPr>
          <p:cNvSpPr txBox="1"/>
          <p:nvPr/>
        </p:nvSpPr>
        <p:spPr>
          <a:xfrm>
            <a:off x="5089134" y="3861822"/>
            <a:ext cx="905426" cy="323165"/>
          </a:xfrm>
          <a:prstGeom prst="rect">
            <a:avLst/>
          </a:prstGeom>
          <a:noFill/>
        </p:spPr>
        <p:txBody>
          <a:bodyPr wrap="square" rtlCol="0">
            <a:spAutoFit/>
          </a:bodyPr>
          <a:lstStyle/>
          <a:p>
            <a:pPr algn="ctr"/>
            <a:r>
              <a:rPr lang="en-US" sz="1500" dirty="0">
                <a:latin typeface="Segoe UI Light" panose="020B0502040204020203" pitchFamily="34" charset="0"/>
              </a:rPr>
              <a:t>Pilot job</a:t>
            </a:r>
            <a:endParaRPr lang="ru-RU" sz="1500" dirty="0">
              <a:latin typeface="Segoe UI Light" panose="020B0502040204020203" pitchFamily="34" charset="0"/>
            </a:endParaRPr>
          </a:p>
        </p:txBody>
      </p:sp>
      <p:sp>
        <p:nvSpPr>
          <p:cNvPr id="213" name="TextBox 212">
            <a:extLst>
              <a:ext uri="{FF2B5EF4-FFF2-40B4-BE49-F238E27FC236}">
                <a16:creationId xmlns:a16="http://schemas.microsoft.com/office/drawing/2014/main" id="{5BFDDFD1-6455-B6B2-2275-40F523397FDE}"/>
              </a:ext>
            </a:extLst>
          </p:cNvPr>
          <p:cNvSpPr txBox="1"/>
          <p:nvPr/>
        </p:nvSpPr>
        <p:spPr>
          <a:xfrm>
            <a:off x="6096570" y="3876975"/>
            <a:ext cx="905426" cy="323165"/>
          </a:xfrm>
          <a:prstGeom prst="rect">
            <a:avLst/>
          </a:prstGeom>
          <a:noFill/>
        </p:spPr>
        <p:txBody>
          <a:bodyPr wrap="square" rtlCol="0">
            <a:spAutoFit/>
          </a:bodyPr>
          <a:lstStyle/>
          <a:p>
            <a:pPr algn="ctr"/>
            <a:r>
              <a:rPr lang="en-US" sz="1500" dirty="0">
                <a:latin typeface="Segoe UI Light" panose="020B0502040204020203" pitchFamily="34" charset="0"/>
              </a:rPr>
              <a:t>Pilot job</a:t>
            </a:r>
            <a:endParaRPr lang="ru-RU" sz="1500" dirty="0">
              <a:latin typeface="Segoe UI Light" panose="020B0502040204020203" pitchFamily="34" charset="0"/>
            </a:endParaRPr>
          </a:p>
        </p:txBody>
      </p:sp>
      <p:sp>
        <p:nvSpPr>
          <p:cNvPr id="214" name="TextBox 213">
            <a:extLst>
              <a:ext uri="{FF2B5EF4-FFF2-40B4-BE49-F238E27FC236}">
                <a16:creationId xmlns:a16="http://schemas.microsoft.com/office/drawing/2014/main" id="{101199BA-BD8A-2A37-451D-2CB9C99666DE}"/>
              </a:ext>
            </a:extLst>
          </p:cNvPr>
          <p:cNvSpPr txBox="1"/>
          <p:nvPr/>
        </p:nvSpPr>
        <p:spPr>
          <a:xfrm>
            <a:off x="7148644" y="3883147"/>
            <a:ext cx="905426" cy="323165"/>
          </a:xfrm>
          <a:prstGeom prst="rect">
            <a:avLst/>
          </a:prstGeom>
          <a:noFill/>
        </p:spPr>
        <p:txBody>
          <a:bodyPr wrap="square" rtlCol="0">
            <a:spAutoFit/>
          </a:bodyPr>
          <a:lstStyle/>
          <a:p>
            <a:pPr algn="ctr"/>
            <a:r>
              <a:rPr lang="en-US" sz="1500" dirty="0">
                <a:latin typeface="Segoe UI Light" panose="020B0502040204020203" pitchFamily="34" charset="0"/>
              </a:rPr>
              <a:t>Pilot job</a:t>
            </a:r>
            <a:endParaRPr lang="ru-RU" sz="1500" dirty="0">
              <a:latin typeface="Segoe UI Light" panose="020B0502040204020203" pitchFamily="34" charset="0"/>
            </a:endParaRPr>
          </a:p>
        </p:txBody>
      </p:sp>
      <p:sp>
        <p:nvSpPr>
          <p:cNvPr id="215" name="Скругленный прямоугольник 76">
            <a:extLst>
              <a:ext uri="{FF2B5EF4-FFF2-40B4-BE49-F238E27FC236}">
                <a16:creationId xmlns:a16="http://schemas.microsoft.com/office/drawing/2014/main" id="{016CD673-90B6-0781-44D2-3CAC3044F184}"/>
              </a:ext>
            </a:extLst>
          </p:cNvPr>
          <p:cNvSpPr/>
          <p:nvPr/>
        </p:nvSpPr>
        <p:spPr>
          <a:xfrm>
            <a:off x="2158854" y="4277170"/>
            <a:ext cx="808487" cy="464550"/>
          </a:xfrm>
          <a:prstGeom prst="roundRect">
            <a:avLst>
              <a:gd name="adj" fmla="val 8410"/>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latin typeface="Segoe UI Light" panose="020B0502040204020203" pitchFamily="34" charset="0"/>
              </a:rPr>
              <a:t>User Job</a:t>
            </a:r>
          </a:p>
        </p:txBody>
      </p:sp>
      <p:sp>
        <p:nvSpPr>
          <p:cNvPr id="216" name="Скругленный прямоугольник 77">
            <a:extLst>
              <a:ext uri="{FF2B5EF4-FFF2-40B4-BE49-F238E27FC236}">
                <a16:creationId xmlns:a16="http://schemas.microsoft.com/office/drawing/2014/main" id="{F4C36E84-5EF9-5892-CB49-A3627E69D43B}"/>
              </a:ext>
            </a:extLst>
          </p:cNvPr>
          <p:cNvSpPr/>
          <p:nvPr/>
        </p:nvSpPr>
        <p:spPr>
          <a:xfrm>
            <a:off x="3148866" y="4277170"/>
            <a:ext cx="808487" cy="464550"/>
          </a:xfrm>
          <a:prstGeom prst="roundRect">
            <a:avLst>
              <a:gd name="adj" fmla="val 8410"/>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latin typeface="Segoe UI Light" panose="020B0502040204020203" pitchFamily="34" charset="0"/>
              </a:rPr>
              <a:t>User Job</a:t>
            </a:r>
          </a:p>
        </p:txBody>
      </p:sp>
      <p:sp>
        <p:nvSpPr>
          <p:cNvPr id="217" name="Скругленный прямоугольник 78">
            <a:extLst>
              <a:ext uri="{FF2B5EF4-FFF2-40B4-BE49-F238E27FC236}">
                <a16:creationId xmlns:a16="http://schemas.microsoft.com/office/drawing/2014/main" id="{BE6EC1ED-B143-BFB2-3C57-916FA2DA5755}"/>
              </a:ext>
            </a:extLst>
          </p:cNvPr>
          <p:cNvSpPr/>
          <p:nvPr/>
        </p:nvSpPr>
        <p:spPr>
          <a:xfrm>
            <a:off x="4148091" y="4277170"/>
            <a:ext cx="808487" cy="464550"/>
          </a:xfrm>
          <a:prstGeom prst="roundRect">
            <a:avLst>
              <a:gd name="adj" fmla="val 8410"/>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latin typeface="Segoe UI Light" panose="020B0502040204020203" pitchFamily="34" charset="0"/>
              </a:rPr>
              <a:t>User Job</a:t>
            </a:r>
          </a:p>
        </p:txBody>
      </p:sp>
      <p:sp>
        <p:nvSpPr>
          <p:cNvPr id="218" name="Скругленный прямоугольник 79">
            <a:extLst>
              <a:ext uri="{FF2B5EF4-FFF2-40B4-BE49-F238E27FC236}">
                <a16:creationId xmlns:a16="http://schemas.microsoft.com/office/drawing/2014/main" id="{1122D73F-9FC4-4978-7DAA-4D199E1B6538}"/>
              </a:ext>
            </a:extLst>
          </p:cNvPr>
          <p:cNvSpPr/>
          <p:nvPr/>
        </p:nvSpPr>
        <p:spPr>
          <a:xfrm>
            <a:off x="5141383" y="4277170"/>
            <a:ext cx="808487" cy="464550"/>
          </a:xfrm>
          <a:prstGeom prst="roundRect">
            <a:avLst>
              <a:gd name="adj" fmla="val 8410"/>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latin typeface="Segoe UI Light" panose="020B0502040204020203" pitchFamily="34" charset="0"/>
              </a:rPr>
              <a:t>User Job</a:t>
            </a:r>
          </a:p>
        </p:txBody>
      </p:sp>
      <p:sp>
        <p:nvSpPr>
          <p:cNvPr id="219" name="Скругленный прямоугольник 80">
            <a:extLst>
              <a:ext uri="{FF2B5EF4-FFF2-40B4-BE49-F238E27FC236}">
                <a16:creationId xmlns:a16="http://schemas.microsoft.com/office/drawing/2014/main" id="{13D9592A-58BE-1ED6-3B1D-ADE715B7D80C}"/>
              </a:ext>
            </a:extLst>
          </p:cNvPr>
          <p:cNvSpPr/>
          <p:nvPr/>
        </p:nvSpPr>
        <p:spPr>
          <a:xfrm>
            <a:off x="6138735" y="4277170"/>
            <a:ext cx="808487" cy="464550"/>
          </a:xfrm>
          <a:prstGeom prst="roundRect">
            <a:avLst>
              <a:gd name="adj" fmla="val 8410"/>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latin typeface="Segoe UI Light" panose="020B0502040204020203" pitchFamily="34" charset="0"/>
              </a:rPr>
              <a:t>User Job</a:t>
            </a:r>
          </a:p>
        </p:txBody>
      </p:sp>
      <p:sp>
        <p:nvSpPr>
          <p:cNvPr id="220" name="Скругленный прямоугольник 81">
            <a:extLst>
              <a:ext uri="{FF2B5EF4-FFF2-40B4-BE49-F238E27FC236}">
                <a16:creationId xmlns:a16="http://schemas.microsoft.com/office/drawing/2014/main" id="{05415E24-8656-43ED-9FAA-E378636479E3}"/>
              </a:ext>
            </a:extLst>
          </p:cNvPr>
          <p:cNvSpPr/>
          <p:nvPr/>
        </p:nvSpPr>
        <p:spPr>
          <a:xfrm>
            <a:off x="7178884" y="4277170"/>
            <a:ext cx="808487" cy="464550"/>
          </a:xfrm>
          <a:prstGeom prst="roundRect">
            <a:avLst>
              <a:gd name="adj" fmla="val 8410"/>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latin typeface="Segoe UI Light" panose="020B0502040204020203" pitchFamily="34" charset="0"/>
              </a:rPr>
              <a:t>User Job</a:t>
            </a:r>
          </a:p>
        </p:txBody>
      </p:sp>
      <p:grpSp>
        <p:nvGrpSpPr>
          <p:cNvPr id="227" name="Группа 226">
            <a:extLst>
              <a:ext uri="{FF2B5EF4-FFF2-40B4-BE49-F238E27FC236}">
                <a16:creationId xmlns:a16="http://schemas.microsoft.com/office/drawing/2014/main" id="{0EF718A2-7488-9F25-6167-41676198E158}"/>
              </a:ext>
            </a:extLst>
          </p:cNvPr>
          <p:cNvGrpSpPr/>
          <p:nvPr/>
        </p:nvGrpSpPr>
        <p:grpSpPr>
          <a:xfrm>
            <a:off x="301590" y="1555993"/>
            <a:ext cx="1912703" cy="896171"/>
            <a:chOff x="229296" y="1484784"/>
            <a:chExt cx="3130864" cy="1568436"/>
          </a:xfrm>
        </p:grpSpPr>
        <p:pic>
          <p:nvPicPr>
            <p:cNvPr id="228" name="Picture 18" descr="ÐÐ¾ÑÐ¾Ð¶ÐµÐµ Ð¸Ð·Ð¾Ð±ÑÐ°Ð¶ÐµÐ½Ð¸Ðµ">
              <a:extLst>
                <a:ext uri="{FF2B5EF4-FFF2-40B4-BE49-F238E27FC236}">
                  <a16:creationId xmlns:a16="http://schemas.microsoft.com/office/drawing/2014/main" id="{8CA499EA-62FE-7468-8F37-397C7BDF6D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8941" b="20876"/>
            <a:stretch/>
          </p:blipFill>
          <p:spPr bwMode="auto">
            <a:xfrm>
              <a:off x="833617" y="1484784"/>
              <a:ext cx="1854344" cy="1116000"/>
            </a:xfrm>
            <a:prstGeom prst="rect">
              <a:avLst/>
            </a:prstGeom>
            <a:noFill/>
            <a:extLst>
              <a:ext uri="{909E8E84-426E-40DD-AFC4-6F175D3DCCD1}">
                <a14:hiddenFill xmlns:a14="http://schemas.microsoft.com/office/drawing/2010/main">
                  <a:solidFill>
                    <a:srgbClr val="FFFFFF"/>
                  </a:solidFill>
                </a14:hiddenFill>
              </a:ext>
            </a:extLst>
          </p:spPr>
        </p:pic>
        <p:sp>
          <p:nvSpPr>
            <p:cNvPr id="229" name="TextBox 228">
              <a:extLst>
                <a:ext uri="{FF2B5EF4-FFF2-40B4-BE49-F238E27FC236}">
                  <a16:creationId xmlns:a16="http://schemas.microsoft.com/office/drawing/2014/main" id="{165CC41F-0EE0-A564-DAD8-AC392839F1DD}"/>
                </a:ext>
              </a:extLst>
            </p:cNvPr>
            <p:cNvSpPr txBox="1"/>
            <p:nvPr/>
          </p:nvSpPr>
          <p:spPr>
            <a:xfrm>
              <a:off x="229296" y="2541496"/>
              <a:ext cx="3130864" cy="511724"/>
            </a:xfrm>
            <a:prstGeom prst="rect">
              <a:avLst/>
            </a:prstGeom>
            <a:noFill/>
          </p:spPr>
          <p:txBody>
            <a:bodyPr wrap="none" rtlCol="0">
              <a:spAutoFit/>
            </a:bodyPr>
            <a:lstStyle/>
            <a:p>
              <a:r>
                <a:rPr lang="en-US" sz="1300" dirty="0"/>
                <a:t>Collaboration members</a:t>
              </a:r>
              <a:endParaRPr lang="ru-RU" sz="1300" dirty="0"/>
            </a:p>
          </p:txBody>
        </p:sp>
      </p:grpSp>
      <p:cxnSp>
        <p:nvCxnSpPr>
          <p:cNvPr id="236" name="Прямая со стрелкой 235">
            <a:extLst>
              <a:ext uri="{FF2B5EF4-FFF2-40B4-BE49-F238E27FC236}">
                <a16:creationId xmlns:a16="http://schemas.microsoft.com/office/drawing/2014/main" id="{B05FACF9-3A75-B1E8-8822-F293EA534D6E}"/>
              </a:ext>
            </a:extLst>
          </p:cNvPr>
          <p:cNvCxnSpPr>
            <a:cxnSpLocks/>
            <a:stCxn id="209" idx="0"/>
            <a:endCxn id="202" idx="2"/>
          </p:cNvCxnSpPr>
          <p:nvPr/>
        </p:nvCxnSpPr>
        <p:spPr>
          <a:xfrm flipV="1">
            <a:off x="2556247" y="2829126"/>
            <a:ext cx="1834022" cy="1038166"/>
          </a:xfrm>
          <a:prstGeom prst="straightConnector1">
            <a:avLst/>
          </a:prstGeom>
          <a:ln w="12700">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7" name="Прямая со стрелкой 236">
            <a:extLst>
              <a:ext uri="{FF2B5EF4-FFF2-40B4-BE49-F238E27FC236}">
                <a16:creationId xmlns:a16="http://schemas.microsoft.com/office/drawing/2014/main" id="{B41EA621-9892-6B3F-66DE-0E50EA3C3862}"/>
              </a:ext>
            </a:extLst>
          </p:cNvPr>
          <p:cNvCxnSpPr>
            <a:cxnSpLocks/>
            <a:stCxn id="210" idx="0"/>
            <a:endCxn id="202" idx="2"/>
          </p:cNvCxnSpPr>
          <p:nvPr/>
        </p:nvCxnSpPr>
        <p:spPr>
          <a:xfrm flipV="1">
            <a:off x="3547937" y="2829126"/>
            <a:ext cx="842332" cy="1042379"/>
          </a:xfrm>
          <a:prstGeom prst="straightConnector1">
            <a:avLst/>
          </a:prstGeom>
          <a:ln w="12700">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8" name="Прямая со стрелкой 237">
            <a:extLst>
              <a:ext uri="{FF2B5EF4-FFF2-40B4-BE49-F238E27FC236}">
                <a16:creationId xmlns:a16="http://schemas.microsoft.com/office/drawing/2014/main" id="{0368B999-5FFB-2D2A-F533-7A4A6CB3A903}"/>
              </a:ext>
            </a:extLst>
          </p:cNvPr>
          <p:cNvCxnSpPr>
            <a:cxnSpLocks/>
            <a:stCxn id="211" idx="0"/>
            <a:endCxn id="201" idx="2"/>
          </p:cNvCxnSpPr>
          <p:nvPr/>
        </p:nvCxnSpPr>
        <p:spPr>
          <a:xfrm flipH="1" flipV="1">
            <a:off x="4380710" y="2793094"/>
            <a:ext cx="158009" cy="1078411"/>
          </a:xfrm>
          <a:prstGeom prst="straightConnector1">
            <a:avLst/>
          </a:prstGeom>
          <a:ln w="12700">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9" name="Прямая со стрелкой 238">
            <a:extLst>
              <a:ext uri="{FF2B5EF4-FFF2-40B4-BE49-F238E27FC236}">
                <a16:creationId xmlns:a16="http://schemas.microsoft.com/office/drawing/2014/main" id="{183FE861-1E18-3974-6C6E-AE9C4D29F695}"/>
              </a:ext>
            </a:extLst>
          </p:cNvPr>
          <p:cNvCxnSpPr>
            <a:cxnSpLocks/>
            <a:stCxn id="212" idx="0"/>
            <a:endCxn id="202" idx="2"/>
          </p:cNvCxnSpPr>
          <p:nvPr/>
        </p:nvCxnSpPr>
        <p:spPr>
          <a:xfrm flipH="1" flipV="1">
            <a:off x="4390269" y="2829126"/>
            <a:ext cx="1151578" cy="1032696"/>
          </a:xfrm>
          <a:prstGeom prst="straightConnector1">
            <a:avLst/>
          </a:prstGeom>
          <a:ln w="12700">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0" name="Прямая со стрелкой 239">
            <a:extLst>
              <a:ext uri="{FF2B5EF4-FFF2-40B4-BE49-F238E27FC236}">
                <a16:creationId xmlns:a16="http://schemas.microsoft.com/office/drawing/2014/main" id="{FB4724B8-C3CB-29CF-4E5E-9C0BE25E876C}"/>
              </a:ext>
            </a:extLst>
          </p:cNvPr>
          <p:cNvCxnSpPr>
            <a:cxnSpLocks/>
            <a:stCxn id="207" idx="0"/>
            <a:endCxn id="202" idx="2"/>
          </p:cNvCxnSpPr>
          <p:nvPr/>
        </p:nvCxnSpPr>
        <p:spPr>
          <a:xfrm flipH="1" flipV="1">
            <a:off x="4390269" y="2829126"/>
            <a:ext cx="2159014" cy="1046045"/>
          </a:xfrm>
          <a:prstGeom prst="straightConnector1">
            <a:avLst/>
          </a:prstGeom>
          <a:ln w="12700">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1" name="Прямая со стрелкой 240">
            <a:extLst>
              <a:ext uri="{FF2B5EF4-FFF2-40B4-BE49-F238E27FC236}">
                <a16:creationId xmlns:a16="http://schemas.microsoft.com/office/drawing/2014/main" id="{DD8C3AA1-6150-6B98-0AB0-0EA42DEB3384}"/>
              </a:ext>
            </a:extLst>
          </p:cNvPr>
          <p:cNvCxnSpPr>
            <a:cxnSpLocks/>
            <a:stCxn id="214" idx="0"/>
            <a:endCxn id="202" idx="2"/>
          </p:cNvCxnSpPr>
          <p:nvPr/>
        </p:nvCxnSpPr>
        <p:spPr>
          <a:xfrm flipH="1" flipV="1">
            <a:off x="4390269" y="2829126"/>
            <a:ext cx="3211088" cy="1054021"/>
          </a:xfrm>
          <a:prstGeom prst="straightConnector1">
            <a:avLst/>
          </a:prstGeom>
          <a:ln w="12700">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Дата 1">
            <a:extLst>
              <a:ext uri="{FF2B5EF4-FFF2-40B4-BE49-F238E27FC236}">
                <a16:creationId xmlns:a16="http://schemas.microsoft.com/office/drawing/2014/main" id="{7B67EE4B-3137-0980-468D-64DB0244EE9E}"/>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28" name="Скругленный прямоугольник 26">
            <a:extLst>
              <a:ext uri="{FF2B5EF4-FFF2-40B4-BE49-F238E27FC236}">
                <a16:creationId xmlns:a16="http://schemas.microsoft.com/office/drawing/2014/main" id="{82CA1D4A-3A82-9728-A21E-0F43D34D1EB9}"/>
              </a:ext>
            </a:extLst>
          </p:cNvPr>
          <p:cNvSpPr/>
          <p:nvPr/>
        </p:nvSpPr>
        <p:spPr>
          <a:xfrm>
            <a:off x="7092280" y="1340768"/>
            <a:ext cx="903262" cy="464550"/>
          </a:xfrm>
          <a:prstGeom prst="roundRect">
            <a:avLst>
              <a:gd name="adj" fmla="val 8410"/>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latin typeface="Segoe UI Light" panose="020B0502040204020203" pitchFamily="34" charset="0"/>
              </a:rPr>
              <a:t>User</a:t>
            </a:r>
          </a:p>
          <a:p>
            <a:pPr algn="ctr"/>
            <a:r>
              <a:rPr lang="en-US" sz="1500" dirty="0">
                <a:latin typeface="Segoe UI Light" panose="020B0502040204020203" pitchFamily="34" charset="0"/>
              </a:rPr>
              <a:t>Job</a:t>
            </a:r>
            <a:endParaRPr lang="en-US" sz="1600" dirty="0">
              <a:latin typeface="Segoe UI Light" panose="020B0502040204020203" pitchFamily="34" charset="0"/>
            </a:endParaRPr>
          </a:p>
        </p:txBody>
      </p:sp>
      <p:sp>
        <p:nvSpPr>
          <p:cNvPr id="29" name="Скругленный прямоугольник 34">
            <a:extLst>
              <a:ext uri="{FF2B5EF4-FFF2-40B4-BE49-F238E27FC236}">
                <a16:creationId xmlns:a16="http://schemas.microsoft.com/office/drawing/2014/main" id="{541CDCD0-E9F2-F1DA-6127-CE3E536F5D68}"/>
              </a:ext>
            </a:extLst>
          </p:cNvPr>
          <p:cNvSpPr/>
          <p:nvPr/>
        </p:nvSpPr>
        <p:spPr>
          <a:xfrm>
            <a:off x="7244680" y="1493168"/>
            <a:ext cx="903265" cy="464550"/>
          </a:xfrm>
          <a:prstGeom prst="roundRect">
            <a:avLst>
              <a:gd name="adj" fmla="val 8410"/>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latin typeface="Segoe UI Light" panose="020B0502040204020203" pitchFamily="34" charset="0"/>
              </a:rPr>
              <a:t>User</a:t>
            </a:r>
          </a:p>
          <a:p>
            <a:pPr algn="ctr"/>
            <a:r>
              <a:rPr lang="en-US" sz="1500" dirty="0">
                <a:latin typeface="Segoe UI Light" panose="020B0502040204020203" pitchFamily="34" charset="0"/>
              </a:rPr>
              <a:t>Job</a:t>
            </a:r>
            <a:endParaRPr lang="en-US" sz="1600" dirty="0">
              <a:latin typeface="Segoe UI Light" panose="020B0502040204020203" pitchFamily="34" charset="0"/>
            </a:endParaRPr>
          </a:p>
        </p:txBody>
      </p:sp>
      <p:sp>
        <p:nvSpPr>
          <p:cNvPr id="30" name="Скругленный прямоугольник 38">
            <a:extLst>
              <a:ext uri="{FF2B5EF4-FFF2-40B4-BE49-F238E27FC236}">
                <a16:creationId xmlns:a16="http://schemas.microsoft.com/office/drawing/2014/main" id="{94D2972D-C57B-8377-AA3E-9A47D8C710D4}"/>
              </a:ext>
            </a:extLst>
          </p:cNvPr>
          <p:cNvSpPr/>
          <p:nvPr/>
        </p:nvSpPr>
        <p:spPr>
          <a:xfrm>
            <a:off x="7397080" y="1645568"/>
            <a:ext cx="905011" cy="464550"/>
          </a:xfrm>
          <a:prstGeom prst="roundRect">
            <a:avLst>
              <a:gd name="adj" fmla="val 8410"/>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latin typeface="Segoe UI Light" panose="020B0502040204020203" pitchFamily="34" charset="0"/>
              </a:rPr>
              <a:t>User</a:t>
            </a:r>
          </a:p>
          <a:p>
            <a:pPr algn="ctr"/>
            <a:r>
              <a:rPr lang="en-US" sz="1500" dirty="0">
                <a:latin typeface="Segoe UI Light" panose="020B0502040204020203" pitchFamily="34" charset="0"/>
              </a:rPr>
              <a:t>Job</a:t>
            </a:r>
            <a:endParaRPr lang="en-US" sz="1600" dirty="0">
              <a:latin typeface="Segoe UI Light" panose="020B0502040204020203" pitchFamily="34" charset="0"/>
            </a:endParaRPr>
          </a:p>
        </p:txBody>
      </p:sp>
      <p:sp>
        <p:nvSpPr>
          <p:cNvPr id="31" name="Скругленный прямоугольник 39">
            <a:extLst>
              <a:ext uri="{FF2B5EF4-FFF2-40B4-BE49-F238E27FC236}">
                <a16:creationId xmlns:a16="http://schemas.microsoft.com/office/drawing/2014/main" id="{8A8F1368-A3BC-E16B-BAE2-43CCC6F8C735}"/>
              </a:ext>
            </a:extLst>
          </p:cNvPr>
          <p:cNvSpPr/>
          <p:nvPr/>
        </p:nvSpPr>
        <p:spPr>
          <a:xfrm>
            <a:off x="7549480" y="1797968"/>
            <a:ext cx="905011" cy="464550"/>
          </a:xfrm>
          <a:prstGeom prst="roundRect">
            <a:avLst>
              <a:gd name="adj" fmla="val 8410"/>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latin typeface="Segoe UI Light" panose="020B0502040204020203" pitchFamily="34" charset="0"/>
              </a:rPr>
              <a:t>User</a:t>
            </a:r>
          </a:p>
          <a:p>
            <a:pPr algn="ctr"/>
            <a:r>
              <a:rPr lang="en-US" sz="1500" dirty="0">
                <a:latin typeface="Segoe UI Light" panose="020B0502040204020203" pitchFamily="34" charset="0"/>
              </a:rPr>
              <a:t>Job</a:t>
            </a:r>
            <a:endParaRPr lang="en-US" sz="1600" dirty="0">
              <a:latin typeface="Segoe UI Light" panose="020B0502040204020203" pitchFamily="34" charset="0"/>
            </a:endParaRPr>
          </a:p>
        </p:txBody>
      </p:sp>
      <p:sp>
        <p:nvSpPr>
          <p:cNvPr id="230" name="Скругленный прямоугольник 40">
            <a:extLst>
              <a:ext uri="{FF2B5EF4-FFF2-40B4-BE49-F238E27FC236}">
                <a16:creationId xmlns:a16="http://schemas.microsoft.com/office/drawing/2014/main" id="{F6412BF6-811F-396F-BDA2-B1D068A0BB12}"/>
              </a:ext>
            </a:extLst>
          </p:cNvPr>
          <p:cNvSpPr/>
          <p:nvPr/>
        </p:nvSpPr>
        <p:spPr>
          <a:xfrm>
            <a:off x="7701880" y="1950368"/>
            <a:ext cx="905011" cy="464550"/>
          </a:xfrm>
          <a:prstGeom prst="roundRect">
            <a:avLst>
              <a:gd name="adj" fmla="val 8410"/>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latin typeface="Segoe UI Light" panose="020B0502040204020203" pitchFamily="34" charset="0"/>
              </a:rPr>
              <a:t>User</a:t>
            </a:r>
          </a:p>
          <a:p>
            <a:pPr algn="ctr"/>
            <a:r>
              <a:rPr lang="en-US" sz="1500" dirty="0">
                <a:latin typeface="Segoe UI Light" panose="020B0502040204020203" pitchFamily="34" charset="0"/>
              </a:rPr>
              <a:t>Job</a:t>
            </a:r>
            <a:endParaRPr lang="en-US" sz="1600" dirty="0">
              <a:latin typeface="Segoe UI Light" panose="020B0502040204020203" pitchFamily="34" charset="0"/>
            </a:endParaRPr>
          </a:p>
        </p:txBody>
      </p:sp>
      <p:sp>
        <p:nvSpPr>
          <p:cNvPr id="231" name="Скругленный прямоугольник 41">
            <a:extLst>
              <a:ext uri="{FF2B5EF4-FFF2-40B4-BE49-F238E27FC236}">
                <a16:creationId xmlns:a16="http://schemas.microsoft.com/office/drawing/2014/main" id="{B13C9259-9F3D-3ABB-C2F4-16F427793AC1}"/>
              </a:ext>
            </a:extLst>
          </p:cNvPr>
          <p:cNvSpPr/>
          <p:nvPr/>
        </p:nvSpPr>
        <p:spPr>
          <a:xfrm>
            <a:off x="7854280" y="2102768"/>
            <a:ext cx="905426" cy="464550"/>
          </a:xfrm>
          <a:prstGeom prst="roundRect">
            <a:avLst>
              <a:gd name="adj" fmla="val 8410"/>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latin typeface="Segoe UI Light" panose="020B0502040204020203" pitchFamily="34" charset="0"/>
              </a:rPr>
              <a:t>User</a:t>
            </a:r>
          </a:p>
          <a:p>
            <a:pPr algn="ctr"/>
            <a:r>
              <a:rPr lang="en-US" sz="1500" dirty="0">
                <a:latin typeface="Segoe UI Light" panose="020B0502040204020203" pitchFamily="34" charset="0"/>
              </a:rPr>
              <a:t>Job</a:t>
            </a:r>
            <a:endParaRPr lang="en-US" sz="1600" dirty="0">
              <a:latin typeface="Segoe UI Light" panose="020B0502040204020203" pitchFamily="34" charset="0"/>
            </a:endParaRPr>
          </a:p>
        </p:txBody>
      </p:sp>
      <p:cxnSp>
        <p:nvCxnSpPr>
          <p:cNvPr id="244" name="Прямая со стрелкой 243">
            <a:extLst>
              <a:ext uri="{FF2B5EF4-FFF2-40B4-BE49-F238E27FC236}">
                <a16:creationId xmlns:a16="http://schemas.microsoft.com/office/drawing/2014/main" id="{A0C2C8EB-C046-C06F-D622-512826636ADD}"/>
              </a:ext>
            </a:extLst>
          </p:cNvPr>
          <p:cNvCxnSpPr>
            <a:cxnSpLocks/>
            <a:endCxn id="231" idx="1"/>
          </p:cNvCxnSpPr>
          <p:nvPr/>
        </p:nvCxnSpPr>
        <p:spPr>
          <a:xfrm flipV="1">
            <a:off x="2554186" y="2335043"/>
            <a:ext cx="5300094" cy="1526600"/>
          </a:xfrm>
          <a:prstGeom prst="straightConnector1">
            <a:avLst/>
          </a:prstGeom>
          <a:ln w="12700">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5" name="Прямая со стрелкой 244">
            <a:extLst>
              <a:ext uri="{FF2B5EF4-FFF2-40B4-BE49-F238E27FC236}">
                <a16:creationId xmlns:a16="http://schemas.microsoft.com/office/drawing/2014/main" id="{A7FC1F03-2773-E787-821A-91FAFF54000C}"/>
              </a:ext>
            </a:extLst>
          </p:cNvPr>
          <p:cNvCxnSpPr>
            <a:cxnSpLocks/>
            <a:endCxn id="231" idx="1"/>
          </p:cNvCxnSpPr>
          <p:nvPr/>
        </p:nvCxnSpPr>
        <p:spPr>
          <a:xfrm flipV="1">
            <a:off x="3545876" y="2335043"/>
            <a:ext cx="4308404" cy="1530813"/>
          </a:xfrm>
          <a:prstGeom prst="straightConnector1">
            <a:avLst/>
          </a:prstGeom>
          <a:ln w="12700">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6" name="Прямая со стрелкой 245">
            <a:extLst>
              <a:ext uri="{FF2B5EF4-FFF2-40B4-BE49-F238E27FC236}">
                <a16:creationId xmlns:a16="http://schemas.microsoft.com/office/drawing/2014/main" id="{CAC57C18-F20F-97B8-F2C9-E0F0096CED38}"/>
              </a:ext>
            </a:extLst>
          </p:cNvPr>
          <p:cNvCxnSpPr>
            <a:cxnSpLocks/>
            <a:endCxn id="231" idx="1"/>
          </p:cNvCxnSpPr>
          <p:nvPr/>
        </p:nvCxnSpPr>
        <p:spPr>
          <a:xfrm flipV="1">
            <a:off x="4536658" y="2335043"/>
            <a:ext cx="3317622" cy="1530813"/>
          </a:xfrm>
          <a:prstGeom prst="straightConnector1">
            <a:avLst/>
          </a:prstGeom>
          <a:ln w="12700">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7" name="Прямая со стрелкой 246">
            <a:extLst>
              <a:ext uri="{FF2B5EF4-FFF2-40B4-BE49-F238E27FC236}">
                <a16:creationId xmlns:a16="http://schemas.microsoft.com/office/drawing/2014/main" id="{12857FEC-EE60-4CA7-EDB8-CD6FCF417364}"/>
              </a:ext>
            </a:extLst>
          </p:cNvPr>
          <p:cNvCxnSpPr>
            <a:cxnSpLocks/>
            <a:endCxn id="231" idx="1"/>
          </p:cNvCxnSpPr>
          <p:nvPr/>
        </p:nvCxnSpPr>
        <p:spPr>
          <a:xfrm flipV="1">
            <a:off x="5539786" y="2335043"/>
            <a:ext cx="2314494" cy="1521130"/>
          </a:xfrm>
          <a:prstGeom prst="straightConnector1">
            <a:avLst/>
          </a:prstGeom>
          <a:ln w="12700">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8" name="Прямая со стрелкой 247">
            <a:extLst>
              <a:ext uri="{FF2B5EF4-FFF2-40B4-BE49-F238E27FC236}">
                <a16:creationId xmlns:a16="http://schemas.microsoft.com/office/drawing/2014/main" id="{A06ED1C5-055F-0B0F-9B4D-CCEE1E60A400}"/>
              </a:ext>
            </a:extLst>
          </p:cNvPr>
          <p:cNvCxnSpPr>
            <a:cxnSpLocks/>
            <a:endCxn id="231" idx="1"/>
          </p:cNvCxnSpPr>
          <p:nvPr/>
        </p:nvCxnSpPr>
        <p:spPr>
          <a:xfrm flipV="1">
            <a:off x="6547222" y="2335043"/>
            <a:ext cx="1307058" cy="1536283"/>
          </a:xfrm>
          <a:prstGeom prst="straightConnector1">
            <a:avLst/>
          </a:prstGeom>
          <a:ln w="12700">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9" name="Прямая со стрелкой 248">
            <a:extLst>
              <a:ext uri="{FF2B5EF4-FFF2-40B4-BE49-F238E27FC236}">
                <a16:creationId xmlns:a16="http://schemas.microsoft.com/office/drawing/2014/main" id="{1264558D-33E6-30D9-F4B5-72AFF6579AD4}"/>
              </a:ext>
            </a:extLst>
          </p:cNvPr>
          <p:cNvCxnSpPr>
            <a:cxnSpLocks/>
            <a:endCxn id="231" idx="1"/>
          </p:cNvCxnSpPr>
          <p:nvPr/>
        </p:nvCxnSpPr>
        <p:spPr>
          <a:xfrm flipV="1">
            <a:off x="7599296" y="2335043"/>
            <a:ext cx="254984" cy="1542455"/>
          </a:xfrm>
          <a:prstGeom prst="straightConnector1">
            <a:avLst/>
          </a:prstGeom>
          <a:ln w="12700">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50" name="Рисунок 249">
            <a:extLst>
              <a:ext uri="{FF2B5EF4-FFF2-40B4-BE49-F238E27FC236}">
                <a16:creationId xmlns:a16="http://schemas.microsoft.com/office/drawing/2014/main" id="{5741FFE3-DBDD-20B8-702F-0EF0D91779B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95536" y="2414918"/>
            <a:ext cx="1618683" cy="943175"/>
          </a:xfrm>
          <a:prstGeom prst="rect">
            <a:avLst/>
          </a:prstGeom>
        </p:spPr>
      </p:pic>
      <p:sp>
        <p:nvSpPr>
          <p:cNvPr id="3" name="Прямоугольник 2">
            <a:extLst>
              <a:ext uri="{FF2B5EF4-FFF2-40B4-BE49-F238E27FC236}">
                <a16:creationId xmlns:a16="http://schemas.microsoft.com/office/drawing/2014/main" id="{4CFF4AAE-7085-0CDE-5DA6-053CF5078A55}"/>
              </a:ext>
            </a:extLst>
          </p:cNvPr>
          <p:cNvSpPr/>
          <p:nvPr/>
        </p:nvSpPr>
        <p:spPr>
          <a:xfrm>
            <a:off x="0" y="5752777"/>
            <a:ext cx="9117134" cy="759182"/>
          </a:xfrm>
          <a:prstGeom prst="rect">
            <a:avLst/>
          </a:prstGeom>
        </p:spPr>
        <p:txBody>
          <a:bodyPr wrap="square">
            <a:spAutoFit/>
          </a:bodyPr>
          <a:lstStyle/>
          <a:p>
            <a:pPr>
              <a:spcAft>
                <a:spcPts val="0"/>
              </a:spcAft>
            </a:pPr>
            <a:r>
              <a:rPr lang="en-US" sz="1300" i="1" dirty="0"/>
              <a:t>Igor Pelevanyuk</a:t>
            </a:r>
            <a:endParaRPr lang="en-US" sz="1300" dirty="0"/>
          </a:p>
          <a:p>
            <a:pPr>
              <a:spcAft>
                <a:spcPts val="300"/>
              </a:spcAft>
            </a:pPr>
            <a:r>
              <a:rPr lang="en-US" sz="1300" dirty="0"/>
              <a:t>(September 13, 10:15)</a:t>
            </a:r>
          </a:p>
          <a:p>
            <a:r>
              <a:rPr lang="en-US" sz="1300" dirty="0">
                <a:effectLst>
                  <a:outerShdw blurRad="38100" dist="38100" dir="2700000" algn="tl">
                    <a:srgbClr val="000000">
                      <a:alpha val="43137"/>
                    </a:srgbClr>
                  </a:outerShdw>
                </a:effectLst>
              </a:rPr>
              <a:t>Status of BM@N Mass Data Production for Run 8 using DIRAC</a:t>
            </a:r>
          </a:p>
        </p:txBody>
      </p:sp>
    </p:spTree>
    <p:extLst>
      <p:ext uri="{BB962C8B-B14F-4D97-AF65-F5344CB8AC3E}">
        <p14:creationId xmlns:p14="http://schemas.microsoft.com/office/powerpoint/2010/main" val="315336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fade">
                                      <p:cBhvr>
                                        <p:cTn id="7" dur="500"/>
                                        <p:tgtEl>
                                          <p:spTgt spid="25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ppt_w</p:attrName>
                                        </p:attrNameLst>
                                      </p:cBhvr>
                                      <p:tavLst>
                                        <p:tav tm="0">
                                          <p:val>
                                            <p:fltVal val="0"/>
                                          </p:val>
                                        </p:tav>
                                        <p:tav tm="100000">
                                          <p:val>
                                            <p:strVal val="#ppt_w"/>
                                          </p:val>
                                        </p:tav>
                                      </p:tavLst>
                                    </p:anim>
                                    <p:anim calcmode="lin" valueType="num">
                                      <p:cBhvr>
                                        <p:cTn id="24" dur="500" fill="hold"/>
                                        <p:tgtEl>
                                          <p:spTgt spid="30"/>
                                        </p:tgtEl>
                                        <p:attrNameLst>
                                          <p:attrName>ppt_h</p:attrName>
                                        </p:attrNameLst>
                                      </p:cBhvr>
                                      <p:tavLst>
                                        <p:tav tm="0">
                                          <p:val>
                                            <p:fltVal val="0"/>
                                          </p:val>
                                        </p:tav>
                                        <p:tav tm="100000">
                                          <p:val>
                                            <p:strVal val="#ppt_h"/>
                                          </p:val>
                                        </p:tav>
                                      </p:tavLst>
                                    </p:anim>
                                    <p:animEffect transition="in" filter="fade">
                                      <p:cBhvr>
                                        <p:cTn id="25" dur="500"/>
                                        <p:tgtEl>
                                          <p:spTgt spid="30"/>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230"/>
                                        </p:tgtEl>
                                        <p:attrNameLst>
                                          <p:attrName>style.visibility</p:attrName>
                                        </p:attrNameLst>
                                      </p:cBhvr>
                                      <p:to>
                                        <p:strVal val="visible"/>
                                      </p:to>
                                    </p:set>
                                    <p:anim calcmode="lin" valueType="num">
                                      <p:cBhvr>
                                        <p:cTn id="35" dur="500" fill="hold"/>
                                        <p:tgtEl>
                                          <p:spTgt spid="230"/>
                                        </p:tgtEl>
                                        <p:attrNameLst>
                                          <p:attrName>ppt_w</p:attrName>
                                        </p:attrNameLst>
                                      </p:cBhvr>
                                      <p:tavLst>
                                        <p:tav tm="0">
                                          <p:val>
                                            <p:fltVal val="0"/>
                                          </p:val>
                                        </p:tav>
                                        <p:tav tm="100000">
                                          <p:val>
                                            <p:strVal val="#ppt_w"/>
                                          </p:val>
                                        </p:tav>
                                      </p:tavLst>
                                    </p:anim>
                                    <p:anim calcmode="lin" valueType="num">
                                      <p:cBhvr>
                                        <p:cTn id="36" dur="500" fill="hold"/>
                                        <p:tgtEl>
                                          <p:spTgt spid="230"/>
                                        </p:tgtEl>
                                        <p:attrNameLst>
                                          <p:attrName>ppt_h</p:attrName>
                                        </p:attrNameLst>
                                      </p:cBhvr>
                                      <p:tavLst>
                                        <p:tav tm="0">
                                          <p:val>
                                            <p:fltVal val="0"/>
                                          </p:val>
                                        </p:tav>
                                        <p:tav tm="100000">
                                          <p:val>
                                            <p:strVal val="#ppt_h"/>
                                          </p:val>
                                        </p:tav>
                                      </p:tavLst>
                                    </p:anim>
                                    <p:animEffect transition="in" filter="fade">
                                      <p:cBhvr>
                                        <p:cTn id="37" dur="500"/>
                                        <p:tgtEl>
                                          <p:spTgt spid="230"/>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231"/>
                                        </p:tgtEl>
                                        <p:attrNameLst>
                                          <p:attrName>style.visibility</p:attrName>
                                        </p:attrNameLst>
                                      </p:cBhvr>
                                      <p:to>
                                        <p:strVal val="visible"/>
                                      </p:to>
                                    </p:set>
                                    <p:anim calcmode="lin" valueType="num">
                                      <p:cBhvr>
                                        <p:cTn id="41" dur="500" fill="hold"/>
                                        <p:tgtEl>
                                          <p:spTgt spid="231"/>
                                        </p:tgtEl>
                                        <p:attrNameLst>
                                          <p:attrName>ppt_w</p:attrName>
                                        </p:attrNameLst>
                                      </p:cBhvr>
                                      <p:tavLst>
                                        <p:tav tm="0">
                                          <p:val>
                                            <p:fltVal val="0"/>
                                          </p:val>
                                        </p:tav>
                                        <p:tav tm="100000">
                                          <p:val>
                                            <p:strVal val="#ppt_w"/>
                                          </p:val>
                                        </p:tav>
                                      </p:tavLst>
                                    </p:anim>
                                    <p:anim calcmode="lin" valueType="num">
                                      <p:cBhvr>
                                        <p:cTn id="42" dur="500" fill="hold"/>
                                        <p:tgtEl>
                                          <p:spTgt spid="231"/>
                                        </p:tgtEl>
                                        <p:attrNameLst>
                                          <p:attrName>ppt_h</p:attrName>
                                        </p:attrNameLst>
                                      </p:cBhvr>
                                      <p:tavLst>
                                        <p:tav tm="0">
                                          <p:val>
                                            <p:fltVal val="0"/>
                                          </p:val>
                                        </p:tav>
                                        <p:tav tm="100000">
                                          <p:val>
                                            <p:strVal val="#ppt_h"/>
                                          </p:val>
                                        </p:tav>
                                      </p:tavLst>
                                    </p:anim>
                                    <p:animEffect transition="in" filter="fade">
                                      <p:cBhvr>
                                        <p:cTn id="43" dur="500"/>
                                        <p:tgtEl>
                                          <p:spTgt spid="231"/>
                                        </p:tgtEl>
                                      </p:cBhvr>
                                    </p:animEffect>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244"/>
                                        </p:tgtEl>
                                        <p:attrNameLst>
                                          <p:attrName>style.visibility</p:attrName>
                                        </p:attrNameLst>
                                      </p:cBhvr>
                                      <p:to>
                                        <p:strVal val="visible"/>
                                      </p:to>
                                    </p:set>
                                    <p:animEffect transition="in" filter="fade">
                                      <p:cBhvr>
                                        <p:cTn id="47" dur="500"/>
                                        <p:tgtEl>
                                          <p:spTgt spid="244"/>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245"/>
                                        </p:tgtEl>
                                        <p:attrNameLst>
                                          <p:attrName>style.visibility</p:attrName>
                                        </p:attrNameLst>
                                      </p:cBhvr>
                                      <p:to>
                                        <p:strVal val="visible"/>
                                      </p:to>
                                    </p:set>
                                    <p:animEffect transition="in" filter="fade">
                                      <p:cBhvr>
                                        <p:cTn id="51" dur="500"/>
                                        <p:tgtEl>
                                          <p:spTgt spid="245"/>
                                        </p:tgtEl>
                                      </p:cBhvr>
                                    </p:animEffect>
                                  </p:childTnLst>
                                </p:cTn>
                              </p:par>
                            </p:childTnLst>
                          </p:cTn>
                        </p:par>
                        <p:par>
                          <p:cTn id="52" fill="hold">
                            <p:stCondLst>
                              <p:cond delay="4500"/>
                            </p:stCondLst>
                            <p:childTnLst>
                              <p:par>
                                <p:cTn id="53" presetID="10" presetClass="entr" presetSubtype="0" fill="hold" nodeType="afterEffect">
                                  <p:stCondLst>
                                    <p:cond delay="0"/>
                                  </p:stCondLst>
                                  <p:childTnLst>
                                    <p:set>
                                      <p:cBhvr>
                                        <p:cTn id="54" dur="1" fill="hold">
                                          <p:stCondLst>
                                            <p:cond delay="0"/>
                                          </p:stCondLst>
                                        </p:cTn>
                                        <p:tgtEl>
                                          <p:spTgt spid="246"/>
                                        </p:tgtEl>
                                        <p:attrNameLst>
                                          <p:attrName>style.visibility</p:attrName>
                                        </p:attrNameLst>
                                      </p:cBhvr>
                                      <p:to>
                                        <p:strVal val="visible"/>
                                      </p:to>
                                    </p:set>
                                    <p:animEffect transition="in" filter="fade">
                                      <p:cBhvr>
                                        <p:cTn id="55" dur="500"/>
                                        <p:tgtEl>
                                          <p:spTgt spid="246"/>
                                        </p:tgtEl>
                                      </p:cBhvr>
                                    </p:animEffect>
                                  </p:childTnLst>
                                </p:cTn>
                              </p:par>
                            </p:childTnLst>
                          </p:cTn>
                        </p:par>
                        <p:par>
                          <p:cTn id="56" fill="hold">
                            <p:stCondLst>
                              <p:cond delay="5000"/>
                            </p:stCondLst>
                            <p:childTnLst>
                              <p:par>
                                <p:cTn id="57" presetID="10" presetClass="entr" presetSubtype="0" fill="hold" nodeType="afterEffect">
                                  <p:stCondLst>
                                    <p:cond delay="0"/>
                                  </p:stCondLst>
                                  <p:childTnLst>
                                    <p:set>
                                      <p:cBhvr>
                                        <p:cTn id="58" dur="1" fill="hold">
                                          <p:stCondLst>
                                            <p:cond delay="0"/>
                                          </p:stCondLst>
                                        </p:cTn>
                                        <p:tgtEl>
                                          <p:spTgt spid="247"/>
                                        </p:tgtEl>
                                        <p:attrNameLst>
                                          <p:attrName>style.visibility</p:attrName>
                                        </p:attrNameLst>
                                      </p:cBhvr>
                                      <p:to>
                                        <p:strVal val="visible"/>
                                      </p:to>
                                    </p:set>
                                    <p:animEffect transition="in" filter="fade">
                                      <p:cBhvr>
                                        <p:cTn id="59" dur="500"/>
                                        <p:tgtEl>
                                          <p:spTgt spid="247"/>
                                        </p:tgtEl>
                                      </p:cBhvr>
                                    </p:animEffect>
                                  </p:childTnLst>
                                </p:cTn>
                              </p:par>
                            </p:childTnLst>
                          </p:cTn>
                        </p:par>
                        <p:par>
                          <p:cTn id="60" fill="hold">
                            <p:stCondLst>
                              <p:cond delay="5500"/>
                            </p:stCondLst>
                            <p:childTnLst>
                              <p:par>
                                <p:cTn id="61" presetID="10" presetClass="entr" presetSubtype="0" fill="hold" nodeType="afterEffect">
                                  <p:stCondLst>
                                    <p:cond delay="0"/>
                                  </p:stCondLst>
                                  <p:childTnLst>
                                    <p:set>
                                      <p:cBhvr>
                                        <p:cTn id="62" dur="1" fill="hold">
                                          <p:stCondLst>
                                            <p:cond delay="0"/>
                                          </p:stCondLst>
                                        </p:cTn>
                                        <p:tgtEl>
                                          <p:spTgt spid="248"/>
                                        </p:tgtEl>
                                        <p:attrNameLst>
                                          <p:attrName>style.visibility</p:attrName>
                                        </p:attrNameLst>
                                      </p:cBhvr>
                                      <p:to>
                                        <p:strVal val="visible"/>
                                      </p:to>
                                    </p:set>
                                    <p:animEffect transition="in" filter="fade">
                                      <p:cBhvr>
                                        <p:cTn id="63" dur="500"/>
                                        <p:tgtEl>
                                          <p:spTgt spid="248"/>
                                        </p:tgtEl>
                                      </p:cBhvr>
                                    </p:animEffect>
                                  </p:childTnLst>
                                </p:cTn>
                              </p:par>
                            </p:childTnLst>
                          </p:cTn>
                        </p:par>
                        <p:par>
                          <p:cTn id="64" fill="hold">
                            <p:stCondLst>
                              <p:cond delay="6000"/>
                            </p:stCondLst>
                            <p:childTnLst>
                              <p:par>
                                <p:cTn id="65" presetID="10" presetClass="entr" presetSubtype="0" fill="hold" nodeType="afterEffect">
                                  <p:stCondLst>
                                    <p:cond delay="0"/>
                                  </p:stCondLst>
                                  <p:childTnLst>
                                    <p:set>
                                      <p:cBhvr>
                                        <p:cTn id="66" dur="1" fill="hold">
                                          <p:stCondLst>
                                            <p:cond delay="0"/>
                                          </p:stCondLst>
                                        </p:cTn>
                                        <p:tgtEl>
                                          <p:spTgt spid="249"/>
                                        </p:tgtEl>
                                        <p:attrNameLst>
                                          <p:attrName>style.visibility</p:attrName>
                                        </p:attrNameLst>
                                      </p:cBhvr>
                                      <p:to>
                                        <p:strVal val="visible"/>
                                      </p:to>
                                    </p:set>
                                    <p:animEffect transition="in" filter="fade">
                                      <p:cBhvr>
                                        <p:cTn id="67" dur="5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230" grpId="0" animBg="1"/>
      <p:bldP spid="2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Рисунок 96">
            <a:extLst>
              <a:ext uri="{FF2B5EF4-FFF2-40B4-BE49-F238E27FC236}">
                <a16:creationId xmlns:a16="http://schemas.microsoft.com/office/drawing/2014/main" id="{C649A709-C7E5-0B2C-C708-49E97CED946B}"/>
              </a:ext>
            </a:extLst>
          </p:cNvPr>
          <p:cNvPicPr>
            <a:picLocks noChangeAspect="1"/>
          </p:cNvPicPr>
          <p:nvPr/>
        </p:nvPicPr>
        <p:blipFill>
          <a:blip r:embed="rId2"/>
          <a:stretch>
            <a:fillRect/>
          </a:stretch>
        </p:blipFill>
        <p:spPr>
          <a:xfrm>
            <a:off x="4479126" y="3429000"/>
            <a:ext cx="4629377" cy="3061151"/>
          </a:xfrm>
          <a:prstGeom prst="rect">
            <a:avLst/>
          </a:prstGeom>
        </p:spPr>
      </p:pic>
      <p:sp>
        <p:nvSpPr>
          <p:cNvPr id="11" name="Прямоугольник 10">
            <a:extLst>
              <a:ext uri="{FF2B5EF4-FFF2-40B4-BE49-F238E27FC236}">
                <a16:creationId xmlns:a16="http://schemas.microsoft.com/office/drawing/2014/main" id="{CBE71135-2582-46EB-9A7E-0573BF794E65}"/>
              </a:ext>
            </a:extLst>
          </p:cNvPr>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Номер слайда 3">
            <a:extLst>
              <a:ext uri="{FF2B5EF4-FFF2-40B4-BE49-F238E27FC236}">
                <a16:creationId xmlns:a16="http://schemas.microsoft.com/office/drawing/2014/main" id="{7963AB4D-D3F3-4F92-89E9-D3C4531E6788}"/>
              </a:ext>
            </a:extLst>
          </p:cNvPr>
          <p:cNvSpPr txBox="1">
            <a:spLocks/>
          </p:cNvSpPr>
          <p:nvPr/>
        </p:nvSpPr>
        <p:spPr bwMode="auto">
          <a:xfrm>
            <a:off x="8460432" y="6524625"/>
            <a:ext cx="504056"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16</a:t>
            </a:fld>
            <a:endParaRPr lang="en-US" sz="1200" dirty="0">
              <a:solidFill>
                <a:schemeClr val="bg2">
                  <a:lumMod val="75000"/>
                </a:schemeClr>
              </a:solidFill>
            </a:endParaRPr>
          </a:p>
        </p:txBody>
      </p:sp>
      <p:sp>
        <p:nvSpPr>
          <p:cNvPr id="2" name="TextShape 1">
            <a:extLst>
              <a:ext uri="{FF2B5EF4-FFF2-40B4-BE49-F238E27FC236}">
                <a16:creationId xmlns:a16="http://schemas.microsoft.com/office/drawing/2014/main" id="{A2144F45-FA81-F634-9385-DFB1C50DDC72}"/>
              </a:ext>
            </a:extLst>
          </p:cNvPr>
          <p:cNvSpPr txBox="1"/>
          <p:nvPr/>
        </p:nvSpPr>
        <p:spPr>
          <a:xfrm>
            <a:off x="0" y="413608"/>
            <a:ext cx="9143999" cy="611507"/>
          </a:xfrm>
          <a:prstGeom prst="rect">
            <a:avLst/>
          </a:prstGeom>
          <a:noFill/>
          <a:ln>
            <a:noFill/>
          </a:ln>
        </p:spPr>
        <p:txBody>
          <a:bodyPr lIns="0" tIns="0" rIns="0" bIns="0" anchor="ctr"/>
          <a:lstStyle/>
          <a:p>
            <a:pPr algn="ct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Mass </a:t>
            </a:r>
            <a:r>
              <a:rPr lang="en-US" sz="3000" b="1" spc="-1">
                <a:solidFill>
                  <a:schemeClr val="bg1"/>
                </a:solidFill>
                <a:effectLst>
                  <a:outerShdw blurRad="38100" dist="38100" dir="2700000" algn="tl">
                    <a:srgbClr val="000000">
                      <a:alpha val="43137"/>
                    </a:srgbClr>
                  </a:outerShdw>
                </a:effectLst>
                <a:uFill>
                  <a:solidFill>
                    <a:srgbClr val="FFFFFF"/>
                  </a:solidFill>
                </a:uFill>
                <a:latin typeface="Arial"/>
              </a:rPr>
              <a:t>Production with L1 </a:t>
            </a: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via DIRAC </a:t>
            </a:r>
            <a:r>
              <a:rPr lang="en-US" sz="2400" b="1" spc="-1" dirty="0">
                <a:solidFill>
                  <a:schemeClr val="bg1"/>
                </a:solidFill>
                <a:effectLst>
                  <a:outerShdw blurRad="38100" dist="38100" dir="2700000" algn="tl">
                    <a:srgbClr val="000000">
                      <a:alpha val="43137"/>
                    </a:srgbClr>
                  </a:outerShdw>
                </a:effectLst>
                <a:uFill>
                  <a:solidFill>
                    <a:srgbClr val="FFFFFF"/>
                  </a:solidFill>
                </a:uFill>
                <a:latin typeface="Arial"/>
              </a:rPr>
              <a:t>(April 2023)</a:t>
            </a:r>
            <a:endParaRPr lang="en-US" sz="2400" b="1" i="1" spc="-1" dirty="0">
              <a:solidFill>
                <a:schemeClr val="bg1"/>
              </a:solidFill>
              <a:effectLst>
                <a:outerShdw blurRad="38100" dist="38100" dir="2700000" algn="tl">
                  <a:srgbClr val="000000">
                    <a:alpha val="43137"/>
                  </a:srgbClr>
                </a:outerShdw>
              </a:effectLst>
              <a:uFill>
                <a:solidFill>
                  <a:srgbClr val="FFFFFF"/>
                </a:solidFill>
              </a:uFill>
              <a:latin typeface="Arial"/>
            </a:endParaRPr>
          </a:p>
        </p:txBody>
      </p:sp>
      <p:pic>
        <p:nvPicPr>
          <p:cNvPr id="96" name="Рисунок 95">
            <a:extLst>
              <a:ext uri="{FF2B5EF4-FFF2-40B4-BE49-F238E27FC236}">
                <a16:creationId xmlns:a16="http://schemas.microsoft.com/office/drawing/2014/main" id="{EA9EF8C4-6950-060C-FA60-032BAC456D4D}"/>
              </a:ext>
            </a:extLst>
          </p:cNvPr>
          <p:cNvPicPr>
            <a:picLocks noChangeAspect="1"/>
          </p:cNvPicPr>
          <p:nvPr/>
        </p:nvPicPr>
        <p:blipFill rotWithShape="1">
          <a:blip r:embed="rId3"/>
          <a:srcRect t="9459" b="918"/>
          <a:stretch/>
        </p:blipFill>
        <p:spPr>
          <a:xfrm>
            <a:off x="-55344" y="1368000"/>
            <a:ext cx="5340846" cy="2988000"/>
          </a:xfrm>
          <a:prstGeom prst="rect">
            <a:avLst/>
          </a:prstGeom>
        </p:spPr>
      </p:pic>
      <p:sp>
        <p:nvSpPr>
          <p:cNvPr id="98" name="TextBox 97">
            <a:extLst>
              <a:ext uri="{FF2B5EF4-FFF2-40B4-BE49-F238E27FC236}">
                <a16:creationId xmlns:a16="http://schemas.microsoft.com/office/drawing/2014/main" id="{2D9AD412-1417-351E-2581-9F3922DA9C4D}"/>
              </a:ext>
            </a:extLst>
          </p:cNvPr>
          <p:cNvSpPr txBox="1"/>
          <p:nvPr/>
        </p:nvSpPr>
        <p:spPr>
          <a:xfrm>
            <a:off x="179512" y="4414228"/>
            <a:ext cx="4104456" cy="2040999"/>
          </a:xfrm>
          <a:prstGeom prst="rect">
            <a:avLst/>
          </a:prstGeom>
          <a:noFill/>
          <a:ln w="29160">
            <a:solidFill>
              <a:srgbClr val="FF0000"/>
            </a:solidFill>
            <a:prstDash val="solid"/>
          </a:ln>
        </p:spPr>
        <p:txBody>
          <a:bodyPr vert="horz" wrap="square" lIns="104400" tIns="59400" rIns="104400" bIns="59400" anchorCtr="0" compatLnSpc="0">
            <a:spAutoFit/>
          </a:bodyPr>
          <a:lstStyle/>
          <a:p>
            <a:pPr algn="ctr" hangingPunct="0">
              <a:spcBef>
                <a:spcPts val="0"/>
              </a:spcBef>
              <a:spcAft>
                <a:spcPts val="0"/>
              </a:spcAft>
              <a:defRPr sz="1800">
                <a:solidFill>
                  <a:srgbClr val="000000"/>
                </a:solidFill>
              </a:defRPr>
            </a:pPr>
            <a:r>
              <a:rPr lang="ru-RU" sz="1400" dirty="0">
                <a:solidFill>
                  <a:srgbClr val="000000"/>
                </a:solidFill>
                <a:latin typeface="Liberation Sans" pitchFamily="18"/>
                <a:ea typeface="DejaVu Sans" pitchFamily="2"/>
                <a:cs typeface="DejaVu Sans" pitchFamily="2"/>
              </a:rPr>
              <a:t>Total </a:t>
            </a:r>
            <a:r>
              <a:rPr lang="en-US" sz="1400" dirty="0">
                <a:solidFill>
                  <a:srgbClr val="000000"/>
                </a:solidFill>
                <a:latin typeface="Liberation Sans" pitchFamily="18"/>
                <a:ea typeface="DejaVu Sans" pitchFamily="2"/>
                <a:cs typeface="DejaVu Sans" pitchFamily="2"/>
              </a:rPr>
              <a:t>files: </a:t>
            </a:r>
            <a:r>
              <a:rPr lang="ru-RU" sz="1400" b="1" dirty="0">
                <a:solidFill>
                  <a:srgbClr val="000000"/>
                </a:solidFill>
                <a:latin typeface="Liberation Sans" pitchFamily="18"/>
                <a:ea typeface="DejaVu Sans" pitchFamily="2"/>
                <a:cs typeface="DejaVu Sans" pitchFamily="2"/>
              </a:rPr>
              <a:t>3</a:t>
            </a:r>
            <a:r>
              <a:rPr lang="en-US" sz="1400" b="1" dirty="0">
                <a:solidFill>
                  <a:srgbClr val="000000"/>
                </a:solidFill>
                <a:latin typeface="Liberation Sans" pitchFamily="18"/>
                <a:ea typeface="DejaVu Sans" pitchFamily="2"/>
                <a:cs typeface="DejaVu Sans" pitchFamily="2"/>
              </a:rPr>
              <a:t>0 741     </a:t>
            </a:r>
            <a:r>
              <a:rPr lang="en-US" sz="1400" dirty="0">
                <a:solidFill>
                  <a:srgbClr val="000000"/>
                </a:solidFill>
                <a:latin typeface="Liberation Sans" pitchFamily="18"/>
                <a:ea typeface="DejaVu Sans" pitchFamily="2"/>
                <a:cs typeface="DejaVu Sans" pitchFamily="2"/>
              </a:rPr>
              <a:t>Total raw size: </a:t>
            </a:r>
            <a:r>
              <a:rPr lang="en-US" sz="1400" b="1" dirty="0">
                <a:solidFill>
                  <a:srgbClr val="000000"/>
                </a:solidFill>
                <a:latin typeface="Liberation Sans" pitchFamily="18"/>
                <a:ea typeface="DejaVu Sans" pitchFamily="2"/>
                <a:cs typeface="DejaVu Sans" pitchFamily="2"/>
              </a:rPr>
              <a:t>393 TB</a:t>
            </a:r>
          </a:p>
          <a:p>
            <a:pPr algn="ctr" hangingPunct="0">
              <a:spcBef>
                <a:spcPts val="0"/>
              </a:spcBef>
              <a:spcAft>
                <a:spcPts val="0"/>
              </a:spcAft>
              <a:defRPr sz="1800">
                <a:solidFill>
                  <a:srgbClr val="000000"/>
                </a:solidFill>
              </a:defRPr>
            </a:pPr>
            <a:r>
              <a:rPr lang="en-US" sz="1400" dirty="0">
                <a:solidFill>
                  <a:srgbClr val="000000"/>
                </a:solidFill>
                <a:latin typeface="Liberation Sans" pitchFamily="18"/>
                <a:ea typeface="DejaVu Sans" pitchFamily="2"/>
                <a:cs typeface="DejaVu Sans" pitchFamily="2"/>
              </a:rPr>
              <a:t>Average transfer speed (20 streams):</a:t>
            </a:r>
            <a:r>
              <a:rPr lang="en-US" sz="1400" b="1" dirty="0">
                <a:solidFill>
                  <a:srgbClr val="000000"/>
                </a:solidFill>
                <a:latin typeface="Liberation Sans" pitchFamily="18"/>
                <a:ea typeface="DejaVu Sans" pitchFamily="2"/>
                <a:cs typeface="DejaVu Sans" pitchFamily="2"/>
              </a:rPr>
              <a:t> 1.92 GB/s</a:t>
            </a:r>
          </a:p>
          <a:p>
            <a:pPr algn="ctr" hangingPunct="0">
              <a:spcBef>
                <a:spcPts val="0"/>
              </a:spcBef>
              <a:spcAft>
                <a:spcPts val="0"/>
              </a:spcAft>
              <a:defRPr sz="1800">
                <a:solidFill>
                  <a:srgbClr val="000000"/>
                </a:solidFill>
              </a:defRPr>
            </a:pPr>
            <a:r>
              <a:rPr lang="en-US" sz="1400" dirty="0">
                <a:solidFill>
                  <a:srgbClr val="000000"/>
                </a:solidFill>
                <a:latin typeface="Liberation Sans" pitchFamily="18"/>
                <a:ea typeface="DejaVu Sans" pitchFamily="2"/>
                <a:cs typeface="DejaVu Sans" pitchFamily="2"/>
              </a:rPr>
              <a:t>Total transfer duration: </a:t>
            </a:r>
            <a:r>
              <a:rPr lang="en-US" sz="1400" b="1" dirty="0">
                <a:solidFill>
                  <a:srgbClr val="000000"/>
                </a:solidFill>
                <a:latin typeface="Liberation Sans" pitchFamily="18"/>
                <a:ea typeface="DejaVu Sans" pitchFamily="2"/>
                <a:cs typeface="DejaVu Sans" pitchFamily="2"/>
              </a:rPr>
              <a:t>2d 15h</a:t>
            </a:r>
          </a:p>
          <a:p>
            <a:pPr algn="ctr" hangingPunct="0">
              <a:spcBef>
                <a:spcPts val="0"/>
              </a:spcBef>
              <a:spcAft>
                <a:spcPts val="0"/>
              </a:spcAft>
              <a:defRPr sz="1800">
                <a:solidFill>
                  <a:srgbClr val="000000"/>
                </a:solidFill>
              </a:defRPr>
            </a:pPr>
            <a:r>
              <a:rPr lang="en-US" sz="1400" dirty="0">
                <a:solidFill>
                  <a:srgbClr val="000000"/>
                </a:solidFill>
                <a:latin typeface="Liberation Sans" pitchFamily="18"/>
                <a:ea typeface="DejaVu Sans" pitchFamily="2"/>
                <a:cs typeface="DejaVu Sans" pitchFamily="2"/>
              </a:rPr>
              <a:t>Max transfer speed (R+W) EOS@MLIT:</a:t>
            </a:r>
            <a:r>
              <a:rPr lang="en-US" sz="1400" b="1" dirty="0">
                <a:solidFill>
                  <a:srgbClr val="000000"/>
                </a:solidFill>
                <a:latin typeface="Liberation Sans" pitchFamily="18"/>
                <a:ea typeface="DejaVu Sans" pitchFamily="2"/>
                <a:cs typeface="DejaVu Sans" pitchFamily="2"/>
              </a:rPr>
              <a:t> 7.5 GB/s</a:t>
            </a:r>
          </a:p>
          <a:p>
            <a:pPr marL="0" marR="0" lvl="0" indent="0" algn="ctr" rtl="0" hangingPunct="0">
              <a:lnSpc>
                <a:spcPct val="100000"/>
              </a:lnSpc>
              <a:spcBef>
                <a:spcPts val="900"/>
              </a:spcBef>
              <a:spcAft>
                <a:spcPts val="0"/>
              </a:spcAft>
              <a:buNone/>
              <a:tabLst/>
              <a:defRPr sz="1800">
                <a:solidFill>
                  <a:srgbClr val="000000"/>
                </a:solidFill>
              </a:defRPr>
            </a:pPr>
            <a:r>
              <a:rPr lang="ru-RU" sz="1400" i="0" u="none" strike="noStrike" kern="1200" cap="none" dirty="0">
                <a:ln>
                  <a:noFill/>
                </a:ln>
                <a:solidFill>
                  <a:srgbClr val="000000"/>
                </a:solidFill>
                <a:latin typeface="Liberation Sans" pitchFamily="18"/>
                <a:ea typeface="DejaVu Sans" pitchFamily="2"/>
                <a:cs typeface="DejaVu Sans" pitchFamily="2"/>
              </a:rPr>
              <a:t>Disk </a:t>
            </a:r>
            <a:r>
              <a:rPr lang="en-US" sz="1400" i="0" u="none" strike="noStrike" kern="1200" cap="none" dirty="0">
                <a:ln>
                  <a:noFill/>
                </a:ln>
                <a:solidFill>
                  <a:srgbClr val="000000"/>
                </a:solidFill>
                <a:latin typeface="Liberation Sans" pitchFamily="18"/>
                <a:ea typeface="DejaVu Sans" pitchFamily="2"/>
                <a:cs typeface="DejaVu Sans" pitchFamily="2"/>
              </a:rPr>
              <a:t>usage</a:t>
            </a:r>
            <a:r>
              <a:rPr lang="en-US" sz="1400" b="1" i="0" u="none" strike="noStrike" kern="1200" cap="none" dirty="0">
                <a:ln>
                  <a:noFill/>
                </a:ln>
                <a:solidFill>
                  <a:srgbClr val="000000"/>
                </a:solidFill>
                <a:latin typeface="Liberation Sans" pitchFamily="18"/>
                <a:ea typeface="DejaVu Sans" pitchFamily="2"/>
                <a:cs typeface="DejaVu Sans" pitchFamily="2"/>
              </a:rPr>
              <a:t>: </a:t>
            </a:r>
            <a:r>
              <a:rPr lang="en-US" sz="1400" b="0" i="0" u="none" strike="noStrike" kern="1200" cap="none" dirty="0" err="1">
                <a:ln>
                  <a:noFill/>
                </a:ln>
                <a:solidFill>
                  <a:srgbClr val="000000"/>
                </a:solidFill>
                <a:latin typeface="Liberation Sans" pitchFamily="18"/>
                <a:ea typeface="DejaVu Sans" pitchFamily="2"/>
                <a:cs typeface="DejaVu Sans" pitchFamily="2"/>
              </a:rPr>
              <a:t>t</a:t>
            </a:r>
            <a:r>
              <a:rPr lang="en-US" sz="1400" dirty="0" err="1">
                <a:solidFill>
                  <a:srgbClr val="000000"/>
                </a:solidFill>
                <a:latin typeface="Liberation Sans" pitchFamily="18"/>
                <a:ea typeface="DejaVu Sans" pitchFamily="2"/>
                <a:cs typeface="DejaVu Sans" pitchFamily="2"/>
              </a:rPr>
              <a:t>mp</a:t>
            </a:r>
            <a:r>
              <a:rPr lang="ru-RU" sz="1400" b="0" i="0" u="none" strike="noStrike" kern="1200" cap="none" dirty="0">
                <a:ln>
                  <a:noFill/>
                </a:ln>
                <a:solidFill>
                  <a:srgbClr val="000000"/>
                </a:solidFill>
                <a:latin typeface="Liberation Sans" pitchFamily="18"/>
                <a:ea typeface="DejaVu Sans" pitchFamily="2"/>
                <a:cs typeface="DejaVu Sans" pitchFamily="2"/>
              </a:rPr>
              <a:t> file: </a:t>
            </a:r>
            <a:r>
              <a:rPr lang="ru-RU" sz="1400" b="1" i="0" u="none" strike="noStrike" kern="1200" cap="none" dirty="0">
                <a:ln>
                  <a:noFill/>
                </a:ln>
                <a:solidFill>
                  <a:srgbClr val="000000"/>
                </a:solidFill>
                <a:latin typeface="Liberation Sans" pitchFamily="18"/>
                <a:ea typeface="DejaVu Sans" pitchFamily="2"/>
                <a:cs typeface="DejaVu Sans" pitchFamily="2"/>
              </a:rPr>
              <a:t>8 GB</a:t>
            </a:r>
            <a:r>
              <a:rPr lang="en-US" sz="1400" b="1" i="0" u="none" strike="noStrike" kern="1200" cap="none" dirty="0">
                <a:ln>
                  <a:noFill/>
                </a:ln>
                <a:solidFill>
                  <a:srgbClr val="000000"/>
                </a:solidFill>
                <a:latin typeface="Liberation Sans" pitchFamily="18"/>
                <a:ea typeface="DejaVu Sans" pitchFamily="2"/>
                <a:cs typeface="DejaVu Sans" pitchFamily="2"/>
              </a:rPr>
              <a:t> </a:t>
            </a:r>
            <a:r>
              <a:rPr lang="en-US" sz="1400" b="0" i="0" u="none" strike="noStrike" kern="1200" cap="none" dirty="0">
                <a:ln>
                  <a:noFill/>
                </a:ln>
                <a:solidFill>
                  <a:srgbClr val="000000"/>
                </a:solidFill>
                <a:latin typeface="Liberation Sans" pitchFamily="18"/>
                <a:ea typeface="DejaVu Sans" pitchFamily="2"/>
                <a:cs typeface="DejaVu Sans" pitchFamily="2"/>
              </a:rPr>
              <a:t>result</a:t>
            </a:r>
            <a:r>
              <a:rPr lang="ru-RU" sz="1400" b="0" i="0" u="none" strike="noStrike" kern="1200" cap="none" dirty="0">
                <a:ln>
                  <a:noFill/>
                </a:ln>
                <a:solidFill>
                  <a:srgbClr val="000000"/>
                </a:solidFill>
                <a:latin typeface="Liberation Sans" pitchFamily="18"/>
                <a:ea typeface="DejaVu Sans" pitchFamily="2"/>
                <a:cs typeface="DejaVu Sans" pitchFamily="2"/>
              </a:rPr>
              <a:t> file: </a:t>
            </a:r>
            <a:r>
              <a:rPr lang="ru-RU" sz="1400" b="1" i="0" u="none" strike="noStrike" kern="1200" cap="none" dirty="0">
                <a:ln>
                  <a:noFill/>
                </a:ln>
                <a:solidFill>
                  <a:srgbClr val="000000"/>
                </a:solidFill>
                <a:latin typeface="Liberation Sans" pitchFamily="18"/>
                <a:ea typeface="DejaVu Sans" pitchFamily="2"/>
                <a:cs typeface="DejaVu Sans" pitchFamily="2"/>
              </a:rPr>
              <a:t>800</a:t>
            </a:r>
            <a:r>
              <a:rPr lang="en-US" sz="1400" b="1" i="0" u="none" strike="noStrike" kern="1200" cap="none" dirty="0">
                <a:ln>
                  <a:noFill/>
                </a:ln>
                <a:solidFill>
                  <a:srgbClr val="000000"/>
                </a:solidFill>
                <a:latin typeface="Liberation Sans" pitchFamily="18"/>
                <a:ea typeface="DejaVu Sans" pitchFamily="2"/>
                <a:cs typeface="DejaVu Sans" pitchFamily="2"/>
              </a:rPr>
              <a:t> </a:t>
            </a:r>
            <a:r>
              <a:rPr lang="ru-RU" sz="1400" b="1" i="0" u="none" strike="noStrike" kern="1200" cap="none" dirty="0">
                <a:ln>
                  <a:noFill/>
                </a:ln>
                <a:solidFill>
                  <a:srgbClr val="000000"/>
                </a:solidFill>
                <a:latin typeface="Liberation Sans" pitchFamily="18"/>
                <a:ea typeface="DejaVu Sans" pitchFamily="2"/>
                <a:cs typeface="DejaVu Sans" pitchFamily="2"/>
              </a:rPr>
              <a:t>MB</a:t>
            </a:r>
          </a:p>
          <a:p>
            <a:pPr lvl="0" algn="ctr" hangingPunct="0">
              <a:spcBef>
                <a:spcPts val="0"/>
              </a:spcBef>
              <a:spcAft>
                <a:spcPts val="0"/>
              </a:spcAft>
              <a:defRPr sz="1800">
                <a:solidFill>
                  <a:srgbClr val="000000"/>
                </a:solidFill>
              </a:defRPr>
            </a:pPr>
            <a:r>
              <a:rPr lang="ru-RU" sz="1400" b="0" i="0" u="none" strike="noStrike" kern="1200" cap="none" dirty="0">
                <a:ln>
                  <a:noFill/>
                </a:ln>
                <a:solidFill>
                  <a:srgbClr val="C00000"/>
                </a:solidFill>
                <a:latin typeface="Liberation Sans" pitchFamily="18"/>
                <a:ea typeface="DejaVu Sans" pitchFamily="2"/>
                <a:cs typeface="DejaVu Sans" pitchFamily="2"/>
              </a:rPr>
              <a:t>Total </a:t>
            </a:r>
            <a:r>
              <a:rPr lang="en-US" sz="1400" b="0" i="0" u="none" strike="noStrike" kern="1200" cap="none" dirty="0">
                <a:ln>
                  <a:noFill/>
                </a:ln>
                <a:solidFill>
                  <a:srgbClr val="C00000"/>
                </a:solidFill>
                <a:latin typeface="Liberation Sans" pitchFamily="18"/>
                <a:ea typeface="DejaVu Sans" pitchFamily="2"/>
                <a:cs typeface="DejaVu Sans" pitchFamily="2"/>
              </a:rPr>
              <a:t>disk usage</a:t>
            </a:r>
            <a:r>
              <a:rPr lang="ru-RU" sz="1400" b="0" i="0" u="none" strike="noStrike" kern="1200" cap="none" dirty="0">
                <a:ln>
                  <a:noFill/>
                </a:ln>
                <a:solidFill>
                  <a:srgbClr val="C00000"/>
                </a:solidFill>
                <a:latin typeface="Liberation Sans" pitchFamily="18"/>
                <a:ea typeface="DejaVu Sans" pitchFamily="2"/>
                <a:cs typeface="DejaVu Sans" pitchFamily="2"/>
              </a:rPr>
              <a:t> </a:t>
            </a:r>
            <a:r>
              <a:rPr lang="en-US" sz="1400" b="0" i="0" u="none" strike="noStrike" kern="1200" cap="none" dirty="0">
                <a:ln>
                  <a:noFill/>
                </a:ln>
                <a:solidFill>
                  <a:srgbClr val="C00000"/>
                </a:solidFill>
                <a:latin typeface="Liberation Sans" pitchFamily="18"/>
                <a:ea typeface="DejaVu Sans" pitchFamily="2"/>
                <a:cs typeface="DejaVu Sans" pitchFamily="2"/>
              </a:rPr>
              <a:t>per</a:t>
            </a:r>
            <a:r>
              <a:rPr lang="ru-RU" sz="1400" b="0" i="0" u="none" strike="noStrike" kern="1200" cap="none" dirty="0">
                <a:ln>
                  <a:noFill/>
                </a:ln>
                <a:solidFill>
                  <a:srgbClr val="C00000"/>
                </a:solidFill>
                <a:latin typeface="Liberation Sans" pitchFamily="18"/>
                <a:ea typeface="DejaVu Sans" pitchFamily="2"/>
                <a:cs typeface="DejaVu Sans" pitchFamily="2"/>
              </a:rPr>
              <a:t> </a:t>
            </a:r>
            <a:r>
              <a:rPr lang="en-US" sz="1400" b="0" i="0" u="none" strike="noStrike" kern="1200" cap="none" dirty="0">
                <a:ln>
                  <a:noFill/>
                </a:ln>
                <a:solidFill>
                  <a:srgbClr val="C00000"/>
                </a:solidFill>
                <a:latin typeface="Liberation Sans" pitchFamily="18"/>
                <a:ea typeface="DejaVu Sans" pitchFamily="2"/>
                <a:cs typeface="DejaVu Sans" pitchFamily="2"/>
              </a:rPr>
              <a:t>job (</a:t>
            </a:r>
            <a:r>
              <a:rPr lang="ru-RU" sz="1400" dirty="0">
                <a:solidFill>
                  <a:srgbClr val="C00000"/>
                </a:solidFill>
                <a:latin typeface="Liberation Sans" pitchFamily="18"/>
                <a:ea typeface="DejaVu Sans" pitchFamily="2"/>
                <a:cs typeface="DejaVu Sans" pitchFamily="2"/>
              </a:rPr>
              <a:t>15 GB</a:t>
            </a:r>
            <a:r>
              <a:rPr lang="en-US" sz="1400" b="0" i="0" u="none" strike="noStrike" kern="1200" cap="none" dirty="0">
                <a:ln>
                  <a:noFill/>
                </a:ln>
                <a:solidFill>
                  <a:srgbClr val="C00000"/>
                </a:solidFill>
                <a:latin typeface="Liberation Sans" pitchFamily="18"/>
                <a:ea typeface="DejaVu Sans" pitchFamily="2"/>
                <a:cs typeface="DejaVu Sans" pitchFamily="2"/>
              </a:rPr>
              <a:t>)</a:t>
            </a:r>
            <a:r>
              <a:rPr lang="ru-RU" sz="1400" b="0" i="0" u="none" strike="noStrike" kern="1200" cap="none" dirty="0">
                <a:ln>
                  <a:noFill/>
                </a:ln>
                <a:solidFill>
                  <a:srgbClr val="C00000"/>
                </a:solidFill>
                <a:latin typeface="Liberation Sans" pitchFamily="18"/>
                <a:ea typeface="DejaVu Sans" pitchFamily="2"/>
                <a:cs typeface="DejaVu Sans" pitchFamily="2"/>
              </a:rPr>
              <a:t>: </a:t>
            </a:r>
            <a:r>
              <a:rPr lang="ru-RU" sz="1400" b="1" i="0" u="none" strike="noStrike" kern="1200" cap="none" dirty="0">
                <a:ln>
                  <a:noFill/>
                </a:ln>
                <a:solidFill>
                  <a:srgbClr val="C00000"/>
                </a:solidFill>
                <a:latin typeface="Liberation Sans" pitchFamily="18"/>
                <a:ea typeface="DejaVu Sans" pitchFamily="2"/>
                <a:cs typeface="DejaVu Sans" pitchFamily="2"/>
              </a:rPr>
              <a:t>25 GB</a:t>
            </a:r>
            <a:endParaRPr lang="en-US" sz="1400" b="1" i="0" u="none" strike="noStrike" kern="1200" cap="none" dirty="0">
              <a:ln>
                <a:noFill/>
              </a:ln>
              <a:solidFill>
                <a:srgbClr val="C00000"/>
              </a:solidFill>
              <a:latin typeface="Liberation Sans" pitchFamily="18"/>
              <a:ea typeface="DejaVu Sans" pitchFamily="2"/>
              <a:cs typeface="DejaVu Sans" pitchFamily="2"/>
            </a:endParaRPr>
          </a:p>
          <a:p>
            <a:pPr algn="ctr" hangingPunct="0">
              <a:spcBef>
                <a:spcPts val="0"/>
              </a:spcBef>
              <a:spcAft>
                <a:spcPts val="0"/>
              </a:spcAft>
              <a:defRPr sz="1800">
                <a:solidFill>
                  <a:srgbClr val="000000"/>
                </a:solidFill>
              </a:defRPr>
            </a:pPr>
            <a:r>
              <a:rPr lang="ru-RU" sz="1400" dirty="0">
                <a:solidFill>
                  <a:srgbClr val="000000"/>
                </a:solidFill>
                <a:latin typeface="Liberation Sans" pitchFamily="18"/>
                <a:ea typeface="DejaVu Sans" pitchFamily="2"/>
                <a:cs typeface="DejaVu Sans" pitchFamily="2"/>
              </a:rPr>
              <a:t>RAM </a:t>
            </a:r>
            <a:r>
              <a:rPr lang="en-US" sz="1400" dirty="0">
                <a:solidFill>
                  <a:srgbClr val="000000"/>
                </a:solidFill>
                <a:latin typeface="Liberation Sans" pitchFamily="18"/>
                <a:ea typeface="DejaVu Sans" pitchFamily="2"/>
                <a:cs typeface="DejaVu Sans" pitchFamily="2"/>
              </a:rPr>
              <a:t>usage</a:t>
            </a:r>
            <a:r>
              <a:rPr lang="ru-RU" sz="1400" dirty="0">
                <a:solidFill>
                  <a:srgbClr val="000000"/>
                </a:solidFill>
                <a:latin typeface="Liberation Sans" pitchFamily="18"/>
                <a:ea typeface="DejaVu Sans" pitchFamily="2"/>
                <a:cs typeface="DejaVu Sans" pitchFamily="2"/>
              </a:rPr>
              <a:t>: </a:t>
            </a:r>
            <a:r>
              <a:rPr lang="ru-RU" sz="1400" b="1" dirty="0">
                <a:solidFill>
                  <a:srgbClr val="000000"/>
                </a:solidFill>
                <a:latin typeface="Liberation Sans" pitchFamily="18"/>
                <a:ea typeface="DejaVu Sans" pitchFamily="2"/>
                <a:cs typeface="DejaVu Sans" pitchFamily="2"/>
              </a:rPr>
              <a:t>2</a:t>
            </a:r>
            <a:r>
              <a:rPr lang="en-US" sz="1400" b="1" dirty="0">
                <a:solidFill>
                  <a:srgbClr val="000000"/>
                </a:solidFill>
                <a:latin typeface="Liberation Sans" pitchFamily="18"/>
                <a:ea typeface="DejaVu Sans" pitchFamily="2"/>
                <a:cs typeface="DejaVu Sans" pitchFamily="2"/>
              </a:rPr>
              <a:t> </a:t>
            </a:r>
            <a:r>
              <a:rPr lang="ru-RU" sz="1400" b="1" dirty="0">
                <a:solidFill>
                  <a:srgbClr val="000000"/>
                </a:solidFill>
                <a:latin typeface="Liberation Sans" pitchFamily="18"/>
                <a:ea typeface="DejaVu Sans" pitchFamily="2"/>
                <a:cs typeface="DejaVu Sans" pitchFamily="2"/>
              </a:rPr>
              <a:t>GB</a:t>
            </a:r>
          </a:p>
          <a:p>
            <a:pPr algn="ctr" hangingPunct="0">
              <a:spcBef>
                <a:spcPts val="900"/>
              </a:spcBef>
              <a:spcAft>
                <a:spcPts val="0"/>
              </a:spcAft>
              <a:defRPr sz="1800">
                <a:solidFill>
                  <a:srgbClr val="000000"/>
                </a:solidFill>
              </a:defRPr>
            </a:pPr>
            <a:r>
              <a:rPr lang="en-US" sz="1400" dirty="0">
                <a:solidFill>
                  <a:srgbClr val="008000"/>
                </a:solidFill>
                <a:latin typeface="Liberation Sans" pitchFamily="18"/>
                <a:ea typeface="DejaVu Sans" pitchFamily="2"/>
                <a:cs typeface="DejaVu Sans" pitchFamily="2"/>
              </a:rPr>
              <a:t>Total wall time</a:t>
            </a:r>
            <a:r>
              <a:rPr lang="en-US" sz="1400" b="1" dirty="0">
                <a:solidFill>
                  <a:srgbClr val="008000"/>
                </a:solidFill>
                <a:latin typeface="Liberation Sans" pitchFamily="18"/>
                <a:ea typeface="DejaVu Sans" pitchFamily="2"/>
                <a:cs typeface="DejaVu Sans" pitchFamily="2"/>
              </a:rPr>
              <a:t>: 10 years</a:t>
            </a:r>
          </a:p>
        </p:txBody>
      </p:sp>
      <p:sp>
        <p:nvSpPr>
          <p:cNvPr id="100" name="TextBox 99">
            <a:extLst>
              <a:ext uri="{FF2B5EF4-FFF2-40B4-BE49-F238E27FC236}">
                <a16:creationId xmlns:a16="http://schemas.microsoft.com/office/drawing/2014/main" id="{7D57B7B0-D77C-C022-9BE2-A4F4927ED068}"/>
              </a:ext>
            </a:extLst>
          </p:cNvPr>
          <p:cNvSpPr txBox="1"/>
          <p:nvPr/>
        </p:nvSpPr>
        <p:spPr>
          <a:xfrm>
            <a:off x="5605682" y="1172219"/>
            <a:ext cx="3214790" cy="1642172"/>
          </a:xfrm>
          <a:prstGeom prst="rect">
            <a:avLst/>
          </a:prstGeom>
          <a:noFill/>
          <a:ln w="29160">
            <a:solidFill>
              <a:srgbClr val="FF0000"/>
            </a:solidFill>
            <a:prstDash val="solid"/>
          </a:ln>
        </p:spPr>
        <p:txBody>
          <a:bodyPr vert="horz" wrap="square" lIns="104400" tIns="59400" rIns="104400" bIns="59400" anchorCtr="0" compatLnSpc="0">
            <a:spAutoFit/>
          </a:bodyPr>
          <a:lstStyle/>
          <a:p>
            <a:pPr algn="ctr" hangingPunct="0">
              <a:spcBef>
                <a:spcPts val="0"/>
              </a:spcBef>
              <a:spcAft>
                <a:spcPts val="600"/>
              </a:spcAft>
              <a:defRPr sz="1800">
                <a:solidFill>
                  <a:srgbClr val="000000"/>
                </a:solidFill>
              </a:defRPr>
            </a:pPr>
            <a:r>
              <a:rPr lang="en-GB" sz="1400" dirty="0">
                <a:solidFill>
                  <a:srgbClr val="000000"/>
                </a:solidFill>
                <a:latin typeface="Liberation Sans" pitchFamily="18"/>
                <a:ea typeface="DejaVu Sans" pitchFamily="2"/>
                <a:cs typeface="DejaVu Sans" pitchFamily="2"/>
              </a:rPr>
              <a:t>Quotas (cores):</a:t>
            </a:r>
          </a:p>
          <a:p>
            <a:pPr algn="ctr" hangingPunct="0">
              <a:spcBef>
                <a:spcPts val="0"/>
              </a:spcBef>
              <a:spcAft>
                <a:spcPts val="0"/>
              </a:spcAft>
              <a:defRPr sz="1800">
                <a:solidFill>
                  <a:srgbClr val="000000"/>
                </a:solidFill>
              </a:defRPr>
            </a:pPr>
            <a:r>
              <a:rPr lang="en-GB" sz="1400" dirty="0">
                <a:solidFill>
                  <a:srgbClr val="000000"/>
                </a:solidFill>
                <a:latin typeface="Liberation Sans" pitchFamily="18"/>
                <a:ea typeface="DejaVu Sans" pitchFamily="2"/>
                <a:cs typeface="DejaVu Sans" pitchFamily="2"/>
              </a:rPr>
              <a:t>Tier1: 1500 (for NICA) </a:t>
            </a:r>
          </a:p>
          <a:p>
            <a:pPr algn="ctr" hangingPunct="0">
              <a:spcBef>
                <a:spcPts val="0"/>
              </a:spcBef>
              <a:spcAft>
                <a:spcPts val="0"/>
              </a:spcAft>
              <a:defRPr sz="1800">
                <a:solidFill>
                  <a:srgbClr val="000000"/>
                </a:solidFill>
              </a:defRPr>
            </a:pPr>
            <a:r>
              <a:rPr lang="en-GB" sz="1400" dirty="0">
                <a:solidFill>
                  <a:srgbClr val="000000"/>
                </a:solidFill>
                <a:latin typeface="Liberation Sans" pitchFamily="18"/>
                <a:ea typeface="DejaVu Sans" pitchFamily="2"/>
                <a:cs typeface="DejaVu Sans" pitchFamily="2"/>
              </a:rPr>
              <a:t>Tier2: 1000 (for NICA) </a:t>
            </a:r>
          </a:p>
          <a:p>
            <a:pPr algn="ctr" hangingPunct="0">
              <a:spcBef>
                <a:spcPts val="0"/>
              </a:spcBef>
              <a:spcAft>
                <a:spcPts val="0"/>
              </a:spcAft>
              <a:defRPr sz="1800">
                <a:solidFill>
                  <a:srgbClr val="000000"/>
                </a:solidFill>
              </a:defRPr>
            </a:pPr>
            <a:r>
              <a:rPr lang="en-GB" sz="1400" dirty="0">
                <a:solidFill>
                  <a:srgbClr val="000000"/>
                </a:solidFill>
                <a:latin typeface="Liberation Sans" pitchFamily="18"/>
                <a:ea typeface="DejaVu Sans" pitchFamily="2"/>
                <a:cs typeface="DejaVu Sans" pitchFamily="2"/>
              </a:rPr>
              <a:t>Govorun: 192 (BM@N)</a:t>
            </a:r>
            <a:endParaRPr lang="ru-RU" sz="1400" dirty="0">
              <a:solidFill>
                <a:srgbClr val="000000"/>
              </a:solidFill>
              <a:latin typeface="Liberation Sans" pitchFamily="18"/>
              <a:ea typeface="DejaVu Sans" pitchFamily="2"/>
              <a:cs typeface="DejaVu Sans" pitchFamily="2"/>
            </a:endParaRPr>
          </a:p>
          <a:p>
            <a:pPr algn="ctr" hangingPunct="0">
              <a:spcBef>
                <a:spcPts val="0"/>
              </a:spcBef>
              <a:spcAft>
                <a:spcPts val="0"/>
              </a:spcAft>
              <a:defRPr sz="1800">
                <a:solidFill>
                  <a:srgbClr val="000000"/>
                </a:solidFill>
              </a:defRPr>
            </a:pPr>
            <a:endParaRPr lang="en-GB" sz="1400" dirty="0">
              <a:solidFill>
                <a:srgbClr val="000000"/>
              </a:solidFill>
              <a:latin typeface="Liberation Sans" pitchFamily="18"/>
              <a:ea typeface="DejaVu Sans" pitchFamily="2"/>
              <a:cs typeface="DejaVu Sans" pitchFamily="2"/>
            </a:endParaRPr>
          </a:p>
          <a:p>
            <a:pPr algn="ctr" hangingPunct="0">
              <a:spcBef>
                <a:spcPts val="0"/>
              </a:spcBef>
              <a:spcAft>
                <a:spcPts val="0"/>
              </a:spcAft>
              <a:defRPr sz="1800">
                <a:solidFill>
                  <a:srgbClr val="000000"/>
                </a:solidFill>
              </a:defRPr>
            </a:pPr>
            <a:r>
              <a:rPr lang="en-GB" sz="1400" dirty="0">
                <a:solidFill>
                  <a:srgbClr val="000000"/>
                </a:solidFill>
                <a:latin typeface="Liberation Sans" pitchFamily="18"/>
                <a:ea typeface="DejaVu Sans" pitchFamily="2"/>
                <a:cs typeface="DejaVu Sans" pitchFamily="2"/>
              </a:rPr>
              <a:t>NICA cluster: 300 (per </a:t>
            </a:r>
            <a:r>
              <a:rPr lang="en-US" sz="1400" dirty="0">
                <a:solidFill>
                  <a:srgbClr val="000000"/>
                </a:solidFill>
                <a:latin typeface="Liberation Sans" pitchFamily="18"/>
                <a:ea typeface="DejaVu Sans" pitchFamily="2"/>
                <a:cs typeface="DejaVu Sans" pitchFamily="2"/>
              </a:rPr>
              <a:t>user</a:t>
            </a:r>
            <a:r>
              <a:rPr lang="en-GB" sz="1400" dirty="0">
                <a:solidFill>
                  <a:srgbClr val="000000"/>
                </a:solidFill>
                <a:latin typeface="Liberation Sans" pitchFamily="18"/>
                <a:ea typeface="DejaVu Sans" pitchFamily="2"/>
                <a:cs typeface="DejaVu Sans" pitchFamily="2"/>
              </a:rPr>
              <a:t>)</a:t>
            </a:r>
          </a:p>
          <a:p>
            <a:pPr algn="ctr" hangingPunct="0">
              <a:spcBef>
                <a:spcPts val="0"/>
              </a:spcBef>
              <a:spcAft>
                <a:spcPts val="0"/>
              </a:spcAft>
              <a:defRPr sz="1800">
                <a:solidFill>
                  <a:srgbClr val="000000"/>
                </a:solidFill>
              </a:defRPr>
            </a:pPr>
            <a:r>
              <a:rPr lang="en-GB" sz="1400" dirty="0">
                <a:solidFill>
                  <a:srgbClr val="000000"/>
                </a:solidFill>
                <a:latin typeface="Liberation Sans" pitchFamily="18"/>
                <a:ea typeface="DejaVu Sans" pitchFamily="2"/>
                <a:cs typeface="DejaVu Sans" pitchFamily="2"/>
              </a:rPr>
              <a:t>NICA cluster: max 100 slots (</a:t>
            </a:r>
            <a:r>
              <a:rPr lang="en-GB" sz="1400" dirty="0">
                <a:solidFill>
                  <a:srgbClr val="C00000"/>
                </a:solidFill>
                <a:latin typeface="Liberation Sans" pitchFamily="18"/>
                <a:ea typeface="DejaVu Sans" pitchFamily="2"/>
                <a:cs typeface="DejaVu Sans" pitchFamily="2"/>
              </a:rPr>
              <a:t>big files</a:t>
            </a:r>
            <a:r>
              <a:rPr lang="en-GB" sz="1400" dirty="0">
                <a:solidFill>
                  <a:srgbClr val="000000"/>
                </a:solidFill>
                <a:latin typeface="Liberation Sans" pitchFamily="18"/>
                <a:ea typeface="DejaVu Sans" pitchFamily="2"/>
                <a:cs typeface="DejaVu Sans" pitchFamily="2"/>
              </a:rPr>
              <a:t>)</a:t>
            </a:r>
          </a:p>
        </p:txBody>
      </p:sp>
      <p:sp>
        <p:nvSpPr>
          <p:cNvPr id="4" name="TextBox 3">
            <a:extLst>
              <a:ext uri="{FF2B5EF4-FFF2-40B4-BE49-F238E27FC236}">
                <a16:creationId xmlns:a16="http://schemas.microsoft.com/office/drawing/2014/main" id="{89B242D9-935B-60CE-3436-BE97DD6FFAA2}"/>
              </a:ext>
            </a:extLst>
          </p:cNvPr>
          <p:cNvSpPr txBox="1"/>
          <p:nvPr/>
        </p:nvSpPr>
        <p:spPr>
          <a:xfrm>
            <a:off x="4644008" y="4105408"/>
            <a:ext cx="4464496" cy="311679"/>
          </a:xfrm>
          <a:prstGeom prst="rect">
            <a:avLst/>
          </a:prstGeom>
          <a:noFill/>
          <a:ln w="29160">
            <a:solidFill>
              <a:srgbClr val="FF0000"/>
            </a:solidFill>
            <a:prstDash val="solid"/>
          </a:ln>
        </p:spPr>
        <p:txBody>
          <a:bodyPr vert="horz" wrap="square" lIns="104400" tIns="59400" rIns="104400" bIns="59400" anchorCtr="0" compatLnSpc="0">
            <a:spAutoFit/>
          </a:bodyPr>
          <a:lstStyle/>
          <a:p>
            <a:pPr algn="ctr" fontAlgn="auto" hangingPunct="0">
              <a:spcBef>
                <a:spcPts val="0"/>
              </a:spcBef>
              <a:spcAft>
                <a:spcPts val="0"/>
              </a:spcAft>
              <a:defRPr>
                <a:solidFill>
                  <a:srgbClr val="000000"/>
                </a:solidFill>
              </a:defRPr>
            </a:pPr>
            <a:r>
              <a:rPr lang="en-US" sz="1300" dirty="0">
                <a:solidFill>
                  <a:srgbClr val="000000"/>
                </a:solidFill>
                <a:latin typeface="Liberation Sans" pitchFamily="18"/>
                <a:ea typeface="DejaVu Sans" pitchFamily="2"/>
                <a:cs typeface="DejaVu Sans" pitchFamily="2"/>
              </a:rPr>
              <a:t>Total duration of Digi2DST campaign – 30 hours </a:t>
            </a:r>
            <a:r>
              <a:rPr lang="ru-RU" sz="1300" dirty="0">
                <a:solidFill>
                  <a:srgbClr val="000000"/>
                </a:solidFill>
                <a:latin typeface="Liberation Sans" pitchFamily="18"/>
                <a:ea typeface="DejaVu Sans" pitchFamily="2"/>
                <a:cs typeface="DejaVu Sans" pitchFamily="2"/>
              </a:rPr>
              <a:t>(0.</a:t>
            </a:r>
            <a:r>
              <a:rPr lang="en-US" sz="1300" dirty="0">
                <a:solidFill>
                  <a:srgbClr val="000000"/>
                </a:solidFill>
                <a:latin typeface="Liberation Sans" pitchFamily="18"/>
                <a:ea typeface="DejaVu Sans" pitchFamily="2"/>
                <a:cs typeface="DejaVu Sans" pitchFamily="2"/>
              </a:rPr>
              <a:t>3</a:t>
            </a:r>
            <a:r>
              <a:rPr lang="ru-RU" sz="1300" dirty="0">
                <a:solidFill>
                  <a:srgbClr val="000000"/>
                </a:solidFill>
                <a:latin typeface="Liberation Sans" pitchFamily="18"/>
                <a:ea typeface="DejaVu Sans" pitchFamily="2"/>
                <a:cs typeface="DejaVu Sans" pitchFamily="2"/>
              </a:rPr>
              <a:t> </a:t>
            </a:r>
            <a:r>
              <a:rPr lang="en-US" sz="1300" dirty="0">
                <a:solidFill>
                  <a:srgbClr val="000000"/>
                </a:solidFill>
                <a:latin typeface="Liberation Sans" pitchFamily="18"/>
                <a:ea typeface="DejaVu Sans" pitchFamily="2"/>
                <a:cs typeface="DejaVu Sans" pitchFamily="2"/>
              </a:rPr>
              <a:t>s/</a:t>
            </a:r>
            <a:r>
              <a:rPr lang="en-US" sz="1300" dirty="0" err="1">
                <a:solidFill>
                  <a:srgbClr val="000000"/>
                </a:solidFill>
                <a:latin typeface="Liberation Sans" pitchFamily="18"/>
                <a:ea typeface="DejaVu Sans" pitchFamily="2"/>
                <a:cs typeface="DejaVu Sans" pitchFamily="2"/>
              </a:rPr>
              <a:t>ev</a:t>
            </a:r>
            <a:r>
              <a:rPr lang="ru-RU" sz="1300" dirty="0">
                <a:solidFill>
                  <a:srgbClr val="000000"/>
                </a:solidFill>
                <a:latin typeface="Liberation Sans" pitchFamily="18"/>
                <a:ea typeface="DejaVu Sans" pitchFamily="2"/>
                <a:cs typeface="DejaVu Sans" pitchFamily="2"/>
              </a:rPr>
              <a:t>)</a:t>
            </a:r>
          </a:p>
        </p:txBody>
      </p:sp>
      <p:sp>
        <p:nvSpPr>
          <p:cNvPr id="5" name="TextBox 4">
            <a:extLst>
              <a:ext uri="{FF2B5EF4-FFF2-40B4-BE49-F238E27FC236}">
                <a16:creationId xmlns:a16="http://schemas.microsoft.com/office/drawing/2014/main" id="{0DFC30FE-F0E7-BAAD-85B2-9CE29A1471F8}"/>
              </a:ext>
            </a:extLst>
          </p:cNvPr>
          <p:cNvSpPr txBox="1"/>
          <p:nvPr/>
        </p:nvSpPr>
        <p:spPr>
          <a:xfrm>
            <a:off x="323528" y="1083343"/>
            <a:ext cx="4464495" cy="311679"/>
          </a:xfrm>
          <a:prstGeom prst="rect">
            <a:avLst/>
          </a:prstGeom>
          <a:noFill/>
          <a:ln w="29160">
            <a:solidFill>
              <a:srgbClr val="FF0000"/>
            </a:solidFill>
            <a:prstDash val="solid"/>
          </a:ln>
        </p:spPr>
        <p:txBody>
          <a:bodyPr vert="horz" wrap="square" lIns="104400" tIns="59400" rIns="104400" bIns="59400" anchorCtr="0" compatLnSpc="0">
            <a:spAutoFit/>
          </a:bodyPr>
          <a:lstStyle/>
          <a:p>
            <a:pPr algn="ctr" fontAlgn="auto" hangingPunct="0">
              <a:spcBef>
                <a:spcPts val="0"/>
              </a:spcBef>
              <a:spcAft>
                <a:spcPts val="0"/>
              </a:spcAft>
              <a:defRPr>
                <a:solidFill>
                  <a:srgbClr val="000000"/>
                </a:solidFill>
              </a:defRPr>
            </a:pPr>
            <a:r>
              <a:rPr lang="en-US" sz="1300" dirty="0">
                <a:solidFill>
                  <a:srgbClr val="000000"/>
                </a:solidFill>
                <a:latin typeface="Liberation Sans" pitchFamily="18"/>
                <a:ea typeface="DejaVu Sans" pitchFamily="2"/>
                <a:cs typeface="DejaVu Sans" pitchFamily="2"/>
              </a:rPr>
              <a:t>Total duration of Raw2Digi campaign – 20 hours</a:t>
            </a:r>
            <a:r>
              <a:rPr lang="ru-RU" sz="1300" dirty="0">
                <a:solidFill>
                  <a:srgbClr val="000000"/>
                </a:solidFill>
                <a:latin typeface="Liberation Sans" pitchFamily="18"/>
                <a:ea typeface="DejaVu Sans" pitchFamily="2"/>
                <a:cs typeface="DejaVu Sans" pitchFamily="2"/>
              </a:rPr>
              <a:t> (0.1 </a:t>
            </a:r>
            <a:r>
              <a:rPr lang="en-US" sz="1300" dirty="0">
                <a:solidFill>
                  <a:srgbClr val="000000"/>
                </a:solidFill>
                <a:latin typeface="Liberation Sans" pitchFamily="18"/>
                <a:ea typeface="DejaVu Sans" pitchFamily="2"/>
                <a:cs typeface="DejaVu Sans" pitchFamily="2"/>
              </a:rPr>
              <a:t>s/</a:t>
            </a:r>
            <a:r>
              <a:rPr lang="en-US" sz="1300" dirty="0" err="1">
                <a:solidFill>
                  <a:srgbClr val="000000"/>
                </a:solidFill>
                <a:latin typeface="Liberation Sans" pitchFamily="18"/>
                <a:ea typeface="DejaVu Sans" pitchFamily="2"/>
                <a:cs typeface="DejaVu Sans" pitchFamily="2"/>
              </a:rPr>
              <a:t>ev</a:t>
            </a:r>
            <a:r>
              <a:rPr lang="ru-RU" sz="1300" dirty="0">
                <a:solidFill>
                  <a:srgbClr val="000000"/>
                </a:solidFill>
                <a:latin typeface="Liberation Sans" pitchFamily="18"/>
                <a:ea typeface="DejaVu Sans" pitchFamily="2"/>
                <a:cs typeface="DejaVu Sans" pitchFamily="2"/>
              </a:rPr>
              <a:t>)</a:t>
            </a:r>
          </a:p>
        </p:txBody>
      </p:sp>
      <p:sp>
        <p:nvSpPr>
          <p:cNvPr id="3" name="Дата 1">
            <a:extLst>
              <a:ext uri="{FF2B5EF4-FFF2-40B4-BE49-F238E27FC236}">
                <a16:creationId xmlns:a16="http://schemas.microsoft.com/office/drawing/2014/main" id="{E0657284-6882-8839-E8C9-62C7FF290109}"/>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Tree>
    <p:extLst>
      <p:ext uri="{BB962C8B-B14F-4D97-AF65-F5344CB8AC3E}">
        <p14:creationId xmlns:p14="http://schemas.microsoft.com/office/powerpoint/2010/main" val="1340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CBE71135-2582-46EB-9A7E-0573BF794E65}"/>
              </a:ext>
            </a:extLst>
          </p:cNvPr>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Номер слайда 3">
            <a:extLst>
              <a:ext uri="{FF2B5EF4-FFF2-40B4-BE49-F238E27FC236}">
                <a16:creationId xmlns:a16="http://schemas.microsoft.com/office/drawing/2014/main" id="{7963AB4D-D3F3-4F92-89E9-D3C4531E6788}"/>
              </a:ext>
            </a:extLst>
          </p:cNvPr>
          <p:cNvSpPr txBox="1">
            <a:spLocks/>
          </p:cNvSpPr>
          <p:nvPr/>
        </p:nvSpPr>
        <p:spPr bwMode="auto">
          <a:xfrm>
            <a:off x="8460432" y="6524625"/>
            <a:ext cx="504056"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17</a:t>
            </a:fld>
            <a:endParaRPr lang="en-US" sz="1200" dirty="0">
              <a:solidFill>
                <a:schemeClr val="bg2">
                  <a:lumMod val="75000"/>
                </a:schemeClr>
              </a:solidFill>
            </a:endParaRPr>
          </a:p>
        </p:txBody>
      </p:sp>
      <p:sp>
        <p:nvSpPr>
          <p:cNvPr id="2" name="TextShape 1">
            <a:extLst>
              <a:ext uri="{FF2B5EF4-FFF2-40B4-BE49-F238E27FC236}">
                <a16:creationId xmlns:a16="http://schemas.microsoft.com/office/drawing/2014/main" id="{A2144F45-FA81-F634-9385-DFB1C50DDC72}"/>
              </a:ext>
            </a:extLst>
          </p:cNvPr>
          <p:cNvSpPr txBox="1"/>
          <p:nvPr/>
        </p:nvSpPr>
        <p:spPr>
          <a:xfrm>
            <a:off x="0" y="413608"/>
            <a:ext cx="9143999" cy="611507"/>
          </a:xfrm>
          <a:prstGeom prst="rect">
            <a:avLst/>
          </a:prstGeom>
          <a:noFill/>
          <a:ln>
            <a:noFill/>
          </a:ln>
        </p:spPr>
        <p:txBody>
          <a:bodyPr lIns="0" tIns="0" rIns="0" bIns="0" anchor="ctr"/>
          <a:lstStyle/>
          <a:p>
            <a:pPr algn="ct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Mass Production</a:t>
            </a:r>
            <a:r>
              <a:rPr lang="ru-RU" sz="3000" b="1" spc="-1" dirty="0">
                <a:solidFill>
                  <a:schemeClr val="bg1"/>
                </a:solidFill>
                <a:effectLst>
                  <a:outerShdw blurRad="38100" dist="38100" dir="2700000" algn="tl">
                    <a:srgbClr val="000000">
                      <a:alpha val="43137"/>
                    </a:srgbClr>
                  </a:outerShdw>
                </a:effectLst>
                <a:uFill>
                  <a:solidFill>
                    <a:srgbClr val="FFFFFF"/>
                  </a:solidFill>
                </a:uFill>
                <a:latin typeface="Arial"/>
              </a:rPr>
              <a:t> </a:t>
            </a: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with VF via DIRAC </a:t>
            </a:r>
            <a:r>
              <a:rPr lang="en-US" sz="2400" b="1" spc="-1" dirty="0">
                <a:solidFill>
                  <a:schemeClr val="bg1"/>
                </a:solidFill>
                <a:effectLst>
                  <a:outerShdw blurRad="38100" dist="38100" dir="2700000" algn="tl">
                    <a:srgbClr val="000000">
                      <a:alpha val="43137"/>
                    </a:srgbClr>
                  </a:outerShdw>
                </a:effectLst>
                <a:uFill>
                  <a:solidFill>
                    <a:srgbClr val="FFFFFF"/>
                  </a:solidFill>
                </a:uFill>
                <a:latin typeface="Arial"/>
              </a:rPr>
              <a:t>(August 2023)</a:t>
            </a:r>
            <a:endParaRPr lang="en-US" sz="2400" b="1" i="1" spc="-1" dirty="0">
              <a:solidFill>
                <a:schemeClr val="bg1"/>
              </a:solidFill>
              <a:effectLst>
                <a:outerShdw blurRad="38100" dist="38100" dir="2700000" algn="tl">
                  <a:srgbClr val="000000">
                    <a:alpha val="43137"/>
                  </a:srgbClr>
                </a:outerShdw>
              </a:effectLst>
              <a:uFill>
                <a:solidFill>
                  <a:srgbClr val="FFFFFF"/>
                </a:solidFill>
              </a:uFill>
              <a:latin typeface="Arial"/>
            </a:endParaRPr>
          </a:p>
        </p:txBody>
      </p:sp>
      <p:sp>
        <p:nvSpPr>
          <p:cNvPr id="3" name="Дата 1">
            <a:extLst>
              <a:ext uri="{FF2B5EF4-FFF2-40B4-BE49-F238E27FC236}">
                <a16:creationId xmlns:a16="http://schemas.microsoft.com/office/drawing/2014/main" id="{E0657284-6882-8839-E8C9-62C7FF290109}"/>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6" name="TextBox 5">
            <a:extLst>
              <a:ext uri="{FF2B5EF4-FFF2-40B4-BE49-F238E27FC236}">
                <a16:creationId xmlns:a16="http://schemas.microsoft.com/office/drawing/2014/main" id="{FC7D8C6B-37A0-EF40-91A4-3A11D543DD37}"/>
              </a:ext>
            </a:extLst>
          </p:cNvPr>
          <p:cNvSpPr txBox="1"/>
          <p:nvPr/>
        </p:nvSpPr>
        <p:spPr>
          <a:xfrm>
            <a:off x="179512" y="4509120"/>
            <a:ext cx="4104456" cy="1589593"/>
          </a:xfrm>
          <a:prstGeom prst="rect">
            <a:avLst/>
          </a:prstGeom>
          <a:noFill/>
          <a:ln w="29160">
            <a:solidFill>
              <a:srgbClr val="FF0000"/>
            </a:solidFill>
            <a:prstDash val="solid"/>
          </a:ln>
        </p:spPr>
        <p:txBody>
          <a:bodyPr vert="horz" wrap="square" lIns="104400" tIns="59400" rIns="104400" bIns="59400" anchorCtr="0" compatLnSpc="0">
            <a:spAutoFit/>
          </a:bodyPr>
          <a:lstStyle/>
          <a:p>
            <a:pPr algn="ctr" hangingPunct="0">
              <a:spcBef>
                <a:spcPts val="0"/>
              </a:spcBef>
              <a:spcAft>
                <a:spcPts val="0"/>
              </a:spcAft>
              <a:defRPr sz="1800">
                <a:solidFill>
                  <a:srgbClr val="000000"/>
                </a:solidFill>
              </a:defRPr>
            </a:pPr>
            <a:r>
              <a:rPr lang="ru-RU" sz="1400" dirty="0">
                <a:solidFill>
                  <a:srgbClr val="000000"/>
                </a:solidFill>
                <a:latin typeface="Liberation Sans" pitchFamily="18"/>
                <a:ea typeface="DejaVu Sans" pitchFamily="2"/>
                <a:cs typeface="DejaVu Sans" pitchFamily="2"/>
              </a:rPr>
              <a:t>Total </a:t>
            </a:r>
            <a:r>
              <a:rPr lang="en-US" sz="1400" dirty="0">
                <a:solidFill>
                  <a:srgbClr val="000000"/>
                </a:solidFill>
                <a:latin typeface="Liberation Sans" pitchFamily="18"/>
                <a:ea typeface="DejaVu Sans" pitchFamily="2"/>
                <a:cs typeface="DejaVu Sans" pitchFamily="2"/>
              </a:rPr>
              <a:t>files: </a:t>
            </a:r>
            <a:r>
              <a:rPr lang="en-US" sz="1400" b="1" dirty="0">
                <a:solidFill>
                  <a:srgbClr val="000000"/>
                </a:solidFill>
                <a:latin typeface="Liberation Sans" pitchFamily="18"/>
                <a:ea typeface="DejaVu Sans" pitchFamily="2"/>
                <a:cs typeface="DejaVu Sans" pitchFamily="2"/>
              </a:rPr>
              <a:t>1</a:t>
            </a:r>
            <a:r>
              <a:rPr lang="ru-RU" sz="1400" b="1" dirty="0">
                <a:solidFill>
                  <a:srgbClr val="000000"/>
                </a:solidFill>
                <a:latin typeface="Liberation Sans" pitchFamily="18"/>
                <a:ea typeface="DejaVu Sans" pitchFamily="2"/>
                <a:cs typeface="DejaVu Sans" pitchFamily="2"/>
              </a:rPr>
              <a:t>4</a:t>
            </a:r>
            <a:r>
              <a:rPr lang="en-US" sz="1400" b="1" dirty="0">
                <a:solidFill>
                  <a:srgbClr val="000000"/>
                </a:solidFill>
                <a:latin typeface="Liberation Sans" pitchFamily="18"/>
                <a:ea typeface="DejaVu Sans" pitchFamily="2"/>
                <a:cs typeface="DejaVu Sans" pitchFamily="2"/>
              </a:rPr>
              <a:t> </a:t>
            </a:r>
            <a:r>
              <a:rPr lang="ru-RU" sz="1400" b="1" dirty="0">
                <a:solidFill>
                  <a:srgbClr val="000000"/>
                </a:solidFill>
                <a:latin typeface="Liberation Sans" pitchFamily="18"/>
                <a:ea typeface="DejaVu Sans" pitchFamily="2"/>
                <a:cs typeface="DejaVu Sans" pitchFamily="2"/>
              </a:rPr>
              <a:t>3</a:t>
            </a:r>
            <a:r>
              <a:rPr lang="en-US" sz="1400" b="1" dirty="0">
                <a:solidFill>
                  <a:srgbClr val="000000"/>
                </a:solidFill>
                <a:latin typeface="Liberation Sans" pitchFamily="18"/>
                <a:ea typeface="DejaVu Sans" pitchFamily="2"/>
                <a:cs typeface="DejaVu Sans" pitchFamily="2"/>
              </a:rPr>
              <a:t>00</a:t>
            </a:r>
          </a:p>
          <a:p>
            <a:pPr algn="ctr" hangingPunct="0">
              <a:spcBef>
                <a:spcPts val="0"/>
              </a:spcBef>
              <a:spcAft>
                <a:spcPts val="0"/>
              </a:spcAft>
              <a:defRPr sz="1800">
                <a:solidFill>
                  <a:srgbClr val="000000"/>
                </a:solidFill>
              </a:defRPr>
            </a:pPr>
            <a:r>
              <a:rPr lang="en-US" sz="1400" dirty="0">
                <a:solidFill>
                  <a:srgbClr val="000000"/>
                </a:solidFill>
                <a:latin typeface="Liberation Sans" pitchFamily="18"/>
                <a:ea typeface="DejaVu Sans" pitchFamily="2"/>
                <a:cs typeface="DejaVu Sans" pitchFamily="2"/>
              </a:rPr>
              <a:t>Max transfer speed (R+W) EOS@MLIT:</a:t>
            </a:r>
            <a:r>
              <a:rPr lang="en-US" sz="1400" b="1" dirty="0">
                <a:solidFill>
                  <a:srgbClr val="000000"/>
                </a:solidFill>
                <a:latin typeface="Liberation Sans" pitchFamily="18"/>
                <a:ea typeface="DejaVu Sans" pitchFamily="2"/>
                <a:cs typeface="DejaVu Sans" pitchFamily="2"/>
              </a:rPr>
              <a:t> 7.5 GB/s</a:t>
            </a:r>
          </a:p>
          <a:p>
            <a:pPr marL="0" marR="0" lvl="0" indent="0" algn="ctr" rtl="0" hangingPunct="0">
              <a:lnSpc>
                <a:spcPct val="100000"/>
              </a:lnSpc>
              <a:spcBef>
                <a:spcPts val="900"/>
              </a:spcBef>
              <a:spcAft>
                <a:spcPts val="0"/>
              </a:spcAft>
              <a:buNone/>
              <a:tabLst/>
              <a:defRPr sz="1800">
                <a:solidFill>
                  <a:srgbClr val="000000"/>
                </a:solidFill>
              </a:defRPr>
            </a:pPr>
            <a:r>
              <a:rPr lang="ru-RU" sz="1400" i="0" u="none" strike="noStrike" kern="1200" cap="none" dirty="0">
                <a:ln>
                  <a:noFill/>
                </a:ln>
                <a:solidFill>
                  <a:srgbClr val="000000"/>
                </a:solidFill>
                <a:latin typeface="Liberation Sans" pitchFamily="18"/>
                <a:ea typeface="DejaVu Sans" pitchFamily="2"/>
                <a:cs typeface="DejaVu Sans" pitchFamily="2"/>
              </a:rPr>
              <a:t>Disk </a:t>
            </a:r>
            <a:r>
              <a:rPr lang="en-US" sz="1400" i="0" u="none" strike="noStrike" kern="1200" cap="none" dirty="0">
                <a:ln>
                  <a:noFill/>
                </a:ln>
                <a:solidFill>
                  <a:srgbClr val="000000"/>
                </a:solidFill>
                <a:latin typeface="Liberation Sans" pitchFamily="18"/>
                <a:ea typeface="DejaVu Sans" pitchFamily="2"/>
                <a:cs typeface="DejaVu Sans" pitchFamily="2"/>
              </a:rPr>
              <a:t>usage</a:t>
            </a:r>
            <a:r>
              <a:rPr lang="en-US" sz="1400" b="1" i="0" u="none" strike="noStrike" kern="1200" cap="none" dirty="0">
                <a:ln>
                  <a:noFill/>
                </a:ln>
                <a:solidFill>
                  <a:srgbClr val="000000"/>
                </a:solidFill>
                <a:latin typeface="Liberation Sans" pitchFamily="18"/>
                <a:ea typeface="DejaVu Sans" pitchFamily="2"/>
                <a:cs typeface="DejaVu Sans" pitchFamily="2"/>
              </a:rPr>
              <a:t>: </a:t>
            </a:r>
            <a:r>
              <a:rPr lang="en-US" sz="1400" b="0" i="0" u="none" strike="noStrike" kern="1200" cap="none" dirty="0" err="1">
                <a:ln>
                  <a:noFill/>
                </a:ln>
                <a:solidFill>
                  <a:srgbClr val="000000"/>
                </a:solidFill>
                <a:latin typeface="Liberation Sans" pitchFamily="18"/>
                <a:ea typeface="DejaVu Sans" pitchFamily="2"/>
                <a:cs typeface="DejaVu Sans" pitchFamily="2"/>
              </a:rPr>
              <a:t>t</a:t>
            </a:r>
            <a:r>
              <a:rPr lang="en-US" sz="1400" dirty="0" err="1">
                <a:solidFill>
                  <a:srgbClr val="000000"/>
                </a:solidFill>
                <a:latin typeface="Liberation Sans" pitchFamily="18"/>
                <a:ea typeface="DejaVu Sans" pitchFamily="2"/>
                <a:cs typeface="DejaVu Sans" pitchFamily="2"/>
              </a:rPr>
              <a:t>mp</a:t>
            </a:r>
            <a:r>
              <a:rPr lang="ru-RU" sz="1400" b="0" i="0" u="none" strike="noStrike" kern="1200" cap="none" dirty="0">
                <a:ln>
                  <a:noFill/>
                </a:ln>
                <a:solidFill>
                  <a:srgbClr val="000000"/>
                </a:solidFill>
                <a:latin typeface="Liberation Sans" pitchFamily="18"/>
                <a:ea typeface="DejaVu Sans" pitchFamily="2"/>
                <a:cs typeface="DejaVu Sans" pitchFamily="2"/>
              </a:rPr>
              <a:t> file: </a:t>
            </a:r>
            <a:r>
              <a:rPr lang="ru-RU" sz="1400" b="1" i="0" u="none" strike="noStrike" kern="1200" cap="none" dirty="0">
                <a:ln>
                  <a:noFill/>
                </a:ln>
                <a:solidFill>
                  <a:srgbClr val="000000"/>
                </a:solidFill>
                <a:latin typeface="Liberation Sans" pitchFamily="18"/>
                <a:ea typeface="DejaVu Sans" pitchFamily="2"/>
                <a:cs typeface="DejaVu Sans" pitchFamily="2"/>
              </a:rPr>
              <a:t>8 GB</a:t>
            </a:r>
            <a:r>
              <a:rPr lang="en-US" sz="1400" b="1" i="0" u="none" strike="noStrike" kern="1200" cap="none" dirty="0">
                <a:ln>
                  <a:noFill/>
                </a:ln>
                <a:solidFill>
                  <a:srgbClr val="000000"/>
                </a:solidFill>
                <a:latin typeface="Liberation Sans" pitchFamily="18"/>
                <a:ea typeface="DejaVu Sans" pitchFamily="2"/>
                <a:cs typeface="DejaVu Sans" pitchFamily="2"/>
              </a:rPr>
              <a:t> </a:t>
            </a:r>
            <a:r>
              <a:rPr lang="en-US" sz="1400" b="0" i="0" u="none" strike="noStrike" kern="1200" cap="none" dirty="0">
                <a:ln>
                  <a:noFill/>
                </a:ln>
                <a:solidFill>
                  <a:srgbClr val="000000"/>
                </a:solidFill>
                <a:latin typeface="Liberation Sans" pitchFamily="18"/>
                <a:ea typeface="DejaVu Sans" pitchFamily="2"/>
                <a:cs typeface="DejaVu Sans" pitchFamily="2"/>
              </a:rPr>
              <a:t>result</a:t>
            </a:r>
            <a:r>
              <a:rPr lang="ru-RU" sz="1400" b="0" i="0" u="none" strike="noStrike" kern="1200" cap="none" dirty="0">
                <a:ln>
                  <a:noFill/>
                </a:ln>
                <a:solidFill>
                  <a:srgbClr val="000000"/>
                </a:solidFill>
                <a:latin typeface="Liberation Sans" pitchFamily="18"/>
                <a:ea typeface="DejaVu Sans" pitchFamily="2"/>
                <a:cs typeface="DejaVu Sans" pitchFamily="2"/>
              </a:rPr>
              <a:t> file: </a:t>
            </a:r>
            <a:r>
              <a:rPr lang="ru-RU" sz="1400" b="1" i="0" u="none" strike="noStrike" kern="1200" cap="none" dirty="0">
                <a:ln>
                  <a:noFill/>
                </a:ln>
                <a:solidFill>
                  <a:srgbClr val="000000"/>
                </a:solidFill>
                <a:latin typeface="Liberation Sans" pitchFamily="18"/>
                <a:ea typeface="DejaVu Sans" pitchFamily="2"/>
                <a:cs typeface="DejaVu Sans" pitchFamily="2"/>
              </a:rPr>
              <a:t>800</a:t>
            </a:r>
            <a:r>
              <a:rPr lang="en-US" sz="1400" b="1" i="0" u="none" strike="noStrike" kern="1200" cap="none" dirty="0">
                <a:ln>
                  <a:noFill/>
                </a:ln>
                <a:solidFill>
                  <a:srgbClr val="000000"/>
                </a:solidFill>
                <a:latin typeface="Liberation Sans" pitchFamily="18"/>
                <a:ea typeface="DejaVu Sans" pitchFamily="2"/>
                <a:cs typeface="DejaVu Sans" pitchFamily="2"/>
              </a:rPr>
              <a:t> </a:t>
            </a:r>
            <a:r>
              <a:rPr lang="ru-RU" sz="1400" b="1" i="0" u="none" strike="noStrike" kern="1200" cap="none" dirty="0">
                <a:ln>
                  <a:noFill/>
                </a:ln>
                <a:solidFill>
                  <a:srgbClr val="000000"/>
                </a:solidFill>
                <a:latin typeface="Liberation Sans" pitchFamily="18"/>
                <a:ea typeface="DejaVu Sans" pitchFamily="2"/>
                <a:cs typeface="DejaVu Sans" pitchFamily="2"/>
              </a:rPr>
              <a:t>MB</a:t>
            </a:r>
          </a:p>
          <a:p>
            <a:pPr lvl="0" algn="ctr" hangingPunct="0">
              <a:spcBef>
                <a:spcPts val="0"/>
              </a:spcBef>
              <a:spcAft>
                <a:spcPts val="0"/>
              </a:spcAft>
              <a:defRPr sz="1800">
                <a:solidFill>
                  <a:srgbClr val="000000"/>
                </a:solidFill>
              </a:defRPr>
            </a:pPr>
            <a:r>
              <a:rPr lang="ru-RU" sz="1400" b="0" i="0" u="none" strike="noStrike" kern="1200" cap="none" dirty="0">
                <a:ln>
                  <a:noFill/>
                </a:ln>
                <a:solidFill>
                  <a:srgbClr val="C00000"/>
                </a:solidFill>
                <a:latin typeface="Liberation Sans" pitchFamily="18"/>
                <a:ea typeface="DejaVu Sans" pitchFamily="2"/>
                <a:cs typeface="DejaVu Sans" pitchFamily="2"/>
              </a:rPr>
              <a:t>Total </a:t>
            </a:r>
            <a:r>
              <a:rPr lang="en-US" sz="1400" b="0" i="0" u="none" strike="noStrike" kern="1200" cap="none" dirty="0">
                <a:ln>
                  <a:noFill/>
                </a:ln>
                <a:solidFill>
                  <a:srgbClr val="C00000"/>
                </a:solidFill>
                <a:latin typeface="Liberation Sans" pitchFamily="18"/>
                <a:ea typeface="DejaVu Sans" pitchFamily="2"/>
                <a:cs typeface="DejaVu Sans" pitchFamily="2"/>
              </a:rPr>
              <a:t>disk usage</a:t>
            </a:r>
            <a:r>
              <a:rPr lang="ru-RU" sz="1400" b="0" i="0" u="none" strike="noStrike" kern="1200" cap="none" dirty="0">
                <a:ln>
                  <a:noFill/>
                </a:ln>
                <a:solidFill>
                  <a:srgbClr val="C00000"/>
                </a:solidFill>
                <a:latin typeface="Liberation Sans" pitchFamily="18"/>
                <a:ea typeface="DejaVu Sans" pitchFamily="2"/>
                <a:cs typeface="DejaVu Sans" pitchFamily="2"/>
              </a:rPr>
              <a:t> </a:t>
            </a:r>
            <a:r>
              <a:rPr lang="en-US" sz="1400" b="0" i="0" u="none" strike="noStrike" kern="1200" cap="none" dirty="0">
                <a:ln>
                  <a:noFill/>
                </a:ln>
                <a:solidFill>
                  <a:srgbClr val="C00000"/>
                </a:solidFill>
                <a:latin typeface="Liberation Sans" pitchFamily="18"/>
                <a:ea typeface="DejaVu Sans" pitchFamily="2"/>
                <a:cs typeface="DejaVu Sans" pitchFamily="2"/>
              </a:rPr>
              <a:t>per</a:t>
            </a:r>
            <a:r>
              <a:rPr lang="ru-RU" sz="1400" b="0" i="0" u="none" strike="noStrike" kern="1200" cap="none" dirty="0">
                <a:ln>
                  <a:noFill/>
                </a:ln>
                <a:solidFill>
                  <a:srgbClr val="C00000"/>
                </a:solidFill>
                <a:latin typeface="Liberation Sans" pitchFamily="18"/>
                <a:ea typeface="DejaVu Sans" pitchFamily="2"/>
                <a:cs typeface="DejaVu Sans" pitchFamily="2"/>
              </a:rPr>
              <a:t> </a:t>
            </a:r>
            <a:r>
              <a:rPr lang="en-US" sz="1400" b="0" i="0" u="none" strike="noStrike" kern="1200" cap="none" dirty="0">
                <a:ln>
                  <a:noFill/>
                </a:ln>
                <a:solidFill>
                  <a:srgbClr val="C00000"/>
                </a:solidFill>
                <a:latin typeface="Liberation Sans" pitchFamily="18"/>
                <a:ea typeface="DejaVu Sans" pitchFamily="2"/>
                <a:cs typeface="DejaVu Sans" pitchFamily="2"/>
              </a:rPr>
              <a:t>job (</a:t>
            </a:r>
            <a:r>
              <a:rPr lang="ru-RU" sz="1400" dirty="0">
                <a:solidFill>
                  <a:srgbClr val="C00000"/>
                </a:solidFill>
                <a:latin typeface="Liberation Sans" pitchFamily="18"/>
                <a:ea typeface="DejaVu Sans" pitchFamily="2"/>
                <a:cs typeface="DejaVu Sans" pitchFamily="2"/>
              </a:rPr>
              <a:t>15 GB</a:t>
            </a:r>
            <a:r>
              <a:rPr lang="en-US" sz="1400" b="0" i="0" u="none" strike="noStrike" kern="1200" cap="none" dirty="0">
                <a:ln>
                  <a:noFill/>
                </a:ln>
                <a:solidFill>
                  <a:srgbClr val="C00000"/>
                </a:solidFill>
                <a:latin typeface="Liberation Sans" pitchFamily="18"/>
                <a:ea typeface="DejaVu Sans" pitchFamily="2"/>
                <a:cs typeface="DejaVu Sans" pitchFamily="2"/>
              </a:rPr>
              <a:t>)</a:t>
            </a:r>
            <a:r>
              <a:rPr lang="ru-RU" sz="1400" b="0" i="0" u="none" strike="noStrike" kern="1200" cap="none" dirty="0">
                <a:ln>
                  <a:noFill/>
                </a:ln>
                <a:solidFill>
                  <a:srgbClr val="C00000"/>
                </a:solidFill>
                <a:latin typeface="Liberation Sans" pitchFamily="18"/>
                <a:ea typeface="DejaVu Sans" pitchFamily="2"/>
                <a:cs typeface="DejaVu Sans" pitchFamily="2"/>
              </a:rPr>
              <a:t>: </a:t>
            </a:r>
            <a:r>
              <a:rPr lang="ru-RU" sz="1400" b="1" i="0" u="none" strike="noStrike" kern="1200" cap="none" dirty="0">
                <a:ln>
                  <a:noFill/>
                </a:ln>
                <a:solidFill>
                  <a:srgbClr val="C00000"/>
                </a:solidFill>
                <a:latin typeface="Liberation Sans" pitchFamily="18"/>
                <a:ea typeface="DejaVu Sans" pitchFamily="2"/>
                <a:cs typeface="DejaVu Sans" pitchFamily="2"/>
              </a:rPr>
              <a:t>25 GB</a:t>
            </a:r>
            <a:endParaRPr lang="en-US" sz="1400" b="1" i="0" u="none" strike="noStrike" kern="1200" cap="none" dirty="0">
              <a:ln>
                <a:noFill/>
              </a:ln>
              <a:solidFill>
                <a:srgbClr val="C00000"/>
              </a:solidFill>
              <a:latin typeface="Liberation Sans" pitchFamily="18"/>
              <a:ea typeface="DejaVu Sans" pitchFamily="2"/>
              <a:cs typeface="DejaVu Sans" pitchFamily="2"/>
            </a:endParaRPr>
          </a:p>
          <a:p>
            <a:pPr algn="ctr" hangingPunct="0">
              <a:spcBef>
                <a:spcPts val="0"/>
              </a:spcBef>
              <a:spcAft>
                <a:spcPts val="0"/>
              </a:spcAft>
              <a:defRPr sz="1800">
                <a:solidFill>
                  <a:srgbClr val="000000"/>
                </a:solidFill>
              </a:defRPr>
            </a:pPr>
            <a:r>
              <a:rPr lang="ru-RU" sz="1400" dirty="0">
                <a:solidFill>
                  <a:srgbClr val="000000"/>
                </a:solidFill>
                <a:latin typeface="Liberation Sans" pitchFamily="18"/>
                <a:ea typeface="DejaVu Sans" pitchFamily="2"/>
                <a:cs typeface="DejaVu Sans" pitchFamily="2"/>
              </a:rPr>
              <a:t>RAM </a:t>
            </a:r>
            <a:r>
              <a:rPr lang="en-US" sz="1400" dirty="0">
                <a:solidFill>
                  <a:srgbClr val="000000"/>
                </a:solidFill>
                <a:latin typeface="Liberation Sans" pitchFamily="18"/>
                <a:ea typeface="DejaVu Sans" pitchFamily="2"/>
                <a:cs typeface="DejaVu Sans" pitchFamily="2"/>
              </a:rPr>
              <a:t>usage</a:t>
            </a:r>
            <a:r>
              <a:rPr lang="ru-RU" sz="1400" dirty="0">
                <a:solidFill>
                  <a:srgbClr val="000000"/>
                </a:solidFill>
                <a:latin typeface="Liberation Sans" pitchFamily="18"/>
                <a:ea typeface="DejaVu Sans" pitchFamily="2"/>
                <a:cs typeface="DejaVu Sans" pitchFamily="2"/>
              </a:rPr>
              <a:t>: </a:t>
            </a:r>
            <a:r>
              <a:rPr lang="ru-RU" sz="1400" b="1" dirty="0">
                <a:solidFill>
                  <a:srgbClr val="000000"/>
                </a:solidFill>
                <a:latin typeface="Liberation Sans" pitchFamily="18"/>
                <a:ea typeface="DejaVu Sans" pitchFamily="2"/>
                <a:cs typeface="DejaVu Sans" pitchFamily="2"/>
              </a:rPr>
              <a:t>2</a:t>
            </a:r>
            <a:r>
              <a:rPr lang="en-US" sz="1400" b="1" dirty="0">
                <a:solidFill>
                  <a:srgbClr val="000000"/>
                </a:solidFill>
                <a:latin typeface="Liberation Sans" pitchFamily="18"/>
                <a:ea typeface="DejaVu Sans" pitchFamily="2"/>
                <a:cs typeface="DejaVu Sans" pitchFamily="2"/>
              </a:rPr>
              <a:t> </a:t>
            </a:r>
            <a:r>
              <a:rPr lang="ru-RU" sz="1400" b="1" dirty="0">
                <a:solidFill>
                  <a:srgbClr val="000000"/>
                </a:solidFill>
                <a:latin typeface="Liberation Sans" pitchFamily="18"/>
                <a:ea typeface="DejaVu Sans" pitchFamily="2"/>
                <a:cs typeface="DejaVu Sans" pitchFamily="2"/>
              </a:rPr>
              <a:t>GB</a:t>
            </a:r>
          </a:p>
          <a:p>
            <a:pPr algn="ctr" hangingPunct="0">
              <a:spcBef>
                <a:spcPts val="900"/>
              </a:spcBef>
              <a:spcAft>
                <a:spcPts val="0"/>
              </a:spcAft>
              <a:defRPr sz="1800">
                <a:solidFill>
                  <a:srgbClr val="000000"/>
                </a:solidFill>
              </a:defRPr>
            </a:pPr>
            <a:r>
              <a:rPr lang="en-US" sz="1400" dirty="0">
                <a:solidFill>
                  <a:srgbClr val="008000"/>
                </a:solidFill>
                <a:latin typeface="Liberation Sans" pitchFamily="18"/>
                <a:ea typeface="DejaVu Sans" pitchFamily="2"/>
                <a:cs typeface="DejaVu Sans" pitchFamily="2"/>
              </a:rPr>
              <a:t>Total wall time after CM10</a:t>
            </a:r>
            <a:r>
              <a:rPr lang="en-US" sz="1400" b="1" dirty="0">
                <a:solidFill>
                  <a:srgbClr val="008000"/>
                </a:solidFill>
                <a:latin typeface="Liberation Sans" pitchFamily="18"/>
                <a:ea typeface="DejaVu Sans" pitchFamily="2"/>
                <a:cs typeface="DejaVu Sans" pitchFamily="2"/>
              </a:rPr>
              <a:t>: 70 CPU years</a:t>
            </a:r>
          </a:p>
        </p:txBody>
      </p:sp>
      <p:sp>
        <p:nvSpPr>
          <p:cNvPr id="7" name="TextBox 6">
            <a:extLst>
              <a:ext uri="{FF2B5EF4-FFF2-40B4-BE49-F238E27FC236}">
                <a16:creationId xmlns:a16="http://schemas.microsoft.com/office/drawing/2014/main" id="{E7D0EB94-2EFD-0F01-9208-F697613702BB}"/>
              </a:ext>
            </a:extLst>
          </p:cNvPr>
          <p:cNvSpPr txBox="1"/>
          <p:nvPr/>
        </p:nvSpPr>
        <p:spPr>
          <a:xfrm>
            <a:off x="5605682" y="1172219"/>
            <a:ext cx="3214790" cy="1642172"/>
          </a:xfrm>
          <a:prstGeom prst="rect">
            <a:avLst/>
          </a:prstGeom>
          <a:noFill/>
          <a:ln w="29160">
            <a:solidFill>
              <a:srgbClr val="FF0000"/>
            </a:solidFill>
            <a:prstDash val="solid"/>
          </a:ln>
        </p:spPr>
        <p:txBody>
          <a:bodyPr vert="horz" wrap="square" lIns="104400" tIns="59400" rIns="104400" bIns="59400" anchorCtr="0" compatLnSpc="0">
            <a:spAutoFit/>
          </a:bodyPr>
          <a:lstStyle/>
          <a:p>
            <a:pPr algn="ctr" hangingPunct="0">
              <a:spcBef>
                <a:spcPts val="0"/>
              </a:spcBef>
              <a:spcAft>
                <a:spcPts val="600"/>
              </a:spcAft>
              <a:defRPr sz="1800">
                <a:solidFill>
                  <a:srgbClr val="000000"/>
                </a:solidFill>
              </a:defRPr>
            </a:pPr>
            <a:r>
              <a:rPr lang="en-GB" sz="1400" dirty="0">
                <a:solidFill>
                  <a:srgbClr val="000000"/>
                </a:solidFill>
                <a:latin typeface="Liberation Sans" pitchFamily="18"/>
                <a:ea typeface="DejaVu Sans" pitchFamily="2"/>
                <a:cs typeface="DejaVu Sans" pitchFamily="2"/>
              </a:rPr>
              <a:t>Quotas (cores):</a:t>
            </a:r>
          </a:p>
          <a:p>
            <a:pPr algn="ctr" hangingPunct="0">
              <a:spcBef>
                <a:spcPts val="0"/>
              </a:spcBef>
              <a:spcAft>
                <a:spcPts val="0"/>
              </a:spcAft>
              <a:defRPr sz="1800">
                <a:solidFill>
                  <a:srgbClr val="000000"/>
                </a:solidFill>
              </a:defRPr>
            </a:pPr>
            <a:r>
              <a:rPr lang="en-GB" sz="1400" dirty="0">
                <a:solidFill>
                  <a:srgbClr val="000000"/>
                </a:solidFill>
                <a:latin typeface="Liberation Sans" pitchFamily="18"/>
                <a:ea typeface="DejaVu Sans" pitchFamily="2"/>
                <a:cs typeface="DejaVu Sans" pitchFamily="2"/>
              </a:rPr>
              <a:t>Tier1: 1500 (for NICA) </a:t>
            </a:r>
          </a:p>
          <a:p>
            <a:pPr algn="ctr" hangingPunct="0">
              <a:spcBef>
                <a:spcPts val="0"/>
              </a:spcBef>
              <a:spcAft>
                <a:spcPts val="0"/>
              </a:spcAft>
              <a:defRPr sz="1800">
                <a:solidFill>
                  <a:srgbClr val="000000"/>
                </a:solidFill>
              </a:defRPr>
            </a:pPr>
            <a:r>
              <a:rPr lang="en-GB" sz="1400" dirty="0">
                <a:solidFill>
                  <a:srgbClr val="000000"/>
                </a:solidFill>
                <a:latin typeface="Liberation Sans" pitchFamily="18"/>
                <a:ea typeface="DejaVu Sans" pitchFamily="2"/>
                <a:cs typeface="DejaVu Sans" pitchFamily="2"/>
              </a:rPr>
              <a:t>Tier2: 1000 (for NICA) </a:t>
            </a:r>
          </a:p>
          <a:p>
            <a:pPr algn="ctr" hangingPunct="0">
              <a:spcBef>
                <a:spcPts val="0"/>
              </a:spcBef>
              <a:spcAft>
                <a:spcPts val="0"/>
              </a:spcAft>
              <a:defRPr sz="1800">
                <a:solidFill>
                  <a:srgbClr val="000000"/>
                </a:solidFill>
              </a:defRPr>
            </a:pPr>
            <a:r>
              <a:rPr lang="en-GB" sz="1400" dirty="0">
                <a:solidFill>
                  <a:srgbClr val="000000"/>
                </a:solidFill>
                <a:latin typeface="Liberation Sans" pitchFamily="18"/>
                <a:ea typeface="DejaVu Sans" pitchFamily="2"/>
                <a:cs typeface="DejaVu Sans" pitchFamily="2"/>
              </a:rPr>
              <a:t>Govorun: 192 (BM@N)</a:t>
            </a:r>
            <a:endParaRPr lang="ru-RU" sz="1400" dirty="0">
              <a:solidFill>
                <a:srgbClr val="000000"/>
              </a:solidFill>
              <a:latin typeface="Liberation Sans" pitchFamily="18"/>
              <a:ea typeface="DejaVu Sans" pitchFamily="2"/>
              <a:cs typeface="DejaVu Sans" pitchFamily="2"/>
            </a:endParaRPr>
          </a:p>
          <a:p>
            <a:pPr algn="ctr" hangingPunct="0">
              <a:spcBef>
                <a:spcPts val="0"/>
              </a:spcBef>
              <a:spcAft>
                <a:spcPts val="0"/>
              </a:spcAft>
              <a:defRPr sz="1800">
                <a:solidFill>
                  <a:srgbClr val="000000"/>
                </a:solidFill>
              </a:defRPr>
            </a:pPr>
            <a:endParaRPr lang="en-GB" sz="1400" dirty="0">
              <a:solidFill>
                <a:srgbClr val="000000"/>
              </a:solidFill>
              <a:latin typeface="Liberation Sans" pitchFamily="18"/>
              <a:ea typeface="DejaVu Sans" pitchFamily="2"/>
              <a:cs typeface="DejaVu Sans" pitchFamily="2"/>
            </a:endParaRPr>
          </a:p>
          <a:p>
            <a:pPr algn="ctr" hangingPunct="0">
              <a:spcBef>
                <a:spcPts val="0"/>
              </a:spcBef>
              <a:spcAft>
                <a:spcPts val="0"/>
              </a:spcAft>
              <a:defRPr sz="1800">
                <a:solidFill>
                  <a:srgbClr val="000000"/>
                </a:solidFill>
              </a:defRPr>
            </a:pPr>
            <a:r>
              <a:rPr lang="en-GB" sz="1400" dirty="0">
                <a:solidFill>
                  <a:srgbClr val="000000"/>
                </a:solidFill>
                <a:latin typeface="Liberation Sans" pitchFamily="18"/>
                <a:ea typeface="DejaVu Sans" pitchFamily="2"/>
                <a:cs typeface="DejaVu Sans" pitchFamily="2"/>
              </a:rPr>
              <a:t>NICA cluster: 300 (per </a:t>
            </a:r>
            <a:r>
              <a:rPr lang="en-US" sz="1400" dirty="0">
                <a:solidFill>
                  <a:srgbClr val="000000"/>
                </a:solidFill>
                <a:latin typeface="Liberation Sans" pitchFamily="18"/>
                <a:ea typeface="DejaVu Sans" pitchFamily="2"/>
                <a:cs typeface="DejaVu Sans" pitchFamily="2"/>
              </a:rPr>
              <a:t>user</a:t>
            </a:r>
            <a:r>
              <a:rPr lang="en-GB" sz="1400" dirty="0">
                <a:solidFill>
                  <a:srgbClr val="000000"/>
                </a:solidFill>
                <a:latin typeface="Liberation Sans" pitchFamily="18"/>
                <a:ea typeface="DejaVu Sans" pitchFamily="2"/>
                <a:cs typeface="DejaVu Sans" pitchFamily="2"/>
              </a:rPr>
              <a:t>)</a:t>
            </a:r>
          </a:p>
          <a:p>
            <a:pPr algn="ctr" hangingPunct="0">
              <a:spcBef>
                <a:spcPts val="0"/>
              </a:spcBef>
              <a:spcAft>
                <a:spcPts val="0"/>
              </a:spcAft>
              <a:defRPr sz="1800">
                <a:solidFill>
                  <a:srgbClr val="000000"/>
                </a:solidFill>
              </a:defRPr>
            </a:pPr>
            <a:r>
              <a:rPr lang="en-GB" sz="1400" dirty="0">
                <a:solidFill>
                  <a:srgbClr val="000000"/>
                </a:solidFill>
                <a:latin typeface="Liberation Sans" pitchFamily="18"/>
                <a:ea typeface="DejaVu Sans" pitchFamily="2"/>
                <a:cs typeface="DejaVu Sans" pitchFamily="2"/>
              </a:rPr>
              <a:t>NICA cluster: max 100 slots (</a:t>
            </a:r>
            <a:r>
              <a:rPr lang="en-GB" sz="1400" dirty="0">
                <a:solidFill>
                  <a:srgbClr val="C00000"/>
                </a:solidFill>
                <a:latin typeface="Liberation Sans" pitchFamily="18"/>
                <a:ea typeface="DejaVu Sans" pitchFamily="2"/>
                <a:cs typeface="DejaVu Sans" pitchFamily="2"/>
              </a:rPr>
              <a:t>big files</a:t>
            </a:r>
            <a:r>
              <a:rPr lang="en-GB" sz="1400" dirty="0">
                <a:solidFill>
                  <a:srgbClr val="000000"/>
                </a:solidFill>
                <a:latin typeface="Liberation Sans" pitchFamily="18"/>
                <a:ea typeface="DejaVu Sans" pitchFamily="2"/>
                <a:cs typeface="DejaVu Sans" pitchFamily="2"/>
              </a:rPr>
              <a:t>)</a:t>
            </a:r>
          </a:p>
        </p:txBody>
      </p:sp>
      <p:sp>
        <p:nvSpPr>
          <p:cNvPr id="9" name="TextBox 8">
            <a:extLst>
              <a:ext uri="{FF2B5EF4-FFF2-40B4-BE49-F238E27FC236}">
                <a16:creationId xmlns:a16="http://schemas.microsoft.com/office/drawing/2014/main" id="{8BC6FDDD-DFAC-5B6E-D8D7-36AF39D33494}"/>
              </a:ext>
            </a:extLst>
          </p:cNvPr>
          <p:cNvSpPr txBox="1"/>
          <p:nvPr/>
        </p:nvSpPr>
        <p:spPr>
          <a:xfrm>
            <a:off x="323528" y="1083343"/>
            <a:ext cx="4629377" cy="311679"/>
          </a:xfrm>
          <a:prstGeom prst="rect">
            <a:avLst/>
          </a:prstGeom>
          <a:noFill/>
          <a:ln w="29160">
            <a:solidFill>
              <a:srgbClr val="FF0000"/>
            </a:solidFill>
            <a:prstDash val="solid"/>
          </a:ln>
        </p:spPr>
        <p:txBody>
          <a:bodyPr vert="horz" wrap="square" lIns="104400" tIns="59400" rIns="104400" bIns="59400" anchorCtr="0" compatLnSpc="0">
            <a:spAutoFit/>
          </a:bodyPr>
          <a:lstStyle/>
          <a:p>
            <a:pPr algn="ctr" fontAlgn="auto" hangingPunct="0">
              <a:spcBef>
                <a:spcPts val="0"/>
              </a:spcBef>
              <a:spcAft>
                <a:spcPts val="0"/>
              </a:spcAft>
              <a:defRPr>
                <a:solidFill>
                  <a:srgbClr val="000000"/>
                </a:solidFill>
              </a:defRPr>
            </a:pPr>
            <a:r>
              <a:rPr lang="en-US" sz="1300" dirty="0">
                <a:solidFill>
                  <a:srgbClr val="000000"/>
                </a:solidFill>
                <a:latin typeface="Liberation Sans" pitchFamily="18"/>
                <a:ea typeface="DejaVu Sans" pitchFamily="2"/>
                <a:cs typeface="DejaVu Sans" pitchFamily="2"/>
              </a:rPr>
              <a:t>Total duration of Raw2Digi campaign – 35 hours</a:t>
            </a:r>
            <a:r>
              <a:rPr lang="ru-RU" sz="1300" dirty="0">
                <a:solidFill>
                  <a:srgbClr val="000000"/>
                </a:solidFill>
                <a:latin typeface="Liberation Sans" pitchFamily="18"/>
                <a:ea typeface="DejaVu Sans" pitchFamily="2"/>
                <a:cs typeface="DejaVu Sans" pitchFamily="2"/>
              </a:rPr>
              <a:t> (0.1</a:t>
            </a:r>
            <a:r>
              <a:rPr lang="en-US" sz="1300" dirty="0">
                <a:solidFill>
                  <a:srgbClr val="000000"/>
                </a:solidFill>
                <a:latin typeface="Liberation Sans" pitchFamily="18"/>
                <a:ea typeface="DejaVu Sans" pitchFamily="2"/>
                <a:cs typeface="DejaVu Sans" pitchFamily="2"/>
              </a:rPr>
              <a:t>6</a:t>
            </a:r>
            <a:r>
              <a:rPr lang="ru-RU" sz="1300" dirty="0">
                <a:solidFill>
                  <a:srgbClr val="000000"/>
                </a:solidFill>
                <a:latin typeface="Liberation Sans" pitchFamily="18"/>
                <a:ea typeface="DejaVu Sans" pitchFamily="2"/>
                <a:cs typeface="DejaVu Sans" pitchFamily="2"/>
              </a:rPr>
              <a:t> </a:t>
            </a:r>
            <a:r>
              <a:rPr lang="en-US" sz="1300" dirty="0">
                <a:solidFill>
                  <a:srgbClr val="000000"/>
                </a:solidFill>
                <a:latin typeface="Liberation Sans" pitchFamily="18"/>
                <a:ea typeface="DejaVu Sans" pitchFamily="2"/>
                <a:cs typeface="DejaVu Sans" pitchFamily="2"/>
              </a:rPr>
              <a:t>s/</a:t>
            </a:r>
            <a:r>
              <a:rPr lang="en-US" sz="1300" dirty="0" err="1">
                <a:solidFill>
                  <a:srgbClr val="000000"/>
                </a:solidFill>
                <a:latin typeface="Liberation Sans" pitchFamily="18"/>
                <a:ea typeface="DejaVu Sans" pitchFamily="2"/>
                <a:cs typeface="DejaVu Sans" pitchFamily="2"/>
              </a:rPr>
              <a:t>ev</a:t>
            </a:r>
            <a:r>
              <a:rPr lang="ru-RU" sz="1300" dirty="0">
                <a:solidFill>
                  <a:srgbClr val="000000"/>
                </a:solidFill>
                <a:latin typeface="Liberation Sans" pitchFamily="18"/>
                <a:ea typeface="DejaVu Sans" pitchFamily="2"/>
                <a:cs typeface="DejaVu Sans" pitchFamily="2"/>
              </a:rPr>
              <a:t>)</a:t>
            </a:r>
          </a:p>
        </p:txBody>
      </p:sp>
      <p:pic>
        <p:nvPicPr>
          <p:cNvPr id="14" name="Рисунок 13">
            <a:extLst>
              <a:ext uri="{FF2B5EF4-FFF2-40B4-BE49-F238E27FC236}">
                <a16:creationId xmlns:a16="http://schemas.microsoft.com/office/drawing/2014/main" id="{EB7F3716-F0EA-3DA8-F11F-D7C205F42329}"/>
              </a:ext>
            </a:extLst>
          </p:cNvPr>
          <p:cNvPicPr>
            <a:picLocks noChangeAspect="1"/>
          </p:cNvPicPr>
          <p:nvPr/>
        </p:nvPicPr>
        <p:blipFill>
          <a:blip r:embed="rId2"/>
          <a:stretch>
            <a:fillRect/>
          </a:stretch>
        </p:blipFill>
        <p:spPr>
          <a:xfrm>
            <a:off x="-13441" y="1412776"/>
            <a:ext cx="5089497" cy="2884635"/>
          </a:xfrm>
          <a:prstGeom prst="rect">
            <a:avLst/>
          </a:prstGeom>
        </p:spPr>
      </p:pic>
      <p:pic>
        <p:nvPicPr>
          <p:cNvPr id="18" name="Рисунок 17">
            <a:extLst>
              <a:ext uri="{FF2B5EF4-FFF2-40B4-BE49-F238E27FC236}">
                <a16:creationId xmlns:a16="http://schemas.microsoft.com/office/drawing/2014/main" id="{D25A5E61-2D88-DC64-EC61-6DBE7B84ACB4}"/>
              </a:ext>
            </a:extLst>
          </p:cNvPr>
          <p:cNvPicPr>
            <a:picLocks noChangeAspect="1"/>
          </p:cNvPicPr>
          <p:nvPr/>
        </p:nvPicPr>
        <p:blipFill rotWithShape="1">
          <a:blip r:embed="rId3"/>
          <a:srcRect t="36513" b="-3784"/>
          <a:stretch/>
        </p:blipFill>
        <p:spPr>
          <a:xfrm>
            <a:off x="4393496" y="4043610"/>
            <a:ext cx="4547922" cy="2221625"/>
          </a:xfrm>
          <a:prstGeom prst="rect">
            <a:avLst/>
          </a:prstGeom>
        </p:spPr>
      </p:pic>
      <p:pic>
        <p:nvPicPr>
          <p:cNvPr id="19" name="Рисунок 18">
            <a:extLst>
              <a:ext uri="{FF2B5EF4-FFF2-40B4-BE49-F238E27FC236}">
                <a16:creationId xmlns:a16="http://schemas.microsoft.com/office/drawing/2014/main" id="{74741D9D-7AB5-B086-1E06-8E9F65DF1A9F}"/>
              </a:ext>
            </a:extLst>
          </p:cNvPr>
          <p:cNvPicPr>
            <a:picLocks noChangeAspect="1"/>
          </p:cNvPicPr>
          <p:nvPr/>
        </p:nvPicPr>
        <p:blipFill>
          <a:blip r:embed="rId4"/>
          <a:stretch>
            <a:fillRect/>
          </a:stretch>
        </p:blipFill>
        <p:spPr>
          <a:xfrm>
            <a:off x="4355976" y="4471394"/>
            <a:ext cx="3960440" cy="2053950"/>
          </a:xfrm>
          <a:prstGeom prst="rect">
            <a:avLst/>
          </a:prstGeom>
        </p:spPr>
      </p:pic>
      <p:sp>
        <p:nvSpPr>
          <p:cNvPr id="8" name="TextBox 7">
            <a:extLst>
              <a:ext uri="{FF2B5EF4-FFF2-40B4-BE49-F238E27FC236}">
                <a16:creationId xmlns:a16="http://schemas.microsoft.com/office/drawing/2014/main" id="{9140DEB3-497A-1BB6-CBE0-2AE7A68E762F}"/>
              </a:ext>
            </a:extLst>
          </p:cNvPr>
          <p:cNvSpPr txBox="1"/>
          <p:nvPr/>
        </p:nvSpPr>
        <p:spPr>
          <a:xfrm>
            <a:off x="4644008" y="4054608"/>
            <a:ext cx="4464496" cy="311679"/>
          </a:xfrm>
          <a:prstGeom prst="rect">
            <a:avLst/>
          </a:prstGeom>
          <a:noFill/>
          <a:ln w="29160">
            <a:solidFill>
              <a:srgbClr val="FF0000"/>
            </a:solidFill>
            <a:prstDash val="solid"/>
          </a:ln>
        </p:spPr>
        <p:txBody>
          <a:bodyPr vert="horz" wrap="square" lIns="104400" tIns="59400" rIns="104400" bIns="59400" anchorCtr="0" compatLnSpc="0">
            <a:spAutoFit/>
          </a:bodyPr>
          <a:lstStyle/>
          <a:p>
            <a:pPr algn="ctr" fontAlgn="auto" hangingPunct="0">
              <a:spcBef>
                <a:spcPts val="0"/>
              </a:spcBef>
              <a:spcAft>
                <a:spcPts val="0"/>
              </a:spcAft>
              <a:defRPr>
                <a:solidFill>
                  <a:srgbClr val="000000"/>
                </a:solidFill>
              </a:defRPr>
            </a:pPr>
            <a:r>
              <a:rPr lang="en-US" sz="1300" dirty="0">
                <a:solidFill>
                  <a:srgbClr val="000000"/>
                </a:solidFill>
                <a:latin typeface="Liberation Sans" pitchFamily="18"/>
                <a:ea typeface="DejaVu Sans" pitchFamily="2"/>
                <a:cs typeface="DejaVu Sans" pitchFamily="2"/>
              </a:rPr>
              <a:t>Total duration of Digi2DST campaign – </a:t>
            </a:r>
            <a:r>
              <a:rPr lang="ru-RU" sz="1300" dirty="0">
                <a:solidFill>
                  <a:srgbClr val="000000"/>
                </a:solidFill>
                <a:latin typeface="Liberation Sans" pitchFamily="18"/>
                <a:ea typeface="DejaVu Sans" pitchFamily="2"/>
                <a:cs typeface="DejaVu Sans" pitchFamily="2"/>
              </a:rPr>
              <a:t>1</a:t>
            </a:r>
            <a:r>
              <a:rPr lang="en-US" sz="1300" dirty="0">
                <a:solidFill>
                  <a:srgbClr val="000000"/>
                </a:solidFill>
                <a:latin typeface="Liberation Sans" pitchFamily="18"/>
                <a:ea typeface="DejaVu Sans" pitchFamily="2"/>
                <a:cs typeface="DejaVu Sans" pitchFamily="2"/>
              </a:rPr>
              <a:t>7</a:t>
            </a:r>
            <a:r>
              <a:rPr lang="ru-RU" sz="1300" dirty="0">
                <a:solidFill>
                  <a:srgbClr val="000000"/>
                </a:solidFill>
                <a:latin typeface="Liberation Sans" pitchFamily="18"/>
                <a:ea typeface="DejaVu Sans" pitchFamily="2"/>
                <a:cs typeface="DejaVu Sans" pitchFamily="2"/>
              </a:rPr>
              <a:t>0</a:t>
            </a:r>
            <a:r>
              <a:rPr lang="en-US" sz="1300" dirty="0">
                <a:solidFill>
                  <a:srgbClr val="000000"/>
                </a:solidFill>
                <a:latin typeface="Liberation Sans" pitchFamily="18"/>
                <a:ea typeface="DejaVu Sans" pitchFamily="2"/>
                <a:cs typeface="DejaVu Sans" pitchFamily="2"/>
              </a:rPr>
              <a:t> hours </a:t>
            </a:r>
            <a:r>
              <a:rPr lang="ru-RU" sz="1300" dirty="0">
                <a:solidFill>
                  <a:srgbClr val="000000"/>
                </a:solidFill>
                <a:latin typeface="Liberation Sans" pitchFamily="18"/>
                <a:ea typeface="DejaVu Sans" pitchFamily="2"/>
                <a:cs typeface="DejaVu Sans" pitchFamily="2"/>
              </a:rPr>
              <a:t>(</a:t>
            </a:r>
            <a:r>
              <a:rPr lang="en-US" sz="1300" dirty="0">
                <a:solidFill>
                  <a:srgbClr val="000000"/>
                </a:solidFill>
                <a:latin typeface="Liberation Sans" pitchFamily="18"/>
                <a:ea typeface="DejaVu Sans" pitchFamily="2"/>
                <a:cs typeface="DejaVu Sans" pitchFamily="2"/>
              </a:rPr>
              <a:t>3</a:t>
            </a:r>
            <a:r>
              <a:rPr lang="ru-RU" sz="1300" dirty="0">
                <a:solidFill>
                  <a:srgbClr val="000000"/>
                </a:solidFill>
                <a:latin typeface="Liberation Sans" pitchFamily="18"/>
                <a:ea typeface="DejaVu Sans" pitchFamily="2"/>
                <a:cs typeface="DejaVu Sans" pitchFamily="2"/>
              </a:rPr>
              <a:t> </a:t>
            </a:r>
            <a:r>
              <a:rPr lang="en-US" sz="1300" dirty="0">
                <a:solidFill>
                  <a:srgbClr val="000000"/>
                </a:solidFill>
                <a:latin typeface="Liberation Sans" pitchFamily="18"/>
                <a:ea typeface="DejaVu Sans" pitchFamily="2"/>
                <a:cs typeface="DejaVu Sans" pitchFamily="2"/>
              </a:rPr>
              <a:t>s/</a:t>
            </a:r>
            <a:r>
              <a:rPr lang="en-US" sz="1300" dirty="0" err="1">
                <a:solidFill>
                  <a:srgbClr val="000000"/>
                </a:solidFill>
                <a:latin typeface="Liberation Sans" pitchFamily="18"/>
                <a:ea typeface="DejaVu Sans" pitchFamily="2"/>
                <a:cs typeface="DejaVu Sans" pitchFamily="2"/>
              </a:rPr>
              <a:t>ev</a:t>
            </a:r>
            <a:r>
              <a:rPr lang="ru-RU" sz="1300" dirty="0">
                <a:solidFill>
                  <a:srgbClr val="000000"/>
                </a:solidFill>
                <a:latin typeface="Liberation Sans" pitchFamily="18"/>
                <a:ea typeface="DejaVu Sans" pitchFamily="2"/>
                <a:cs typeface="DejaVu Sans" pitchFamily="2"/>
              </a:rPr>
              <a:t>)</a:t>
            </a:r>
          </a:p>
        </p:txBody>
      </p:sp>
    </p:spTree>
    <p:extLst>
      <p:ext uri="{BB962C8B-B14F-4D97-AF65-F5344CB8AC3E}">
        <p14:creationId xmlns:p14="http://schemas.microsoft.com/office/powerpoint/2010/main" val="3823614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a:xfrm>
            <a:off x="0" y="412750"/>
            <a:ext cx="9144000" cy="563563"/>
          </a:xfrm>
        </p:spPr>
        <p:txBody>
          <a:bodyPr/>
          <a:lstStyle/>
          <a:p>
            <a:r>
              <a:rPr lang="en-US" sz="3000" b="1" dirty="0">
                <a:effectLst>
                  <a:outerShdw blurRad="38100" dist="38100" dir="2700000" algn="tl">
                    <a:srgbClr val="000000">
                      <a:alpha val="43137"/>
                    </a:srgbClr>
                  </a:outerShdw>
                </a:effectLst>
              </a:rPr>
              <a:t>Scheme of BM@N Data Transfer</a:t>
            </a:r>
            <a:endParaRPr lang="en-US" altLang="ru-RU" sz="2000" b="1" i="1" dirty="0">
              <a:solidFill>
                <a:schemeClr val="accent1"/>
              </a:solidFill>
              <a:effectLst>
                <a:outerShdw blurRad="38100" dist="38100" dir="2700000" algn="tl">
                  <a:srgbClr val="000000">
                    <a:alpha val="43137"/>
                  </a:srgbClr>
                </a:outerShdw>
              </a:effectLst>
            </a:endParaRPr>
          </a:p>
        </p:txBody>
      </p:sp>
      <p:sp>
        <p:nvSpPr>
          <p:cNvPr id="16" name="Номер слайда 3">
            <a:extLst>
              <a:ext uri="{FF2B5EF4-FFF2-40B4-BE49-F238E27FC236}">
                <a16:creationId xmlns:a16="http://schemas.microsoft.com/office/drawing/2014/main" id="{3A9C2FB2-6312-4200-8649-B5C9618A13FD}"/>
              </a:ext>
            </a:extLst>
          </p:cNvPr>
          <p:cNvSpPr txBox="1">
            <a:spLocks/>
          </p:cNvSpPr>
          <p:nvPr/>
        </p:nvSpPr>
        <p:spPr bwMode="auto">
          <a:xfrm>
            <a:off x="8433875" y="6524625"/>
            <a:ext cx="5306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18</a:t>
            </a:fld>
            <a:endParaRPr lang="en-US" sz="1200" dirty="0">
              <a:solidFill>
                <a:schemeClr val="bg2">
                  <a:lumMod val="75000"/>
                </a:schemeClr>
              </a:solidFill>
            </a:endParaRPr>
          </a:p>
        </p:txBody>
      </p:sp>
      <p:sp>
        <p:nvSpPr>
          <p:cNvPr id="17" name="Прямоугольник 16">
            <a:extLst>
              <a:ext uri="{FF2B5EF4-FFF2-40B4-BE49-F238E27FC236}">
                <a16:creationId xmlns:a16="http://schemas.microsoft.com/office/drawing/2014/main" id="{1018FA68-CB22-4FBC-80D9-164D147A35D8}"/>
              </a:ext>
            </a:extLst>
          </p:cNvPr>
          <p:cNvSpPr/>
          <p:nvPr/>
        </p:nvSpPr>
        <p:spPr>
          <a:xfrm>
            <a:off x="7641787" y="6512410"/>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Дата 1">
            <a:extLst>
              <a:ext uri="{FF2B5EF4-FFF2-40B4-BE49-F238E27FC236}">
                <a16:creationId xmlns:a16="http://schemas.microsoft.com/office/drawing/2014/main" id="{60B8230D-181D-426A-AA71-9532FB3F4BE5}"/>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cxnSp>
        <p:nvCxnSpPr>
          <p:cNvPr id="5" name="Прямая со стрелкой 4">
            <a:extLst>
              <a:ext uri="{FF2B5EF4-FFF2-40B4-BE49-F238E27FC236}">
                <a16:creationId xmlns:a16="http://schemas.microsoft.com/office/drawing/2014/main" id="{7AF76C35-1424-A51C-FE73-161AA0210753}"/>
              </a:ext>
            </a:extLst>
          </p:cNvPr>
          <p:cNvCxnSpPr>
            <a:cxnSpLocks/>
            <a:endCxn id="106" idx="0"/>
          </p:cNvCxnSpPr>
          <p:nvPr/>
        </p:nvCxnSpPr>
        <p:spPr>
          <a:xfrm flipH="1">
            <a:off x="1587863" y="1673562"/>
            <a:ext cx="2502115" cy="700956"/>
          </a:xfrm>
          <a:prstGeom prst="straightConnector1">
            <a:avLst/>
          </a:prstGeom>
          <a:ln w="9525">
            <a:solidFill>
              <a:schemeClr val="bg1">
                <a:lumMod val="50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5">
            <a:extLst>
              <a:ext uri="{FF2B5EF4-FFF2-40B4-BE49-F238E27FC236}">
                <a16:creationId xmlns:a16="http://schemas.microsoft.com/office/drawing/2014/main" id="{BD1E84A7-72F8-AC23-1E16-A7FE744AEE12}"/>
              </a:ext>
            </a:extLst>
          </p:cNvPr>
          <p:cNvCxnSpPr>
            <a:cxnSpLocks/>
            <a:endCxn id="63" idx="0"/>
          </p:cNvCxnSpPr>
          <p:nvPr/>
        </p:nvCxnSpPr>
        <p:spPr>
          <a:xfrm>
            <a:off x="4658106" y="1645131"/>
            <a:ext cx="2405463" cy="740302"/>
          </a:xfrm>
          <a:prstGeom prst="straightConnector1">
            <a:avLst/>
          </a:prstGeom>
          <a:ln w="9525">
            <a:solidFill>
              <a:schemeClr val="bg1">
                <a:lumMod val="50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a16="http://schemas.microsoft.com/office/drawing/2014/main" id="{7C5ABB37-C468-1176-6279-8963385E80A7}"/>
              </a:ext>
            </a:extLst>
          </p:cNvPr>
          <p:cNvCxnSpPr>
            <a:cxnSpLocks/>
            <a:stCxn id="60" idx="2"/>
            <a:endCxn id="62" idx="0"/>
          </p:cNvCxnSpPr>
          <p:nvPr/>
        </p:nvCxnSpPr>
        <p:spPr>
          <a:xfrm>
            <a:off x="4380699" y="2051041"/>
            <a:ext cx="6582" cy="333571"/>
          </a:xfrm>
          <a:prstGeom prst="straightConnector1">
            <a:avLst/>
          </a:prstGeom>
          <a:ln w="9525">
            <a:solidFill>
              <a:schemeClr val="bg1">
                <a:lumMod val="50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grpSp>
        <p:nvGrpSpPr>
          <p:cNvPr id="28" name="Группа 27">
            <a:extLst>
              <a:ext uri="{FF2B5EF4-FFF2-40B4-BE49-F238E27FC236}">
                <a16:creationId xmlns:a16="http://schemas.microsoft.com/office/drawing/2014/main" id="{978D19A8-A73B-C67D-B613-3A6C220C8864}"/>
              </a:ext>
            </a:extLst>
          </p:cNvPr>
          <p:cNvGrpSpPr/>
          <p:nvPr/>
        </p:nvGrpSpPr>
        <p:grpSpPr>
          <a:xfrm>
            <a:off x="3704069" y="2659867"/>
            <a:ext cx="1210840" cy="1345197"/>
            <a:chOff x="3999429" y="2539125"/>
            <a:chExt cx="1210840" cy="1345197"/>
          </a:xfrm>
        </p:grpSpPr>
        <p:pic>
          <p:nvPicPr>
            <p:cNvPr id="29" name="Рисунок 28">
              <a:extLst>
                <a:ext uri="{FF2B5EF4-FFF2-40B4-BE49-F238E27FC236}">
                  <a16:creationId xmlns:a16="http://schemas.microsoft.com/office/drawing/2014/main" id="{203908CA-597E-FA1C-3505-E73B981B4C8A}"/>
                </a:ext>
              </a:extLst>
            </p:cNvPr>
            <p:cNvPicPr>
              <a:picLocks noChangeAspect="1"/>
            </p:cNvPicPr>
            <p:nvPr/>
          </p:nvPicPr>
          <p:blipFill>
            <a:blip r:embed="rId2"/>
            <a:stretch>
              <a:fillRect/>
            </a:stretch>
          </p:blipFill>
          <p:spPr>
            <a:xfrm>
              <a:off x="4063834" y="2539125"/>
              <a:ext cx="1056220" cy="905332"/>
            </a:xfrm>
            <a:prstGeom prst="rect">
              <a:avLst/>
            </a:prstGeom>
          </p:spPr>
        </p:pic>
        <p:sp>
          <p:nvSpPr>
            <p:cNvPr id="33" name="TextBox 32">
              <a:extLst>
                <a:ext uri="{FF2B5EF4-FFF2-40B4-BE49-F238E27FC236}">
                  <a16:creationId xmlns:a16="http://schemas.microsoft.com/office/drawing/2014/main" id="{FEA1C778-49EB-7BAC-EDA8-97CCB332E8A8}"/>
                </a:ext>
              </a:extLst>
            </p:cNvPr>
            <p:cNvSpPr txBox="1"/>
            <p:nvPr/>
          </p:nvSpPr>
          <p:spPr>
            <a:xfrm>
              <a:off x="3999429" y="3422657"/>
              <a:ext cx="1210840" cy="461665"/>
            </a:xfrm>
            <a:prstGeom prst="rect">
              <a:avLst/>
            </a:prstGeom>
            <a:noFill/>
          </p:spPr>
          <p:txBody>
            <a:bodyPr wrap="square" rtlCol="0">
              <a:spAutoFit/>
            </a:bodyPr>
            <a:lstStyle/>
            <a:p>
              <a:pPr algn="ctr"/>
              <a:r>
                <a:rPr lang="en-US" sz="1200" b="1" dirty="0"/>
                <a:t>NICA Cluster</a:t>
              </a:r>
            </a:p>
            <a:p>
              <a:pPr algn="ctr"/>
              <a:r>
                <a:rPr lang="en-US" sz="1200" b="1" dirty="0"/>
                <a:t>(NCX, LHEP)</a:t>
              </a:r>
              <a:endParaRPr lang="ru-RU" sz="1200" b="1" dirty="0"/>
            </a:p>
          </p:txBody>
        </p:sp>
      </p:grpSp>
      <p:grpSp>
        <p:nvGrpSpPr>
          <p:cNvPr id="48" name="Группа 47">
            <a:extLst>
              <a:ext uri="{FF2B5EF4-FFF2-40B4-BE49-F238E27FC236}">
                <a16:creationId xmlns:a16="http://schemas.microsoft.com/office/drawing/2014/main" id="{AB8DDF99-A79D-F3F2-68E3-476609E920CD}"/>
              </a:ext>
            </a:extLst>
          </p:cNvPr>
          <p:cNvGrpSpPr/>
          <p:nvPr/>
        </p:nvGrpSpPr>
        <p:grpSpPr>
          <a:xfrm>
            <a:off x="6237988" y="2655953"/>
            <a:ext cx="1210840" cy="1339763"/>
            <a:chOff x="6426152" y="2535211"/>
            <a:chExt cx="1210840" cy="1339763"/>
          </a:xfrm>
        </p:grpSpPr>
        <p:sp>
          <p:nvSpPr>
            <p:cNvPr id="49" name="TextBox 48">
              <a:extLst>
                <a:ext uri="{FF2B5EF4-FFF2-40B4-BE49-F238E27FC236}">
                  <a16:creationId xmlns:a16="http://schemas.microsoft.com/office/drawing/2014/main" id="{E2E7562F-8FFE-FE7B-896E-0583682F0615}"/>
                </a:ext>
              </a:extLst>
            </p:cNvPr>
            <p:cNvSpPr txBox="1"/>
            <p:nvPr/>
          </p:nvSpPr>
          <p:spPr>
            <a:xfrm>
              <a:off x="6426152" y="3413309"/>
              <a:ext cx="1210840" cy="461665"/>
            </a:xfrm>
            <a:prstGeom prst="rect">
              <a:avLst/>
            </a:prstGeom>
            <a:noFill/>
          </p:spPr>
          <p:txBody>
            <a:bodyPr wrap="square" rtlCol="0">
              <a:spAutoFit/>
            </a:bodyPr>
            <a:lstStyle/>
            <a:p>
              <a:pPr algn="ctr"/>
              <a:r>
                <a:rPr lang="en-US" sz="1200" b="1" dirty="0"/>
                <a:t>CICC</a:t>
              </a:r>
            </a:p>
            <a:p>
              <a:pPr algn="ctr"/>
              <a:r>
                <a:rPr lang="en-US" sz="1200" b="1" dirty="0"/>
                <a:t>(LXUI, MLIT)</a:t>
              </a:r>
              <a:endParaRPr lang="ru-RU" sz="1200" b="1" dirty="0"/>
            </a:p>
          </p:txBody>
        </p:sp>
        <p:pic>
          <p:nvPicPr>
            <p:cNvPr id="51" name="Рисунок 50">
              <a:extLst>
                <a:ext uri="{FF2B5EF4-FFF2-40B4-BE49-F238E27FC236}">
                  <a16:creationId xmlns:a16="http://schemas.microsoft.com/office/drawing/2014/main" id="{F6E4EDB6-7DA5-F86F-1E3C-C3708AB2217F}"/>
                </a:ext>
              </a:extLst>
            </p:cNvPr>
            <p:cNvPicPr>
              <a:picLocks noChangeAspect="1"/>
            </p:cNvPicPr>
            <p:nvPr/>
          </p:nvPicPr>
          <p:blipFill>
            <a:blip r:embed="rId2"/>
            <a:stretch>
              <a:fillRect/>
            </a:stretch>
          </p:blipFill>
          <p:spPr>
            <a:xfrm>
              <a:off x="6498342" y="2535211"/>
              <a:ext cx="1056220" cy="905332"/>
            </a:xfrm>
            <a:prstGeom prst="rect">
              <a:avLst/>
            </a:prstGeom>
          </p:spPr>
        </p:pic>
      </p:grpSp>
      <p:grpSp>
        <p:nvGrpSpPr>
          <p:cNvPr id="58" name="Группа 57">
            <a:extLst>
              <a:ext uri="{FF2B5EF4-FFF2-40B4-BE49-F238E27FC236}">
                <a16:creationId xmlns:a16="http://schemas.microsoft.com/office/drawing/2014/main" id="{3B72F774-6F20-A3BD-0D7B-09D051B376BC}"/>
              </a:ext>
            </a:extLst>
          </p:cNvPr>
          <p:cNvGrpSpPr/>
          <p:nvPr/>
        </p:nvGrpSpPr>
        <p:grpSpPr>
          <a:xfrm>
            <a:off x="2499354" y="1072714"/>
            <a:ext cx="3867441" cy="978327"/>
            <a:chOff x="5850843" y="4784800"/>
            <a:chExt cx="3650917" cy="978327"/>
          </a:xfrm>
        </p:grpSpPr>
        <p:sp>
          <p:nvSpPr>
            <p:cNvPr id="59" name="Прямоугольник 58">
              <a:extLst>
                <a:ext uri="{FF2B5EF4-FFF2-40B4-BE49-F238E27FC236}">
                  <a16:creationId xmlns:a16="http://schemas.microsoft.com/office/drawing/2014/main" id="{31919FFC-33F3-18E8-986D-763BA774370E}"/>
                </a:ext>
              </a:extLst>
            </p:cNvPr>
            <p:cNvSpPr/>
            <p:nvPr/>
          </p:nvSpPr>
          <p:spPr>
            <a:xfrm>
              <a:off x="5850843" y="4784800"/>
              <a:ext cx="3650917" cy="276999"/>
            </a:xfrm>
            <a:prstGeom prst="rect">
              <a:avLst/>
            </a:prstGeom>
          </p:spPr>
          <p:txBody>
            <a:bodyPr wrap="square">
              <a:spAutoFit/>
            </a:bodyPr>
            <a:lstStyle/>
            <a:p>
              <a:pPr algn="ctr"/>
              <a:r>
                <a:rPr lang="en-US" sz="1200" i="1" dirty="0"/>
                <a:t>Checksum Catalogue (Adler32)</a:t>
              </a:r>
              <a:endParaRPr lang="ru-RU" sz="1200" i="1" dirty="0"/>
            </a:p>
          </p:txBody>
        </p:sp>
        <p:pic>
          <p:nvPicPr>
            <p:cNvPr id="60" name="Picture 4" descr="&#10;">
              <a:extLst>
                <a:ext uri="{FF2B5EF4-FFF2-40B4-BE49-F238E27FC236}">
                  <a16:creationId xmlns:a16="http://schemas.microsoft.com/office/drawing/2014/main" id="{1CDFF9FB-D91F-05C1-8ACE-D586A6CCBD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2517" y="5014446"/>
              <a:ext cx="748681" cy="748681"/>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Прямоугольник 61">
            <a:extLst>
              <a:ext uri="{FF2B5EF4-FFF2-40B4-BE49-F238E27FC236}">
                <a16:creationId xmlns:a16="http://schemas.microsoft.com/office/drawing/2014/main" id="{FEE3515A-2262-B0FA-261E-6D8D9E975F2F}"/>
              </a:ext>
            </a:extLst>
          </p:cNvPr>
          <p:cNvSpPr/>
          <p:nvPr/>
        </p:nvSpPr>
        <p:spPr>
          <a:xfrm>
            <a:off x="2983989" y="2384612"/>
            <a:ext cx="2806583" cy="276999"/>
          </a:xfrm>
          <a:prstGeom prst="rect">
            <a:avLst/>
          </a:prstGeom>
        </p:spPr>
        <p:txBody>
          <a:bodyPr wrap="square">
            <a:spAutoFit/>
          </a:bodyPr>
          <a:lstStyle/>
          <a:p>
            <a:pPr algn="ctr"/>
            <a:r>
              <a:rPr lang="en-US" sz="1200" i="1" u="sng" dirty="0"/>
              <a:t>root://ncm.jinr.ru//</a:t>
            </a:r>
            <a:r>
              <a:rPr lang="en-US" sz="1200" i="1" u="sng" dirty="0" err="1"/>
              <a:t>eos</a:t>
            </a:r>
            <a:r>
              <a:rPr lang="en-US" sz="1200" i="1" u="sng" dirty="0"/>
              <a:t>/</a:t>
            </a:r>
            <a:r>
              <a:rPr lang="en-US" sz="1200" i="1" u="sng" dirty="0" err="1"/>
              <a:t>nica</a:t>
            </a:r>
            <a:r>
              <a:rPr lang="en-US" sz="1200" i="1" u="sng" dirty="0"/>
              <a:t>/</a:t>
            </a:r>
            <a:r>
              <a:rPr lang="en-US" sz="1200" i="1" u="sng" dirty="0" err="1"/>
              <a:t>bmn</a:t>
            </a:r>
            <a:r>
              <a:rPr lang="en-US" sz="1200" i="1" u="sng" dirty="0"/>
              <a:t>/…</a:t>
            </a:r>
            <a:endParaRPr lang="ru-RU" sz="1200" i="1" u="sng" dirty="0"/>
          </a:p>
        </p:txBody>
      </p:sp>
      <p:sp>
        <p:nvSpPr>
          <p:cNvPr id="63" name="Прямоугольник 62">
            <a:extLst>
              <a:ext uri="{FF2B5EF4-FFF2-40B4-BE49-F238E27FC236}">
                <a16:creationId xmlns:a16="http://schemas.microsoft.com/office/drawing/2014/main" id="{884C14CC-70EB-277A-A870-18B5604EF96D}"/>
              </a:ext>
            </a:extLst>
          </p:cNvPr>
          <p:cNvSpPr/>
          <p:nvPr/>
        </p:nvSpPr>
        <p:spPr>
          <a:xfrm>
            <a:off x="5660277" y="2385433"/>
            <a:ext cx="2806583" cy="276999"/>
          </a:xfrm>
          <a:prstGeom prst="rect">
            <a:avLst/>
          </a:prstGeom>
        </p:spPr>
        <p:txBody>
          <a:bodyPr wrap="square">
            <a:spAutoFit/>
          </a:bodyPr>
          <a:lstStyle/>
          <a:p>
            <a:pPr algn="ctr"/>
            <a:r>
              <a:rPr lang="en-US" sz="1200" i="1" u="sng" dirty="0"/>
              <a:t>root://eos.jinr.ru//</a:t>
            </a:r>
            <a:r>
              <a:rPr lang="en-US" sz="1200" i="1" u="sng" dirty="0" err="1"/>
              <a:t>eos</a:t>
            </a:r>
            <a:r>
              <a:rPr lang="en-US" sz="1200" i="1" u="sng" dirty="0"/>
              <a:t>/</a:t>
            </a:r>
            <a:r>
              <a:rPr lang="en-US" sz="1200" i="1" u="sng" dirty="0" err="1"/>
              <a:t>nica</a:t>
            </a:r>
            <a:r>
              <a:rPr lang="en-US" sz="1200" i="1" u="sng" dirty="0"/>
              <a:t>/</a:t>
            </a:r>
            <a:r>
              <a:rPr lang="en-US" sz="1200" i="1" u="sng" dirty="0" err="1"/>
              <a:t>bmn</a:t>
            </a:r>
            <a:r>
              <a:rPr lang="en-US" sz="1200" i="1" u="sng" dirty="0"/>
              <a:t>/…</a:t>
            </a:r>
            <a:endParaRPr lang="ru-RU" sz="1200" i="1" u="sng" dirty="0"/>
          </a:p>
        </p:txBody>
      </p:sp>
      <p:grpSp>
        <p:nvGrpSpPr>
          <p:cNvPr id="65" name="Группа 64">
            <a:extLst>
              <a:ext uri="{FF2B5EF4-FFF2-40B4-BE49-F238E27FC236}">
                <a16:creationId xmlns:a16="http://schemas.microsoft.com/office/drawing/2014/main" id="{7E49109B-CD5F-6556-8C58-A13E0CB6157C}"/>
              </a:ext>
            </a:extLst>
          </p:cNvPr>
          <p:cNvGrpSpPr/>
          <p:nvPr/>
        </p:nvGrpSpPr>
        <p:grpSpPr>
          <a:xfrm>
            <a:off x="3519575" y="4953362"/>
            <a:ext cx="1562284" cy="544612"/>
            <a:chOff x="1535190" y="2729463"/>
            <a:chExt cx="2147348" cy="774095"/>
          </a:xfrm>
        </p:grpSpPr>
        <p:pic>
          <p:nvPicPr>
            <p:cNvPr id="67" name="Рисунок 66">
              <a:extLst>
                <a:ext uri="{FF2B5EF4-FFF2-40B4-BE49-F238E27FC236}">
                  <a16:creationId xmlns:a16="http://schemas.microsoft.com/office/drawing/2014/main" id="{D290C63A-23B2-25BE-99A6-40718EDFC74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8429" y="2787082"/>
              <a:ext cx="2016882" cy="6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Скругленный прямоугольник 45">
              <a:extLst>
                <a:ext uri="{FF2B5EF4-FFF2-40B4-BE49-F238E27FC236}">
                  <a16:creationId xmlns:a16="http://schemas.microsoft.com/office/drawing/2014/main" id="{F7F79AFF-0B0D-3354-A806-DA5148DE2151}"/>
                </a:ext>
              </a:extLst>
            </p:cNvPr>
            <p:cNvSpPr/>
            <p:nvPr/>
          </p:nvSpPr>
          <p:spPr>
            <a:xfrm>
              <a:off x="1535190" y="2729463"/>
              <a:ext cx="2147348" cy="774095"/>
            </a:xfrm>
            <a:prstGeom prst="roundRect">
              <a:avLst>
                <a:gd name="adj" fmla="val 841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Segoe UI Light" panose="020B0502040204020203" pitchFamily="34" charset="0"/>
              </a:endParaRPr>
            </a:p>
          </p:txBody>
        </p:sp>
      </p:grpSp>
      <p:sp>
        <p:nvSpPr>
          <p:cNvPr id="70" name="TextBox 69">
            <a:extLst>
              <a:ext uri="{FF2B5EF4-FFF2-40B4-BE49-F238E27FC236}">
                <a16:creationId xmlns:a16="http://schemas.microsoft.com/office/drawing/2014/main" id="{61415CFC-C53F-7FD0-BCDC-77834FBC4492}"/>
              </a:ext>
            </a:extLst>
          </p:cNvPr>
          <p:cNvSpPr txBox="1"/>
          <p:nvPr/>
        </p:nvSpPr>
        <p:spPr>
          <a:xfrm>
            <a:off x="251520" y="4365104"/>
            <a:ext cx="3055153" cy="564001"/>
          </a:xfrm>
          <a:prstGeom prst="rect">
            <a:avLst/>
          </a:prstGeom>
          <a:noFill/>
        </p:spPr>
        <p:txBody>
          <a:bodyPr wrap="square">
            <a:spAutoFit/>
          </a:bodyPr>
          <a:lstStyle/>
          <a:p>
            <a:pPr rtl="0">
              <a:lnSpc>
                <a:spcPct val="114000"/>
              </a:lnSpc>
              <a:spcBef>
                <a:spcPts val="0"/>
              </a:spcBef>
              <a:spcAft>
                <a:spcPts val="0"/>
              </a:spcAft>
            </a:pPr>
            <a:r>
              <a:rPr lang="en-GB" sz="1400" b="0" i="0" u="none" strike="noStrike" dirty="0">
                <a:solidFill>
                  <a:srgbClr val="000000"/>
                </a:solidFill>
                <a:effectLst/>
                <a:latin typeface="Times New Roman" panose="02020603050405020304" pitchFamily="18" charset="0"/>
              </a:rPr>
              <a:t>Access protocols</a:t>
            </a:r>
            <a:r>
              <a:rPr lang="ru-RU" sz="1400" b="0" i="0" u="none" strike="noStrike" dirty="0">
                <a:solidFill>
                  <a:srgbClr val="000000"/>
                </a:solidFill>
                <a:effectLst/>
                <a:latin typeface="Times New Roman" panose="02020603050405020304" pitchFamily="18" charset="0"/>
              </a:rPr>
              <a:t>: </a:t>
            </a:r>
            <a:r>
              <a:rPr lang="ru-RU" sz="1400" b="1" i="1" u="none" strike="noStrike" dirty="0">
                <a:solidFill>
                  <a:srgbClr val="000000"/>
                </a:solidFill>
                <a:effectLst/>
                <a:latin typeface="Times New Roman" panose="02020603050405020304" pitchFamily="18" charset="0"/>
              </a:rPr>
              <a:t>XRootD</a:t>
            </a:r>
            <a:r>
              <a:rPr lang="ru-RU" sz="1400" b="0" i="0" u="none" strike="noStrike" dirty="0">
                <a:solidFill>
                  <a:srgbClr val="000000"/>
                </a:solidFill>
                <a:effectLst/>
                <a:latin typeface="Times New Roman" panose="02020603050405020304" pitchFamily="18" charset="0"/>
              </a:rPr>
              <a:t>, </a:t>
            </a:r>
            <a:r>
              <a:rPr lang="ru-RU" sz="1400" b="0" i="1" u="none" strike="noStrike" dirty="0">
                <a:solidFill>
                  <a:srgbClr val="000000"/>
                </a:solidFill>
                <a:effectLst/>
                <a:latin typeface="Times New Roman" panose="02020603050405020304" pitchFamily="18" charset="0"/>
              </a:rPr>
              <a:t>EOS</a:t>
            </a:r>
            <a:r>
              <a:rPr lang="en-US" sz="1400" b="0" i="1" u="none" strike="noStrike" dirty="0">
                <a:solidFill>
                  <a:srgbClr val="000000"/>
                </a:solidFill>
                <a:effectLst/>
                <a:latin typeface="Times New Roman" panose="02020603050405020304" pitchFamily="18" charset="0"/>
              </a:rPr>
              <a:t>, </a:t>
            </a:r>
            <a:r>
              <a:rPr lang="ru-RU" sz="1400" b="0" i="1" u="none" strike="noStrike" dirty="0">
                <a:solidFill>
                  <a:srgbClr val="000000"/>
                </a:solidFill>
                <a:effectLst/>
                <a:latin typeface="Times New Roman" panose="02020603050405020304" pitchFamily="18" charset="0"/>
              </a:rPr>
              <a:t>FUSE</a:t>
            </a:r>
            <a:endParaRPr lang="en-US" sz="1400" b="0" i="1" u="none" strike="noStrike" dirty="0">
              <a:solidFill>
                <a:srgbClr val="000000"/>
              </a:solidFill>
              <a:effectLst/>
              <a:latin typeface="Times New Roman" panose="02020603050405020304" pitchFamily="18" charset="0"/>
            </a:endParaRPr>
          </a:p>
          <a:p>
            <a:pPr marL="0" marR="0" lvl="0" indent="0" algn="l" defTabSz="914400" rtl="0" eaLnBrk="1" fontAlgn="base" latinLnBrk="0" hangingPunct="1">
              <a:lnSpc>
                <a:spcPct val="114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Authentication protocol</a:t>
            </a:r>
            <a:r>
              <a:rPr kumimoji="0" lang="ru-RU"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Kerberos</a:t>
            </a:r>
            <a:endParaRPr kumimoji="0" lang="ru-RU" sz="1400" b="1"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1" name="Рисунок 70">
            <a:extLst>
              <a:ext uri="{FF2B5EF4-FFF2-40B4-BE49-F238E27FC236}">
                <a16:creationId xmlns:a16="http://schemas.microsoft.com/office/drawing/2014/main" id="{FE70DFE1-6A14-2B00-A53B-3CD64E69B3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4195" y="2791474"/>
            <a:ext cx="632668" cy="317653"/>
          </a:xfrm>
          <a:prstGeom prst="rect">
            <a:avLst/>
          </a:prstGeom>
          <a:effectLst>
            <a:glow rad="127000">
              <a:schemeClr val="tx1">
                <a:alpha val="21000"/>
              </a:schemeClr>
            </a:glow>
          </a:effectLst>
        </p:spPr>
      </p:pic>
      <p:pic>
        <p:nvPicPr>
          <p:cNvPr id="72" name="Рисунок 71">
            <a:extLst>
              <a:ext uri="{FF2B5EF4-FFF2-40B4-BE49-F238E27FC236}">
                <a16:creationId xmlns:a16="http://schemas.microsoft.com/office/drawing/2014/main" id="{C3BF5FC7-240B-6033-5C4D-56DB08A60A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6927" y="2781298"/>
            <a:ext cx="645948" cy="324320"/>
          </a:xfrm>
          <a:prstGeom prst="rect">
            <a:avLst/>
          </a:prstGeom>
          <a:effectLst>
            <a:glow rad="127000">
              <a:schemeClr val="tx1">
                <a:alpha val="21000"/>
              </a:schemeClr>
            </a:glow>
          </a:effectLst>
        </p:spPr>
      </p:pic>
      <p:grpSp>
        <p:nvGrpSpPr>
          <p:cNvPr id="73" name="Группа 72">
            <a:extLst>
              <a:ext uri="{FF2B5EF4-FFF2-40B4-BE49-F238E27FC236}">
                <a16:creationId xmlns:a16="http://schemas.microsoft.com/office/drawing/2014/main" id="{D73021E0-B3AE-0569-A9AB-490708A7861E}"/>
              </a:ext>
            </a:extLst>
          </p:cNvPr>
          <p:cNvGrpSpPr/>
          <p:nvPr/>
        </p:nvGrpSpPr>
        <p:grpSpPr>
          <a:xfrm>
            <a:off x="5881367" y="4788712"/>
            <a:ext cx="2806583" cy="1631672"/>
            <a:chOff x="5941881" y="4245600"/>
            <a:chExt cx="2806583" cy="1631672"/>
          </a:xfrm>
        </p:grpSpPr>
        <p:grpSp>
          <p:nvGrpSpPr>
            <p:cNvPr id="74" name="Группа 73">
              <a:extLst>
                <a:ext uri="{FF2B5EF4-FFF2-40B4-BE49-F238E27FC236}">
                  <a16:creationId xmlns:a16="http://schemas.microsoft.com/office/drawing/2014/main" id="{00FBC2CB-4E77-28A6-7B8D-A0B4BC8CE495}"/>
                </a:ext>
              </a:extLst>
            </p:cNvPr>
            <p:cNvGrpSpPr/>
            <p:nvPr/>
          </p:nvGrpSpPr>
          <p:grpSpPr>
            <a:xfrm>
              <a:off x="5941881" y="4245600"/>
              <a:ext cx="2806583" cy="1631672"/>
              <a:chOff x="310540" y="1435695"/>
              <a:chExt cx="2806583" cy="1631672"/>
            </a:xfrm>
          </p:grpSpPr>
          <p:grpSp>
            <p:nvGrpSpPr>
              <p:cNvPr id="79" name="Группа 78">
                <a:extLst>
                  <a:ext uri="{FF2B5EF4-FFF2-40B4-BE49-F238E27FC236}">
                    <a16:creationId xmlns:a16="http://schemas.microsoft.com/office/drawing/2014/main" id="{7121BC63-8977-F582-9055-5837B2818FBB}"/>
                  </a:ext>
                </a:extLst>
              </p:cNvPr>
              <p:cNvGrpSpPr/>
              <p:nvPr/>
            </p:nvGrpSpPr>
            <p:grpSpPr>
              <a:xfrm>
                <a:off x="1013559" y="1700808"/>
                <a:ext cx="1299192" cy="1366559"/>
                <a:chOff x="1013559" y="1700808"/>
                <a:chExt cx="1299192" cy="1366559"/>
              </a:xfrm>
            </p:grpSpPr>
            <p:pic>
              <p:nvPicPr>
                <p:cNvPr id="81" name="Рисунок 80">
                  <a:extLst>
                    <a:ext uri="{FF2B5EF4-FFF2-40B4-BE49-F238E27FC236}">
                      <a16:creationId xmlns:a16="http://schemas.microsoft.com/office/drawing/2014/main" id="{C6F30DC0-F8A3-6647-0A0C-28964B5A3C75}"/>
                    </a:ext>
                  </a:extLst>
                </p:cNvPr>
                <p:cNvPicPr>
                  <a:picLocks noChangeAspect="1"/>
                </p:cNvPicPr>
                <p:nvPr/>
              </p:nvPicPr>
              <p:blipFill>
                <a:blip r:embed="rId6"/>
                <a:stretch>
                  <a:fillRect/>
                </a:stretch>
              </p:blipFill>
              <p:spPr>
                <a:xfrm>
                  <a:off x="1098595" y="1700808"/>
                  <a:ext cx="1056220" cy="905331"/>
                </a:xfrm>
                <a:prstGeom prst="rect">
                  <a:avLst/>
                </a:prstGeom>
              </p:spPr>
            </p:pic>
            <p:sp>
              <p:nvSpPr>
                <p:cNvPr id="82" name="TextBox 81">
                  <a:extLst>
                    <a:ext uri="{FF2B5EF4-FFF2-40B4-BE49-F238E27FC236}">
                      <a16:creationId xmlns:a16="http://schemas.microsoft.com/office/drawing/2014/main" id="{9BA3CF67-8431-17A5-0F52-F2CE392AC46E}"/>
                    </a:ext>
                  </a:extLst>
                </p:cNvPr>
                <p:cNvSpPr txBox="1"/>
                <p:nvPr/>
              </p:nvSpPr>
              <p:spPr>
                <a:xfrm>
                  <a:off x="1013559" y="2605702"/>
                  <a:ext cx="1299192" cy="461665"/>
                </a:xfrm>
                <a:prstGeom prst="rect">
                  <a:avLst/>
                </a:prstGeom>
                <a:noFill/>
              </p:spPr>
              <p:txBody>
                <a:bodyPr wrap="square" rtlCol="0">
                  <a:spAutoFit/>
                </a:bodyPr>
                <a:lstStyle/>
                <a:p>
                  <a:pPr algn="ctr"/>
                  <a:r>
                    <a:rPr lang="en-US" sz="1200" b="1" dirty="0"/>
                    <a:t>SC «Govorun»</a:t>
                  </a:r>
                </a:p>
                <a:p>
                  <a:pPr algn="ctr"/>
                  <a:r>
                    <a:rPr lang="en-US" sz="1200" b="1" dirty="0"/>
                    <a:t>(HYDRA, MLIT)</a:t>
                  </a:r>
                  <a:endParaRPr lang="ru-RU" sz="1200" b="1" dirty="0"/>
                </a:p>
              </p:txBody>
            </p:sp>
          </p:grpSp>
          <p:sp>
            <p:nvSpPr>
              <p:cNvPr id="80" name="Прямоугольник 79">
                <a:extLst>
                  <a:ext uri="{FF2B5EF4-FFF2-40B4-BE49-F238E27FC236}">
                    <a16:creationId xmlns:a16="http://schemas.microsoft.com/office/drawing/2014/main" id="{129F05B5-D467-A6E4-1F4B-2AB038737AA8}"/>
                  </a:ext>
                </a:extLst>
              </p:cNvPr>
              <p:cNvSpPr/>
              <p:nvPr/>
            </p:nvSpPr>
            <p:spPr>
              <a:xfrm>
                <a:off x="310540" y="1435695"/>
                <a:ext cx="2806583" cy="276999"/>
              </a:xfrm>
              <a:prstGeom prst="rect">
                <a:avLst/>
              </a:prstGeom>
            </p:spPr>
            <p:txBody>
              <a:bodyPr wrap="square">
                <a:spAutoFit/>
              </a:bodyPr>
              <a:lstStyle/>
              <a:p>
                <a:pPr algn="ctr"/>
                <a:r>
                  <a:rPr lang="en-US" sz="1200" i="1" u="sng" dirty="0"/>
                  <a:t>file:///lustre/stor1/bmn/…</a:t>
                </a:r>
                <a:endParaRPr lang="ru-RU" sz="1200" i="1" u="sng" dirty="0"/>
              </a:p>
            </p:txBody>
          </p:sp>
        </p:grpSp>
        <p:pic>
          <p:nvPicPr>
            <p:cNvPr id="77" name="Рисунок 76">
              <a:extLst>
                <a:ext uri="{FF2B5EF4-FFF2-40B4-BE49-F238E27FC236}">
                  <a16:creationId xmlns:a16="http://schemas.microsoft.com/office/drawing/2014/main" id="{513A6350-BDDA-A48B-ABD2-040F11D800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8452" y="4697828"/>
              <a:ext cx="792088" cy="166859"/>
            </a:xfrm>
            <a:prstGeom prst="rect">
              <a:avLst/>
            </a:prstGeom>
            <a:effectLst>
              <a:glow rad="127000">
                <a:schemeClr val="bg1">
                  <a:alpha val="49000"/>
                </a:schemeClr>
              </a:glow>
            </a:effectLst>
          </p:spPr>
        </p:pic>
      </p:grpSp>
      <p:grpSp>
        <p:nvGrpSpPr>
          <p:cNvPr id="83" name="Группа 82">
            <a:extLst>
              <a:ext uri="{FF2B5EF4-FFF2-40B4-BE49-F238E27FC236}">
                <a16:creationId xmlns:a16="http://schemas.microsoft.com/office/drawing/2014/main" id="{58EAA4AD-0F71-3F36-2675-9FC2C66E9190}"/>
              </a:ext>
            </a:extLst>
          </p:cNvPr>
          <p:cNvGrpSpPr/>
          <p:nvPr/>
        </p:nvGrpSpPr>
        <p:grpSpPr>
          <a:xfrm>
            <a:off x="2000648" y="2836726"/>
            <a:ext cx="1777428" cy="496992"/>
            <a:chOff x="2148498" y="1884896"/>
            <a:chExt cx="1875023" cy="496992"/>
          </a:xfrm>
        </p:grpSpPr>
        <p:cxnSp>
          <p:nvCxnSpPr>
            <p:cNvPr id="84" name="Прямая со стрелкой 83">
              <a:extLst>
                <a:ext uri="{FF2B5EF4-FFF2-40B4-BE49-F238E27FC236}">
                  <a16:creationId xmlns:a16="http://schemas.microsoft.com/office/drawing/2014/main" id="{B1F74749-170B-C985-23FC-FB9FE8093618}"/>
                </a:ext>
              </a:extLst>
            </p:cNvPr>
            <p:cNvCxnSpPr>
              <a:cxnSpLocks/>
            </p:cNvCxnSpPr>
            <p:nvPr/>
          </p:nvCxnSpPr>
          <p:spPr>
            <a:xfrm flipH="1">
              <a:off x="2148498" y="2134961"/>
              <a:ext cx="1875023" cy="7008"/>
            </a:xfrm>
            <a:prstGeom prst="straightConnector1">
              <a:avLst/>
            </a:prstGeom>
            <a:ln>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85" name="Text Box 59">
              <a:extLst>
                <a:ext uri="{FF2B5EF4-FFF2-40B4-BE49-F238E27FC236}">
                  <a16:creationId xmlns:a16="http://schemas.microsoft.com/office/drawing/2014/main" id="{7239D9FE-154C-65DE-1235-03B4EA5D74A8}"/>
                </a:ext>
              </a:extLst>
            </p:cNvPr>
            <p:cNvSpPr txBox="1">
              <a:spLocks noChangeArrowheads="1"/>
            </p:cNvSpPr>
            <p:nvPr/>
          </p:nvSpPr>
          <p:spPr bwMode="gray">
            <a:xfrm>
              <a:off x="2827384" y="1884896"/>
              <a:ext cx="5432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None/>
                <a:defRPr/>
              </a:pPr>
              <a:r>
                <a:rPr lang="en-US" altLang="ru-RU" sz="1200" i="1" dirty="0">
                  <a:solidFill>
                    <a:srgbClr val="000000"/>
                  </a:solidFill>
                  <a:cs typeface="Arial" charset="0"/>
                </a:rPr>
                <a:t>RAW</a:t>
              </a:r>
            </a:p>
          </p:txBody>
        </p:sp>
        <p:sp>
          <p:nvSpPr>
            <p:cNvPr id="86" name="Прямоугольник 85">
              <a:extLst>
                <a:ext uri="{FF2B5EF4-FFF2-40B4-BE49-F238E27FC236}">
                  <a16:creationId xmlns:a16="http://schemas.microsoft.com/office/drawing/2014/main" id="{CACE8DB2-FD09-1DDD-43A1-3F14F250E7C4}"/>
                </a:ext>
              </a:extLst>
            </p:cNvPr>
            <p:cNvSpPr/>
            <p:nvPr/>
          </p:nvSpPr>
          <p:spPr>
            <a:xfrm>
              <a:off x="2819143" y="2104889"/>
              <a:ext cx="559769" cy="276999"/>
            </a:xfrm>
            <a:prstGeom prst="rect">
              <a:avLst/>
            </a:prstGeom>
          </p:spPr>
          <p:txBody>
            <a:bodyPr wrap="none">
              <a:spAutoFit/>
            </a:bodyPr>
            <a:lstStyle/>
            <a:p>
              <a:r>
                <a:rPr lang="en-US" sz="1200" dirty="0" err="1">
                  <a:solidFill>
                    <a:srgbClr val="000000"/>
                  </a:solidFill>
                  <a:effectLst>
                    <a:outerShdw blurRad="38100" dist="38100" dir="2700000" algn="tl">
                      <a:srgbClr val="000000">
                        <a:alpha val="43137"/>
                      </a:srgbClr>
                    </a:outerShdw>
                  </a:effectLst>
                </a:rPr>
                <a:t>xrdcp</a:t>
              </a:r>
              <a:endParaRPr lang="ru-RU" sz="1200" dirty="0">
                <a:effectLst>
                  <a:outerShdw blurRad="38100" dist="38100" dir="2700000" algn="tl">
                    <a:srgbClr val="000000">
                      <a:alpha val="43137"/>
                    </a:srgbClr>
                  </a:outerShdw>
                </a:effectLst>
              </a:endParaRPr>
            </a:p>
          </p:txBody>
        </p:sp>
      </p:grpSp>
      <p:grpSp>
        <p:nvGrpSpPr>
          <p:cNvPr id="87" name="Группа 86">
            <a:extLst>
              <a:ext uri="{FF2B5EF4-FFF2-40B4-BE49-F238E27FC236}">
                <a16:creationId xmlns:a16="http://schemas.microsoft.com/office/drawing/2014/main" id="{183FA5A0-3B0B-2B14-B983-1B5030CA4412}"/>
              </a:ext>
            </a:extLst>
          </p:cNvPr>
          <p:cNvGrpSpPr/>
          <p:nvPr/>
        </p:nvGrpSpPr>
        <p:grpSpPr>
          <a:xfrm>
            <a:off x="4784189" y="2701586"/>
            <a:ext cx="1576095" cy="797115"/>
            <a:chOff x="4932040" y="1738308"/>
            <a:chExt cx="1576095" cy="797115"/>
          </a:xfrm>
        </p:grpSpPr>
        <p:cxnSp>
          <p:nvCxnSpPr>
            <p:cNvPr id="88" name="Прямая со стрелкой 87">
              <a:extLst>
                <a:ext uri="{FF2B5EF4-FFF2-40B4-BE49-F238E27FC236}">
                  <a16:creationId xmlns:a16="http://schemas.microsoft.com/office/drawing/2014/main" id="{B2DB6B99-AB30-9F5A-584E-0D5B342C8D3B}"/>
                </a:ext>
              </a:extLst>
            </p:cNvPr>
            <p:cNvCxnSpPr>
              <a:cxnSpLocks/>
            </p:cNvCxnSpPr>
            <p:nvPr/>
          </p:nvCxnSpPr>
          <p:spPr>
            <a:xfrm flipH="1" flipV="1">
              <a:off x="4967836" y="1994572"/>
              <a:ext cx="1496624" cy="193"/>
            </a:xfrm>
            <a:prstGeom prst="straightConnector1">
              <a:avLst/>
            </a:prstGeom>
            <a:ln>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89" name="Text Box 59">
              <a:extLst>
                <a:ext uri="{FF2B5EF4-FFF2-40B4-BE49-F238E27FC236}">
                  <a16:creationId xmlns:a16="http://schemas.microsoft.com/office/drawing/2014/main" id="{C71A34A4-3583-4301-8D0E-3387629263E9}"/>
                </a:ext>
              </a:extLst>
            </p:cNvPr>
            <p:cNvSpPr txBox="1">
              <a:spLocks noChangeArrowheads="1"/>
            </p:cNvSpPr>
            <p:nvPr/>
          </p:nvSpPr>
          <p:spPr bwMode="gray">
            <a:xfrm>
              <a:off x="5371026" y="1738308"/>
              <a:ext cx="8038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None/>
                <a:defRPr/>
              </a:pPr>
              <a:r>
                <a:rPr lang="en-US" altLang="ru-RU" sz="1200" i="1" dirty="0" err="1">
                  <a:solidFill>
                    <a:srgbClr val="000000"/>
                  </a:solidFill>
                  <a:cs typeface="Arial" charset="0"/>
                </a:rPr>
                <a:t>RAW</a:t>
              </a:r>
              <a:r>
                <a:rPr lang="en-US" altLang="ru-RU" sz="900" i="1" dirty="0" err="1">
                  <a:solidFill>
                    <a:srgbClr val="000000"/>
                  </a:solidFill>
                  <a:cs typeface="Arial" charset="0"/>
                </a:rPr>
                <a:t>sync</a:t>
              </a:r>
              <a:endParaRPr lang="en-US" altLang="ru-RU" sz="900" i="1" dirty="0">
                <a:solidFill>
                  <a:srgbClr val="000000"/>
                </a:solidFill>
                <a:cs typeface="Arial" charset="0"/>
              </a:endParaRPr>
            </a:p>
          </p:txBody>
        </p:sp>
        <p:cxnSp>
          <p:nvCxnSpPr>
            <p:cNvPr id="91" name="Прямая со стрелкой 90">
              <a:extLst>
                <a:ext uri="{FF2B5EF4-FFF2-40B4-BE49-F238E27FC236}">
                  <a16:creationId xmlns:a16="http://schemas.microsoft.com/office/drawing/2014/main" id="{B9A1C231-B962-4203-7B19-44132F077028}"/>
                </a:ext>
              </a:extLst>
            </p:cNvPr>
            <p:cNvCxnSpPr>
              <a:cxnSpLocks/>
            </p:cNvCxnSpPr>
            <p:nvPr/>
          </p:nvCxnSpPr>
          <p:spPr>
            <a:xfrm flipH="1">
              <a:off x="4932040" y="2236292"/>
              <a:ext cx="1513502" cy="18295"/>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92" name="Text Box 59">
              <a:extLst>
                <a:ext uri="{FF2B5EF4-FFF2-40B4-BE49-F238E27FC236}">
                  <a16:creationId xmlns:a16="http://schemas.microsoft.com/office/drawing/2014/main" id="{B9241F49-C161-BF09-22C8-4BFF8EA7CB9C}"/>
                </a:ext>
              </a:extLst>
            </p:cNvPr>
            <p:cNvSpPr txBox="1">
              <a:spLocks noChangeArrowheads="1"/>
            </p:cNvSpPr>
            <p:nvPr/>
          </p:nvSpPr>
          <p:spPr bwMode="gray">
            <a:xfrm>
              <a:off x="5129232" y="2258424"/>
              <a:ext cx="13789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None/>
                <a:defRPr/>
              </a:pPr>
              <a:r>
                <a:rPr lang="en-US" altLang="ru-RU" sz="1200" i="1" dirty="0" err="1">
                  <a:solidFill>
                    <a:srgbClr val="000000"/>
                  </a:solidFill>
                  <a:cs typeface="Arial" charset="0"/>
                </a:rPr>
                <a:t>DIGI</a:t>
              </a:r>
              <a:r>
                <a:rPr lang="en-US" altLang="ru-RU" sz="900" i="1" dirty="0" err="1">
                  <a:solidFill>
                    <a:srgbClr val="000000"/>
                  </a:solidFill>
                  <a:cs typeface="Arial" charset="0"/>
                </a:rPr>
                <a:t>sync</a:t>
              </a:r>
              <a:r>
                <a:rPr lang="en-US" altLang="ru-RU" sz="1200" i="1" dirty="0">
                  <a:solidFill>
                    <a:srgbClr val="000000"/>
                  </a:solidFill>
                  <a:cs typeface="Arial" charset="0"/>
                </a:rPr>
                <a:t>  </a:t>
              </a:r>
              <a:r>
                <a:rPr lang="en-US" altLang="ru-RU" sz="1200" i="1" dirty="0" err="1">
                  <a:solidFill>
                    <a:srgbClr val="000000"/>
                  </a:solidFill>
                  <a:cs typeface="Arial" charset="0"/>
                </a:rPr>
                <a:t>DST</a:t>
              </a:r>
              <a:r>
                <a:rPr lang="en-US" altLang="ru-RU" sz="900" i="1" dirty="0" err="1">
                  <a:solidFill>
                    <a:srgbClr val="000000"/>
                  </a:solidFill>
                  <a:cs typeface="Arial" charset="0"/>
                </a:rPr>
                <a:t>sync</a:t>
              </a:r>
              <a:endParaRPr lang="en-US" altLang="ru-RU" sz="900" i="1" dirty="0">
                <a:solidFill>
                  <a:srgbClr val="000000"/>
                </a:solidFill>
                <a:cs typeface="Arial" charset="0"/>
              </a:endParaRPr>
            </a:p>
          </p:txBody>
        </p:sp>
        <p:sp>
          <p:nvSpPr>
            <p:cNvPr id="93" name="Прямоугольник 92">
              <a:extLst>
                <a:ext uri="{FF2B5EF4-FFF2-40B4-BE49-F238E27FC236}">
                  <a16:creationId xmlns:a16="http://schemas.microsoft.com/office/drawing/2014/main" id="{454F2AC4-9EDD-7B79-846C-70A6A444C5A9}"/>
                </a:ext>
              </a:extLst>
            </p:cNvPr>
            <p:cNvSpPr/>
            <p:nvPr/>
          </p:nvSpPr>
          <p:spPr>
            <a:xfrm>
              <a:off x="5073424" y="1974557"/>
              <a:ext cx="1391035" cy="276999"/>
            </a:xfrm>
            <a:prstGeom prst="rect">
              <a:avLst/>
            </a:prstGeom>
          </p:spPr>
          <p:txBody>
            <a:bodyPr wrap="square">
              <a:spAutoFit/>
            </a:bodyPr>
            <a:lstStyle/>
            <a:p>
              <a:pPr algn="ctr"/>
              <a:r>
                <a:rPr lang="en-US" sz="1200" dirty="0" err="1">
                  <a:solidFill>
                    <a:srgbClr val="000000"/>
                  </a:solidFill>
                  <a:effectLst>
                    <a:outerShdw blurRad="38100" dist="38100" dir="2700000" algn="tl">
                      <a:srgbClr val="000000">
                        <a:alpha val="43137"/>
                      </a:srgbClr>
                    </a:outerShdw>
                  </a:effectLst>
                </a:rPr>
                <a:t>xrdcp</a:t>
              </a:r>
              <a:r>
                <a:rPr lang="en-US" sz="1200" dirty="0">
                  <a:solidFill>
                    <a:srgbClr val="000000"/>
                  </a:solidFill>
                  <a:effectLst>
                    <a:outerShdw blurRad="38100" dist="38100" dir="2700000" algn="tl">
                      <a:srgbClr val="000000">
                        <a:alpha val="43137"/>
                      </a:srgbClr>
                    </a:outerShdw>
                  </a:effectLst>
                </a:rPr>
                <a:t> (kinit)</a:t>
              </a:r>
              <a:endParaRPr lang="ru-RU" sz="1200" dirty="0">
                <a:effectLst>
                  <a:outerShdw blurRad="38100" dist="38100" dir="2700000" algn="tl">
                    <a:srgbClr val="000000">
                      <a:alpha val="43137"/>
                    </a:srgbClr>
                  </a:outerShdw>
                </a:effectLst>
              </a:endParaRPr>
            </a:p>
          </p:txBody>
        </p:sp>
      </p:grpSp>
      <p:cxnSp>
        <p:nvCxnSpPr>
          <p:cNvPr id="94" name="Прямая со стрелкой 93">
            <a:extLst>
              <a:ext uri="{FF2B5EF4-FFF2-40B4-BE49-F238E27FC236}">
                <a16:creationId xmlns:a16="http://schemas.microsoft.com/office/drawing/2014/main" id="{2C797BAF-9424-A825-B941-29E862E88D54}"/>
              </a:ext>
            </a:extLst>
          </p:cNvPr>
          <p:cNvCxnSpPr>
            <a:cxnSpLocks/>
            <a:stCxn id="33" idx="2"/>
            <a:endCxn id="68" idx="0"/>
          </p:cNvCxnSpPr>
          <p:nvPr/>
        </p:nvCxnSpPr>
        <p:spPr>
          <a:xfrm flipH="1">
            <a:off x="4300717" y="4005064"/>
            <a:ext cx="8772" cy="948298"/>
          </a:xfrm>
          <a:prstGeom prst="straightConnector1">
            <a:avLst/>
          </a:prstGeom>
          <a:ln w="19050">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5" name="Прямая со стрелкой 94">
            <a:extLst>
              <a:ext uri="{FF2B5EF4-FFF2-40B4-BE49-F238E27FC236}">
                <a16:creationId xmlns:a16="http://schemas.microsoft.com/office/drawing/2014/main" id="{A0BA11CB-31C4-0E20-565D-FF95660B04B2}"/>
              </a:ext>
            </a:extLst>
          </p:cNvPr>
          <p:cNvCxnSpPr>
            <a:cxnSpLocks/>
            <a:stCxn id="81" idx="1"/>
            <a:endCxn id="68" idx="3"/>
          </p:cNvCxnSpPr>
          <p:nvPr/>
        </p:nvCxnSpPr>
        <p:spPr>
          <a:xfrm flipH="1" flipV="1">
            <a:off x="5081859" y="5225668"/>
            <a:ext cx="1587563" cy="280823"/>
          </a:xfrm>
          <a:prstGeom prst="straightConnector1">
            <a:avLst/>
          </a:prstGeom>
          <a:ln w="19050">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6" name="Прямая со стрелкой 95">
            <a:extLst>
              <a:ext uri="{FF2B5EF4-FFF2-40B4-BE49-F238E27FC236}">
                <a16:creationId xmlns:a16="http://schemas.microsoft.com/office/drawing/2014/main" id="{C472938E-F775-56D2-42A4-121B8CCEBEE0}"/>
              </a:ext>
            </a:extLst>
          </p:cNvPr>
          <p:cNvCxnSpPr>
            <a:cxnSpLocks/>
          </p:cNvCxnSpPr>
          <p:nvPr/>
        </p:nvCxnSpPr>
        <p:spPr>
          <a:xfrm flipH="1">
            <a:off x="5022105" y="3973796"/>
            <a:ext cx="1621982" cy="979982"/>
          </a:xfrm>
          <a:prstGeom prst="straightConnector1">
            <a:avLst/>
          </a:prstGeom>
          <a:ln w="19050">
            <a:solidFill>
              <a:schemeClr val="tx1"/>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8" name="Text Box 59">
            <a:extLst>
              <a:ext uri="{FF2B5EF4-FFF2-40B4-BE49-F238E27FC236}">
                <a16:creationId xmlns:a16="http://schemas.microsoft.com/office/drawing/2014/main" id="{D9FC9475-CC4C-F952-8910-2021FCFC8808}"/>
              </a:ext>
            </a:extLst>
          </p:cNvPr>
          <p:cNvSpPr txBox="1">
            <a:spLocks noChangeArrowheads="1"/>
          </p:cNvSpPr>
          <p:nvPr/>
        </p:nvSpPr>
        <p:spPr bwMode="gray">
          <a:xfrm rot="19761068">
            <a:off x="5493553" y="4238113"/>
            <a:ext cx="50206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None/>
              <a:defRPr/>
            </a:pPr>
            <a:r>
              <a:rPr lang="en-US" altLang="ru-RU" sz="1200" i="1" dirty="0">
                <a:solidFill>
                  <a:srgbClr val="000000"/>
                </a:solidFill>
                <a:cs typeface="Arial" charset="0"/>
              </a:rPr>
              <a:t>DIGI</a:t>
            </a:r>
          </a:p>
        </p:txBody>
      </p:sp>
      <p:sp>
        <p:nvSpPr>
          <p:cNvPr id="99" name="Text Box 59">
            <a:extLst>
              <a:ext uri="{FF2B5EF4-FFF2-40B4-BE49-F238E27FC236}">
                <a16:creationId xmlns:a16="http://schemas.microsoft.com/office/drawing/2014/main" id="{767ED5C1-E13D-4487-FAEE-1FAB03387C09}"/>
              </a:ext>
            </a:extLst>
          </p:cNvPr>
          <p:cNvSpPr txBox="1">
            <a:spLocks noChangeArrowheads="1"/>
          </p:cNvSpPr>
          <p:nvPr/>
        </p:nvSpPr>
        <p:spPr bwMode="gray">
          <a:xfrm rot="19761068">
            <a:off x="5636197" y="4414594"/>
            <a:ext cx="4924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None/>
              <a:defRPr/>
            </a:pPr>
            <a:r>
              <a:rPr lang="en-US" altLang="ru-RU" sz="1200" i="1" dirty="0">
                <a:solidFill>
                  <a:srgbClr val="000000"/>
                </a:solidFill>
                <a:cs typeface="Arial" charset="0"/>
              </a:rPr>
              <a:t>DST</a:t>
            </a:r>
          </a:p>
        </p:txBody>
      </p:sp>
      <p:grpSp>
        <p:nvGrpSpPr>
          <p:cNvPr id="100" name="Группа 99">
            <a:extLst>
              <a:ext uri="{FF2B5EF4-FFF2-40B4-BE49-F238E27FC236}">
                <a16:creationId xmlns:a16="http://schemas.microsoft.com/office/drawing/2014/main" id="{E9B74097-4AFD-EB9C-D217-AF554CF6915B}"/>
              </a:ext>
            </a:extLst>
          </p:cNvPr>
          <p:cNvGrpSpPr/>
          <p:nvPr/>
        </p:nvGrpSpPr>
        <p:grpSpPr>
          <a:xfrm>
            <a:off x="184571" y="2374518"/>
            <a:ext cx="2806583" cy="1616847"/>
            <a:chOff x="332422" y="2178524"/>
            <a:chExt cx="2806583" cy="1616847"/>
          </a:xfrm>
        </p:grpSpPr>
        <p:grpSp>
          <p:nvGrpSpPr>
            <p:cNvPr id="101" name="Группа 100">
              <a:extLst>
                <a:ext uri="{FF2B5EF4-FFF2-40B4-BE49-F238E27FC236}">
                  <a16:creationId xmlns:a16="http://schemas.microsoft.com/office/drawing/2014/main" id="{007D2812-5811-D7D2-3557-8BDC547B655E}"/>
                </a:ext>
              </a:extLst>
            </p:cNvPr>
            <p:cNvGrpSpPr/>
            <p:nvPr/>
          </p:nvGrpSpPr>
          <p:grpSpPr>
            <a:xfrm>
              <a:off x="332422" y="2178524"/>
              <a:ext cx="2806583" cy="1616847"/>
              <a:chOff x="332422" y="1430158"/>
              <a:chExt cx="2806583" cy="1616847"/>
            </a:xfrm>
          </p:grpSpPr>
          <p:grpSp>
            <p:nvGrpSpPr>
              <p:cNvPr id="104" name="Группа 103">
                <a:extLst>
                  <a:ext uri="{FF2B5EF4-FFF2-40B4-BE49-F238E27FC236}">
                    <a16:creationId xmlns:a16="http://schemas.microsoft.com/office/drawing/2014/main" id="{706184CF-38BE-92FE-CA26-4B9F05DEE518}"/>
                  </a:ext>
                </a:extLst>
              </p:cNvPr>
              <p:cNvGrpSpPr/>
              <p:nvPr/>
            </p:nvGrpSpPr>
            <p:grpSpPr>
              <a:xfrm>
                <a:off x="731545" y="1700808"/>
                <a:ext cx="1767461" cy="1346197"/>
                <a:chOff x="731545" y="1700808"/>
                <a:chExt cx="1767461" cy="1346197"/>
              </a:xfrm>
            </p:grpSpPr>
            <p:pic>
              <p:nvPicPr>
                <p:cNvPr id="107" name="Рисунок 106">
                  <a:extLst>
                    <a:ext uri="{FF2B5EF4-FFF2-40B4-BE49-F238E27FC236}">
                      <a16:creationId xmlns:a16="http://schemas.microsoft.com/office/drawing/2014/main" id="{6E0B12AF-03C4-7F2F-8F8D-9F150FA5C2AE}"/>
                    </a:ext>
                  </a:extLst>
                </p:cNvPr>
                <p:cNvPicPr>
                  <a:picLocks noChangeAspect="1"/>
                </p:cNvPicPr>
                <p:nvPr/>
              </p:nvPicPr>
              <p:blipFill>
                <a:blip r:embed="rId6"/>
                <a:stretch>
                  <a:fillRect/>
                </a:stretch>
              </p:blipFill>
              <p:spPr>
                <a:xfrm>
                  <a:off x="1098595" y="1700808"/>
                  <a:ext cx="1056220" cy="905331"/>
                </a:xfrm>
                <a:prstGeom prst="rect">
                  <a:avLst/>
                </a:prstGeom>
              </p:spPr>
            </p:pic>
            <p:sp>
              <p:nvSpPr>
                <p:cNvPr id="109" name="TextBox 108">
                  <a:extLst>
                    <a:ext uri="{FF2B5EF4-FFF2-40B4-BE49-F238E27FC236}">
                      <a16:creationId xmlns:a16="http://schemas.microsoft.com/office/drawing/2014/main" id="{C242BBEC-20B5-174B-9CF5-F3A0294658B2}"/>
                    </a:ext>
                  </a:extLst>
                </p:cNvPr>
                <p:cNvSpPr txBox="1"/>
                <p:nvPr/>
              </p:nvSpPr>
              <p:spPr>
                <a:xfrm>
                  <a:off x="731545" y="2585340"/>
                  <a:ext cx="1767461" cy="461665"/>
                </a:xfrm>
                <a:prstGeom prst="rect">
                  <a:avLst/>
                </a:prstGeom>
                <a:noFill/>
              </p:spPr>
              <p:txBody>
                <a:bodyPr wrap="square" rtlCol="0">
                  <a:spAutoFit/>
                </a:bodyPr>
                <a:lstStyle/>
                <a:p>
                  <a:pPr algn="ctr"/>
                  <a:r>
                    <a:rPr lang="en-US" sz="1200" b="1" dirty="0"/>
                    <a:t>BM@N Online Farm</a:t>
                  </a:r>
                </a:p>
                <a:p>
                  <a:pPr algn="ctr"/>
                  <a:r>
                    <a:rPr lang="en-US" sz="1200" b="1" dirty="0"/>
                    <a:t>(DDC, LHEP)</a:t>
                  </a:r>
                  <a:endParaRPr lang="ru-RU" sz="1200" b="1" dirty="0"/>
                </a:p>
              </p:txBody>
            </p:sp>
          </p:grpSp>
          <p:sp>
            <p:nvSpPr>
              <p:cNvPr id="106" name="Прямоугольник 105">
                <a:extLst>
                  <a:ext uri="{FF2B5EF4-FFF2-40B4-BE49-F238E27FC236}">
                    <a16:creationId xmlns:a16="http://schemas.microsoft.com/office/drawing/2014/main" id="{9AB47516-5296-2A3E-5F53-BE17DA212D82}"/>
                  </a:ext>
                </a:extLst>
              </p:cNvPr>
              <p:cNvSpPr/>
              <p:nvPr/>
            </p:nvSpPr>
            <p:spPr>
              <a:xfrm>
                <a:off x="332422" y="1430158"/>
                <a:ext cx="2806583" cy="276999"/>
              </a:xfrm>
              <a:prstGeom prst="rect">
                <a:avLst/>
              </a:prstGeom>
            </p:spPr>
            <p:txBody>
              <a:bodyPr wrap="square">
                <a:spAutoFit/>
              </a:bodyPr>
              <a:lstStyle/>
              <a:p>
                <a:pPr algn="ctr"/>
                <a:r>
                  <a:rPr lang="en-US" sz="1200" i="1" u="sng" dirty="0"/>
                  <a:t>file:///ceph/bmn/run/…</a:t>
                </a:r>
                <a:endParaRPr lang="ru-RU" sz="1200" i="1" u="sng" dirty="0"/>
              </a:p>
            </p:txBody>
          </p:sp>
        </p:grpSp>
        <p:pic>
          <p:nvPicPr>
            <p:cNvPr id="102" name="Рисунок 101">
              <a:extLst>
                <a:ext uri="{FF2B5EF4-FFF2-40B4-BE49-F238E27FC236}">
                  <a16:creationId xmlns:a16="http://schemas.microsoft.com/office/drawing/2014/main" id="{8A0DF0C0-5E8B-06B5-FD21-AAAF8871B8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8753" y="2629031"/>
              <a:ext cx="708076" cy="227465"/>
            </a:xfrm>
            <a:prstGeom prst="rect">
              <a:avLst/>
            </a:prstGeom>
            <a:effectLst>
              <a:glow rad="127000">
                <a:schemeClr val="bg1">
                  <a:alpha val="49000"/>
                </a:schemeClr>
              </a:glow>
            </a:effectLst>
          </p:spPr>
        </p:pic>
      </p:grpSp>
      <p:sp>
        <p:nvSpPr>
          <p:cNvPr id="111" name="TextBox 110">
            <a:extLst>
              <a:ext uri="{FF2B5EF4-FFF2-40B4-BE49-F238E27FC236}">
                <a16:creationId xmlns:a16="http://schemas.microsoft.com/office/drawing/2014/main" id="{46E6199E-FA9D-C257-9026-597C1FC818F9}"/>
              </a:ext>
            </a:extLst>
          </p:cNvPr>
          <p:cNvSpPr txBox="1"/>
          <p:nvPr/>
        </p:nvSpPr>
        <p:spPr>
          <a:xfrm>
            <a:off x="7493936" y="3964600"/>
            <a:ext cx="854215" cy="261610"/>
          </a:xfrm>
          <a:prstGeom prst="rect">
            <a:avLst/>
          </a:prstGeom>
          <a:noFill/>
          <a:ln w="9525">
            <a:solidFill>
              <a:schemeClr val="tx1"/>
            </a:solidFill>
          </a:ln>
        </p:spPr>
        <p:txBody>
          <a:bodyPr wrap="square" rtlCol="0">
            <a:spAutoFit/>
          </a:bodyPr>
          <a:lstStyle/>
          <a:p>
            <a:pPr algn="ctr"/>
            <a:r>
              <a:rPr lang="en-US" sz="1100" dirty="0"/>
              <a:t>fpga.jinr.ru</a:t>
            </a:r>
          </a:p>
        </p:txBody>
      </p:sp>
      <p:sp>
        <p:nvSpPr>
          <p:cNvPr id="112" name="Прямоугольник 111">
            <a:extLst>
              <a:ext uri="{FF2B5EF4-FFF2-40B4-BE49-F238E27FC236}">
                <a16:creationId xmlns:a16="http://schemas.microsoft.com/office/drawing/2014/main" id="{777A7C09-7FB6-78CD-E6B0-411A03A66B29}"/>
              </a:ext>
            </a:extLst>
          </p:cNvPr>
          <p:cNvSpPr/>
          <p:nvPr/>
        </p:nvSpPr>
        <p:spPr>
          <a:xfrm>
            <a:off x="7291026" y="3696797"/>
            <a:ext cx="1391035" cy="276999"/>
          </a:xfrm>
          <a:prstGeom prst="rect">
            <a:avLst/>
          </a:prstGeom>
        </p:spPr>
        <p:txBody>
          <a:bodyPr wrap="square">
            <a:spAutoFit/>
          </a:bodyPr>
          <a:lstStyle/>
          <a:p>
            <a:pPr algn="ctr"/>
            <a:r>
              <a:rPr lang="en-US" sz="1200" dirty="0" err="1">
                <a:solidFill>
                  <a:srgbClr val="000000"/>
                </a:solidFill>
                <a:effectLst>
                  <a:outerShdw blurRad="38100" dist="38100" dir="2700000" algn="tl">
                    <a:srgbClr val="000000">
                      <a:alpha val="43137"/>
                    </a:srgbClr>
                  </a:outerShdw>
                </a:effectLst>
              </a:rPr>
              <a:t>xrdcp</a:t>
            </a:r>
            <a:r>
              <a:rPr lang="en-US" sz="1200" dirty="0">
                <a:solidFill>
                  <a:srgbClr val="000000"/>
                </a:solidFill>
                <a:effectLst>
                  <a:outerShdw blurRad="38100" dist="38100" dir="2700000" algn="tl">
                    <a:srgbClr val="000000">
                      <a:alpha val="43137"/>
                    </a:srgbClr>
                  </a:outerShdw>
                </a:effectLst>
              </a:rPr>
              <a:t> (kinit)</a:t>
            </a:r>
            <a:endParaRPr lang="ru-RU" sz="1200" dirty="0">
              <a:effectLst>
                <a:outerShdw blurRad="38100" dist="38100" dir="2700000" algn="tl">
                  <a:srgbClr val="000000">
                    <a:alpha val="43137"/>
                  </a:srgbClr>
                </a:outerShdw>
              </a:effectLst>
            </a:endParaRPr>
          </a:p>
        </p:txBody>
      </p:sp>
      <p:pic>
        <p:nvPicPr>
          <p:cNvPr id="113" name="Picture 7">
            <a:extLst>
              <a:ext uri="{FF2B5EF4-FFF2-40B4-BE49-F238E27FC236}">
                <a16:creationId xmlns:a16="http://schemas.microsoft.com/office/drawing/2014/main" id="{D3FBB3A1-DF65-B30B-1806-E266A33BD6D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53472" y="2936444"/>
            <a:ext cx="918924" cy="28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Text Box 59">
            <a:extLst>
              <a:ext uri="{FF2B5EF4-FFF2-40B4-BE49-F238E27FC236}">
                <a16:creationId xmlns:a16="http://schemas.microsoft.com/office/drawing/2014/main" id="{A6BB648E-99C1-EAE5-7521-245C436FBBB7}"/>
              </a:ext>
            </a:extLst>
          </p:cNvPr>
          <p:cNvSpPr txBox="1">
            <a:spLocks noChangeArrowheads="1"/>
          </p:cNvSpPr>
          <p:nvPr/>
        </p:nvSpPr>
        <p:spPr bwMode="gray">
          <a:xfrm rot="20669977">
            <a:off x="2451816" y="1759999"/>
            <a:ext cx="9172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None/>
              <a:defRPr/>
            </a:pPr>
            <a:r>
              <a:rPr lang="en-US" altLang="ru-RU" sz="1200" i="1" dirty="0">
                <a:solidFill>
                  <a:srgbClr val="000000"/>
                </a:solidFill>
                <a:cs typeface="Arial" charset="0"/>
              </a:rPr>
              <a:t>verification</a:t>
            </a:r>
          </a:p>
        </p:txBody>
      </p:sp>
      <p:sp>
        <p:nvSpPr>
          <p:cNvPr id="115" name="Text Box 59">
            <a:extLst>
              <a:ext uri="{FF2B5EF4-FFF2-40B4-BE49-F238E27FC236}">
                <a16:creationId xmlns:a16="http://schemas.microsoft.com/office/drawing/2014/main" id="{98DBF6FD-CFC6-A087-3652-31B655DE9F22}"/>
              </a:ext>
            </a:extLst>
          </p:cNvPr>
          <p:cNvSpPr txBox="1">
            <a:spLocks noChangeArrowheads="1"/>
          </p:cNvSpPr>
          <p:nvPr/>
        </p:nvSpPr>
        <p:spPr bwMode="gray">
          <a:xfrm rot="1050978">
            <a:off x="5291218" y="1751208"/>
            <a:ext cx="9172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None/>
              <a:defRPr/>
            </a:pPr>
            <a:r>
              <a:rPr lang="en-US" altLang="ru-RU" sz="1200" i="1" dirty="0">
                <a:solidFill>
                  <a:srgbClr val="000000"/>
                </a:solidFill>
                <a:cs typeface="Arial" charset="0"/>
              </a:rPr>
              <a:t>verification</a:t>
            </a:r>
          </a:p>
        </p:txBody>
      </p:sp>
      <p:sp>
        <p:nvSpPr>
          <p:cNvPr id="116" name="Дуга 115">
            <a:extLst>
              <a:ext uri="{FF2B5EF4-FFF2-40B4-BE49-F238E27FC236}">
                <a16:creationId xmlns:a16="http://schemas.microsoft.com/office/drawing/2014/main" id="{3655AB4F-C0F3-00F3-80D4-50B2FED61D53}"/>
              </a:ext>
            </a:extLst>
          </p:cNvPr>
          <p:cNvSpPr/>
          <p:nvPr/>
        </p:nvSpPr>
        <p:spPr>
          <a:xfrm rot="2791693">
            <a:off x="4388924" y="2602258"/>
            <a:ext cx="2857541" cy="3931589"/>
          </a:xfrm>
          <a:prstGeom prst="arc">
            <a:avLst>
              <a:gd name="adj1" fmla="val 16308102"/>
              <a:gd name="adj2" fmla="val 19466165"/>
            </a:avLst>
          </a:prstGeom>
          <a:ln w="9525">
            <a:solidFill>
              <a:schemeClr val="tx1"/>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 name="Объект 2">
            <a:extLst>
              <a:ext uri="{FF2B5EF4-FFF2-40B4-BE49-F238E27FC236}">
                <a16:creationId xmlns:a16="http://schemas.microsoft.com/office/drawing/2014/main" id="{AD9FE67C-561D-5C71-E562-2E1C8D50C865}"/>
              </a:ext>
            </a:extLst>
          </p:cNvPr>
          <p:cNvSpPr>
            <a:spLocks noGrp="1"/>
          </p:cNvSpPr>
          <p:nvPr>
            <p:ph idx="1"/>
          </p:nvPr>
        </p:nvSpPr>
        <p:spPr>
          <a:xfrm>
            <a:off x="243672" y="5795721"/>
            <a:ext cx="2806584" cy="563563"/>
          </a:xfrm>
        </p:spPr>
        <p:txBody>
          <a:bodyPr/>
          <a:lstStyle/>
          <a:p>
            <a:pPr marL="0" lvl="0" indent="0" algn="ctr" eaLnBrk="1" hangingPunct="1">
              <a:spcAft>
                <a:spcPts val="0"/>
              </a:spcAft>
              <a:buClr>
                <a:srgbClr val="000090"/>
              </a:buClr>
              <a:buNone/>
              <a:defRPr/>
            </a:pPr>
            <a:r>
              <a:rPr lang="en-US" sz="1300" dirty="0">
                <a:solidFill>
                  <a:srgbClr val="006800"/>
                </a:solidFill>
              </a:rPr>
              <a:t>Raw data were cleaned</a:t>
            </a:r>
          </a:p>
          <a:p>
            <a:pPr marL="0" lvl="0" indent="0" algn="ctr" eaLnBrk="1" hangingPunct="1">
              <a:spcAft>
                <a:spcPts val="600"/>
              </a:spcAft>
              <a:buClr>
                <a:srgbClr val="000090"/>
              </a:buClr>
              <a:buNone/>
              <a:defRPr/>
            </a:pPr>
            <a:r>
              <a:rPr lang="en-US" sz="1300" dirty="0">
                <a:solidFill>
                  <a:srgbClr val="006800"/>
                </a:solidFill>
              </a:rPr>
              <a:t>Physics runs are started with 6667</a:t>
            </a:r>
          </a:p>
        </p:txBody>
      </p:sp>
    </p:spTree>
    <p:extLst>
      <p:ext uri="{BB962C8B-B14F-4D97-AF65-F5344CB8AC3E}">
        <p14:creationId xmlns:p14="http://schemas.microsoft.com/office/powerpoint/2010/main" val="1330894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a:xfrm>
            <a:off x="0" y="412750"/>
            <a:ext cx="9144000" cy="563563"/>
          </a:xfrm>
        </p:spPr>
        <p:txBody>
          <a:bodyPr/>
          <a:lstStyle/>
          <a:p>
            <a:r>
              <a:rPr lang="en-US" sz="3000" b="1" dirty="0">
                <a:effectLst>
                  <a:outerShdw blurRad="38100" dist="38100" dir="2700000" algn="tl">
                    <a:srgbClr val="000000">
                      <a:alpha val="43137"/>
                    </a:srgbClr>
                  </a:outerShdw>
                </a:effectLst>
              </a:rPr>
              <a:t>Workflow Management Services </a:t>
            </a:r>
            <a:endParaRPr lang="en-US" altLang="ru-RU" sz="2000" b="1" i="1" dirty="0">
              <a:solidFill>
                <a:schemeClr val="accent1"/>
              </a:solidFill>
              <a:effectLst>
                <a:outerShdw blurRad="38100" dist="38100" dir="2700000" algn="tl">
                  <a:srgbClr val="000000">
                    <a:alpha val="43137"/>
                  </a:srgbClr>
                </a:outerShdw>
              </a:effectLst>
            </a:endParaRPr>
          </a:p>
        </p:txBody>
      </p:sp>
      <p:sp>
        <p:nvSpPr>
          <p:cNvPr id="16" name="Номер слайда 3">
            <a:extLst>
              <a:ext uri="{FF2B5EF4-FFF2-40B4-BE49-F238E27FC236}">
                <a16:creationId xmlns:a16="http://schemas.microsoft.com/office/drawing/2014/main" id="{3A9C2FB2-6312-4200-8649-B5C9618A13FD}"/>
              </a:ext>
            </a:extLst>
          </p:cNvPr>
          <p:cNvSpPr txBox="1">
            <a:spLocks/>
          </p:cNvSpPr>
          <p:nvPr/>
        </p:nvSpPr>
        <p:spPr bwMode="auto">
          <a:xfrm>
            <a:off x="8433875" y="6524625"/>
            <a:ext cx="5306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19</a:t>
            </a:fld>
            <a:endParaRPr lang="en-US" sz="1200" dirty="0">
              <a:solidFill>
                <a:schemeClr val="bg2">
                  <a:lumMod val="75000"/>
                </a:schemeClr>
              </a:solidFill>
            </a:endParaRPr>
          </a:p>
        </p:txBody>
      </p:sp>
      <p:sp>
        <p:nvSpPr>
          <p:cNvPr id="17" name="Прямоугольник 16">
            <a:extLst>
              <a:ext uri="{FF2B5EF4-FFF2-40B4-BE49-F238E27FC236}">
                <a16:creationId xmlns:a16="http://schemas.microsoft.com/office/drawing/2014/main" id="{1018FA68-CB22-4FBC-80D9-164D147A35D8}"/>
              </a:ext>
            </a:extLst>
          </p:cNvPr>
          <p:cNvSpPr/>
          <p:nvPr/>
        </p:nvSpPr>
        <p:spPr>
          <a:xfrm>
            <a:off x="7641787" y="6512410"/>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Дата 1">
            <a:extLst>
              <a:ext uri="{FF2B5EF4-FFF2-40B4-BE49-F238E27FC236}">
                <a16:creationId xmlns:a16="http://schemas.microsoft.com/office/drawing/2014/main" id="{60B8230D-181D-426A-AA71-9532FB3F4BE5}"/>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3" name="Объект 2">
            <a:extLst>
              <a:ext uri="{FF2B5EF4-FFF2-40B4-BE49-F238E27FC236}">
                <a16:creationId xmlns:a16="http://schemas.microsoft.com/office/drawing/2014/main" id="{0B720DB9-2FF8-0A84-2B1E-AEF91BCF96B6}"/>
              </a:ext>
            </a:extLst>
          </p:cNvPr>
          <p:cNvSpPr>
            <a:spLocks noGrp="1"/>
          </p:cNvSpPr>
          <p:nvPr>
            <p:ph idx="1"/>
          </p:nvPr>
        </p:nvSpPr>
        <p:spPr>
          <a:xfrm>
            <a:off x="35496" y="4278222"/>
            <a:ext cx="3463517" cy="1659306"/>
          </a:xfrm>
        </p:spPr>
        <p:txBody>
          <a:bodyPr/>
          <a:lstStyle/>
          <a:p>
            <a:pPr marL="0" lvl="0" indent="0" algn="ctr" eaLnBrk="1" hangingPunct="1">
              <a:spcAft>
                <a:spcPts val="600"/>
              </a:spcAft>
              <a:buClr>
                <a:srgbClr val="000090"/>
              </a:buClr>
              <a:buNone/>
              <a:defRPr/>
            </a:pPr>
            <a:r>
              <a:rPr lang="en-US" sz="1300" dirty="0"/>
              <a:t>Ability to define dependencies between different tasks and scheduling them is a key</a:t>
            </a:r>
          </a:p>
          <a:p>
            <a:pPr marL="0" lvl="0" indent="0" algn="ctr" eaLnBrk="1" hangingPunct="1">
              <a:spcAft>
                <a:spcPts val="600"/>
              </a:spcAft>
              <a:buClr>
                <a:srgbClr val="000090"/>
              </a:buClr>
              <a:buNone/>
              <a:defRPr/>
            </a:pPr>
            <a:r>
              <a:rPr lang="en-US" sz="1300" dirty="0"/>
              <a:t>Gaining popularity as businesses increasingly have many complex Extract, Transform, Load (ETL) operations to schedule e.g. search, indexing/ranking, monitoring, statistics creation.</a:t>
            </a:r>
          </a:p>
        </p:txBody>
      </p:sp>
      <p:grpSp>
        <p:nvGrpSpPr>
          <p:cNvPr id="14" name="Группа 13">
            <a:extLst>
              <a:ext uri="{FF2B5EF4-FFF2-40B4-BE49-F238E27FC236}">
                <a16:creationId xmlns:a16="http://schemas.microsoft.com/office/drawing/2014/main" id="{542EFA2E-0417-75CF-A8D0-377D34F1C844}"/>
              </a:ext>
            </a:extLst>
          </p:cNvPr>
          <p:cNvGrpSpPr/>
          <p:nvPr/>
        </p:nvGrpSpPr>
        <p:grpSpPr>
          <a:xfrm>
            <a:off x="251520" y="1152351"/>
            <a:ext cx="3131595" cy="3033593"/>
            <a:chOff x="348063" y="1152351"/>
            <a:chExt cx="3131595" cy="3033593"/>
          </a:xfrm>
        </p:grpSpPr>
        <p:pic>
          <p:nvPicPr>
            <p:cNvPr id="9" name="Рисунок 8">
              <a:extLst>
                <a:ext uri="{FF2B5EF4-FFF2-40B4-BE49-F238E27FC236}">
                  <a16:creationId xmlns:a16="http://schemas.microsoft.com/office/drawing/2014/main" id="{04420ACB-CDE4-678B-2289-3525FA6F6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063" y="1152351"/>
              <a:ext cx="3131595" cy="3033593"/>
            </a:xfrm>
            <a:prstGeom prst="rect">
              <a:avLst/>
            </a:prstGeom>
          </p:spPr>
        </p:pic>
        <p:sp>
          <p:nvSpPr>
            <p:cNvPr id="10" name="TextBox 9">
              <a:extLst>
                <a:ext uri="{FF2B5EF4-FFF2-40B4-BE49-F238E27FC236}">
                  <a16:creationId xmlns:a16="http://schemas.microsoft.com/office/drawing/2014/main" id="{4DD23F45-A491-43BE-2CF0-6CB8655A238E}"/>
                </a:ext>
              </a:extLst>
            </p:cNvPr>
            <p:cNvSpPr txBox="1"/>
            <p:nvPr/>
          </p:nvSpPr>
          <p:spPr>
            <a:xfrm>
              <a:off x="2249526" y="1583687"/>
              <a:ext cx="720080" cy="261610"/>
            </a:xfrm>
            <a:prstGeom prst="rect">
              <a:avLst/>
            </a:prstGeom>
            <a:noFill/>
          </p:spPr>
          <p:txBody>
            <a:bodyPr wrap="square" rtlCol="0">
              <a:spAutoFit/>
            </a:bodyPr>
            <a:lstStyle/>
            <a:p>
              <a:pPr algn="ctr"/>
              <a:r>
                <a:rPr lang="en-US" sz="1100" b="1" i="1" dirty="0"/>
                <a:t>Airflow</a:t>
              </a:r>
              <a:endParaRPr lang="ru-RU" sz="1100" b="1" i="1" dirty="0"/>
            </a:p>
          </p:txBody>
        </p:sp>
        <p:sp>
          <p:nvSpPr>
            <p:cNvPr id="11" name="TextBox 10">
              <a:extLst>
                <a:ext uri="{FF2B5EF4-FFF2-40B4-BE49-F238E27FC236}">
                  <a16:creationId xmlns:a16="http://schemas.microsoft.com/office/drawing/2014/main" id="{2EC486D2-F249-AF87-FB2B-6D6E24C88615}"/>
                </a:ext>
              </a:extLst>
            </p:cNvPr>
            <p:cNvSpPr txBox="1"/>
            <p:nvPr/>
          </p:nvSpPr>
          <p:spPr>
            <a:xfrm>
              <a:off x="1903474" y="2621949"/>
              <a:ext cx="945938" cy="246221"/>
            </a:xfrm>
            <a:prstGeom prst="rect">
              <a:avLst/>
            </a:prstGeom>
            <a:noFill/>
          </p:spPr>
          <p:txBody>
            <a:bodyPr wrap="square" rtlCol="0">
              <a:spAutoFit/>
            </a:bodyPr>
            <a:lstStyle/>
            <a:p>
              <a:pPr algn="ctr"/>
              <a:r>
                <a:rPr lang="en-US" sz="1000" b="1" i="1" dirty="0" err="1"/>
                <a:t>Lightflow</a:t>
              </a:r>
              <a:endParaRPr lang="ru-RU" sz="1000" b="1" i="1" dirty="0"/>
            </a:p>
          </p:txBody>
        </p:sp>
      </p:grpSp>
      <p:pic>
        <p:nvPicPr>
          <p:cNvPr id="13" name="Рисунок 12">
            <a:extLst>
              <a:ext uri="{FF2B5EF4-FFF2-40B4-BE49-F238E27FC236}">
                <a16:creationId xmlns:a16="http://schemas.microsoft.com/office/drawing/2014/main" id="{BE803CFD-B45C-C11C-0F86-DE1384CA5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7624" y="1119379"/>
            <a:ext cx="1505036" cy="581416"/>
          </a:xfrm>
          <a:prstGeom prst="rect">
            <a:avLst/>
          </a:prstGeom>
        </p:spPr>
      </p:pic>
      <p:sp>
        <p:nvSpPr>
          <p:cNvPr id="15" name="Объект 2">
            <a:extLst>
              <a:ext uri="{FF2B5EF4-FFF2-40B4-BE49-F238E27FC236}">
                <a16:creationId xmlns:a16="http://schemas.microsoft.com/office/drawing/2014/main" id="{5989414A-FBF1-DD6D-0EE2-1CDEB8DE5757}"/>
              </a:ext>
            </a:extLst>
          </p:cNvPr>
          <p:cNvSpPr txBox="1">
            <a:spLocks/>
          </p:cNvSpPr>
          <p:nvPr/>
        </p:nvSpPr>
        <p:spPr bwMode="auto">
          <a:xfrm>
            <a:off x="4006346" y="1844824"/>
            <a:ext cx="5102158" cy="3439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lgn="ctr">
              <a:spcBef>
                <a:spcPts val="0"/>
              </a:spcBef>
              <a:spcAft>
                <a:spcPts val="500"/>
              </a:spcAft>
              <a:buClr>
                <a:srgbClr val="000090"/>
              </a:buClr>
              <a:buFont typeface="Wingdings" pitchFamily="2" charset="2"/>
              <a:buNone/>
              <a:defRPr/>
            </a:pPr>
            <a:r>
              <a:rPr lang="en-US" sz="1400" kern="0" dirty="0"/>
              <a:t>Platform to author, schedule and monitor workflows (as code)</a:t>
            </a:r>
          </a:p>
          <a:p>
            <a:pPr marL="0" indent="0" algn="ctr">
              <a:spcBef>
                <a:spcPts val="0"/>
              </a:spcBef>
              <a:spcAft>
                <a:spcPts val="500"/>
              </a:spcAft>
              <a:buClr>
                <a:srgbClr val="000090"/>
              </a:buClr>
              <a:buFont typeface="Wingdings" pitchFamily="2" charset="2"/>
              <a:buNone/>
              <a:defRPr/>
            </a:pPr>
            <a:r>
              <a:rPr lang="en-US" sz="1300" kern="0" dirty="0"/>
              <a:t>Python scripting to define Directed Acyclic Graphs (DAGs) as collections of tasks (Operators) with dependencies between them</a:t>
            </a:r>
          </a:p>
          <a:p>
            <a:pPr marL="0" indent="0" algn="ctr">
              <a:spcBef>
                <a:spcPts val="0"/>
              </a:spcBef>
              <a:spcAft>
                <a:spcPts val="500"/>
              </a:spcAft>
              <a:buClr>
                <a:srgbClr val="000090"/>
              </a:buClr>
              <a:buFont typeface="Wingdings" pitchFamily="2" charset="2"/>
              <a:buNone/>
              <a:defRPr/>
            </a:pPr>
            <a:endParaRPr lang="en-US" sz="1300" kern="0" dirty="0"/>
          </a:p>
          <a:p>
            <a:pPr marL="0" indent="0" algn="ctr">
              <a:spcBef>
                <a:spcPts val="0"/>
              </a:spcBef>
              <a:spcAft>
                <a:spcPts val="500"/>
              </a:spcAft>
              <a:buClr>
                <a:srgbClr val="000090"/>
              </a:buClr>
              <a:buFont typeface="Wingdings" pitchFamily="2" charset="2"/>
              <a:buNone/>
              <a:defRPr/>
            </a:pPr>
            <a:endParaRPr lang="en-US" sz="1300" kern="0" dirty="0"/>
          </a:p>
          <a:p>
            <a:pPr marL="0" indent="0" algn="ctr">
              <a:spcBef>
                <a:spcPts val="0"/>
              </a:spcBef>
              <a:spcAft>
                <a:spcPts val="500"/>
              </a:spcAft>
              <a:buClr>
                <a:srgbClr val="000090"/>
              </a:buClr>
              <a:buFont typeface="Wingdings" pitchFamily="2" charset="2"/>
              <a:buNone/>
              <a:defRPr/>
            </a:pPr>
            <a:endParaRPr lang="en-US" sz="1300" kern="0" dirty="0"/>
          </a:p>
          <a:p>
            <a:pPr marL="0" indent="0" algn="ctr">
              <a:spcBef>
                <a:spcPts val="0"/>
              </a:spcBef>
              <a:spcAft>
                <a:spcPts val="500"/>
              </a:spcAft>
              <a:buClr>
                <a:srgbClr val="000090"/>
              </a:buClr>
              <a:buFont typeface="Wingdings" pitchFamily="2" charset="2"/>
              <a:buNone/>
              <a:defRPr/>
            </a:pPr>
            <a:endParaRPr lang="en-US" sz="1300" kern="0" dirty="0"/>
          </a:p>
          <a:p>
            <a:pPr marL="0" indent="0" algn="ctr">
              <a:spcBef>
                <a:spcPts val="1200"/>
              </a:spcBef>
              <a:spcAft>
                <a:spcPts val="500"/>
              </a:spcAft>
              <a:buClr>
                <a:srgbClr val="000090"/>
              </a:buClr>
              <a:buFont typeface="Wingdings" pitchFamily="2" charset="2"/>
              <a:buNone/>
              <a:defRPr/>
            </a:pPr>
            <a:r>
              <a:rPr lang="en-US" sz="1300" kern="0" dirty="0"/>
              <a:t>DAGs can be given a regular schedule, triggered manually, or even trigger each other</a:t>
            </a:r>
          </a:p>
          <a:p>
            <a:pPr marL="0" indent="0" algn="ctr">
              <a:spcBef>
                <a:spcPts val="0"/>
              </a:spcBef>
              <a:spcAft>
                <a:spcPts val="500"/>
              </a:spcAft>
              <a:buClr>
                <a:srgbClr val="000090"/>
              </a:buClr>
              <a:buFont typeface="Wingdings" pitchFamily="2" charset="2"/>
              <a:buNone/>
              <a:defRPr/>
            </a:pPr>
            <a:r>
              <a:rPr lang="en-US" sz="1300" kern="0" dirty="0"/>
              <a:t>Includes Flask-based web monitoring to visualize pipelines, monitor progress and troubleshoot issues</a:t>
            </a:r>
          </a:p>
          <a:p>
            <a:pPr marL="0" indent="0" algn="ctr">
              <a:spcBef>
                <a:spcPts val="0"/>
              </a:spcBef>
              <a:spcAft>
                <a:spcPts val="500"/>
              </a:spcAft>
              <a:buClr>
                <a:srgbClr val="000090"/>
              </a:buClr>
              <a:buFont typeface="Wingdings" pitchFamily="2" charset="2"/>
              <a:buNone/>
              <a:defRPr/>
            </a:pPr>
            <a:r>
              <a:rPr lang="en-US" sz="1300" kern="0" dirty="0"/>
              <a:t>Uses Jinja2 templating and </a:t>
            </a:r>
            <a:r>
              <a:rPr lang="en-US" sz="1300" kern="0" dirty="0" err="1"/>
              <a:t>SQLAlchemy</a:t>
            </a:r>
            <a:r>
              <a:rPr lang="en-US" sz="1300" kern="0" dirty="0"/>
              <a:t> to write tasks that render templated strings e.g. in database query strings or bash scripts</a:t>
            </a:r>
          </a:p>
        </p:txBody>
      </p:sp>
      <p:grpSp>
        <p:nvGrpSpPr>
          <p:cNvPr id="28" name="Группа 27">
            <a:extLst>
              <a:ext uri="{FF2B5EF4-FFF2-40B4-BE49-F238E27FC236}">
                <a16:creationId xmlns:a16="http://schemas.microsoft.com/office/drawing/2014/main" id="{05FE98D8-7CFF-5790-F64B-FF981AC0CDB0}"/>
              </a:ext>
            </a:extLst>
          </p:cNvPr>
          <p:cNvGrpSpPr/>
          <p:nvPr/>
        </p:nvGrpSpPr>
        <p:grpSpPr>
          <a:xfrm>
            <a:off x="5068118" y="2639713"/>
            <a:ext cx="2978614" cy="1169769"/>
            <a:chOff x="5184821" y="3284984"/>
            <a:chExt cx="3131595" cy="1312861"/>
          </a:xfrm>
        </p:grpSpPr>
        <p:pic>
          <p:nvPicPr>
            <p:cNvPr id="24" name="Рисунок 23">
              <a:extLst>
                <a:ext uri="{FF2B5EF4-FFF2-40B4-BE49-F238E27FC236}">
                  <a16:creationId xmlns:a16="http://schemas.microsoft.com/office/drawing/2014/main" id="{F04D583F-0252-9821-8623-DAFA01503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4821" y="3284984"/>
              <a:ext cx="3131595" cy="1312861"/>
            </a:xfrm>
            <a:prstGeom prst="rect">
              <a:avLst/>
            </a:prstGeom>
          </p:spPr>
        </p:pic>
        <p:sp>
          <p:nvSpPr>
            <p:cNvPr id="25" name="TextBox 24">
              <a:extLst>
                <a:ext uri="{FF2B5EF4-FFF2-40B4-BE49-F238E27FC236}">
                  <a16:creationId xmlns:a16="http://schemas.microsoft.com/office/drawing/2014/main" id="{92F0F8FD-2784-2CCA-4D69-6F9DF010A197}"/>
                </a:ext>
              </a:extLst>
            </p:cNvPr>
            <p:cNvSpPr txBox="1"/>
            <p:nvPr/>
          </p:nvSpPr>
          <p:spPr>
            <a:xfrm>
              <a:off x="6555880" y="3599479"/>
              <a:ext cx="1235173" cy="261609"/>
            </a:xfrm>
            <a:prstGeom prst="rect">
              <a:avLst/>
            </a:prstGeom>
            <a:noFill/>
          </p:spPr>
          <p:txBody>
            <a:bodyPr wrap="square" rtlCol="0">
              <a:spAutoFit/>
            </a:bodyPr>
            <a:lstStyle/>
            <a:p>
              <a:pPr algn="ctr"/>
              <a:r>
                <a:rPr lang="en-US" sz="1100" dirty="0"/>
                <a:t>dependencies</a:t>
              </a:r>
              <a:endParaRPr lang="ru-RU" sz="1100" dirty="0"/>
            </a:p>
          </p:txBody>
        </p:sp>
      </p:grpSp>
      <p:sp>
        <p:nvSpPr>
          <p:cNvPr id="27" name="Объект 2">
            <a:extLst>
              <a:ext uri="{FF2B5EF4-FFF2-40B4-BE49-F238E27FC236}">
                <a16:creationId xmlns:a16="http://schemas.microsoft.com/office/drawing/2014/main" id="{45BFC1BF-63FC-3F8E-7490-119DD6D124C6}"/>
              </a:ext>
            </a:extLst>
          </p:cNvPr>
          <p:cNvSpPr txBox="1">
            <a:spLocks/>
          </p:cNvSpPr>
          <p:nvPr/>
        </p:nvSpPr>
        <p:spPr bwMode="auto">
          <a:xfrm>
            <a:off x="-110545" y="6113626"/>
            <a:ext cx="2360071" cy="216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lgn="ctr">
              <a:spcAft>
                <a:spcPts val="0"/>
              </a:spcAft>
              <a:buClr>
                <a:srgbClr val="000090"/>
              </a:buClr>
              <a:buFont typeface="Wingdings" pitchFamily="2" charset="2"/>
              <a:buNone/>
              <a:defRPr/>
            </a:pPr>
            <a:r>
              <a:rPr lang="ru-RU" sz="1000" kern="0" dirty="0"/>
              <a:t>*</a:t>
            </a:r>
            <a:r>
              <a:rPr lang="en-US" sz="1000" kern="0" dirty="0"/>
              <a:t>D. Dossett, M. </a:t>
            </a:r>
            <a:r>
              <a:rPr lang="en-US" sz="1000" kern="0" dirty="0" err="1"/>
              <a:t>Sevior</a:t>
            </a:r>
            <a:r>
              <a:rPr lang="en-US" sz="1000" kern="0" dirty="0"/>
              <a:t>.</a:t>
            </a:r>
            <a:r>
              <a:rPr lang="ru-RU" sz="1000" kern="0" dirty="0"/>
              <a:t> </a:t>
            </a:r>
            <a:r>
              <a:rPr lang="en-US" sz="1000" kern="0" dirty="0"/>
              <a:t>“Automating Calibration at the Belle II Detector</a:t>
            </a:r>
          </a:p>
        </p:txBody>
      </p:sp>
      <p:sp>
        <p:nvSpPr>
          <p:cNvPr id="29" name="Прямоугольник 28">
            <a:extLst>
              <a:ext uri="{FF2B5EF4-FFF2-40B4-BE49-F238E27FC236}">
                <a16:creationId xmlns:a16="http://schemas.microsoft.com/office/drawing/2014/main" id="{91148F50-4D11-85D9-4372-5F8E368E06D6}"/>
              </a:ext>
            </a:extLst>
          </p:cNvPr>
          <p:cNvSpPr/>
          <p:nvPr/>
        </p:nvSpPr>
        <p:spPr>
          <a:xfrm>
            <a:off x="3772780" y="5261713"/>
            <a:ext cx="1757736" cy="320675"/>
          </a:xfrm>
          <a:prstGeom prst="rect">
            <a:avLst/>
          </a:prstGeom>
          <a:solidFill>
            <a:srgbClr val="FF7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0F0F0"/>
                </a:solidFill>
              </a:rPr>
              <a:t>Operators</a:t>
            </a:r>
            <a:endParaRPr lang="ru-RU" sz="1400" dirty="0">
              <a:solidFill>
                <a:srgbClr val="F0F0F0"/>
              </a:solidFill>
            </a:endParaRPr>
          </a:p>
        </p:txBody>
      </p:sp>
      <p:sp>
        <p:nvSpPr>
          <p:cNvPr id="30" name="Объект 2">
            <a:extLst>
              <a:ext uri="{FF2B5EF4-FFF2-40B4-BE49-F238E27FC236}">
                <a16:creationId xmlns:a16="http://schemas.microsoft.com/office/drawing/2014/main" id="{9B5AD034-C250-D55C-4C5E-36AD670B0164}"/>
              </a:ext>
            </a:extLst>
          </p:cNvPr>
          <p:cNvSpPr txBox="1">
            <a:spLocks/>
          </p:cNvSpPr>
          <p:nvPr/>
        </p:nvSpPr>
        <p:spPr bwMode="auto">
          <a:xfrm>
            <a:off x="3730316" y="5604111"/>
            <a:ext cx="1872208"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lgn="ctr">
              <a:spcAft>
                <a:spcPts val="0"/>
              </a:spcAft>
              <a:buClr>
                <a:srgbClr val="000090"/>
              </a:buClr>
              <a:buFont typeface="Wingdings" pitchFamily="2" charset="2"/>
              <a:buNone/>
              <a:defRPr/>
            </a:pPr>
            <a:r>
              <a:rPr lang="en-US" sz="1200" kern="0" dirty="0"/>
              <a:t>Defines the task in a DAG</a:t>
            </a:r>
          </a:p>
          <a:p>
            <a:pPr marL="0" indent="0" algn="ctr">
              <a:spcAft>
                <a:spcPts val="0"/>
              </a:spcAft>
              <a:buClr>
                <a:srgbClr val="000090"/>
              </a:buClr>
              <a:buFont typeface="Wingdings" pitchFamily="2" charset="2"/>
              <a:buNone/>
              <a:defRPr/>
            </a:pPr>
            <a:r>
              <a:rPr lang="en-US" sz="1200" kern="0" dirty="0"/>
              <a:t>Different operator types, e.g. Python, Bash, SQL</a:t>
            </a:r>
          </a:p>
        </p:txBody>
      </p:sp>
      <p:sp>
        <p:nvSpPr>
          <p:cNvPr id="31" name="Прямоугольник 30">
            <a:extLst>
              <a:ext uri="{FF2B5EF4-FFF2-40B4-BE49-F238E27FC236}">
                <a16:creationId xmlns:a16="http://schemas.microsoft.com/office/drawing/2014/main" id="{66F84BE0-D576-1417-EB8D-D63D57FFF0F3}"/>
              </a:ext>
            </a:extLst>
          </p:cNvPr>
          <p:cNvSpPr/>
          <p:nvPr/>
        </p:nvSpPr>
        <p:spPr>
          <a:xfrm>
            <a:off x="5572980" y="5261713"/>
            <a:ext cx="1757736" cy="320675"/>
          </a:xfrm>
          <a:prstGeom prst="rect">
            <a:avLst/>
          </a:prstGeom>
          <a:solidFill>
            <a:srgbClr val="FF7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0F0F0"/>
                </a:solidFill>
              </a:rPr>
              <a:t>Sensors</a:t>
            </a:r>
            <a:endParaRPr lang="ru-RU" sz="1400" dirty="0">
              <a:solidFill>
                <a:srgbClr val="F0F0F0"/>
              </a:solidFill>
            </a:endParaRPr>
          </a:p>
        </p:txBody>
      </p:sp>
      <p:sp>
        <p:nvSpPr>
          <p:cNvPr id="32" name="Объект 2">
            <a:extLst>
              <a:ext uri="{FF2B5EF4-FFF2-40B4-BE49-F238E27FC236}">
                <a16:creationId xmlns:a16="http://schemas.microsoft.com/office/drawing/2014/main" id="{F3190E55-A771-1FCA-4F71-5A1577091020}"/>
              </a:ext>
            </a:extLst>
          </p:cNvPr>
          <p:cNvSpPr txBox="1">
            <a:spLocks/>
          </p:cNvSpPr>
          <p:nvPr/>
        </p:nvSpPr>
        <p:spPr bwMode="auto">
          <a:xfrm>
            <a:off x="5464968" y="5604111"/>
            <a:ext cx="1973760"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lgn="ctr">
              <a:spcAft>
                <a:spcPts val="0"/>
              </a:spcAft>
              <a:buClr>
                <a:srgbClr val="000090"/>
              </a:buClr>
              <a:buFont typeface="Wingdings" pitchFamily="2" charset="2"/>
              <a:buNone/>
              <a:defRPr/>
            </a:pPr>
            <a:r>
              <a:rPr lang="en-US" sz="1200" kern="0" dirty="0"/>
              <a:t>Operator that periodically</a:t>
            </a:r>
            <a:r>
              <a:rPr lang="ru-RU" sz="1200" kern="0" dirty="0"/>
              <a:t> </a:t>
            </a:r>
            <a:r>
              <a:rPr lang="en-US" sz="1200" kern="0" dirty="0"/>
              <a:t>executes a query</a:t>
            </a:r>
          </a:p>
          <a:p>
            <a:pPr marL="0" indent="0" algn="ctr">
              <a:spcAft>
                <a:spcPts val="0"/>
              </a:spcAft>
              <a:buClr>
                <a:srgbClr val="000090"/>
              </a:buClr>
              <a:buFont typeface="Wingdings" pitchFamily="2" charset="2"/>
              <a:buNone/>
              <a:defRPr/>
            </a:pPr>
            <a:r>
              <a:rPr lang="en-US" sz="1200" kern="0" dirty="0"/>
              <a:t>Won't complete until</a:t>
            </a:r>
            <a:r>
              <a:rPr lang="ru-RU" sz="1200" kern="0" dirty="0"/>
              <a:t> </a:t>
            </a:r>
            <a:r>
              <a:rPr lang="en-US" sz="1200" kern="0" dirty="0"/>
              <a:t>conditions are met</a:t>
            </a:r>
          </a:p>
        </p:txBody>
      </p:sp>
      <p:sp>
        <p:nvSpPr>
          <p:cNvPr id="33" name="Прямоугольник 32">
            <a:extLst>
              <a:ext uri="{FF2B5EF4-FFF2-40B4-BE49-F238E27FC236}">
                <a16:creationId xmlns:a16="http://schemas.microsoft.com/office/drawing/2014/main" id="{B8FDCDFC-EF6A-E2F1-CDB1-DAE0D9DB2197}"/>
              </a:ext>
            </a:extLst>
          </p:cNvPr>
          <p:cNvSpPr/>
          <p:nvPr/>
        </p:nvSpPr>
        <p:spPr>
          <a:xfrm>
            <a:off x="7373180" y="5261713"/>
            <a:ext cx="1757736" cy="320675"/>
          </a:xfrm>
          <a:prstGeom prst="rect">
            <a:avLst/>
          </a:prstGeom>
          <a:solidFill>
            <a:srgbClr val="FF7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0F0F0"/>
                </a:solidFill>
              </a:rPr>
              <a:t>Hooks</a:t>
            </a:r>
            <a:endParaRPr lang="ru-RU" sz="1400" dirty="0">
              <a:solidFill>
                <a:srgbClr val="F0F0F0"/>
              </a:solidFill>
            </a:endParaRPr>
          </a:p>
        </p:txBody>
      </p:sp>
      <p:sp>
        <p:nvSpPr>
          <p:cNvPr id="34" name="Объект 2">
            <a:extLst>
              <a:ext uri="{FF2B5EF4-FFF2-40B4-BE49-F238E27FC236}">
                <a16:creationId xmlns:a16="http://schemas.microsoft.com/office/drawing/2014/main" id="{76A66986-F083-CAC4-8918-BACC10EC2B84}"/>
              </a:ext>
            </a:extLst>
          </p:cNvPr>
          <p:cNvSpPr txBox="1">
            <a:spLocks/>
          </p:cNvSpPr>
          <p:nvPr/>
        </p:nvSpPr>
        <p:spPr bwMode="auto">
          <a:xfrm>
            <a:off x="7265168" y="5604111"/>
            <a:ext cx="1973760"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lgn="ctr">
              <a:spcAft>
                <a:spcPts val="0"/>
              </a:spcAft>
              <a:buClr>
                <a:srgbClr val="000090"/>
              </a:buClr>
              <a:buFont typeface="Wingdings" pitchFamily="2" charset="2"/>
              <a:buNone/>
              <a:defRPr/>
            </a:pPr>
            <a:r>
              <a:rPr lang="en-US" sz="1200" kern="0" dirty="0"/>
              <a:t>Defines the interface to</a:t>
            </a:r>
            <a:r>
              <a:rPr lang="ru-RU" sz="1200" kern="0" dirty="0"/>
              <a:t> </a:t>
            </a:r>
            <a:r>
              <a:rPr lang="en-US" sz="1200" kern="0" dirty="0"/>
              <a:t>some external system</a:t>
            </a:r>
          </a:p>
          <a:p>
            <a:pPr marL="0" indent="0" algn="ctr">
              <a:spcAft>
                <a:spcPts val="0"/>
              </a:spcAft>
              <a:buClr>
                <a:srgbClr val="000090"/>
              </a:buClr>
              <a:buFont typeface="Wingdings" pitchFamily="2" charset="2"/>
              <a:buNone/>
              <a:defRPr/>
            </a:pPr>
            <a:r>
              <a:rPr lang="en-US" sz="1200" kern="0" dirty="0"/>
              <a:t>Retrieves authentication</a:t>
            </a:r>
            <a:r>
              <a:rPr lang="ru-RU" sz="1200" kern="0" dirty="0"/>
              <a:t> </a:t>
            </a:r>
            <a:r>
              <a:rPr lang="en-US" sz="1200" kern="0" dirty="0"/>
              <a:t>stored in Airflow DB</a:t>
            </a:r>
          </a:p>
        </p:txBody>
      </p:sp>
      <p:sp>
        <p:nvSpPr>
          <p:cNvPr id="4" name="TextBox 3">
            <a:extLst>
              <a:ext uri="{FF2B5EF4-FFF2-40B4-BE49-F238E27FC236}">
                <a16:creationId xmlns:a16="http://schemas.microsoft.com/office/drawing/2014/main" id="{25A2D55D-2060-1653-E226-7CB726B160B1}"/>
              </a:ext>
            </a:extLst>
          </p:cNvPr>
          <p:cNvSpPr txBox="1"/>
          <p:nvPr/>
        </p:nvSpPr>
        <p:spPr>
          <a:xfrm>
            <a:off x="7330716" y="1041696"/>
            <a:ext cx="1915438" cy="276999"/>
          </a:xfrm>
          <a:prstGeom prst="rect">
            <a:avLst/>
          </a:prstGeom>
          <a:noFill/>
        </p:spPr>
        <p:txBody>
          <a:bodyPr wrap="square">
            <a:spAutoFit/>
          </a:bodyPr>
          <a:lstStyle/>
          <a:p>
            <a:r>
              <a:rPr lang="en-GB" sz="1200" b="0" i="0" u="none" strike="noStrike" baseline="0" dirty="0">
                <a:solidFill>
                  <a:srgbClr val="2C3E50"/>
                </a:solidFill>
                <a:latin typeface="SourceSansPro-Semibold"/>
              </a:rPr>
              <a:t>https://airflow.apache.org</a:t>
            </a:r>
            <a:endParaRPr lang="ru-RU" sz="1200" dirty="0"/>
          </a:p>
        </p:txBody>
      </p:sp>
    </p:spTree>
    <p:extLst>
      <p:ext uri="{BB962C8B-B14F-4D97-AF65-F5344CB8AC3E}">
        <p14:creationId xmlns:p14="http://schemas.microsoft.com/office/powerpoint/2010/main" val="1807978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a:extLst>
              <a:ext uri="{FF2B5EF4-FFF2-40B4-BE49-F238E27FC236}">
                <a16:creationId xmlns:a16="http://schemas.microsoft.com/office/drawing/2014/main" id="{F581A33A-24AC-47B8-9D51-242EF3F3F96E}"/>
              </a:ext>
            </a:extLst>
          </p:cNvPr>
          <p:cNvSpPr>
            <a:spLocks noChangeArrowheads="1"/>
          </p:cNvSpPr>
          <p:nvPr/>
        </p:nvSpPr>
        <p:spPr bwMode="ltGray">
          <a:xfrm rot="5400000">
            <a:off x="-2422526"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gradFill rotWithShape="0">
            <a:gsLst>
              <a:gs pos="0">
                <a:srgbClr val="B0BAD8">
                  <a:gamma/>
                  <a:tint val="45490"/>
                  <a:invGamma/>
                </a:srgbClr>
              </a:gs>
              <a:gs pos="100000">
                <a:srgbClr val="B0BAD8"/>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13" name="AutoShape 3">
            <a:extLst>
              <a:ext uri="{FF2B5EF4-FFF2-40B4-BE49-F238E27FC236}">
                <a16:creationId xmlns:a16="http://schemas.microsoft.com/office/drawing/2014/main" id="{04ED9C9D-6F4C-4D7C-BA96-3B8C47A672F5}"/>
              </a:ext>
            </a:extLst>
          </p:cNvPr>
          <p:cNvSpPr>
            <a:spLocks noChangeArrowheads="1"/>
          </p:cNvSpPr>
          <p:nvPr/>
        </p:nvSpPr>
        <p:spPr bwMode="ltGray">
          <a:xfrm rot="5400000" flipH="1">
            <a:off x="-2016918" y="2040434"/>
            <a:ext cx="4032250" cy="392906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gradFill rotWithShape="0">
            <a:gsLst>
              <a:gs pos="0">
                <a:srgbClr val="B8CCFE">
                  <a:gamma/>
                  <a:tint val="39216"/>
                  <a:invGamma/>
                </a:srgbClr>
              </a:gs>
              <a:gs pos="100000">
                <a:srgbClr val="B8CCFE"/>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dirty="0"/>
          </a:p>
        </p:txBody>
      </p:sp>
      <p:grpSp>
        <p:nvGrpSpPr>
          <p:cNvPr id="17" name="Group 16">
            <a:extLst>
              <a:ext uri="{FF2B5EF4-FFF2-40B4-BE49-F238E27FC236}">
                <a16:creationId xmlns:a16="http://schemas.microsoft.com/office/drawing/2014/main" id="{B2A3F915-686E-4916-AA19-4D2AE6F91804}"/>
              </a:ext>
            </a:extLst>
          </p:cNvPr>
          <p:cNvGrpSpPr>
            <a:grpSpLocks/>
          </p:cNvGrpSpPr>
          <p:nvPr/>
        </p:nvGrpSpPr>
        <p:grpSpPr bwMode="auto">
          <a:xfrm>
            <a:off x="2050157" y="4425311"/>
            <a:ext cx="381000" cy="381000"/>
            <a:chOff x="2078" y="1680"/>
            <a:chExt cx="1615" cy="1615"/>
          </a:xfrm>
        </p:grpSpPr>
        <p:sp>
          <p:nvSpPr>
            <p:cNvPr id="18" name="Oval 17">
              <a:extLst>
                <a:ext uri="{FF2B5EF4-FFF2-40B4-BE49-F238E27FC236}">
                  <a16:creationId xmlns:a16="http://schemas.microsoft.com/office/drawing/2014/main" id="{70BED0B5-BE49-4275-A2A0-6D3F0D159954}"/>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19" name="Oval 18">
              <a:extLst>
                <a:ext uri="{FF2B5EF4-FFF2-40B4-BE49-F238E27FC236}">
                  <a16:creationId xmlns:a16="http://schemas.microsoft.com/office/drawing/2014/main" id="{97954ECF-2FB1-48BD-BDA2-6F03FC57F929}"/>
                </a:ext>
              </a:extLst>
            </p:cNvPr>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20" name="Oval 19">
              <a:extLst>
                <a:ext uri="{FF2B5EF4-FFF2-40B4-BE49-F238E27FC236}">
                  <a16:creationId xmlns:a16="http://schemas.microsoft.com/office/drawing/2014/main" id="{FE7AE286-E1FA-4278-A7CA-6A0D842356F0}"/>
                </a:ext>
              </a:extLst>
            </p:cNvPr>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21" name="Oval 20">
              <a:extLst>
                <a:ext uri="{FF2B5EF4-FFF2-40B4-BE49-F238E27FC236}">
                  <a16:creationId xmlns:a16="http://schemas.microsoft.com/office/drawing/2014/main" id="{90AEF4DF-3510-48CE-9694-DA13D4B2EDFF}"/>
                </a:ext>
              </a:extLst>
            </p:cNvPr>
            <p:cNvSpPr>
              <a:spLocks noChangeArrowheads="1"/>
            </p:cNvSpPr>
            <p:nvPr/>
          </p:nvSpPr>
          <p:spPr bwMode="gray">
            <a:xfrm>
              <a:off x="2254" y="1856"/>
              <a:ext cx="1262" cy="1264"/>
            </a:xfrm>
            <a:prstGeom prst="ellipse">
              <a:avLst/>
            </a:prstGeom>
            <a:gradFill rotWithShape="1">
              <a:gsLst>
                <a:gs pos="0">
                  <a:srgbClr val="48BE67">
                    <a:gamma/>
                    <a:shade val="0"/>
                    <a:invGamma/>
                  </a:srgbClr>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22" name="Oval 21">
              <a:extLst>
                <a:ext uri="{FF2B5EF4-FFF2-40B4-BE49-F238E27FC236}">
                  <a16:creationId xmlns:a16="http://schemas.microsoft.com/office/drawing/2014/main" id="{D92DD4D2-831C-4480-9979-FD3CC88C0B57}"/>
                </a:ext>
              </a:extLst>
            </p:cNvPr>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sp>
          <p:nvSpPr>
            <p:cNvPr id="23" name="Oval 22">
              <a:extLst>
                <a:ext uri="{FF2B5EF4-FFF2-40B4-BE49-F238E27FC236}">
                  <a16:creationId xmlns:a16="http://schemas.microsoft.com/office/drawing/2014/main" id="{E2C029CD-F594-455E-B7E6-691070202EEC}"/>
                </a:ext>
              </a:extLst>
            </p:cNvPr>
            <p:cNvSpPr>
              <a:spLocks noChangeArrowheads="1"/>
            </p:cNvSpPr>
            <p:nvPr/>
          </p:nvSpPr>
          <p:spPr bwMode="gray">
            <a:xfrm>
              <a:off x="2337" y="1939"/>
              <a:ext cx="1096" cy="1098"/>
            </a:xfrm>
            <a:prstGeom prst="ellipse">
              <a:avLst/>
            </a:prstGeom>
            <a:gradFill rotWithShape="1">
              <a:gsLst>
                <a:gs pos="0">
                  <a:srgbClr val="48BE67"/>
                </a:gs>
                <a:gs pos="100000">
                  <a:srgbClr val="0068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grpSp>
      <p:sp>
        <p:nvSpPr>
          <p:cNvPr id="24" name="Прямоугольник 23">
            <a:extLst>
              <a:ext uri="{FF2B5EF4-FFF2-40B4-BE49-F238E27FC236}">
                <a16:creationId xmlns:a16="http://schemas.microsoft.com/office/drawing/2014/main" id="{605F1D0F-0F01-43B7-A88E-4F9E39934A51}"/>
              </a:ext>
            </a:extLst>
          </p:cNvPr>
          <p:cNvSpPr/>
          <p:nvPr/>
        </p:nvSpPr>
        <p:spPr>
          <a:xfrm>
            <a:off x="33172" y="3225750"/>
            <a:ext cx="1860331" cy="923330"/>
          </a:xfrm>
          <a:prstGeom prst="rect">
            <a:avLst/>
          </a:prstGeom>
        </p:spPr>
        <p:txBody>
          <a:bodyPr wrap="square">
            <a:spAutoFit/>
          </a:bodyPr>
          <a:lstStyle/>
          <a:p>
            <a:r>
              <a:rPr lang="en-US" altLang="ru-RU" b="1" dirty="0">
                <a:solidFill>
                  <a:srgbClr val="000000"/>
                </a:solidFill>
              </a:rPr>
              <a:t>BM@N</a:t>
            </a:r>
          </a:p>
          <a:p>
            <a:r>
              <a:rPr lang="en-US" altLang="ru-RU" b="1" dirty="0">
                <a:solidFill>
                  <a:srgbClr val="000000"/>
                </a:solidFill>
              </a:rPr>
              <a:t>Software</a:t>
            </a:r>
          </a:p>
          <a:p>
            <a:r>
              <a:rPr lang="en-US" altLang="ru-RU" b="1" dirty="0">
                <a:solidFill>
                  <a:srgbClr val="000000"/>
                </a:solidFill>
              </a:rPr>
              <a:t>Contribution</a:t>
            </a:r>
          </a:p>
        </p:txBody>
      </p:sp>
      <p:grpSp>
        <p:nvGrpSpPr>
          <p:cNvPr id="35" name="Group 23">
            <a:extLst>
              <a:ext uri="{FF2B5EF4-FFF2-40B4-BE49-F238E27FC236}">
                <a16:creationId xmlns:a16="http://schemas.microsoft.com/office/drawing/2014/main" id="{A1691C76-AAF2-4BCC-A440-2B5A81B95E31}"/>
              </a:ext>
            </a:extLst>
          </p:cNvPr>
          <p:cNvGrpSpPr>
            <a:grpSpLocks/>
          </p:cNvGrpSpPr>
          <p:nvPr/>
        </p:nvGrpSpPr>
        <p:grpSpPr bwMode="auto">
          <a:xfrm>
            <a:off x="1404097" y="2092918"/>
            <a:ext cx="381000" cy="381000"/>
            <a:chOff x="2078" y="1680"/>
            <a:chExt cx="1615" cy="1615"/>
          </a:xfrm>
        </p:grpSpPr>
        <p:sp>
          <p:nvSpPr>
            <p:cNvPr id="36" name="Oval 24">
              <a:extLst>
                <a:ext uri="{FF2B5EF4-FFF2-40B4-BE49-F238E27FC236}">
                  <a16:creationId xmlns:a16="http://schemas.microsoft.com/office/drawing/2014/main" id="{FF47DD6E-38AE-4F12-AD8B-DEEE3E730081}"/>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37" name="Oval 25">
              <a:extLst>
                <a:ext uri="{FF2B5EF4-FFF2-40B4-BE49-F238E27FC236}">
                  <a16:creationId xmlns:a16="http://schemas.microsoft.com/office/drawing/2014/main" id="{37881EED-434F-4AEA-9BCE-08CB9D15549A}"/>
                </a:ext>
              </a:extLst>
            </p:cNvPr>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38" name="Oval 26">
              <a:extLst>
                <a:ext uri="{FF2B5EF4-FFF2-40B4-BE49-F238E27FC236}">
                  <a16:creationId xmlns:a16="http://schemas.microsoft.com/office/drawing/2014/main" id="{F58917DA-ACB0-4780-9E8F-3F21000D3A18}"/>
                </a:ext>
              </a:extLst>
            </p:cNvPr>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39" name="Oval 27">
              <a:extLst>
                <a:ext uri="{FF2B5EF4-FFF2-40B4-BE49-F238E27FC236}">
                  <a16:creationId xmlns:a16="http://schemas.microsoft.com/office/drawing/2014/main" id="{6562D868-5D02-4461-92B6-5B79B2218348}"/>
                </a:ext>
              </a:extLst>
            </p:cNvPr>
            <p:cNvSpPr>
              <a:spLocks noChangeArrowheads="1"/>
            </p:cNvSpPr>
            <p:nvPr/>
          </p:nvSpPr>
          <p:spPr bwMode="gray">
            <a:xfrm>
              <a:off x="2254" y="1856"/>
              <a:ext cx="1262" cy="1264"/>
            </a:xfrm>
            <a:prstGeom prst="ellipse">
              <a:avLst/>
            </a:prstGeom>
            <a:gradFill rotWithShape="1">
              <a:gsLst>
                <a:gs pos="0">
                  <a:srgbClr val="AD5346"/>
                </a:gs>
                <a:gs pos="100000">
                  <a:schemeClr val="tx1"/>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40" name="Oval 28">
              <a:extLst>
                <a:ext uri="{FF2B5EF4-FFF2-40B4-BE49-F238E27FC236}">
                  <a16:creationId xmlns:a16="http://schemas.microsoft.com/office/drawing/2014/main" id="{8207F891-7334-4692-8E4D-23CB0B69DDC8}"/>
                </a:ext>
              </a:extLst>
            </p:cNvPr>
            <p:cNvSpPr>
              <a:spLocks noChangeArrowheads="1"/>
            </p:cNvSpPr>
            <p:nvPr/>
          </p:nvSpPr>
          <p:spPr bwMode="gray">
            <a:xfrm>
              <a:off x="2337" y="2016"/>
              <a:ext cx="1096" cy="1098"/>
            </a:xfrm>
            <a:prstGeom prst="ellipse">
              <a:avLst/>
            </a:prstGeom>
            <a:gradFill rotWithShape="1">
              <a:gsLst>
                <a:gs pos="0">
                  <a:srgbClr val="AD5346"/>
                </a:gs>
                <a:gs pos="50000">
                  <a:srgbClr val="AD5346"/>
                </a:gs>
                <a:gs pos="100000">
                  <a:srgbClr val="AD5346"/>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sp>
          <p:nvSpPr>
            <p:cNvPr id="41" name="Oval 29">
              <a:extLst>
                <a:ext uri="{FF2B5EF4-FFF2-40B4-BE49-F238E27FC236}">
                  <a16:creationId xmlns:a16="http://schemas.microsoft.com/office/drawing/2014/main" id="{3B398C33-DBB1-48F7-B5D8-12BACAA0F1E7}"/>
                </a:ext>
              </a:extLst>
            </p:cNvPr>
            <p:cNvSpPr>
              <a:spLocks noChangeArrowheads="1"/>
            </p:cNvSpPr>
            <p:nvPr/>
          </p:nvSpPr>
          <p:spPr bwMode="gray">
            <a:xfrm>
              <a:off x="2424" y="1894"/>
              <a:ext cx="1096" cy="1098"/>
            </a:xfrm>
            <a:prstGeom prst="ellipse">
              <a:avLst/>
            </a:prstGeom>
            <a:gradFill rotWithShape="1">
              <a:gsLst>
                <a:gs pos="86000">
                  <a:srgbClr val="5D2C25"/>
                </a:gs>
                <a:gs pos="0">
                  <a:srgbClr val="AD5346"/>
                </a:gs>
                <a:gs pos="100000">
                  <a:schemeClr val="tx1">
                    <a:lumMod val="95000"/>
                    <a:lumOff val="500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grpSp>
      <p:grpSp>
        <p:nvGrpSpPr>
          <p:cNvPr id="46" name="Group 16">
            <a:extLst>
              <a:ext uri="{FF2B5EF4-FFF2-40B4-BE49-F238E27FC236}">
                <a16:creationId xmlns:a16="http://schemas.microsoft.com/office/drawing/2014/main" id="{BB6CD501-D4C8-4BD0-BA95-DCC9E1945FF8}"/>
              </a:ext>
            </a:extLst>
          </p:cNvPr>
          <p:cNvGrpSpPr>
            <a:grpSpLocks/>
          </p:cNvGrpSpPr>
          <p:nvPr/>
        </p:nvGrpSpPr>
        <p:grpSpPr bwMode="auto">
          <a:xfrm>
            <a:off x="1460083" y="5522437"/>
            <a:ext cx="381000" cy="381000"/>
            <a:chOff x="2078" y="1680"/>
            <a:chExt cx="1615" cy="1615"/>
          </a:xfrm>
        </p:grpSpPr>
        <p:sp>
          <p:nvSpPr>
            <p:cNvPr id="47" name="Oval 17">
              <a:extLst>
                <a:ext uri="{FF2B5EF4-FFF2-40B4-BE49-F238E27FC236}">
                  <a16:creationId xmlns:a16="http://schemas.microsoft.com/office/drawing/2014/main" id="{AD1F5478-F704-4C04-9717-D1BF34ABDCE9}"/>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48" name="Oval 18">
              <a:extLst>
                <a:ext uri="{FF2B5EF4-FFF2-40B4-BE49-F238E27FC236}">
                  <a16:creationId xmlns:a16="http://schemas.microsoft.com/office/drawing/2014/main" id="{493C7553-F3E9-4B2D-AB07-BB63250E2BB6}"/>
                </a:ext>
              </a:extLst>
            </p:cNvPr>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49" name="Oval 19">
              <a:extLst>
                <a:ext uri="{FF2B5EF4-FFF2-40B4-BE49-F238E27FC236}">
                  <a16:creationId xmlns:a16="http://schemas.microsoft.com/office/drawing/2014/main" id="{A8B62885-ADDF-489A-AD99-5E96B6EB4235}"/>
                </a:ext>
              </a:extLst>
            </p:cNvPr>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50" name="Oval 20">
              <a:extLst>
                <a:ext uri="{FF2B5EF4-FFF2-40B4-BE49-F238E27FC236}">
                  <a16:creationId xmlns:a16="http://schemas.microsoft.com/office/drawing/2014/main" id="{BD54BF35-3428-4803-9C15-94B97844D516}"/>
                </a:ext>
              </a:extLst>
            </p:cNvPr>
            <p:cNvSpPr>
              <a:spLocks noChangeArrowheads="1"/>
            </p:cNvSpPr>
            <p:nvPr/>
          </p:nvSpPr>
          <p:spPr bwMode="gray">
            <a:xfrm>
              <a:off x="2254" y="1856"/>
              <a:ext cx="1262" cy="1264"/>
            </a:xfrm>
            <a:prstGeom prst="ellipse">
              <a:avLst/>
            </a:prstGeom>
            <a:gradFill rotWithShape="1">
              <a:gsLst>
                <a:gs pos="0">
                  <a:srgbClr val="48BE67">
                    <a:gamma/>
                    <a:shade val="0"/>
                    <a:invGamma/>
                  </a:srgbClr>
                </a:gs>
                <a:gs pos="100000">
                  <a:srgbClr val="323165"/>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51" name="Oval 21">
              <a:extLst>
                <a:ext uri="{FF2B5EF4-FFF2-40B4-BE49-F238E27FC236}">
                  <a16:creationId xmlns:a16="http://schemas.microsoft.com/office/drawing/2014/main" id="{B9493A3F-BD1E-4811-896D-39C3CD34BC1A}"/>
                </a:ext>
              </a:extLst>
            </p:cNvPr>
            <p:cNvSpPr>
              <a:spLocks noChangeArrowheads="1"/>
            </p:cNvSpPr>
            <p:nvPr/>
          </p:nvSpPr>
          <p:spPr bwMode="gray">
            <a:xfrm>
              <a:off x="2335" y="1961"/>
              <a:ext cx="1096" cy="1098"/>
            </a:xfrm>
            <a:prstGeom prst="ellipse">
              <a:avLst/>
            </a:prstGeom>
            <a:gradFill rotWithShape="1">
              <a:gsLst>
                <a:gs pos="0">
                  <a:srgbClr val="323165"/>
                </a:gs>
                <a:gs pos="50000">
                  <a:srgbClr val="474690"/>
                </a:gs>
                <a:gs pos="100000">
                  <a:schemeClr val="tx1"/>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sp>
          <p:nvSpPr>
            <p:cNvPr id="52" name="Oval 22">
              <a:extLst>
                <a:ext uri="{FF2B5EF4-FFF2-40B4-BE49-F238E27FC236}">
                  <a16:creationId xmlns:a16="http://schemas.microsoft.com/office/drawing/2014/main" id="{E91B8941-7336-4DCE-AA0D-7338EE3AF688}"/>
                </a:ext>
              </a:extLst>
            </p:cNvPr>
            <p:cNvSpPr>
              <a:spLocks noChangeArrowheads="1"/>
            </p:cNvSpPr>
            <p:nvPr/>
          </p:nvSpPr>
          <p:spPr bwMode="gray">
            <a:xfrm>
              <a:off x="2430" y="1899"/>
              <a:ext cx="1096" cy="1098"/>
            </a:xfrm>
            <a:prstGeom prst="ellipse">
              <a:avLst/>
            </a:prstGeom>
            <a:gradFill rotWithShape="1">
              <a:gsLst>
                <a:gs pos="0">
                  <a:srgbClr val="474690"/>
                </a:gs>
                <a:gs pos="100000">
                  <a:srgbClr val="323165"/>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dirty="0"/>
            </a:p>
          </p:txBody>
        </p:sp>
      </p:grpSp>
      <p:sp>
        <p:nvSpPr>
          <p:cNvPr id="56" name="Прямоугольник 55">
            <a:extLst>
              <a:ext uri="{FF2B5EF4-FFF2-40B4-BE49-F238E27FC236}">
                <a16:creationId xmlns:a16="http://schemas.microsoft.com/office/drawing/2014/main" id="{22F9FA5F-923E-4379-893B-3BDADEDE238C}"/>
              </a:ext>
            </a:extLst>
          </p:cNvPr>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Номер слайда 3">
            <a:extLst>
              <a:ext uri="{FF2B5EF4-FFF2-40B4-BE49-F238E27FC236}">
                <a16:creationId xmlns:a16="http://schemas.microsoft.com/office/drawing/2014/main" id="{9F4FDD5E-9434-40AB-BF3C-49A64CFF4F9A}"/>
              </a:ext>
            </a:extLst>
          </p:cNvPr>
          <p:cNvSpPr txBox="1">
            <a:spLocks/>
          </p:cNvSpPr>
          <p:nvPr/>
        </p:nvSpPr>
        <p:spPr bwMode="auto">
          <a:xfrm>
            <a:off x="8532440" y="6524625"/>
            <a:ext cx="43204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2</a:t>
            </a:fld>
            <a:endParaRPr lang="en-US" sz="1200" dirty="0">
              <a:solidFill>
                <a:schemeClr val="bg2">
                  <a:lumMod val="75000"/>
                </a:schemeClr>
              </a:solidFill>
            </a:endParaRPr>
          </a:p>
        </p:txBody>
      </p:sp>
      <p:sp>
        <p:nvSpPr>
          <p:cNvPr id="31" name="TextShape 1">
            <a:extLst>
              <a:ext uri="{FF2B5EF4-FFF2-40B4-BE49-F238E27FC236}">
                <a16:creationId xmlns:a16="http://schemas.microsoft.com/office/drawing/2014/main" id="{865D51C2-C5E0-42D2-997F-BB73782F4679}"/>
              </a:ext>
            </a:extLst>
          </p:cNvPr>
          <p:cNvSpPr txBox="1"/>
          <p:nvPr/>
        </p:nvSpPr>
        <p:spPr>
          <a:xfrm>
            <a:off x="0" y="413542"/>
            <a:ext cx="9144000" cy="576064"/>
          </a:xfrm>
          <a:prstGeom prst="rect">
            <a:avLst/>
          </a:prstGeom>
          <a:noFill/>
          <a:ln>
            <a:noFill/>
          </a:ln>
        </p:spPr>
        <p:txBody>
          <a:bodyPr lIns="0" tIns="0" rIns="0" bIns="0" anchor="ctr"/>
          <a:lstStyle/>
          <a:p>
            <a:pPr algn="ct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BM@N Software Contribution</a:t>
            </a:r>
          </a:p>
        </p:txBody>
      </p:sp>
      <p:grpSp>
        <p:nvGrpSpPr>
          <p:cNvPr id="53" name="Group 23">
            <a:extLst>
              <a:ext uri="{FF2B5EF4-FFF2-40B4-BE49-F238E27FC236}">
                <a16:creationId xmlns:a16="http://schemas.microsoft.com/office/drawing/2014/main" id="{29CC8FA1-230A-4EB6-9A3B-B3530AF26183}"/>
              </a:ext>
            </a:extLst>
          </p:cNvPr>
          <p:cNvGrpSpPr>
            <a:grpSpLocks/>
          </p:cNvGrpSpPr>
          <p:nvPr/>
        </p:nvGrpSpPr>
        <p:grpSpPr bwMode="auto">
          <a:xfrm>
            <a:off x="319673" y="1462151"/>
            <a:ext cx="381000" cy="381000"/>
            <a:chOff x="2078" y="1680"/>
            <a:chExt cx="1615" cy="1615"/>
          </a:xfrm>
        </p:grpSpPr>
        <p:sp>
          <p:nvSpPr>
            <p:cNvPr id="55" name="Oval 24">
              <a:extLst>
                <a:ext uri="{FF2B5EF4-FFF2-40B4-BE49-F238E27FC236}">
                  <a16:creationId xmlns:a16="http://schemas.microsoft.com/office/drawing/2014/main" id="{D09D785C-64BA-4688-A629-317FC62BB82A}"/>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58" name="Oval 25">
              <a:extLst>
                <a:ext uri="{FF2B5EF4-FFF2-40B4-BE49-F238E27FC236}">
                  <a16:creationId xmlns:a16="http://schemas.microsoft.com/office/drawing/2014/main" id="{48C6611F-3790-4759-9DCA-CF42BEF099CE}"/>
                </a:ext>
              </a:extLst>
            </p:cNvPr>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59" name="Oval 26">
              <a:extLst>
                <a:ext uri="{FF2B5EF4-FFF2-40B4-BE49-F238E27FC236}">
                  <a16:creationId xmlns:a16="http://schemas.microsoft.com/office/drawing/2014/main" id="{54683A43-9C14-45E4-BACC-461FD0782CD1}"/>
                </a:ext>
              </a:extLst>
            </p:cNvPr>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60" name="Oval 27">
              <a:extLst>
                <a:ext uri="{FF2B5EF4-FFF2-40B4-BE49-F238E27FC236}">
                  <a16:creationId xmlns:a16="http://schemas.microsoft.com/office/drawing/2014/main" id="{63229C50-817A-4E04-B0DC-1870CD0CB39D}"/>
                </a:ext>
              </a:extLst>
            </p:cNvPr>
            <p:cNvSpPr>
              <a:spLocks noChangeArrowheads="1"/>
            </p:cNvSpPr>
            <p:nvPr/>
          </p:nvSpPr>
          <p:spPr bwMode="gray">
            <a:xfrm>
              <a:off x="2254" y="1856"/>
              <a:ext cx="1262" cy="1264"/>
            </a:xfrm>
            <a:prstGeom prst="ellipse">
              <a:avLst/>
            </a:prstGeom>
            <a:gradFill rotWithShape="1">
              <a:gsLst>
                <a:gs pos="0">
                  <a:srgbClr val="21B3E1"/>
                </a:gs>
                <a:gs pos="100000">
                  <a:srgbClr val="21B3E1">
                    <a:gamma/>
                    <a:shade val="46275"/>
                    <a:invGamma/>
                  </a:srgbClr>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61" name="Oval 28">
              <a:extLst>
                <a:ext uri="{FF2B5EF4-FFF2-40B4-BE49-F238E27FC236}">
                  <a16:creationId xmlns:a16="http://schemas.microsoft.com/office/drawing/2014/main" id="{5493AF4C-5178-427D-85E0-C52CB99A8C74}"/>
                </a:ext>
              </a:extLst>
            </p:cNvPr>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sp>
          <p:nvSpPr>
            <p:cNvPr id="62" name="Oval 29">
              <a:extLst>
                <a:ext uri="{FF2B5EF4-FFF2-40B4-BE49-F238E27FC236}">
                  <a16:creationId xmlns:a16="http://schemas.microsoft.com/office/drawing/2014/main" id="{A3F6FA17-E639-46F9-AC9D-3EBF23FD2A64}"/>
                </a:ext>
              </a:extLst>
            </p:cNvPr>
            <p:cNvSpPr>
              <a:spLocks noChangeArrowheads="1"/>
            </p:cNvSpPr>
            <p:nvPr/>
          </p:nvSpPr>
          <p:spPr bwMode="gray">
            <a:xfrm>
              <a:off x="2337" y="1939"/>
              <a:ext cx="1096" cy="1098"/>
            </a:xfrm>
            <a:prstGeom prst="ellipse">
              <a:avLst/>
            </a:prstGeom>
            <a:gradFill rotWithShape="1">
              <a:gsLst>
                <a:gs pos="0">
                  <a:srgbClr val="2279BE"/>
                </a:gs>
                <a:gs pos="100000">
                  <a:srgbClr val="21B3E1">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grpSp>
      <p:sp>
        <p:nvSpPr>
          <p:cNvPr id="70" name="Дата 1">
            <a:extLst>
              <a:ext uri="{FF2B5EF4-FFF2-40B4-BE49-F238E27FC236}">
                <a16:creationId xmlns:a16="http://schemas.microsoft.com/office/drawing/2014/main" id="{1FF1175C-6898-4248-9259-4F78A9F50721}"/>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grpSp>
        <p:nvGrpSpPr>
          <p:cNvPr id="95" name="Группа 94">
            <a:extLst>
              <a:ext uri="{FF2B5EF4-FFF2-40B4-BE49-F238E27FC236}">
                <a16:creationId xmlns:a16="http://schemas.microsoft.com/office/drawing/2014/main" id="{4BAF4AD8-C270-1390-BC89-7FC492F66932}"/>
              </a:ext>
            </a:extLst>
          </p:cNvPr>
          <p:cNvGrpSpPr/>
          <p:nvPr/>
        </p:nvGrpSpPr>
        <p:grpSpPr>
          <a:xfrm>
            <a:off x="2475794" y="3962529"/>
            <a:ext cx="5858952" cy="1440559"/>
            <a:chOff x="2537850" y="3611498"/>
            <a:chExt cx="5858952" cy="1473686"/>
          </a:xfrm>
        </p:grpSpPr>
        <p:sp>
          <p:nvSpPr>
            <p:cNvPr id="34" name="AutoShape 7">
              <a:extLst>
                <a:ext uri="{FF2B5EF4-FFF2-40B4-BE49-F238E27FC236}">
                  <a16:creationId xmlns:a16="http://schemas.microsoft.com/office/drawing/2014/main" id="{3A5CE524-CECE-47C1-90B7-4A6EF4DE46E6}"/>
                </a:ext>
              </a:extLst>
            </p:cNvPr>
            <p:cNvSpPr>
              <a:spLocks noChangeArrowheads="1"/>
            </p:cNvSpPr>
            <p:nvPr/>
          </p:nvSpPr>
          <p:spPr bwMode="gray">
            <a:xfrm>
              <a:off x="2537850" y="3611498"/>
              <a:ext cx="5858952" cy="1473686"/>
            </a:xfrm>
            <a:prstGeom prst="roundRect">
              <a:avLst>
                <a:gd name="adj" fmla="val 16667"/>
              </a:avLst>
            </a:prstGeom>
            <a:gradFill rotWithShape="1">
              <a:gsLst>
                <a:gs pos="100000">
                  <a:schemeClr val="bg1"/>
                </a:gs>
                <a:gs pos="100000">
                  <a:srgbClr val="E7F5CF"/>
                </a:gs>
              </a:gsLst>
              <a:lin ang="5400000" scaled="1"/>
            </a:gradFill>
            <a:ln w="25400" algn="ctr">
              <a:solidFill>
                <a:schemeClr val="tx1"/>
              </a:solidFill>
              <a:round/>
              <a:headEnd/>
              <a:tailEnd/>
            </a:ln>
            <a:effectLst>
              <a:outerShdw dist="107763" dir="2700000" algn="ctr" rotWithShape="0">
                <a:srgbClr val="000000">
                  <a:alpha val="50000"/>
                </a:srgbClr>
              </a:outerShdw>
            </a:effectLst>
          </p:spPr>
          <p:txBody>
            <a:bodyPr wrap="square" anchor="ctr"/>
            <a:lstStyle/>
            <a:p>
              <a:pPr algn="ctr">
                <a:spcAft>
                  <a:spcPts val="600"/>
                </a:spcAft>
              </a:pPr>
              <a:r>
                <a:rPr lang="en-US" altLang="ru-RU" sz="1200" b="1" i="1" dirty="0">
                  <a:solidFill>
                    <a:srgbClr val="000000"/>
                  </a:solidFill>
                </a:rPr>
                <a:t>Director</a:t>
              </a:r>
              <a:r>
                <a:rPr lang="en-US" altLang="ru-RU" sz="1200" b="1" dirty="0">
                  <a:solidFill>
                    <a:srgbClr val="000000"/>
                  </a:solidFill>
                </a:rPr>
                <a:t>: S.</a:t>
              </a:r>
              <a:r>
                <a:rPr lang="ru-RU" altLang="ru-RU" sz="1200" b="1" dirty="0">
                  <a:solidFill>
                    <a:srgbClr val="000000"/>
                  </a:solidFill>
                </a:rPr>
                <a:t> </a:t>
              </a:r>
              <a:r>
                <a:rPr lang="en-US" altLang="ru-RU" sz="1200" b="1" dirty="0">
                  <a:solidFill>
                    <a:srgbClr val="000000"/>
                  </a:solidFill>
                </a:rPr>
                <a:t>V. SHMATOV. </a:t>
              </a:r>
              <a:r>
                <a:rPr lang="en-US" altLang="ru-RU" sz="1200" b="1" i="1" dirty="0">
                  <a:solidFill>
                    <a:srgbClr val="000000"/>
                  </a:solidFill>
                </a:rPr>
                <a:t>Scientific Leader</a:t>
              </a:r>
              <a:r>
                <a:rPr lang="en-US" altLang="ru-RU" sz="1200" b="1" dirty="0">
                  <a:solidFill>
                    <a:srgbClr val="000000"/>
                  </a:solidFill>
                </a:rPr>
                <a:t>: V.</a:t>
              </a:r>
              <a:r>
                <a:rPr lang="ru-RU" altLang="ru-RU" sz="1200" b="1" dirty="0">
                  <a:solidFill>
                    <a:srgbClr val="000000"/>
                  </a:solidFill>
                </a:rPr>
                <a:t> </a:t>
              </a:r>
              <a:r>
                <a:rPr lang="en-US" altLang="ru-RU" sz="1200" b="1" dirty="0">
                  <a:solidFill>
                    <a:srgbClr val="000000"/>
                  </a:solidFill>
                </a:rPr>
                <a:t>V. KORENKOV</a:t>
              </a:r>
              <a:endParaRPr lang="en-US" sz="1200" i="1" dirty="0"/>
            </a:p>
            <a:p>
              <a:pPr algn="just">
                <a:spcAft>
                  <a:spcPts val="0"/>
                </a:spcAft>
              </a:pPr>
              <a:r>
                <a:rPr lang="en-US" sz="1100" i="1" dirty="0"/>
                <a:t>Igor ALEXANDROV, Evgeniy ALEXANDROV, Irina FILOZOVA, et alia</a:t>
              </a:r>
            </a:p>
            <a:p>
              <a:pPr algn="just">
                <a:spcAft>
                  <a:spcPts val="0"/>
                </a:spcAft>
              </a:pPr>
              <a:r>
                <a:rPr lang="en-US" sz="1100" b="1" i="1" dirty="0"/>
                <a:t>Development of the Geometry Database and Online Configuration Systems</a:t>
              </a:r>
              <a:r>
                <a:rPr lang="en-US" altLang="ru-RU" sz="1100" b="1" i="1" dirty="0">
                  <a:solidFill>
                    <a:srgbClr val="000000"/>
                  </a:solidFill>
                </a:rPr>
                <a:t> </a:t>
              </a:r>
            </a:p>
            <a:p>
              <a:pPr algn="just">
                <a:spcBef>
                  <a:spcPts val="400"/>
                </a:spcBef>
                <a:spcAft>
                  <a:spcPts val="0"/>
                </a:spcAft>
              </a:pPr>
              <a:r>
                <a:rPr lang="en-US" sz="1100" i="1" dirty="0"/>
                <a:t>Zarif SHARIPOV, Zafar TUKHLIEV. </a:t>
              </a:r>
              <a:r>
                <a:rPr lang="en-US" sz="1100" b="1" i="1" dirty="0"/>
                <a:t>Automation of BM@N Alignment</a:t>
              </a:r>
            </a:p>
            <a:p>
              <a:pPr algn="just">
                <a:spcBef>
                  <a:spcPts val="400"/>
                </a:spcBef>
                <a:spcAft>
                  <a:spcPts val="0"/>
                </a:spcAft>
              </a:pPr>
              <a:r>
                <a:rPr lang="en-US" sz="1100" i="1" dirty="0">
                  <a:solidFill>
                    <a:srgbClr val="006800"/>
                  </a:solidFill>
                </a:rPr>
                <a:t>Alexander AYRIYAN, Vladimir PAPOYAN</a:t>
              </a:r>
            </a:p>
            <a:p>
              <a:pPr algn="just">
                <a:spcBef>
                  <a:spcPts val="0"/>
                </a:spcBef>
                <a:spcAft>
                  <a:spcPts val="0"/>
                </a:spcAft>
              </a:pPr>
              <a:r>
                <a:rPr lang="en-US" sz="1100" b="1" i="1" dirty="0">
                  <a:solidFill>
                    <a:srgbClr val="006800"/>
                  </a:solidFill>
                </a:rPr>
                <a:t>Implementation of Particle </a:t>
              </a:r>
              <a:r>
                <a:rPr lang="en-US" sz="1100" b="1" i="1" dirty="0" err="1">
                  <a:solidFill>
                    <a:srgbClr val="006800"/>
                  </a:solidFill>
                </a:rPr>
                <a:t>IDentification</a:t>
              </a:r>
              <a:r>
                <a:rPr lang="en-US" sz="1100" b="1" i="1" dirty="0">
                  <a:solidFill>
                    <a:srgbClr val="006800"/>
                  </a:solidFill>
                </a:rPr>
                <a:t> based on NN/ML</a:t>
              </a:r>
            </a:p>
          </p:txBody>
        </p:sp>
        <p:pic>
          <p:nvPicPr>
            <p:cNvPr id="8" name="Рисунок 7">
              <a:extLst>
                <a:ext uri="{FF2B5EF4-FFF2-40B4-BE49-F238E27FC236}">
                  <a16:creationId xmlns:a16="http://schemas.microsoft.com/office/drawing/2014/main" id="{9C959AEA-FD69-4849-A61B-D0CCF7679D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4529355"/>
              <a:ext cx="775707" cy="408984"/>
            </a:xfrm>
            <a:prstGeom prst="rect">
              <a:avLst/>
            </a:prstGeom>
          </p:spPr>
        </p:pic>
      </p:grpSp>
      <p:grpSp>
        <p:nvGrpSpPr>
          <p:cNvPr id="43" name="Группа 42">
            <a:extLst>
              <a:ext uri="{FF2B5EF4-FFF2-40B4-BE49-F238E27FC236}">
                <a16:creationId xmlns:a16="http://schemas.microsoft.com/office/drawing/2014/main" id="{149217BE-0725-746B-82A3-79A3ACA1F678}"/>
              </a:ext>
            </a:extLst>
          </p:cNvPr>
          <p:cNvGrpSpPr/>
          <p:nvPr/>
        </p:nvGrpSpPr>
        <p:grpSpPr>
          <a:xfrm>
            <a:off x="682287" y="1088028"/>
            <a:ext cx="7753353" cy="548704"/>
            <a:chOff x="923103" y="1059447"/>
            <a:chExt cx="7753353" cy="469618"/>
          </a:xfrm>
        </p:grpSpPr>
        <p:sp>
          <p:nvSpPr>
            <p:cNvPr id="9" name="AutoShape 7">
              <a:extLst>
                <a:ext uri="{FF2B5EF4-FFF2-40B4-BE49-F238E27FC236}">
                  <a16:creationId xmlns:a16="http://schemas.microsoft.com/office/drawing/2014/main" id="{6EDE69D0-F762-DADB-61A9-C5039F92C0B6}"/>
                </a:ext>
              </a:extLst>
            </p:cNvPr>
            <p:cNvSpPr>
              <a:spLocks noChangeArrowheads="1"/>
            </p:cNvSpPr>
            <p:nvPr/>
          </p:nvSpPr>
          <p:spPr bwMode="gray">
            <a:xfrm>
              <a:off x="923103" y="1059447"/>
              <a:ext cx="7753353" cy="469618"/>
            </a:xfrm>
            <a:prstGeom prst="roundRect">
              <a:avLst>
                <a:gd name="adj" fmla="val 16667"/>
              </a:avLst>
            </a:prstGeom>
            <a:gradFill rotWithShape="1">
              <a:gsLst>
                <a:gs pos="100000">
                  <a:schemeClr val="bg1"/>
                </a:gs>
                <a:gs pos="100000">
                  <a:srgbClr val="E7F5CF"/>
                </a:gs>
              </a:gsLst>
              <a:lin ang="5400000" scaled="1"/>
            </a:gradFill>
            <a:ln w="25400" algn="ctr">
              <a:solidFill>
                <a:schemeClr val="tx1"/>
              </a:solidFill>
              <a:round/>
              <a:headEnd/>
              <a:tailEnd/>
            </a:ln>
            <a:effectLst>
              <a:outerShdw dist="107763" dir="2700000" algn="ctr" rotWithShape="0">
                <a:srgbClr val="000000">
                  <a:alpha val="50000"/>
                </a:srgbClr>
              </a:outerShdw>
            </a:effectLst>
          </p:spPr>
          <p:txBody>
            <a:bodyPr wrap="square" anchor="ctr"/>
            <a:lstStyle/>
            <a:p>
              <a:pPr marL="895350" algn="just">
                <a:spcAft>
                  <a:spcPts val="0"/>
                </a:spcAft>
              </a:pPr>
              <a:r>
                <a:rPr lang="en-US" sz="1100" b="1" i="1" dirty="0"/>
                <a:t>Tagir AUSHEV</a:t>
              </a:r>
              <a:r>
                <a:rPr lang="en-US" sz="1100" i="1" dirty="0"/>
                <a:t>, </a:t>
              </a:r>
              <a:r>
                <a:rPr lang="en-US" sz="1100" i="1" u="sng" dirty="0"/>
                <a:t>Peter KLIMAI</a:t>
              </a:r>
              <a:r>
                <a:rPr lang="en-US" sz="1100" i="1" dirty="0"/>
                <a:t>, Alexander NOZIK, Mikhail ZELENYI, Olga NEMOVA, Igor DUNAEV, et alia</a:t>
              </a:r>
            </a:p>
            <a:p>
              <a:pPr marL="895350" algn="just">
                <a:spcAft>
                  <a:spcPts val="0"/>
                </a:spcAft>
              </a:pPr>
              <a:r>
                <a:rPr lang="en-US" sz="1100" b="1" i="1" dirty="0"/>
                <a:t>Event Metadata System, Event Display, Monitoring,…</a:t>
              </a:r>
            </a:p>
          </p:txBody>
        </p:sp>
        <p:pic>
          <p:nvPicPr>
            <p:cNvPr id="29" name="Рисунок 28">
              <a:extLst>
                <a:ext uri="{FF2B5EF4-FFF2-40B4-BE49-F238E27FC236}">
                  <a16:creationId xmlns:a16="http://schemas.microsoft.com/office/drawing/2014/main" id="{53F8CF32-AAAB-4FDC-97E5-380950DF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385" y="1096623"/>
              <a:ext cx="858441" cy="416582"/>
            </a:xfrm>
            <a:prstGeom prst="rect">
              <a:avLst/>
            </a:prstGeom>
          </p:spPr>
        </p:pic>
      </p:grpSp>
      <p:grpSp>
        <p:nvGrpSpPr>
          <p:cNvPr id="44" name="Группа 43">
            <a:extLst>
              <a:ext uri="{FF2B5EF4-FFF2-40B4-BE49-F238E27FC236}">
                <a16:creationId xmlns:a16="http://schemas.microsoft.com/office/drawing/2014/main" id="{1E578CF8-AFD8-192F-6AFB-997EC53F1A58}"/>
              </a:ext>
            </a:extLst>
          </p:cNvPr>
          <p:cNvGrpSpPr/>
          <p:nvPr/>
        </p:nvGrpSpPr>
        <p:grpSpPr>
          <a:xfrm>
            <a:off x="1825202" y="1786367"/>
            <a:ext cx="6506283" cy="548704"/>
            <a:chOff x="2020253" y="2077774"/>
            <a:chExt cx="8106663" cy="461061"/>
          </a:xfrm>
        </p:grpSpPr>
        <p:sp>
          <p:nvSpPr>
            <p:cNvPr id="12" name="AutoShape 7">
              <a:extLst>
                <a:ext uri="{FF2B5EF4-FFF2-40B4-BE49-F238E27FC236}">
                  <a16:creationId xmlns:a16="http://schemas.microsoft.com/office/drawing/2014/main" id="{E3F35DE6-B2A5-CF99-3E5F-3C30B357AABD}"/>
                </a:ext>
              </a:extLst>
            </p:cNvPr>
            <p:cNvSpPr>
              <a:spLocks noChangeArrowheads="1"/>
            </p:cNvSpPr>
            <p:nvPr/>
          </p:nvSpPr>
          <p:spPr bwMode="gray">
            <a:xfrm>
              <a:off x="2020253" y="2077774"/>
              <a:ext cx="8106663" cy="461061"/>
            </a:xfrm>
            <a:prstGeom prst="roundRect">
              <a:avLst>
                <a:gd name="adj" fmla="val 16667"/>
              </a:avLst>
            </a:prstGeom>
            <a:gradFill rotWithShape="1">
              <a:gsLst>
                <a:gs pos="100000">
                  <a:schemeClr val="bg1"/>
                </a:gs>
                <a:gs pos="100000">
                  <a:srgbClr val="E7F5CF"/>
                </a:gs>
              </a:gsLst>
              <a:lin ang="5400000" scaled="1"/>
            </a:gradFill>
            <a:ln w="25400" algn="ctr">
              <a:solidFill>
                <a:schemeClr val="tx1"/>
              </a:solidFill>
              <a:round/>
              <a:headEnd/>
              <a:tailEnd/>
            </a:ln>
            <a:effectLst>
              <a:outerShdw dist="107763" dir="2700000" algn="ctr" rotWithShape="0">
                <a:srgbClr val="000000">
                  <a:alpha val="50000"/>
                </a:srgbClr>
              </a:outerShdw>
            </a:effectLst>
          </p:spPr>
          <p:txBody>
            <a:bodyPr wrap="square" anchor="ctr"/>
            <a:lstStyle/>
            <a:p>
              <a:pPr marL="541338" algn="just">
                <a:spcAft>
                  <a:spcPts val="0"/>
                </a:spcAft>
              </a:pPr>
              <a:r>
                <a:rPr lang="en-US" sz="1100" b="1" i="1" u="sng" dirty="0"/>
                <a:t>Sergei NEMNYUGIN</a:t>
              </a:r>
              <a:r>
                <a:rPr lang="en-US" sz="1100" i="1" dirty="0"/>
                <a:t>, </a:t>
              </a:r>
              <a:r>
                <a:rPr lang="en-US" sz="1100" i="1" dirty="0" err="1"/>
                <a:t>Rinat</a:t>
              </a:r>
              <a:r>
                <a:rPr lang="en-US" sz="1100" i="1" dirty="0"/>
                <a:t> NIZAMOV, Anastasia IUSUPOVA</a:t>
              </a:r>
            </a:p>
            <a:p>
              <a:pPr marL="541338" algn="just">
                <a:spcAft>
                  <a:spcPts val="0"/>
                </a:spcAft>
              </a:pPr>
              <a:r>
                <a:rPr lang="en-US" sz="1100" b="1" i="1" dirty="0" err="1"/>
                <a:t>Apptainer</a:t>
              </a:r>
              <a:r>
                <a:rPr lang="en-US" sz="1100" b="1" i="1" dirty="0"/>
                <a:t>/Docker Containers for BmnRoot</a:t>
              </a:r>
            </a:p>
          </p:txBody>
        </p:sp>
        <p:pic>
          <p:nvPicPr>
            <p:cNvPr id="6" name="Рисунок 5">
              <a:extLst>
                <a:ext uri="{FF2B5EF4-FFF2-40B4-BE49-F238E27FC236}">
                  <a16:creationId xmlns:a16="http://schemas.microsoft.com/office/drawing/2014/main" id="{333EE0E2-A13D-4F40-AA4F-DDE4BADE26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105146" y="2125038"/>
              <a:ext cx="606435" cy="370488"/>
            </a:xfrm>
            <a:prstGeom prst="rect">
              <a:avLst/>
            </a:prstGeom>
          </p:spPr>
        </p:pic>
      </p:grpSp>
      <p:grpSp>
        <p:nvGrpSpPr>
          <p:cNvPr id="64" name="Group 23">
            <a:extLst>
              <a:ext uri="{FF2B5EF4-FFF2-40B4-BE49-F238E27FC236}">
                <a16:creationId xmlns:a16="http://schemas.microsoft.com/office/drawing/2014/main" id="{1E001899-9087-1754-53C1-C97371B9FA91}"/>
              </a:ext>
            </a:extLst>
          </p:cNvPr>
          <p:cNvGrpSpPr>
            <a:grpSpLocks/>
          </p:cNvGrpSpPr>
          <p:nvPr/>
        </p:nvGrpSpPr>
        <p:grpSpPr bwMode="auto">
          <a:xfrm>
            <a:off x="1892452" y="2757031"/>
            <a:ext cx="381000" cy="381000"/>
            <a:chOff x="2078" y="1680"/>
            <a:chExt cx="1615" cy="1615"/>
          </a:xfrm>
        </p:grpSpPr>
        <p:sp>
          <p:nvSpPr>
            <p:cNvPr id="65" name="Oval 24">
              <a:extLst>
                <a:ext uri="{FF2B5EF4-FFF2-40B4-BE49-F238E27FC236}">
                  <a16:creationId xmlns:a16="http://schemas.microsoft.com/office/drawing/2014/main" id="{44D048D3-1A27-A288-A632-1FD8F703DA2E}"/>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67" name="Oval 25">
              <a:extLst>
                <a:ext uri="{FF2B5EF4-FFF2-40B4-BE49-F238E27FC236}">
                  <a16:creationId xmlns:a16="http://schemas.microsoft.com/office/drawing/2014/main" id="{434088A7-9CE1-FBDD-E3F4-77526AD85449}"/>
                </a:ext>
              </a:extLst>
            </p:cNvPr>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69" name="Oval 26">
              <a:extLst>
                <a:ext uri="{FF2B5EF4-FFF2-40B4-BE49-F238E27FC236}">
                  <a16:creationId xmlns:a16="http://schemas.microsoft.com/office/drawing/2014/main" id="{83FCD2D9-F9F4-7D44-1916-7BB16BA0A53F}"/>
                </a:ext>
              </a:extLst>
            </p:cNvPr>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71" name="Oval 27">
              <a:extLst>
                <a:ext uri="{FF2B5EF4-FFF2-40B4-BE49-F238E27FC236}">
                  <a16:creationId xmlns:a16="http://schemas.microsoft.com/office/drawing/2014/main" id="{D126CBE2-2EC7-78D1-41C2-BF7D031B44E9}"/>
                </a:ext>
              </a:extLst>
            </p:cNvPr>
            <p:cNvSpPr>
              <a:spLocks noChangeArrowheads="1"/>
            </p:cNvSpPr>
            <p:nvPr/>
          </p:nvSpPr>
          <p:spPr bwMode="gray">
            <a:xfrm>
              <a:off x="2254" y="1856"/>
              <a:ext cx="1262" cy="1264"/>
            </a:xfrm>
            <a:prstGeom prst="ellipse">
              <a:avLst/>
            </a:prstGeom>
            <a:gradFill rotWithShape="1">
              <a:gsLst>
                <a:gs pos="0">
                  <a:srgbClr val="394D72"/>
                </a:gs>
                <a:gs pos="100000">
                  <a:srgbClr val="21B3E1">
                    <a:gamma/>
                    <a:shade val="46275"/>
                    <a:invGamma/>
                  </a:srgbClr>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72" name="Oval 28">
              <a:extLst>
                <a:ext uri="{FF2B5EF4-FFF2-40B4-BE49-F238E27FC236}">
                  <a16:creationId xmlns:a16="http://schemas.microsoft.com/office/drawing/2014/main" id="{49C8B93B-5793-FBAF-1203-55AEE493996E}"/>
                </a:ext>
              </a:extLst>
            </p:cNvPr>
            <p:cNvSpPr>
              <a:spLocks noChangeArrowheads="1"/>
            </p:cNvSpPr>
            <p:nvPr/>
          </p:nvSpPr>
          <p:spPr bwMode="gray">
            <a:xfrm>
              <a:off x="2308" y="1943"/>
              <a:ext cx="1096" cy="1098"/>
            </a:xfrm>
            <a:prstGeom prst="ellipse">
              <a:avLst/>
            </a:prstGeom>
            <a:gradFill rotWithShape="1">
              <a:gsLst>
                <a:gs pos="0">
                  <a:schemeClr val="hlink">
                    <a:gamma/>
                    <a:shade val="54118"/>
                    <a:invGamma/>
                  </a:schemeClr>
                </a:gs>
                <a:gs pos="100000">
                  <a:schemeClr val="tx1"/>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sp>
          <p:nvSpPr>
            <p:cNvPr id="73" name="Oval 29">
              <a:extLst>
                <a:ext uri="{FF2B5EF4-FFF2-40B4-BE49-F238E27FC236}">
                  <a16:creationId xmlns:a16="http://schemas.microsoft.com/office/drawing/2014/main" id="{F917BE3B-7AA2-7EB9-A9A0-92A1965F4E34}"/>
                </a:ext>
              </a:extLst>
            </p:cNvPr>
            <p:cNvSpPr>
              <a:spLocks noChangeArrowheads="1"/>
            </p:cNvSpPr>
            <p:nvPr/>
          </p:nvSpPr>
          <p:spPr bwMode="gray">
            <a:xfrm>
              <a:off x="2374" y="1859"/>
              <a:ext cx="1096" cy="1098"/>
            </a:xfrm>
            <a:prstGeom prst="ellipse">
              <a:avLst/>
            </a:prstGeom>
            <a:gradFill rotWithShape="1">
              <a:gsLst>
                <a:gs pos="0">
                  <a:srgbClr val="394D72"/>
                </a:gs>
                <a:gs pos="100000">
                  <a:srgbClr val="21B3E1">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grpSp>
      <p:grpSp>
        <p:nvGrpSpPr>
          <p:cNvPr id="74" name="Группа 73">
            <a:extLst>
              <a:ext uri="{FF2B5EF4-FFF2-40B4-BE49-F238E27FC236}">
                <a16:creationId xmlns:a16="http://schemas.microsoft.com/office/drawing/2014/main" id="{9032E6E7-FB3E-BD51-922E-2D0861EAADE4}"/>
              </a:ext>
            </a:extLst>
          </p:cNvPr>
          <p:cNvGrpSpPr/>
          <p:nvPr/>
        </p:nvGrpSpPr>
        <p:grpSpPr>
          <a:xfrm>
            <a:off x="2293269" y="2485540"/>
            <a:ext cx="6039050" cy="548704"/>
            <a:chOff x="2020253" y="2077775"/>
            <a:chExt cx="6935470" cy="461061"/>
          </a:xfrm>
        </p:grpSpPr>
        <p:sp>
          <p:nvSpPr>
            <p:cNvPr id="75" name="AutoShape 7">
              <a:extLst>
                <a:ext uri="{FF2B5EF4-FFF2-40B4-BE49-F238E27FC236}">
                  <a16:creationId xmlns:a16="http://schemas.microsoft.com/office/drawing/2014/main" id="{931EED91-1ED9-EC83-093D-83AB1520D902}"/>
                </a:ext>
              </a:extLst>
            </p:cNvPr>
            <p:cNvSpPr>
              <a:spLocks noChangeArrowheads="1"/>
            </p:cNvSpPr>
            <p:nvPr/>
          </p:nvSpPr>
          <p:spPr bwMode="gray">
            <a:xfrm>
              <a:off x="2020253" y="2077775"/>
              <a:ext cx="6935470" cy="461061"/>
            </a:xfrm>
            <a:prstGeom prst="roundRect">
              <a:avLst>
                <a:gd name="adj" fmla="val 16667"/>
              </a:avLst>
            </a:prstGeom>
            <a:gradFill rotWithShape="1">
              <a:gsLst>
                <a:gs pos="100000">
                  <a:schemeClr val="bg1"/>
                </a:gs>
                <a:gs pos="100000">
                  <a:srgbClr val="E7F5CF"/>
                </a:gs>
              </a:gsLst>
              <a:lin ang="5400000" scaled="1"/>
            </a:gradFill>
            <a:ln w="25400" algn="ctr">
              <a:solidFill>
                <a:schemeClr val="tx1"/>
              </a:solidFill>
              <a:round/>
              <a:headEnd/>
              <a:tailEnd/>
            </a:ln>
            <a:effectLst>
              <a:outerShdw dist="107763" dir="2700000" algn="ctr" rotWithShape="0">
                <a:srgbClr val="000000">
                  <a:alpha val="50000"/>
                </a:srgbClr>
              </a:outerShdw>
            </a:effectLst>
          </p:spPr>
          <p:txBody>
            <a:bodyPr wrap="square" anchor="ctr"/>
            <a:lstStyle/>
            <a:p>
              <a:pPr marL="541338" algn="just">
                <a:spcAft>
                  <a:spcPts val="0"/>
                </a:spcAft>
              </a:pPr>
              <a:r>
                <a:rPr lang="en-US" sz="1100" b="1" i="1" u="sng" dirty="0">
                  <a:solidFill>
                    <a:srgbClr val="006800"/>
                  </a:solidFill>
                </a:rPr>
                <a:t>Nikolay ERSHOV</a:t>
              </a:r>
              <a:endParaRPr lang="en-US" sz="1100" i="1" dirty="0">
                <a:solidFill>
                  <a:srgbClr val="006800"/>
                </a:solidFill>
              </a:endParaRPr>
            </a:p>
            <a:p>
              <a:pPr marL="541338" algn="just">
                <a:spcAft>
                  <a:spcPts val="0"/>
                </a:spcAft>
              </a:pPr>
              <a:r>
                <a:rPr lang="en-US" sz="1100" b="1" i="1" dirty="0">
                  <a:solidFill>
                    <a:srgbClr val="006800"/>
                  </a:solidFill>
                </a:rPr>
                <a:t>Implementation of Fast Event Reconstruction based on NN/ML</a:t>
              </a:r>
            </a:p>
          </p:txBody>
        </p:sp>
        <p:pic>
          <p:nvPicPr>
            <p:cNvPr id="76" name="Рисунок 75">
              <a:extLst>
                <a:ext uri="{FF2B5EF4-FFF2-40B4-BE49-F238E27FC236}">
                  <a16:creationId xmlns:a16="http://schemas.microsoft.com/office/drawing/2014/main" id="{01744E70-3522-235D-BFBD-8D8064047A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113468" y="2101823"/>
              <a:ext cx="574155" cy="419411"/>
            </a:xfrm>
            <a:prstGeom prst="rect">
              <a:avLst/>
            </a:prstGeom>
          </p:spPr>
        </p:pic>
      </p:grpSp>
      <p:grpSp>
        <p:nvGrpSpPr>
          <p:cNvPr id="84" name="Группа 83">
            <a:extLst>
              <a:ext uri="{FF2B5EF4-FFF2-40B4-BE49-F238E27FC236}">
                <a16:creationId xmlns:a16="http://schemas.microsoft.com/office/drawing/2014/main" id="{4E6D26FE-E43E-EC9A-F1BF-B082EDA32706}"/>
              </a:ext>
            </a:extLst>
          </p:cNvPr>
          <p:cNvGrpSpPr/>
          <p:nvPr/>
        </p:nvGrpSpPr>
        <p:grpSpPr>
          <a:xfrm>
            <a:off x="1881999" y="5565479"/>
            <a:ext cx="6505472" cy="787401"/>
            <a:chOff x="2080846" y="5211578"/>
            <a:chExt cx="6315956" cy="956431"/>
          </a:xfrm>
        </p:grpSpPr>
        <p:sp>
          <p:nvSpPr>
            <p:cNvPr id="83" name="AutoShape 7">
              <a:extLst>
                <a:ext uri="{FF2B5EF4-FFF2-40B4-BE49-F238E27FC236}">
                  <a16:creationId xmlns:a16="http://schemas.microsoft.com/office/drawing/2014/main" id="{FA60C530-5F1D-8D7E-E5FA-96A4DF4B4EAE}"/>
                </a:ext>
              </a:extLst>
            </p:cNvPr>
            <p:cNvSpPr>
              <a:spLocks noChangeArrowheads="1"/>
            </p:cNvSpPr>
            <p:nvPr/>
          </p:nvSpPr>
          <p:spPr bwMode="gray">
            <a:xfrm>
              <a:off x="2080846" y="5211578"/>
              <a:ext cx="6315956" cy="956431"/>
            </a:xfrm>
            <a:prstGeom prst="roundRect">
              <a:avLst>
                <a:gd name="adj" fmla="val 16667"/>
              </a:avLst>
            </a:prstGeom>
            <a:gradFill rotWithShape="1">
              <a:gsLst>
                <a:gs pos="100000">
                  <a:schemeClr val="bg1"/>
                </a:gs>
                <a:gs pos="100000">
                  <a:srgbClr val="E7F5CF"/>
                </a:gs>
              </a:gsLst>
              <a:lin ang="5400000" scaled="1"/>
            </a:gradFill>
            <a:ln w="25400" algn="ctr">
              <a:solidFill>
                <a:schemeClr val="tx1"/>
              </a:solidFill>
              <a:round/>
              <a:headEnd/>
              <a:tailEnd/>
            </a:ln>
            <a:effectLst>
              <a:outerShdw dist="107763" dir="2700000" algn="ctr" rotWithShape="0">
                <a:srgbClr val="000000">
                  <a:alpha val="50000"/>
                </a:srgbClr>
              </a:outerShdw>
            </a:effectLst>
          </p:spPr>
          <p:txBody>
            <a:bodyPr wrap="square" anchor="ctr"/>
            <a:lstStyle/>
            <a:p>
              <a:pPr algn="ctr">
                <a:spcAft>
                  <a:spcPts val="0"/>
                </a:spcAft>
              </a:pPr>
              <a:r>
                <a:rPr lang="en-US" altLang="ru-RU" sz="1200" b="1" i="1" dirty="0">
                  <a:solidFill>
                    <a:srgbClr val="000000"/>
                  </a:solidFill>
                </a:rPr>
                <a:t>Spokesperson: Mikhail KAPISHIN</a:t>
              </a:r>
              <a:endParaRPr lang="ru-RU" altLang="ru-RU" sz="1200" b="1" i="1" dirty="0">
                <a:solidFill>
                  <a:srgbClr val="000000"/>
                </a:solidFill>
              </a:endParaRPr>
            </a:p>
            <a:p>
              <a:pPr algn="ctr">
                <a:spcAft>
                  <a:spcPts val="0"/>
                </a:spcAft>
              </a:pPr>
              <a:endParaRPr lang="en-US" altLang="ru-RU" sz="1200" b="1" i="1" dirty="0">
                <a:solidFill>
                  <a:srgbClr val="000000"/>
                </a:solidFill>
              </a:endParaRPr>
            </a:p>
            <a:p>
              <a:pPr algn="ctr">
                <a:spcAft>
                  <a:spcPts val="0"/>
                </a:spcAft>
              </a:pPr>
              <a:endParaRPr lang="en-US" altLang="ru-RU" sz="1200" b="1" i="1" dirty="0">
                <a:solidFill>
                  <a:srgbClr val="000000"/>
                </a:solidFill>
              </a:endParaRPr>
            </a:p>
            <a:p>
              <a:pPr algn="ctr">
                <a:spcAft>
                  <a:spcPts val="0"/>
                </a:spcAft>
              </a:pPr>
              <a:endParaRPr lang="en-US" altLang="ru-RU" sz="1200" b="1" i="1" dirty="0">
                <a:solidFill>
                  <a:srgbClr val="000000"/>
                </a:solidFill>
              </a:endParaRPr>
            </a:p>
          </p:txBody>
        </p:sp>
        <p:sp>
          <p:nvSpPr>
            <p:cNvPr id="54" name="AutoShape 7">
              <a:extLst>
                <a:ext uri="{FF2B5EF4-FFF2-40B4-BE49-F238E27FC236}">
                  <a16:creationId xmlns:a16="http://schemas.microsoft.com/office/drawing/2014/main" id="{02A4D38A-0F0E-4595-B40A-94E3DB0E07CC}"/>
                </a:ext>
              </a:extLst>
            </p:cNvPr>
            <p:cNvSpPr>
              <a:spLocks noChangeArrowheads="1"/>
            </p:cNvSpPr>
            <p:nvPr/>
          </p:nvSpPr>
          <p:spPr bwMode="gray">
            <a:xfrm>
              <a:off x="5121556" y="5505867"/>
              <a:ext cx="3096344" cy="605060"/>
            </a:xfrm>
            <a:prstGeom prst="roundRect">
              <a:avLst>
                <a:gd name="adj" fmla="val 16667"/>
              </a:avLst>
            </a:prstGeom>
            <a:gradFill rotWithShape="1">
              <a:gsLst>
                <a:gs pos="100000">
                  <a:schemeClr val="bg1"/>
                </a:gs>
                <a:gs pos="100000">
                  <a:srgbClr val="E7F5CF"/>
                </a:gs>
              </a:gsLst>
              <a:lin ang="5400000" scaled="1"/>
            </a:gradFill>
            <a:ln w="25400" algn="ctr">
              <a:solidFill>
                <a:schemeClr val="tx1"/>
              </a:solidFill>
              <a:round/>
              <a:headEnd/>
              <a:tailEnd/>
            </a:ln>
            <a:effectLst>
              <a:outerShdw dist="107763" dir="2700000" algn="ctr" rotWithShape="0">
                <a:srgbClr val="000000">
                  <a:alpha val="50000"/>
                </a:srgbClr>
              </a:outerShdw>
            </a:effectLst>
          </p:spPr>
          <p:txBody>
            <a:bodyPr wrap="square" anchor="ctr"/>
            <a:lstStyle/>
            <a:p>
              <a:pPr algn="just">
                <a:spcAft>
                  <a:spcPts val="300"/>
                </a:spcAft>
              </a:pPr>
              <a:r>
                <a:rPr lang="en-US" sz="1100" i="1" u="sng" dirty="0"/>
                <a:t>Konstantin GERTSENBERGER</a:t>
              </a:r>
            </a:p>
            <a:p>
              <a:pPr algn="just">
                <a:spcAft>
                  <a:spcPts val="300"/>
                </a:spcAft>
              </a:pPr>
              <a:r>
                <a:rPr lang="en-US" sz="1100" i="1" dirty="0"/>
                <a:t>Alexander CHEBOTOV, Ilya ROMANOV</a:t>
              </a:r>
            </a:p>
          </p:txBody>
        </p:sp>
        <p:sp>
          <p:nvSpPr>
            <p:cNvPr id="68" name="TextBox 67">
              <a:extLst>
                <a:ext uri="{FF2B5EF4-FFF2-40B4-BE49-F238E27FC236}">
                  <a16:creationId xmlns:a16="http://schemas.microsoft.com/office/drawing/2014/main" id="{DC989DB4-0635-4DDA-ACD6-236F9C10F180}"/>
                </a:ext>
              </a:extLst>
            </p:cNvPr>
            <p:cNvSpPr txBox="1"/>
            <p:nvPr/>
          </p:nvSpPr>
          <p:spPr>
            <a:xfrm>
              <a:off x="2529268" y="5773301"/>
              <a:ext cx="2664296" cy="276999"/>
            </a:xfrm>
            <a:prstGeom prst="rect">
              <a:avLst/>
            </a:prstGeom>
            <a:noFill/>
          </p:spPr>
          <p:txBody>
            <a:bodyPr wrap="square">
              <a:spAutoFit/>
            </a:bodyPr>
            <a:lstStyle/>
            <a:p>
              <a:r>
                <a:rPr kumimoji="0" lang="en-US" sz="1200" b="1" i="1" u="none" strike="noStrike" kern="1200" cap="none" spc="0" normalizeH="0" baseline="0" noProof="0" dirty="0">
                  <a:ln>
                    <a:noFill/>
                  </a:ln>
                  <a:solidFill>
                    <a:srgbClr val="000000"/>
                  </a:solidFill>
                  <a:effectLst/>
                  <a:uLnTx/>
                  <a:uFillTx/>
                  <a:latin typeface="Arial" charset="0"/>
                  <a:ea typeface="+mn-ea"/>
                  <a:cs typeface="+mn-cs"/>
                </a:rPr>
                <a:t>BM@N Software “</a:t>
              </a:r>
              <a:r>
                <a:rPr lang="en-US" sz="1200" b="1" i="1" dirty="0">
                  <a:solidFill>
                    <a:srgbClr val="000000"/>
                  </a:solidFill>
                </a:rPr>
                <a:t>Group”</a:t>
              </a:r>
              <a:r>
                <a:rPr kumimoji="0" lang="en-US" sz="1200" b="1" i="1" u="none" strike="noStrike" kern="1200" cap="none" spc="0" normalizeH="0" baseline="0" noProof="0" dirty="0">
                  <a:ln>
                    <a:noFill/>
                  </a:ln>
                  <a:solidFill>
                    <a:srgbClr val="000000"/>
                  </a:solidFill>
                  <a:effectLst/>
                  <a:uLnTx/>
                  <a:uFillTx/>
                  <a:latin typeface="Arial" charset="0"/>
                  <a:ea typeface="+mn-ea"/>
                  <a:cs typeface="+mn-cs"/>
                </a:rPr>
                <a:t> (</a:t>
              </a:r>
              <a:r>
                <a:rPr lang="en-US" sz="1200" b="1" i="1" dirty="0">
                  <a:solidFill>
                    <a:srgbClr val="000000"/>
                  </a:solidFill>
                </a:rPr>
                <a:t>3</a:t>
              </a:r>
              <a:r>
                <a:rPr kumimoji="0" lang="en-US" sz="1200" b="1" i="1" u="none" strike="noStrike" kern="1200" cap="none" spc="0" normalizeH="0" baseline="0" noProof="0" dirty="0">
                  <a:ln>
                    <a:noFill/>
                  </a:ln>
                  <a:solidFill>
                    <a:srgbClr val="000000"/>
                  </a:solidFill>
                  <a:effectLst/>
                  <a:uLnTx/>
                  <a:uFillTx/>
                  <a:latin typeface="Arial" charset="0"/>
                  <a:ea typeface="+mn-ea"/>
                  <a:cs typeface="+mn-cs"/>
                </a:rPr>
                <a:t> FTE)</a:t>
              </a:r>
              <a:endParaRPr lang="ru-RU" sz="1200" dirty="0"/>
            </a:p>
          </p:txBody>
        </p:sp>
        <p:pic>
          <p:nvPicPr>
            <p:cNvPr id="4" name="Рисунок 4" descr="LHEP-emblema-trans.gif">
              <a:extLst>
                <a:ext uri="{FF2B5EF4-FFF2-40B4-BE49-F238E27FC236}">
                  <a16:creationId xmlns:a16="http://schemas.microsoft.com/office/drawing/2014/main" id="{5F763656-F396-40CD-8B1E-0AED476CEDC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7791" y="5329474"/>
              <a:ext cx="841365" cy="43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6" name="Group 23">
            <a:extLst>
              <a:ext uri="{FF2B5EF4-FFF2-40B4-BE49-F238E27FC236}">
                <a16:creationId xmlns:a16="http://schemas.microsoft.com/office/drawing/2014/main" id="{E74B66B2-31A3-F84A-7ADA-1D74DFE6B7C9}"/>
              </a:ext>
            </a:extLst>
          </p:cNvPr>
          <p:cNvGrpSpPr>
            <a:grpSpLocks/>
          </p:cNvGrpSpPr>
          <p:nvPr/>
        </p:nvGrpSpPr>
        <p:grpSpPr bwMode="auto">
          <a:xfrm>
            <a:off x="2091562" y="3347162"/>
            <a:ext cx="381000" cy="381000"/>
            <a:chOff x="2078" y="1680"/>
            <a:chExt cx="1615" cy="1615"/>
          </a:xfrm>
        </p:grpSpPr>
        <p:sp>
          <p:nvSpPr>
            <p:cNvPr id="97" name="Oval 24">
              <a:extLst>
                <a:ext uri="{FF2B5EF4-FFF2-40B4-BE49-F238E27FC236}">
                  <a16:creationId xmlns:a16="http://schemas.microsoft.com/office/drawing/2014/main" id="{D2B543FE-CE95-DEE8-5916-7B7C8D8956EE}"/>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98" name="Oval 25">
              <a:extLst>
                <a:ext uri="{FF2B5EF4-FFF2-40B4-BE49-F238E27FC236}">
                  <a16:creationId xmlns:a16="http://schemas.microsoft.com/office/drawing/2014/main" id="{A5EAFCAE-EE3B-AAEE-6865-E7AFA02209CC}"/>
                </a:ext>
              </a:extLst>
            </p:cNvPr>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99" name="Oval 26">
              <a:extLst>
                <a:ext uri="{FF2B5EF4-FFF2-40B4-BE49-F238E27FC236}">
                  <a16:creationId xmlns:a16="http://schemas.microsoft.com/office/drawing/2014/main" id="{B86FF50F-25E8-20BA-8BB6-74692273B350}"/>
                </a:ext>
              </a:extLst>
            </p:cNvPr>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100" name="Oval 27">
              <a:extLst>
                <a:ext uri="{FF2B5EF4-FFF2-40B4-BE49-F238E27FC236}">
                  <a16:creationId xmlns:a16="http://schemas.microsoft.com/office/drawing/2014/main" id="{AC9D2A5E-0C36-8CC4-951D-38DA53FEB76B}"/>
                </a:ext>
              </a:extLst>
            </p:cNvPr>
            <p:cNvSpPr>
              <a:spLocks noChangeArrowheads="1"/>
            </p:cNvSpPr>
            <p:nvPr/>
          </p:nvSpPr>
          <p:spPr bwMode="gray">
            <a:xfrm>
              <a:off x="2254" y="1856"/>
              <a:ext cx="1262" cy="1264"/>
            </a:xfrm>
            <a:prstGeom prst="ellipse">
              <a:avLst/>
            </a:prstGeom>
            <a:gradFill rotWithShape="1">
              <a:gsLst>
                <a:gs pos="0">
                  <a:srgbClr val="DFDFDF"/>
                </a:gs>
                <a:gs pos="100000">
                  <a:schemeClr val="tx1">
                    <a:lumMod val="50000"/>
                    <a:lumOff val="50000"/>
                  </a:schemeClr>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101" name="Oval 28">
              <a:extLst>
                <a:ext uri="{FF2B5EF4-FFF2-40B4-BE49-F238E27FC236}">
                  <a16:creationId xmlns:a16="http://schemas.microsoft.com/office/drawing/2014/main" id="{C4FD8279-3F8D-9655-6684-D18DE1B02726}"/>
                </a:ext>
              </a:extLst>
            </p:cNvPr>
            <p:cNvSpPr>
              <a:spLocks noChangeArrowheads="1"/>
            </p:cNvSpPr>
            <p:nvPr/>
          </p:nvSpPr>
          <p:spPr bwMode="gray">
            <a:xfrm>
              <a:off x="2308" y="1943"/>
              <a:ext cx="1096" cy="1098"/>
            </a:xfrm>
            <a:prstGeom prst="ellipse">
              <a:avLst/>
            </a:prstGeom>
            <a:gradFill rotWithShape="1">
              <a:gsLst>
                <a:gs pos="0">
                  <a:schemeClr val="bg1">
                    <a:lumMod val="50000"/>
                  </a:schemeClr>
                </a:gs>
                <a:gs pos="100000">
                  <a:schemeClr val="tx1"/>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sp>
          <p:nvSpPr>
            <p:cNvPr id="102" name="Oval 29">
              <a:extLst>
                <a:ext uri="{FF2B5EF4-FFF2-40B4-BE49-F238E27FC236}">
                  <a16:creationId xmlns:a16="http://schemas.microsoft.com/office/drawing/2014/main" id="{C7E6C0E9-27E2-1809-5F47-E61080643F82}"/>
                </a:ext>
              </a:extLst>
            </p:cNvPr>
            <p:cNvSpPr>
              <a:spLocks noChangeArrowheads="1"/>
            </p:cNvSpPr>
            <p:nvPr/>
          </p:nvSpPr>
          <p:spPr bwMode="gray">
            <a:xfrm>
              <a:off x="2301" y="1937"/>
              <a:ext cx="1096" cy="1098"/>
            </a:xfrm>
            <a:prstGeom prst="ellipse">
              <a:avLst/>
            </a:prstGeom>
            <a:gradFill rotWithShape="1">
              <a:gsLst>
                <a:gs pos="0">
                  <a:srgbClr val="DFDFDF"/>
                </a:gs>
                <a:gs pos="100000">
                  <a:schemeClr val="bg2">
                    <a:lumMod val="7500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grpSp>
      <p:grpSp>
        <p:nvGrpSpPr>
          <p:cNvPr id="103" name="Группа 102">
            <a:extLst>
              <a:ext uri="{FF2B5EF4-FFF2-40B4-BE49-F238E27FC236}">
                <a16:creationId xmlns:a16="http://schemas.microsoft.com/office/drawing/2014/main" id="{926F9D99-98E7-654A-7E2E-F2E6D8544B8E}"/>
              </a:ext>
            </a:extLst>
          </p:cNvPr>
          <p:cNvGrpSpPr/>
          <p:nvPr/>
        </p:nvGrpSpPr>
        <p:grpSpPr>
          <a:xfrm>
            <a:off x="2546857" y="3194314"/>
            <a:ext cx="5849945" cy="548704"/>
            <a:chOff x="2020253" y="2077775"/>
            <a:chExt cx="6935470" cy="461061"/>
          </a:xfrm>
        </p:grpSpPr>
        <p:sp>
          <p:nvSpPr>
            <p:cNvPr id="104" name="AutoShape 7">
              <a:extLst>
                <a:ext uri="{FF2B5EF4-FFF2-40B4-BE49-F238E27FC236}">
                  <a16:creationId xmlns:a16="http://schemas.microsoft.com/office/drawing/2014/main" id="{C9B2AA50-3842-B509-8133-F7FBC932CC77}"/>
                </a:ext>
              </a:extLst>
            </p:cNvPr>
            <p:cNvSpPr>
              <a:spLocks noChangeArrowheads="1"/>
            </p:cNvSpPr>
            <p:nvPr/>
          </p:nvSpPr>
          <p:spPr bwMode="gray">
            <a:xfrm>
              <a:off x="2020253" y="2077775"/>
              <a:ext cx="6935470" cy="461061"/>
            </a:xfrm>
            <a:prstGeom prst="roundRect">
              <a:avLst>
                <a:gd name="adj" fmla="val 16667"/>
              </a:avLst>
            </a:prstGeom>
            <a:gradFill rotWithShape="1">
              <a:gsLst>
                <a:gs pos="100000">
                  <a:schemeClr val="bg1"/>
                </a:gs>
                <a:gs pos="100000">
                  <a:srgbClr val="E7F5CF"/>
                </a:gs>
              </a:gsLst>
              <a:lin ang="5400000" scaled="1"/>
            </a:gradFill>
            <a:ln w="25400" algn="ctr">
              <a:solidFill>
                <a:schemeClr val="tx1"/>
              </a:solidFill>
              <a:round/>
              <a:headEnd/>
              <a:tailEnd/>
            </a:ln>
            <a:effectLst>
              <a:outerShdw dist="107763" dir="2700000" algn="ctr" rotWithShape="0">
                <a:srgbClr val="000000">
                  <a:alpha val="50000"/>
                </a:srgbClr>
              </a:outerShdw>
            </a:effectLst>
          </p:spPr>
          <p:txBody>
            <a:bodyPr wrap="square" anchor="ctr"/>
            <a:lstStyle/>
            <a:p>
              <a:pPr marL="801688" algn="just">
                <a:spcAft>
                  <a:spcPts val="0"/>
                </a:spcAft>
              </a:pPr>
              <a:r>
                <a:rPr lang="en-US" sz="1100" b="1" i="1" u="sng" dirty="0" err="1">
                  <a:solidFill>
                    <a:srgbClr val="006800"/>
                  </a:solidFill>
                </a:rPr>
                <a:t>Arkadiy</a:t>
              </a:r>
              <a:r>
                <a:rPr lang="en-US" sz="1100" b="1" i="1" u="sng" dirty="0">
                  <a:solidFill>
                    <a:srgbClr val="006800"/>
                  </a:solidFill>
                </a:rPr>
                <a:t> TARANENKO</a:t>
              </a:r>
              <a:r>
                <a:rPr lang="en-US" sz="1100" i="1" dirty="0">
                  <a:solidFill>
                    <a:srgbClr val="006800"/>
                  </a:solidFill>
                </a:rPr>
                <a:t>, Anton TRUTSE </a:t>
              </a:r>
            </a:p>
            <a:p>
              <a:pPr marL="801688" algn="just">
                <a:spcAft>
                  <a:spcPts val="0"/>
                </a:spcAft>
              </a:pPr>
              <a:r>
                <a:rPr lang="en-US" sz="1100" b="1" i="1" dirty="0">
                  <a:solidFill>
                    <a:srgbClr val="006800"/>
                  </a:solidFill>
                </a:rPr>
                <a:t>Software corrections of the BmnRoot framework</a:t>
              </a:r>
            </a:p>
          </p:txBody>
        </p:sp>
        <p:pic>
          <p:nvPicPr>
            <p:cNvPr id="105" name="Рисунок 104">
              <a:extLst>
                <a:ext uri="{FF2B5EF4-FFF2-40B4-BE49-F238E27FC236}">
                  <a16:creationId xmlns:a16="http://schemas.microsoft.com/office/drawing/2014/main" id="{3E572EDB-A97D-44C9-D2DF-903254D7629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148825" y="2120872"/>
              <a:ext cx="740786" cy="372630"/>
            </a:xfrm>
            <a:prstGeom prst="rect">
              <a:avLst/>
            </a:prstGeom>
          </p:spPr>
        </p:pic>
      </p:grpSp>
    </p:spTree>
    <p:extLst>
      <p:ext uri="{BB962C8B-B14F-4D97-AF65-F5344CB8AC3E}">
        <p14:creationId xmlns:p14="http://schemas.microsoft.com/office/powerpoint/2010/main" val="3874255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a:xfrm>
            <a:off x="0" y="412750"/>
            <a:ext cx="9144000" cy="563563"/>
          </a:xfrm>
        </p:spPr>
        <p:txBody>
          <a:bodyPr/>
          <a:lstStyle/>
          <a:p>
            <a:r>
              <a:rPr lang="en-US" sz="3000" b="1" dirty="0">
                <a:effectLst>
                  <a:outerShdw blurRad="38100" dist="38100" dir="2700000" algn="tl">
                    <a:srgbClr val="000000">
                      <a:alpha val="43137"/>
                    </a:srgbClr>
                  </a:outerShdw>
                </a:effectLst>
              </a:rPr>
              <a:t>First steps in BM@N Workflow Management</a:t>
            </a:r>
            <a:endParaRPr lang="en-US" altLang="ru-RU" sz="2000" b="1" i="1" dirty="0">
              <a:solidFill>
                <a:schemeClr val="accent1"/>
              </a:solidFill>
              <a:effectLst>
                <a:outerShdw blurRad="38100" dist="38100" dir="2700000" algn="tl">
                  <a:srgbClr val="000000">
                    <a:alpha val="43137"/>
                  </a:srgbClr>
                </a:outerShdw>
              </a:effectLst>
            </a:endParaRPr>
          </a:p>
        </p:txBody>
      </p:sp>
      <p:sp>
        <p:nvSpPr>
          <p:cNvPr id="16" name="Номер слайда 3">
            <a:extLst>
              <a:ext uri="{FF2B5EF4-FFF2-40B4-BE49-F238E27FC236}">
                <a16:creationId xmlns:a16="http://schemas.microsoft.com/office/drawing/2014/main" id="{3A9C2FB2-6312-4200-8649-B5C9618A13FD}"/>
              </a:ext>
            </a:extLst>
          </p:cNvPr>
          <p:cNvSpPr txBox="1">
            <a:spLocks/>
          </p:cNvSpPr>
          <p:nvPr/>
        </p:nvSpPr>
        <p:spPr bwMode="auto">
          <a:xfrm>
            <a:off x="8433875" y="6524625"/>
            <a:ext cx="5306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20</a:t>
            </a:fld>
            <a:endParaRPr lang="en-US" sz="1200" dirty="0">
              <a:solidFill>
                <a:schemeClr val="bg2">
                  <a:lumMod val="75000"/>
                </a:schemeClr>
              </a:solidFill>
            </a:endParaRPr>
          </a:p>
        </p:txBody>
      </p:sp>
      <p:sp>
        <p:nvSpPr>
          <p:cNvPr id="17" name="Прямоугольник 16">
            <a:extLst>
              <a:ext uri="{FF2B5EF4-FFF2-40B4-BE49-F238E27FC236}">
                <a16:creationId xmlns:a16="http://schemas.microsoft.com/office/drawing/2014/main" id="{1018FA68-CB22-4FBC-80D9-164D147A35D8}"/>
              </a:ext>
            </a:extLst>
          </p:cNvPr>
          <p:cNvSpPr/>
          <p:nvPr/>
        </p:nvSpPr>
        <p:spPr>
          <a:xfrm>
            <a:off x="7641787" y="6512410"/>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Дата 1">
            <a:extLst>
              <a:ext uri="{FF2B5EF4-FFF2-40B4-BE49-F238E27FC236}">
                <a16:creationId xmlns:a16="http://schemas.microsoft.com/office/drawing/2014/main" id="{60B8230D-181D-426A-AA71-9532FB3F4BE5}"/>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pic>
        <p:nvPicPr>
          <p:cNvPr id="24" name="Рисунок 23">
            <a:extLst>
              <a:ext uri="{FF2B5EF4-FFF2-40B4-BE49-F238E27FC236}">
                <a16:creationId xmlns:a16="http://schemas.microsoft.com/office/drawing/2014/main" id="{84908C3B-698A-4112-18CC-EE877F057ACD}"/>
              </a:ext>
            </a:extLst>
          </p:cNvPr>
          <p:cNvPicPr>
            <a:picLocks noChangeAspect="1"/>
          </p:cNvPicPr>
          <p:nvPr/>
        </p:nvPicPr>
        <p:blipFill>
          <a:blip r:embed="rId2"/>
          <a:stretch>
            <a:fillRect/>
          </a:stretch>
        </p:blipFill>
        <p:spPr>
          <a:xfrm>
            <a:off x="133744" y="1114529"/>
            <a:ext cx="5878416" cy="3322583"/>
          </a:xfrm>
          <a:prstGeom prst="rect">
            <a:avLst/>
          </a:prstGeom>
        </p:spPr>
      </p:pic>
      <p:sp>
        <p:nvSpPr>
          <p:cNvPr id="13" name="Объект 2">
            <a:extLst>
              <a:ext uri="{FF2B5EF4-FFF2-40B4-BE49-F238E27FC236}">
                <a16:creationId xmlns:a16="http://schemas.microsoft.com/office/drawing/2014/main" id="{0ABCCA1E-450F-9E78-DB15-7044B8451D3C}"/>
              </a:ext>
            </a:extLst>
          </p:cNvPr>
          <p:cNvSpPr>
            <a:spLocks noGrp="1"/>
          </p:cNvSpPr>
          <p:nvPr>
            <p:ph idx="1"/>
          </p:nvPr>
        </p:nvSpPr>
        <p:spPr>
          <a:xfrm>
            <a:off x="6012160" y="1310009"/>
            <a:ext cx="3099991" cy="2282741"/>
          </a:xfrm>
        </p:spPr>
        <p:txBody>
          <a:bodyPr/>
          <a:lstStyle/>
          <a:p>
            <a:pPr marL="0" lvl="0" indent="0" eaLnBrk="1" hangingPunct="1">
              <a:spcAft>
                <a:spcPts val="600"/>
              </a:spcAft>
              <a:buClr>
                <a:srgbClr val="000090"/>
              </a:buClr>
              <a:buNone/>
              <a:defRPr/>
            </a:pPr>
            <a:r>
              <a:rPr lang="en-US" sz="1400" dirty="0"/>
              <a:t>Airflow </a:t>
            </a:r>
            <a:r>
              <a:rPr lang="en-US" sz="1400" dirty="0">
                <a:solidFill>
                  <a:srgbClr val="008000"/>
                </a:solidFill>
              </a:rPr>
              <a:t>deployed</a:t>
            </a:r>
            <a:r>
              <a:rPr lang="en-US" sz="1400" dirty="0"/>
              <a:t> on the NC-farm</a:t>
            </a:r>
          </a:p>
          <a:p>
            <a:pPr marL="0" lvl="0" indent="0" eaLnBrk="1" hangingPunct="1">
              <a:spcAft>
                <a:spcPts val="600"/>
              </a:spcAft>
              <a:buClr>
                <a:srgbClr val="000090"/>
              </a:buClr>
              <a:buNone/>
              <a:defRPr/>
            </a:pPr>
            <a:r>
              <a:rPr lang="en-US" sz="1400" dirty="0"/>
              <a:t>Used in BM@N Run 8 to </a:t>
            </a:r>
            <a:r>
              <a:rPr lang="en-US" sz="1400" dirty="0">
                <a:solidFill>
                  <a:srgbClr val="008000"/>
                </a:solidFill>
              </a:rPr>
              <a:t>transfer raw data</a:t>
            </a:r>
            <a:r>
              <a:rPr lang="ru-RU" sz="1400" dirty="0"/>
              <a:t> </a:t>
            </a:r>
            <a:r>
              <a:rPr lang="en-US" sz="1400" dirty="0"/>
              <a:t>emerging on the NICA-cluster to the LIT EOS storage and </a:t>
            </a:r>
            <a:r>
              <a:rPr lang="en-US" sz="1400" dirty="0">
                <a:solidFill>
                  <a:srgbClr val="008000"/>
                </a:solidFill>
              </a:rPr>
              <a:t>to check the integrity</a:t>
            </a:r>
            <a:r>
              <a:rPr lang="en-US" sz="1400" dirty="0"/>
              <a:t> of the source and destination files </a:t>
            </a:r>
          </a:p>
          <a:p>
            <a:pPr marL="0" lvl="0" indent="0" eaLnBrk="1" hangingPunct="1">
              <a:spcAft>
                <a:spcPts val="600"/>
              </a:spcAft>
              <a:buClr>
                <a:srgbClr val="000090"/>
              </a:buClr>
              <a:buNone/>
              <a:defRPr/>
            </a:pPr>
            <a:r>
              <a:rPr lang="en-US" sz="1400" dirty="0"/>
              <a:t>To be employed for </a:t>
            </a:r>
            <a:r>
              <a:rPr lang="en-US" sz="1400" dirty="0">
                <a:solidFill>
                  <a:srgbClr val="008000"/>
                </a:solidFill>
              </a:rPr>
              <a:t>managing online</a:t>
            </a:r>
            <a:r>
              <a:rPr lang="en-US" sz="1400" dirty="0"/>
              <a:t> (for emerging raw data files) </a:t>
            </a:r>
            <a:r>
              <a:rPr lang="en-US" sz="1400" dirty="0">
                <a:solidFill>
                  <a:srgbClr val="008000"/>
                </a:solidFill>
              </a:rPr>
              <a:t>and offline data production</a:t>
            </a:r>
            <a:r>
              <a:rPr lang="en-US" sz="1400" dirty="0"/>
              <a:t> via DIRAC</a:t>
            </a:r>
          </a:p>
          <a:p>
            <a:pPr marL="0" lvl="0" indent="0" algn="ctr" eaLnBrk="1" hangingPunct="1">
              <a:spcAft>
                <a:spcPts val="600"/>
              </a:spcAft>
              <a:buClr>
                <a:srgbClr val="000090"/>
              </a:buClr>
              <a:buNone/>
              <a:defRPr/>
            </a:pPr>
            <a:endParaRPr lang="en-US" sz="1400" dirty="0"/>
          </a:p>
        </p:txBody>
      </p:sp>
      <p:pic>
        <p:nvPicPr>
          <p:cNvPr id="27" name="Рисунок 26">
            <a:extLst>
              <a:ext uri="{FF2B5EF4-FFF2-40B4-BE49-F238E27FC236}">
                <a16:creationId xmlns:a16="http://schemas.microsoft.com/office/drawing/2014/main" id="{1F712B58-454F-748F-6505-CDB2BEB9DB6F}"/>
              </a:ext>
            </a:extLst>
          </p:cNvPr>
          <p:cNvPicPr>
            <a:picLocks noChangeAspect="1"/>
          </p:cNvPicPr>
          <p:nvPr/>
        </p:nvPicPr>
        <p:blipFill>
          <a:blip r:embed="rId3"/>
          <a:stretch>
            <a:fillRect/>
          </a:stretch>
        </p:blipFill>
        <p:spPr>
          <a:xfrm>
            <a:off x="2310668" y="3861048"/>
            <a:ext cx="6717518" cy="2584202"/>
          </a:xfrm>
          <a:prstGeom prst="rect">
            <a:avLst/>
          </a:prstGeom>
        </p:spPr>
      </p:pic>
      <p:pic>
        <p:nvPicPr>
          <p:cNvPr id="15" name="Рисунок 14">
            <a:extLst>
              <a:ext uri="{FF2B5EF4-FFF2-40B4-BE49-F238E27FC236}">
                <a16:creationId xmlns:a16="http://schemas.microsoft.com/office/drawing/2014/main" id="{7FA105CE-C948-E014-4964-4FC32F79B24B}"/>
              </a:ext>
            </a:extLst>
          </p:cNvPr>
          <p:cNvPicPr>
            <a:picLocks noChangeAspect="1"/>
          </p:cNvPicPr>
          <p:nvPr/>
        </p:nvPicPr>
        <p:blipFill>
          <a:blip r:embed="rId4"/>
          <a:stretch>
            <a:fillRect/>
          </a:stretch>
        </p:blipFill>
        <p:spPr>
          <a:xfrm>
            <a:off x="5040945" y="5041791"/>
            <a:ext cx="3851535" cy="684363"/>
          </a:xfrm>
          <a:prstGeom prst="rect">
            <a:avLst/>
          </a:prstGeom>
        </p:spPr>
      </p:pic>
      <p:pic>
        <p:nvPicPr>
          <p:cNvPr id="4" name="Рисунок 3">
            <a:extLst>
              <a:ext uri="{FF2B5EF4-FFF2-40B4-BE49-F238E27FC236}">
                <a16:creationId xmlns:a16="http://schemas.microsoft.com/office/drawing/2014/main" id="{89C31C98-9D58-8443-2965-14ED9640AC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4653136"/>
            <a:ext cx="1845593" cy="712978"/>
          </a:xfrm>
          <a:prstGeom prst="rect">
            <a:avLst/>
          </a:prstGeom>
        </p:spPr>
      </p:pic>
      <p:sp>
        <p:nvSpPr>
          <p:cNvPr id="5" name="Прямоугольник 4">
            <a:extLst>
              <a:ext uri="{FF2B5EF4-FFF2-40B4-BE49-F238E27FC236}">
                <a16:creationId xmlns:a16="http://schemas.microsoft.com/office/drawing/2014/main" id="{6F4AB6AE-7D4B-BE4C-93E8-4A879CDAB84C}"/>
              </a:ext>
            </a:extLst>
          </p:cNvPr>
          <p:cNvSpPr/>
          <p:nvPr/>
        </p:nvSpPr>
        <p:spPr>
          <a:xfrm>
            <a:off x="58192" y="5445092"/>
            <a:ext cx="2232248" cy="984885"/>
          </a:xfrm>
          <a:prstGeom prst="rect">
            <a:avLst/>
          </a:prstGeom>
        </p:spPr>
        <p:txBody>
          <a:bodyPr wrap="square">
            <a:spAutoFit/>
          </a:bodyPr>
          <a:lstStyle/>
          <a:p>
            <a:pPr lvl="0" algn="ctr" hangingPunct="0">
              <a:spcAft>
                <a:spcPts val="0"/>
              </a:spcAft>
            </a:pPr>
            <a:r>
              <a:rPr lang="en-US" sz="1400" i="1" dirty="0">
                <a:latin typeface="Times New Roman" panose="02020603050405020304" pitchFamily="18" charset="0"/>
                <a:ea typeface="Times New Roman" panose="02020603050405020304" pitchFamily="18" charset="0"/>
              </a:rPr>
              <a:t>MC simulation pipeline</a:t>
            </a:r>
          </a:p>
          <a:p>
            <a:pPr lvl="0" hangingPunct="0">
              <a:spcAft>
                <a:spcPts val="0"/>
              </a:spcAft>
            </a:pPr>
            <a:r>
              <a:rPr lang="en-US" sz="1400" i="1" dirty="0">
                <a:latin typeface="Times New Roman" panose="02020603050405020304" pitchFamily="18" charset="0"/>
                <a:ea typeface="Times New Roman" panose="02020603050405020304" pitchFamily="18" charset="0"/>
              </a:rPr>
              <a:t>event filtering       digitizing</a:t>
            </a:r>
          </a:p>
          <a:p>
            <a:pPr lvl="0" hangingPunct="0">
              <a:spcAft>
                <a:spcPts val="0"/>
              </a:spcAft>
            </a:pPr>
            <a:r>
              <a:rPr lang="en-US" sz="1400" i="1" dirty="0">
                <a:latin typeface="Times New Roman" panose="02020603050405020304" pitchFamily="18" charset="0"/>
                <a:ea typeface="Times New Roman" panose="02020603050405020304" pitchFamily="18" charset="0"/>
              </a:rPr>
              <a:t>reconstruction      analysis</a:t>
            </a:r>
          </a:p>
          <a:p>
            <a:pPr lvl="0" algn="ctr" hangingPunct="0">
              <a:spcAft>
                <a:spcPts val="0"/>
              </a:spcAft>
            </a:pPr>
            <a:r>
              <a:rPr lang="en-US" sz="1600" i="1"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435666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Shape 1"/>
          <p:cNvSpPr txBox="1"/>
          <p:nvPr/>
        </p:nvSpPr>
        <p:spPr>
          <a:xfrm>
            <a:off x="0" y="413608"/>
            <a:ext cx="9143999" cy="611507"/>
          </a:xfrm>
          <a:prstGeom prst="rect">
            <a:avLst/>
          </a:prstGeom>
          <a:noFill/>
          <a:ln>
            <a:noFill/>
          </a:ln>
        </p:spPr>
        <p:txBody>
          <a:bodyPr lIns="0" tIns="0" rIns="0" bIns="0" anchor="ctr"/>
          <a:lstStyle/>
          <a:p>
            <a:pPr algn="ct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BM@N Computing Software Architecture</a:t>
            </a:r>
          </a:p>
        </p:txBody>
      </p:sp>
      <p:sp>
        <p:nvSpPr>
          <p:cNvPr id="7" name="Прямоугольник 6">
            <a:extLst>
              <a:ext uri="{FF2B5EF4-FFF2-40B4-BE49-F238E27FC236}">
                <a16:creationId xmlns:a16="http://schemas.microsoft.com/office/drawing/2014/main" id="{3AA3A757-F1BA-479B-8559-E50B0CFC5602}"/>
              </a:ext>
            </a:extLst>
          </p:cNvPr>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C8942A2F-42A5-4E24-8734-F0428CD2B0DF}"/>
              </a:ext>
            </a:extLst>
          </p:cNvPr>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Номер слайда 3">
            <a:extLst>
              <a:ext uri="{FF2B5EF4-FFF2-40B4-BE49-F238E27FC236}">
                <a16:creationId xmlns:a16="http://schemas.microsoft.com/office/drawing/2014/main" id="{8BE39A37-CF3F-452C-9E53-CD5BA40C2BA6}"/>
              </a:ext>
            </a:extLst>
          </p:cNvPr>
          <p:cNvSpPr txBox="1">
            <a:spLocks/>
          </p:cNvSpPr>
          <p:nvPr/>
        </p:nvSpPr>
        <p:spPr bwMode="auto">
          <a:xfrm>
            <a:off x="8460432" y="6524625"/>
            <a:ext cx="504056"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21</a:t>
            </a:fld>
            <a:endParaRPr lang="en-US" sz="1200" dirty="0">
              <a:solidFill>
                <a:schemeClr val="bg2">
                  <a:lumMod val="75000"/>
                </a:schemeClr>
              </a:solidFill>
            </a:endParaRPr>
          </a:p>
        </p:txBody>
      </p:sp>
      <p:sp>
        <p:nvSpPr>
          <p:cNvPr id="9" name="Дата 1">
            <a:extLst>
              <a:ext uri="{FF2B5EF4-FFF2-40B4-BE49-F238E27FC236}">
                <a16:creationId xmlns:a16="http://schemas.microsoft.com/office/drawing/2014/main" id="{C0B16927-A20A-422B-844B-E6FE66E73763}"/>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pic>
        <p:nvPicPr>
          <p:cNvPr id="2" name="Рисунок 1">
            <a:extLst>
              <a:ext uri="{FF2B5EF4-FFF2-40B4-BE49-F238E27FC236}">
                <a16:creationId xmlns:a16="http://schemas.microsoft.com/office/drawing/2014/main" id="{2D7187BE-D39F-DB55-190D-3FBEB9E91F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3520" y="1268760"/>
            <a:ext cx="8904063" cy="5124525"/>
          </a:xfrm>
          <a:prstGeom prst="rect">
            <a:avLst/>
          </a:prstGeom>
        </p:spPr>
      </p:pic>
    </p:spTree>
    <p:extLst>
      <p:ext uri="{BB962C8B-B14F-4D97-AF65-F5344CB8AC3E}">
        <p14:creationId xmlns:p14="http://schemas.microsoft.com/office/powerpoint/2010/main" val="1710439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a:xfrm>
            <a:off x="0" y="404664"/>
            <a:ext cx="9144000" cy="595536"/>
          </a:xfrm>
        </p:spPr>
        <p:txBody>
          <a:bodyPr/>
          <a:lstStyle/>
          <a:p>
            <a:r>
              <a:rPr lang="en-US" sz="3000" b="1" dirty="0">
                <a:effectLst>
                  <a:outerShdw blurRad="38100" dist="38100" dir="2700000" algn="tl">
                    <a:srgbClr val="000000">
                      <a:alpha val="43137"/>
                    </a:srgbClr>
                  </a:outerShdw>
                </a:effectLst>
                <a:cs typeface="Arial" panose="020B0604020202020204" pitchFamily="34" charset="0"/>
              </a:rPr>
              <a:t>Complex of BM@N Information Systems</a:t>
            </a:r>
          </a:p>
        </p:txBody>
      </p:sp>
      <p:sp>
        <p:nvSpPr>
          <p:cNvPr id="25" name="Прямоугольник 24"/>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Дата 1"/>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27" name="Номер слайда 3"/>
          <p:cNvSpPr>
            <a:spLocks noGrp="1"/>
          </p:cNvSpPr>
          <p:nvPr>
            <p:ph type="sldNum" sz="quarter" idx="4294967295"/>
          </p:nvPr>
        </p:nvSpPr>
        <p:spPr>
          <a:xfrm>
            <a:off x="8460432" y="6524625"/>
            <a:ext cx="504056" cy="320675"/>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22</a:t>
            </a:fld>
            <a:endParaRPr lang="en-US" sz="1200" dirty="0">
              <a:solidFill>
                <a:schemeClr val="bg2">
                  <a:lumMod val="75000"/>
                </a:schemeClr>
              </a:solidFill>
            </a:endParaRPr>
          </a:p>
        </p:txBody>
      </p:sp>
      <p:sp>
        <p:nvSpPr>
          <p:cNvPr id="2" name="Freeform 3">
            <a:extLst>
              <a:ext uri="{FF2B5EF4-FFF2-40B4-BE49-F238E27FC236}">
                <a16:creationId xmlns:a16="http://schemas.microsoft.com/office/drawing/2014/main" id="{61E91F8A-9210-22E8-0805-D21BD22787E7}"/>
              </a:ext>
            </a:extLst>
          </p:cNvPr>
          <p:cNvSpPr>
            <a:spLocks noEditPoints="1"/>
          </p:cNvSpPr>
          <p:nvPr/>
        </p:nvSpPr>
        <p:spPr bwMode="gray">
          <a:xfrm rot="20241944">
            <a:off x="1230867" y="2248015"/>
            <a:ext cx="6829796" cy="3088443"/>
          </a:xfrm>
          <a:custGeom>
            <a:avLst/>
            <a:gdLst>
              <a:gd name="T0" fmla="*/ 1692 w 4040"/>
              <a:gd name="T1" fmla="*/ 12 h 1888"/>
              <a:gd name="T2" fmla="*/ 1234 w 4040"/>
              <a:gd name="T3" fmla="*/ 74 h 1888"/>
              <a:gd name="T4" fmla="*/ 828 w 4040"/>
              <a:gd name="T5" fmla="*/ 182 h 1888"/>
              <a:gd name="T6" fmla="*/ 486 w 4040"/>
              <a:gd name="T7" fmla="*/ 330 h 1888"/>
              <a:gd name="T8" fmla="*/ 226 w 4040"/>
              <a:gd name="T9" fmla="*/ 510 h 1888"/>
              <a:gd name="T10" fmla="*/ 58 w 4040"/>
              <a:gd name="T11" fmla="*/ 718 h 1888"/>
              <a:gd name="T12" fmla="*/ 0 w 4040"/>
              <a:gd name="T13" fmla="*/ 944 h 1888"/>
              <a:gd name="T14" fmla="*/ 58 w 4040"/>
              <a:gd name="T15" fmla="*/ 1170 h 1888"/>
              <a:gd name="T16" fmla="*/ 226 w 4040"/>
              <a:gd name="T17" fmla="*/ 1378 h 1888"/>
              <a:gd name="T18" fmla="*/ 486 w 4040"/>
              <a:gd name="T19" fmla="*/ 1558 h 1888"/>
              <a:gd name="T20" fmla="*/ 828 w 4040"/>
              <a:gd name="T21" fmla="*/ 1706 h 1888"/>
              <a:gd name="T22" fmla="*/ 1234 w 4040"/>
              <a:gd name="T23" fmla="*/ 1814 h 1888"/>
              <a:gd name="T24" fmla="*/ 1692 w 4040"/>
              <a:gd name="T25" fmla="*/ 1876 h 1888"/>
              <a:gd name="T26" fmla="*/ 2186 w 4040"/>
              <a:gd name="T27" fmla="*/ 1884 h 1888"/>
              <a:gd name="T28" fmla="*/ 2658 w 4040"/>
              <a:gd name="T29" fmla="*/ 1840 h 1888"/>
              <a:gd name="T30" fmla="*/ 3084 w 4040"/>
              <a:gd name="T31" fmla="*/ 1746 h 1888"/>
              <a:gd name="T32" fmla="*/ 3448 w 4040"/>
              <a:gd name="T33" fmla="*/ 1612 h 1888"/>
              <a:gd name="T34" fmla="*/ 3738 w 4040"/>
              <a:gd name="T35" fmla="*/ 1442 h 1888"/>
              <a:gd name="T36" fmla="*/ 3938 w 4040"/>
              <a:gd name="T37" fmla="*/ 1242 h 1888"/>
              <a:gd name="T38" fmla="*/ 4034 w 4040"/>
              <a:gd name="T39" fmla="*/ 1022 h 1888"/>
              <a:gd name="T40" fmla="*/ 4014 w 4040"/>
              <a:gd name="T41" fmla="*/ 790 h 1888"/>
              <a:gd name="T42" fmla="*/ 3882 w 4040"/>
              <a:gd name="T43" fmla="*/ 576 h 1888"/>
              <a:gd name="T44" fmla="*/ 3650 w 4040"/>
              <a:gd name="T45" fmla="*/ 386 h 1888"/>
              <a:gd name="T46" fmla="*/ 3334 w 4040"/>
              <a:gd name="T47" fmla="*/ 228 h 1888"/>
              <a:gd name="T48" fmla="*/ 2948 w 4040"/>
              <a:gd name="T49" fmla="*/ 106 h 1888"/>
              <a:gd name="T50" fmla="*/ 2506 w 4040"/>
              <a:gd name="T51" fmla="*/ 28 h 1888"/>
              <a:gd name="T52" fmla="*/ 2020 w 4040"/>
              <a:gd name="T53" fmla="*/ 0 h 1888"/>
              <a:gd name="T54" fmla="*/ 1606 w 4040"/>
              <a:gd name="T55" fmla="*/ 1736 h 1888"/>
              <a:gd name="T56" fmla="*/ 1164 w 4040"/>
              <a:gd name="T57" fmla="*/ 1678 h 1888"/>
              <a:gd name="T58" fmla="*/ 776 w 4040"/>
              <a:gd name="T59" fmla="*/ 1576 h 1888"/>
              <a:gd name="T60" fmla="*/ 458 w 4040"/>
              <a:gd name="T61" fmla="*/ 1436 h 1888"/>
              <a:gd name="T62" fmla="*/ 224 w 4040"/>
              <a:gd name="T63" fmla="*/ 1266 h 1888"/>
              <a:gd name="T64" fmla="*/ 88 w 4040"/>
              <a:gd name="T65" fmla="*/ 1074 h 1888"/>
              <a:gd name="T66" fmla="*/ 68 w 4040"/>
              <a:gd name="T67" fmla="*/ 864 h 1888"/>
              <a:gd name="T68" fmla="*/ 166 w 4040"/>
              <a:gd name="T69" fmla="*/ 664 h 1888"/>
              <a:gd name="T70" fmla="*/ 370 w 4040"/>
              <a:gd name="T71" fmla="*/ 486 h 1888"/>
              <a:gd name="T72" fmla="*/ 662 w 4040"/>
              <a:gd name="T73" fmla="*/ 336 h 1888"/>
              <a:gd name="T74" fmla="*/ 1028 w 4040"/>
              <a:gd name="T75" fmla="*/ 222 h 1888"/>
              <a:gd name="T76" fmla="*/ 1454 w 4040"/>
              <a:gd name="T77" fmla="*/ 148 h 1888"/>
              <a:gd name="T78" fmla="*/ 1922 w 4040"/>
              <a:gd name="T79" fmla="*/ 120 h 1888"/>
              <a:gd name="T80" fmla="*/ 2392 w 4040"/>
              <a:gd name="T81" fmla="*/ 148 h 1888"/>
              <a:gd name="T82" fmla="*/ 2818 w 4040"/>
              <a:gd name="T83" fmla="*/ 222 h 1888"/>
              <a:gd name="T84" fmla="*/ 3184 w 4040"/>
              <a:gd name="T85" fmla="*/ 336 h 1888"/>
              <a:gd name="T86" fmla="*/ 3476 w 4040"/>
              <a:gd name="T87" fmla="*/ 486 h 1888"/>
              <a:gd name="T88" fmla="*/ 3680 w 4040"/>
              <a:gd name="T89" fmla="*/ 664 h 1888"/>
              <a:gd name="T90" fmla="*/ 3778 w 4040"/>
              <a:gd name="T91" fmla="*/ 864 h 1888"/>
              <a:gd name="T92" fmla="*/ 3758 w 4040"/>
              <a:gd name="T93" fmla="*/ 1074 h 1888"/>
              <a:gd name="T94" fmla="*/ 3622 w 4040"/>
              <a:gd name="T95" fmla="*/ 1266 h 1888"/>
              <a:gd name="T96" fmla="*/ 3388 w 4040"/>
              <a:gd name="T97" fmla="*/ 1436 h 1888"/>
              <a:gd name="T98" fmla="*/ 3070 w 4040"/>
              <a:gd name="T99" fmla="*/ 1576 h 1888"/>
              <a:gd name="T100" fmla="*/ 2682 w 4040"/>
              <a:gd name="T101" fmla="*/ 1678 h 1888"/>
              <a:gd name="T102" fmla="*/ 2240 w 4040"/>
              <a:gd name="T103" fmla="*/ 1736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rgbClr val="DDDDDD">
                  <a:gamma/>
                  <a:shade val="45490"/>
                  <a:invGamma/>
                </a:srgbClr>
              </a:gs>
              <a:gs pos="100000">
                <a:srgbClr val="DDDDDD"/>
              </a:gs>
            </a:gsLst>
            <a:lin ang="0" scaled="1"/>
          </a:gradFill>
          <a:ln>
            <a:noFill/>
          </a:ln>
          <a:extLst>
            <a:ext uri="{91240B29-F687-4F45-9708-019B960494DF}">
              <a14:hiddenLine xmlns:a14="http://schemas.microsoft.com/office/drawing/2010/main" w="0">
                <a:solidFill>
                  <a:srgbClr val="F7C16B"/>
                </a:solidFill>
                <a:prstDash val="solid"/>
                <a:round/>
                <a:headEnd/>
                <a:tailEnd/>
              </a14:hiddenLine>
            </a:ext>
          </a:extLst>
        </p:spPr>
        <p:txBody>
          <a:bodyPr/>
          <a:lstStyle/>
          <a:p>
            <a:endParaRPr lang="ru-RU"/>
          </a:p>
        </p:txBody>
      </p:sp>
      <p:sp>
        <p:nvSpPr>
          <p:cNvPr id="24" name="Freeform 14">
            <a:extLst>
              <a:ext uri="{FF2B5EF4-FFF2-40B4-BE49-F238E27FC236}">
                <a16:creationId xmlns:a16="http://schemas.microsoft.com/office/drawing/2014/main" id="{087BFA57-1F3B-B211-C25D-12A62F58B1BA}"/>
              </a:ext>
            </a:extLst>
          </p:cNvPr>
          <p:cNvSpPr>
            <a:spLocks/>
          </p:cNvSpPr>
          <p:nvPr/>
        </p:nvSpPr>
        <p:spPr bwMode="gray">
          <a:xfrm>
            <a:off x="323528" y="2089304"/>
            <a:ext cx="4176464" cy="1200609"/>
          </a:xfrm>
          <a:custGeom>
            <a:avLst/>
            <a:gdLst>
              <a:gd name="T0" fmla="*/ 0 w 2160"/>
              <a:gd name="T1" fmla="*/ 0 h 1008"/>
              <a:gd name="T2" fmla="*/ 1200 w 2160"/>
              <a:gd name="T3" fmla="*/ 0 h 1008"/>
              <a:gd name="T4" fmla="*/ 2160 w 2160"/>
              <a:gd name="T5" fmla="*/ 1008 h 1008"/>
            </a:gdLst>
            <a:ahLst/>
            <a:cxnLst>
              <a:cxn ang="0">
                <a:pos x="T0" y="T1"/>
              </a:cxn>
              <a:cxn ang="0">
                <a:pos x="T2" y="T3"/>
              </a:cxn>
              <a:cxn ang="0">
                <a:pos x="T4" y="T5"/>
              </a:cxn>
            </a:cxnLst>
            <a:rect l="0" t="0" r="r" b="b"/>
            <a:pathLst>
              <a:path w="2160" h="1008">
                <a:moveTo>
                  <a:pt x="0" y="0"/>
                </a:moveTo>
                <a:lnTo>
                  <a:pt x="1200" y="0"/>
                </a:lnTo>
                <a:lnTo>
                  <a:pt x="2160" y="1008"/>
                </a:lnTo>
              </a:path>
            </a:pathLst>
          </a:custGeom>
          <a:noFill/>
          <a:ln w="9525" cap="flat" cmpd="sng">
            <a:solidFill>
              <a:srgbClr val="5F5F5F"/>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9" name="Text Box 13">
            <a:extLst>
              <a:ext uri="{FF2B5EF4-FFF2-40B4-BE49-F238E27FC236}">
                <a16:creationId xmlns:a16="http://schemas.microsoft.com/office/drawing/2014/main" id="{880A2A7D-0232-16B6-7172-9A6ADE75D083}"/>
              </a:ext>
            </a:extLst>
          </p:cNvPr>
          <p:cNvSpPr txBox="1">
            <a:spLocks noChangeArrowheads="1"/>
          </p:cNvSpPr>
          <p:nvPr/>
        </p:nvSpPr>
        <p:spPr bwMode="gray">
          <a:xfrm>
            <a:off x="265077" y="1392975"/>
            <a:ext cx="195861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300" dirty="0">
                <a:solidFill>
                  <a:srgbClr val="080808"/>
                </a:solidFill>
                <a:latin typeface="Verdana" panose="020B0604030504040204" pitchFamily="34" charset="0"/>
              </a:rPr>
              <a:t>BmnRoot framework </a:t>
            </a:r>
            <a:endParaRPr lang="en-US" altLang="ru-RU" sz="1200" dirty="0">
              <a:solidFill>
                <a:srgbClr val="080808"/>
              </a:solidFill>
              <a:latin typeface="Verdana" panose="020B0604030504040204" pitchFamily="34" charset="0"/>
            </a:endParaRPr>
          </a:p>
          <a:p>
            <a:r>
              <a:rPr lang="en-US" altLang="ru-RU" sz="1300" dirty="0">
                <a:solidFill>
                  <a:srgbClr val="080808"/>
                </a:solidFill>
                <a:latin typeface="Verdana" panose="020B0604030504040204" pitchFamily="34" charset="0"/>
              </a:rPr>
              <a:t>Online DQA</a:t>
            </a:r>
          </a:p>
          <a:p>
            <a:r>
              <a:rPr lang="en-US" altLang="ru-RU" sz="1300" dirty="0">
                <a:solidFill>
                  <a:srgbClr val="080808"/>
                </a:solidFill>
                <a:latin typeface="Verdana" panose="020B0604030504040204" pitchFamily="34" charset="0"/>
              </a:rPr>
              <a:t>Offline Processing…</a:t>
            </a:r>
          </a:p>
        </p:txBody>
      </p:sp>
      <p:grpSp>
        <p:nvGrpSpPr>
          <p:cNvPr id="30" name="Группа 29">
            <a:extLst>
              <a:ext uri="{FF2B5EF4-FFF2-40B4-BE49-F238E27FC236}">
                <a16:creationId xmlns:a16="http://schemas.microsoft.com/office/drawing/2014/main" id="{8E70382F-B238-D900-4517-27F9FA598979}"/>
              </a:ext>
            </a:extLst>
          </p:cNvPr>
          <p:cNvGrpSpPr/>
          <p:nvPr/>
        </p:nvGrpSpPr>
        <p:grpSpPr>
          <a:xfrm>
            <a:off x="4733693" y="3957719"/>
            <a:ext cx="1810111" cy="1559174"/>
            <a:chOff x="3518626" y="2736007"/>
            <a:chExt cx="1810111" cy="1559174"/>
          </a:xfrm>
        </p:grpSpPr>
        <p:sp>
          <p:nvSpPr>
            <p:cNvPr id="31" name="TextBox 30">
              <a:extLst>
                <a:ext uri="{FF2B5EF4-FFF2-40B4-BE49-F238E27FC236}">
                  <a16:creationId xmlns:a16="http://schemas.microsoft.com/office/drawing/2014/main" id="{F8991BBC-F97E-822D-8BC7-8F962CB6DCFF}"/>
                </a:ext>
              </a:extLst>
            </p:cNvPr>
            <p:cNvSpPr txBox="1"/>
            <p:nvPr/>
          </p:nvSpPr>
          <p:spPr>
            <a:xfrm>
              <a:off x="3518626" y="3841211"/>
              <a:ext cx="1810111" cy="453970"/>
            </a:xfrm>
            <a:prstGeom prst="rect">
              <a:avLst/>
            </a:prstGeom>
            <a:noFill/>
          </p:spPr>
          <p:txBody>
            <a:bodyPr wrap="none" rtlCol="0">
              <a:spAutoFit/>
            </a:bodyPr>
            <a:lstStyle/>
            <a:p>
              <a:pPr algn="ctr"/>
              <a:r>
                <a:rPr lang="en-US" sz="1350" b="1" dirty="0">
                  <a:solidFill>
                    <a:srgbClr val="C00000"/>
                  </a:solidFill>
                </a:rPr>
                <a:t>Geometry Database</a:t>
              </a:r>
            </a:p>
            <a:p>
              <a:pPr algn="ctr"/>
              <a:r>
                <a:rPr kumimoji="0" lang="en-US" sz="1000" b="1" i="0" u="none" strike="noStrike" kern="1200" cap="none" spc="0" normalizeH="0" baseline="0" noProof="0" dirty="0">
                  <a:ln>
                    <a:noFill/>
                  </a:ln>
                  <a:effectLst/>
                  <a:uLnTx/>
                  <a:uFillTx/>
                  <a:latin typeface="Arial" charset="0"/>
                  <a:ea typeface="+mn-ea"/>
                  <a:cs typeface="+mn-cs"/>
                </a:rPr>
                <a:t>(since 2023)</a:t>
              </a:r>
              <a:endParaRPr lang="ru-RU" sz="1350" b="1" dirty="0"/>
            </a:p>
          </p:txBody>
        </p:sp>
        <p:pic>
          <p:nvPicPr>
            <p:cNvPr id="32" name="Picture 4" descr="ÐÐ¾ÑÐ¾Ð¶ÐµÐµ Ð¸Ð·Ð¾Ð±ÑÐ°Ð¶ÐµÐ½Ð¸Ðµ">
              <a:extLst>
                <a:ext uri="{FF2B5EF4-FFF2-40B4-BE49-F238E27FC236}">
                  <a16:creationId xmlns:a16="http://schemas.microsoft.com/office/drawing/2014/main" id="{84259AFB-3B50-4F18-947E-6732B6562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6935" y="2736007"/>
              <a:ext cx="1153271" cy="1153271"/>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52DCA7DA-D51B-B9CD-2D28-34246B531532}"/>
              </a:ext>
            </a:extLst>
          </p:cNvPr>
          <p:cNvSpPr txBox="1"/>
          <p:nvPr/>
        </p:nvSpPr>
        <p:spPr>
          <a:xfrm>
            <a:off x="1547664" y="5718766"/>
            <a:ext cx="1810111" cy="661720"/>
          </a:xfrm>
          <a:prstGeom prst="rect">
            <a:avLst/>
          </a:prstGeom>
          <a:noFill/>
        </p:spPr>
        <p:txBody>
          <a:bodyPr wrap="none" rtlCol="0">
            <a:spAutoFit/>
          </a:bodyPr>
          <a:lstStyle/>
          <a:p>
            <a:pPr algn="ctr"/>
            <a:r>
              <a:rPr lang="en-US" sz="1350" b="1" dirty="0">
                <a:solidFill>
                  <a:srgbClr val="006800"/>
                </a:solidFill>
              </a:rPr>
              <a:t>Condition Database</a:t>
            </a:r>
            <a:endParaRPr lang="ru-RU" sz="1350" b="1" dirty="0">
              <a:solidFill>
                <a:srgbClr val="006800"/>
              </a:solidFill>
            </a:endParaRPr>
          </a:p>
          <a:p>
            <a:pPr algn="ctr"/>
            <a:r>
              <a:rPr lang="en-US" sz="1350" b="1" dirty="0">
                <a:solidFill>
                  <a:srgbClr val="006800"/>
                </a:solidFill>
              </a:rPr>
              <a:t>(</a:t>
            </a:r>
            <a:r>
              <a:rPr lang="en-US" sz="1350" b="1" dirty="0" err="1">
                <a:solidFill>
                  <a:srgbClr val="006800"/>
                </a:solidFill>
              </a:rPr>
              <a:t>UniConDa</a:t>
            </a:r>
            <a:r>
              <a:rPr lang="en-US" sz="1350" b="1" dirty="0">
                <a:solidFill>
                  <a:srgbClr val="006800"/>
                </a:solidFill>
              </a:rPr>
              <a:t>)</a:t>
            </a:r>
          </a:p>
          <a:p>
            <a:pPr algn="ctr"/>
            <a:r>
              <a:rPr lang="en-US" sz="1000" b="1" dirty="0"/>
              <a:t>(since 2015)</a:t>
            </a:r>
            <a:endParaRPr lang="ru-RU" sz="1000" b="1" dirty="0"/>
          </a:p>
        </p:txBody>
      </p:sp>
      <p:pic>
        <p:nvPicPr>
          <p:cNvPr id="34" name="Picture 4" descr="ÐÐ¾ÑÐ¾Ð¶ÐµÐµ Ð¸Ð·Ð¾Ð±ÑÐ°Ð¶ÐµÐ½Ð¸Ðµ">
            <a:extLst>
              <a:ext uri="{FF2B5EF4-FFF2-40B4-BE49-F238E27FC236}">
                <a16:creationId xmlns:a16="http://schemas.microsoft.com/office/drawing/2014/main" id="{1841D9F5-187B-F546-7809-E6C3A25993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4214" y="4621522"/>
            <a:ext cx="1153271" cy="1153271"/>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Группа 1">
            <a:extLst>
              <a:ext uri="{FF2B5EF4-FFF2-40B4-BE49-F238E27FC236}">
                <a16:creationId xmlns:a16="http://schemas.microsoft.com/office/drawing/2014/main" id="{320E9193-193C-92D2-6703-3BC7F43AC320}"/>
              </a:ext>
            </a:extLst>
          </p:cNvPr>
          <p:cNvGrpSpPr/>
          <p:nvPr/>
        </p:nvGrpSpPr>
        <p:grpSpPr>
          <a:xfrm>
            <a:off x="3890401" y="1257997"/>
            <a:ext cx="1906291" cy="1786669"/>
            <a:chOff x="7169702" y="3889278"/>
            <a:chExt cx="1906291" cy="1786669"/>
          </a:xfrm>
        </p:grpSpPr>
        <p:sp>
          <p:nvSpPr>
            <p:cNvPr id="36" name="TextBox 6">
              <a:extLst>
                <a:ext uri="{FF2B5EF4-FFF2-40B4-BE49-F238E27FC236}">
                  <a16:creationId xmlns:a16="http://schemas.microsoft.com/office/drawing/2014/main" id="{A567DF9B-80A4-F015-149B-91D8ECC670DE}"/>
                </a:ext>
              </a:extLst>
            </p:cNvPr>
            <p:cNvSpPr txBox="1"/>
            <p:nvPr/>
          </p:nvSpPr>
          <p:spPr>
            <a:xfrm>
              <a:off x="7169702" y="5014227"/>
              <a:ext cx="1906291" cy="661720"/>
            </a:xfrm>
            <a:prstGeom prst="rect">
              <a:avLst/>
            </a:prstGeom>
            <a:noFill/>
          </p:spPr>
          <p:txBody>
            <a:bodyPr wrap="none" rtlCol="0">
              <a:spAutoFit/>
            </a:bodyPr>
            <a:lstStyle/>
            <a:p>
              <a:pPr algn="ctr"/>
              <a:r>
                <a:rPr lang="en-US" sz="1350" b="1" dirty="0">
                  <a:solidFill>
                    <a:srgbClr val="C00000"/>
                  </a:solidFill>
                </a:rPr>
                <a:t>Online Configuration</a:t>
              </a:r>
              <a:endParaRPr lang="ru-RU" sz="1350" b="1" dirty="0">
                <a:solidFill>
                  <a:srgbClr val="C00000"/>
                </a:solidFill>
              </a:endParaRPr>
            </a:p>
            <a:p>
              <a:pPr algn="ctr"/>
              <a:r>
                <a:rPr lang="en-US" sz="1350" b="1" dirty="0">
                  <a:solidFill>
                    <a:srgbClr val="C00000"/>
                  </a:solidFill>
                </a:rPr>
                <a:t>System</a:t>
              </a:r>
            </a:p>
            <a:p>
              <a:pPr algn="ctr"/>
              <a:r>
                <a:rPr kumimoji="0" lang="en-US" sz="1000" b="1" i="0" u="none" strike="noStrike" kern="1200" cap="none" spc="0" normalizeH="0" baseline="0" noProof="0" dirty="0">
                  <a:ln>
                    <a:noFill/>
                  </a:ln>
                  <a:solidFill>
                    <a:srgbClr val="000000"/>
                  </a:solidFill>
                  <a:effectLst/>
                  <a:uLnTx/>
                  <a:uFillTx/>
                  <a:latin typeface="Arial" charset="0"/>
                  <a:ea typeface="+mn-ea"/>
                  <a:cs typeface="+mn-cs"/>
                </a:rPr>
                <a:t>(since 2023)</a:t>
              </a:r>
              <a:endParaRPr lang="ru-RU" sz="1350" b="1" dirty="0"/>
            </a:p>
          </p:txBody>
        </p:sp>
        <p:pic>
          <p:nvPicPr>
            <p:cNvPr id="37" name="Picture 4" descr="ÐÐ¾ÑÐ¾Ð¶ÐµÐµ Ð¸Ð·Ð¾Ð±ÑÐ°Ð¶ÐµÐ½Ð¸Ðµ">
              <a:extLst>
                <a:ext uri="{FF2B5EF4-FFF2-40B4-BE49-F238E27FC236}">
                  <a16:creationId xmlns:a16="http://schemas.microsoft.com/office/drawing/2014/main" id="{C52FEED4-035A-3457-61C5-9486EB432D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907" y="3889278"/>
              <a:ext cx="1153271" cy="11532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Группа 8">
            <a:extLst>
              <a:ext uri="{FF2B5EF4-FFF2-40B4-BE49-F238E27FC236}">
                <a16:creationId xmlns:a16="http://schemas.microsoft.com/office/drawing/2014/main" id="{23803919-792C-69F5-D6C3-67359A8A80FE}"/>
              </a:ext>
            </a:extLst>
          </p:cNvPr>
          <p:cNvGrpSpPr/>
          <p:nvPr/>
        </p:nvGrpSpPr>
        <p:grpSpPr>
          <a:xfrm>
            <a:off x="6372200" y="1940419"/>
            <a:ext cx="2513830" cy="1753509"/>
            <a:chOff x="4997038" y="3889278"/>
            <a:chExt cx="2513830" cy="1753509"/>
          </a:xfrm>
        </p:grpSpPr>
        <p:sp>
          <p:nvSpPr>
            <p:cNvPr id="39" name="TextBox 9">
              <a:extLst>
                <a:ext uri="{FF2B5EF4-FFF2-40B4-BE49-F238E27FC236}">
                  <a16:creationId xmlns:a16="http://schemas.microsoft.com/office/drawing/2014/main" id="{CB1666ED-5DDA-02C5-CADE-F934EF654606}"/>
                </a:ext>
              </a:extLst>
            </p:cNvPr>
            <p:cNvSpPr txBox="1"/>
            <p:nvPr/>
          </p:nvSpPr>
          <p:spPr>
            <a:xfrm>
              <a:off x="4997038" y="4981067"/>
              <a:ext cx="2513830" cy="661720"/>
            </a:xfrm>
            <a:prstGeom prst="rect">
              <a:avLst/>
            </a:prstGeom>
            <a:noFill/>
          </p:spPr>
          <p:txBody>
            <a:bodyPr wrap="square" rtlCol="0">
              <a:spAutoFit/>
            </a:bodyPr>
            <a:lstStyle/>
            <a:p>
              <a:pPr algn="ctr"/>
              <a:r>
                <a:rPr lang="en-US" sz="1350" b="1" dirty="0">
                  <a:solidFill>
                    <a:srgbClr val="C00000"/>
                  </a:solidFill>
                </a:rPr>
                <a:t>Event Metadata</a:t>
              </a:r>
              <a:endParaRPr lang="ru-RU" sz="1350" b="1" dirty="0">
                <a:solidFill>
                  <a:srgbClr val="C00000"/>
                </a:solidFill>
              </a:endParaRPr>
            </a:p>
            <a:p>
              <a:pPr algn="ctr"/>
              <a:r>
                <a:rPr lang="en-US" sz="1350" b="1" dirty="0">
                  <a:solidFill>
                    <a:srgbClr val="C00000"/>
                  </a:solidFill>
                </a:rPr>
                <a:t>System</a:t>
              </a:r>
            </a:p>
            <a:p>
              <a:pPr algn="ctr"/>
              <a:r>
                <a:rPr kumimoji="0" lang="en-US" sz="1000" b="1" i="0" u="none" strike="noStrike" kern="1200" cap="none" spc="0" normalizeH="0" baseline="0" noProof="0" dirty="0">
                  <a:ln>
                    <a:noFill/>
                  </a:ln>
                  <a:solidFill>
                    <a:srgbClr val="000000"/>
                  </a:solidFill>
                  <a:effectLst/>
                  <a:uLnTx/>
                  <a:uFillTx/>
                  <a:latin typeface="Arial" charset="0"/>
                  <a:ea typeface="+mn-ea"/>
                  <a:cs typeface="+mn-cs"/>
                </a:rPr>
                <a:t>(since 2023)</a:t>
              </a:r>
              <a:endParaRPr lang="ru-RU" sz="1350" b="1" dirty="0">
                <a:solidFill>
                  <a:srgbClr val="000066"/>
                </a:solidFill>
              </a:endParaRPr>
            </a:p>
          </p:txBody>
        </p:sp>
        <p:pic>
          <p:nvPicPr>
            <p:cNvPr id="40" name="Picture 4" descr="ÐÐ¾ÑÐ¾Ð¶ÐµÐµ Ð¸Ð·Ð¾Ð±ÑÐ°Ð¶ÐµÐ½Ð¸Ðµ">
              <a:extLst>
                <a:ext uri="{FF2B5EF4-FFF2-40B4-BE49-F238E27FC236}">
                  <a16:creationId xmlns:a16="http://schemas.microsoft.com/office/drawing/2014/main" id="{1D594DA1-5381-45E9-A2B2-53B82C71E6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0419" y="3889278"/>
              <a:ext cx="1153271" cy="11532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Группа 40">
            <a:extLst>
              <a:ext uri="{FF2B5EF4-FFF2-40B4-BE49-F238E27FC236}">
                <a16:creationId xmlns:a16="http://schemas.microsoft.com/office/drawing/2014/main" id="{C7F2C34B-3363-4BBE-FE02-5C30345D1AEF}"/>
              </a:ext>
            </a:extLst>
          </p:cNvPr>
          <p:cNvGrpSpPr/>
          <p:nvPr/>
        </p:nvGrpSpPr>
        <p:grpSpPr>
          <a:xfrm>
            <a:off x="1259632" y="2303401"/>
            <a:ext cx="1800493" cy="1497026"/>
            <a:chOff x="1691052" y="2902783"/>
            <a:chExt cx="1800493" cy="1497026"/>
          </a:xfrm>
        </p:grpSpPr>
        <p:sp>
          <p:nvSpPr>
            <p:cNvPr id="42" name="TextBox 41">
              <a:extLst>
                <a:ext uri="{FF2B5EF4-FFF2-40B4-BE49-F238E27FC236}">
                  <a16:creationId xmlns:a16="http://schemas.microsoft.com/office/drawing/2014/main" id="{E5B0B3E9-AC48-6962-987C-F0171CBE83B8}"/>
                </a:ext>
              </a:extLst>
            </p:cNvPr>
            <p:cNvSpPr txBox="1"/>
            <p:nvPr/>
          </p:nvSpPr>
          <p:spPr>
            <a:xfrm>
              <a:off x="1691052" y="2902783"/>
              <a:ext cx="1800493" cy="453970"/>
            </a:xfrm>
            <a:prstGeom prst="rect">
              <a:avLst/>
            </a:prstGeom>
            <a:noFill/>
          </p:spPr>
          <p:txBody>
            <a:bodyPr wrap="none" rtlCol="0">
              <a:spAutoFit/>
            </a:bodyPr>
            <a:lstStyle/>
            <a:p>
              <a:pPr algn="ctr"/>
              <a:r>
                <a:rPr lang="en-US" sz="1350" b="1" dirty="0">
                  <a:solidFill>
                    <a:srgbClr val="006800"/>
                  </a:solidFill>
                </a:rPr>
                <a:t>Electronic Logbook</a:t>
              </a:r>
              <a:endParaRPr lang="en-US" sz="1350" b="1" dirty="0">
                <a:solidFill>
                  <a:srgbClr val="000066"/>
                </a:solidFill>
              </a:endParaRPr>
            </a:p>
            <a:p>
              <a:pPr algn="ctr"/>
              <a:r>
                <a:rPr kumimoji="0" lang="en-US" sz="1000" b="1" i="0" u="none" strike="noStrike" kern="1200" cap="none" spc="0" normalizeH="0" baseline="0" noProof="0" dirty="0">
                  <a:ln>
                    <a:noFill/>
                  </a:ln>
                  <a:solidFill>
                    <a:srgbClr val="000000"/>
                  </a:solidFill>
                  <a:effectLst/>
                  <a:uLnTx/>
                  <a:uFillTx/>
                  <a:latin typeface="Arial" charset="0"/>
                  <a:ea typeface="+mn-ea"/>
                  <a:cs typeface="+mn-cs"/>
                </a:rPr>
                <a:t>(since 2018)</a:t>
              </a:r>
              <a:endParaRPr lang="ru-RU" sz="1350" b="1" dirty="0">
                <a:solidFill>
                  <a:srgbClr val="006800"/>
                </a:solidFill>
              </a:endParaRPr>
            </a:p>
          </p:txBody>
        </p:sp>
        <p:pic>
          <p:nvPicPr>
            <p:cNvPr id="43" name="Picture 4" descr="ÐÐ¾ÑÐ¾Ð¶ÐµÐµ Ð¸Ð·Ð¾Ð±ÑÐ°Ð¶ÐµÐ½Ð¸Ðµ">
              <a:extLst>
                <a:ext uri="{FF2B5EF4-FFF2-40B4-BE49-F238E27FC236}">
                  <a16:creationId xmlns:a16="http://schemas.microsoft.com/office/drawing/2014/main" id="{BD8743A3-17DD-1305-3C3D-04092D6530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4607" y="3246538"/>
              <a:ext cx="1153271" cy="1153271"/>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 Box 12">
            <a:extLst>
              <a:ext uri="{FF2B5EF4-FFF2-40B4-BE49-F238E27FC236}">
                <a16:creationId xmlns:a16="http://schemas.microsoft.com/office/drawing/2014/main" id="{2ADB55DA-9D30-4BC9-E084-0291F22B4C19}"/>
              </a:ext>
            </a:extLst>
          </p:cNvPr>
          <p:cNvSpPr txBox="1">
            <a:spLocks noChangeArrowheads="1"/>
          </p:cNvSpPr>
          <p:nvPr/>
        </p:nvSpPr>
        <p:spPr bwMode="gray">
          <a:xfrm>
            <a:off x="2417198" y="3070934"/>
            <a:ext cx="458907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ru-RU" sz="2800" b="1" dirty="0">
                <a:solidFill>
                  <a:srgbClr val="808080"/>
                </a:solidFill>
                <a:latin typeface="Verdana" panose="020B0604030504040204" pitchFamily="34" charset="0"/>
              </a:rPr>
              <a:t>Online &amp; Offline</a:t>
            </a:r>
          </a:p>
          <a:p>
            <a:pPr algn="ctr"/>
            <a:r>
              <a:rPr lang="en-US" altLang="ru-RU" sz="2800" b="1" dirty="0">
                <a:solidFill>
                  <a:srgbClr val="808080"/>
                </a:solidFill>
                <a:latin typeface="Verdana" panose="020B0604030504040204" pitchFamily="34" charset="0"/>
              </a:rPr>
              <a:t>Information Systems</a:t>
            </a:r>
          </a:p>
        </p:txBody>
      </p:sp>
      <p:sp>
        <p:nvSpPr>
          <p:cNvPr id="45" name="Text Box 75">
            <a:extLst>
              <a:ext uri="{FF2B5EF4-FFF2-40B4-BE49-F238E27FC236}">
                <a16:creationId xmlns:a16="http://schemas.microsoft.com/office/drawing/2014/main" id="{7F82EC9D-EBC3-ECA6-1330-FF3D582C70CD}"/>
              </a:ext>
            </a:extLst>
          </p:cNvPr>
          <p:cNvSpPr txBox="1">
            <a:spLocks noChangeArrowheads="1"/>
          </p:cNvSpPr>
          <p:nvPr/>
        </p:nvSpPr>
        <p:spPr bwMode="auto">
          <a:xfrm>
            <a:off x="624086" y="3081967"/>
            <a:ext cx="124059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200" dirty="0">
                <a:solidFill>
                  <a:srgbClr val="000066"/>
                </a:solidFill>
                <a:hlinkClick r:id="rId4">
                  <a:extLst>
                    <a:ext uri="{A12FA001-AC4F-418D-AE19-62706E023703}">
                      <ahyp:hlinkClr xmlns:ahyp="http://schemas.microsoft.com/office/drawing/2018/hyperlinkcolor" val="tx"/>
                    </a:ext>
                  </a:extLst>
                </a:hlinkClick>
              </a:rPr>
              <a:t>bmn-elog.jinr.ru</a:t>
            </a:r>
            <a:endParaRPr lang="en-US" altLang="ru-RU" sz="1200" dirty="0">
              <a:solidFill>
                <a:srgbClr val="000066"/>
              </a:solidFill>
            </a:endParaRPr>
          </a:p>
        </p:txBody>
      </p:sp>
      <p:sp>
        <p:nvSpPr>
          <p:cNvPr id="46" name="Text Box 75">
            <a:extLst>
              <a:ext uri="{FF2B5EF4-FFF2-40B4-BE49-F238E27FC236}">
                <a16:creationId xmlns:a16="http://schemas.microsoft.com/office/drawing/2014/main" id="{40E58E59-C80E-EF8E-F9EA-12D97F39295F}"/>
              </a:ext>
            </a:extLst>
          </p:cNvPr>
          <p:cNvSpPr txBox="1">
            <a:spLocks noChangeArrowheads="1"/>
          </p:cNvSpPr>
          <p:nvPr/>
        </p:nvSpPr>
        <p:spPr bwMode="auto">
          <a:xfrm>
            <a:off x="2794335" y="4994000"/>
            <a:ext cx="15724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200" dirty="0">
                <a:solidFill>
                  <a:srgbClr val="000066"/>
                </a:solidFill>
                <a:hlinkClick r:id="rId5">
                  <a:extLst>
                    <a:ext uri="{A12FA001-AC4F-418D-AE19-62706E023703}">
                      <ahyp:hlinkClr xmlns:ahyp="http://schemas.microsoft.com/office/drawing/2018/hyperlinkcolor" val="tx"/>
                    </a:ext>
                  </a:extLst>
                </a:hlinkClick>
              </a:rPr>
              <a:t>bmn-uniconda.jinr.ru</a:t>
            </a:r>
            <a:endParaRPr lang="en-US" altLang="ru-RU" sz="1200" dirty="0">
              <a:solidFill>
                <a:srgbClr val="000066"/>
              </a:solidFill>
            </a:endParaRPr>
          </a:p>
        </p:txBody>
      </p:sp>
      <p:sp>
        <p:nvSpPr>
          <p:cNvPr id="47" name="Text Box 75">
            <a:extLst>
              <a:ext uri="{FF2B5EF4-FFF2-40B4-BE49-F238E27FC236}">
                <a16:creationId xmlns:a16="http://schemas.microsoft.com/office/drawing/2014/main" id="{FB0E3933-BFD2-8352-EEFE-28160D6EE459}"/>
              </a:ext>
            </a:extLst>
          </p:cNvPr>
          <p:cNvSpPr txBox="1">
            <a:spLocks noChangeArrowheads="1"/>
          </p:cNvSpPr>
          <p:nvPr/>
        </p:nvSpPr>
        <p:spPr bwMode="auto">
          <a:xfrm>
            <a:off x="3711839" y="4389865"/>
            <a:ext cx="158024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ru-RU" sz="1200" dirty="0">
                <a:solidFill>
                  <a:srgbClr val="000066"/>
                </a:solidFill>
                <a:hlinkClick r:id="rId6">
                  <a:extLst>
                    <a:ext uri="{A12FA001-AC4F-418D-AE19-62706E023703}">
                      <ahyp:hlinkClr xmlns:ahyp="http://schemas.microsoft.com/office/drawing/2018/hyperlinkcolor" val="tx"/>
                    </a:ext>
                  </a:extLst>
                </a:hlinkClick>
              </a:rPr>
              <a:t>bmn-geometry.jinr.ru</a:t>
            </a:r>
            <a:endParaRPr lang="en-US" altLang="ru-RU" sz="1200" dirty="0">
              <a:solidFill>
                <a:srgbClr val="000066"/>
              </a:solidFill>
            </a:endParaRPr>
          </a:p>
        </p:txBody>
      </p:sp>
      <p:sp>
        <p:nvSpPr>
          <p:cNvPr id="48" name="Text Box 75">
            <a:extLst>
              <a:ext uri="{FF2B5EF4-FFF2-40B4-BE49-F238E27FC236}">
                <a16:creationId xmlns:a16="http://schemas.microsoft.com/office/drawing/2014/main" id="{81849FA6-BD56-0DBC-687F-0829B74DA6A7}"/>
              </a:ext>
            </a:extLst>
          </p:cNvPr>
          <p:cNvSpPr txBox="1">
            <a:spLocks noChangeArrowheads="1"/>
          </p:cNvSpPr>
          <p:nvPr/>
        </p:nvSpPr>
        <p:spPr bwMode="auto">
          <a:xfrm>
            <a:off x="5141533" y="1496413"/>
            <a:ext cx="13592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200" u="sng" dirty="0">
                <a:solidFill>
                  <a:srgbClr val="000066"/>
                </a:solidFill>
              </a:rPr>
              <a:t>bmn-online.jinr.ru</a:t>
            </a:r>
          </a:p>
        </p:txBody>
      </p:sp>
      <p:sp>
        <p:nvSpPr>
          <p:cNvPr id="49" name="Text Box 75">
            <a:extLst>
              <a:ext uri="{FF2B5EF4-FFF2-40B4-BE49-F238E27FC236}">
                <a16:creationId xmlns:a16="http://schemas.microsoft.com/office/drawing/2014/main" id="{72E91331-2915-8D7E-C57D-73272756BC2E}"/>
              </a:ext>
            </a:extLst>
          </p:cNvPr>
          <p:cNvSpPr txBox="1">
            <a:spLocks noChangeArrowheads="1"/>
          </p:cNvSpPr>
          <p:nvPr/>
        </p:nvSpPr>
        <p:spPr bwMode="auto">
          <a:xfrm>
            <a:off x="7774597" y="1784428"/>
            <a:ext cx="13592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200" u="sng" dirty="0">
                <a:solidFill>
                  <a:srgbClr val="000066"/>
                </a:solidFill>
              </a:rPr>
              <a:t>bmn-event.jinr.ru</a:t>
            </a:r>
          </a:p>
        </p:txBody>
      </p:sp>
    </p:spTree>
    <p:extLst>
      <p:ext uri="{BB962C8B-B14F-4D97-AF65-F5344CB8AC3E}">
        <p14:creationId xmlns:p14="http://schemas.microsoft.com/office/powerpoint/2010/main" val="3433341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Номер слайда 3"/>
          <p:cNvSpPr>
            <a:spLocks noGrp="1"/>
          </p:cNvSpPr>
          <p:nvPr>
            <p:ph type="sldNum" sz="quarter" idx="4294967295"/>
          </p:nvPr>
        </p:nvSpPr>
        <p:spPr>
          <a:xfrm>
            <a:off x="8460432" y="6524625"/>
            <a:ext cx="504056" cy="320675"/>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23</a:t>
            </a:fld>
            <a:endParaRPr lang="en-US" sz="1200" dirty="0">
              <a:solidFill>
                <a:schemeClr val="bg2">
                  <a:lumMod val="75000"/>
                </a:schemeClr>
              </a:solidFill>
            </a:endParaRPr>
          </a:p>
        </p:txBody>
      </p:sp>
      <p:sp>
        <p:nvSpPr>
          <p:cNvPr id="8" name="TextShape 1"/>
          <p:cNvSpPr txBox="1"/>
          <p:nvPr/>
        </p:nvSpPr>
        <p:spPr>
          <a:xfrm>
            <a:off x="0" y="422168"/>
            <a:ext cx="9144000" cy="576064"/>
          </a:xfrm>
          <a:prstGeom prst="rect">
            <a:avLst/>
          </a:prstGeom>
          <a:noFill/>
          <a:ln>
            <a:noFill/>
          </a:ln>
        </p:spPr>
        <p:txBody>
          <a:bodyPr lIns="0" tIns="0" rIns="0" bIns="0" anchor="ctr"/>
          <a:lstStyle/>
          <a:p>
            <a:pPr algn="ct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Monitoring System for BM@N software complex</a:t>
            </a:r>
            <a:endParaRPr lang="en-US" sz="2600" b="1" i="1" spc="-1" dirty="0">
              <a:solidFill>
                <a:schemeClr val="bg1"/>
              </a:solidFill>
              <a:effectLst>
                <a:outerShdw blurRad="38100" dist="38100" dir="2700000" algn="tl">
                  <a:srgbClr val="000000">
                    <a:alpha val="43137"/>
                  </a:srgbClr>
                </a:outerShdw>
              </a:effectLst>
              <a:uFill>
                <a:solidFill>
                  <a:srgbClr val="FFFFFF"/>
                </a:solidFill>
              </a:uFill>
              <a:latin typeface="Arial"/>
            </a:endParaRPr>
          </a:p>
        </p:txBody>
      </p:sp>
      <p:sp>
        <p:nvSpPr>
          <p:cNvPr id="11" name="Дата 1">
            <a:extLst>
              <a:ext uri="{FF2B5EF4-FFF2-40B4-BE49-F238E27FC236}">
                <a16:creationId xmlns:a16="http://schemas.microsoft.com/office/drawing/2014/main" id="{C450EF10-6C76-40E5-841A-0BF45F1ED146}"/>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16" name="Прямоугольник 15">
            <a:extLst>
              <a:ext uri="{FF2B5EF4-FFF2-40B4-BE49-F238E27FC236}">
                <a16:creationId xmlns:a16="http://schemas.microsoft.com/office/drawing/2014/main" id="{AD5BDB87-E4D7-00AF-5B29-F2D9E9585DD5}"/>
              </a:ext>
            </a:extLst>
          </p:cNvPr>
          <p:cNvSpPr/>
          <p:nvPr/>
        </p:nvSpPr>
        <p:spPr>
          <a:xfrm>
            <a:off x="1769980" y="6164448"/>
            <a:ext cx="1436483" cy="338554"/>
          </a:xfrm>
          <a:prstGeom prst="rect">
            <a:avLst/>
          </a:prstGeom>
        </p:spPr>
        <p:txBody>
          <a:bodyPr wrap="none">
            <a:spAutoFit/>
          </a:bodyPr>
          <a:lstStyle/>
          <a:p>
            <a:r>
              <a:rPr lang="en-US" sz="1600" i="1" dirty="0"/>
              <a:t>Email Alerting</a:t>
            </a:r>
            <a:endParaRPr lang="ru-RU" sz="1600" i="1" dirty="0"/>
          </a:p>
        </p:txBody>
      </p:sp>
      <p:pic>
        <p:nvPicPr>
          <p:cNvPr id="17" name="Рисунок 16">
            <a:extLst>
              <a:ext uri="{FF2B5EF4-FFF2-40B4-BE49-F238E27FC236}">
                <a16:creationId xmlns:a16="http://schemas.microsoft.com/office/drawing/2014/main" id="{8C30E298-5BA6-A721-52AC-062EAE32EB44}"/>
              </a:ext>
            </a:extLst>
          </p:cNvPr>
          <p:cNvPicPr>
            <a:picLocks noChangeAspect="1"/>
          </p:cNvPicPr>
          <p:nvPr/>
        </p:nvPicPr>
        <p:blipFill>
          <a:blip r:embed="rId2"/>
          <a:stretch>
            <a:fillRect/>
          </a:stretch>
        </p:blipFill>
        <p:spPr>
          <a:xfrm>
            <a:off x="6263" y="1012044"/>
            <a:ext cx="7884368" cy="3776546"/>
          </a:xfrm>
          <a:prstGeom prst="rect">
            <a:avLst/>
          </a:prstGeom>
        </p:spPr>
      </p:pic>
      <p:pic>
        <p:nvPicPr>
          <p:cNvPr id="18" name="Picture 2">
            <a:extLst>
              <a:ext uri="{FF2B5EF4-FFF2-40B4-BE49-F238E27FC236}">
                <a16:creationId xmlns:a16="http://schemas.microsoft.com/office/drawing/2014/main" id="{522D2CE9-3CB4-E6F4-3653-90566CEEE6B4}"/>
              </a:ext>
            </a:extLst>
          </p:cNvPr>
          <p:cNvPicPr>
            <a:picLocks noChangeAspect="1" noChangeArrowheads="1"/>
          </p:cNvPicPr>
          <p:nvPr/>
        </p:nvPicPr>
        <p:blipFill>
          <a:blip r:embed="rId3" cstate="print"/>
          <a:srcRect/>
          <a:stretch>
            <a:fillRect/>
          </a:stretch>
        </p:blipFill>
        <p:spPr bwMode="auto">
          <a:xfrm>
            <a:off x="3213078" y="4149080"/>
            <a:ext cx="5906299" cy="2283187"/>
          </a:xfrm>
          <a:prstGeom prst="rect">
            <a:avLst/>
          </a:prstGeom>
          <a:noFill/>
          <a:ln w="22225">
            <a:solidFill>
              <a:schemeClr val="tx1">
                <a:lumMod val="75000"/>
                <a:lumOff val="25000"/>
              </a:schemeClr>
            </a:solidFill>
            <a:miter lim="800000"/>
            <a:headEnd/>
            <a:tailEnd/>
          </a:ln>
          <a:effectLst/>
        </p:spPr>
      </p:pic>
      <p:sp>
        <p:nvSpPr>
          <p:cNvPr id="20" name="Text Box 75">
            <a:extLst>
              <a:ext uri="{FF2B5EF4-FFF2-40B4-BE49-F238E27FC236}">
                <a16:creationId xmlns:a16="http://schemas.microsoft.com/office/drawing/2014/main" id="{262E625E-5C7C-8688-8D49-3E3BC77D45AF}"/>
              </a:ext>
            </a:extLst>
          </p:cNvPr>
          <p:cNvSpPr txBox="1">
            <a:spLocks noChangeArrowheads="1"/>
          </p:cNvSpPr>
          <p:nvPr/>
        </p:nvSpPr>
        <p:spPr bwMode="auto">
          <a:xfrm>
            <a:off x="2699792" y="980729"/>
            <a:ext cx="155087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300" dirty="0">
                <a:solidFill>
                  <a:srgbClr val="7A97D0"/>
                </a:solidFill>
              </a:rPr>
              <a:t>mon-service.jinr.ru</a:t>
            </a:r>
          </a:p>
        </p:txBody>
      </p:sp>
      <p:sp>
        <p:nvSpPr>
          <p:cNvPr id="21" name="TextBox 20">
            <a:extLst>
              <a:ext uri="{FF2B5EF4-FFF2-40B4-BE49-F238E27FC236}">
                <a16:creationId xmlns:a16="http://schemas.microsoft.com/office/drawing/2014/main" id="{17D071C7-B27B-FACF-9AAA-282A3D69AD4B}"/>
              </a:ext>
            </a:extLst>
          </p:cNvPr>
          <p:cNvSpPr txBox="1"/>
          <p:nvPr/>
        </p:nvSpPr>
        <p:spPr>
          <a:xfrm>
            <a:off x="35496" y="4829944"/>
            <a:ext cx="2736304" cy="1375248"/>
          </a:xfrm>
          <a:prstGeom prst="rect">
            <a:avLst/>
          </a:prstGeom>
          <a:noFill/>
        </p:spPr>
        <p:txBody>
          <a:bodyPr wrap="square">
            <a:spAutoFit/>
          </a:bodyPr>
          <a:lstStyle/>
          <a:p>
            <a:pPr marL="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600" dirty="0">
                <a:solidFill>
                  <a:srgbClr val="006800"/>
                </a:solidFill>
                <a:latin typeface="Calibri"/>
              </a:rPr>
              <a:t>Condition</a:t>
            </a:r>
            <a:r>
              <a:rPr kumimoji="0" lang="en-US" sz="1600" b="0" i="0" u="none" strike="noStrike" kern="1200" cap="none" spc="0" normalizeH="0" baseline="0" noProof="0" dirty="0">
                <a:ln>
                  <a:noFill/>
                </a:ln>
                <a:solidFill>
                  <a:srgbClr val="006800"/>
                </a:solidFill>
                <a:effectLst/>
                <a:uLnTx/>
                <a:uFillTx/>
                <a:latin typeface="Calibri"/>
                <a:ea typeface="+mn-ea"/>
                <a:cs typeface="+mn-cs"/>
              </a:rPr>
              <a:t> Database </a:t>
            </a:r>
            <a:r>
              <a:rPr lang="en-US" sz="1600" dirty="0">
                <a:solidFill>
                  <a:sysClr val="windowText" lastClr="000000"/>
                </a:solidFill>
                <a:latin typeface="Calibri"/>
              </a:rPr>
              <a:t>simple or </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detailed visualization</a:t>
            </a:r>
          </a:p>
          <a:p>
            <a:pPr marL="0" marR="0" lvl="1" indent="1809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6800"/>
                </a:solidFill>
                <a:effectLst/>
                <a:uLnTx/>
                <a:uFillTx/>
                <a:latin typeface="Calibri"/>
                <a:ea typeface="+mn-ea"/>
                <a:cs typeface="+mn-cs"/>
              </a:rPr>
              <a:t>Electronic Logbook </a:t>
            </a:r>
            <a:r>
              <a:rPr lang="en-US" sz="1600" dirty="0">
                <a:solidFill>
                  <a:sysClr val="windowText" lastClr="000000"/>
                </a:solidFill>
                <a:latin typeface="Calibri"/>
              </a:rPr>
              <a:t>simple or </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detailed visualization</a:t>
            </a:r>
          </a:p>
          <a:p>
            <a:pPr marL="0" marR="0" lvl="1" indent="717550" defTabSz="914400" rtl="0" eaLnBrk="1" fontAlgn="auto" latinLnBrk="0" hangingPunct="1">
              <a:lnSpc>
                <a:spcPct val="90000"/>
              </a:lnSpc>
              <a:spcBef>
                <a:spcPts val="0"/>
              </a:spcBef>
              <a:spcAft>
                <a:spcPts val="0"/>
              </a:spcAft>
              <a:buClrTx/>
              <a:buSzTx/>
              <a:tabLst/>
              <a:defRPr/>
            </a:pPr>
            <a:r>
              <a:rPr lang="en-US" sz="2400" dirty="0">
                <a:solidFill>
                  <a:sysClr val="windowText" lastClr="000000"/>
                </a:solidFill>
                <a:latin typeface="Calibri"/>
              </a:rPr>
              <a:t>…</a:t>
            </a:r>
            <a:endParaRPr kumimoji="0" lang="en-US" sz="16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2" name="TextBox 1">
            <a:extLst>
              <a:ext uri="{FF2B5EF4-FFF2-40B4-BE49-F238E27FC236}">
                <a16:creationId xmlns:a16="http://schemas.microsoft.com/office/drawing/2014/main" id="{9A8D6FCB-CF80-1672-AA7E-1EAD3CB9A089}"/>
              </a:ext>
            </a:extLst>
          </p:cNvPr>
          <p:cNvSpPr txBox="1"/>
          <p:nvPr/>
        </p:nvSpPr>
        <p:spPr>
          <a:xfrm>
            <a:off x="7963028" y="3200018"/>
            <a:ext cx="1187624" cy="885371"/>
          </a:xfrm>
          <a:prstGeom prst="rect">
            <a:avLst/>
          </a:prstGeom>
          <a:noFill/>
        </p:spPr>
        <p:txBody>
          <a:bodyPr wrap="square">
            <a:spAutoFit/>
          </a:bodyPr>
          <a:lstStyle/>
          <a:p>
            <a:pPr marL="0" marR="0" lvl="1"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600" dirty="0">
                <a:solidFill>
                  <a:sysClr val="windowText" lastClr="000000"/>
                </a:solidFill>
                <a:latin typeface="Calibri"/>
              </a:rPr>
              <a:t> hosts</a:t>
            </a:r>
          </a:p>
          <a:p>
            <a:pPr marL="0" marR="0" lvl="1"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600" dirty="0">
                <a:solidFill>
                  <a:sysClr val="windowText" lastClr="000000"/>
                </a:solidFill>
                <a:latin typeface="Calibri"/>
              </a:rPr>
              <a:t> databases</a:t>
            </a:r>
          </a:p>
          <a:p>
            <a:pPr marL="0" marR="0" lvl="1"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 web-sites</a:t>
            </a:r>
          </a:p>
        </p:txBody>
      </p:sp>
      <p:grpSp>
        <p:nvGrpSpPr>
          <p:cNvPr id="14" name="Группа 13">
            <a:extLst>
              <a:ext uri="{FF2B5EF4-FFF2-40B4-BE49-F238E27FC236}">
                <a16:creationId xmlns:a16="http://schemas.microsoft.com/office/drawing/2014/main" id="{617C81C8-42B7-8E0C-1296-9D10843CE20E}"/>
              </a:ext>
            </a:extLst>
          </p:cNvPr>
          <p:cNvGrpSpPr/>
          <p:nvPr/>
        </p:nvGrpSpPr>
        <p:grpSpPr>
          <a:xfrm>
            <a:off x="7967583" y="1196752"/>
            <a:ext cx="1078855" cy="1383274"/>
            <a:chOff x="7976110" y="2477774"/>
            <a:chExt cx="1078855" cy="1383274"/>
          </a:xfrm>
        </p:grpSpPr>
        <p:pic>
          <p:nvPicPr>
            <p:cNvPr id="3" name="Рисунок 2">
              <a:extLst>
                <a:ext uri="{FF2B5EF4-FFF2-40B4-BE49-F238E27FC236}">
                  <a16:creationId xmlns:a16="http://schemas.microsoft.com/office/drawing/2014/main" id="{CD9C8A4E-3379-2E32-A5C8-60585A613F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76011" y="2477774"/>
              <a:ext cx="504056" cy="341078"/>
            </a:xfrm>
            <a:prstGeom prst="rect">
              <a:avLst/>
            </a:prstGeom>
          </p:spPr>
        </p:pic>
        <p:grpSp>
          <p:nvGrpSpPr>
            <p:cNvPr id="13" name="Группа 12">
              <a:extLst>
                <a:ext uri="{FF2B5EF4-FFF2-40B4-BE49-F238E27FC236}">
                  <a16:creationId xmlns:a16="http://schemas.microsoft.com/office/drawing/2014/main" id="{952B72E7-66BD-0098-2F4D-8C90DABE215C}"/>
                </a:ext>
              </a:extLst>
            </p:cNvPr>
            <p:cNvGrpSpPr/>
            <p:nvPr/>
          </p:nvGrpSpPr>
          <p:grpSpPr>
            <a:xfrm>
              <a:off x="7976110" y="2596702"/>
              <a:ext cx="1078855" cy="1264346"/>
              <a:chOff x="7976110" y="2596702"/>
              <a:chExt cx="1078855" cy="1264346"/>
            </a:xfrm>
          </p:grpSpPr>
          <p:sp>
            <p:nvSpPr>
              <p:cNvPr id="4" name="Прямоугольник 3">
                <a:extLst>
                  <a:ext uri="{FF2B5EF4-FFF2-40B4-BE49-F238E27FC236}">
                    <a16:creationId xmlns:a16="http://schemas.microsoft.com/office/drawing/2014/main" id="{BFCF032D-AFAF-0F8B-76A8-85E0731740D2}"/>
                  </a:ext>
                </a:extLst>
              </p:cNvPr>
              <p:cNvSpPr/>
              <p:nvPr/>
            </p:nvSpPr>
            <p:spPr>
              <a:xfrm>
                <a:off x="8276011" y="2596702"/>
                <a:ext cx="576064" cy="464580"/>
              </a:xfrm>
              <a:prstGeom prst="rect">
                <a:avLst/>
              </a:prstGeom>
            </p:spPr>
            <p:txBody>
              <a:bodyPr wrap="none" lIns="0" tIns="0" rIns="0" bIns="0">
                <a:noAutofit/>
              </a:bodyPr>
              <a:lstStyle/>
              <a:p>
                <a:pPr indent="0">
                  <a:lnSpc>
                    <a:spcPts val="3660"/>
                  </a:lnSpc>
                  <a:spcAft>
                    <a:spcPts val="420"/>
                  </a:spcAft>
                </a:pPr>
                <a:r>
                  <a:rPr lang="en-US" sz="1200" dirty="0" err="1">
                    <a:solidFill>
                      <a:srgbClr val="FF7C79"/>
                    </a:solidFill>
                    <a:latin typeface="Calibri"/>
                  </a:rPr>
                  <a:t>Telegraf</a:t>
                </a:r>
                <a:endParaRPr lang="en-US" sz="1200" dirty="0">
                  <a:solidFill>
                    <a:srgbClr val="FF7C79"/>
                  </a:solidFill>
                  <a:latin typeface="Calibri"/>
                </a:endParaRPr>
              </a:p>
            </p:txBody>
          </p:sp>
          <p:pic>
            <p:nvPicPr>
              <p:cNvPr id="9" name="Рисунок 8">
                <a:extLst>
                  <a:ext uri="{FF2B5EF4-FFF2-40B4-BE49-F238E27FC236}">
                    <a16:creationId xmlns:a16="http://schemas.microsoft.com/office/drawing/2014/main" id="{85F49889-D308-1184-905D-2DB745CF36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6110" y="3011818"/>
                <a:ext cx="1078855" cy="356718"/>
              </a:xfrm>
              <a:prstGeom prst="rect">
                <a:avLst/>
              </a:prstGeom>
            </p:spPr>
          </p:pic>
          <p:pic>
            <p:nvPicPr>
              <p:cNvPr id="12" name="Рисунок 11">
                <a:extLst>
                  <a:ext uri="{FF2B5EF4-FFF2-40B4-BE49-F238E27FC236}">
                    <a16:creationId xmlns:a16="http://schemas.microsoft.com/office/drawing/2014/main" id="{8AC59961-B7F9-9DD7-190B-0B830215BC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5039" y="3405572"/>
                <a:ext cx="445999" cy="455476"/>
              </a:xfrm>
              <a:prstGeom prst="rect">
                <a:avLst/>
              </a:prstGeom>
            </p:spPr>
          </p:pic>
        </p:grpSp>
      </p:grpSp>
    </p:spTree>
    <p:extLst>
      <p:ext uri="{BB962C8B-B14F-4D97-AF65-F5344CB8AC3E}">
        <p14:creationId xmlns:p14="http://schemas.microsoft.com/office/powerpoint/2010/main" val="86952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a:extLst>
              <a:ext uri="{FF2B5EF4-FFF2-40B4-BE49-F238E27FC236}">
                <a16:creationId xmlns:a16="http://schemas.microsoft.com/office/drawing/2014/main" id="{3AA3A757-F1BA-479B-8559-E50B0CFC5602}"/>
              </a:ext>
            </a:extLst>
          </p:cNvPr>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Номер слайда 3">
            <a:extLst>
              <a:ext uri="{FF2B5EF4-FFF2-40B4-BE49-F238E27FC236}">
                <a16:creationId xmlns:a16="http://schemas.microsoft.com/office/drawing/2014/main" id="{8BE39A37-CF3F-452C-9E53-CD5BA40C2BA6}"/>
              </a:ext>
            </a:extLst>
          </p:cNvPr>
          <p:cNvSpPr txBox="1">
            <a:spLocks/>
          </p:cNvSpPr>
          <p:nvPr/>
        </p:nvSpPr>
        <p:spPr bwMode="auto">
          <a:xfrm>
            <a:off x="8460432" y="6524625"/>
            <a:ext cx="504056"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24</a:t>
            </a:fld>
            <a:endParaRPr lang="en-US" sz="1200" dirty="0">
              <a:solidFill>
                <a:schemeClr val="bg2">
                  <a:lumMod val="75000"/>
                </a:schemeClr>
              </a:solidFill>
            </a:endParaRPr>
          </a:p>
        </p:txBody>
      </p:sp>
      <p:sp>
        <p:nvSpPr>
          <p:cNvPr id="126" name="Rectangle 2">
            <a:extLst>
              <a:ext uri="{FF2B5EF4-FFF2-40B4-BE49-F238E27FC236}">
                <a16:creationId xmlns:a16="http://schemas.microsoft.com/office/drawing/2014/main" id="{5DF22F35-5883-57B4-29D3-35D2829F492C}"/>
              </a:ext>
            </a:extLst>
          </p:cNvPr>
          <p:cNvSpPr>
            <a:spLocks noGrp="1" noChangeArrowheads="1"/>
          </p:cNvSpPr>
          <p:nvPr>
            <p:ph type="title"/>
          </p:nvPr>
        </p:nvSpPr>
        <p:spPr>
          <a:xfrm>
            <a:off x="0" y="404664"/>
            <a:ext cx="9144000" cy="595536"/>
          </a:xfrm>
        </p:spPr>
        <p:txBody>
          <a:bodyPr/>
          <a:lstStyle/>
          <a:p>
            <a:r>
              <a:rPr lang="en-US" sz="3000" b="1" dirty="0">
                <a:solidFill>
                  <a:srgbClr val="FFFFFF"/>
                </a:solidFill>
                <a:effectLst>
                  <a:outerShdw blurRad="38100" dist="38100" dir="2700000" algn="tl">
                    <a:srgbClr val="000000">
                      <a:alpha val="43137"/>
                    </a:srgbClr>
                  </a:outerShdw>
                </a:effectLst>
                <a:latin typeface="Arial"/>
                <a:cs typeface="Arial" panose="020B0604020202020204" pitchFamily="34" charset="0"/>
              </a:rPr>
              <a:t>Migration from FreeIPA to Keycloak Solution</a:t>
            </a:r>
            <a:endParaRPr lang="en-US" sz="3000" b="1" dirty="0">
              <a:effectLst>
                <a:outerShdw blurRad="38100" dist="38100" dir="2700000" algn="tl">
                  <a:srgbClr val="000000">
                    <a:alpha val="43137"/>
                  </a:srgbClr>
                </a:outerShdw>
              </a:effectLst>
              <a:cs typeface="Arial" panose="020B0604020202020204" pitchFamily="34" charset="0"/>
            </a:endParaRPr>
          </a:p>
        </p:txBody>
      </p:sp>
      <p:grpSp>
        <p:nvGrpSpPr>
          <p:cNvPr id="3" name="Группа 2">
            <a:extLst>
              <a:ext uri="{FF2B5EF4-FFF2-40B4-BE49-F238E27FC236}">
                <a16:creationId xmlns:a16="http://schemas.microsoft.com/office/drawing/2014/main" id="{78BA96E9-21A6-6DAB-6A16-43EAE3AA890F}"/>
              </a:ext>
            </a:extLst>
          </p:cNvPr>
          <p:cNvGrpSpPr/>
          <p:nvPr/>
        </p:nvGrpSpPr>
        <p:grpSpPr>
          <a:xfrm>
            <a:off x="5247454" y="5214256"/>
            <a:ext cx="1912703" cy="992193"/>
            <a:chOff x="366914" y="1484784"/>
            <a:chExt cx="2945150" cy="1498222"/>
          </a:xfrm>
        </p:grpSpPr>
        <p:pic>
          <p:nvPicPr>
            <p:cNvPr id="4" name="Picture 18" descr="ÐÐ¾ÑÐ¾Ð¶ÐµÐµ Ð¸Ð·Ð¾Ð±ÑÐ°Ð¶ÐµÐ½Ð¸Ðµ">
              <a:extLst>
                <a:ext uri="{FF2B5EF4-FFF2-40B4-BE49-F238E27FC236}">
                  <a16:creationId xmlns:a16="http://schemas.microsoft.com/office/drawing/2014/main" id="{F0327BA8-5DA7-1FD0-E910-48ABD7B1D54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941" b="20876"/>
            <a:stretch/>
          </p:blipFill>
          <p:spPr bwMode="auto">
            <a:xfrm>
              <a:off x="833617" y="1484784"/>
              <a:ext cx="1854344" cy="111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C868BD-A6BF-0EDC-0049-2D0D2D8AA11B}"/>
                </a:ext>
              </a:extLst>
            </p:cNvPr>
            <p:cNvSpPr txBox="1"/>
            <p:nvPr/>
          </p:nvSpPr>
          <p:spPr>
            <a:xfrm>
              <a:off x="366914" y="2541497"/>
              <a:ext cx="2945150" cy="441509"/>
            </a:xfrm>
            <a:prstGeom prst="rect">
              <a:avLst/>
            </a:prstGeom>
            <a:noFill/>
          </p:spPr>
          <p:txBody>
            <a:bodyPr wrap="none" rtlCol="0">
              <a:spAutoFit/>
            </a:bodyPr>
            <a:lstStyle/>
            <a:p>
              <a:pPr fontAlgn="base">
                <a:spcBef>
                  <a:spcPct val="0"/>
                </a:spcBef>
                <a:spcAft>
                  <a:spcPct val="0"/>
                </a:spcAft>
              </a:pPr>
              <a:r>
                <a:rPr lang="en-US" sz="1300" dirty="0">
                  <a:solidFill>
                    <a:srgbClr val="000000"/>
                  </a:solidFill>
                  <a:latin typeface="HelveticaNeue"/>
                </a:rPr>
                <a:t>Collaboration Members</a:t>
              </a:r>
              <a:endParaRPr lang="ru-RU" sz="1300" dirty="0">
                <a:solidFill>
                  <a:srgbClr val="000000"/>
                </a:solidFill>
                <a:latin typeface="HelveticaNeue"/>
              </a:endParaRPr>
            </a:p>
          </p:txBody>
        </p:sp>
      </p:grpSp>
      <p:sp>
        <p:nvSpPr>
          <p:cNvPr id="6" name="Text Box 75">
            <a:extLst>
              <a:ext uri="{FF2B5EF4-FFF2-40B4-BE49-F238E27FC236}">
                <a16:creationId xmlns:a16="http://schemas.microsoft.com/office/drawing/2014/main" id="{3BA18280-AB62-B960-74A7-51465EE6E24E}"/>
              </a:ext>
            </a:extLst>
          </p:cNvPr>
          <p:cNvSpPr txBox="1">
            <a:spLocks noChangeArrowheads="1"/>
          </p:cNvSpPr>
          <p:nvPr/>
        </p:nvSpPr>
        <p:spPr bwMode="auto">
          <a:xfrm>
            <a:off x="378372" y="3958211"/>
            <a:ext cx="138531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ru-RU" sz="1100" dirty="0">
                <a:solidFill>
                  <a:srgbClr val="000000"/>
                </a:solidFill>
                <a:latin typeface="HelveticaNeue"/>
              </a:rPr>
              <a:t>Electronic Logbook</a:t>
            </a:r>
          </a:p>
        </p:txBody>
      </p:sp>
      <p:grpSp>
        <p:nvGrpSpPr>
          <p:cNvPr id="71" name="Группа 70">
            <a:extLst>
              <a:ext uri="{FF2B5EF4-FFF2-40B4-BE49-F238E27FC236}">
                <a16:creationId xmlns:a16="http://schemas.microsoft.com/office/drawing/2014/main" id="{C7623A02-EEB4-544D-7BA2-1B9E7172F64D}"/>
              </a:ext>
            </a:extLst>
          </p:cNvPr>
          <p:cNvGrpSpPr/>
          <p:nvPr/>
        </p:nvGrpSpPr>
        <p:grpSpPr>
          <a:xfrm>
            <a:off x="3556949" y="1947083"/>
            <a:ext cx="1468368" cy="547522"/>
            <a:chOff x="3511862" y="1595270"/>
            <a:chExt cx="1851866" cy="547522"/>
          </a:xfrm>
        </p:grpSpPr>
        <p:cxnSp>
          <p:nvCxnSpPr>
            <p:cNvPr id="2" name="Прямая соединительная линия 1">
              <a:extLst>
                <a:ext uri="{FF2B5EF4-FFF2-40B4-BE49-F238E27FC236}">
                  <a16:creationId xmlns:a16="http://schemas.microsoft.com/office/drawing/2014/main" id="{B9D9B82D-95F5-2662-6C4A-7FB826D1DF40}"/>
                </a:ext>
              </a:extLst>
            </p:cNvPr>
            <p:cNvCxnSpPr>
              <a:cxnSpLocks/>
            </p:cNvCxnSpPr>
            <p:nvPr/>
          </p:nvCxnSpPr>
          <p:spPr>
            <a:xfrm flipV="1">
              <a:off x="3729588" y="1880270"/>
              <a:ext cx="1493746" cy="5607"/>
            </a:xfrm>
            <a:prstGeom prst="line">
              <a:avLst/>
            </a:prstGeom>
            <a:noFill/>
            <a:ln w="28575" cap="flat" cmpd="sng" algn="ctr">
              <a:solidFill>
                <a:srgbClr val="C00000"/>
              </a:solidFill>
              <a:prstDash val="solid"/>
              <a:tailEnd type="stealth" w="lg" len="lg"/>
            </a:ln>
            <a:effectLst/>
          </p:spPr>
        </p:cxnSp>
        <p:sp>
          <p:nvSpPr>
            <p:cNvPr id="7" name="TextBox 6">
              <a:extLst>
                <a:ext uri="{FF2B5EF4-FFF2-40B4-BE49-F238E27FC236}">
                  <a16:creationId xmlns:a16="http://schemas.microsoft.com/office/drawing/2014/main" id="{B687655F-0570-EE5D-06EC-3293FD77DE98}"/>
                </a:ext>
              </a:extLst>
            </p:cNvPr>
            <p:cNvSpPr txBox="1"/>
            <p:nvPr/>
          </p:nvSpPr>
          <p:spPr>
            <a:xfrm>
              <a:off x="3511862" y="1595270"/>
              <a:ext cx="1851866" cy="547522"/>
            </a:xfrm>
            <a:prstGeom prst="rect">
              <a:avLst/>
            </a:prstGeom>
            <a:noFill/>
          </p:spPr>
          <p:txBody>
            <a:bodyPr wrap="square">
              <a:spAutoFit/>
            </a:bodyPr>
            <a:lstStyle/>
            <a:p>
              <a:pPr algn="ctr" fontAlgn="base">
                <a:lnSpc>
                  <a:spcPct val="130000"/>
                </a:lnSpc>
                <a:spcBef>
                  <a:spcPct val="0"/>
                </a:spcBef>
                <a:spcAft>
                  <a:spcPct val="0"/>
                </a:spcAft>
                <a:defRPr/>
              </a:pPr>
              <a:r>
                <a:rPr lang="en-US" altLang="ru-RU" sz="1200" dirty="0">
                  <a:solidFill>
                    <a:srgbClr val="000000"/>
                  </a:solidFill>
                  <a:latin typeface="HelveticaNeue"/>
                </a:rPr>
                <a:t>staff</a:t>
              </a:r>
              <a:endParaRPr lang="ru-RU" altLang="ru-RU" sz="1200" dirty="0">
                <a:solidFill>
                  <a:srgbClr val="000000"/>
                </a:solidFill>
                <a:latin typeface="HelveticaNeue"/>
              </a:endParaRPr>
            </a:p>
            <a:p>
              <a:pPr algn="ctr" fontAlgn="base">
                <a:lnSpc>
                  <a:spcPct val="130000"/>
                </a:lnSpc>
                <a:spcBef>
                  <a:spcPct val="0"/>
                </a:spcBef>
                <a:spcAft>
                  <a:spcPct val="0"/>
                </a:spcAft>
                <a:defRPr/>
              </a:pPr>
              <a:r>
                <a:rPr lang="en-US" altLang="ru-RU" sz="1200" dirty="0">
                  <a:solidFill>
                    <a:srgbClr val="C00000"/>
                  </a:solidFill>
                  <a:latin typeface="HelveticaNeue"/>
                </a:rPr>
                <a:t>external users</a:t>
              </a:r>
            </a:p>
          </p:txBody>
        </p:sp>
      </p:grpSp>
      <p:sp>
        <p:nvSpPr>
          <p:cNvPr id="8" name="Прямоугольник 7">
            <a:extLst>
              <a:ext uri="{FF2B5EF4-FFF2-40B4-BE49-F238E27FC236}">
                <a16:creationId xmlns:a16="http://schemas.microsoft.com/office/drawing/2014/main" id="{95DCCB9D-2E25-73CC-7404-CD1E7B3E6DC6}"/>
              </a:ext>
            </a:extLst>
          </p:cNvPr>
          <p:cNvSpPr/>
          <p:nvPr/>
        </p:nvSpPr>
        <p:spPr>
          <a:xfrm>
            <a:off x="6158059" y="2606460"/>
            <a:ext cx="1285032" cy="276999"/>
          </a:xfrm>
          <a:prstGeom prst="rect">
            <a:avLst/>
          </a:prstGeom>
        </p:spPr>
        <p:txBody>
          <a:bodyPr wrap="none">
            <a:spAutoFit/>
          </a:bodyPr>
          <a:lstStyle/>
          <a:p>
            <a:pPr fontAlgn="base">
              <a:spcBef>
                <a:spcPct val="0"/>
              </a:spcBef>
              <a:spcAft>
                <a:spcPct val="0"/>
              </a:spcAft>
            </a:pPr>
            <a:r>
              <a:rPr lang="en-US" altLang="ru-RU" sz="1200" dirty="0">
                <a:solidFill>
                  <a:srgbClr val="000066"/>
                </a:solidFill>
                <a:latin typeface="Arial" charset="0"/>
                <a:hlinkClick r:id="rId3">
                  <a:extLst>
                    <a:ext uri="{A12FA001-AC4F-418D-AE19-62706E023703}">
                      <ahyp:hlinkClr xmlns:ahyp="http://schemas.microsoft.com/office/drawing/2018/hyperlinkcolor" val="tx"/>
                    </a:ext>
                  </a:extLst>
                </a:hlinkClick>
              </a:rPr>
              <a:t>bmn-user.jinr.ru</a:t>
            </a:r>
            <a:r>
              <a:rPr lang="en-US" altLang="ru-RU" sz="1200" dirty="0">
                <a:solidFill>
                  <a:srgbClr val="000066"/>
                </a:solidFill>
                <a:latin typeface="Arial" charset="0"/>
              </a:rPr>
              <a:t> </a:t>
            </a:r>
            <a:endParaRPr lang="ru-RU" sz="1200" dirty="0">
              <a:solidFill>
                <a:srgbClr val="000066"/>
              </a:solidFill>
              <a:latin typeface="Arial" charset="0"/>
            </a:endParaRPr>
          </a:p>
        </p:txBody>
      </p:sp>
      <p:cxnSp>
        <p:nvCxnSpPr>
          <p:cNvPr id="9" name="Google Shape;555;p44">
            <a:extLst>
              <a:ext uri="{FF2B5EF4-FFF2-40B4-BE49-F238E27FC236}">
                <a16:creationId xmlns:a16="http://schemas.microsoft.com/office/drawing/2014/main" id="{9E507A59-7897-D03D-4D31-95255973916A}"/>
              </a:ext>
            </a:extLst>
          </p:cNvPr>
          <p:cNvCxnSpPr>
            <a:cxnSpLocks/>
          </p:cNvCxnSpPr>
          <p:nvPr/>
        </p:nvCxnSpPr>
        <p:spPr>
          <a:xfrm>
            <a:off x="2524429" y="3424216"/>
            <a:ext cx="415695" cy="1329601"/>
          </a:xfrm>
          <a:prstGeom prst="straightConnector1">
            <a:avLst/>
          </a:prstGeom>
          <a:noFill/>
          <a:ln w="9525" cap="flat" cmpd="sng">
            <a:solidFill>
              <a:srgbClr val="000000"/>
            </a:solidFill>
            <a:prstDash val="solid"/>
            <a:round/>
            <a:headEnd type="oval" w="med" len="med"/>
            <a:tailEnd type="oval" w="med" len="med"/>
          </a:ln>
        </p:spPr>
      </p:cxnSp>
      <p:cxnSp>
        <p:nvCxnSpPr>
          <p:cNvPr id="10" name="Google Shape;555;p44">
            <a:extLst>
              <a:ext uri="{FF2B5EF4-FFF2-40B4-BE49-F238E27FC236}">
                <a16:creationId xmlns:a16="http://schemas.microsoft.com/office/drawing/2014/main" id="{BD302C5B-2926-0F76-E9A7-A301AFAEF0B7}"/>
              </a:ext>
            </a:extLst>
          </p:cNvPr>
          <p:cNvCxnSpPr>
            <a:cxnSpLocks/>
          </p:cNvCxnSpPr>
          <p:nvPr/>
        </p:nvCxnSpPr>
        <p:spPr>
          <a:xfrm>
            <a:off x="1356981" y="3753550"/>
            <a:ext cx="1674077" cy="1069314"/>
          </a:xfrm>
          <a:prstGeom prst="straightConnector1">
            <a:avLst/>
          </a:prstGeom>
          <a:noFill/>
          <a:ln w="9525" cap="flat" cmpd="sng">
            <a:solidFill>
              <a:srgbClr val="000000"/>
            </a:solidFill>
            <a:prstDash val="solid"/>
            <a:round/>
            <a:headEnd type="oval" w="med" len="med"/>
            <a:tailEnd type="oval" w="med" len="med"/>
          </a:ln>
        </p:spPr>
      </p:cxnSp>
      <p:pic>
        <p:nvPicPr>
          <p:cNvPr id="11" name="Рисунок 10">
            <a:extLst>
              <a:ext uri="{FF2B5EF4-FFF2-40B4-BE49-F238E27FC236}">
                <a16:creationId xmlns:a16="http://schemas.microsoft.com/office/drawing/2014/main" id="{FCF4832C-078C-6FF0-AAC0-BCB945919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172" y="3269968"/>
            <a:ext cx="880267" cy="761134"/>
          </a:xfrm>
          <a:prstGeom prst="rect">
            <a:avLst/>
          </a:prstGeom>
        </p:spPr>
      </p:pic>
      <p:cxnSp>
        <p:nvCxnSpPr>
          <p:cNvPr id="12" name="Google Shape;555;p44">
            <a:extLst>
              <a:ext uri="{FF2B5EF4-FFF2-40B4-BE49-F238E27FC236}">
                <a16:creationId xmlns:a16="http://schemas.microsoft.com/office/drawing/2014/main" id="{EC686AA0-D615-8155-C43A-BE1C4F68390C}"/>
              </a:ext>
            </a:extLst>
          </p:cNvPr>
          <p:cNvCxnSpPr>
            <a:cxnSpLocks/>
          </p:cNvCxnSpPr>
          <p:nvPr/>
        </p:nvCxnSpPr>
        <p:spPr>
          <a:xfrm>
            <a:off x="1120639" y="4673225"/>
            <a:ext cx="1902109" cy="95799"/>
          </a:xfrm>
          <a:prstGeom prst="straightConnector1">
            <a:avLst/>
          </a:prstGeom>
          <a:noFill/>
          <a:ln w="9525" cap="flat" cmpd="sng">
            <a:solidFill>
              <a:srgbClr val="000000"/>
            </a:solidFill>
            <a:prstDash val="solid"/>
            <a:round/>
            <a:headEnd type="oval" w="med" len="med"/>
            <a:tailEnd type="oval" w="med" len="med"/>
          </a:ln>
        </p:spPr>
      </p:cxnSp>
      <p:pic>
        <p:nvPicPr>
          <p:cNvPr id="13" name="Рисунок 12">
            <a:extLst>
              <a:ext uri="{FF2B5EF4-FFF2-40B4-BE49-F238E27FC236}">
                <a16:creationId xmlns:a16="http://schemas.microsoft.com/office/drawing/2014/main" id="{E4460602-FB9B-45FB-8947-D8F8114361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621" y="4248063"/>
            <a:ext cx="600302" cy="604659"/>
          </a:xfrm>
          <a:prstGeom prst="rect">
            <a:avLst/>
          </a:prstGeom>
        </p:spPr>
      </p:pic>
      <p:cxnSp>
        <p:nvCxnSpPr>
          <p:cNvPr id="14" name="Google Shape;555;p44">
            <a:extLst>
              <a:ext uri="{FF2B5EF4-FFF2-40B4-BE49-F238E27FC236}">
                <a16:creationId xmlns:a16="http://schemas.microsoft.com/office/drawing/2014/main" id="{089AF639-3FE8-B78B-8C48-C0EE64F24298}"/>
              </a:ext>
            </a:extLst>
          </p:cNvPr>
          <p:cNvCxnSpPr>
            <a:cxnSpLocks/>
          </p:cNvCxnSpPr>
          <p:nvPr/>
        </p:nvCxnSpPr>
        <p:spPr>
          <a:xfrm flipV="1">
            <a:off x="1120642" y="4831581"/>
            <a:ext cx="1921029" cy="748526"/>
          </a:xfrm>
          <a:prstGeom prst="straightConnector1">
            <a:avLst/>
          </a:prstGeom>
          <a:noFill/>
          <a:ln w="9525" cap="flat" cmpd="sng">
            <a:solidFill>
              <a:srgbClr val="000000"/>
            </a:solidFill>
            <a:prstDash val="solid"/>
            <a:round/>
            <a:headEnd type="oval" w="med" len="med"/>
            <a:tailEnd type="oval" w="med" len="med"/>
          </a:ln>
        </p:spPr>
      </p:cxnSp>
      <p:grpSp>
        <p:nvGrpSpPr>
          <p:cNvPr id="15" name="Группа 14">
            <a:extLst>
              <a:ext uri="{FF2B5EF4-FFF2-40B4-BE49-F238E27FC236}">
                <a16:creationId xmlns:a16="http://schemas.microsoft.com/office/drawing/2014/main" id="{7DAAAF56-3CB7-66DA-BC38-0EC997E3D2C6}"/>
              </a:ext>
            </a:extLst>
          </p:cNvPr>
          <p:cNvGrpSpPr/>
          <p:nvPr/>
        </p:nvGrpSpPr>
        <p:grpSpPr>
          <a:xfrm>
            <a:off x="703621" y="5094925"/>
            <a:ext cx="629716" cy="657224"/>
            <a:chOff x="6787036" y="3758346"/>
            <a:chExt cx="851652" cy="851652"/>
          </a:xfrm>
        </p:grpSpPr>
        <p:pic>
          <p:nvPicPr>
            <p:cNvPr id="16" name="Рисунок 15">
              <a:extLst>
                <a:ext uri="{FF2B5EF4-FFF2-40B4-BE49-F238E27FC236}">
                  <a16:creationId xmlns:a16="http://schemas.microsoft.com/office/drawing/2014/main" id="{A840D62F-A011-1848-B009-490B0F245C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7036" y="3758346"/>
              <a:ext cx="851652" cy="851652"/>
            </a:xfrm>
            <a:prstGeom prst="rect">
              <a:avLst/>
            </a:prstGeom>
          </p:spPr>
        </p:pic>
        <p:pic>
          <p:nvPicPr>
            <p:cNvPr id="17" name="Рисунок 16">
              <a:extLst>
                <a:ext uri="{FF2B5EF4-FFF2-40B4-BE49-F238E27FC236}">
                  <a16:creationId xmlns:a16="http://schemas.microsoft.com/office/drawing/2014/main" id="{92B012C2-F72D-B2C4-2AAC-B718C6B3BA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0770" y="4059733"/>
              <a:ext cx="310326" cy="354994"/>
            </a:xfrm>
            <a:prstGeom prst="rect">
              <a:avLst/>
            </a:prstGeom>
          </p:spPr>
        </p:pic>
      </p:grpSp>
      <p:sp>
        <p:nvSpPr>
          <p:cNvPr id="18" name="Text Box 75">
            <a:extLst>
              <a:ext uri="{FF2B5EF4-FFF2-40B4-BE49-F238E27FC236}">
                <a16:creationId xmlns:a16="http://schemas.microsoft.com/office/drawing/2014/main" id="{B4052AD2-209D-2D4F-9C1F-8182E7592EAB}"/>
              </a:ext>
            </a:extLst>
          </p:cNvPr>
          <p:cNvSpPr txBox="1">
            <a:spLocks noChangeArrowheads="1"/>
          </p:cNvSpPr>
          <p:nvPr/>
        </p:nvSpPr>
        <p:spPr bwMode="auto">
          <a:xfrm>
            <a:off x="251520" y="4814904"/>
            <a:ext cx="1446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GB" altLang="ru-RU" sz="1100" dirty="0">
                <a:solidFill>
                  <a:srgbClr val="000000"/>
                </a:solidFill>
                <a:latin typeface="HelveticaNeue"/>
              </a:rPr>
              <a:t>Condition Database</a:t>
            </a:r>
          </a:p>
        </p:txBody>
      </p:sp>
      <p:sp>
        <p:nvSpPr>
          <p:cNvPr id="19" name="Text Box 75">
            <a:extLst>
              <a:ext uri="{FF2B5EF4-FFF2-40B4-BE49-F238E27FC236}">
                <a16:creationId xmlns:a16="http://schemas.microsoft.com/office/drawing/2014/main" id="{AE8DB6B7-7779-07C6-8315-CA8BC0F41487}"/>
              </a:ext>
            </a:extLst>
          </p:cNvPr>
          <p:cNvSpPr txBox="1">
            <a:spLocks noChangeArrowheads="1"/>
          </p:cNvSpPr>
          <p:nvPr/>
        </p:nvSpPr>
        <p:spPr bwMode="auto">
          <a:xfrm>
            <a:off x="293685" y="5730622"/>
            <a:ext cx="149963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ru-RU" sz="1100" dirty="0">
                <a:solidFill>
                  <a:srgbClr val="000000"/>
                </a:solidFill>
              </a:rPr>
              <a:t>Geometry</a:t>
            </a:r>
            <a:r>
              <a:rPr lang="ru-RU" altLang="ru-RU" sz="1100" dirty="0">
                <a:solidFill>
                  <a:srgbClr val="000000"/>
                </a:solidFill>
              </a:rPr>
              <a:t> </a:t>
            </a:r>
            <a:r>
              <a:rPr lang="en-US" altLang="ru-RU" sz="1100" dirty="0">
                <a:solidFill>
                  <a:srgbClr val="000000"/>
                </a:solidFill>
              </a:rPr>
              <a:t>Database</a:t>
            </a:r>
          </a:p>
        </p:txBody>
      </p:sp>
      <p:grpSp>
        <p:nvGrpSpPr>
          <p:cNvPr id="20" name="Группа 19">
            <a:extLst>
              <a:ext uri="{FF2B5EF4-FFF2-40B4-BE49-F238E27FC236}">
                <a16:creationId xmlns:a16="http://schemas.microsoft.com/office/drawing/2014/main" id="{B00075F4-0818-C5C8-898B-A1DEE6B954CF}"/>
              </a:ext>
            </a:extLst>
          </p:cNvPr>
          <p:cNvGrpSpPr/>
          <p:nvPr/>
        </p:nvGrpSpPr>
        <p:grpSpPr>
          <a:xfrm>
            <a:off x="2400704" y="2911595"/>
            <a:ext cx="1591913" cy="600164"/>
            <a:chOff x="4425024" y="3062126"/>
            <a:chExt cx="1591913" cy="600164"/>
          </a:xfrm>
        </p:grpSpPr>
        <p:pic>
          <p:nvPicPr>
            <p:cNvPr id="21" name="Рисунок 20">
              <a:extLst>
                <a:ext uri="{FF2B5EF4-FFF2-40B4-BE49-F238E27FC236}">
                  <a16:creationId xmlns:a16="http://schemas.microsoft.com/office/drawing/2014/main" id="{8975D1BB-B85B-6D11-5D8C-3621C2FB11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25024" y="3097268"/>
              <a:ext cx="537436" cy="537434"/>
            </a:xfrm>
            <a:prstGeom prst="rect">
              <a:avLst/>
            </a:prstGeom>
          </p:spPr>
        </p:pic>
        <p:sp>
          <p:nvSpPr>
            <p:cNvPr id="22" name="TextBox 21">
              <a:extLst>
                <a:ext uri="{FF2B5EF4-FFF2-40B4-BE49-F238E27FC236}">
                  <a16:creationId xmlns:a16="http://schemas.microsoft.com/office/drawing/2014/main" id="{D62BEAF9-2AA0-28E8-4994-EF30D5606919}"/>
                </a:ext>
              </a:extLst>
            </p:cNvPr>
            <p:cNvSpPr txBox="1"/>
            <p:nvPr/>
          </p:nvSpPr>
          <p:spPr>
            <a:xfrm>
              <a:off x="4944343" y="3062126"/>
              <a:ext cx="1072594" cy="600164"/>
            </a:xfrm>
            <a:prstGeom prst="rect">
              <a:avLst/>
            </a:prstGeom>
            <a:noFill/>
          </p:spPr>
          <p:txBody>
            <a:bodyPr wrap="square">
              <a:spAutoFit/>
            </a:bodyPr>
            <a:lstStyle/>
            <a:p>
              <a:pPr fontAlgn="base">
                <a:spcBef>
                  <a:spcPct val="0"/>
                </a:spcBef>
                <a:spcAft>
                  <a:spcPct val="0"/>
                </a:spcAft>
              </a:pPr>
              <a:r>
                <a:rPr lang="en-GB" altLang="ru-RU" sz="1100" dirty="0">
                  <a:solidFill>
                    <a:srgbClr val="000000"/>
                  </a:solidFill>
                  <a:latin typeface="HelveticaNeue"/>
                </a:rPr>
                <a:t>Wiki Document Server</a:t>
              </a:r>
            </a:p>
          </p:txBody>
        </p:sp>
      </p:grpSp>
      <p:cxnSp>
        <p:nvCxnSpPr>
          <p:cNvPr id="23" name="Google Shape;555;p44">
            <a:extLst>
              <a:ext uri="{FF2B5EF4-FFF2-40B4-BE49-F238E27FC236}">
                <a16:creationId xmlns:a16="http://schemas.microsoft.com/office/drawing/2014/main" id="{DA8E7B12-731A-C18D-4331-EA17DA8CD296}"/>
              </a:ext>
            </a:extLst>
          </p:cNvPr>
          <p:cNvCxnSpPr>
            <a:cxnSpLocks/>
          </p:cNvCxnSpPr>
          <p:nvPr/>
        </p:nvCxnSpPr>
        <p:spPr>
          <a:xfrm flipV="1">
            <a:off x="2331799" y="4794662"/>
            <a:ext cx="699259" cy="1069383"/>
          </a:xfrm>
          <a:prstGeom prst="straightConnector1">
            <a:avLst/>
          </a:prstGeom>
          <a:noFill/>
          <a:ln w="9525" cap="flat" cmpd="sng">
            <a:solidFill>
              <a:srgbClr val="000000"/>
            </a:solidFill>
            <a:prstDash val="solid"/>
            <a:round/>
            <a:headEnd type="oval" w="med" len="med"/>
            <a:tailEnd type="oval" w="med" len="med"/>
          </a:ln>
        </p:spPr>
      </p:cxnSp>
      <p:cxnSp>
        <p:nvCxnSpPr>
          <p:cNvPr id="24" name="Google Shape;555;p44">
            <a:extLst>
              <a:ext uri="{FF2B5EF4-FFF2-40B4-BE49-F238E27FC236}">
                <a16:creationId xmlns:a16="http://schemas.microsoft.com/office/drawing/2014/main" id="{C432082F-394F-6ADC-A472-2DBDFE2E3392}"/>
              </a:ext>
            </a:extLst>
          </p:cNvPr>
          <p:cNvCxnSpPr>
            <a:cxnSpLocks/>
          </p:cNvCxnSpPr>
          <p:nvPr/>
        </p:nvCxnSpPr>
        <p:spPr>
          <a:xfrm flipH="1" flipV="1">
            <a:off x="3022748" y="4792545"/>
            <a:ext cx="938487" cy="923130"/>
          </a:xfrm>
          <a:prstGeom prst="straightConnector1">
            <a:avLst/>
          </a:prstGeom>
          <a:noFill/>
          <a:ln w="9525" cap="flat" cmpd="sng">
            <a:solidFill>
              <a:srgbClr val="000000"/>
            </a:solidFill>
            <a:prstDash val="solid"/>
            <a:round/>
            <a:headEnd type="oval" w="med" len="med"/>
            <a:tailEnd type="oval" w="med" len="med"/>
          </a:ln>
        </p:spPr>
      </p:cxnSp>
      <p:cxnSp>
        <p:nvCxnSpPr>
          <p:cNvPr id="25" name="Google Shape;555;p44">
            <a:extLst>
              <a:ext uri="{FF2B5EF4-FFF2-40B4-BE49-F238E27FC236}">
                <a16:creationId xmlns:a16="http://schemas.microsoft.com/office/drawing/2014/main" id="{AC4E010C-9459-F450-6B1D-FA99431F9BC9}"/>
              </a:ext>
            </a:extLst>
          </p:cNvPr>
          <p:cNvCxnSpPr>
            <a:cxnSpLocks/>
          </p:cNvCxnSpPr>
          <p:nvPr/>
        </p:nvCxnSpPr>
        <p:spPr>
          <a:xfrm flipH="1" flipV="1">
            <a:off x="2996781" y="4792545"/>
            <a:ext cx="348221" cy="1071500"/>
          </a:xfrm>
          <a:prstGeom prst="straightConnector1">
            <a:avLst/>
          </a:prstGeom>
          <a:noFill/>
          <a:ln w="9525" cap="flat" cmpd="sng">
            <a:solidFill>
              <a:srgbClr val="000000"/>
            </a:solidFill>
            <a:prstDash val="solid"/>
            <a:round/>
            <a:headEnd type="oval" w="med" len="med"/>
            <a:tailEnd type="oval" w="med" len="med"/>
          </a:ln>
        </p:spPr>
      </p:cxnSp>
      <p:grpSp>
        <p:nvGrpSpPr>
          <p:cNvPr id="26" name="Группа 25">
            <a:extLst>
              <a:ext uri="{FF2B5EF4-FFF2-40B4-BE49-F238E27FC236}">
                <a16:creationId xmlns:a16="http://schemas.microsoft.com/office/drawing/2014/main" id="{1B535522-4105-9055-3ADA-C0366F6FA8EA}"/>
              </a:ext>
            </a:extLst>
          </p:cNvPr>
          <p:cNvGrpSpPr/>
          <p:nvPr/>
        </p:nvGrpSpPr>
        <p:grpSpPr>
          <a:xfrm>
            <a:off x="1958456" y="5519972"/>
            <a:ext cx="629716" cy="985052"/>
            <a:chOff x="6787036" y="3758346"/>
            <a:chExt cx="851652" cy="1287395"/>
          </a:xfrm>
        </p:grpSpPr>
        <p:sp>
          <p:nvSpPr>
            <p:cNvPr id="28" name="Text Box 75">
              <a:extLst>
                <a:ext uri="{FF2B5EF4-FFF2-40B4-BE49-F238E27FC236}">
                  <a16:creationId xmlns:a16="http://schemas.microsoft.com/office/drawing/2014/main" id="{933E6C60-0CE8-3D30-7422-51CC96256ABD}"/>
                </a:ext>
              </a:extLst>
            </p:cNvPr>
            <p:cNvSpPr txBox="1">
              <a:spLocks noChangeArrowheads="1"/>
            </p:cNvSpPr>
            <p:nvPr/>
          </p:nvSpPr>
          <p:spPr bwMode="auto">
            <a:xfrm>
              <a:off x="7095746" y="4586603"/>
              <a:ext cx="319695" cy="45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endParaRPr lang="en-US" altLang="ru-RU" sz="1200" dirty="0">
                <a:solidFill>
                  <a:srgbClr val="000000"/>
                </a:solidFill>
                <a:latin typeface="Arial" charset="0"/>
              </a:endParaRPr>
            </a:p>
          </p:txBody>
        </p:sp>
        <p:grpSp>
          <p:nvGrpSpPr>
            <p:cNvPr id="29" name="Группа 28">
              <a:extLst>
                <a:ext uri="{FF2B5EF4-FFF2-40B4-BE49-F238E27FC236}">
                  <a16:creationId xmlns:a16="http://schemas.microsoft.com/office/drawing/2014/main" id="{6C99D10C-46FB-6253-97C4-80FB059FEF8C}"/>
                </a:ext>
              </a:extLst>
            </p:cNvPr>
            <p:cNvGrpSpPr/>
            <p:nvPr/>
          </p:nvGrpSpPr>
          <p:grpSpPr>
            <a:xfrm>
              <a:off x="6787036" y="3758346"/>
              <a:ext cx="851652" cy="851652"/>
              <a:chOff x="6787036" y="3758346"/>
              <a:chExt cx="851652" cy="851652"/>
            </a:xfrm>
          </p:grpSpPr>
          <p:pic>
            <p:nvPicPr>
              <p:cNvPr id="31" name="Рисунок 30">
                <a:extLst>
                  <a:ext uri="{FF2B5EF4-FFF2-40B4-BE49-F238E27FC236}">
                    <a16:creationId xmlns:a16="http://schemas.microsoft.com/office/drawing/2014/main" id="{6A55FAA1-FB92-5B82-D5F9-8C5146F563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7036" y="3758346"/>
                <a:ext cx="851652" cy="851652"/>
              </a:xfrm>
              <a:prstGeom prst="rect">
                <a:avLst/>
              </a:prstGeom>
            </p:spPr>
          </p:pic>
          <p:pic>
            <p:nvPicPr>
              <p:cNvPr id="32" name="Рисунок 31">
                <a:extLst>
                  <a:ext uri="{FF2B5EF4-FFF2-40B4-BE49-F238E27FC236}">
                    <a16:creationId xmlns:a16="http://schemas.microsoft.com/office/drawing/2014/main" id="{170573A4-317C-D9BA-EC31-22A02642A34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004013" y="4048392"/>
                <a:ext cx="387399" cy="396694"/>
              </a:xfrm>
              <a:prstGeom prst="rect">
                <a:avLst/>
              </a:prstGeom>
            </p:spPr>
          </p:pic>
        </p:grpSp>
      </p:grpSp>
      <p:sp>
        <p:nvSpPr>
          <p:cNvPr id="33" name="TextBox 32">
            <a:extLst>
              <a:ext uri="{FF2B5EF4-FFF2-40B4-BE49-F238E27FC236}">
                <a16:creationId xmlns:a16="http://schemas.microsoft.com/office/drawing/2014/main" id="{D3137487-03EE-1B90-C590-EE1B0D508CFC}"/>
              </a:ext>
            </a:extLst>
          </p:cNvPr>
          <p:cNvSpPr txBox="1"/>
          <p:nvPr/>
        </p:nvSpPr>
        <p:spPr>
          <a:xfrm>
            <a:off x="1437363" y="6099100"/>
            <a:ext cx="1579360" cy="430887"/>
          </a:xfrm>
          <a:prstGeom prst="rect">
            <a:avLst/>
          </a:prstGeom>
          <a:noFill/>
        </p:spPr>
        <p:txBody>
          <a:bodyPr wrap="square">
            <a:spAutoFit/>
          </a:bodyPr>
          <a:lstStyle/>
          <a:p>
            <a:pPr algn="ctr"/>
            <a:r>
              <a:rPr lang="en-US" altLang="ru-RU" sz="1100" dirty="0">
                <a:solidFill>
                  <a:srgbClr val="000000"/>
                </a:solidFill>
                <a:latin typeface="+mj-lt"/>
              </a:rPr>
              <a:t>Configuration</a:t>
            </a:r>
          </a:p>
          <a:p>
            <a:pPr algn="ctr"/>
            <a:r>
              <a:rPr lang="en-US" altLang="ru-RU" sz="1100" dirty="0">
                <a:solidFill>
                  <a:srgbClr val="000000"/>
                </a:solidFill>
                <a:latin typeface="+mj-lt"/>
              </a:rPr>
              <a:t>System</a:t>
            </a:r>
          </a:p>
        </p:txBody>
      </p:sp>
      <p:pic>
        <p:nvPicPr>
          <p:cNvPr id="34" name="Рисунок 33">
            <a:extLst>
              <a:ext uri="{FF2B5EF4-FFF2-40B4-BE49-F238E27FC236}">
                <a16:creationId xmlns:a16="http://schemas.microsoft.com/office/drawing/2014/main" id="{E47781DD-34B2-BB07-2313-AF9359F32D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6793" y="5392768"/>
            <a:ext cx="1087206" cy="731393"/>
          </a:xfrm>
          <a:prstGeom prst="rect">
            <a:avLst/>
          </a:prstGeom>
        </p:spPr>
      </p:pic>
      <p:grpSp>
        <p:nvGrpSpPr>
          <p:cNvPr id="35" name="Группа 34">
            <a:extLst>
              <a:ext uri="{FF2B5EF4-FFF2-40B4-BE49-F238E27FC236}">
                <a16:creationId xmlns:a16="http://schemas.microsoft.com/office/drawing/2014/main" id="{C935B579-3E97-38A5-E861-E8DB6621B39C}"/>
              </a:ext>
            </a:extLst>
          </p:cNvPr>
          <p:cNvGrpSpPr/>
          <p:nvPr/>
        </p:nvGrpSpPr>
        <p:grpSpPr>
          <a:xfrm>
            <a:off x="3066708" y="5653902"/>
            <a:ext cx="575980" cy="923130"/>
            <a:chOff x="6787036" y="3758346"/>
            <a:chExt cx="851652" cy="1306009"/>
          </a:xfrm>
        </p:grpSpPr>
        <p:sp>
          <p:nvSpPr>
            <p:cNvPr id="36" name="Text Box 75">
              <a:extLst>
                <a:ext uri="{FF2B5EF4-FFF2-40B4-BE49-F238E27FC236}">
                  <a16:creationId xmlns:a16="http://schemas.microsoft.com/office/drawing/2014/main" id="{AF66E418-D431-C075-3B50-C8D5928775C9}"/>
                </a:ext>
              </a:extLst>
            </p:cNvPr>
            <p:cNvSpPr txBox="1">
              <a:spLocks noChangeArrowheads="1"/>
            </p:cNvSpPr>
            <p:nvPr/>
          </p:nvSpPr>
          <p:spPr bwMode="auto">
            <a:xfrm>
              <a:off x="7089264" y="4586602"/>
              <a:ext cx="332656" cy="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endParaRPr lang="en-US" altLang="ru-RU" sz="1200" dirty="0">
                <a:solidFill>
                  <a:srgbClr val="000000"/>
                </a:solidFill>
                <a:latin typeface="Arial" charset="0"/>
              </a:endParaRPr>
            </a:p>
          </p:txBody>
        </p:sp>
        <p:grpSp>
          <p:nvGrpSpPr>
            <p:cNvPr id="37" name="Группа 36">
              <a:extLst>
                <a:ext uri="{FF2B5EF4-FFF2-40B4-BE49-F238E27FC236}">
                  <a16:creationId xmlns:a16="http://schemas.microsoft.com/office/drawing/2014/main" id="{13884E42-D52C-1333-4BE3-B3782B7FCD1A}"/>
                </a:ext>
              </a:extLst>
            </p:cNvPr>
            <p:cNvGrpSpPr/>
            <p:nvPr/>
          </p:nvGrpSpPr>
          <p:grpSpPr>
            <a:xfrm>
              <a:off x="6787036" y="3758346"/>
              <a:ext cx="851652" cy="851652"/>
              <a:chOff x="6787036" y="3758346"/>
              <a:chExt cx="851652" cy="851652"/>
            </a:xfrm>
          </p:grpSpPr>
          <p:pic>
            <p:nvPicPr>
              <p:cNvPr id="38" name="Рисунок 37">
                <a:extLst>
                  <a:ext uri="{FF2B5EF4-FFF2-40B4-BE49-F238E27FC236}">
                    <a16:creationId xmlns:a16="http://schemas.microsoft.com/office/drawing/2014/main" id="{098CAE56-DFCA-2BCA-924D-DF208CC7E3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87036" y="3758346"/>
                <a:ext cx="851652" cy="851652"/>
              </a:xfrm>
              <a:prstGeom prst="rect">
                <a:avLst/>
              </a:prstGeom>
            </p:spPr>
          </p:pic>
          <p:pic>
            <p:nvPicPr>
              <p:cNvPr id="39" name="Рисунок 38">
                <a:extLst>
                  <a:ext uri="{FF2B5EF4-FFF2-40B4-BE49-F238E27FC236}">
                    <a16:creationId xmlns:a16="http://schemas.microsoft.com/office/drawing/2014/main" id="{C56A64BA-7513-393B-3EA8-13A19D759C4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999075" y="4014247"/>
                <a:ext cx="439114" cy="420579"/>
              </a:xfrm>
              <a:prstGeom prst="rect">
                <a:avLst/>
              </a:prstGeom>
            </p:spPr>
          </p:pic>
        </p:grpSp>
      </p:grpSp>
      <p:sp>
        <p:nvSpPr>
          <p:cNvPr id="40" name="TextBox 39">
            <a:extLst>
              <a:ext uri="{FF2B5EF4-FFF2-40B4-BE49-F238E27FC236}">
                <a16:creationId xmlns:a16="http://schemas.microsoft.com/office/drawing/2014/main" id="{DC9AF592-40EF-8FFB-0BB5-167866285197}"/>
              </a:ext>
            </a:extLst>
          </p:cNvPr>
          <p:cNvSpPr txBox="1"/>
          <p:nvPr/>
        </p:nvSpPr>
        <p:spPr>
          <a:xfrm>
            <a:off x="2716778" y="6220504"/>
            <a:ext cx="1275839" cy="261610"/>
          </a:xfrm>
          <a:prstGeom prst="rect">
            <a:avLst/>
          </a:prstGeom>
          <a:noFill/>
        </p:spPr>
        <p:txBody>
          <a:bodyPr wrap="square">
            <a:spAutoFit/>
          </a:bodyPr>
          <a:lstStyle/>
          <a:p>
            <a:pPr algn="ctr"/>
            <a:r>
              <a:rPr lang="en-US" altLang="ru-RU" sz="1100" dirty="0">
                <a:solidFill>
                  <a:srgbClr val="000000"/>
                </a:solidFill>
                <a:latin typeface="+mj-lt"/>
              </a:rPr>
              <a:t>Event Catalogue</a:t>
            </a:r>
          </a:p>
        </p:txBody>
      </p:sp>
      <p:pic>
        <p:nvPicPr>
          <p:cNvPr id="41" name="Рисунок 40">
            <a:extLst>
              <a:ext uri="{FF2B5EF4-FFF2-40B4-BE49-F238E27FC236}">
                <a16:creationId xmlns:a16="http://schemas.microsoft.com/office/drawing/2014/main" id="{B795804A-7AFD-6FD1-379B-E0CED0E29B0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18246" y="4447697"/>
            <a:ext cx="979146" cy="744151"/>
          </a:xfrm>
          <a:prstGeom prst="rect">
            <a:avLst/>
          </a:prstGeom>
        </p:spPr>
      </p:pic>
      <p:pic>
        <p:nvPicPr>
          <p:cNvPr id="42" name="Рисунок 41">
            <a:extLst>
              <a:ext uri="{FF2B5EF4-FFF2-40B4-BE49-F238E27FC236}">
                <a16:creationId xmlns:a16="http://schemas.microsoft.com/office/drawing/2014/main" id="{F4D153B4-E74C-36E2-FFC1-35599432153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844025" y="4052409"/>
            <a:ext cx="285750" cy="790575"/>
          </a:xfrm>
          <a:prstGeom prst="rect">
            <a:avLst/>
          </a:prstGeom>
        </p:spPr>
      </p:pic>
      <p:pic>
        <p:nvPicPr>
          <p:cNvPr id="43" name="Рисунок 42">
            <a:extLst>
              <a:ext uri="{FF2B5EF4-FFF2-40B4-BE49-F238E27FC236}">
                <a16:creationId xmlns:a16="http://schemas.microsoft.com/office/drawing/2014/main" id="{899793A9-C9CF-54BE-5289-35A7E1A3231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622496" y="3666378"/>
            <a:ext cx="484607" cy="473204"/>
          </a:xfrm>
          <a:prstGeom prst="rect">
            <a:avLst/>
          </a:prstGeom>
        </p:spPr>
      </p:pic>
      <p:grpSp>
        <p:nvGrpSpPr>
          <p:cNvPr id="44" name="Группа 43">
            <a:extLst>
              <a:ext uri="{FF2B5EF4-FFF2-40B4-BE49-F238E27FC236}">
                <a16:creationId xmlns:a16="http://schemas.microsoft.com/office/drawing/2014/main" id="{5EC69802-4826-5155-0641-00762050BD38}"/>
              </a:ext>
            </a:extLst>
          </p:cNvPr>
          <p:cNvGrpSpPr/>
          <p:nvPr/>
        </p:nvGrpSpPr>
        <p:grpSpPr>
          <a:xfrm>
            <a:off x="7661618" y="1072599"/>
            <a:ext cx="1059838" cy="483070"/>
            <a:chOff x="8210440" y="1932761"/>
            <a:chExt cx="1183992" cy="512077"/>
          </a:xfrm>
        </p:grpSpPr>
        <p:pic>
          <p:nvPicPr>
            <p:cNvPr id="46" name="Рисунок 45">
              <a:extLst>
                <a:ext uri="{FF2B5EF4-FFF2-40B4-BE49-F238E27FC236}">
                  <a16:creationId xmlns:a16="http://schemas.microsoft.com/office/drawing/2014/main" id="{36831413-F6BB-E2D0-D99F-03AC52AD8F8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8210440" y="1932761"/>
              <a:ext cx="520516" cy="512077"/>
            </a:xfrm>
            <a:prstGeom prst="rect">
              <a:avLst/>
            </a:prstGeom>
          </p:spPr>
        </p:pic>
        <p:sp>
          <p:nvSpPr>
            <p:cNvPr id="47" name="Прямоугольник 46">
              <a:extLst>
                <a:ext uri="{FF2B5EF4-FFF2-40B4-BE49-F238E27FC236}">
                  <a16:creationId xmlns:a16="http://schemas.microsoft.com/office/drawing/2014/main" id="{0B678F7E-0BAD-186D-D806-C62D21FE4D76}"/>
                </a:ext>
              </a:extLst>
            </p:cNvPr>
            <p:cNvSpPr/>
            <p:nvPr/>
          </p:nvSpPr>
          <p:spPr>
            <a:xfrm>
              <a:off x="8675266" y="2086646"/>
              <a:ext cx="719166" cy="261610"/>
            </a:xfrm>
            <a:prstGeom prst="rect">
              <a:avLst/>
            </a:prstGeom>
          </p:spPr>
          <p:txBody>
            <a:bodyPr wrap="square">
              <a:spAutoFit/>
            </a:bodyPr>
            <a:lstStyle/>
            <a:p>
              <a:pPr algn="ctr" fontAlgn="base">
                <a:spcBef>
                  <a:spcPct val="0"/>
                </a:spcBef>
                <a:spcAft>
                  <a:spcPct val="0"/>
                </a:spcAft>
              </a:pPr>
              <a:r>
                <a:rPr lang="en-US" sz="1100" dirty="0">
                  <a:solidFill>
                    <a:srgbClr val="000000"/>
                  </a:solidFill>
                  <a:latin typeface="Arial"/>
                  <a:cs typeface="Lexend Deca" panose="020B0604020202020204" charset="-78"/>
                </a:rPr>
                <a:t>admins</a:t>
              </a:r>
              <a:endParaRPr lang="ru-RU" sz="1100" dirty="0">
                <a:solidFill>
                  <a:srgbClr val="000000"/>
                </a:solidFill>
                <a:latin typeface="Arial"/>
                <a:cs typeface="Lexend Deca" panose="020B0604020202020204" charset="-78"/>
              </a:endParaRPr>
            </a:p>
          </p:txBody>
        </p:sp>
      </p:grpSp>
      <p:grpSp>
        <p:nvGrpSpPr>
          <p:cNvPr id="48" name="Группа 47">
            <a:extLst>
              <a:ext uri="{FF2B5EF4-FFF2-40B4-BE49-F238E27FC236}">
                <a16:creationId xmlns:a16="http://schemas.microsoft.com/office/drawing/2014/main" id="{8F952F07-24D4-FCC7-BD7B-6022D7489C87}"/>
              </a:ext>
            </a:extLst>
          </p:cNvPr>
          <p:cNvGrpSpPr/>
          <p:nvPr/>
        </p:nvGrpSpPr>
        <p:grpSpPr>
          <a:xfrm>
            <a:off x="7654771" y="1622651"/>
            <a:ext cx="1093693" cy="401089"/>
            <a:chOff x="8809255" y="1939020"/>
            <a:chExt cx="1093693" cy="442705"/>
          </a:xfrm>
        </p:grpSpPr>
        <p:pic>
          <p:nvPicPr>
            <p:cNvPr id="49" name="Рисунок 48">
              <a:extLst>
                <a:ext uri="{FF2B5EF4-FFF2-40B4-BE49-F238E27FC236}">
                  <a16:creationId xmlns:a16="http://schemas.microsoft.com/office/drawing/2014/main" id="{9F8E8DE6-9E3D-2C63-372B-48C74148265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809255" y="1939020"/>
              <a:ext cx="464373" cy="442705"/>
            </a:xfrm>
            <a:prstGeom prst="rect">
              <a:avLst/>
            </a:prstGeom>
          </p:spPr>
        </p:pic>
        <p:sp>
          <p:nvSpPr>
            <p:cNvPr id="50" name="Прямоугольник 49">
              <a:extLst>
                <a:ext uri="{FF2B5EF4-FFF2-40B4-BE49-F238E27FC236}">
                  <a16:creationId xmlns:a16="http://schemas.microsoft.com/office/drawing/2014/main" id="{B805C8D3-0C43-4E2E-9D9F-EC6FC3FE19EC}"/>
                </a:ext>
              </a:extLst>
            </p:cNvPr>
            <p:cNvSpPr/>
            <p:nvPr/>
          </p:nvSpPr>
          <p:spPr>
            <a:xfrm>
              <a:off x="9183782" y="2058953"/>
              <a:ext cx="719166" cy="261610"/>
            </a:xfrm>
            <a:prstGeom prst="rect">
              <a:avLst/>
            </a:prstGeom>
          </p:spPr>
          <p:txBody>
            <a:bodyPr wrap="square">
              <a:spAutoFit/>
            </a:bodyPr>
            <a:lstStyle/>
            <a:p>
              <a:pPr algn="ctr" fontAlgn="base">
                <a:spcBef>
                  <a:spcPct val="0"/>
                </a:spcBef>
                <a:spcAft>
                  <a:spcPct val="0"/>
                </a:spcAft>
              </a:pPr>
              <a:r>
                <a:rPr lang="en-US" sz="1100" dirty="0">
                  <a:solidFill>
                    <a:srgbClr val="000000"/>
                  </a:solidFill>
                  <a:latin typeface="Arial"/>
                  <a:cs typeface="Lexend Deca" panose="020B0604020202020204" charset="-78"/>
                </a:rPr>
                <a:t>writers</a:t>
              </a:r>
              <a:endParaRPr lang="ru-RU" sz="1100" dirty="0">
                <a:solidFill>
                  <a:srgbClr val="000000"/>
                </a:solidFill>
                <a:latin typeface="Arial"/>
                <a:cs typeface="Lexend Deca" panose="020B0604020202020204" charset="-78"/>
              </a:endParaRPr>
            </a:p>
          </p:txBody>
        </p:sp>
      </p:grpSp>
      <p:grpSp>
        <p:nvGrpSpPr>
          <p:cNvPr id="51" name="Группа 50">
            <a:extLst>
              <a:ext uri="{FF2B5EF4-FFF2-40B4-BE49-F238E27FC236}">
                <a16:creationId xmlns:a16="http://schemas.microsoft.com/office/drawing/2014/main" id="{C81AD8D0-2A20-5349-5506-4F547522A55C}"/>
              </a:ext>
            </a:extLst>
          </p:cNvPr>
          <p:cNvGrpSpPr/>
          <p:nvPr/>
        </p:nvGrpSpPr>
        <p:grpSpPr>
          <a:xfrm>
            <a:off x="7674777" y="2164289"/>
            <a:ext cx="1105085" cy="396070"/>
            <a:chOff x="9394195" y="1963493"/>
            <a:chExt cx="1190332" cy="418232"/>
          </a:xfrm>
        </p:grpSpPr>
        <p:pic>
          <p:nvPicPr>
            <p:cNvPr id="52" name="Рисунок 51">
              <a:extLst>
                <a:ext uri="{FF2B5EF4-FFF2-40B4-BE49-F238E27FC236}">
                  <a16:creationId xmlns:a16="http://schemas.microsoft.com/office/drawing/2014/main" id="{3BB689BD-CE5F-5914-157F-B39ECAA6B0C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9394195" y="1963493"/>
              <a:ext cx="418232" cy="418232"/>
            </a:xfrm>
            <a:prstGeom prst="rect">
              <a:avLst/>
            </a:prstGeom>
          </p:spPr>
        </p:pic>
        <p:sp>
          <p:nvSpPr>
            <p:cNvPr id="53" name="Прямоугольник 52">
              <a:extLst>
                <a:ext uri="{FF2B5EF4-FFF2-40B4-BE49-F238E27FC236}">
                  <a16:creationId xmlns:a16="http://schemas.microsoft.com/office/drawing/2014/main" id="{93550219-48EF-2A1D-8763-7545803373FF}"/>
                </a:ext>
              </a:extLst>
            </p:cNvPr>
            <p:cNvSpPr/>
            <p:nvPr/>
          </p:nvSpPr>
          <p:spPr>
            <a:xfrm>
              <a:off x="9762325" y="2035080"/>
              <a:ext cx="822202" cy="261610"/>
            </a:xfrm>
            <a:prstGeom prst="rect">
              <a:avLst/>
            </a:prstGeom>
          </p:spPr>
          <p:txBody>
            <a:bodyPr wrap="square">
              <a:spAutoFit/>
            </a:bodyPr>
            <a:lstStyle/>
            <a:p>
              <a:pPr algn="ctr" fontAlgn="base">
                <a:spcBef>
                  <a:spcPct val="0"/>
                </a:spcBef>
                <a:spcAft>
                  <a:spcPct val="0"/>
                </a:spcAft>
              </a:pPr>
              <a:r>
                <a:rPr lang="en-US" sz="1100" dirty="0">
                  <a:solidFill>
                    <a:srgbClr val="000000"/>
                  </a:solidFill>
                  <a:latin typeface="Arial"/>
                  <a:cs typeface="Lexend Deca" panose="020B0604020202020204" charset="-78"/>
                </a:rPr>
                <a:t>readers</a:t>
              </a:r>
              <a:endParaRPr lang="ru-RU" sz="1100" dirty="0">
                <a:solidFill>
                  <a:srgbClr val="000000"/>
                </a:solidFill>
                <a:latin typeface="Arial"/>
                <a:cs typeface="Lexend Deca" panose="020B0604020202020204" charset="-78"/>
              </a:endParaRPr>
            </a:p>
          </p:txBody>
        </p:sp>
      </p:grpSp>
      <p:cxnSp>
        <p:nvCxnSpPr>
          <p:cNvPr id="54" name="Прямая соединительная линия 53">
            <a:extLst>
              <a:ext uri="{FF2B5EF4-FFF2-40B4-BE49-F238E27FC236}">
                <a16:creationId xmlns:a16="http://schemas.microsoft.com/office/drawing/2014/main" id="{511B1256-DF48-947D-77D8-BBB0CC4CC5BA}"/>
              </a:ext>
            </a:extLst>
          </p:cNvPr>
          <p:cNvCxnSpPr>
            <a:cxnSpLocks/>
          </p:cNvCxnSpPr>
          <p:nvPr/>
        </p:nvCxnSpPr>
        <p:spPr>
          <a:xfrm>
            <a:off x="4145072" y="4065566"/>
            <a:ext cx="1656000" cy="9719"/>
          </a:xfrm>
          <a:prstGeom prst="line">
            <a:avLst/>
          </a:prstGeom>
          <a:noFill/>
          <a:ln w="38100" cap="flat" cmpd="sng" algn="ctr">
            <a:solidFill>
              <a:srgbClr val="969696">
                <a:lumMod val="50000"/>
              </a:srgbClr>
            </a:solidFill>
            <a:prstDash val="solid"/>
          </a:ln>
          <a:effectLst/>
        </p:spPr>
      </p:cxnSp>
      <p:cxnSp>
        <p:nvCxnSpPr>
          <p:cNvPr id="55" name="Прямая соединительная линия 54">
            <a:extLst>
              <a:ext uri="{FF2B5EF4-FFF2-40B4-BE49-F238E27FC236}">
                <a16:creationId xmlns:a16="http://schemas.microsoft.com/office/drawing/2014/main" id="{7A752794-8D92-69FA-5B4C-7C1954442D26}"/>
              </a:ext>
            </a:extLst>
          </p:cNvPr>
          <p:cNvCxnSpPr>
            <a:cxnSpLocks/>
          </p:cNvCxnSpPr>
          <p:nvPr/>
        </p:nvCxnSpPr>
        <p:spPr>
          <a:xfrm>
            <a:off x="6528005" y="3542727"/>
            <a:ext cx="1212347" cy="0"/>
          </a:xfrm>
          <a:prstGeom prst="line">
            <a:avLst/>
          </a:prstGeom>
          <a:noFill/>
          <a:ln w="38100" cap="flat" cmpd="sng" algn="ctr">
            <a:solidFill>
              <a:srgbClr val="969696">
                <a:lumMod val="50000"/>
              </a:srgbClr>
            </a:solidFill>
            <a:prstDash val="solid"/>
          </a:ln>
          <a:effectLst/>
        </p:spPr>
      </p:cxnSp>
      <p:pic>
        <p:nvPicPr>
          <p:cNvPr id="56" name="Рисунок 55">
            <a:extLst>
              <a:ext uri="{FF2B5EF4-FFF2-40B4-BE49-F238E27FC236}">
                <a16:creationId xmlns:a16="http://schemas.microsoft.com/office/drawing/2014/main" id="{30B45A9A-74D8-DD88-D197-973C92A5920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896862" y="3923275"/>
            <a:ext cx="281448" cy="281448"/>
          </a:xfrm>
          <a:prstGeom prst="rect">
            <a:avLst/>
          </a:prstGeom>
        </p:spPr>
      </p:pic>
      <p:pic>
        <p:nvPicPr>
          <p:cNvPr id="57" name="Рисунок 56">
            <a:extLst>
              <a:ext uri="{FF2B5EF4-FFF2-40B4-BE49-F238E27FC236}">
                <a16:creationId xmlns:a16="http://schemas.microsoft.com/office/drawing/2014/main" id="{47B1AF73-9FAC-F9E3-3E54-8A280D35B5A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746233" y="3391540"/>
            <a:ext cx="281448" cy="281448"/>
          </a:xfrm>
          <a:prstGeom prst="rect">
            <a:avLst/>
          </a:prstGeom>
        </p:spPr>
      </p:pic>
      <p:cxnSp>
        <p:nvCxnSpPr>
          <p:cNvPr id="58" name="Прямая соединительная линия 57">
            <a:extLst>
              <a:ext uri="{FF2B5EF4-FFF2-40B4-BE49-F238E27FC236}">
                <a16:creationId xmlns:a16="http://schemas.microsoft.com/office/drawing/2014/main" id="{85B221DA-BA69-C7BE-1021-05B6ED1DCEA2}"/>
              </a:ext>
            </a:extLst>
          </p:cNvPr>
          <p:cNvCxnSpPr>
            <a:cxnSpLocks/>
          </p:cNvCxnSpPr>
          <p:nvPr/>
        </p:nvCxnSpPr>
        <p:spPr>
          <a:xfrm>
            <a:off x="6649388" y="4426785"/>
            <a:ext cx="1656000" cy="9719"/>
          </a:xfrm>
          <a:prstGeom prst="line">
            <a:avLst/>
          </a:prstGeom>
          <a:noFill/>
          <a:ln w="38100" cap="flat" cmpd="sng" algn="ctr">
            <a:solidFill>
              <a:srgbClr val="969696">
                <a:lumMod val="50000"/>
              </a:srgbClr>
            </a:solidFill>
            <a:prstDash val="solid"/>
          </a:ln>
          <a:effectLst/>
        </p:spPr>
      </p:cxnSp>
      <p:pic>
        <p:nvPicPr>
          <p:cNvPr id="59" name="Рисунок 58">
            <a:extLst>
              <a:ext uri="{FF2B5EF4-FFF2-40B4-BE49-F238E27FC236}">
                <a16:creationId xmlns:a16="http://schemas.microsoft.com/office/drawing/2014/main" id="{D438135E-B502-26C6-2C77-916BA32ACA1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227320" y="4286061"/>
            <a:ext cx="281448" cy="281448"/>
          </a:xfrm>
          <a:prstGeom prst="rect">
            <a:avLst/>
          </a:prstGeom>
        </p:spPr>
      </p:pic>
      <p:pic>
        <p:nvPicPr>
          <p:cNvPr id="60" name="Рисунок 59">
            <a:extLst>
              <a:ext uri="{FF2B5EF4-FFF2-40B4-BE49-F238E27FC236}">
                <a16:creationId xmlns:a16="http://schemas.microsoft.com/office/drawing/2014/main" id="{EFE6367B-F754-9E69-4E14-9AA0D9FEF77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006363" y="3055053"/>
            <a:ext cx="2312780" cy="2134384"/>
          </a:xfrm>
          <a:prstGeom prst="rect">
            <a:avLst/>
          </a:prstGeom>
        </p:spPr>
      </p:pic>
      <p:sp>
        <p:nvSpPr>
          <p:cNvPr id="61" name="TextBox 60">
            <a:extLst>
              <a:ext uri="{FF2B5EF4-FFF2-40B4-BE49-F238E27FC236}">
                <a16:creationId xmlns:a16="http://schemas.microsoft.com/office/drawing/2014/main" id="{116894B4-AB8B-9897-2C0D-AE45E5DBB551}"/>
              </a:ext>
            </a:extLst>
          </p:cNvPr>
          <p:cNvSpPr txBox="1"/>
          <p:nvPr/>
        </p:nvSpPr>
        <p:spPr>
          <a:xfrm>
            <a:off x="6485631" y="3198136"/>
            <a:ext cx="1169140" cy="353943"/>
          </a:xfrm>
          <a:prstGeom prst="rect">
            <a:avLst/>
          </a:prstGeom>
          <a:noFill/>
        </p:spPr>
        <p:txBody>
          <a:bodyPr wrap="square">
            <a:spAutoFit/>
          </a:bodyPr>
          <a:lstStyle/>
          <a:p>
            <a:pPr fontAlgn="base">
              <a:spcBef>
                <a:spcPct val="0"/>
              </a:spcBef>
              <a:spcAft>
                <a:spcPct val="0"/>
              </a:spcAft>
            </a:pPr>
            <a:r>
              <a:rPr lang="ru-RU" altLang="ru-RU" sz="1700" b="1" dirty="0">
                <a:solidFill>
                  <a:srgbClr val="000000"/>
                </a:solidFill>
                <a:effectLst>
                  <a:outerShdw blurRad="38100" dist="38100" dir="2700000" algn="tl">
                    <a:srgbClr val="000000">
                      <a:alpha val="43137"/>
                    </a:srgbClr>
                  </a:outerShdw>
                </a:effectLst>
                <a:latin typeface="HelveticaNeue"/>
              </a:rPr>
              <a:t>5</a:t>
            </a:r>
            <a:r>
              <a:rPr lang="en-US" altLang="ru-RU" sz="1700" b="1" dirty="0">
                <a:solidFill>
                  <a:srgbClr val="000000"/>
                </a:solidFill>
                <a:effectLst>
                  <a:outerShdw blurRad="38100" dist="38100" dir="2700000" algn="tl">
                    <a:srgbClr val="000000">
                      <a:alpha val="43137"/>
                    </a:srgbClr>
                  </a:outerShdw>
                </a:effectLst>
                <a:latin typeface="HelveticaNeue"/>
              </a:rPr>
              <a:t>4 Users</a:t>
            </a:r>
            <a:endParaRPr lang="ru-RU" sz="1700" b="1" dirty="0">
              <a:solidFill>
                <a:srgbClr val="000000"/>
              </a:solidFill>
              <a:effectLst>
                <a:outerShdw blurRad="38100" dist="38100" dir="2700000" algn="tl">
                  <a:srgbClr val="000000">
                    <a:alpha val="43137"/>
                  </a:srgbClr>
                </a:outerShdw>
              </a:effectLst>
              <a:latin typeface="HelveticaNeue"/>
            </a:endParaRPr>
          </a:p>
        </p:txBody>
      </p:sp>
      <p:sp>
        <p:nvSpPr>
          <p:cNvPr id="62" name="TextBox 61">
            <a:extLst>
              <a:ext uri="{FF2B5EF4-FFF2-40B4-BE49-F238E27FC236}">
                <a16:creationId xmlns:a16="http://schemas.microsoft.com/office/drawing/2014/main" id="{CFF1FB80-6E60-8074-8589-DBC88A86E3F9}"/>
              </a:ext>
            </a:extLst>
          </p:cNvPr>
          <p:cNvSpPr txBox="1"/>
          <p:nvPr/>
        </p:nvSpPr>
        <p:spPr>
          <a:xfrm>
            <a:off x="7020272" y="4084696"/>
            <a:ext cx="1292791" cy="353943"/>
          </a:xfrm>
          <a:prstGeom prst="rect">
            <a:avLst/>
          </a:prstGeom>
          <a:noFill/>
        </p:spPr>
        <p:txBody>
          <a:bodyPr wrap="square">
            <a:spAutoFit/>
          </a:bodyPr>
          <a:lstStyle/>
          <a:p>
            <a:pPr fontAlgn="base">
              <a:spcBef>
                <a:spcPct val="0"/>
              </a:spcBef>
              <a:spcAft>
                <a:spcPct val="0"/>
              </a:spcAft>
            </a:pPr>
            <a:r>
              <a:rPr lang="en-US" altLang="ru-RU" sz="1700" b="1" dirty="0">
                <a:solidFill>
                  <a:srgbClr val="000000"/>
                </a:solidFill>
                <a:effectLst>
                  <a:outerShdw blurRad="38100" dist="38100" dir="2700000" algn="tl">
                    <a:srgbClr val="000000">
                      <a:alpha val="43137"/>
                    </a:srgbClr>
                  </a:outerShdw>
                </a:effectLst>
                <a:latin typeface="HelveticaNeue"/>
              </a:rPr>
              <a:t>14 Groups</a:t>
            </a:r>
            <a:endParaRPr lang="ru-RU" sz="1700" b="1" dirty="0">
              <a:solidFill>
                <a:srgbClr val="000000"/>
              </a:solidFill>
              <a:effectLst>
                <a:outerShdw blurRad="38100" dist="38100" dir="2700000" algn="tl">
                  <a:srgbClr val="000000">
                    <a:alpha val="43137"/>
                  </a:srgbClr>
                </a:outerShdw>
              </a:effectLst>
              <a:latin typeface="HelveticaNeue"/>
            </a:endParaRPr>
          </a:p>
        </p:txBody>
      </p:sp>
      <p:sp>
        <p:nvSpPr>
          <p:cNvPr id="63" name="TextBox 62">
            <a:extLst>
              <a:ext uri="{FF2B5EF4-FFF2-40B4-BE49-F238E27FC236}">
                <a16:creationId xmlns:a16="http://schemas.microsoft.com/office/drawing/2014/main" id="{56B44AFA-8582-59FD-B9EA-D89041EE129A}"/>
              </a:ext>
            </a:extLst>
          </p:cNvPr>
          <p:cNvSpPr txBox="1"/>
          <p:nvPr/>
        </p:nvSpPr>
        <p:spPr>
          <a:xfrm>
            <a:off x="4117572" y="3729376"/>
            <a:ext cx="1464486" cy="353943"/>
          </a:xfrm>
          <a:prstGeom prst="rect">
            <a:avLst/>
          </a:prstGeom>
          <a:noFill/>
        </p:spPr>
        <p:txBody>
          <a:bodyPr wrap="square">
            <a:spAutoFit/>
          </a:bodyPr>
          <a:lstStyle/>
          <a:p>
            <a:pPr fontAlgn="base">
              <a:spcBef>
                <a:spcPct val="0"/>
              </a:spcBef>
              <a:spcAft>
                <a:spcPct val="0"/>
              </a:spcAft>
            </a:pPr>
            <a:r>
              <a:rPr lang="ru-RU" altLang="ru-RU" sz="1700" b="1" dirty="0">
                <a:solidFill>
                  <a:srgbClr val="000000"/>
                </a:solidFill>
                <a:effectLst>
                  <a:outerShdw blurRad="38100" dist="38100" dir="2700000" algn="tl">
                    <a:srgbClr val="000000">
                      <a:alpha val="43137"/>
                    </a:srgbClr>
                  </a:outerShdw>
                </a:effectLst>
                <a:latin typeface="HelveticaNeue"/>
              </a:rPr>
              <a:t>7</a:t>
            </a:r>
            <a:r>
              <a:rPr lang="en-US" altLang="ru-RU" sz="1700" b="1" dirty="0">
                <a:solidFill>
                  <a:srgbClr val="000000"/>
                </a:solidFill>
                <a:effectLst>
                  <a:outerShdw blurRad="38100" dist="38100" dir="2700000" algn="tl">
                    <a:srgbClr val="000000">
                      <a:alpha val="43137"/>
                    </a:srgbClr>
                  </a:outerShdw>
                </a:effectLst>
                <a:latin typeface="HelveticaNeue"/>
              </a:rPr>
              <a:t> Services</a:t>
            </a:r>
            <a:endParaRPr lang="ru-RU" sz="1700" b="1" dirty="0">
              <a:solidFill>
                <a:srgbClr val="000000"/>
              </a:solidFill>
              <a:effectLst>
                <a:outerShdw blurRad="38100" dist="38100" dir="2700000" algn="tl">
                  <a:srgbClr val="000000">
                    <a:alpha val="43137"/>
                  </a:srgbClr>
                </a:outerShdw>
              </a:effectLst>
              <a:latin typeface="HelveticaNeue"/>
            </a:endParaRPr>
          </a:p>
        </p:txBody>
      </p:sp>
      <p:pic>
        <p:nvPicPr>
          <p:cNvPr id="97" name="Рисунок 96">
            <a:extLst>
              <a:ext uri="{FF2B5EF4-FFF2-40B4-BE49-F238E27FC236}">
                <a16:creationId xmlns:a16="http://schemas.microsoft.com/office/drawing/2014/main" id="{3522AD23-1B21-1C9A-5F84-431DCCB43719}"/>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b="9208"/>
          <a:stretch/>
        </p:blipFill>
        <p:spPr>
          <a:xfrm>
            <a:off x="1935204" y="1879740"/>
            <a:ext cx="1174056" cy="781126"/>
          </a:xfrm>
          <a:prstGeom prst="rect">
            <a:avLst/>
          </a:prstGeom>
        </p:spPr>
      </p:pic>
      <p:pic>
        <p:nvPicPr>
          <p:cNvPr id="98" name="Рисунок 97">
            <a:extLst>
              <a:ext uri="{FF2B5EF4-FFF2-40B4-BE49-F238E27FC236}">
                <a16:creationId xmlns:a16="http://schemas.microsoft.com/office/drawing/2014/main" id="{2CF60BE3-25FF-9AD8-7F96-883B3E004E8C}"/>
              </a:ext>
            </a:extLst>
          </p:cNvPr>
          <p:cNvPicPr>
            <a:picLocks noChangeAspect="1"/>
          </p:cNvPicPr>
          <p:nvPr/>
        </p:nvPicPr>
        <p:blipFill>
          <a:blip r:embed="rId27"/>
          <a:stretch>
            <a:fillRect/>
          </a:stretch>
        </p:blipFill>
        <p:spPr>
          <a:xfrm>
            <a:off x="5905386" y="1058193"/>
            <a:ext cx="1705743" cy="1552967"/>
          </a:xfrm>
          <a:prstGeom prst="rect">
            <a:avLst/>
          </a:prstGeom>
        </p:spPr>
      </p:pic>
      <p:sp>
        <p:nvSpPr>
          <p:cNvPr id="99" name="TextBox 98">
            <a:extLst>
              <a:ext uri="{FF2B5EF4-FFF2-40B4-BE49-F238E27FC236}">
                <a16:creationId xmlns:a16="http://schemas.microsoft.com/office/drawing/2014/main" id="{475235B4-14C7-9937-2203-18ABF0D00C09}"/>
              </a:ext>
            </a:extLst>
          </p:cNvPr>
          <p:cNvSpPr txBox="1"/>
          <p:nvPr/>
        </p:nvSpPr>
        <p:spPr>
          <a:xfrm>
            <a:off x="6145047" y="1194602"/>
            <a:ext cx="1229229" cy="261610"/>
          </a:xfrm>
          <a:prstGeom prst="rect">
            <a:avLst/>
          </a:prstGeom>
          <a:noFill/>
        </p:spPr>
        <p:txBody>
          <a:bodyPr wrap="square">
            <a:spAutoFit/>
          </a:bodyPr>
          <a:lstStyle/>
          <a:p>
            <a:pPr algn="ctr" fontAlgn="base">
              <a:spcBef>
                <a:spcPct val="0"/>
              </a:spcBef>
              <a:spcAft>
                <a:spcPct val="0"/>
              </a:spcAft>
            </a:pPr>
            <a:r>
              <a:rPr lang="en-US" sz="1100" dirty="0">
                <a:solidFill>
                  <a:srgbClr val="FFFFFF"/>
                </a:solidFill>
                <a:latin typeface="Lexend Deca" panose="020B0604020202020204" charset="-78"/>
                <a:cs typeface="Lexend Deca" panose="020B0604020202020204" charset="-78"/>
              </a:rPr>
              <a:t>user cabinet </a:t>
            </a:r>
            <a:endParaRPr lang="ru-RU" sz="1100" dirty="0">
              <a:solidFill>
                <a:srgbClr val="FFFFFF"/>
              </a:solidFill>
              <a:latin typeface="Arial" charset="0"/>
              <a:cs typeface="Lexend Deca" panose="020B0604020202020204" charset="-78"/>
            </a:endParaRPr>
          </a:p>
        </p:txBody>
      </p:sp>
      <p:pic>
        <p:nvPicPr>
          <p:cNvPr id="105" name="Рисунок 104">
            <a:extLst>
              <a:ext uri="{FF2B5EF4-FFF2-40B4-BE49-F238E27FC236}">
                <a16:creationId xmlns:a16="http://schemas.microsoft.com/office/drawing/2014/main" id="{A0B5F0A3-EAF4-78BD-CD6A-97D869F39880}"/>
              </a:ext>
            </a:extLst>
          </p:cNvPr>
          <p:cNvPicPr>
            <a:picLocks noChangeAspect="1"/>
          </p:cNvPicPr>
          <p:nvPr/>
        </p:nvPicPr>
        <p:blipFill>
          <a:blip r:embed="rId28"/>
          <a:stretch>
            <a:fillRect/>
          </a:stretch>
        </p:blipFill>
        <p:spPr>
          <a:xfrm>
            <a:off x="3126803" y="1867889"/>
            <a:ext cx="681956" cy="985047"/>
          </a:xfrm>
          <a:prstGeom prst="rect">
            <a:avLst/>
          </a:prstGeom>
        </p:spPr>
      </p:pic>
      <p:sp>
        <p:nvSpPr>
          <p:cNvPr id="96" name="Дата 1">
            <a:extLst>
              <a:ext uri="{FF2B5EF4-FFF2-40B4-BE49-F238E27FC236}">
                <a16:creationId xmlns:a16="http://schemas.microsoft.com/office/drawing/2014/main" id="{33038345-AC4C-A37F-98EC-B05D9A9AA107}"/>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pic>
        <p:nvPicPr>
          <p:cNvPr id="45" name="Рисунок 44">
            <a:extLst>
              <a:ext uri="{FF2B5EF4-FFF2-40B4-BE49-F238E27FC236}">
                <a16:creationId xmlns:a16="http://schemas.microsoft.com/office/drawing/2014/main" id="{FC0E2B3F-534C-2597-BAAF-38C1CA5109B6}"/>
              </a:ext>
            </a:extLst>
          </p:cNvPr>
          <p:cNvPicPr>
            <a:picLocks noChangeAspect="1"/>
          </p:cNvPicPr>
          <p:nvPr/>
        </p:nvPicPr>
        <p:blipFill rotWithShape="1">
          <a:blip r:embed="rId29"/>
          <a:srcRect t="13558" b="11007"/>
          <a:stretch/>
        </p:blipFill>
        <p:spPr>
          <a:xfrm>
            <a:off x="1923388" y="1071091"/>
            <a:ext cx="1243082" cy="676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64" name="Группа 63">
            <a:extLst>
              <a:ext uri="{FF2B5EF4-FFF2-40B4-BE49-F238E27FC236}">
                <a16:creationId xmlns:a16="http://schemas.microsoft.com/office/drawing/2014/main" id="{E7B56DC3-A507-63B1-F42B-ADDC382EA14E}"/>
              </a:ext>
            </a:extLst>
          </p:cNvPr>
          <p:cNvGrpSpPr/>
          <p:nvPr/>
        </p:nvGrpSpPr>
        <p:grpSpPr>
          <a:xfrm>
            <a:off x="3210112" y="972375"/>
            <a:ext cx="678391" cy="866441"/>
            <a:chOff x="4884875" y="3976882"/>
            <a:chExt cx="678391" cy="866441"/>
          </a:xfrm>
        </p:grpSpPr>
        <p:pic>
          <p:nvPicPr>
            <p:cNvPr id="65" name="Рисунок 64">
              <a:extLst>
                <a:ext uri="{FF2B5EF4-FFF2-40B4-BE49-F238E27FC236}">
                  <a16:creationId xmlns:a16="http://schemas.microsoft.com/office/drawing/2014/main" id="{FA751A91-EA8D-B4EF-2A60-D136C74D9644}"/>
                </a:ext>
              </a:extLst>
            </p:cNvPr>
            <p:cNvPicPr>
              <a:picLocks noChangeAspect="1"/>
            </p:cNvPicPr>
            <p:nvPr/>
          </p:nvPicPr>
          <p:blipFill rotWithShape="1">
            <a:blip r:embed="rId30" cstate="print">
              <a:extLst>
                <a:ext uri="{BEBA8EAE-BF5A-486C-A8C5-ECC9F3942E4B}">
                  <a14:imgProps xmlns:a14="http://schemas.microsoft.com/office/drawing/2010/main">
                    <a14:imgLayer r:embed="rId31">
                      <a14:imgEffect>
                        <a14:backgroundRemoval t="17125" b="83932" l="19810" r="80824">
                          <a14:foregroundMark x1="34390" y1="28330" x2="33756" y2="65751"/>
                          <a14:foregroundMark x1="35024" y1="66173" x2="66878" y2="65328"/>
                          <a14:foregroundMark x1="67512" y1="64482" x2="66878" y2="27907"/>
                          <a14:foregroundMark x1="66878" y1="27907" x2="34390" y2="30233"/>
                        </a14:backgroundRemoval>
                      </a14:imgEffect>
                    </a14:imgLayer>
                  </a14:imgProps>
                </a:ext>
                <a:ext uri="{28A0092B-C50C-407E-A947-70E740481C1C}">
                  <a14:useLocalDpi xmlns:a14="http://schemas.microsoft.com/office/drawing/2010/main" val="0"/>
                </a:ext>
              </a:extLst>
            </a:blip>
            <a:srcRect l="33681" t="22446" r="34864" b="31511"/>
            <a:stretch/>
          </p:blipFill>
          <p:spPr>
            <a:xfrm>
              <a:off x="4884875" y="3976882"/>
              <a:ext cx="608405" cy="667923"/>
            </a:xfrm>
            <a:prstGeom prst="rect">
              <a:avLst/>
            </a:prstGeom>
          </p:spPr>
        </p:pic>
        <p:sp>
          <p:nvSpPr>
            <p:cNvPr id="66" name="TextBox 65">
              <a:extLst>
                <a:ext uri="{FF2B5EF4-FFF2-40B4-BE49-F238E27FC236}">
                  <a16:creationId xmlns:a16="http://schemas.microsoft.com/office/drawing/2014/main" id="{C8773D43-FE9D-BAC9-2610-7019FC1CCC10}"/>
                </a:ext>
              </a:extLst>
            </p:cNvPr>
            <p:cNvSpPr txBox="1"/>
            <p:nvPr/>
          </p:nvSpPr>
          <p:spPr>
            <a:xfrm>
              <a:off x="4884875" y="4589407"/>
              <a:ext cx="678391" cy="253916"/>
            </a:xfrm>
            <a:prstGeom prst="rect">
              <a:avLst/>
            </a:prstGeom>
            <a:noFill/>
          </p:spPr>
          <p:txBody>
            <a:bodyPr wrap="none" rtlCol="0">
              <a:spAutoFit/>
            </a:bodyPr>
            <a:lstStyle/>
            <a:p>
              <a:r>
                <a:rPr lang="en-US" sz="1050" dirty="0"/>
                <a:t>FreeIPA</a:t>
              </a:r>
              <a:endParaRPr lang="ru-RU" sz="1050" dirty="0"/>
            </a:p>
          </p:txBody>
        </p:sp>
      </p:grpSp>
      <p:sp>
        <p:nvSpPr>
          <p:cNvPr id="67" name="Прямоугольник 66">
            <a:extLst>
              <a:ext uri="{FF2B5EF4-FFF2-40B4-BE49-F238E27FC236}">
                <a16:creationId xmlns:a16="http://schemas.microsoft.com/office/drawing/2014/main" id="{8831ABF6-0A1B-3919-47D1-0F6CAE7F070C}"/>
              </a:ext>
            </a:extLst>
          </p:cNvPr>
          <p:cNvSpPr/>
          <p:nvPr/>
        </p:nvSpPr>
        <p:spPr>
          <a:xfrm>
            <a:off x="689370" y="1255572"/>
            <a:ext cx="1291187" cy="292388"/>
          </a:xfrm>
          <a:prstGeom prst="rect">
            <a:avLst/>
          </a:prstGeom>
        </p:spPr>
        <p:txBody>
          <a:bodyPr wrap="none">
            <a:spAutoFit/>
          </a:bodyPr>
          <a:lstStyle/>
          <a:p>
            <a:r>
              <a:rPr lang="en-US" altLang="ru-RU" sz="1300" dirty="0">
                <a:solidFill>
                  <a:srgbClr val="000066"/>
                </a:solidFill>
                <a:hlinkClick r:id="rId3">
                  <a:extLst>
                    <a:ext uri="{A12FA001-AC4F-418D-AE19-62706E023703}">
                      <ahyp:hlinkClr xmlns:ahyp="http://schemas.microsoft.com/office/drawing/2018/hyperlinkcolor" val="tx"/>
                    </a:ext>
                  </a:extLst>
                </a:hlinkClick>
              </a:rPr>
              <a:t>bmn-ipa.jinr.ru</a:t>
            </a:r>
            <a:r>
              <a:rPr lang="en-US" altLang="ru-RU" sz="1300" dirty="0">
                <a:solidFill>
                  <a:srgbClr val="000066"/>
                </a:solidFill>
              </a:rPr>
              <a:t> </a:t>
            </a:r>
            <a:endParaRPr lang="ru-RU" sz="1300" dirty="0">
              <a:solidFill>
                <a:srgbClr val="000066"/>
              </a:solidFill>
            </a:endParaRPr>
          </a:p>
        </p:txBody>
      </p:sp>
      <p:grpSp>
        <p:nvGrpSpPr>
          <p:cNvPr id="72" name="Группа 71">
            <a:extLst>
              <a:ext uri="{FF2B5EF4-FFF2-40B4-BE49-F238E27FC236}">
                <a16:creationId xmlns:a16="http://schemas.microsoft.com/office/drawing/2014/main" id="{12EC98BD-DDE2-9DBA-CA43-291215535BCC}"/>
              </a:ext>
            </a:extLst>
          </p:cNvPr>
          <p:cNvGrpSpPr/>
          <p:nvPr/>
        </p:nvGrpSpPr>
        <p:grpSpPr>
          <a:xfrm>
            <a:off x="3781455" y="1063371"/>
            <a:ext cx="2151236" cy="547522"/>
            <a:chOff x="3729588" y="1575964"/>
            <a:chExt cx="2151236" cy="547522"/>
          </a:xfrm>
        </p:grpSpPr>
        <p:cxnSp>
          <p:nvCxnSpPr>
            <p:cNvPr id="73" name="Прямая соединительная линия 72">
              <a:extLst>
                <a:ext uri="{FF2B5EF4-FFF2-40B4-BE49-F238E27FC236}">
                  <a16:creationId xmlns:a16="http://schemas.microsoft.com/office/drawing/2014/main" id="{661BED40-6537-9A37-15A2-C43A6DF5049E}"/>
                </a:ext>
              </a:extLst>
            </p:cNvPr>
            <p:cNvCxnSpPr>
              <a:cxnSpLocks/>
            </p:cNvCxnSpPr>
            <p:nvPr/>
          </p:nvCxnSpPr>
          <p:spPr>
            <a:xfrm>
              <a:off x="3729588" y="1885877"/>
              <a:ext cx="2151236" cy="0"/>
            </a:xfrm>
            <a:prstGeom prst="line">
              <a:avLst/>
            </a:prstGeom>
            <a:noFill/>
            <a:ln w="28575" cap="flat" cmpd="sng" algn="ctr">
              <a:solidFill>
                <a:schemeClr val="tx1"/>
              </a:solidFill>
              <a:prstDash val="solid"/>
              <a:tailEnd type="stealth" w="lg" len="lg"/>
            </a:ln>
            <a:effectLst/>
          </p:spPr>
        </p:cxnSp>
        <p:sp>
          <p:nvSpPr>
            <p:cNvPr id="74" name="TextBox 73">
              <a:extLst>
                <a:ext uri="{FF2B5EF4-FFF2-40B4-BE49-F238E27FC236}">
                  <a16:creationId xmlns:a16="http://schemas.microsoft.com/office/drawing/2014/main" id="{EF1172C5-0112-9C74-A3A2-0B69EB169C6F}"/>
                </a:ext>
              </a:extLst>
            </p:cNvPr>
            <p:cNvSpPr txBox="1"/>
            <p:nvPr/>
          </p:nvSpPr>
          <p:spPr>
            <a:xfrm>
              <a:off x="3865083" y="1575964"/>
              <a:ext cx="1851866" cy="547522"/>
            </a:xfrm>
            <a:prstGeom prst="rect">
              <a:avLst/>
            </a:prstGeom>
            <a:noFill/>
          </p:spPr>
          <p:txBody>
            <a:bodyPr wrap="square">
              <a:spAutoFit/>
            </a:bodyPr>
            <a:lstStyle/>
            <a:p>
              <a:pPr algn="ctr" fontAlgn="base">
                <a:lnSpc>
                  <a:spcPct val="130000"/>
                </a:lnSpc>
                <a:spcBef>
                  <a:spcPct val="0"/>
                </a:spcBef>
                <a:spcAft>
                  <a:spcPct val="0"/>
                </a:spcAft>
                <a:defRPr/>
              </a:pPr>
              <a:r>
                <a:rPr lang="en-US" altLang="ru-RU" sz="1200" dirty="0">
                  <a:solidFill>
                    <a:srgbClr val="000000"/>
                  </a:solidFill>
                  <a:latin typeface="HelveticaNeue"/>
                </a:rPr>
                <a:t>staff</a:t>
              </a:r>
              <a:endParaRPr lang="ru-RU" altLang="ru-RU" sz="1200" dirty="0">
                <a:solidFill>
                  <a:srgbClr val="000000"/>
                </a:solidFill>
                <a:latin typeface="HelveticaNeue"/>
              </a:endParaRPr>
            </a:p>
            <a:p>
              <a:pPr algn="ctr" fontAlgn="base">
                <a:lnSpc>
                  <a:spcPct val="130000"/>
                </a:lnSpc>
                <a:spcBef>
                  <a:spcPct val="0"/>
                </a:spcBef>
                <a:spcAft>
                  <a:spcPct val="0"/>
                </a:spcAft>
                <a:defRPr/>
              </a:pPr>
              <a:r>
                <a:rPr lang="en-US" altLang="ru-RU" sz="1200" dirty="0">
                  <a:latin typeface="HelveticaNeue"/>
                </a:rPr>
                <a:t>external users</a:t>
              </a:r>
            </a:p>
          </p:txBody>
        </p:sp>
      </p:grpSp>
      <p:sp>
        <p:nvSpPr>
          <p:cNvPr id="75" name="Прямоугольник 74">
            <a:extLst>
              <a:ext uri="{FF2B5EF4-FFF2-40B4-BE49-F238E27FC236}">
                <a16:creationId xmlns:a16="http://schemas.microsoft.com/office/drawing/2014/main" id="{2F39BA64-5EFE-7C33-D70F-ECDF528F036F}"/>
              </a:ext>
            </a:extLst>
          </p:cNvPr>
          <p:cNvSpPr/>
          <p:nvPr/>
        </p:nvSpPr>
        <p:spPr>
          <a:xfrm>
            <a:off x="910640" y="2128500"/>
            <a:ext cx="993029" cy="292388"/>
          </a:xfrm>
          <a:prstGeom prst="rect">
            <a:avLst/>
          </a:prstGeom>
        </p:spPr>
        <p:txBody>
          <a:bodyPr wrap="none">
            <a:spAutoFit/>
          </a:bodyPr>
          <a:lstStyle/>
          <a:p>
            <a:r>
              <a:rPr lang="en-US" altLang="ru-RU" sz="1300" u="sng" dirty="0">
                <a:solidFill>
                  <a:srgbClr val="000066"/>
                </a:solidFill>
              </a:rPr>
              <a:t>login.jinr.ru</a:t>
            </a:r>
            <a:endParaRPr lang="ru-RU" sz="1300" u="sng" dirty="0">
              <a:solidFill>
                <a:srgbClr val="000066"/>
              </a:solidFill>
            </a:endParaRPr>
          </a:p>
        </p:txBody>
      </p:sp>
      <p:sp>
        <p:nvSpPr>
          <p:cNvPr id="76" name="Прямоугольник 75">
            <a:extLst>
              <a:ext uri="{FF2B5EF4-FFF2-40B4-BE49-F238E27FC236}">
                <a16:creationId xmlns:a16="http://schemas.microsoft.com/office/drawing/2014/main" id="{55DDCC83-1F0D-D6DF-24D5-507761F8550D}"/>
              </a:ext>
            </a:extLst>
          </p:cNvPr>
          <p:cNvSpPr/>
          <p:nvPr/>
        </p:nvSpPr>
        <p:spPr>
          <a:xfrm>
            <a:off x="2282612" y="1054814"/>
            <a:ext cx="878767" cy="246221"/>
          </a:xfrm>
          <a:prstGeom prst="rect">
            <a:avLst/>
          </a:prstGeom>
        </p:spPr>
        <p:txBody>
          <a:bodyPr wrap="none">
            <a:spAutoFit/>
          </a:bodyPr>
          <a:lstStyle/>
          <a:p>
            <a:r>
              <a:rPr lang="en-US" altLang="ru-RU" sz="1000" dirty="0">
                <a:solidFill>
                  <a:schemeClr val="bg1"/>
                </a:solidFill>
              </a:rPr>
              <a:t>user cabinet</a:t>
            </a:r>
            <a:endParaRPr lang="ru-RU" sz="1000" dirty="0">
              <a:solidFill>
                <a:schemeClr val="bg1"/>
              </a:solidFill>
            </a:endParaRPr>
          </a:p>
        </p:txBody>
      </p:sp>
    </p:spTree>
    <p:extLst>
      <p:ext uri="{BB962C8B-B14F-4D97-AF65-F5344CB8AC3E}">
        <p14:creationId xmlns:p14="http://schemas.microsoft.com/office/powerpoint/2010/main" val="870109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Номер слайда 3"/>
          <p:cNvSpPr>
            <a:spLocks noGrp="1"/>
          </p:cNvSpPr>
          <p:nvPr>
            <p:ph type="sldNum" sz="quarter" idx="4294967295"/>
          </p:nvPr>
        </p:nvSpPr>
        <p:spPr>
          <a:xfrm>
            <a:off x="8460432" y="6524625"/>
            <a:ext cx="504056" cy="320675"/>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25</a:t>
            </a:fld>
            <a:endParaRPr lang="en-US" sz="1200" dirty="0">
              <a:solidFill>
                <a:schemeClr val="bg2">
                  <a:lumMod val="75000"/>
                </a:schemeClr>
              </a:solidFill>
            </a:endParaRPr>
          </a:p>
        </p:txBody>
      </p:sp>
      <p:sp>
        <p:nvSpPr>
          <p:cNvPr id="8" name="TextShape 1"/>
          <p:cNvSpPr txBox="1"/>
          <p:nvPr/>
        </p:nvSpPr>
        <p:spPr>
          <a:xfrm>
            <a:off x="0" y="413542"/>
            <a:ext cx="9144000" cy="576064"/>
          </a:xfrm>
          <a:prstGeom prst="rect">
            <a:avLst/>
          </a:prstGeom>
          <a:noFill/>
          <a:ln>
            <a:noFill/>
          </a:ln>
        </p:spPr>
        <p:txBody>
          <a:bodyPr lIns="0" tIns="0" rIns="0" bIns="0" anchor="ctr"/>
          <a:lstStyle/>
          <a:p>
            <a:pPr algn="ct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BmnRoot. </a:t>
            </a:r>
            <a:r>
              <a:rPr lang="en-US" sz="3000" b="1" i="1" spc="-1" dirty="0">
                <a:solidFill>
                  <a:schemeClr val="bg1"/>
                </a:solidFill>
                <a:effectLst>
                  <a:outerShdw blurRad="38100" dist="38100" dir="2700000" algn="tl">
                    <a:srgbClr val="000000">
                      <a:alpha val="43137"/>
                    </a:srgbClr>
                  </a:outerShdw>
                </a:effectLst>
                <a:uFill>
                  <a:solidFill>
                    <a:srgbClr val="FFFFFF"/>
                  </a:solidFill>
                </a:uFill>
                <a:latin typeface="Arial"/>
              </a:rPr>
              <a:t>Release Issue (23.11.0?)</a:t>
            </a:r>
          </a:p>
        </p:txBody>
      </p:sp>
      <p:sp>
        <p:nvSpPr>
          <p:cNvPr id="14" name="Объект 2"/>
          <p:cNvSpPr txBox="1">
            <a:spLocks/>
          </p:cNvSpPr>
          <p:nvPr/>
        </p:nvSpPr>
        <p:spPr>
          <a:xfrm>
            <a:off x="6078605" y="1647462"/>
            <a:ext cx="3006614" cy="4834447"/>
          </a:xfrm>
          <a:prstGeom prst="rect">
            <a:avLst/>
          </a:prstGeom>
        </p:spPr>
        <p:txBody>
          <a:bodyPr/>
          <a:lstStyle>
            <a:lvl1pPr marL="342900" indent="-342900" algn="l" rtl="0" eaLnBrk="1" fontAlgn="base" hangingPunct="1">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177800" indent="-177800" algn="just">
              <a:spcBef>
                <a:spcPts val="300"/>
              </a:spcBef>
              <a:spcAft>
                <a:spcPts val="300"/>
              </a:spcAft>
              <a:buClr>
                <a:srgbClr val="000090"/>
              </a:buClr>
              <a:buBlip>
                <a:blip r:embed="rId3"/>
              </a:buBlip>
              <a:defRPr/>
            </a:pPr>
            <a:r>
              <a:rPr lang="en-US" sz="1500" kern="0" dirty="0">
                <a:solidFill>
                  <a:srgbClr val="000000"/>
                </a:solidFill>
              </a:rPr>
              <a:t>Improvements of detector geometries, new field map, and simulation, converter and reconstruction tasks for Run 8</a:t>
            </a:r>
          </a:p>
          <a:p>
            <a:pPr marL="177800" indent="-177800" algn="just">
              <a:spcBef>
                <a:spcPts val="300"/>
              </a:spcBef>
              <a:spcAft>
                <a:spcPts val="300"/>
              </a:spcAft>
              <a:buClr>
                <a:srgbClr val="000090"/>
              </a:buClr>
              <a:buBlip>
                <a:blip r:embed="rId3"/>
              </a:buBlip>
              <a:defRPr/>
            </a:pPr>
            <a:r>
              <a:rPr lang="en-US" sz="1500" kern="0" dirty="0">
                <a:solidFill>
                  <a:srgbClr val="000000"/>
                </a:solidFill>
              </a:rPr>
              <a:t>All improvements and</a:t>
            </a:r>
            <a:r>
              <a:rPr lang="ru-RU" sz="1500" kern="0" dirty="0">
                <a:solidFill>
                  <a:srgbClr val="000000"/>
                </a:solidFill>
              </a:rPr>
              <a:t> </a:t>
            </a:r>
            <a:r>
              <a:rPr lang="en-US" sz="1500" kern="0" dirty="0">
                <a:solidFill>
                  <a:srgbClr val="000000"/>
                </a:solidFill>
              </a:rPr>
              <a:t>new features will be described at the release tag</a:t>
            </a:r>
          </a:p>
          <a:p>
            <a:pPr marL="177800" indent="-177800" algn="just">
              <a:spcBef>
                <a:spcPts val="300"/>
              </a:spcBef>
              <a:spcAft>
                <a:spcPts val="300"/>
              </a:spcAft>
              <a:buClr>
                <a:srgbClr val="000090"/>
              </a:buClr>
              <a:buBlip>
                <a:blip r:embed="rId3"/>
              </a:buBlip>
              <a:defRPr/>
            </a:pPr>
            <a:r>
              <a:rPr lang="en-US" sz="1500" kern="0" dirty="0">
                <a:solidFill>
                  <a:srgbClr val="000000"/>
                </a:solidFill>
              </a:rPr>
              <a:t>Mass production is currently being performed via DIRAC by Igor Pelevanyuk</a:t>
            </a:r>
          </a:p>
          <a:p>
            <a:pPr marL="177800" indent="-177800" algn="just">
              <a:spcBef>
                <a:spcPts val="300"/>
              </a:spcBef>
              <a:spcAft>
                <a:spcPts val="300"/>
              </a:spcAft>
              <a:buClr>
                <a:srgbClr val="000090"/>
              </a:buClr>
              <a:buBlip>
                <a:blip r:embed="rId3"/>
              </a:buBlip>
              <a:defRPr/>
            </a:pPr>
            <a:r>
              <a:rPr lang="en-US" sz="1500" i="1" kern="0" dirty="0">
                <a:solidFill>
                  <a:srgbClr val="000000"/>
                </a:solidFill>
              </a:rPr>
              <a:t>L1Tracking</a:t>
            </a:r>
            <a:r>
              <a:rPr lang="en-US" sz="1500" kern="0" dirty="0">
                <a:solidFill>
                  <a:srgbClr val="000000"/>
                </a:solidFill>
              </a:rPr>
              <a:t> or </a:t>
            </a:r>
            <a:r>
              <a:rPr lang="en-US" sz="1500" i="1" kern="0" dirty="0" err="1">
                <a:solidFill>
                  <a:srgbClr val="000000"/>
                </a:solidFill>
              </a:rPr>
              <a:t>VectorFinder</a:t>
            </a:r>
            <a:r>
              <a:rPr lang="en-US" sz="1500" kern="0" dirty="0">
                <a:solidFill>
                  <a:srgbClr val="000000"/>
                </a:solidFill>
              </a:rPr>
              <a:t> is chosen in the reconstruction. Two mass productions have been performed</a:t>
            </a:r>
          </a:p>
          <a:p>
            <a:pPr marL="177800" indent="-177800" algn="just">
              <a:spcBef>
                <a:spcPts val="300"/>
              </a:spcBef>
              <a:spcAft>
                <a:spcPts val="300"/>
              </a:spcAft>
              <a:buClr>
                <a:srgbClr val="000090"/>
              </a:buClr>
              <a:buBlip>
                <a:blip r:embed="rId3"/>
              </a:buBlip>
              <a:defRPr/>
            </a:pPr>
            <a:r>
              <a:rPr lang="en-US" sz="1500" kern="0" dirty="0">
                <a:solidFill>
                  <a:srgbClr val="000000"/>
                </a:solidFill>
              </a:rPr>
              <a:t>BmnRoot supports RedHat 9</a:t>
            </a:r>
          </a:p>
          <a:p>
            <a:pPr marL="177800" indent="-177800" algn="just">
              <a:spcBef>
                <a:spcPts val="300"/>
              </a:spcBef>
              <a:spcAft>
                <a:spcPts val="300"/>
              </a:spcAft>
              <a:buClr>
                <a:srgbClr val="000090"/>
              </a:buClr>
              <a:buBlip>
                <a:blip r:embed="rId3"/>
              </a:buBlip>
              <a:defRPr/>
            </a:pPr>
            <a:r>
              <a:rPr lang="en-US" sz="1500" kern="0" dirty="0">
                <a:solidFill>
                  <a:srgbClr val="000000"/>
                </a:solidFill>
              </a:rPr>
              <a:t>New installation script for FairSoft + FairRoot</a:t>
            </a:r>
          </a:p>
          <a:p>
            <a:pPr marL="92075" indent="0" algn="ctr">
              <a:spcBef>
                <a:spcPts val="0"/>
              </a:spcBef>
              <a:spcAft>
                <a:spcPts val="300"/>
              </a:spcAft>
              <a:buClr>
                <a:srgbClr val="000090"/>
              </a:buClr>
              <a:buNone/>
              <a:defRPr/>
            </a:pPr>
            <a:r>
              <a:rPr lang="en-US" sz="1500" kern="0" dirty="0">
                <a:solidFill>
                  <a:srgbClr val="323165"/>
                </a:solidFill>
                <a:hlinkClick r:id="rId4">
                  <a:extLst>
                    <a:ext uri="{A12FA001-AC4F-418D-AE19-62706E023703}">
                      <ahyp:hlinkClr xmlns:ahyp="http://schemas.microsoft.com/office/drawing/2018/hyperlinkcolor" val="tx"/>
                    </a:ext>
                  </a:extLst>
                </a:hlinkClick>
              </a:rPr>
              <a:t>bmn.jinr.ru/software-installation</a:t>
            </a:r>
            <a:endParaRPr lang="en-US" sz="1500" kern="0" dirty="0">
              <a:solidFill>
                <a:srgbClr val="323165"/>
              </a:solidFill>
            </a:endParaRPr>
          </a:p>
          <a:p>
            <a:pPr marL="0" indent="0" algn="ctr">
              <a:spcBef>
                <a:spcPts val="300"/>
              </a:spcBef>
              <a:spcAft>
                <a:spcPts val="300"/>
              </a:spcAft>
              <a:buClr>
                <a:srgbClr val="000090"/>
              </a:buClr>
              <a:buNone/>
              <a:defRPr/>
            </a:pPr>
            <a:endParaRPr lang="en-US" sz="1500" kern="0" dirty="0">
              <a:solidFill>
                <a:srgbClr val="000000"/>
              </a:solidFill>
            </a:endParaRPr>
          </a:p>
        </p:txBody>
      </p:sp>
      <p:pic>
        <p:nvPicPr>
          <p:cNvPr id="10" name="Picture 4">
            <a:extLst>
              <a:ext uri="{FF2B5EF4-FFF2-40B4-BE49-F238E27FC236}">
                <a16:creationId xmlns:a16="http://schemas.microsoft.com/office/drawing/2014/main" id="{D1B4054E-3C38-4817-879C-4578B567F38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3630"/>
          <a:stretch/>
        </p:blipFill>
        <p:spPr bwMode="auto">
          <a:xfrm>
            <a:off x="323528" y="1087174"/>
            <a:ext cx="1008112" cy="379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ED102D40-F1D6-4788-9C9D-828AAE90007E}"/>
              </a:ext>
            </a:extLst>
          </p:cNvPr>
          <p:cNvSpPr txBox="1"/>
          <p:nvPr/>
        </p:nvSpPr>
        <p:spPr>
          <a:xfrm>
            <a:off x="445017" y="1383727"/>
            <a:ext cx="696831" cy="261610"/>
          </a:xfrm>
          <a:prstGeom prst="rect">
            <a:avLst/>
          </a:prstGeom>
          <a:noFill/>
        </p:spPr>
        <p:txBody>
          <a:bodyPr wrap="square">
            <a:spAutoFit/>
          </a:bodyPr>
          <a:lstStyle/>
          <a:p>
            <a:r>
              <a:rPr lang="en-US" sz="1100" kern="0" dirty="0">
                <a:solidFill>
                  <a:srgbClr val="000000"/>
                </a:solidFill>
              </a:rPr>
              <a:t>apr22</a:t>
            </a:r>
            <a:endParaRPr lang="ru-RU" sz="1100" dirty="0"/>
          </a:p>
        </p:txBody>
      </p:sp>
      <p:sp>
        <p:nvSpPr>
          <p:cNvPr id="13" name="TextBox 12">
            <a:extLst>
              <a:ext uri="{FF2B5EF4-FFF2-40B4-BE49-F238E27FC236}">
                <a16:creationId xmlns:a16="http://schemas.microsoft.com/office/drawing/2014/main" id="{8D0897CF-780C-48D6-92AA-E57A01402928}"/>
              </a:ext>
            </a:extLst>
          </p:cNvPr>
          <p:cNvSpPr txBox="1"/>
          <p:nvPr/>
        </p:nvSpPr>
        <p:spPr>
          <a:xfrm>
            <a:off x="1488268" y="1383727"/>
            <a:ext cx="696831" cy="261610"/>
          </a:xfrm>
          <a:prstGeom prst="rect">
            <a:avLst/>
          </a:prstGeom>
          <a:noFill/>
        </p:spPr>
        <p:txBody>
          <a:bodyPr wrap="square">
            <a:spAutoFit/>
          </a:bodyPr>
          <a:lstStyle/>
          <a:p>
            <a:r>
              <a:rPr lang="en-US" sz="1100" kern="0" dirty="0">
                <a:solidFill>
                  <a:srgbClr val="000000"/>
                </a:solidFill>
              </a:rPr>
              <a:t>v18.6.8</a:t>
            </a:r>
            <a:endParaRPr lang="ru-RU" sz="1100" dirty="0"/>
          </a:p>
        </p:txBody>
      </p:sp>
      <p:pic>
        <p:nvPicPr>
          <p:cNvPr id="17" name="Picture 5">
            <a:extLst>
              <a:ext uri="{FF2B5EF4-FFF2-40B4-BE49-F238E27FC236}">
                <a16:creationId xmlns:a16="http://schemas.microsoft.com/office/drawing/2014/main" id="{E010E8EF-A7E8-4404-9D1F-1AA3C9E2E7F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9320"/>
          <a:stretch/>
        </p:blipFill>
        <p:spPr bwMode="auto">
          <a:xfrm>
            <a:off x="1331639" y="1082713"/>
            <a:ext cx="1092247" cy="388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B2FB54B9-15EB-4FA0-9C8C-90488A4F73AE}"/>
              </a:ext>
            </a:extLst>
          </p:cNvPr>
          <p:cNvSpPr txBox="1"/>
          <p:nvPr/>
        </p:nvSpPr>
        <p:spPr>
          <a:xfrm>
            <a:off x="2339752" y="1097478"/>
            <a:ext cx="6176775" cy="523220"/>
          </a:xfrm>
          <a:prstGeom prst="rect">
            <a:avLst/>
          </a:prstGeom>
          <a:noFill/>
        </p:spPr>
        <p:txBody>
          <a:bodyPr wrap="square">
            <a:spAutoFit/>
          </a:bodyPr>
          <a:lstStyle/>
          <a:p>
            <a:pPr marR="0" lvl="0" algn="ctr" defTabSz="914400" rtl="0" eaLnBrk="1" fontAlgn="base" latinLnBrk="0" hangingPunct="1">
              <a:lnSpc>
                <a:spcPct val="100000"/>
              </a:lnSpc>
              <a:spcBef>
                <a:spcPct val="0"/>
              </a:spcBef>
              <a:spcAft>
                <a:spcPts val="0"/>
              </a:spcAft>
              <a:buClr>
                <a:srgbClr val="000090"/>
              </a:buClr>
              <a:buSzTx/>
              <a:tabLst/>
              <a:defRPr/>
            </a:pPr>
            <a:r>
              <a:rPr lang="en-US" sz="1400" kern="0" dirty="0">
                <a:solidFill>
                  <a:srgbClr val="000000"/>
                </a:solidFill>
              </a:rPr>
              <a:t>to include latest simulation, reconstruction, analysis and software improvements to be employed for official mass production with Run 8 data</a:t>
            </a:r>
            <a:endParaRPr kumimoji="0" lang="en-US" sz="14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18" name="Дата 1">
            <a:extLst>
              <a:ext uri="{FF2B5EF4-FFF2-40B4-BE49-F238E27FC236}">
                <a16:creationId xmlns:a16="http://schemas.microsoft.com/office/drawing/2014/main" id="{443F7CF3-198A-4B37-B6C6-0FECC7798C17}"/>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pic>
        <p:nvPicPr>
          <p:cNvPr id="4" name="Рисунок 3">
            <a:extLst>
              <a:ext uri="{FF2B5EF4-FFF2-40B4-BE49-F238E27FC236}">
                <a16:creationId xmlns:a16="http://schemas.microsoft.com/office/drawing/2014/main" id="{A567C4C4-A47F-D6AF-C5E9-59BBEE26E72B}"/>
              </a:ext>
            </a:extLst>
          </p:cNvPr>
          <p:cNvPicPr>
            <a:picLocks noChangeAspect="1"/>
          </p:cNvPicPr>
          <p:nvPr/>
        </p:nvPicPr>
        <p:blipFill>
          <a:blip r:embed="rId7"/>
          <a:stretch>
            <a:fillRect/>
          </a:stretch>
        </p:blipFill>
        <p:spPr>
          <a:xfrm>
            <a:off x="107506" y="1678623"/>
            <a:ext cx="5950682" cy="4630697"/>
          </a:xfrm>
          <a:prstGeom prst="rect">
            <a:avLst/>
          </a:prstGeom>
        </p:spPr>
      </p:pic>
      <p:sp>
        <p:nvSpPr>
          <p:cNvPr id="3" name="Прямоугольник 2">
            <a:extLst>
              <a:ext uri="{FF2B5EF4-FFF2-40B4-BE49-F238E27FC236}">
                <a16:creationId xmlns:a16="http://schemas.microsoft.com/office/drawing/2014/main" id="{BAD81D96-9B23-AFB5-DDA5-73CF2890CD68}"/>
              </a:ext>
            </a:extLst>
          </p:cNvPr>
          <p:cNvSpPr/>
          <p:nvPr/>
        </p:nvSpPr>
        <p:spPr>
          <a:xfrm>
            <a:off x="2341612" y="2604257"/>
            <a:ext cx="721642" cy="261610"/>
          </a:xfrm>
          <a:prstGeom prst="rect">
            <a:avLst/>
          </a:prstGeom>
        </p:spPr>
        <p:txBody>
          <a:bodyPr wrap="square">
            <a:spAutoFit/>
          </a:bodyPr>
          <a:lstStyle/>
          <a:p>
            <a:pPr algn="ctr">
              <a:spcBef>
                <a:spcPts val="600"/>
              </a:spcBef>
            </a:pPr>
            <a:r>
              <a:rPr lang="en-US" sz="1100" dirty="0"/>
              <a:t>6</a:t>
            </a:r>
            <a:r>
              <a:rPr lang="en-US" sz="1100" b="1" dirty="0"/>
              <a:t>.26</a:t>
            </a:r>
            <a:endParaRPr lang="ru-RU" sz="1100" b="1" dirty="0">
              <a:solidFill>
                <a:schemeClr val="bg2">
                  <a:lumMod val="25000"/>
                </a:schemeClr>
              </a:solidFill>
            </a:endParaRPr>
          </a:p>
        </p:txBody>
      </p:sp>
    </p:spTree>
    <p:extLst>
      <p:ext uri="{BB962C8B-B14F-4D97-AF65-F5344CB8AC3E}">
        <p14:creationId xmlns:p14="http://schemas.microsoft.com/office/powerpoint/2010/main" val="3720731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Номер слайда 3"/>
          <p:cNvSpPr>
            <a:spLocks noGrp="1"/>
          </p:cNvSpPr>
          <p:nvPr>
            <p:ph type="sldNum" sz="quarter" idx="4294967295"/>
          </p:nvPr>
        </p:nvSpPr>
        <p:spPr>
          <a:xfrm>
            <a:off x="8460432" y="6524625"/>
            <a:ext cx="504056" cy="320675"/>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26</a:t>
            </a:fld>
            <a:endParaRPr lang="en-US" sz="1200" dirty="0">
              <a:solidFill>
                <a:schemeClr val="bg2">
                  <a:lumMod val="75000"/>
                </a:schemeClr>
              </a:solidFill>
            </a:endParaRPr>
          </a:p>
        </p:txBody>
      </p:sp>
      <p:sp>
        <p:nvSpPr>
          <p:cNvPr id="8" name="TextShape 1"/>
          <p:cNvSpPr txBox="1"/>
          <p:nvPr/>
        </p:nvSpPr>
        <p:spPr>
          <a:xfrm>
            <a:off x="0" y="413542"/>
            <a:ext cx="9144000" cy="576064"/>
          </a:xfrm>
          <a:prstGeom prst="rect">
            <a:avLst/>
          </a:prstGeom>
          <a:noFill/>
          <a:ln>
            <a:noFill/>
          </a:ln>
        </p:spPr>
        <p:txBody>
          <a:bodyPr lIns="0" tIns="0" rIns="0" bIns="0" anchor="ctr"/>
          <a:lstStyle/>
          <a:p>
            <a:pPr algn="ct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BmnRoot. </a:t>
            </a:r>
            <a:r>
              <a:rPr lang="en-US" sz="3000" b="1" i="1" spc="-1" dirty="0">
                <a:solidFill>
                  <a:schemeClr val="bg1"/>
                </a:solidFill>
                <a:effectLst>
                  <a:outerShdw blurRad="38100" dist="38100" dir="2700000" algn="tl">
                    <a:srgbClr val="000000">
                      <a:alpha val="43137"/>
                    </a:srgbClr>
                  </a:outerShdw>
                </a:effectLst>
                <a:uFill>
                  <a:solidFill>
                    <a:srgbClr val="FFFFFF"/>
                  </a:solidFill>
                </a:uFill>
                <a:latin typeface="Arial"/>
              </a:rPr>
              <a:t>Release Preparation</a:t>
            </a:r>
          </a:p>
        </p:txBody>
      </p:sp>
      <p:sp>
        <p:nvSpPr>
          <p:cNvPr id="18" name="Дата 1">
            <a:extLst>
              <a:ext uri="{FF2B5EF4-FFF2-40B4-BE49-F238E27FC236}">
                <a16:creationId xmlns:a16="http://schemas.microsoft.com/office/drawing/2014/main" id="{443F7CF3-198A-4B37-B6C6-0FECC7798C17}"/>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5" name="Text Box 2">
            <a:extLst>
              <a:ext uri="{FF2B5EF4-FFF2-40B4-BE49-F238E27FC236}">
                <a16:creationId xmlns:a16="http://schemas.microsoft.com/office/drawing/2014/main" id="{6BE430B9-3F8F-0B57-E75E-13C55220CF97}"/>
              </a:ext>
            </a:extLst>
          </p:cNvPr>
          <p:cNvSpPr txBox="1">
            <a:spLocks noChangeArrowheads="1"/>
          </p:cNvSpPr>
          <p:nvPr/>
        </p:nvSpPr>
        <p:spPr bwMode="auto">
          <a:xfrm>
            <a:off x="35496" y="1082127"/>
            <a:ext cx="9108504" cy="5355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marL="417513" indent="-2159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charset="0"/>
                <a:ea typeface="WenQuanYi Micro Hei" charset="0"/>
                <a:cs typeface="WenQuanYi Micro Hei"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charset="0"/>
                <a:ea typeface="WenQuanYi Micro Hei" charset="0"/>
                <a:cs typeface="WenQuanYi Micro Hei"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charset="0"/>
                <a:ea typeface="WenQuanYi Micro Hei" charset="0"/>
                <a:cs typeface="WenQuanYi Micro Hei"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charset="0"/>
                <a:ea typeface="WenQuanYi Micro Hei" charset="0"/>
                <a:cs typeface="WenQuanYi Micro Hei"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charset="0"/>
                <a:ea typeface="WenQuanYi Micro Hei" charset="0"/>
                <a:cs typeface="WenQuanYi Micro Hei" charset="0"/>
              </a:defRPr>
            </a:lvl5pPr>
            <a:lvl6pPr marL="25146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charset="0"/>
                <a:ea typeface="WenQuanYi Micro Hei" charset="0"/>
                <a:cs typeface="WenQuanYi Micro Hei" charset="0"/>
              </a:defRPr>
            </a:lvl6pPr>
            <a:lvl7pPr marL="29718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charset="0"/>
                <a:ea typeface="WenQuanYi Micro Hei" charset="0"/>
                <a:cs typeface="WenQuanYi Micro Hei" charset="0"/>
              </a:defRPr>
            </a:lvl7pPr>
            <a:lvl8pPr marL="34290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charset="0"/>
                <a:ea typeface="WenQuanYi Micro Hei" charset="0"/>
                <a:cs typeface="WenQuanYi Micro Hei" charset="0"/>
              </a:defRPr>
            </a:lvl8pPr>
            <a:lvl9pPr marL="38862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charset="0"/>
                <a:ea typeface="WenQuanYi Micro Hei" charset="0"/>
                <a:cs typeface="WenQuanYi Micro Hei" charset="0"/>
              </a:defRPr>
            </a:lvl9pPr>
          </a:lstStyle>
          <a:p>
            <a:pPr indent="-327025">
              <a:lnSpc>
                <a:spcPct val="113000"/>
              </a:lnSpc>
              <a:spcBef>
                <a:spcPts val="0"/>
              </a:spcBef>
              <a:spcAft>
                <a:spcPts val="300"/>
              </a:spcAft>
              <a:buClr>
                <a:srgbClr val="0000FF"/>
              </a:buClr>
              <a:buSzPct val="125000"/>
              <a:buFont typeface="Wingdings" charset="2"/>
              <a:buChar char=""/>
            </a:pPr>
            <a:r>
              <a:rPr lang="en-US" altLang="ru-RU" sz="1600" dirty="0">
                <a:solidFill>
                  <a:srgbClr val="C00000"/>
                </a:solidFill>
              </a:rPr>
              <a:t>Correct the current BM@N geometry employed in Run 8 to pass overlap test.</a:t>
            </a:r>
          </a:p>
          <a:p>
            <a:pPr indent="-327025">
              <a:lnSpc>
                <a:spcPct val="113000"/>
              </a:lnSpc>
              <a:spcBef>
                <a:spcPts val="1200"/>
              </a:spcBef>
              <a:spcAft>
                <a:spcPts val="300"/>
              </a:spcAft>
              <a:buClr>
                <a:srgbClr val="0000FF"/>
              </a:buClr>
              <a:buSzPct val="125000"/>
              <a:buFont typeface="Wingdings" charset="2"/>
              <a:buChar char=""/>
            </a:pPr>
            <a:r>
              <a:rPr lang="en-US" altLang="ru-RU" sz="1600" dirty="0"/>
              <a:t>All macros, which are used for more than 1 collaboration member, </a:t>
            </a:r>
            <a:r>
              <a:rPr lang="en-US" altLang="ru-RU" sz="1600" dirty="0">
                <a:solidFill>
                  <a:schemeClr val="tx1"/>
                </a:solidFill>
              </a:rPr>
              <a:t>must</a:t>
            </a:r>
            <a:r>
              <a:rPr lang="en-US" altLang="ru-RU" sz="1600" dirty="0"/>
              <a:t> contain common logic and parameters without local input parameters, user paths, hardcoded global parameters:</a:t>
            </a:r>
          </a:p>
          <a:p>
            <a:pPr marL="625475" indent="-285750">
              <a:lnSpc>
                <a:spcPct val="113000"/>
              </a:lnSpc>
              <a:spcBef>
                <a:spcPts val="0"/>
              </a:spcBef>
              <a:spcAft>
                <a:spcPts val="300"/>
              </a:spcAft>
              <a:buClr>
                <a:srgbClr val="0000FF"/>
              </a:buClr>
              <a:buSzPct val="125000"/>
              <a:buFont typeface="Arial" panose="020B0604020202020204" pitchFamily="34" charset="0"/>
              <a:buChar char="•"/>
            </a:pPr>
            <a:r>
              <a:rPr lang="en-US" altLang="ru-RU" sz="1600" dirty="0"/>
              <a:t>No default input parameters for a concrete user (but for production)</a:t>
            </a:r>
          </a:p>
          <a:p>
            <a:pPr marL="625475" indent="-285750">
              <a:lnSpc>
                <a:spcPct val="113000"/>
              </a:lnSpc>
              <a:spcBef>
                <a:spcPts val="0"/>
              </a:spcBef>
              <a:spcAft>
                <a:spcPts val="300"/>
              </a:spcAft>
              <a:buClr>
                <a:srgbClr val="0000FF"/>
              </a:buClr>
              <a:buSzPct val="125000"/>
              <a:buFont typeface="Arial" panose="020B0604020202020204" pitchFamily="34" charset="0"/>
              <a:buChar char="•"/>
            </a:pPr>
            <a:r>
              <a:rPr lang="en-US" altLang="ru-RU" sz="1600" dirty="0"/>
              <a:t>No own local paths and local parameters</a:t>
            </a:r>
          </a:p>
          <a:p>
            <a:pPr marL="625475" indent="-285750">
              <a:lnSpc>
                <a:spcPct val="113000"/>
              </a:lnSpc>
              <a:spcBef>
                <a:spcPts val="0"/>
              </a:spcBef>
              <a:spcAft>
                <a:spcPts val="300"/>
              </a:spcAft>
              <a:buClr>
                <a:srgbClr val="0000FF"/>
              </a:buClr>
              <a:buSzPct val="125000"/>
              <a:buFont typeface="Arial" panose="020B0604020202020204" pitchFamily="34" charset="0"/>
              <a:buChar char="•"/>
            </a:pPr>
            <a:r>
              <a:rPr lang="en-US" altLang="ru-RU" sz="1600" dirty="0"/>
              <a:t>No inner logic for own local machine</a:t>
            </a:r>
          </a:p>
          <a:p>
            <a:pPr marL="339725" indent="0">
              <a:lnSpc>
                <a:spcPct val="113000"/>
              </a:lnSpc>
              <a:spcBef>
                <a:spcPts val="0"/>
              </a:spcBef>
              <a:spcAft>
                <a:spcPts val="300"/>
              </a:spcAft>
              <a:buClr>
                <a:srgbClr val="0000FF"/>
              </a:buClr>
              <a:buSzPct val="125000"/>
            </a:pPr>
            <a:r>
              <a:rPr lang="en-US" altLang="ru-RU" sz="1600" dirty="0">
                <a:effectLst>
                  <a:outerShdw blurRad="38100" dist="38100" dir="2700000" algn="tl">
                    <a:srgbClr val="000000">
                      <a:alpha val="43137"/>
                    </a:srgbClr>
                  </a:outerShdw>
                </a:effectLst>
              </a:rPr>
              <a:t>Macros in the CVMFS repository are not writable for mass production</a:t>
            </a:r>
          </a:p>
          <a:p>
            <a:pPr indent="-327025">
              <a:lnSpc>
                <a:spcPct val="113000"/>
              </a:lnSpc>
              <a:spcBef>
                <a:spcPts val="1200"/>
              </a:spcBef>
              <a:spcAft>
                <a:spcPts val="300"/>
              </a:spcAft>
              <a:buClr>
                <a:srgbClr val="0000FF"/>
              </a:buClr>
              <a:buSzPct val="125000"/>
              <a:buFont typeface="Wingdings" charset="2"/>
              <a:buChar char=""/>
            </a:pPr>
            <a:r>
              <a:rPr lang="en-US" altLang="ru-RU" sz="1600" dirty="0">
                <a:solidFill>
                  <a:srgbClr val="006800"/>
                </a:solidFill>
              </a:rPr>
              <a:t>Strict separation of short summary output (by default) from debug output for individuals (macro output should be adapted for mass production)</a:t>
            </a:r>
          </a:p>
          <a:p>
            <a:pPr marL="354013" indent="0">
              <a:lnSpc>
                <a:spcPct val="113000"/>
              </a:lnSpc>
              <a:spcBef>
                <a:spcPts val="0"/>
              </a:spcBef>
              <a:spcAft>
                <a:spcPts val="300"/>
              </a:spcAft>
              <a:buClr>
                <a:srgbClr val="0000FF"/>
              </a:buClr>
              <a:buSzPct val="125000"/>
              <a:tabLst>
                <a:tab pos="354013"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altLang="ru-RU" sz="1600" i="1" dirty="0" err="1">
                <a:solidFill>
                  <a:srgbClr val="006800"/>
                </a:solidFill>
                <a:effectLst>
                  <a:outerShdw blurRad="38100" dist="38100" dir="2700000" algn="tl">
                    <a:srgbClr val="000000">
                      <a:alpha val="43137"/>
                    </a:srgbClr>
                  </a:outerShdw>
                </a:effectLst>
              </a:rPr>
              <a:t>fVerbose</a:t>
            </a:r>
            <a:r>
              <a:rPr lang="en-US" altLang="ru-RU" sz="1600" dirty="0">
                <a:solidFill>
                  <a:srgbClr val="006800"/>
                </a:solidFill>
                <a:effectLst>
                  <a:outerShdw blurRad="38100" dist="38100" dir="2700000" algn="tl">
                    <a:srgbClr val="000000">
                      <a:alpha val="43137"/>
                    </a:srgbClr>
                  </a:outerShdw>
                </a:effectLst>
              </a:rPr>
              <a:t> flag (</a:t>
            </a:r>
            <a:r>
              <a:rPr lang="en-US" altLang="ru-RU" sz="1600" i="1" dirty="0" err="1">
                <a:solidFill>
                  <a:srgbClr val="006800"/>
                </a:solidFill>
                <a:effectLst>
                  <a:outerShdw blurRad="38100" dist="38100" dir="2700000" algn="tl">
                    <a:srgbClr val="000000">
                      <a:alpha val="43137"/>
                    </a:srgbClr>
                  </a:outerShdw>
                </a:effectLst>
              </a:rPr>
              <a:t>SetVerbose</a:t>
            </a:r>
            <a:r>
              <a:rPr lang="en-US" altLang="ru-RU" sz="1600" dirty="0">
                <a:solidFill>
                  <a:srgbClr val="006800"/>
                </a:solidFill>
                <a:effectLst>
                  <a:outerShdw blurRad="38100" dist="38100" dir="2700000" algn="tl">
                    <a:srgbClr val="000000">
                      <a:alpha val="43137"/>
                    </a:srgbClr>
                  </a:outerShdw>
                </a:effectLst>
              </a:rPr>
              <a:t> function) must be used</a:t>
            </a:r>
          </a:p>
          <a:p>
            <a:pPr marL="339725" indent="0">
              <a:lnSpc>
                <a:spcPct val="113000"/>
              </a:lnSpc>
              <a:spcBef>
                <a:spcPts val="0"/>
              </a:spcBef>
              <a:spcAft>
                <a:spcPts val="300"/>
              </a:spcAft>
              <a:buClr>
                <a:srgbClr val="0000FF"/>
              </a:buClr>
              <a:buSzPct val="125000"/>
            </a:pPr>
            <a:r>
              <a:rPr lang="en-US" altLang="ru-RU" sz="1600" dirty="0">
                <a:solidFill>
                  <a:srgbClr val="006800"/>
                </a:solidFill>
                <a:effectLst>
                  <a:outerShdw blurRad="38100" dist="38100" dir="2700000" algn="tl">
                    <a:srgbClr val="000000">
                      <a:alpha val="43137"/>
                    </a:srgbClr>
                  </a:outerShdw>
                </a:effectLst>
              </a:rPr>
              <a:t>	</a:t>
            </a:r>
            <a:r>
              <a:rPr lang="en-US" altLang="ru-RU" sz="1600" i="1" dirty="0">
                <a:solidFill>
                  <a:srgbClr val="006800"/>
                </a:solidFill>
              </a:rPr>
              <a:t>Is progress in percents a good idea?</a:t>
            </a:r>
            <a:endParaRPr lang="en-US" altLang="ru-RU" sz="1600" dirty="0">
              <a:solidFill>
                <a:srgbClr val="006800"/>
              </a:solidFill>
              <a:effectLst>
                <a:outerShdw blurRad="38100" dist="38100" dir="2700000" algn="tl">
                  <a:srgbClr val="000000">
                    <a:alpha val="43137"/>
                  </a:srgbClr>
                </a:outerShdw>
              </a:effectLst>
            </a:endParaRPr>
          </a:p>
          <a:p>
            <a:pPr indent="-327025">
              <a:lnSpc>
                <a:spcPct val="113000"/>
              </a:lnSpc>
              <a:spcBef>
                <a:spcPts val="1200"/>
              </a:spcBef>
              <a:spcAft>
                <a:spcPts val="300"/>
              </a:spcAft>
              <a:buClr>
                <a:srgbClr val="0000FF"/>
              </a:buClr>
              <a:buSzPct val="125000"/>
              <a:buFont typeface="Wingdings" charset="2"/>
              <a:buChar char=""/>
            </a:pPr>
            <a:r>
              <a:rPr lang="en-US" altLang="ru-RU" sz="1600" dirty="0">
                <a:solidFill>
                  <a:srgbClr val="CE8B32"/>
                </a:solidFill>
              </a:rPr>
              <a:t>Compilation warnings should</a:t>
            </a:r>
            <a:r>
              <a:rPr lang="en-US" sz="1600" kern="0" dirty="0">
                <a:solidFill>
                  <a:srgbClr val="CE8B32"/>
                </a:solidFill>
              </a:rPr>
              <a:t> be corrected</a:t>
            </a:r>
            <a:r>
              <a:rPr lang="en-US" altLang="ru-RU" sz="1600" dirty="0">
                <a:solidFill>
                  <a:srgbClr val="CE8B32"/>
                </a:solidFill>
              </a:rPr>
              <a:t>.</a:t>
            </a:r>
            <a:endParaRPr lang="ru-RU" altLang="ru-RU" sz="1600" dirty="0">
              <a:solidFill>
                <a:srgbClr val="CE8B32"/>
              </a:solidFill>
            </a:endParaRPr>
          </a:p>
          <a:p>
            <a:pPr indent="-327025">
              <a:lnSpc>
                <a:spcPct val="113000"/>
              </a:lnSpc>
              <a:spcBef>
                <a:spcPts val="1200"/>
              </a:spcBef>
              <a:spcAft>
                <a:spcPts val="300"/>
              </a:spcAft>
              <a:buClr>
                <a:srgbClr val="0000FF"/>
              </a:buClr>
              <a:buSzPct val="125000"/>
              <a:buFont typeface="Wingdings" charset="2"/>
              <a:buChar char=""/>
            </a:pPr>
            <a:r>
              <a:rPr lang="en-US" altLang="ru-RU" sz="1600" dirty="0">
                <a:solidFill>
                  <a:srgbClr val="CE8B32"/>
                </a:solidFill>
              </a:rPr>
              <a:t>Raw Data Converter should be fixed to write correct run and raw file metadata.</a:t>
            </a:r>
          </a:p>
          <a:p>
            <a:pPr indent="-327025">
              <a:lnSpc>
                <a:spcPct val="113000"/>
              </a:lnSpc>
              <a:spcBef>
                <a:spcPts val="1200"/>
              </a:spcBef>
              <a:spcAft>
                <a:spcPts val="300"/>
              </a:spcAft>
              <a:buClr>
                <a:srgbClr val="0000FF"/>
              </a:buClr>
              <a:buSzPct val="125000"/>
              <a:buFont typeface="Wingdings" charset="2"/>
              <a:buChar char=""/>
            </a:pPr>
            <a:r>
              <a:rPr lang="en-US" altLang="ru-RU" sz="1600" dirty="0">
                <a:solidFill>
                  <a:srgbClr val="C00000"/>
                </a:solidFill>
              </a:rPr>
              <a:t>Move SRC information from the databases </a:t>
            </a:r>
            <a:r>
              <a:rPr lang="en-US" altLang="ru-RU" sz="1600" dirty="0">
                <a:solidFill>
                  <a:srgbClr val="006800"/>
                </a:solidFill>
              </a:rPr>
              <a:t>and SRC macros from the main directory</a:t>
            </a:r>
            <a:r>
              <a:rPr lang="ru-RU" altLang="ru-RU" sz="1600" dirty="0">
                <a:solidFill>
                  <a:srgbClr val="006800"/>
                </a:solidFill>
              </a:rPr>
              <a:t> </a:t>
            </a:r>
            <a:r>
              <a:rPr lang="en-US" altLang="ru-RU" sz="1600" dirty="0">
                <a:solidFill>
                  <a:srgbClr val="006800"/>
                </a:solidFill>
              </a:rPr>
              <a:t>and pipelines</a:t>
            </a:r>
            <a:r>
              <a:rPr lang="en-US" altLang="ru-RU" sz="1600" dirty="0">
                <a:solidFill>
                  <a:srgbClr val="C00000"/>
                </a:solidFill>
              </a:rPr>
              <a:t>.</a:t>
            </a:r>
          </a:p>
        </p:txBody>
      </p:sp>
    </p:spTree>
    <p:extLst>
      <p:ext uri="{BB962C8B-B14F-4D97-AF65-F5344CB8AC3E}">
        <p14:creationId xmlns:p14="http://schemas.microsoft.com/office/powerpoint/2010/main" val="1114756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Прямоугольник 49"/>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Прямоугольник 50"/>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Номер слайда 3"/>
          <p:cNvSpPr>
            <a:spLocks noGrp="1"/>
          </p:cNvSpPr>
          <p:nvPr>
            <p:ph type="sldNum" sz="quarter" idx="4294967295"/>
          </p:nvPr>
        </p:nvSpPr>
        <p:spPr>
          <a:xfrm>
            <a:off x="8532440" y="6524625"/>
            <a:ext cx="432048" cy="320675"/>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27</a:t>
            </a:fld>
            <a:endParaRPr lang="en-US" sz="1200" dirty="0">
              <a:solidFill>
                <a:schemeClr val="bg2">
                  <a:lumMod val="75000"/>
                </a:schemeClr>
              </a:solidFill>
            </a:endParaRPr>
          </a:p>
        </p:txBody>
      </p:sp>
      <p:sp>
        <p:nvSpPr>
          <p:cNvPr id="95" name="Rectangle 2"/>
          <p:cNvSpPr txBox="1">
            <a:spLocks noChangeArrowheads="1"/>
          </p:cNvSpPr>
          <p:nvPr/>
        </p:nvSpPr>
        <p:spPr bwMode="white">
          <a:xfrm>
            <a:off x="0" y="404664"/>
            <a:ext cx="9144000" cy="595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charset="0"/>
              </a:defRPr>
            </a:lvl2pPr>
            <a:lvl3pPr algn="ctr" rtl="0" eaLnBrk="0" fontAlgn="base" hangingPunct="0">
              <a:spcBef>
                <a:spcPct val="0"/>
              </a:spcBef>
              <a:spcAft>
                <a:spcPct val="0"/>
              </a:spcAft>
              <a:defRPr sz="3200" b="1">
                <a:solidFill>
                  <a:schemeClr val="bg1"/>
                </a:solidFill>
                <a:latin typeface="Arial" charset="0"/>
              </a:defRPr>
            </a:lvl3pPr>
            <a:lvl4pPr algn="ctr" rtl="0" eaLnBrk="0" fontAlgn="base" hangingPunct="0">
              <a:spcBef>
                <a:spcPct val="0"/>
              </a:spcBef>
              <a:spcAft>
                <a:spcPct val="0"/>
              </a:spcAft>
              <a:defRPr sz="3200" b="1">
                <a:solidFill>
                  <a:schemeClr val="bg1"/>
                </a:solidFill>
                <a:latin typeface="Arial" charset="0"/>
              </a:defRPr>
            </a:lvl4pPr>
            <a:lvl5pPr algn="ctr" rtl="0" eaLnBrk="0" fontAlgn="base" hangingPunct="0">
              <a:spcBef>
                <a:spcPct val="0"/>
              </a:spcBef>
              <a:spcAft>
                <a:spcPct val="0"/>
              </a:spcAft>
              <a:defRPr sz="3200" b="1">
                <a:solidFill>
                  <a:schemeClr val="bg1"/>
                </a:solidFill>
                <a:latin typeface="Arial" charset="0"/>
              </a:defRPr>
            </a:lvl5pPr>
            <a:lvl6pPr marL="457200" algn="ctr" rtl="0" eaLnBrk="1" fontAlgn="base" hangingPunct="1">
              <a:spcBef>
                <a:spcPct val="0"/>
              </a:spcBef>
              <a:spcAft>
                <a:spcPct val="0"/>
              </a:spcAft>
              <a:defRPr sz="3200" b="1">
                <a:solidFill>
                  <a:schemeClr val="bg1"/>
                </a:solidFill>
                <a:latin typeface="Arial" charset="0"/>
              </a:defRPr>
            </a:lvl6pPr>
            <a:lvl7pPr marL="914400" algn="ctr" rtl="0" eaLnBrk="1" fontAlgn="base" hangingPunct="1">
              <a:spcBef>
                <a:spcPct val="0"/>
              </a:spcBef>
              <a:spcAft>
                <a:spcPct val="0"/>
              </a:spcAft>
              <a:defRPr sz="3200" b="1">
                <a:solidFill>
                  <a:schemeClr val="bg1"/>
                </a:solidFill>
                <a:latin typeface="Arial" charset="0"/>
              </a:defRPr>
            </a:lvl7pPr>
            <a:lvl8pPr marL="1371600" algn="ctr" rtl="0" eaLnBrk="1" fontAlgn="base" hangingPunct="1">
              <a:spcBef>
                <a:spcPct val="0"/>
              </a:spcBef>
              <a:spcAft>
                <a:spcPct val="0"/>
              </a:spcAft>
              <a:defRPr sz="3200" b="1">
                <a:solidFill>
                  <a:schemeClr val="bg1"/>
                </a:solidFill>
                <a:latin typeface="Arial" charset="0"/>
              </a:defRPr>
            </a:lvl8pPr>
            <a:lvl9pPr marL="1828800" algn="ctr" rtl="0" eaLnBrk="1" fontAlgn="base" hangingPunct="1">
              <a:spcBef>
                <a:spcPct val="0"/>
              </a:spcBef>
              <a:spcAft>
                <a:spcPct val="0"/>
              </a:spcAft>
              <a:defRPr sz="3200" b="1">
                <a:solidFill>
                  <a:schemeClr val="bg1"/>
                </a:solidFill>
                <a:latin typeface="Arial" charset="0"/>
              </a:defRPr>
            </a:lvl9pPr>
          </a:lstStyle>
          <a:p>
            <a:pPr lvl="0" eaLnBrk="1" hangingPunct="1">
              <a:defRPr/>
            </a:pPr>
            <a:r>
              <a:rPr lang="en-US" sz="3000" kern="0" dirty="0">
                <a:solidFill>
                  <a:srgbClr val="FFFFFF"/>
                </a:solidFill>
                <a:effectLst>
                  <a:outerShdw blurRad="38100" dist="38100" dir="2700000" algn="tl">
                    <a:srgbClr val="000000">
                      <a:alpha val="43137"/>
                    </a:srgbClr>
                  </a:outerShdw>
                </a:effectLst>
              </a:rPr>
              <a:t>BmnRoot. </a:t>
            </a:r>
            <a:r>
              <a:rPr lang="en-US" sz="3000" i="1" kern="0" dirty="0">
                <a:solidFill>
                  <a:srgbClr val="FFFFFF"/>
                </a:solidFill>
                <a:effectLst>
                  <a:outerShdw blurRad="38100" dist="38100" dir="2700000" algn="tl">
                    <a:srgbClr val="000000">
                      <a:alpha val="43137"/>
                    </a:srgbClr>
                  </a:outerShdw>
                </a:effectLst>
              </a:rPr>
              <a:t>Event Data Model</a:t>
            </a:r>
            <a:endParaRPr kumimoji="0" lang="en-US" sz="30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endParaRPr>
          </a:p>
        </p:txBody>
      </p:sp>
      <p:pic>
        <p:nvPicPr>
          <p:cNvPr id="2" name="Рисунок 1">
            <a:extLst>
              <a:ext uri="{FF2B5EF4-FFF2-40B4-BE49-F238E27FC236}">
                <a16:creationId xmlns:a16="http://schemas.microsoft.com/office/drawing/2014/main" id="{BD010143-E09C-8B85-AF9E-5B3FAE7F8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564" y="1564173"/>
            <a:ext cx="6709289" cy="4604641"/>
          </a:xfrm>
          <a:prstGeom prst="rect">
            <a:avLst/>
          </a:prstGeom>
        </p:spPr>
      </p:pic>
      <p:grpSp>
        <p:nvGrpSpPr>
          <p:cNvPr id="3" name="Группа 2">
            <a:extLst>
              <a:ext uri="{FF2B5EF4-FFF2-40B4-BE49-F238E27FC236}">
                <a16:creationId xmlns:a16="http://schemas.microsoft.com/office/drawing/2014/main" id="{47A6AF04-8BBE-65DC-ED2F-AFB47A842F83}"/>
              </a:ext>
            </a:extLst>
          </p:cNvPr>
          <p:cNvGrpSpPr/>
          <p:nvPr/>
        </p:nvGrpSpPr>
        <p:grpSpPr>
          <a:xfrm>
            <a:off x="2258203" y="1344458"/>
            <a:ext cx="1247548" cy="1298015"/>
            <a:chOff x="7286871" y="1634628"/>
            <a:chExt cx="735469" cy="891160"/>
          </a:xfrm>
        </p:grpSpPr>
        <p:sp>
          <p:nvSpPr>
            <p:cNvPr id="4" name="Oval 48">
              <a:extLst>
                <a:ext uri="{FF2B5EF4-FFF2-40B4-BE49-F238E27FC236}">
                  <a16:creationId xmlns:a16="http://schemas.microsoft.com/office/drawing/2014/main" id="{650FDCAC-1412-ED51-5682-D2B316BFB42F}"/>
                </a:ext>
              </a:extLst>
            </p:cNvPr>
            <p:cNvSpPr>
              <a:spLocks noChangeArrowheads="1"/>
            </p:cNvSpPr>
            <p:nvPr/>
          </p:nvSpPr>
          <p:spPr bwMode="gray">
            <a:xfrm>
              <a:off x="7286871" y="2108755"/>
              <a:ext cx="611299" cy="417033"/>
            </a:xfrm>
            <a:prstGeom prst="ellipse">
              <a:avLst/>
            </a:prstGeom>
            <a:solidFill>
              <a:srgbClr val="0F2145">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5" name="Oval 49">
              <a:extLst>
                <a:ext uri="{FF2B5EF4-FFF2-40B4-BE49-F238E27FC236}">
                  <a16:creationId xmlns:a16="http://schemas.microsoft.com/office/drawing/2014/main" id="{E6EF17D4-1730-C14F-726A-75808B6A33FA}"/>
                </a:ext>
              </a:extLst>
            </p:cNvPr>
            <p:cNvSpPr>
              <a:spLocks noChangeArrowheads="1"/>
            </p:cNvSpPr>
            <p:nvPr/>
          </p:nvSpPr>
          <p:spPr bwMode="gray">
            <a:xfrm>
              <a:off x="7337812" y="1634628"/>
              <a:ext cx="684528" cy="800555"/>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6" name="Oval 50">
              <a:extLst>
                <a:ext uri="{FF2B5EF4-FFF2-40B4-BE49-F238E27FC236}">
                  <a16:creationId xmlns:a16="http://schemas.microsoft.com/office/drawing/2014/main" id="{B8EA4073-BC8F-E15A-49FC-50415BFD6DDE}"/>
                </a:ext>
              </a:extLst>
            </p:cNvPr>
            <p:cNvSpPr>
              <a:spLocks noChangeArrowheads="1"/>
            </p:cNvSpPr>
            <p:nvPr/>
          </p:nvSpPr>
          <p:spPr bwMode="gray">
            <a:xfrm>
              <a:off x="7346302" y="1638352"/>
              <a:ext cx="668609" cy="781937"/>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7" name="Oval 51">
              <a:extLst>
                <a:ext uri="{FF2B5EF4-FFF2-40B4-BE49-F238E27FC236}">
                  <a16:creationId xmlns:a16="http://schemas.microsoft.com/office/drawing/2014/main" id="{DC6A0ABD-6FB0-9EE7-7CCC-7D42E1E12D3D}"/>
                </a:ext>
              </a:extLst>
            </p:cNvPr>
            <p:cNvSpPr>
              <a:spLocks noChangeArrowheads="1"/>
            </p:cNvSpPr>
            <p:nvPr/>
          </p:nvSpPr>
          <p:spPr bwMode="gray">
            <a:xfrm>
              <a:off x="7353732" y="1647040"/>
              <a:ext cx="635708" cy="72980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8" name="Oval 52">
              <a:extLst>
                <a:ext uri="{FF2B5EF4-FFF2-40B4-BE49-F238E27FC236}">
                  <a16:creationId xmlns:a16="http://schemas.microsoft.com/office/drawing/2014/main" id="{7AA6AA8B-5F41-2164-0F12-3E7CD503D8F1}"/>
                </a:ext>
              </a:extLst>
            </p:cNvPr>
            <p:cNvSpPr>
              <a:spLocks noChangeArrowheads="1"/>
            </p:cNvSpPr>
            <p:nvPr/>
          </p:nvSpPr>
          <p:spPr bwMode="gray">
            <a:xfrm>
              <a:off x="7389815" y="1666898"/>
              <a:ext cx="566725" cy="59203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9" name="Text Box 53">
              <a:extLst>
                <a:ext uri="{FF2B5EF4-FFF2-40B4-BE49-F238E27FC236}">
                  <a16:creationId xmlns:a16="http://schemas.microsoft.com/office/drawing/2014/main" id="{8138B89D-A12F-C329-CECF-58B37D25AD1D}"/>
                </a:ext>
              </a:extLst>
            </p:cNvPr>
            <p:cNvSpPr txBox="1">
              <a:spLocks noChangeArrowheads="1"/>
            </p:cNvSpPr>
            <p:nvPr/>
          </p:nvSpPr>
          <p:spPr bwMode="gray">
            <a:xfrm>
              <a:off x="7338901" y="1848894"/>
              <a:ext cx="683439" cy="45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defRPr/>
              </a:pPr>
              <a:r>
                <a:rPr lang="en-US" altLang="ru-RU" sz="1500" dirty="0">
                  <a:solidFill>
                    <a:srgbClr val="000000"/>
                  </a:solidFill>
                  <a:cs typeface="Arial" charset="0"/>
                </a:rPr>
                <a:t>digitizer</a:t>
              </a:r>
              <a:endParaRPr lang="ru-RU" altLang="ru-RU" sz="1500" dirty="0">
                <a:solidFill>
                  <a:srgbClr val="000000"/>
                </a:solidFill>
                <a:cs typeface="Arial" charset="0"/>
              </a:endParaRPr>
            </a:p>
            <a:p>
              <a:pPr algn="ctr" eaLnBrk="1" hangingPunct="1">
                <a:spcBef>
                  <a:spcPts val="300"/>
                </a:spcBef>
                <a:buClrTx/>
                <a:buFontTx/>
                <a:buNone/>
                <a:defRPr/>
              </a:pPr>
              <a:r>
                <a:rPr lang="en-US" altLang="ru-RU" sz="900" dirty="0" err="1">
                  <a:solidFill>
                    <a:srgbClr val="000000"/>
                  </a:solidFill>
                </a:rPr>
                <a:t>BmnDataToRoot</a:t>
              </a:r>
              <a:r>
                <a:rPr lang="en-US" altLang="ru-RU" sz="900" dirty="0" err="1">
                  <a:solidFill>
                    <a:srgbClr val="000000"/>
                  </a:solidFill>
                  <a:cs typeface="Arial" charset="0"/>
                </a:rPr>
                <a:t>.C</a:t>
              </a:r>
              <a:endParaRPr lang="ru-RU" altLang="ru-RU" sz="900" dirty="0">
                <a:solidFill>
                  <a:srgbClr val="000000"/>
                </a:solidFill>
                <a:cs typeface="Arial" charset="0"/>
              </a:endParaRPr>
            </a:p>
            <a:p>
              <a:pPr algn="ctr" eaLnBrk="1" hangingPunct="1">
                <a:spcBef>
                  <a:spcPts val="300"/>
                </a:spcBef>
                <a:buClrTx/>
                <a:buFontTx/>
                <a:buNone/>
                <a:defRPr/>
              </a:pPr>
              <a:r>
                <a:rPr lang="en-US" altLang="ru-RU" sz="800" dirty="0">
                  <a:solidFill>
                    <a:srgbClr val="000000"/>
                  </a:solidFill>
                  <a:cs typeface="Arial" charset="0"/>
                </a:rPr>
                <a:t>converter + decoder</a:t>
              </a:r>
            </a:p>
          </p:txBody>
        </p:sp>
      </p:grpSp>
      <p:grpSp>
        <p:nvGrpSpPr>
          <p:cNvPr id="10" name="Группа 9">
            <a:extLst>
              <a:ext uri="{FF2B5EF4-FFF2-40B4-BE49-F238E27FC236}">
                <a16:creationId xmlns:a16="http://schemas.microsoft.com/office/drawing/2014/main" id="{6B08B0FA-85C7-F24E-53E5-637CF42CFBD6}"/>
              </a:ext>
            </a:extLst>
          </p:cNvPr>
          <p:cNvGrpSpPr/>
          <p:nvPr/>
        </p:nvGrpSpPr>
        <p:grpSpPr>
          <a:xfrm>
            <a:off x="5344463" y="1432685"/>
            <a:ext cx="1139721" cy="1151332"/>
            <a:chOff x="7330128" y="1634628"/>
            <a:chExt cx="722754" cy="891160"/>
          </a:xfrm>
        </p:grpSpPr>
        <p:sp>
          <p:nvSpPr>
            <p:cNvPr id="11" name="Oval 48">
              <a:extLst>
                <a:ext uri="{FF2B5EF4-FFF2-40B4-BE49-F238E27FC236}">
                  <a16:creationId xmlns:a16="http://schemas.microsoft.com/office/drawing/2014/main" id="{34209884-B2E8-D28B-0BEF-EC8C7BF71BDC}"/>
                </a:ext>
              </a:extLst>
            </p:cNvPr>
            <p:cNvSpPr>
              <a:spLocks noChangeArrowheads="1"/>
            </p:cNvSpPr>
            <p:nvPr/>
          </p:nvSpPr>
          <p:spPr bwMode="gray">
            <a:xfrm>
              <a:off x="7441583" y="2108755"/>
              <a:ext cx="611299" cy="417033"/>
            </a:xfrm>
            <a:prstGeom prst="ellipse">
              <a:avLst/>
            </a:prstGeom>
            <a:solidFill>
              <a:srgbClr val="0F2145">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12" name="Oval 49">
              <a:extLst>
                <a:ext uri="{FF2B5EF4-FFF2-40B4-BE49-F238E27FC236}">
                  <a16:creationId xmlns:a16="http://schemas.microsoft.com/office/drawing/2014/main" id="{BC3F157F-BA68-AFD4-A7AE-E36A34158AA4}"/>
                </a:ext>
              </a:extLst>
            </p:cNvPr>
            <p:cNvSpPr>
              <a:spLocks noChangeArrowheads="1"/>
            </p:cNvSpPr>
            <p:nvPr/>
          </p:nvSpPr>
          <p:spPr bwMode="gray">
            <a:xfrm>
              <a:off x="7337812" y="1634628"/>
              <a:ext cx="684528" cy="800555"/>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13" name="Oval 50">
              <a:extLst>
                <a:ext uri="{FF2B5EF4-FFF2-40B4-BE49-F238E27FC236}">
                  <a16:creationId xmlns:a16="http://schemas.microsoft.com/office/drawing/2014/main" id="{A72A2FC2-FF00-8DF7-8B17-025F00239C17}"/>
                </a:ext>
              </a:extLst>
            </p:cNvPr>
            <p:cNvSpPr>
              <a:spLocks noChangeArrowheads="1"/>
            </p:cNvSpPr>
            <p:nvPr/>
          </p:nvSpPr>
          <p:spPr bwMode="gray">
            <a:xfrm>
              <a:off x="7346302" y="1638352"/>
              <a:ext cx="668609" cy="781937"/>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14" name="Oval 51">
              <a:extLst>
                <a:ext uri="{FF2B5EF4-FFF2-40B4-BE49-F238E27FC236}">
                  <a16:creationId xmlns:a16="http://schemas.microsoft.com/office/drawing/2014/main" id="{D6A54AF3-693A-BF48-452E-FD19B6F49A66}"/>
                </a:ext>
              </a:extLst>
            </p:cNvPr>
            <p:cNvSpPr>
              <a:spLocks noChangeArrowheads="1"/>
            </p:cNvSpPr>
            <p:nvPr/>
          </p:nvSpPr>
          <p:spPr bwMode="gray">
            <a:xfrm>
              <a:off x="7353732" y="1647040"/>
              <a:ext cx="635708" cy="72980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15" name="Oval 52">
              <a:extLst>
                <a:ext uri="{FF2B5EF4-FFF2-40B4-BE49-F238E27FC236}">
                  <a16:creationId xmlns:a16="http://schemas.microsoft.com/office/drawing/2014/main" id="{E792D599-BDA9-8759-13FF-2BBD179FAA54}"/>
                </a:ext>
              </a:extLst>
            </p:cNvPr>
            <p:cNvSpPr>
              <a:spLocks noChangeArrowheads="1"/>
            </p:cNvSpPr>
            <p:nvPr/>
          </p:nvSpPr>
          <p:spPr bwMode="gray">
            <a:xfrm>
              <a:off x="7389815" y="1666898"/>
              <a:ext cx="566725" cy="59203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16" name="Text Box 53">
              <a:extLst>
                <a:ext uri="{FF2B5EF4-FFF2-40B4-BE49-F238E27FC236}">
                  <a16:creationId xmlns:a16="http://schemas.microsoft.com/office/drawing/2014/main" id="{24A72E93-3915-C8DD-07D5-94B32B128556}"/>
                </a:ext>
              </a:extLst>
            </p:cNvPr>
            <p:cNvSpPr txBox="1">
              <a:spLocks noChangeArrowheads="1"/>
            </p:cNvSpPr>
            <p:nvPr/>
          </p:nvSpPr>
          <p:spPr bwMode="gray">
            <a:xfrm>
              <a:off x="7330128" y="1834768"/>
              <a:ext cx="689420" cy="39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500" b="0" i="0" u="none" strike="noStrike" kern="1200" cap="none" spc="0" normalizeH="0" baseline="0" noProof="0" dirty="0">
                  <a:ln>
                    <a:noFill/>
                  </a:ln>
                  <a:solidFill>
                    <a:srgbClr val="000000"/>
                  </a:solidFill>
                  <a:effectLst/>
                  <a:uLnTx/>
                  <a:uFillTx/>
                  <a:latin typeface="Arial" charset="0"/>
                  <a:ea typeface="+mn-ea"/>
                  <a:cs typeface="Arial" charset="0"/>
                </a:rPr>
                <a:t>simulation</a:t>
              </a:r>
              <a:endParaRPr kumimoji="0" lang="ru-RU" altLang="ru-RU" sz="1500" b="0"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ts val="300"/>
                </a:spcBef>
                <a:spcAft>
                  <a:spcPct val="0"/>
                </a:spcAft>
                <a:buClrTx/>
                <a:buSzTx/>
                <a:buFontTx/>
                <a:buNone/>
                <a:tabLst/>
                <a:defRPr/>
              </a:pPr>
              <a:r>
                <a:rPr kumimoji="0" lang="en-US" altLang="ru-RU" sz="900" b="0" i="0" u="none" strike="noStrike" kern="1200" cap="none" spc="0" normalizeH="0" baseline="0" noProof="0" dirty="0" err="1">
                  <a:ln>
                    <a:noFill/>
                  </a:ln>
                  <a:solidFill>
                    <a:srgbClr val="000000"/>
                  </a:solidFill>
                  <a:effectLst/>
                  <a:uLnTx/>
                  <a:uFillTx/>
                  <a:latin typeface="Arial" charset="0"/>
                  <a:ea typeface="+mn-ea"/>
                  <a:cs typeface="Arial" charset="0"/>
                </a:rPr>
                <a:t>run_sim_bmn.C</a:t>
              </a:r>
              <a:endParaRPr kumimoji="0" lang="en-US" altLang="ru-RU" sz="900" b="0"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17" name="Группа 16">
            <a:extLst>
              <a:ext uri="{FF2B5EF4-FFF2-40B4-BE49-F238E27FC236}">
                <a16:creationId xmlns:a16="http://schemas.microsoft.com/office/drawing/2014/main" id="{673C0430-8DD3-B19A-1966-893ACA1A5324}"/>
              </a:ext>
            </a:extLst>
          </p:cNvPr>
          <p:cNvGrpSpPr/>
          <p:nvPr/>
        </p:nvGrpSpPr>
        <p:grpSpPr>
          <a:xfrm>
            <a:off x="3774924" y="2608525"/>
            <a:ext cx="1308963" cy="1377174"/>
            <a:chOff x="5242850" y="2748353"/>
            <a:chExt cx="933421" cy="1224075"/>
          </a:xfrm>
        </p:grpSpPr>
        <p:sp>
          <p:nvSpPr>
            <p:cNvPr id="18" name="Oval 41">
              <a:extLst>
                <a:ext uri="{FF2B5EF4-FFF2-40B4-BE49-F238E27FC236}">
                  <a16:creationId xmlns:a16="http://schemas.microsoft.com/office/drawing/2014/main" id="{677543CD-2996-B6D5-C442-1C2E6742B3C7}"/>
                </a:ext>
              </a:extLst>
            </p:cNvPr>
            <p:cNvSpPr>
              <a:spLocks noChangeArrowheads="1"/>
            </p:cNvSpPr>
            <p:nvPr/>
          </p:nvSpPr>
          <p:spPr bwMode="gray">
            <a:xfrm rot="21445644">
              <a:off x="5348370" y="3495819"/>
              <a:ext cx="757756" cy="476609"/>
            </a:xfrm>
            <a:prstGeom prst="ellipse">
              <a:avLst/>
            </a:prstGeom>
            <a:solidFill>
              <a:srgbClr val="0F2145">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grpSp>
          <p:nvGrpSpPr>
            <p:cNvPr id="19" name="Group 42">
              <a:extLst>
                <a:ext uri="{FF2B5EF4-FFF2-40B4-BE49-F238E27FC236}">
                  <a16:creationId xmlns:a16="http://schemas.microsoft.com/office/drawing/2014/main" id="{A15DD284-B0E2-6941-DF31-808A214EE318}"/>
                </a:ext>
              </a:extLst>
            </p:cNvPr>
            <p:cNvGrpSpPr>
              <a:grpSpLocks/>
            </p:cNvGrpSpPr>
            <p:nvPr/>
          </p:nvGrpSpPr>
          <p:grpSpPr bwMode="auto">
            <a:xfrm>
              <a:off x="5242850" y="2748353"/>
              <a:ext cx="933421" cy="1126983"/>
              <a:chOff x="718" y="2112"/>
              <a:chExt cx="857" cy="860"/>
            </a:xfrm>
          </p:grpSpPr>
          <p:sp>
            <p:nvSpPr>
              <p:cNvPr id="20" name="Oval 43">
                <a:extLst>
                  <a:ext uri="{FF2B5EF4-FFF2-40B4-BE49-F238E27FC236}">
                    <a16:creationId xmlns:a16="http://schemas.microsoft.com/office/drawing/2014/main" id="{5EAFB611-DB79-0ED8-544C-4C8555C0394F}"/>
                  </a:ext>
                </a:extLst>
              </p:cNvPr>
              <p:cNvSpPr>
                <a:spLocks noChangeArrowheads="1"/>
              </p:cNvSpPr>
              <p:nvPr/>
            </p:nvSpPr>
            <p:spPr bwMode="gray">
              <a:xfrm>
                <a:off x="732" y="2112"/>
                <a:ext cx="842" cy="860"/>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21" name="Oval 44">
                <a:extLst>
                  <a:ext uri="{FF2B5EF4-FFF2-40B4-BE49-F238E27FC236}">
                    <a16:creationId xmlns:a16="http://schemas.microsoft.com/office/drawing/2014/main" id="{11E4CED8-15E0-721F-E8B9-92FFA3BA9A95}"/>
                  </a:ext>
                </a:extLst>
              </p:cNvPr>
              <p:cNvSpPr>
                <a:spLocks noChangeArrowheads="1"/>
              </p:cNvSpPr>
              <p:nvPr/>
            </p:nvSpPr>
            <p:spPr bwMode="gray">
              <a:xfrm>
                <a:off x="743" y="2117"/>
                <a:ext cx="821" cy="838"/>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22" name="Oval 45">
                <a:extLst>
                  <a:ext uri="{FF2B5EF4-FFF2-40B4-BE49-F238E27FC236}">
                    <a16:creationId xmlns:a16="http://schemas.microsoft.com/office/drawing/2014/main" id="{1742510E-6345-6B15-F06F-6A83A861F2C7}"/>
                  </a:ext>
                </a:extLst>
              </p:cNvPr>
              <p:cNvSpPr>
                <a:spLocks noChangeArrowheads="1"/>
              </p:cNvSpPr>
              <p:nvPr/>
            </p:nvSpPr>
            <p:spPr bwMode="gray">
              <a:xfrm>
                <a:off x="751" y="2125"/>
                <a:ext cx="781" cy="784"/>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23" name="Oval 46">
                <a:extLst>
                  <a:ext uri="{FF2B5EF4-FFF2-40B4-BE49-F238E27FC236}">
                    <a16:creationId xmlns:a16="http://schemas.microsoft.com/office/drawing/2014/main" id="{9D241D94-AD99-E6F7-613A-A17F4C19A2A8}"/>
                  </a:ext>
                </a:extLst>
              </p:cNvPr>
              <p:cNvSpPr>
                <a:spLocks noChangeArrowheads="1"/>
              </p:cNvSpPr>
              <p:nvPr/>
            </p:nvSpPr>
            <p:spPr bwMode="gray">
              <a:xfrm>
                <a:off x="795" y="2147"/>
                <a:ext cx="695" cy="63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24" name="Text Box 47">
                <a:extLst>
                  <a:ext uri="{FF2B5EF4-FFF2-40B4-BE49-F238E27FC236}">
                    <a16:creationId xmlns:a16="http://schemas.microsoft.com/office/drawing/2014/main" id="{A1DF1C2C-960E-2936-5C26-8BB8DB95F3E5}"/>
                  </a:ext>
                </a:extLst>
              </p:cNvPr>
              <p:cNvSpPr txBox="1">
                <a:spLocks noChangeArrowheads="1"/>
              </p:cNvSpPr>
              <p:nvPr/>
            </p:nvSpPr>
            <p:spPr bwMode="gray">
              <a:xfrm>
                <a:off x="718" y="2420"/>
                <a:ext cx="857"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defRPr/>
                </a:pPr>
                <a:r>
                  <a:rPr lang="en-US" altLang="ru-RU" sz="1400" dirty="0">
                    <a:solidFill>
                      <a:srgbClr val="000000"/>
                    </a:solidFill>
                    <a:cs typeface="Arial" charset="0"/>
                  </a:rPr>
                  <a:t>reconstruction</a:t>
                </a:r>
              </a:p>
              <a:p>
                <a:pPr algn="ctr" eaLnBrk="1" hangingPunct="1">
                  <a:spcBef>
                    <a:spcPts val="300"/>
                  </a:spcBef>
                  <a:buClrTx/>
                  <a:buFontTx/>
                  <a:buNone/>
                  <a:defRPr/>
                </a:pPr>
                <a:r>
                  <a:rPr lang="en-US" altLang="ru-RU" sz="900" dirty="0" err="1">
                    <a:solidFill>
                      <a:srgbClr val="000000"/>
                    </a:solidFill>
                    <a:cs typeface="Arial" charset="0"/>
                  </a:rPr>
                  <a:t>run_reco_bmn.C</a:t>
                </a:r>
                <a:endParaRPr lang="en-US" altLang="ru-RU" sz="900" dirty="0">
                  <a:solidFill>
                    <a:srgbClr val="000000"/>
                  </a:solidFill>
                  <a:cs typeface="Arial" charset="0"/>
                </a:endParaRPr>
              </a:p>
            </p:txBody>
          </p:sp>
        </p:grpSp>
      </p:grpSp>
      <p:grpSp>
        <p:nvGrpSpPr>
          <p:cNvPr id="25" name="Группа 24">
            <a:extLst>
              <a:ext uri="{FF2B5EF4-FFF2-40B4-BE49-F238E27FC236}">
                <a16:creationId xmlns:a16="http://schemas.microsoft.com/office/drawing/2014/main" id="{43A529D9-B479-31D2-B6EE-DE3B16513402}"/>
              </a:ext>
            </a:extLst>
          </p:cNvPr>
          <p:cNvGrpSpPr/>
          <p:nvPr/>
        </p:nvGrpSpPr>
        <p:grpSpPr>
          <a:xfrm>
            <a:off x="3817677" y="4216597"/>
            <a:ext cx="1280449" cy="1337242"/>
            <a:chOff x="6734579" y="3212551"/>
            <a:chExt cx="1139819" cy="1427973"/>
          </a:xfrm>
        </p:grpSpPr>
        <p:sp>
          <p:nvSpPr>
            <p:cNvPr id="26" name="Oval 35">
              <a:extLst>
                <a:ext uri="{FF2B5EF4-FFF2-40B4-BE49-F238E27FC236}">
                  <a16:creationId xmlns:a16="http://schemas.microsoft.com/office/drawing/2014/main" id="{5E414BF1-830C-9006-ACBB-E8E89B7D466F}"/>
                </a:ext>
              </a:extLst>
            </p:cNvPr>
            <p:cNvSpPr>
              <a:spLocks noChangeArrowheads="1"/>
            </p:cNvSpPr>
            <p:nvPr/>
          </p:nvSpPr>
          <p:spPr bwMode="gray">
            <a:xfrm>
              <a:off x="6825094" y="4119233"/>
              <a:ext cx="961523" cy="521291"/>
            </a:xfrm>
            <a:prstGeom prst="ellipse">
              <a:avLst/>
            </a:prstGeom>
            <a:solidFill>
              <a:srgbClr val="0F2145">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27" name="Oval 36">
              <a:extLst>
                <a:ext uri="{FF2B5EF4-FFF2-40B4-BE49-F238E27FC236}">
                  <a16:creationId xmlns:a16="http://schemas.microsoft.com/office/drawing/2014/main" id="{9D1FEF1E-A856-5829-B094-3E40BA79C799}"/>
                </a:ext>
              </a:extLst>
            </p:cNvPr>
            <p:cNvSpPr>
              <a:spLocks noChangeArrowheads="1"/>
            </p:cNvSpPr>
            <p:nvPr/>
          </p:nvSpPr>
          <p:spPr bwMode="gray">
            <a:xfrm>
              <a:off x="6734579" y="3212551"/>
              <a:ext cx="1139819" cy="1334258"/>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28" name="Oval 37">
              <a:extLst>
                <a:ext uri="{FF2B5EF4-FFF2-40B4-BE49-F238E27FC236}">
                  <a16:creationId xmlns:a16="http://schemas.microsoft.com/office/drawing/2014/main" id="{29E29308-5347-FC03-E005-E70756BF71E2}"/>
                </a:ext>
              </a:extLst>
            </p:cNvPr>
            <p:cNvSpPr>
              <a:spLocks noChangeArrowheads="1"/>
            </p:cNvSpPr>
            <p:nvPr/>
          </p:nvSpPr>
          <p:spPr bwMode="gray">
            <a:xfrm>
              <a:off x="6748376" y="3219998"/>
              <a:ext cx="1113286" cy="1300746"/>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29" name="Oval 38">
              <a:extLst>
                <a:ext uri="{FF2B5EF4-FFF2-40B4-BE49-F238E27FC236}">
                  <a16:creationId xmlns:a16="http://schemas.microsoft.com/office/drawing/2014/main" id="{A7B9A2E7-262A-FAC2-A5D7-CE567F65EC1F}"/>
                </a:ext>
              </a:extLst>
            </p:cNvPr>
            <p:cNvSpPr>
              <a:spLocks noChangeArrowheads="1"/>
            </p:cNvSpPr>
            <p:nvPr/>
          </p:nvSpPr>
          <p:spPr bwMode="gray">
            <a:xfrm>
              <a:off x="6760050" y="3232409"/>
              <a:ext cx="1059161" cy="1216347"/>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30" name="Oval 39">
              <a:extLst>
                <a:ext uri="{FF2B5EF4-FFF2-40B4-BE49-F238E27FC236}">
                  <a16:creationId xmlns:a16="http://schemas.microsoft.com/office/drawing/2014/main" id="{A1C04AC0-02BA-2214-DF9D-6C21823ACE0B}"/>
                </a:ext>
              </a:extLst>
            </p:cNvPr>
            <p:cNvSpPr>
              <a:spLocks noChangeArrowheads="1"/>
            </p:cNvSpPr>
            <p:nvPr/>
          </p:nvSpPr>
          <p:spPr bwMode="gray">
            <a:xfrm>
              <a:off x="6821604" y="3267162"/>
              <a:ext cx="942420" cy="986731"/>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defRPr/>
              </a:pPr>
              <a:endParaRPr lang="ru-RU" altLang="ru-RU" sz="1800" dirty="0">
                <a:solidFill>
                  <a:srgbClr val="000000"/>
                </a:solidFill>
                <a:cs typeface="Arial" charset="0"/>
              </a:endParaRPr>
            </a:p>
          </p:txBody>
        </p:sp>
        <p:sp>
          <p:nvSpPr>
            <p:cNvPr id="31" name="Text Box 40">
              <a:extLst>
                <a:ext uri="{FF2B5EF4-FFF2-40B4-BE49-F238E27FC236}">
                  <a16:creationId xmlns:a16="http://schemas.microsoft.com/office/drawing/2014/main" id="{769745B6-EEF0-E5E4-CE53-E36C4E5FC16B}"/>
                </a:ext>
              </a:extLst>
            </p:cNvPr>
            <p:cNvSpPr txBox="1">
              <a:spLocks noChangeArrowheads="1"/>
            </p:cNvSpPr>
            <p:nvPr/>
          </p:nvSpPr>
          <p:spPr bwMode="gray">
            <a:xfrm>
              <a:off x="6879398" y="3538005"/>
              <a:ext cx="849319" cy="78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defRPr/>
              </a:pPr>
              <a:r>
                <a:rPr lang="en-US" altLang="ru-RU" sz="1500" dirty="0">
                  <a:solidFill>
                    <a:srgbClr val="000000"/>
                  </a:solidFill>
                  <a:cs typeface="Arial" charset="0"/>
                </a:rPr>
                <a:t>physics</a:t>
              </a:r>
            </a:p>
            <a:p>
              <a:pPr algn="ctr" eaLnBrk="1" hangingPunct="1">
                <a:spcBef>
                  <a:spcPct val="0"/>
                </a:spcBef>
                <a:buClrTx/>
                <a:buFontTx/>
                <a:buNone/>
                <a:defRPr/>
              </a:pPr>
              <a:r>
                <a:rPr lang="en-US" altLang="ru-RU" sz="1500" dirty="0">
                  <a:solidFill>
                    <a:srgbClr val="000000"/>
                  </a:solidFill>
                  <a:cs typeface="Arial" charset="0"/>
                </a:rPr>
                <a:t>analysis</a:t>
              </a:r>
            </a:p>
            <a:p>
              <a:pPr algn="ctr" eaLnBrk="1" hangingPunct="1">
                <a:spcBef>
                  <a:spcPts val="300"/>
                </a:spcBef>
                <a:buClrTx/>
                <a:buFontTx/>
                <a:buNone/>
                <a:defRPr/>
              </a:pPr>
              <a:r>
                <a:rPr lang="en-US" altLang="ru-RU" sz="900" dirty="0">
                  <a:solidFill>
                    <a:srgbClr val="000000"/>
                  </a:solidFill>
                  <a:cs typeface="Arial" charset="0"/>
                </a:rPr>
                <a:t>macro/physics/</a:t>
              </a:r>
            </a:p>
          </p:txBody>
        </p:sp>
      </p:grpSp>
      <p:sp>
        <p:nvSpPr>
          <p:cNvPr id="32" name="Text Box 59">
            <a:extLst>
              <a:ext uri="{FF2B5EF4-FFF2-40B4-BE49-F238E27FC236}">
                <a16:creationId xmlns:a16="http://schemas.microsoft.com/office/drawing/2014/main" id="{41ECA423-FC96-BA60-C669-7C3B17D6CF49}"/>
              </a:ext>
            </a:extLst>
          </p:cNvPr>
          <p:cNvSpPr txBox="1">
            <a:spLocks noChangeArrowheads="1"/>
          </p:cNvSpPr>
          <p:nvPr/>
        </p:nvSpPr>
        <p:spPr bwMode="gray">
          <a:xfrm>
            <a:off x="3829551" y="3869518"/>
            <a:ext cx="1167306"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defRPr/>
            </a:pPr>
            <a:r>
              <a:rPr lang="en-US" altLang="ru-RU" sz="1200" b="1" i="1" dirty="0" err="1">
                <a:solidFill>
                  <a:srgbClr val="000000"/>
                </a:solidFill>
                <a:cs typeface="Arial" charset="0"/>
              </a:rPr>
              <a:t>dst_reco.root</a:t>
            </a:r>
            <a:endParaRPr lang="en-US" altLang="ru-RU" sz="1200" b="1" i="1" dirty="0">
              <a:solidFill>
                <a:srgbClr val="000000"/>
              </a:solidFill>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9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altLang="ru-RU" sz="900" b="1" i="1" dirty="0">
                <a:solidFill>
                  <a:srgbClr val="000000"/>
                </a:solidFill>
                <a:latin typeface="Times New Roman" panose="02020603050405020304" pitchFamily="18" charset="0"/>
                <a:cs typeface="Times New Roman" panose="02020603050405020304" pitchFamily="18" charset="0"/>
              </a:rPr>
              <a:t>9</a:t>
            </a:r>
            <a:r>
              <a:rPr kumimoji="0" lang="en-US" altLang="ru-RU" sz="900" b="0" i="1" u="none" strike="noStrike" kern="1200" cap="none" spc="0" normalizeH="0" baseline="0" noProof="0" dirty="0">
                <a:ln>
                  <a:noFill/>
                </a:ln>
                <a:solidFill>
                  <a:srgbClr val="000000"/>
                </a:solidFill>
                <a:effectLst/>
                <a:uLnTx/>
                <a:uFillTx/>
                <a:latin typeface="Arial" charset="0"/>
                <a:ea typeface="+mn-ea"/>
                <a:cs typeface="Arial" charset="0"/>
              </a:rPr>
              <a:t>0 KB/event</a:t>
            </a:r>
          </a:p>
          <a:p>
            <a:pPr algn="ctr" eaLnBrk="1" hangingPunct="1">
              <a:spcBef>
                <a:spcPct val="0"/>
              </a:spcBef>
              <a:buClrTx/>
              <a:buFontTx/>
              <a:buNone/>
              <a:defRPr/>
            </a:pPr>
            <a:endParaRPr lang="en-US" altLang="ru-RU" sz="1200" b="1" i="1" dirty="0">
              <a:solidFill>
                <a:srgbClr val="000000"/>
              </a:solidFill>
              <a:cs typeface="Arial" charset="0"/>
            </a:endParaRPr>
          </a:p>
        </p:txBody>
      </p:sp>
      <p:sp>
        <p:nvSpPr>
          <p:cNvPr id="33" name="Text Box 59">
            <a:extLst>
              <a:ext uri="{FF2B5EF4-FFF2-40B4-BE49-F238E27FC236}">
                <a16:creationId xmlns:a16="http://schemas.microsoft.com/office/drawing/2014/main" id="{CAF8B9FC-C816-84B2-0993-79835B4A4406}"/>
              </a:ext>
            </a:extLst>
          </p:cNvPr>
          <p:cNvSpPr txBox="1">
            <a:spLocks noChangeArrowheads="1"/>
          </p:cNvSpPr>
          <p:nvPr/>
        </p:nvSpPr>
        <p:spPr bwMode="gray">
          <a:xfrm>
            <a:off x="3051818" y="2423854"/>
            <a:ext cx="115288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defRPr/>
            </a:pPr>
            <a:r>
              <a:rPr lang="en-US" altLang="ru-RU" sz="1200" b="1" i="1" dirty="0" err="1">
                <a:solidFill>
                  <a:srgbClr val="000000"/>
                </a:solidFill>
                <a:cs typeface="Arial" charset="0"/>
              </a:rPr>
              <a:t>digi_exp.root</a:t>
            </a:r>
            <a:endParaRPr lang="en-US" altLang="ru-RU" sz="1200" b="1" i="1" dirty="0">
              <a:solidFill>
                <a:srgbClr val="000000"/>
              </a:solidFill>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9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a:t>
            </a:r>
            <a:r>
              <a:rPr lang="en-US" altLang="ru-RU" sz="900" i="1" dirty="0">
                <a:solidFill>
                  <a:srgbClr val="000000"/>
                </a:solidFill>
                <a:cs typeface="Arial" charset="0"/>
              </a:rPr>
              <a:t>5</a:t>
            </a:r>
            <a:r>
              <a:rPr kumimoji="0" lang="en-US" altLang="ru-RU" sz="900" b="0" i="1" u="none" strike="noStrike" kern="1200" cap="none" spc="0" normalizeH="0" baseline="0" noProof="0" dirty="0">
                <a:ln>
                  <a:noFill/>
                </a:ln>
                <a:solidFill>
                  <a:srgbClr val="000000"/>
                </a:solidFill>
                <a:effectLst/>
                <a:uLnTx/>
                <a:uFillTx/>
                <a:latin typeface="Arial" charset="0"/>
                <a:ea typeface="+mn-ea"/>
                <a:cs typeface="Arial" charset="0"/>
              </a:rPr>
              <a:t> KB/event</a:t>
            </a:r>
          </a:p>
          <a:p>
            <a:pPr algn="ctr" eaLnBrk="1" hangingPunct="1">
              <a:spcBef>
                <a:spcPct val="0"/>
              </a:spcBef>
              <a:buClrTx/>
              <a:buFontTx/>
              <a:buNone/>
              <a:defRPr/>
            </a:pPr>
            <a:endParaRPr lang="en-US" altLang="ru-RU" sz="1200" b="1" i="1" dirty="0">
              <a:solidFill>
                <a:srgbClr val="000000"/>
              </a:solidFill>
              <a:cs typeface="Arial" charset="0"/>
            </a:endParaRPr>
          </a:p>
        </p:txBody>
      </p:sp>
      <p:sp>
        <p:nvSpPr>
          <p:cNvPr id="34" name="Text Box 59">
            <a:extLst>
              <a:ext uri="{FF2B5EF4-FFF2-40B4-BE49-F238E27FC236}">
                <a16:creationId xmlns:a16="http://schemas.microsoft.com/office/drawing/2014/main" id="{A93AE0AA-58A0-BA9A-6010-58D0F637D8D0}"/>
              </a:ext>
            </a:extLst>
          </p:cNvPr>
          <p:cNvSpPr txBox="1">
            <a:spLocks noChangeArrowheads="1"/>
          </p:cNvSpPr>
          <p:nvPr/>
        </p:nvSpPr>
        <p:spPr bwMode="gray">
          <a:xfrm>
            <a:off x="4590428" y="2411415"/>
            <a:ext cx="115288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Tx/>
              <a:buFontTx/>
              <a:buNone/>
              <a:defRPr/>
            </a:pPr>
            <a:r>
              <a:rPr lang="en-US" altLang="ru-RU" sz="1200" b="1" i="1" dirty="0" err="1">
                <a:solidFill>
                  <a:srgbClr val="000000"/>
                </a:solidFill>
                <a:cs typeface="Arial" charset="0"/>
              </a:rPr>
              <a:t>digi_sim.root</a:t>
            </a:r>
            <a:endParaRPr lang="en-US" altLang="ru-RU" sz="1200" b="1" i="1" dirty="0">
              <a:solidFill>
                <a:srgbClr val="000000"/>
              </a:solidFill>
              <a:cs typeface="Arial" charset="0"/>
            </a:endParaRPr>
          </a:p>
        </p:txBody>
      </p:sp>
      <p:sp>
        <p:nvSpPr>
          <p:cNvPr id="35" name="TextBox 34">
            <a:extLst>
              <a:ext uri="{FF2B5EF4-FFF2-40B4-BE49-F238E27FC236}">
                <a16:creationId xmlns:a16="http://schemas.microsoft.com/office/drawing/2014/main" id="{D92AD518-1C3A-7CB8-FD18-966BBCB7F732}"/>
              </a:ext>
            </a:extLst>
          </p:cNvPr>
          <p:cNvSpPr txBox="1"/>
          <p:nvPr/>
        </p:nvSpPr>
        <p:spPr>
          <a:xfrm>
            <a:off x="5220072" y="1177159"/>
            <a:ext cx="1296144" cy="276999"/>
          </a:xfrm>
          <a:prstGeom prst="rect">
            <a:avLst/>
          </a:prstGeom>
          <a:noFill/>
        </p:spPr>
        <p:txBody>
          <a:bodyPr wrap="square" rtlCol="0">
            <a:spAutoFit/>
          </a:bodyPr>
          <a:lstStyle/>
          <a:p>
            <a:pPr>
              <a:defRPr/>
            </a:pPr>
            <a:r>
              <a:rPr lang="en-US" sz="1200" dirty="0">
                <a:solidFill>
                  <a:srgbClr val="000000"/>
                </a:solidFill>
                <a:latin typeface="Century Gothic" panose="020B0502020202020204" pitchFamily="34" charset="0"/>
                <a:cs typeface="Arial" charset="0"/>
              </a:rPr>
              <a:t>Geant </a:t>
            </a:r>
            <a:r>
              <a:rPr lang="ru-RU" sz="1200" dirty="0">
                <a:solidFill>
                  <a:srgbClr val="000000"/>
                </a:solidFill>
                <a:latin typeface="Century Gothic" panose="020B0502020202020204" pitchFamily="34" charset="0"/>
                <a:cs typeface="Arial" charset="0"/>
              </a:rPr>
              <a:t>4</a:t>
            </a:r>
            <a:r>
              <a:rPr lang="en-US" sz="1200" dirty="0">
                <a:solidFill>
                  <a:srgbClr val="000000"/>
                </a:solidFill>
                <a:latin typeface="Century Gothic" panose="020B0502020202020204" pitchFamily="34" charset="0"/>
                <a:cs typeface="Arial" charset="0"/>
              </a:rPr>
              <a:t>, Fluka</a:t>
            </a:r>
            <a:endParaRPr lang="ru-RU" sz="1200" dirty="0">
              <a:solidFill>
                <a:srgbClr val="000000"/>
              </a:solidFill>
              <a:latin typeface="Century Gothic" panose="020B0502020202020204" pitchFamily="34" charset="0"/>
              <a:cs typeface="Arial" charset="0"/>
            </a:endParaRPr>
          </a:p>
        </p:txBody>
      </p:sp>
      <p:sp>
        <p:nvSpPr>
          <p:cNvPr id="36" name="Text Box 59">
            <a:extLst>
              <a:ext uri="{FF2B5EF4-FFF2-40B4-BE49-F238E27FC236}">
                <a16:creationId xmlns:a16="http://schemas.microsoft.com/office/drawing/2014/main" id="{D9D375AD-384A-BF4E-2FE5-2A6C30A8B388}"/>
              </a:ext>
            </a:extLst>
          </p:cNvPr>
          <p:cNvSpPr txBox="1">
            <a:spLocks noChangeArrowheads="1"/>
          </p:cNvSpPr>
          <p:nvPr/>
        </p:nvSpPr>
        <p:spPr bwMode="gray">
          <a:xfrm>
            <a:off x="103684" y="1124745"/>
            <a:ext cx="200247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cs typeface="Arial" charset="0"/>
              </a:rPr>
              <a:t>DAQ Storage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0" i="0" u="none" strike="noStrike" kern="0" cap="none" spc="0" normalizeH="0" baseline="0" noProof="0" dirty="0">
                <a:ln>
                  <a:noFill/>
                </a:ln>
                <a:solidFill>
                  <a:srgbClr val="006800"/>
                </a:solidFill>
                <a:effectLst/>
                <a:uLnTx/>
                <a:uFillTx/>
                <a:latin typeface="ArialMT"/>
                <a:cs typeface="Arial" charset="0"/>
              </a:rPr>
              <a:t>raw data in a binary</a:t>
            </a:r>
            <a:r>
              <a:rPr kumimoji="0" lang="it-IT" sz="1200" b="0" i="1" u="none" strike="noStrike" kern="0" cap="none" spc="0" normalizeH="0" baseline="0" noProof="0" dirty="0">
                <a:ln>
                  <a:noFill/>
                </a:ln>
                <a:solidFill>
                  <a:srgbClr val="006800"/>
                </a:solidFill>
                <a:effectLst/>
                <a:uLnTx/>
                <a:uFillTx/>
                <a:latin typeface="Arial-ItalicMT"/>
                <a:cs typeface="Arial" charset="0"/>
              </a:rPr>
              <a:t> </a:t>
            </a:r>
            <a:r>
              <a:rPr kumimoji="0" lang="it-IT" sz="1200" b="0" i="0" u="none" strike="noStrike" kern="0" cap="none" spc="0" normalizeH="0" baseline="0" noProof="0" dirty="0">
                <a:ln>
                  <a:noFill/>
                </a:ln>
                <a:solidFill>
                  <a:srgbClr val="006800"/>
                </a:solidFill>
                <a:effectLst/>
                <a:uLnTx/>
                <a:uFillTx/>
                <a:latin typeface="ArialMT"/>
                <a:cs typeface="Arial" charset="0"/>
              </a:rPr>
              <a:t>format</a:t>
            </a:r>
            <a:endParaRPr kumimoji="0" lang="ru-RU" sz="1200" b="0" i="0" u="none" strike="noStrike" kern="0" cap="none" spc="0" normalizeH="0" baseline="0" noProof="0" dirty="0">
              <a:ln>
                <a:noFill/>
              </a:ln>
              <a:solidFill>
                <a:srgbClr val="006800"/>
              </a:solidFill>
              <a:effectLst/>
              <a:uLnTx/>
              <a:uFillTx/>
              <a:cs typeface="Arial" charset="0"/>
            </a:endParaRPr>
          </a:p>
        </p:txBody>
      </p:sp>
      <p:sp>
        <p:nvSpPr>
          <p:cNvPr id="38" name="Text Box 59">
            <a:extLst>
              <a:ext uri="{FF2B5EF4-FFF2-40B4-BE49-F238E27FC236}">
                <a16:creationId xmlns:a16="http://schemas.microsoft.com/office/drawing/2014/main" id="{0B29817A-3435-EEC1-15A3-470A9E458322}"/>
              </a:ext>
            </a:extLst>
          </p:cNvPr>
          <p:cNvSpPr txBox="1">
            <a:spLocks noChangeArrowheads="1"/>
          </p:cNvSpPr>
          <p:nvPr/>
        </p:nvSpPr>
        <p:spPr bwMode="gray">
          <a:xfrm>
            <a:off x="6444208" y="1124744"/>
            <a:ext cx="2499722"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R="0" lvl="0" indent="17780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cs typeface="Arial" charset="0"/>
              </a:rPr>
              <a:t>Event Generators</a:t>
            </a:r>
          </a:p>
          <a:p>
            <a:pPr marR="0" lvl="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6800"/>
                </a:solidFill>
                <a:effectLst/>
                <a:uLnTx/>
                <a:uFillTx/>
                <a:latin typeface="Arial" charset="0"/>
                <a:ea typeface="+mn-ea"/>
                <a:cs typeface="Arial" charset="0"/>
              </a:rPr>
              <a:t>(DCM-)SMM, QGSM, UrQMD…</a:t>
            </a:r>
          </a:p>
        </p:txBody>
      </p:sp>
      <p:sp>
        <p:nvSpPr>
          <p:cNvPr id="58" name="Пузырек для мыслей: облако 57">
            <a:extLst>
              <a:ext uri="{FF2B5EF4-FFF2-40B4-BE49-F238E27FC236}">
                <a16:creationId xmlns:a16="http://schemas.microsoft.com/office/drawing/2014/main" id="{672843FD-014B-9BAF-F071-116B1B7B6449}"/>
              </a:ext>
            </a:extLst>
          </p:cNvPr>
          <p:cNvSpPr/>
          <p:nvPr/>
        </p:nvSpPr>
        <p:spPr>
          <a:xfrm>
            <a:off x="2542362" y="3050959"/>
            <a:ext cx="915407" cy="696888"/>
          </a:xfrm>
          <a:prstGeom prst="cloudCallout">
            <a:avLst>
              <a:gd name="adj1" fmla="val 51591"/>
              <a:gd name="adj2" fmla="val -84915"/>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it-IT" sz="1000" b="1" i="1" dirty="0">
                <a:solidFill>
                  <a:srgbClr val="000000"/>
                </a:solidFill>
                <a:effectLst>
                  <a:outerShdw blurRad="38100" dist="38100" dir="2700000" algn="tl">
                    <a:srgbClr val="000000">
                      <a:alpha val="43137"/>
                    </a:srgbClr>
                  </a:outerShdw>
                </a:effectLst>
                <a:latin typeface="Arial"/>
                <a:cs typeface="Arial" charset="0"/>
              </a:rPr>
              <a:t>DIGIT</a:t>
            </a:r>
          </a:p>
          <a:p>
            <a:pPr marL="0" marR="0" lvl="0" indent="0" algn="ctr" defTabSz="914400" rtl="0" eaLnBrk="1" fontAlgn="base" latinLnBrk="0" hangingPunct="1">
              <a:lnSpc>
                <a:spcPct val="100000"/>
              </a:lnSpc>
              <a:spcBef>
                <a:spcPct val="0"/>
              </a:spcBef>
              <a:spcAft>
                <a:spcPct val="0"/>
              </a:spcAft>
              <a:buClrTx/>
              <a:buSzTx/>
              <a:buFontTx/>
              <a:buNone/>
              <a:tabLst/>
              <a:defRPr/>
            </a:pPr>
            <a:r>
              <a:rPr lang="it-IT" sz="1000" b="1" i="1" dirty="0">
                <a:solidFill>
                  <a:srgbClr val="000000"/>
                </a:solidFill>
                <a:effectLst>
                  <a:outerShdw blurRad="38100" dist="38100" dir="2700000" algn="tl">
                    <a:srgbClr val="000000">
                      <a:alpha val="43137"/>
                    </a:srgbClr>
                  </a:outerShdw>
                </a:effectLst>
                <a:latin typeface="Arial"/>
                <a:cs typeface="Arial" charset="0"/>
              </a:rPr>
              <a:t>ROOT</a:t>
            </a:r>
            <a:r>
              <a:rPr kumimoji="0" lang="it-IT" sz="10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charset="0"/>
              </a:rPr>
              <a:t> </a:t>
            </a:r>
            <a:r>
              <a:rPr kumimoji="0" lang="it-IT"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charset="0"/>
              </a:rPr>
              <a:t>format</a:t>
            </a:r>
            <a:endParaRPr kumimoji="0" lang="ru-RU"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charset="0"/>
            </a:endParaRPr>
          </a:p>
        </p:txBody>
      </p:sp>
      <p:sp>
        <p:nvSpPr>
          <p:cNvPr id="60" name="Пузырек для мыслей: облако 59">
            <a:extLst>
              <a:ext uri="{FF2B5EF4-FFF2-40B4-BE49-F238E27FC236}">
                <a16:creationId xmlns:a16="http://schemas.microsoft.com/office/drawing/2014/main" id="{7BBAD83B-68B4-B3F8-8545-87F0465BC4CE}"/>
              </a:ext>
            </a:extLst>
          </p:cNvPr>
          <p:cNvSpPr/>
          <p:nvPr/>
        </p:nvSpPr>
        <p:spPr>
          <a:xfrm>
            <a:off x="5786620" y="3840670"/>
            <a:ext cx="900533" cy="676511"/>
          </a:xfrm>
          <a:prstGeom prst="cloudCallout">
            <a:avLst>
              <a:gd name="adj1" fmla="val -126848"/>
              <a:gd name="adj2" fmla="val -9959"/>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0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charset="0"/>
              </a:rPr>
              <a:t>DST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0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charset="0"/>
              </a:rPr>
              <a:t>ROOT </a:t>
            </a:r>
            <a:r>
              <a:rPr kumimoji="0" lang="it-IT"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charset="0"/>
              </a:rPr>
              <a:t>format</a:t>
            </a:r>
            <a:endParaRPr kumimoji="0" lang="ru-RU"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charset="0"/>
            </a:endParaRPr>
          </a:p>
        </p:txBody>
      </p:sp>
      <p:sp>
        <p:nvSpPr>
          <p:cNvPr id="40" name="Пузырек для мыслей: облако 39">
            <a:extLst>
              <a:ext uri="{FF2B5EF4-FFF2-40B4-BE49-F238E27FC236}">
                <a16:creationId xmlns:a16="http://schemas.microsoft.com/office/drawing/2014/main" id="{E6E051FD-3E37-8711-AE37-9A866CA5C5B8}"/>
              </a:ext>
            </a:extLst>
          </p:cNvPr>
          <p:cNvSpPr/>
          <p:nvPr/>
        </p:nvSpPr>
        <p:spPr>
          <a:xfrm>
            <a:off x="5402017" y="2947249"/>
            <a:ext cx="867588" cy="601020"/>
          </a:xfrm>
          <a:prstGeom prst="cloudCallout">
            <a:avLst>
              <a:gd name="adj1" fmla="val -62497"/>
              <a:gd name="adj2" fmla="val -88724"/>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900" u="none" strike="noStrike" kern="1200" cap="none" spc="0" normalizeH="0" baseline="0" noProof="0" dirty="0">
                <a:ln>
                  <a:noFill/>
                </a:ln>
                <a:solidFill>
                  <a:srgbClr val="006800"/>
                </a:solidFill>
                <a:effectLst/>
                <a:uLnTx/>
                <a:uFillTx/>
                <a:latin typeface="Arial"/>
                <a:ea typeface="+mn-ea"/>
                <a:cs typeface="Arial" charset="0"/>
              </a:rPr>
              <a:t>SIM</a:t>
            </a:r>
          </a:p>
          <a:p>
            <a:pPr marL="0" marR="0" lvl="0" indent="0" algn="ctr" defTabSz="914400" rtl="0" eaLnBrk="1" fontAlgn="base" latinLnBrk="0" hangingPunct="1">
              <a:lnSpc>
                <a:spcPct val="100000"/>
              </a:lnSpc>
              <a:spcBef>
                <a:spcPct val="0"/>
              </a:spcBef>
              <a:spcAft>
                <a:spcPct val="0"/>
              </a:spcAft>
              <a:buClrTx/>
              <a:buSzTx/>
              <a:buFontTx/>
              <a:buNone/>
              <a:tabLst/>
              <a:defRPr/>
            </a:pPr>
            <a:r>
              <a:rPr lang="it-IT" sz="900" dirty="0">
                <a:solidFill>
                  <a:srgbClr val="006800"/>
                </a:solidFill>
                <a:latin typeface="Arial"/>
                <a:cs typeface="Arial" charset="0"/>
              </a:rPr>
              <a:t>ROOT</a:t>
            </a:r>
            <a:r>
              <a:rPr kumimoji="0" lang="it-IT" sz="900" u="none" strike="noStrike" kern="1200" cap="none" spc="0" normalizeH="0" baseline="0" noProof="0" dirty="0">
                <a:ln>
                  <a:noFill/>
                </a:ln>
                <a:solidFill>
                  <a:srgbClr val="006800"/>
                </a:solidFill>
                <a:effectLst/>
                <a:uLnTx/>
                <a:uFillTx/>
                <a:latin typeface="Arial"/>
                <a:ea typeface="+mn-ea"/>
                <a:cs typeface="Arial" charset="0"/>
              </a:rPr>
              <a:t> format</a:t>
            </a:r>
            <a:endParaRPr kumimoji="0" lang="ru-RU" sz="900" u="none" strike="noStrike" kern="1200" cap="none" spc="0" normalizeH="0" baseline="0" noProof="0" dirty="0">
              <a:ln>
                <a:noFill/>
              </a:ln>
              <a:solidFill>
                <a:srgbClr val="006800"/>
              </a:solidFill>
              <a:effectLst/>
              <a:uLnTx/>
              <a:uFillTx/>
              <a:latin typeface="Arial"/>
              <a:ea typeface="+mn-ea"/>
              <a:cs typeface="Arial" charset="0"/>
            </a:endParaRPr>
          </a:p>
        </p:txBody>
      </p:sp>
      <p:sp>
        <p:nvSpPr>
          <p:cNvPr id="62" name="Пузырек для мыслей: облако 61">
            <a:extLst>
              <a:ext uri="{FF2B5EF4-FFF2-40B4-BE49-F238E27FC236}">
                <a16:creationId xmlns:a16="http://schemas.microsoft.com/office/drawing/2014/main" id="{4E47A665-B4B7-2DB9-76DE-8320617049AB}"/>
              </a:ext>
            </a:extLst>
          </p:cNvPr>
          <p:cNvSpPr/>
          <p:nvPr/>
        </p:nvSpPr>
        <p:spPr>
          <a:xfrm>
            <a:off x="1466801" y="2660836"/>
            <a:ext cx="852221" cy="555291"/>
          </a:xfrm>
          <a:prstGeom prst="cloudCallout">
            <a:avLst>
              <a:gd name="adj1" fmla="val 56190"/>
              <a:gd name="adj2" fmla="val -76940"/>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900" u="none" strike="noStrike" kern="1200" cap="none" spc="0" normalizeH="0" baseline="0" noProof="0" dirty="0">
                <a:ln>
                  <a:noFill/>
                </a:ln>
                <a:solidFill>
                  <a:srgbClr val="000000"/>
                </a:solidFill>
                <a:effectLst/>
                <a:uLnTx/>
                <a:uFillTx/>
                <a:latin typeface="Arial"/>
                <a:ea typeface="+mn-ea"/>
                <a:cs typeface="Arial" charset="0"/>
              </a:rPr>
              <a:t>RAW </a:t>
            </a:r>
            <a:r>
              <a:rPr lang="it-IT" sz="900" dirty="0">
                <a:solidFill>
                  <a:srgbClr val="000000"/>
                </a:solidFill>
                <a:latin typeface="Arial"/>
                <a:cs typeface="Arial" charset="0"/>
              </a:rPr>
              <a:t>ROOT</a:t>
            </a:r>
            <a:r>
              <a:rPr kumimoji="0" lang="it-IT" sz="900" u="none" strike="noStrike" kern="1200" cap="none" spc="0" normalizeH="0" baseline="0" noProof="0" dirty="0">
                <a:ln>
                  <a:noFill/>
                </a:ln>
                <a:solidFill>
                  <a:srgbClr val="000000"/>
                </a:solidFill>
                <a:effectLst/>
                <a:uLnTx/>
                <a:uFillTx/>
                <a:latin typeface="Arial"/>
                <a:ea typeface="+mn-ea"/>
                <a:cs typeface="Arial" charset="0"/>
              </a:rPr>
              <a:t> format</a:t>
            </a:r>
            <a:endParaRPr kumimoji="0" lang="ru-RU" sz="90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73" name="Пузырек для мыслей: облако 72">
            <a:extLst>
              <a:ext uri="{FF2B5EF4-FFF2-40B4-BE49-F238E27FC236}">
                <a16:creationId xmlns:a16="http://schemas.microsoft.com/office/drawing/2014/main" id="{5828E3D9-390D-0BD3-BFC8-783CC14EB09C}"/>
              </a:ext>
            </a:extLst>
          </p:cNvPr>
          <p:cNvSpPr/>
          <p:nvPr/>
        </p:nvSpPr>
        <p:spPr>
          <a:xfrm>
            <a:off x="323528" y="4381303"/>
            <a:ext cx="1260689" cy="413470"/>
          </a:xfrm>
          <a:prstGeom prst="cloudCallout">
            <a:avLst>
              <a:gd name="adj1" fmla="val 14819"/>
              <a:gd name="adj2" fmla="val -103893"/>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0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Arial" charset="0"/>
              </a:rPr>
              <a:t>persistent</a:t>
            </a:r>
            <a:endParaRPr kumimoji="0" lang="ru-RU"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charset="0"/>
            </a:endParaRPr>
          </a:p>
        </p:txBody>
      </p:sp>
      <p:sp>
        <p:nvSpPr>
          <p:cNvPr id="77" name="TextBox 76">
            <a:extLst>
              <a:ext uri="{FF2B5EF4-FFF2-40B4-BE49-F238E27FC236}">
                <a16:creationId xmlns:a16="http://schemas.microsoft.com/office/drawing/2014/main" id="{D1D34A95-3020-2719-13B6-A47DF4C984C8}"/>
              </a:ext>
            </a:extLst>
          </p:cNvPr>
          <p:cNvSpPr txBox="1"/>
          <p:nvPr/>
        </p:nvSpPr>
        <p:spPr>
          <a:xfrm>
            <a:off x="726377" y="3861048"/>
            <a:ext cx="1738205" cy="307777"/>
          </a:xfrm>
          <a:prstGeom prst="rect">
            <a:avLst/>
          </a:prstGeom>
          <a:noFill/>
        </p:spPr>
        <p:txBody>
          <a:bodyPr wrap="square">
            <a:spAutoFit/>
          </a:bodyPr>
          <a:lstStyle/>
          <a:p>
            <a:pPr algn="ctr" eaLnBrk="1" hangingPunct="1">
              <a:spcBef>
                <a:spcPct val="0"/>
              </a:spcBef>
              <a:buClrTx/>
              <a:buFontTx/>
              <a:buNone/>
              <a:defRPr/>
            </a:pPr>
            <a:r>
              <a:rPr lang="en-US" altLang="ru-RU" sz="1400" dirty="0">
                <a:solidFill>
                  <a:srgbClr val="000000"/>
                </a:solidFill>
                <a:cs typeface="Arial" charset="0"/>
              </a:rPr>
              <a:t>Storage Levels</a:t>
            </a:r>
            <a:endParaRPr lang="ru-RU" altLang="ru-RU" sz="1400" dirty="0">
              <a:solidFill>
                <a:srgbClr val="000000"/>
              </a:solidFill>
              <a:cs typeface="Arial" charset="0"/>
            </a:endParaRPr>
          </a:p>
        </p:txBody>
      </p:sp>
      <p:sp>
        <p:nvSpPr>
          <p:cNvPr id="78" name="Пузырек для мыслей: облако 77">
            <a:extLst>
              <a:ext uri="{FF2B5EF4-FFF2-40B4-BE49-F238E27FC236}">
                <a16:creationId xmlns:a16="http://schemas.microsoft.com/office/drawing/2014/main" id="{08AE0392-2250-6E0E-066E-586DE3585B5B}"/>
              </a:ext>
            </a:extLst>
          </p:cNvPr>
          <p:cNvSpPr/>
          <p:nvPr/>
        </p:nvSpPr>
        <p:spPr>
          <a:xfrm>
            <a:off x="1700709" y="4365955"/>
            <a:ext cx="1090601" cy="428817"/>
          </a:xfrm>
          <a:prstGeom prst="cloudCallout">
            <a:avLst>
              <a:gd name="adj1" fmla="val -19536"/>
              <a:gd name="adj2" fmla="val -98435"/>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000" b="0" i="0" u="none" strike="noStrike" kern="1200" cap="none" spc="0" normalizeH="0" baseline="0" noProof="0" dirty="0">
                <a:ln>
                  <a:noFill/>
                </a:ln>
                <a:solidFill>
                  <a:srgbClr val="000000"/>
                </a:solidFill>
                <a:effectLst/>
                <a:uLnTx/>
                <a:uFillTx/>
                <a:latin typeface="Arial" charset="0"/>
                <a:ea typeface="+mn-ea"/>
                <a:cs typeface="Arial" charset="0"/>
              </a:rPr>
              <a:t>transient</a:t>
            </a:r>
            <a:endParaRPr kumimoji="0" lang="ru-RU" sz="100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5" name="Пузырек для мыслей: облако 44">
            <a:extLst>
              <a:ext uri="{FF2B5EF4-FFF2-40B4-BE49-F238E27FC236}">
                <a16:creationId xmlns:a16="http://schemas.microsoft.com/office/drawing/2014/main" id="{DC2799AD-2FF9-4D92-8243-ACD3AA27FB20}"/>
              </a:ext>
            </a:extLst>
          </p:cNvPr>
          <p:cNvSpPr/>
          <p:nvPr/>
        </p:nvSpPr>
        <p:spPr>
          <a:xfrm>
            <a:off x="328895" y="2312436"/>
            <a:ext cx="960436" cy="630512"/>
          </a:xfrm>
          <a:prstGeom prst="cloudCallout">
            <a:avLst>
              <a:gd name="adj1" fmla="val 13368"/>
              <a:gd name="adj2" fmla="val -86573"/>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0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charset="0"/>
              </a:rPr>
              <a:t>RAW binary </a:t>
            </a:r>
            <a:r>
              <a:rPr kumimoji="0" lang="it-IT"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charset="0"/>
              </a:rPr>
              <a:t>format</a:t>
            </a:r>
            <a:endParaRPr kumimoji="0" lang="ru-RU"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charset="0"/>
            </a:endParaRPr>
          </a:p>
        </p:txBody>
      </p:sp>
      <p:sp>
        <p:nvSpPr>
          <p:cNvPr id="37" name="Дата 1">
            <a:extLst>
              <a:ext uri="{FF2B5EF4-FFF2-40B4-BE49-F238E27FC236}">
                <a16:creationId xmlns:a16="http://schemas.microsoft.com/office/drawing/2014/main" id="{03B7C7D3-D689-FA7E-D567-2A354FEAB747}"/>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43" name="Пузырек для мыслей: облако 42">
            <a:extLst>
              <a:ext uri="{FF2B5EF4-FFF2-40B4-BE49-F238E27FC236}">
                <a16:creationId xmlns:a16="http://schemas.microsoft.com/office/drawing/2014/main" id="{0D3F7DF5-22C3-E671-D6EC-48D9EE2CB00B}"/>
              </a:ext>
            </a:extLst>
          </p:cNvPr>
          <p:cNvSpPr/>
          <p:nvPr/>
        </p:nvSpPr>
        <p:spPr>
          <a:xfrm>
            <a:off x="5687437" y="4641484"/>
            <a:ext cx="1087490" cy="686303"/>
          </a:xfrm>
          <a:prstGeom prst="cloudCallout">
            <a:avLst>
              <a:gd name="adj1" fmla="val -122140"/>
              <a:gd name="adj2" fmla="val -91751"/>
            </a:avLst>
          </a:prstGeom>
          <a:no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1" dirty="0" err="1">
                <a:solidFill>
                  <a:schemeClr val="bg1">
                    <a:lumMod val="65000"/>
                  </a:schemeClr>
                </a:solidFill>
                <a:effectLst>
                  <a:outerShdw blurRad="38100" dist="38100" dir="2700000" algn="tl">
                    <a:srgbClr val="000000">
                      <a:alpha val="43137"/>
                    </a:srgbClr>
                  </a:outerShdw>
                </a:effectLst>
                <a:latin typeface="+mj-lt"/>
              </a:rPr>
              <a:t>miniDST</a:t>
            </a:r>
            <a:r>
              <a:rPr lang="en-US" sz="1000" b="1" i="1" dirty="0">
                <a:solidFill>
                  <a:schemeClr val="bg1">
                    <a:lumMod val="65000"/>
                  </a:schemeClr>
                </a:solidFill>
                <a:effectLst>
                  <a:outerShdw blurRad="38100" dist="38100" dir="2700000" algn="tl">
                    <a:srgbClr val="000000">
                      <a:alpha val="43137"/>
                    </a:srgbClr>
                  </a:outerShdw>
                </a:effectLst>
                <a:latin typeface="+mj-lt"/>
              </a:rPr>
              <a:t>  for </a:t>
            </a:r>
            <a:r>
              <a:rPr lang="en-US" sz="1000" b="1" i="1" dirty="0" err="1">
                <a:solidFill>
                  <a:schemeClr val="bg1">
                    <a:lumMod val="65000"/>
                  </a:schemeClr>
                </a:solidFill>
                <a:effectLst>
                  <a:outerShdw blurRad="38100" dist="38100" dir="2700000" algn="tl">
                    <a:srgbClr val="000000">
                      <a:alpha val="43137"/>
                    </a:srgbClr>
                  </a:outerShdw>
                </a:effectLst>
                <a:latin typeface="+mj-lt"/>
              </a:rPr>
              <a:t>PhA</a:t>
            </a:r>
            <a:endParaRPr lang="ru-RU" sz="1000" b="1" i="1" dirty="0">
              <a:solidFill>
                <a:schemeClr val="bg1">
                  <a:lumMod val="65000"/>
                </a:schemeClr>
              </a:solidFill>
              <a:effectLst>
                <a:outerShdw blurRad="38100" dist="38100" dir="2700000" algn="tl">
                  <a:srgbClr val="000000">
                    <a:alpha val="43137"/>
                  </a:srgbClr>
                </a:outerShdw>
              </a:effectLst>
              <a:latin typeface="+mj-lt"/>
            </a:endParaRPr>
          </a:p>
        </p:txBody>
      </p:sp>
      <p:sp>
        <p:nvSpPr>
          <p:cNvPr id="46" name="Text Box 59">
            <a:extLst>
              <a:ext uri="{FF2B5EF4-FFF2-40B4-BE49-F238E27FC236}">
                <a16:creationId xmlns:a16="http://schemas.microsoft.com/office/drawing/2014/main" id="{EBEFED1B-51C8-D064-9258-6A11B298A242}"/>
              </a:ext>
            </a:extLst>
          </p:cNvPr>
          <p:cNvSpPr txBox="1">
            <a:spLocks noChangeArrowheads="1"/>
          </p:cNvSpPr>
          <p:nvPr/>
        </p:nvSpPr>
        <p:spPr bwMode="gray">
          <a:xfrm>
            <a:off x="443161" y="1641862"/>
            <a:ext cx="114165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ru-RU" sz="1200" b="1" i="1" dirty="0" err="1">
                <a:solidFill>
                  <a:srgbClr val="000000"/>
                </a:solidFill>
                <a:cs typeface="Arial" charset="0"/>
              </a:rPr>
              <a:t>raw_run.data</a:t>
            </a:r>
            <a:endParaRPr kumimoji="0" lang="en-US" altLang="ru-RU" sz="1200" b="1" i="1"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ru-RU" sz="900" b="1" i="1" dirty="0">
                <a:solidFill>
                  <a:srgbClr val="000000"/>
                </a:solidFill>
                <a:latin typeface="Times New Roman" panose="02020603050405020304" pitchFamily="18" charset="0"/>
                <a:cs typeface="Times New Roman" panose="02020603050405020304" pitchFamily="18" charset="0"/>
              </a:rPr>
              <a:t>≈ </a:t>
            </a:r>
            <a:r>
              <a:rPr lang="en-US" altLang="ru-RU" sz="900" b="1" i="1" dirty="0">
                <a:solidFill>
                  <a:srgbClr val="000000"/>
                </a:solidFill>
                <a:latin typeface="Times New Roman" panose="02020603050405020304" pitchFamily="18" charset="0"/>
                <a:cs typeface="Arial" charset="0"/>
              </a:rPr>
              <a:t>6</a:t>
            </a:r>
            <a:r>
              <a:rPr lang="en-US" altLang="ru-RU" sz="900" i="1" dirty="0">
                <a:solidFill>
                  <a:srgbClr val="000000"/>
                </a:solidFill>
                <a:cs typeface="Arial" charset="0"/>
              </a:rPr>
              <a:t>00</a:t>
            </a:r>
            <a:r>
              <a:rPr kumimoji="0" lang="en-US" altLang="ru-RU" sz="900" b="0" i="1" u="none" strike="noStrike" kern="1200" cap="none" spc="0" normalizeH="0" baseline="0" noProof="0" dirty="0">
                <a:ln>
                  <a:noFill/>
                </a:ln>
                <a:solidFill>
                  <a:srgbClr val="000000"/>
                </a:solidFill>
                <a:effectLst/>
                <a:uLnTx/>
                <a:uFillTx/>
                <a:latin typeface="Arial" charset="0"/>
                <a:ea typeface="+mn-ea"/>
                <a:cs typeface="Arial" charset="0"/>
              </a:rPr>
              <a:t> KB/event</a:t>
            </a:r>
          </a:p>
        </p:txBody>
      </p:sp>
      <p:sp>
        <p:nvSpPr>
          <p:cNvPr id="47" name="Text Box 59">
            <a:extLst>
              <a:ext uri="{FF2B5EF4-FFF2-40B4-BE49-F238E27FC236}">
                <a16:creationId xmlns:a16="http://schemas.microsoft.com/office/drawing/2014/main" id="{76C6B969-015E-60DC-F022-8B63BEE9F5CA}"/>
              </a:ext>
            </a:extLst>
          </p:cNvPr>
          <p:cNvSpPr txBox="1">
            <a:spLocks noChangeArrowheads="1"/>
          </p:cNvSpPr>
          <p:nvPr/>
        </p:nvSpPr>
        <p:spPr bwMode="gray">
          <a:xfrm>
            <a:off x="7092280" y="1628800"/>
            <a:ext cx="115884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Font typeface="Wingdings" pitchFamily="2" charset="2"/>
              <a:buChar char="v"/>
              <a:defRPr sz="2800">
                <a:solidFill>
                  <a:schemeClr val="tx1"/>
                </a:solidFill>
                <a:latin typeface="Arial" charset="0"/>
              </a:defRPr>
            </a:lvl1pPr>
            <a:lvl2pPr marL="742950" indent="-285750" eaLnBrk="0" hangingPunct="0">
              <a:spcBef>
                <a:spcPct val="20000"/>
              </a:spcBef>
              <a:buClr>
                <a:schemeClr val="accent1"/>
              </a:buClr>
              <a:buFont typeface="Wingdings" pitchFamily="2" charset="2"/>
              <a:buChar char="§"/>
              <a:defRPr sz="2600">
                <a:solidFill>
                  <a:schemeClr val="tx1"/>
                </a:solidFill>
                <a:latin typeface="Arial" charset="0"/>
              </a:defRPr>
            </a:lvl2pPr>
            <a:lvl3pPr marL="1143000" indent="-228600" eaLnBrk="0" hangingPunct="0">
              <a:spcBef>
                <a:spcPct val="20000"/>
              </a:spcBef>
              <a:buClr>
                <a:schemeClr val="accent2"/>
              </a:buClr>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ru-RU" sz="1200" b="1" i="1" dirty="0">
                <a:solidFill>
                  <a:srgbClr val="000000"/>
                </a:solidFill>
                <a:cs typeface="Arial" charset="0"/>
              </a:rPr>
              <a:t>generator.dat</a:t>
            </a:r>
            <a:endParaRPr kumimoji="0" lang="en-US" altLang="ru-RU" sz="1200" b="1" i="1"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ru-RU" sz="900" b="1" i="1" dirty="0">
                <a:solidFill>
                  <a:srgbClr val="000000"/>
                </a:solidFill>
                <a:latin typeface="Times New Roman" panose="02020603050405020304" pitchFamily="18" charset="0"/>
                <a:cs typeface="Times New Roman" panose="02020603050405020304" pitchFamily="18" charset="0"/>
              </a:rPr>
              <a:t>≈ </a:t>
            </a:r>
            <a:r>
              <a:rPr lang="en-US" altLang="ru-RU" sz="900" i="1" dirty="0">
                <a:solidFill>
                  <a:srgbClr val="000000"/>
                </a:solidFill>
                <a:cs typeface="Arial" charset="0"/>
              </a:rPr>
              <a:t>1</a:t>
            </a:r>
            <a:r>
              <a:rPr kumimoji="0" lang="en-US" altLang="ru-RU" sz="900" b="0" i="1" u="none" strike="noStrike" kern="1200" cap="none" spc="0" normalizeH="0" baseline="0" noProof="0" dirty="0">
                <a:ln>
                  <a:noFill/>
                </a:ln>
                <a:solidFill>
                  <a:srgbClr val="000000"/>
                </a:solidFill>
                <a:effectLst/>
                <a:uLnTx/>
                <a:uFillTx/>
                <a:latin typeface="Arial" charset="0"/>
                <a:ea typeface="+mn-ea"/>
                <a:cs typeface="Arial" charset="0"/>
              </a:rPr>
              <a:t>0 KB/event</a:t>
            </a:r>
          </a:p>
        </p:txBody>
      </p:sp>
      <p:sp>
        <p:nvSpPr>
          <p:cNvPr id="42" name="Пузырек для мыслей: облако 41">
            <a:extLst>
              <a:ext uri="{FF2B5EF4-FFF2-40B4-BE49-F238E27FC236}">
                <a16:creationId xmlns:a16="http://schemas.microsoft.com/office/drawing/2014/main" id="{0FD54C09-46F2-9428-18AC-0A661D6E39DB}"/>
              </a:ext>
            </a:extLst>
          </p:cNvPr>
          <p:cNvSpPr/>
          <p:nvPr/>
        </p:nvSpPr>
        <p:spPr>
          <a:xfrm>
            <a:off x="7415325" y="2335090"/>
            <a:ext cx="894712" cy="607858"/>
          </a:xfrm>
          <a:prstGeom prst="cloudCallout">
            <a:avLst>
              <a:gd name="adj1" fmla="val -20042"/>
              <a:gd name="adj2" fmla="val -90936"/>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charset="0"/>
              </a:rPr>
              <a:t>GEN </a:t>
            </a:r>
            <a:r>
              <a:rPr kumimoji="0" lang="it-IT" sz="1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charset="0"/>
              </a:rPr>
              <a:t>format</a:t>
            </a:r>
            <a:endParaRPr kumimoji="0" lang="ru-RU" sz="1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charset="0"/>
            </a:endParaRPr>
          </a:p>
        </p:txBody>
      </p:sp>
      <p:sp>
        <p:nvSpPr>
          <p:cNvPr id="39" name="Прямоугольник 38">
            <a:extLst>
              <a:ext uri="{FF2B5EF4-FFF2-40B4-BE49-F238E27FC236}">
                <a16:creationId xmlns:a16="http://schemas.microsoft.com/office/drawing/2014/main" id="{AB686002-0B6B-CAC7-FE3A-168A45303B83}"/>
              </a:ext>
            </a:extLst>
          </p:cNvPr>
          <p:cNvSpPr/>
          <p:nvPr/>
        </p:nvSpPr>
        <p:spPr>
          <a:xfrm>
            <a:off x="67222" y="5527064"/>
            <a:ext cx="2717061" cy="943848"/>
          </a:xfrm>
          <a:prstGeom prst="rect">
            <a:avLst/>
          </a:prstGeom>
        </p:spPr>
        <p:txBody>
          <a:bodyPr wrap="square">
            <a:spAutoFit/>
          </a:bodyPr>
          <a:lstStyle/>
          <a:p>
            <a:r>
              <a:rPr lang="en-US" sz="1300" i="1" dirty="0"/>
              <a:t>Ilnur Gabdrakhmanov</a:t>
            </a:r>
          </a:p>
          <a:p>
            <a:pPr>
              <a:spcAft>
                <a:spcPts val="400"/>
              </a:spcAft>
            </a:pPr>
            <a:r>
              <a:rPr lang="en-US" sz="1300" dirty="0"/>
              <a:t>(September 13, 09:55)</a:t>
            </a:r>
          </a:p>
          <a:p>
            <a:r>
              <a:rPr lang="en-US" sz="1300" dirty="0">
                <a:effectLst>
                  <a:outerShdw blurRad="38100" dist="38100" dir="2700000" algn="tl">
                    <a:srgbClr val="000000">
                      <a:alpha val="43137"/>
                    </a:srgbClr>
                  </a:outerShdw>
                </a:effectLst>
              </a:rPr>
              <a:t>Status of the Raw Data Converter for Run 8 data processing</a:t>
            </a:r>
          </a:p>
        </p:txBody>
      </p:sp>
    </p:spTree>
    <p:extLst>
      <p:ext uri="{BB962C8B-B14F-4D97-AF65-F5344CB8AC3E}">
        <p14:creationId xmlns:p14="http://schemas.microsoft.com/office/powerpoint/2010/main" val="3987848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DD3EEE25-B66B-3FD2-9B41-EFEF4126546F}"/>
              </a:ext>
            </a:extLst>
          </p:cNvPr>
          <p:cNvSpPr/>
          <p:nvPr/>
        </p:nvSpPr>
        <p:spPr>
          <a:xfrm>
            <a:off x="-20921" y="989606"/>
            <a:ext cx="9144000" cy="5476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0" y="435608"/>
            <a:ext cx="9144000" cy="55399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a:solidFill>
                  <a:srgbClr val="FFFFFF"/>
                </a:solidFill>
                <a:effectLst>
                  <a:outerShdw blurRad="38100" dist="38100" dir="2700000" algn="tl">
                    <a:srgbClr val="000000">
                      <a:alpha val="43137"/>
                    </a:srgbClr>
                  </a:outerShdw>
                </a:effectLst>
                <a:latin typeface="Arial"/>
                <a:ea typeface="+mj-ea"/>
                <a:cs typeface="Arial" panose="020B0604020202020204" pitchFamily="34" charset="0"/>
              </a:rPr>
              <a:t>BmnRoot. </a:t>
            </a:r>
            <a:r>
              <a:rPr lang="en-US" sz="3000" b="1" i="1" kern="0" dirty="0">
                <a:solidFill>
                  <a:srgbClr val="FFFFFF"/>
                </a:solidFill>
                <a:effectLst>
                  <a:outerShdw blurRad="38100" dist="38100" dir="2700000" algn="tl">
                    <a:srgbClr val="000000">
                      <a:alpha val="43137"/>
                    </a:srgbClr>
                  </a:outerShdw>
                </a:effectLst>
                <a:latin typeface="Arial"/>
                <a:cs typeface="Arial" panose="020B0604020202020204" pitchFamily="34" charset="0"/>
              </a:rPr>
              <a:t>Detector Alignment</a:t>
            </a:r>
            <a:endParaRPr lang="ru-RU" sz="3000" i="1" kern="0" dirty="0">
              <a:solidFill>
                <a:sysClr val="windowText" lastClr="000000"/>
              </a:solidFill>
              <a:effectLst>
                <a:outerShdw blurRad="38100" dist="38100" dir="2700000" algn="tl">
                  <a:srgbClr val="000000">
                    <a:alpha val="43137"/>
                  </a:srgbClr>
                </a:outerShdw>
              </a:effectLst>
            </a:endParaRPr>
          </a:p>
        </p:txBody>
      </p:sp>
      <p:sp>
        <p:nvSpPr>
          <p:cNvPr id="13" name="Номер слайда 3"/>
          <p:cNvSpPr>
            <a:spLocks noGrp="1"/>
          </p:cNvSpPr>
          <p:nvPr>
            <p:ph type="sldNum" sz="quarter" idx="4294967295"/>
          </p:nvPr>
        </p:nvSpPr>
        <p:spPr>
          <a:xfrm>
            <a:off x="8532440" y="6524625"/>
            <a:ext cx="432048" cy="320675"/>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28</a:t>
            </a:fld>
            <a:endParaRPr lang="en-US" sz="1200" dirty="0">
              <a:solidFill>
                <a:schemeClr val="bg2">
                  <a:lumMod val="75000"/>
                </a:schemeClr>
              </a:solidFill>
            </a:endParaRPr>
          </a:p>
        </p:txBody>
      </p:sp>
      <p:sp>
        <p:nvSpPr>
          <p:cNvPr id="2" name="Дата 1">
            <a:extLst>
              <a:ext uri="{FF2B5EF4-FFF2-40B4-BE49-F238E27FC236}">
                <a16:creationId xmlns:a16="http://schemas.microsoft.com/office/drawing/2014/main" id="{6B60026E-6061-82AC-3A87-256193CB045A}"/>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pic>
        <p:nvPicPr>
          <p:cNvPr id="6" name="Picture 3">
            <a:extLst>
              <a:ext uri="{FF2B5EF4-FFF2-40B4-BE49-F238E27FC236}">
                <a16:creationId xmlns:a16="http://schemas.microsoft.com/office/drawing/2014/main" id="{8B3DB8D2-A1B7-9F9C-57D3-60FC36884418}"/>
              </a:ext>
            </a:extLst>
          </p:cNvPr>
          <p:cNvPicPr>
            <a:picLocks noChangeAspect="1" noChangeArrowheads="1"/>
          </p:cNvPicPr>
          <p:nvPr/>
        </p:nvPicPr>
        <p:blipFill>
          <a:blip r:embed="rId3" cstate="print"/>
          <a:srcRect/>
          <a:stretch>
            <a:fillRect/>
          </a:stretch>
        </p:blipFill>
        <p:spPr bwMode="auto">
          <a:xfrm>
            <a:off x="5749343" y="1412777"/>
            <a:ext cx="3359161" cy="4824536"/>
          </a:xfrm>
          <a:prstGeom prst="rect">
            <a:avLst/>
          </a:prstGeom>
          <a:noFill/>
          <a:ln w="9525">
            <a:noFill/>
            <a:miter lim="800000"/>
            <a:headEnd/>
            <a:tailEnd/>
          </a:ln>
        </p:spPr>
      </p:pic>
      <p:pic>
        <p:nvPicPr>
          <p:cNvPr id="7" name="Рисунок 6">
            <a:extLst>
              <a:ext uri="{FF2B5EF4-FFF2-40B4-BE49-F238E27FC236}">
                <a16:creationId xmlns:a16="http://schemas.microsoft.com/office/drawing/2014/main" id="{C1ACF7FE-A9AE-1DC6-D500-E0F3AC3D5A0C}"/>
              </a:ext>
            </a:extLst>
          </p:cNvPr>
          <p:cNvPicPr>
            <a:picLocks noChangeAspect="1"/>
          </p:cNvPicPr>
          <p:nvPr/>
        </p:nvPicPr>
        <p:blipFill>
          <a:blip r:embed="rId4"/>
          <a:stretch>
            <a:fillRect/>
          </a:stretch>
        </p:blipFill>
        <p:spPr>
          <a:xfrm>
            <a:off x="179511" y="4565940"/>
            <a:ext cx="3870703" cy="1841349"/>
          </a:xfrm>
          <a:prstGeom prst="rect">
            <a:avLst/>
          </a:prstGeom>
        </p:spPr>
      </p:pic>
      <p:pic>
        <p:nvPicPr>
          <p:cNvPr id="33" name="Рисунок 32">
            <a:extLst>
              <a:ext uri="{FF2B5EF4-FFF2-40B4-BE49-F238E27FC236}">
                <a16:creationId xmlns:a16="http://schemas.microsoft.com/office/drawing/2014/main" id="{C1092267-1B0F-41BF-6F7B-8A6C777667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7497" y="4768567"/>
            <a:ext cx="3022775" cy="1612761"/>
          </a:xfrm>
          <a:prstGeom prst="rect">
            <a:avLst/>
          </a:prstGeom>
        </p:spPr>
      </p:pic>
      <p:pic>
        <p:nvPicPr>
          <p:cNvPr id="4" name="Picture 2">
            <a:extLst>
              <a:ext uri="{FF2B5EF4-FFF2-40B4-BE49-F238E27FC236}">
                <a16:creationId xmlns:a16="http://schemas.microsoft.com/office/drawing/2014/main" id="{9A498AD4-F9E3-47E1-F5D3-02075E2B4C9B}"/>
              </a:ext>
            </a:extLst>
          </p:cNvPr>
          <p:cNvPicPr>
            <a:picLocks noChangeAspect="1" noChangeArrowheads="1"/>
          </p:cNvPicPr>
          <p:nvPr/>
        </p:nvPicPr>
        <p:blipFill>
          <a:blip r:embed="rId6" cstate="print"/>
          <a:srcRect/>
          <a:stretch>
            <a:fillRect/>
          </a:stretch>
        </p:blipFill>
        <p:spPr bwMode="auto">
          <a:xfrm>
            <a:off x="2051720" y="1653555"/>
            <a:ext cx="3828521" cy="2886424"/>
          </a:xfrm>
          <a:prstGeom prst="rect">
            <a:avLst/>
          </a:prstGeom>
          <a:noFill/>
          <a:ln w="9525">
            <a:noFill/>
            <a:miter lim="800000"/>
            <a:headEnd/>
            <a:tailEnd/>
          </a:ln>
        </p:spPr>
      </p:pic>
      <p:sp>
        <p:nvSpPr>
          <p:cNvPr id="29" name="Прямоугольник 28">
            <a:extLst>
              <a:ext uri="{FF2B5EF4-FFF2-40B4-BE49-F238E27FC236}">
                <a16:creationId xmlns:a16="http://schemas.microsoft.com/office/drawing/2014/main" id="{C106BE1C-644A-8F06-6DA9-709BBB87A710}"/>
              </a:ext>
            </a:extLst>
          </p:cNvPr>
          <p:cNvSpPr/>
          <p:nvPr/>
        </p:nvSpPr>
        <p:spPr>
          <a:xfrm>
            <a:off x="80284" y="1025365"/>
            <a:ext cx="2376844" cy="943848"/>
          </a:xfrm>
          <a:prstGeom prst="rect">
            <a:avLst/>
          </a:prstGeom>
        </p:spPr>
        <p:txBody>
          <a:bodyPr wrap="square">
            <a:spAutoFit/>
          </a:bodyPr>
          <a:lstStyle/>
          <a:p>
            <a:r>
              <a:rPr lang="en-US" sz="1300" i="1" dirty="0"/>
              <a:t>Zarif </a:t>
            </a:r>
            <a:r>
              <a:rPr lang="en-US" sz="1300" i="1" dirty="0" err="1"/>
              <a:t>Sharipov</a:t>
            </a:r>
            <a:endParaRPr lang="en-US" sz="1300" i="1" dirty="0"/>
          </a:p>
          <a:p>
            <a:pPr>
              <a:spcAft>
                <a:spcPts val="400"/>
              </a:spcAft>
            </a:pPr>
            <a:r>
              <a:rPr lang="en-US" sz="1300" dirty="0"/>
              <a:t>(September 13, 11:05)</a:t>
            </a:r>
          </a:p>
          <a:p>
            <a:r>
              <a:rPr lang="en-US" sz="1300" dirty="0">
                <a:effectLst>
                  <a:outerShdw blurRad="38100" dist="38100" dir="2700000" algn="tl">
                    <a:srgbClr val="000000">
                      <a:alpha val="43137"/>
                    </a:srgbClr>
                  </a:outerShdw>
                </a:effectLst>
              </a:rPr>
              <a:t>Status of geometry alignment of BM@N tracking detectors</a:t>
            </a:r>
          </a:p>
        </p:txBody>
      </p:sp>
    </p:spTree>
    <p:extLst>
      <p:ext uri="{BB962C8B-B14F-4D97-AF65-F5344CB8AC3E}">
        <p14:creationId xmlns:p14="http://schemas.microsoft.com/office/powerpoint/2010/main" val="803150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Номер слайда 3"/>
          <p:cNvSpPr>
            <a:spLocks noGrp="1"/>
          </p:cNvSpPr>
          <p:nvPr>
            <p:ph type="sldNum" sz="quarter" idx="4294967295"/>
          </p:nvPr>
        </p:nvSpPr>
        <p:spPr>
          <a:xfrm>
            <a:off x="8460432" y="6524625"/>
            <a:ext cx="504056" cy="320675"/>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29</a:t>
            </a:fld>
            <a:endParaRPr lang="en-US" sz="1200" dirty="0">
              <a:solidFill>
                <a:schemeClr val="bg2">
                  <a:lumMod val="75000"/>
                </a:schemeClr>
              </a:solidFill>
            </a:endParaRPr>
          </a:p>
        </p:txBody>
      </p:sp>
      <p:sp>
        <p:nvSpPr>
          <p:cNvPr id="8" name="TextShape 1"/>
          <p:cNvSpPr txBox="1"/>
          <p:nvPr/>
        </p:nvSpPr>
        <p:spPr>
          <a:xfrm>
            <a:off x="0" y="422168"/>
            <a:ext cx="9144000" cy="576064"/>
          </a:xfrm>
          <a:prstGeom prst="rect">
            <a:avLst/>
          </a:prstGeom>
          <a:noFill/>
          <a:ln>
            <a:noFill/>
          </a:ln>
        </p:spPr>
        <p:txBody>
          <a:bodyPr lIns="0" tIns="0" rIns="0" bIns="0" anchor="ctr"/>
          <a:lstStyle/>
          <a:p>
            <a:pPr algn="ct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Docker/</a:t>
            </a:r>
            <a:r>
              <a:rPr lang="en-US" sz="3000" b="1" spc="-1" dirty="0" err="1">
                <a:solidFill>
                  <a:schemeClr val="bg1"/>
                </a:solidFill>
                <a:effectLst>
                  <a:outerShdw blurRad="38100" dist="38100" dir="2700000" algn="tl">
                    <a:srgbClr val="000000">
                      <a:alpha val="43137"/>
                    </a:srgbClr>
                  </a:outerShdw>
                </a:effectLst>
                <a:uFill>
                  <a:solidFill>
                    <a:srgbClr val="FFFFFF"/>
                  </a:solidFill>
                </a:uFill>
                <a:latin typeface="Arial"/>
              </a:rPr>
              <a:t>Apptainer</a:t>
            </a: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 Containers for BmnRoot</a:t>
            </a:r>
          </a:p>
        </p:txBody>
      </p:sp>
      <p:sp>
        <p:nvSpPr>
          <p:cNvPr id="14" name="Текст 3">
            <a:extLst>
              <a:ext uri="{FF2B5EF4-FFF2-40B4-BE49-F238E27FC236}">
                <a16:creationId xmlns:a16="http://schemas.microsoft.com/office/drawing/2014/main" id="{3B015067-428B-46F8-9B09-AF403011267D}"/>
              </a:ext>
            </a:extLst>
          </p:cNvPr>
          <p:cNvSpPr txBox="1">
            <a:spLocks/>
          </p:cNvSpPr>
          <p:nvPr/>
        </p:nvSpPr>
        <p:spPr bwMode="auto">
          <a:xfrm>
            <a:off x="107504" y="1026424"/>
            <a:ext cx="9001000" cy="531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357188" indent="-357188" algn="just">
              <a:spcAft>
                <a:spcPts val="600"/>
              </a:spcAft>
              <a:buClr>
                <a:srgbClr val="000090"/>
              </a:buClr>
              <a:buBlip>
                <a:blip r:embed="rId2"/>
              </a:buBlip>
              <a:defRPr/>
            </a:pPr>
            <a:r>
              <a:rPr lang="en-US" sz="2400" kern="0" dirty="0"/>
              <a:t>User Docker Containers with BmnRoot software</a:t>
            </a:r>
          </a:p>
          <a:p>
            <a:pPr marL="342720" lvl="1" indent="-342720" hangingPunct="0">
              <a:lnSpc>
                <a:spcPct val="93000"/>
              </a:lnSpc>
              <a:spcBef>
                <a:spcPts val="0"/>
              </a:spcBef>
              <a:spcAft>
                <a:spcPts val="60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pPr>
            <a:r>
              <a:rPr lang="en-US" sz="1800" kern="0" dirty="0">
                <a:solidFill>
                  <a:srgbClr val="000000"/>
                </a:solidFill>
                <a:highlight>
                  <a:scrgbClr r="0" g="0" b="0">
                    <a:alpha val="0"/>
                  </a:scrgbClr>
                </a:highlight>
                <a:latin typeface="Arial" pitchFamily="2"/>
              </a:rPr>
              <a:t>base image = OS + FairSoft + FairRoot</a:t>
            </a:r>
            <a:endParaRPr lang="ru-RU" sz="1800" kern="0" dirty="0">
              <a:solidFill>
                <a:srgbClr val="000000"/>
              </a:solidFill>
              <a:highlight>
                <a:scrgbClr r="0" g="0" b="0">
                  <a:alpha val="0"/>
                </a:scrgbClr>
              </a:highlight>
              <a:latin typeface="Arial" pitchFamily="2"/>
            </a:endParaRPr>
          </a:p>
          <a:p>
            <a:pPr marL="342720" lvl="1" indent="-342720" hangingPunct="0">
              <a:lnSpc>
                <a:spcPct val="93000"/>
              </a:lnSpc>
              <a:spcBef>
                <a:spcPts val="0"/>
              </a:spcBef>
              <a:spcAft>
                <a:spcPts val="60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pPr>
            <a:r>
              <a:rPr lang="en-US" sz="1800" kern="0" dirty="0">
                <a:solidFill>
                  <a:srgbClr val="000000"/>
                </a:solidFill>
                <a:highlight>
                  <a:scrgbClr r="0" g="0" b="0">
                    <a:alpha val="0"/>
                  </a:scrgbClr>
                </a:highlight>
                <a:latin typeface="Arial" pitchFamily="2"/>
              </a:rPr>
              <a:t>users do not need to install software – just run the BmnRoot container</a:t>
            </a:r>
            <a:endParaRPr lang="ru-RU" sz="1800" kern="0" dirty="0">
              <a:solidFill>
                <a:srgbClr val="000000"/>
              </a:solidFill>
              <a:highlight>
                <a:scrgbClr r="0" g="0" b="0">
                  <a:alpha val="0"/>
                </a:scrgbClr>
              </a:highlight>
              <a:latin typeface="Arial" pitchFamily="2"/>
            </a:endParaRPr>
          </a:p>
          <a:p>
            <a:pPr marL="342720" lvl="1" indent="-342720" hangingPunct="0">
              <a:lnSpc>
                <a:spcPct val="93000"/>
              </a:lnSpc>
              <a:spcBef>
                <a:spcPts val="0"/>
              </a:spcBef>
              <a:spcAft>
                <a:spcPts val="60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pPr>
            <a:r>
              <a:rPr lang="en-US" sz="1800" kern="0" dirty="0">
                <a:solidFill>
                  <a:srgbClr val="000000"/>
                </a:solidFill>
                <a:highlight>
                  <a:scrgbClr r="0" g="0" b="0">
                    <a:alpha val="0"/>
                  </a:scrgbClr>
                </a:highlight>
                <a:latin typeface="Arial" pitchFamily="2"/>
              </a:rPr>
              <a:t>hosting computer can potentially run any operating system</a:t>
            </a:r>
          </a:p>
          <a:p>
            <a:pPr marL="342720" lvl="1" indent="-342720" hangingPunct="0">
              <a:lnSpc>
                <a:spcPct val="93000"/>
              </a:lnSpc>
              <a:spcBef>
                <a:spcPts val="0"/>
              </a:spcBef>
              <a:spcAft>
                <a:spcPts val="60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pPr>
            <a:r>
              <a:rPr lang="en-US" sz="1800" kern="0" dirty="0">
                <a:solidFill>
                  <a:srgbClr val="006800"/>
                </a:solidFill>
                <a:highlight>
                  <a:scrgbClr r="0" g="0" b="0">
                    <a:alpha val="0"/>
                  </a:scrgbClr>
                </a:highlight>
                <a:latin typeface="Arial" pitchFamily="2"/>
              </a:rPr>
              <a:t>great for short-period students and fast analysis </a:t>
            </a:r>
          </a:p>
          <a:p>
            <a:pPr marL="342720" lvl="1" indent="-342720" hangingPunct="0">
              <a:lnSpc>
                <a:spcPct val="93000"/>
              </a:lnSpc>
              <a:spcBef>
                <a:spcPts val="0"/>
              </a:spcBef>
              <a:spcAft>
                <a:spcPts val="60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pPr>
            <a:r>
              <a:rPr lang="en-US" sz="1800" kern="0" dirty="0">
                <a:solidFill>
                  <a:srgbClr val="000000"/>
                </a:solidFill>
                <a:latin typeface="Arial" pitchFamily="2"/>
              </a:rPr>
              <a:t>BmnRoot is automatically built and published with GitLab CI</a:t>
            </a:r>
            <a:endParaRPr lang="en-US" sz="1800" kern="0" dirty="0">
              <a:solidFill>
                <a:srgbClr val="000000"/>
              </a:solidFill>
              <a:highlight>
                <a:scrgbClr r="0" g="0" b="0">
                  <a:alpha val="0"/>
                </a:scrgbClr>
              </a:highlight>
              <a:latin typeface="Arial" pitchFamily="2"/>
            </a:endParaRPr>
          </a:p>
          <a:p>
            <a:pPr marL="357188" indent="-357188" algn="just">
              <a:spcAft>
                <a:spcPts val="600"/>
              </a:spcAft>
              <a:buClr>
                <a:srgbClr val="000090"/>
              </a:buClr>
              <a:buBlip>
                <a:blip r:embed="rId2"/>
              </a:buBlip>
              <a:defRPr/>
            </a:pPr>
            <a:r>
              <a:rPr lang="en-US" sz="2400" kern="0" dirty="0">
                <a:highlight>
                  <a:scrgbClr r="0" g="0" b="0">
                    <a:alpha val="0"/>
                  </a:scrgbClr>
                </a:highlight>
              </a:rPr>
              <a:t>Dockers for testing BmnRoot before MR in GitLab CI</a:t>
            </a:r>
            <a:endParaRPr lang="en-US" sz="1800" kern="0" dirty="0">
              <a:solidFill>
                <a:srgbClr val="000000"/>
              </a:solidFill>
              <a:highlight>
                <a:scrgbClr r="0" g="0" b="0">
                  <a:alpha val="0"/>
                </a:scrgbClr>
              </a:highlight>
              <a:latin typeface="Arial" pitchFamily="2"/>
            </a:endParaRPr>
          </a:p>
          <a:p>
            <a:pPr marL="342720" lvl="1" indent="-342720" hangingPunct="0">
              <a:lnSpc>
                <a:spcPct val="93000"/>
              </a:lnSpc>
              <a:spcBef>
                <a:spcPts val="0"/>
              </a:spcBef>
              <a:spcAft>
                <a:spcPts val="60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pPr>
            <a:r>
              <a:rPr lang="en-US" sz="1800" kern="0" dirty="0">
                <a:solidFill>
                  <a:srgbClr val="000000"/>
                </a:solidFill>
                <a:highlight>
                  <a:scrgbClr r="0" g="0" b="0">
                    <a:alpha val="0"/>
                  </a:scrgbClr>
                </a:highlight>
                <a:latin typeface="Arial" pitchFamily="2"/>
              </a:rPr>
              <a:t>simplify CI-infrastructure using </a:t>
            </a:r>
            <a:r>
              <a:rPr lang="en-US" sz="1800" kern="0" dirty="0"/>
              <a:t>BmnRoot Pipelines</a:t>
            </a:r>
            <a:endParaRPr lang="en-US" sz="1800" kern="0" dirty="0">
              <a:solidFill>
                <a:srgbClr val="000000"/>
              </a:solidFill>
              <a:highlight>
                <a:scrgbClr r="0" g="0" b="0">
                  <a:alpha val="0"/>
                </a:scrgbClr>
              </a:highlight>
              <a:latin typeface="Arial" pitchFamily="2"/>
            </a:endParaRPr>
          </a:p>
          <a:p>
            <a:pPr marL="342720" lvl="1" indent="-342720" hangingPunct="0">
              <a:lnSpc>
                <a:spcPct val="93000"/>
              </a:lnSpc>
              <a:spcBef>
                <a:spcPts val="0"/>
              </a:spcBef>
              <a:spcAft>
                <a:spcPts val="60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pPr>
            <a:r>
              <a:rPr lang="en-US" sz="1800" kern="0" dirty="0">
                <a:solidFill>
                  <a:srgbClr val="000000"/>
                </a:solidFill>
                <a:highlight>
                  <a:scrgbClr r="0" g="0" b="0">
                    <a:alpha val="0"/>
                  </a:scrgbClr>
                </a:highlight>
                <a:latin typeface="Arial" pitchFamily="2"/>
              </a:rPr>
              <a:t>quickly add any OS environments to CI pipelines (CentOS 7 / Ubuntu 20.04)</a:t>
            </a:r>
          </a:p>
          <a:p>
            <a:pPr marL="357188" indent="-357188" algn="just">
              <a:spcAft>
                <a:spcPts val="600"/>
              </a:spcAft>
              <a:buClr>
                <a:srgbClr val="000090"/>
              </a:buClr>
              <a:buBlip>
                <a:blip r:embed="rId2"/>
              </a:buBlip>
              <a:defRPr/>
            </a:pPr>
            <a:r>
              <a:rPr lang="en-US" sz="2400" kern="0" dirty="0" err="1">
                <a:highlight>
                  <a:scrgbClr r="0" g="0" b="0">
                    <a:alpha val="0"/>
                  </a:scrgbClr>
                </a:highlight>
              </a:rPr>
              <a:t>Apptainers</a:t>
            </a:r>
            <a:r>
              <a:rPr lang="en-US" sz="2400" kern="0" dirty="0">
                <a:highlight>
                  <a:scrgbClr r="0" g="0" b="0">
                    <a:alpha val="0"/>
                  </a:scrgbClr>
                </a:highlight>
              </a:rPr>
              <a:t> for using BmnRoot Containers</a:t>
            </a:r>
            <a:endParaRPr lang="en-US" sz="2400" kern="0" dirty="0"/>
          </a:p>
          <a:p>
            <a:pPr marL="342720" lvl="1" indent="-342720" hangingPunct="0">
              <a:lnSpc>
                <a:spcPct val="93000"/>
              </a:lnSpc>
              <a:spcBef>
                <a:spcPts val="0"/>
              </a:spcBef>
              <a:spcAft>
                <a:spcPts val="60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pPr>
            <a:r>
              <a:rPr lang="en-US" sz="1800" kern="0" dirty="0">
                <a:solidFill>
                  <a:srgbClr val="000000"/>
                </a:solidFill>
                <a:highlight>
                  <a:scrgbClr r="0" g="0" b="0">
                    <a:alpha val="0"/>
                  </a:scrgbClr>
                </a:highlight>
                <a:latin typeface="Arial" pitchFamily="2"/>
              </a:rPr>
              <a:t>2 containers (on Ubuntu 22.04 &amp; </a:t>
            </a:r>
            <a:r>
              <a:rPr lang="en-US" sz="1800" kern="0" dirty="0" err="1">
                <a:solidFill>
                  <a:srgbClr val="000000"/>
                </a:solidFill>
                <a:highlight>
                  <a:scrgbClr r="0" g="0" b="0">
                    <a:alpha val="0"/>
                  </a:scrgbClr>
                </a:highlight>
                <a:latin typeface="Arial" pitchFamily="2"/>
              </a:rPr>
              <a:t>AlmaLinux</a:t>
            </a:r>
            <a:r>
              <a:rPr lang="en-US" sz="1800" kern="0" dirty="0">
                <a:solidFill>
                  <a:srgbClr val="000000"/>
                </a:solidFill>
                <a:highlight>
                  <a:scrgbClr r="0" g="0" b="0">
                    <a:alpha val="0"/>
                  </a:scrgbClr>
                </a:highlight>
                <a:latin typeface="Arial" pitchFamily="2"/>
              </a:rPr>
              <a:t> 9) with full local installation</a:t>
            </a:r>
          </a:p>
          <a:p>
            <a:pPr marL="342720" lvl="1" indent="-342720" hangingPunct="0">
              <a:lnSpc>
                <a:spcPct val="93000"/>
              </a:lnSpc>
              <a:spcBef>
                <a:spcPts val="0"/>
              </a:spcBef>
              <a:spcAft>
                <a:spcPts val="60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pPr>
            <a:r>
              <a:rPr lang="en-US" sz="1800" kern="0" dirty="0">
                <a:solidFill>
                  <a:srgbClr val="000000"/>
                </a:solidFill>
                <a:highlight>
                  <a:scrgbClr r="0" g="0" b="0">
                    <a:alpha val="0"/>
                  </a:scrgbClr>
                </a:highlight>
                <a:latin typeface="Arial" pitchFamily="2"/>
              </a:rPr>
              <a:t>2 containers with </a:t>
            </a:r>
            <a:r>
              <a:rPr lang="en-US" sz="1800" kern="0" dirty="0" err="1">
                <a:solidFill>
                  <a:srgbClr val="000000"/>
                </a:solidFill>
                <a:highlight>
                  <a:scrgbClr r="0" g="0" b="0">
                    <a:alpha val="0"/>
                  </a:scrgbClr>
                </a:highlight>
                <a:latin typeface="Arial" pitchFamily="2"/>
              </a:rPr>
              <a:t>CernVM</a:t>
            </a:r>
            <a:r>
              <a:rPr lang="en-US" sz="1800" kern="0" dirty="0">
                <a:solidFill>
                  <a:srgbClr val="000000"/>
                </a:solidFill>
                <a:highlight>
                  <a:scrgbClr r="0" g="0" b="0">
                    <a:alpha val="0"/>
                  </a:scrgbClr>
                </a:highlight>
                <a:latin typeface="Arial" pitchFamily="2"/>
              </a:rPr>
              <a:t>-FS client to the central JINR CVMFS repository</a:t>
            </a:r>
          </a:p>
        </p:txBody>
      </p:sp>
      <p:sp>
        <p:nvSpPr>
          <p:cNvPr id="9" name="Дата 1">
            <a:extLst>
              <a:ext uri="{FF2B5EF4-FFF2-40B4-BE49-F238E27FC236}">
                <a16:creationId xmlns:a16="http://schemas.microsoft.com/office/drawing/2014/main" id="{7E099C57-BFF5-4C6E-AE51-5E4649FF3607}"/>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pic>
        <p:nvPicPr>
          <p:cNvPr id="4" name="Рисунок 3">
            <a:extLst>
              <a:ext uri="{FF2B5EF4-FFF2-40B4-BE49-F238E27FC236}">
                <a16:creationId xmlns:a16="http://schemas.microsoft.com/office/drawing/2014/main" id="{288BCEDC-E427-C532-2341-BBCD769E9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733256"/>
            <a:ext cx="792088" cy="655453"/>
          </a:xfrm>
          <a:prstGeom prst="rect">
            <a:avLst/>
          </a:prstGeom>
        </p:spPr>
      </p:pic>
      <p:pic>
        <p:nvPicPr>
          <p:cNvPr id="13" name="Рисунок 12">
            <a:extLst>
              <a:ext uri="{FF2B5EF4-FFF2-40B4-BE49-F238E27FC236}">
                <a16:creationId xmlns:a16="http://schemas.microsoft.com/office/drawing/2014/main" id="{F2B89298-16AD-6986-0A5D-AC4D59B05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5602" y="5805264"/>
            <a:ext cx="630893" cy="611966"/>
          </a:xfrm>
          <a:prstGeom prst="rect">
            <a:avLst/>
          </a:prstGeom>
        </p:spPr>
      </p:pic>
      <p:sp>
        <p:nvSpPr>
          <p:cNvPr id="15" name="Прямоугольник 14">
            <a:extLst>
              <a:ext uri="{FF2B5EF4-FFF2-40B4-BE49-F238E27FC236}">
                <a16:creationId xmlns:a16="http://schemas.microsoft.com/office/drawing/2014/main" id="{691B2047-88E5-137A-5891-6BC8AFFD3DF5}"/>
              </a:ext>
            </a:extLst>
          </p:cNvPr>
          <p:cNvSpPr/>
          <p:nvPr/>
        </p:nvSpPr>
        <p:spPr>
          <a:xfrm>
            <a:off x="4538342" y="5680982"/>
            <a:ext cx="3795251" cy="743793"/>
          </a:xfrm>
          <a:prstGeom prst="rect">
            <a:avLst/>
          </a:prstGeom>
        </p:spPr>
        <p:txBody>
          <a:bodyPr wrap="square">
            <a:spAutoFit/>
          </a:bodyPr>
          <a:lstStyle/>
          <a:p>
            <a:pPr algn="ctr"/>
            <a:r>
              <a:rPr lang="en-US" sz="1300" i="1" dirty="0" err="1"/>
              <a:t>Rinat</a:t>
            </a:r>
            <a:r>
              <a:rPr lang="en-US" sz="1300" i="1" dirty="0"/>
              <a:t> </a:t>
            </a:r>
            <a:r>
              <a:rPr lang="en-US" sz="1300" i="1" dirty="0" err="1"/>
              <a:t>Nizamov</a:t>
            </a:r>
            <a:endParaRPr lang="en-US" sz="1300" i="1" dirty="0"/>
          </a:p>
          <a:p>
            <a:pPr algn="ctr">
              <a:spcAft>
                <a:spcPts val="400"/>
              </a:spcAft>
            </a:pPr>
            <a:r>
              <a:rPr lang="en-US" sz="1300" dirty="0"/>
              <a:t>(September 13, 10:35)</a:t>
            </a:r>
          </a:p>
          <a:p>
            <a:pPr algn="ctr"/>
            <a:r>
              <a:rPr lang="en-US" sz="1300" dirty="0">
                <a:effectLst>
                  <a:outerShdw blurRad="38100" dist="38100" dir="2700000" algn="tl">
                    <a:srgbClr val="000000">
                      <a:alpha val="43137"/>
                    </a:srgbClr>
                  </a:outerShdw>
                </a:effectLst>
              </a:rPr>
              <a:t>Using BmnRoot in </a:t>
            </a:r>
            <a:r>
              <a:rPr lang="en-US" sz="1300" dirty="0" err="1">
                <a:effectLst>
                  <a:outerShdw blurRad="38100" dist="38100" dir="2700000" algn="tl">
                    <a:srgbClr val="000000">
                      <a:alpha val="43137"/>
                    </a:srgbClr>
                  </a:outerShdw>
                </a:effectLst>
              </a:rPr>
              <a:t>Apptainer</a:t>
            </a:r>
            <a:r>
              <a:rPr lang="en-US" sz="1300" dirty="0">
                <a:effectLst>
                  <a:outerShdw blurRad="38100" dist="38100" dir="2700000" algn="tl">
                    <a:srgbClr val="000000">
                      <a:alpha val="43137"/>
                    </a:srgbClr>
                  </a:outerShdw>
                </a:effectLst>
              </a:rPr>
              <a:t>/Docker Containers</a:t>
            </a:r>
          </a:p>
        </p:txBody>
      </p:sp>
      <p:sp>
        <p:nvSpPr>
          <p:cNvPr id="16" name="Прямоугольник 15">
            <a:extLst>
              <a:ext uri="{FF2B5EF4-FFF2-40B4-BE49-F238E27FC236}">
                <a16:creationId xmlns:a16="http://schemas.microsoft.com/office/drawing/2014/main" id="{3583DD94-C9CE-38C3-878A-861FADE03760}"/>
              </a:ext>
            </a:extLst>
          </p:cNvPr>
          <p:cNvSpPr/>
          <p:nvPr/>
        </p:nvSpPr>
        <p:spPr>
          <a:xfrm>
            <a:off x="882444" y="5808361"/>
            <a:ext cx="3733898" cy="523220"/>
          </a:xfrm>
          <a:prstGeom prst="rect">
            <a:avLst/>
          </a:prstGeom>
        </p:spPr>
        <p:txBody>
          <a:bodyPr wrap="square">
            <a:spAutoFit/>
          </a:bodyPr>
          <a:lstStyle/>
          <a:p>
            <a:pPr algn="ctr" eaLnBrk="1" hangingPunct="1"/>
            <a:r>
              <a:rPr lang="en-US" altLang="ru-RU" sz="1400" dirty="0">
                <a:latin typeface="+mj-lt"/>
                <a:cs typeface="Calibri" panose="020F0502020204030204" pitchFamily="34" charset="0"/>
              </a:rPr>
              <a:t>The Installation Procedure: </a:t>
            </a:r>
            <a:r>
              <a:rPr lang="en-US" altLang="ru-RU" sz="1400" dirty="0">
                <a:solidFill>
                  <a:srgbClr val="008000"/>
                </a:solidFill>
                <a:latin typeface="+mj-lt"/>
                <a:cs typeface="Calibri" panose="020F0502020204030204" pitchFamily="34" charset="0"/>
              </a:rPr>
              <a:t>https://bmn.jinr.ru/software-installation</a:t>
            </a:r>
            <a:endParaRPr lang="ru-RU" altLang="ru-RU" sz="1400" dirty="0">
              <a:solidFill>
                <a:srgbClr val="008000"/>
              </a:solidFill>
              <a:latin typeface="+mj-lt"/>
              <a:cs typeface="Calibri" panose="020F0502020204030204" pitchFamily="34" charset="0"/>
            </a:endParaRPr>
          </a:p>
        </p:txBody>
      </p:sp>
      <p:pic>
        <p:nvPicPr>
          <p:cNvPr id="3" name="Рисунок 2">
            <a:extLst>
              <a:ext uri="{FF2B5EF4-FFF2-40B4-BE49-F238E27FC236}">
                <a16:creationId xmlns:a16="http://schemas.microsoft.com/office/drawing/2014/main" id="{89A85405-3D16-2020-6DD9-0D31209D1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496" y="1073338"/>
            <a:ext cx="5464616" cy="3471146"/>
          </a:xfrm>
          <a:prstGeom prst="rect">
            <a:avLst/>
          </a:prstGeom>
        </p:spPr>
      </p:pic>
      <p:pic>
        <p:nvPicPr>
          <p:cNvPr id="10" name="Рисунок 9">
            <a:extLst>
              <a:ext uri="{FF2B5EF4-FFF2-40B4-BE49-F238E27FC236}">
                <a16:creationId xmlns:a16="http://schemas.microsoft.com/office/drawing/2014/main" id="{D0BDAE2E-C456-1BF5-BE33-DBA72122D0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8076" y="3068960"/>
            <a:ext cx="5240428" cy="3358678"/>
          </a:xfrm>
          <a:prstGeom prst="rect">
            <a:avLst/>
          </a:prstGeom>
          <a:ln w="15875">
            <a:solidFill>
              <a:schemeClr val="tx1"/>
            </a:solidFill>
          </a:ln>
        </p:spPr>
      </p:pic>
    </p:spTree>
    <p:extLst>
      <p:ext uri="{BB962C8B-B14F-4D97-AF65-F5344CB8AC3E}">
        <p14:creationId xmlns:p14="http://schemas.microsoft.com/office/powerpoint/2010/main" val="21133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a:extLst>
              <a:ext uri="{FF2B5EF4-FFF2-40B4-BE49-F238E27FC236}">
                <a16:creationId xmlns:a16="http://schemas.microsoft.com/office/drawing/2014/main" id="{F581A33A-24AC-47B8-9D51-242EF3F3F96E}"/>
              </a:ext>
            </a:extLst>
          </p:cNvPr>
          <p:cNvSpPr>
            <a:spLocks noChangeArrowheads="1"/>
          </p:cNvSpPr>
          <p:nvPr/>
        </p:nvSpPr>
        <p:spPr bwMode="ltGray">
          <a:xfrm rot="5400000">
            <a:off x="-2422526"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gradFill rotWithShape="0">
            <a:gsLst>
              <a:gs pos="0">
                <a:srgbClr val="B0BAD8">
                  <a:gamma/>
                  <a:tint val="45490"/>
                  <a:invGamma/>
                </a:srgbClr>
              </a:gs>
              <a:gs pos="100000">
                <a:srgbClr val="B0BAD8"/>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13" name="AutoShape 3">
            <a:extLst>
              <a:ext uri="{FF2B5EF4-FFF2-40B4-BE49-F238E27FC236}">
                <a16:creationId xmlns:a16="http://schemas.microsoft.com/office/drawing/2014/main" id="{04ED9C9D-6F4C-4D7C-BA96-3B8C47A672F5}"/>
              </a:ext>
            </a:extLst>
          </p:cNvPr>
          <p:cNvSpPr>
            <a:spLocks noChangeArrowheads="1"/>
          </p:cNvSpPr>
          <p:nvPr/>
        </p:nvSpPr>
        <p:spPr bwMode="ltGray">
          <a:xfrm rot="5400000" flipH="1">
            <a:off x="-2016918" y="2062956"/>
            <a:ext cx="4032250" cy="392906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gradFill rotWithShape="0">
            <a:gsLst>
              <a:gs pos="0">
                <a:srgbClr val="B8CCFE">
                  <a:gamma/>
                  <a:tint val="39216"/>
                  <a:invGamma/>
                </a:srgbClr>
              </a:gs>
              <a:gs pos="100000">
                <a:srgbClr val="B8CCFE"/>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dirty="0"/>
          </a:p>
        </p:txBody>
      </p:sp>
      <p:grpSp>
        <p:nvGrpSpPr>
          <p:cNvPr id="17" name="Group 16">
            <a:extLst>
              <a:ext uri="{FF2B5EF4-FFF2-40B4-BE49-F238E27FC236}">
                <a16:creationId xmlns:a16="http://schemas.microsoft.com/office/drawing/2014/main" id="{B2A3F915-686E-4916-AA19-4D2AE6F91804}"/>
              </a:ext>
            </a:extLst>
          </p:cNvPr>
          <p:cNvGrpSpPr>
            <a:grpSpLocks/>
          </p:cNvGrpSpPr>
          <p:nvPr/>
        </p:nvGrpSpPr>
        <p:grpSpPr bwMode="auto">
          <a:xfrm>
            <a:off x="2090404" y="4271331"/>
            <a:ext cx="381000" cy="323933"/>
            <a:chOff x="2078" y="1680"/>
            <a:chExt cx="1615" cy="1615"/>
          </a:xfrm>
        </p:grpSpPr>
        <p:sp>
          <p:nvSpPr>
            <p:cNvPr id="18" name="Oval 17">
              <a:extLst>
                <a:ext uri="{FF2B5EF4-FFF2-40B4-BE49-F238E27FC236}">
                  <a16:creationId xmlns:a16="http://schemas.microsoft.com/office/drawing/2014/main" id="{70BED0B5-BE49-4275-A2A0-6D3F0D159954}"/>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19" name="Oval 18">
              <a:extLst>
                <a:ext uri="{FF2B5EF4-FFF2-40B4-BE49-F238E27FC236}">
                  <a16:creationId xmlns:a16="http://schemas.microsoft.com/office/drawing/2014/main" id="{97954ECF-2FB1-48BD-BDA2-6F03FC57F929}"/>
                </a:ext>
              </a:extLst>
            </p:cNvPr>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20" name="Oval 19">
              <a:extLst>
                <a:ext uri="{FF2B5EF4-FFF2-40B4-BE49-F238E27FC236}">
                  <a16:creationId xmlns:a16="http://schemas.microsoft.com/office/drawing/2014/main" id="{FE7AE286-E1FA-4278-A7CA-6A0D842356F0}"/>
                </a:ext>
              </a:extLst>
            </p:cNvPr>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21" name="Oval 20">
              <a:extLst>
                <a:ext uri="{FF2B5EF4-FFF2-40B4-BE49-F238E27FC236}">
                  <a16:creationId xmlns:a16="http://schemas.microsoft.com/office/drawing/2014/main" id="{90AEF4DF-3510-48CE-9694-DA13D4B2EDFF}"/>
                </a:ext>
              </a:extLst>
            </p:cNvPr>
            <p:cNvSpPr>
              <a:spLocks noChangeArrowheads="1"/>
            </p:cNvSpPr>
            <p:nvPr/>
          </p:nvSpPr>
          <p:spPr bwMode="gray">
            <a:xfrm>
              <a:off x="2254" y="1856"/>
              <a:ext cx="1262" cy="1264"/>
            </a:xfrm>
            <a:prstGeom prst="ellipse">
              <a:avLst/>
            </a:prstGeom>
            <a:gradFill rotWithShape="1">
              <a:gsLst>
                <a:gs pos="0">
                  <a:srgbClr val="48BE67">
                    <a:gamma/>
                    <a:shade val="0"/>
                    <a:invGamma/>
                  </a:srgbClr>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22" name="Oval 21">
              <a:extLst>
                <a:ext uri="{FF2B5EF4-FFF2-40B4-BE49-F238E27FC236}">
                  <a16:creationId xmlns:a16="http://schemas.microsoft.com/office/drawing/2014/main" id="{D92DD4D2-831C-4480-9979-FD3CC88C0B57}"/>
                </a:ext>
              </a:extLst>
            </p:cNvPr>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sp>
          <p:nvSpPr>
            <p:cNvPr id="23" name="Oval 22">
              <a:extLst>
                <a:ext uri="{FF2B5EF4-FFF2-40B4-BE49-F238E27FC236}">
                  <a16:creationId xmlns:a16="http://schemas.microsoft.com/office/drawing/2014/main" id="{E2C029CD-F594-455E-B7E6-691070202EEC}"/>
                </a:ext>
              </a:extLst>
            </p:cNvPr>
            <p:cNvSpPr>
              <a:spLocks noChangeArrowheads="1"/>
            </p:cNvSpPr>
            <p:nvPr/>
          </p:nvSpPr>
          <p:spPr bwMode="gray">
            <a:xfrm>
              <a:off x="2337" y="1939"/>
              <a:ext cx="1096" cy="1098"/>
            </a:xfrm>
            <a:prstGeom prst="ellipse">
              <a:avLst/>
            </a:prstGeom>
            <a:gradFill rotWithShape="1">
              <a:gsLst>
                <a:gs pos="0">
                  <a:srgbClr val="48BE67"/>
                </a:gs>
                <a:gs pos="100000">
                  <a:srgbClr val="48BE67">
                    <a:gamma/>
                    <a:shade val="48627"/>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grpSp>
      <p:sp>
        <p:nvSpPr>
          <p:cNvPr id="56" name="Прямоугольник 55">
            <a:extLst>
              <a:ext uri="{FF2B5EF4-FFF2-40B4-BE49-F238E27FC236}">
                <a16:creationId xmlns:a16="http://schemas.microsoft.com/office/drawing/2014/main" id="{22F9FA5F-923E-4379-893B-3BDADEDE238C}"/>
              </a:ext>
            </a:extLst>
          </p:cNvPr>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Номер слайда 3">
            <a:extLst>
              <a:ext uri="{FF2B5EF4-FFF2-40B4-BE49-F238E27FC236}">
                <a16:creationId xmlns:a16="http://schemas.microsoft.com/office/drawing/2014/main" id="{9F4FDD5E-9434-40AB-BF3C-49A64CFF4F9A}"/>
              </a:ext>
            </a:extLst>
          </p:cNvPr>
          <p:cNvSpPr txBox="1">
            <a:spLocks/>
          </p:cNvSpPr>
          <p:nvPr/>
        </p:nvSpPr>
        <p:spPr bwMode="auto">
          <a:xfrm>
            <a:off x="8532440" y="6524625"/>
            <a:ext cx="43204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3</a:t>
            </a:fld>
            <a:endParaRPr lang="en-US" sz="1200" dirty="0">
              <a:solidFill>
                <a:schemeClr val="bg2">
                  <a:lumMod val="75000"/>
                </a:schemeClr>
              </a:solidFill>
            </a:endParaRPr>
          </a:p>
        </p:txBody>
      </p:sp>
      <p:sp>
        <p:nvSpPr>
          <p:cNvPr id="31" name="TextShape 1">
            <a:extLst>
              <a:ext uri="{FF2B5EF4-FFF2-40B4-BE49-F238E27FC236}">
                <a16:creationId xmlns:a16="http://schemas.microsoft.com/office/drawing/2014/main" id="{865D51C2-C5E0-42D2-997F-BB73782F4679}"/>
              </a:ext>
            </a:extLst>
          </p:cNvPr>
          <p:cNvSpPr txBox="1"/>
          <p:nvPr/>
        </p:nvSpPr>
        <p:spPr>
          <a:xfrm>
            <a:off x="0" y="413542"/>
            <a:ext cx="9144000" cy="576064"/>
          </a:xfrm>
          <a:prstGeom prst="rect">
            <a:avLst/>
          </a:prstGeom>
          <a:noFill/>
          <a:ln>
            <a:noFill/>
          </a:ln>
        </p:spPr>
        <p:txBody>
          <a:bodyPr lIns="0" tIns="0" rIns="0" bIns="0" anchor="ctr"/>
          <a:lstStyle/>
          <a:p>
            <a:pPr algn="ct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BM@N Computing and Technical Contribution</a:t>
            </a:r>
          </a:p>
        </p:txBody>
      </p:sp>
      <p:sp>
        <p:nvSpPr>
          <p:cNvPr id="53" name="Прямоугольник 52">
            <a:extLst>
              <a:ext uri="{FF2B5EF4-FFF2-40B4-BE49-F238E27FC236}">
                <a16:creationId xmlns:a16="http://schemas.microsoft.com/office/drawing/2014/main" id="{4B5638F4-4447-48F0-902E-6E7BB9DAEB74}"/>
              </a:ext>
            </a:extLst>
          </p:cNvPr>
          <p:cNvSpPr/>
          <p:nvPr/>
        </p:nvSpPr>
        <p:spPr>
          <a:xfrm>
            <a:off x="33172" y="3212976"/>
            <a:ext cx="1860331" cy="1200329"/>
          </a:xfrm>
          <a:prstGeom prst="rect">
            <a:avLst/>
          </a:prstGeom>
        </p:spPr>
        <p:txBody>
          <a:bodyPr wrap="square">
            <a:spAutoFit/>
          </a:bodyPr>
          <a:lstStyle/>
          <a:p>
            <a:r>
              <a:rPr lang="en-US" altLang="ru-RU" b="1" dirty="0">
                <a:solidFill>
                  <a:srgbClr val="000000"/>
                </a:solidFill>
              </a:rPr>
              <a:t>BM@N</a:t>
            </a:r>
          </a:p>
          <a:p>
            <a:r>
              <a:rPr lang="en-US" altLang="ru-RU" b="1" dirty="0">
                <a:solidFill>
                  <a:srgbClr val="000000"/>
                </a:solidFill>
              </a:rPr>
              <a:t>Computing &amp; Technical</a:t>
            </a:r>
          </a:p>
          <a:p>
            <a:r>
              <a:rPr lang="en-US" altLang="ru-RU" b="1" dirty="0">
                <a:solidFill>
                  <a:srgbClr val="000000"/>
                </a:solidFill>
              </a:rPr>
              <a:t>Contribution</a:t>
            </a:r>
          </a:p>
        </p:txBody>
      </p:sp>
      <p:sp>
        <p:nvSpPr>
          <p:cNvPr id="29" name="Дата 1">
            <a:extLst>
              <a:ext uri="{FF2B5EF4-FFF2-40B4-BE49-F238E27FC236}">
                <a16:creationId xmlns:a16="http://schemas.microsoft.com/office/drawing/2014/main" id="{01C94164-F622-436D-9841-C432A322B99F}"/>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grpSp>
        <p:nvGrpSpPr>
          <p:cNvPr id="3" name="Group 16">
            <a:extLst>
              <a:ext uri="{FF2B5EF4-FFF2-40B4-BE49-F238E27FC236}">
                <a16:creationId xmlns:a16="http://schemas.microsoft.com/office/drawing/2014/main" id="{04198B66-5A8F-3608-466A-AB60CDCB682E}"/>
              </a:ext>
            </a:extLst>
          </p:cNvPr>
          <p:cNvGrpSpPr>
            <a:grpSpLocks/>
          </p:cNvGrpSpPr>
          <p:nvPr/>
        </p:nvGrpSpPr>
        <p:grpSpPr bwMode="auto">
          <a:xfrm>
            <a:off x="1535568" y="2234203"/>
            <a:ext cx="381000" cy="381000"/>
            <a:chOff x="2078" y="1680"/>
            <a:chExt cx="1615" cy="1615"/>
          </a:xfrm>
        </p:grpSpPr>
        <p:sp>
          <p:nvSpPr>
            <p:cNvPr id="4" name="Oval 17">
              <a:extLst>
                <a:ext uri="{FF2B5EF4-FFF2-40B4-BE49-F238E27FC236}">
                  <a16:creationId xmlns:a16="http://schemas.microsoft.com/office/drawing/2014/main" id="{E528C037-0FF8-F442-6807-65B8D5B17687}"/>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5" name="Oval 18">
              <a:extLst>
                <a:ext uri="{FF2B5EF4-FFF2-40B4-BE49-F238E27FC236}">
                  <a16:creationId xmlns:a16="http://schemas.microsoft.com/office/drawing/2014/main" id="{7B2592BC-C2C2-FE53-4C56-67DA72BF3DC1}"/>
                </a:ext>
              </a:extLst>
            </p:cNvPr>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6" name="Oval 19">
              <a:extLst>
                <a:ext uri="{FF2B5EF4-FFF2-40B4-BE49-F238E27FC236}">
                  <a16:creationId xmlns:a16="http://schemas.microsoft.com/office/drawing/2014/main" id="{621F8CD9-F224-9F4B-7851-E385E1CAD45C}"/>
                </a:ext>
              </a:extLst>
            </p:cNvPr>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7" name="Oval 20">
              <a:extLst>
                <a:ext uri="{FF2B5EF4-FFF2-40B4-BE49-F238E27FC236}">
                  <a16:creationId xmlns:a16="http://schemas.microsoft.com/office/drawing/2014/main" id="{8C1852DE-F056-8AE6-54DB-52321FB38D17}"/>
                </a:ext>
              </a:extLst>
            </p:cNvPr>
            <p:cNvSpPr>
              <a:spLocks noChangeArrowheads="1"/>
            </p:cNvSpPr>
            <p:nvPr/>
          </p:nvSpPr>
          <p:spPr bwMode="gray">
            <a:xfrm>
              <a:off x="2254" y="1856"/>
              <a:ext cx="1262" cy="1264"/>
            </a:xfrm>
            <a:prstGeom prst="ellipse">
              <a:avLst/>
            </a:prstGeom>
            <a:gradFill rotWithShape="1">
              <a:gsLst>
                <a:gs pos="0">
                  <a:srgbClr val="48BE67">
                    <a:gamma/>
                    <a:shade val="0"/>
                    <a:invGamma/>
                  </a:srgbClr>
                </a:gs>
                <a:gs pos="100000">
                  <a:srgbClr val="323165"/>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8" name="Oval 21">
              <a:extLst>
                <a:ext uri="{FF2B5EF4-FFF2-40B4-BE49-F238E27FC236}">
                  <a16:creationId xmlns:a16="http://schemas.microsoft.com/office/drawing/2014/main" id="{E3DA0290-3377-6C75-8A4F-6A5A27B23497}"/>
                </a:ext>
              </a:extLst>
            </p:cNvPr>
            <p:cNvSpPr>
              <a:spLocks noChangeArrowheads="1"/>
            </p:cNvSpPr>
            <p:nvPr/>
          </p:nvSpPr>
          <p:spPr bwMode="gray">
            <a:xfrm>
              <a:off x="2335" y="1961"/>
              <a:ext cx="1096" cy="1098"/>
            </a:xfrm>
            <a:prstGeom prst="ellipse">
              <a:avLst/>
            </a:prstGeom>
            <a:gradFill rotWithShape="1">
              <a:gsLst>
                <a:gs pos="0">
                  <a:srgbClr val="323165"/>
                </a:gs>
                <a:gs pos="50000">
                  <a:srgbClr val="474690"/>
                </a:gs>
                <a:gs pos="100000">
                  <a:schemeClr val="tx1"/>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sp>
          <p:nvSpPr>
            <p:cNvPr id="9" name="Oval 22">
              <a:extLst>
                <a:ext uri="{FF2B5EF4-FFF2-40B4-BE49-F238E27FC236}">
                  <a16:creationId xmlns:a16="http://schemas.microsoft.com/office/drawing/2014/main" id="{3E8B379A-0172-1584-A50C-B7514F26A615}"/>
                </a:ext>
              </a:extLst>
            </p:cNvPr>
            <p:cNvSpPr>
              <a:spLocks noChangeArrowheads="1"/>
            </p:cNvSpPr>
            <p:nvPr/>
          </p:nvSpPr>
          <p:spPr bwMode="gray">
            <a:xfrm>
              <a:off x="2430" y="1899"/>
              <a:ext cx="1096" cy="1098"/>
            </a:xfrm>
            <a:prstGeom prst="ellipse">
              <a:avLst/>
            </a:prstGeom>
            <a:gradFill rotWithShape="1">
              <a:gsLst>
                <a:gs pos="0">
                  <a:srgbClr val="474690"/>
                </a:gs>
                <a:gs pos="100000">
                  <a:srgbClr val="323165"/>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dirty="0"/>
            </a:p>
          </p:txBody>
        </p:sp>
      </p:grpSp>
      <p:grpSp>
        <p:nvGrpSpPr>
          <p:cNvPr id="12" name="Группа 11">
            <a:extLst>
              <a:ext uri="{FF2B5EF4-FFF2-40B4-BE49-F238E27FC236}">
                <a16:creationId xmlns:a16="http://schemas.microsoft.com/office/drawing/2014/main" id="{4540F971-34D7-0645-59A5-205395191CA4}"/>
              </a:ext>
            </a:extLst>
          </p:cNvPr>
          <p:cNvGrpSpPr/>
          <p:nvPr/>
        </p:nvGrpSpPr>
        <p:grpSpPr>
          <a:xfrm>
            <a:off x="1950225" y="1259509"/>
            <a:ext cx="6093611" cy="1303684"/>
            <a:chOff x="1929457" y="1121019"/>
            <a:chExt cx="5999476" cy="1303684"/>
          </a:xfrm>
        </p:grpSpPr>
        <p:sp>
          <p:nvSpPr>
            <p:cNvPr id="54" name="AutoShape 7">
              <a:extLst>
                <a:ext uri="{FF2B5EF4-FFF2-40B4-BE49-F238E27FC236}">
                  <a16:creationId xmlns:a16="http://schemas.microsoft.com/office/drawing/2014/main" id="{02A4D38A-0F0E-4595-B40A-94E3DB0E07CC}"/>
                </a:ext>
              </a:extLst>
            </p:cNvPr>
            <p:cNvSpPr>
              <a:spLocks noChangeArrowheads="1"/>
            </p:cNvSpPr>
            <p:nvPr/>
          </p:nvSpPr>
          <p:spPr bwMode="gray">
            <a:xfrm>
              <a:off x="1929457" y="1121019"/>
              <a:ext cx="5999476" cy="1303684"/>
            </a:xfrm>
            <a:prstGeom prst="roundRect">
              <a:avLst>
                <a:gd name="adj" fmla="val 16667"/>
              </a:avLst>
            </a:prstGeom>
            <a:gradFill rotWithShape="1">
              <a:gsLst>
                <a:gs pos="100000">
                  <a:schemeClr val="bg1"/>
                </a:gs>
                <a:gs pos="100000">
                  <a:srgbClr val="E7F5CF"/>
                </a:gs>
              </a:gsLst>
              <a:lin ang="5400000" scaled="1"/>
            </a:gradFill>
            <a:ln w="25400" algn="ctr">
              <a:solidFill>
                <a:schemeClr val="tx1"/>
              </a:solidFill>
              <a:round/>
              <a:headEnd/>
              <a:tailEnd/>
            </a:ln>
            <a:effectLst>
              <a:outerShdw dist="107763" dir="2700000" algn="ctr" rotWithShape="0">
                <a:srgbClr val="000000">
                  <a:alpha val="50000"/>
                </a:srgbClr>
              </a:outerShdw>
            </a:effectLst>
          </p:spPr>
          <p:txBody>
            <a:bodyPr wrap="square" anchor="ctr"/>
            <a:lstStyle/>
            <a:p>
              <a:pPr algn="ctr">
                <a:spcAft>
                  <a:spcPts val="600"/>
                </a:spcAft>
              </a:pPr>
              <a:r>
                <a:rPr lang="en-US" altLang="ru-RU" sz="1200" b="1" i="1" dirty="0">
                  <a:solidFill>
                    <a:srgbClr val="000000"/>
                  </a:solidFill>
                </a:rPr>
                <a:t>NICA Computing Leader</a:t>
              </a:r>
              <a:r>
                <a:rPr lang="en-US" altLang="ru-RU" sz="1200" b="1" dirty="0">
                  <a:solidFill>
                    <a:srgbClr val="000000"/>
                  </a:solidFill>
                </a:rPr>
                <a:t>: Andrey DOLBILOV</a:t>
              </a:r>
              <a:endParaRPr lang="en-US" sz="1200" i="1" dirty="0"/>
            </a:p>
            <a:p>
              <a:pPr algn="just">
                <a:spcAft>
                  <a:spcPts val="300"/>
                </a:spcAft>
              </a:pPr>
              <a:r>
                <a:rPr lang="en-US" sz="1100" i="1" dirty="0"/>
                <a:t>Ilia SLEPNEV (LHEP Deputy Director for Computing)</a:t>
              </a:r>
            </a:p>
            <a:p>
              <a:pPr algn="just">
                <a:spcAft>
                  <a:spcPts val="300"/>
                </a:spcAft>
              </a:pPr>
              <a:r>
                <a:rPr lang="en-US" sz="1100" b="1" i="1" dirty="0"/>
                <a:t>BM@N DAQ &amp; online farm support</a:t>
              </a:r>
              <a:endParaRPr lang="en-US" sz="1100" i="1" dirty="0"/>
            </a:p>
            <a:p>
              <a:pPr algn="just">
                <a:spcBef>
                  <a:spcPts val="600"/>
                </a:spcBef>
                <a:spcAft>
                  <a:spcPts val="300"/>
                </a:spcAft>
              </a:pPr>
              <a:r>
                <a:rPr lang="en-US" sz="1100" i="1" dirty="0"/>
                <a:t>Ivan SLEPOV</a:t>
              </a:r>
            </a:p>
            <a:p>
              <a:pPr algn="just">
                <a:spcAft>
                  <a:spcPts val="300"/>
                </a:spcAft>
              </a:pPr>
              <a:r>
                <a:rPr lang="en-US" sz="1100" b="1" i="1" dirty="0"/>
                <a:t>Support of the BM@N</a:t>
              </a:r>
              <a:r>
                <a:rPr lang="ru-RU" sz="1100" b="1" i="1" dirty="0"/>
                <a:t> </a:t>
              </a:r>
              <a:r>
                <a:rPr lang="en-US" sz="1100" b="1" i="1" dirty="0"/>
                <a:t>Information Systems and Services on the NC-cluster</a:t>
              </a:r>
            </a:p>
          </p:txBody>
        </p:sp>
        <p:pic>
          <p:nvPicPr>
            <p:cNvPr id="10" name="Рисунок 4" descr="LHEP-emblema-trans.gif">
              <a:extLst>
                <a:ext uri="{FF2B5EF4-FFF2-40B4-BE49-F238E27FC236}">
                  <a16:creationId xmlns:a16="http://schemas.microsoft.com/office/drawing/2014/main" id="{0E814FB2-F416-C171-0D36-CEAC86930D9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4991" y="1240881"/>
              <a:ext cx="875465" cy="35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Группа 14">
            <a:extLst>
              <a:ext uri="{FF2B5EF4-FFF2-40B4-BE49-F238E27FC236}">
                <a16:creationId xmlns:a16="http://schemas.microsoft.com/office/drawing/2014/main" id="{A3B7AC69-141F-7116-89A9-BF6709991913}"/>
              </a:ext>
            </a:extLst>
          </p:cNvPr>
          <p:cNvGrpSpPr/>
          <p:nvPr/>
        </p:nvGrpSpPr>
        <p:grpSpPr>
          <a:xfrm>
            <a:off x="2471404" y="4221088"/>
            <a:ext cx="5551664" cy="1938818"/>
            <a:chOff x="2512966" y="4226486"/>
            <a:chExt cx="5551664" cy="1938818"/>
          </a:xfrm>
        </p:grpSpPr>
        <p:sp>
          <p:nvSpPr>
            <p:cNvPr id="34" name="AutoShape 7">
              <a:extLst>
                <a:ext uri="{FF2B5EF4-FFF2-40B4-BE49-F238E27FC236}">
                  <a16:creationId xmlns:a16="http://schemas.microsoft.com/office/drawing/2014/main" id="{3A5CE524-CECE-47C1-90B7-4A6EF4DE46E6}"/>
                </a:ext>
              </a:extLst>
            </p:cNvPr>
            <p:cNvSpPr>
              <a:spLocks noChangeArrowheads="1"/>
            </p:cNvSpPr>
            <p:nvPr/>
          </p:nvSpPr>
          <p:spPr bwMode="gray">
            <a:xfrm>
              <a:off x="2512966" y="4226486"/>
              <a:ext cx="5551664" cy="1938818"/>
            </a:xfrm>
            <a:prstGeom prst="roundRect">
              <a:avLst>
                <a:gd name="adj" fmla="val 16667"/>
              </a:avLst>
            </a:prstGeom>
            <a:gradFill rotWithShape="1">
              <a:gsLst>
                <a:gs pos="100000">
                  <a:schemeClr val="bg1"/>
                </a:gs>
                <a:gs pos="100000">
                  <a:srgbClr val="E7F5CF"/>
                </a:gs>
              </a:gsLst>
              <a:lin ang="5400000" scaled="1"/>
            </a:gradFill>
            <a:ln w="25400" algn="ctr">
              <a:solidFill>
                <a:schemeClr val="tx1"/>
              </a:solidFill>
              <a:round/>
              <a:headEnd/>
              <a:tailEnd/>
            </a:ln>
            <a:effectLst>
              <a:outerShdw dist="107763" dir="2700000" algn="ctr" rotWithShape="0">
                <a:srgbClr val="000000">
                  <a:alpha val="50000"/>
                </a:srgbClr>
              </a:outerShdw>
            </a:effectLst>
          </p:spPr>
          <p:txBody>
            <a:bodyPr wrap="square" anchor="ctr"/>
            <a:lstStyle/>
            <a:p>
              <a:pPr algn="ctr">
                <a:spcAft>
                  <a:spcPts val="600"/>
                </a:spcAft>
              </a:pPr>
              <a:r>
                <a:rPr lang="en-US" altLang="ru-RU" sz="1100" b="1" i="1" dirty="0">
                  <a:solidFill>
                    <a:srgbClr val="000000"/>
                  </a:solidFill>
                </a:rPr>
                <a:t>Director</a:t>
              </a:r>
              <a:r>
                <a:rPr lang="en-US" altLang="ru-RU" sz="1100" b="1" dirty="0">
                  <a:solidFill>
                    <a:srgbClr val="000000"/>
                  </a:solidFill>
                </a:rPr>
                <a:t>: S.</a:t>
              </a:r>
              <a:r>
                <a:rPr lang="ru-RU" altLang="ru-RU" sz="1100" b="1" dirty="0">
                  <a:solidFill>
                    <a:srgbClr val="000000"/>
                  </a:solidFill>
                </a:rPr>
                <a:t> </a:t>
              </a:r>
              <a:r>
                <a:rPr lang="en-US" altLang="ru-RU" sz="1100" b="1" dirty="0">
                  <a:solidFill>
                    <a:srgbClr val="000000"/>
                  </a:solidFill>
                </a:rPr>
                <a:t>V. </a:t>
              </a:r>
              <a:r>
                <a:rPr lang="en-US" altLang="ru-RU" sz="1200" b="1" dirty="0">
                  <a:solidFill>
                    <a:srgbClr val="000000"/>
                  </a:solidFill>
                </a:rPr>
                <a:t>SHMATOV</a:t>
              </a:r>
              <a:r>
                <a:rPr lang="en-US" altLang="ru-RU" sz="1100" b="1" dirty="0">
                  <a:solidFill>
                    <a:srgbClr val="000000"/>
                  </a:solidFill>
                </a:rPr>
                <a:t>. </a:t>
              </a:r>
              <a:r>
                <a:rPr lang="en-US" altLang="ru-RU" sz="1100" b="1" i="1" dirty="0">
                  <a:solidFill>
                    <a:srgbClr val="000000"/>
                  </a:solidFill>
                </a:rPr>
                <a:t>Scientific Leader</a:t>
              </a:r>
              <a:r>
                <a:rPr lang="en-US" altLang="ru-RU" sz="1100" b="1" dirty="0">
                  <a:solidFill>
                    <a:srgbClr val="000000"/>
                  </a:solidFill>
                </a:rPr>
                <a:t>: V.</a:t>
              </a:r>
              <a:r>
                <a:rPr lang="ru-RU" altLang="ru-RU" sz="1100" b="1" dirty="0">
                  <a:solidFill>
                    <a:srgbClr val="000000"/>
                  </a:solidFill>
                </a:rPr>
                <a:t> </a:t>
              </a:r>
              <a:r>
                <a:rPr lang="en-US" altLang="ru-RU" sz="1100" b="1" dirty="0">
                  <a:solidFill>
                    <a:srgbClr val="000000"/>
                  </a:solidFill>
                </a:rPr>
                <a:t>V. KORENKOV</a:t>
              </a:r>
              <a:endParaRPr lang="en-US" sz="1100" i="1" dirty="0"/>
            </a:p>
            <a:p>
              <a:pPr algn="just">
                <a:spcAft>
                  <a:spcPts val="800"/>
                </a:spcAft>
              </a:pPr>
              <a:r>
                <a:rPr lang="en-US" sz="1100" i="1" dirty="0"/>
                <a:t>Nikita BALASHOV: </a:t>
              </a:r>
              <a:r>
                <a:rPr lang="en-US" sz="1100" b="1" i="1" dirty="0"/>
                <a:t>CVMFS Deployment, GitLab Services, Docker Containers</a:t>
              </a:r>
            </a:p>
            <a:p>
              <a:pPr algn="just">
                <a:spcAft>
                  <a:spcPts val="800"/>
                </a:spcAft>
              </a:pPr>
              <a:r>
                <a:rPr lang="en-US" sz="1100" dirty="0"/>
                <a:t>Igor PELEVANYUK: </a:t>
              </a:r>
              <a:r>
                <a:rPr lang="en-US" sz="1100" b="1" i="1" dirty="0"/>
                <a:t>DIRAC workload management system and BM@N mass production</a:t>
              </a:r>
              <a:endParaRPr lang="en-US" sz="1100" i="1" dirty="0"/>
            </a:p>
            <a:p>
              <a:pPr algn="just">
                <a:spcAft>
                  <a:spcPts val="0"/>
                </a:spcAft>
              </a:pPr>
              <a:r>
                <a:rPr lang="en-US" sz="1100" i="1" dirty="0"/>
                <a:t>Dmitriy PODGAYNY, Oksana STRELTSOVA, Maksim ZUEV</a:t>
              </a:r>
            </a:p>
            <a:p>
              <a:pPr algn="just">
                <a:spcAft>
                  <a:spcPts val="800"/>
                </a:spcAft>
              </a:pPr>
              <a:r>
                <a:rPr lang="en-US" sz="1100" b="1" i="1" dirty="0"/>
                <a:t>HybriLIT and SC Govorun support</a:t>
              </a:r>
            </a:p>
            <a:p>
              <a:pPr>
                <a:spcAft>
                  <a:spcPts val="0"/>
                </a:spcAft>
              </a:pPr>
              <a:r>
                <a:rPr lang="en-US" sz="1100" dirty="0"/>
                <a:t>Daria PRIAKHINA, Vladimir TROFIMOV</a:t>
              </a:r>
            </a:p>
            <a:p>
              <a:pPr>
                <a:spcAft>
                  <a:spcPts val="800"/>
                </a:spcAft>
              </a:pPr>
              <a:r>
                <a:rPr lang="en-US" sz="1100" b="1" i="1" dirty="0"/>
                <a:t>Modelling System for BM@N computing infrastructure</a:t>
              </a:r>
            </a:p>
          </p:txBody>
        </p:sp>
        <p:pic>
          <p:nvPicPr>
            <p:cNvPr id="14" name="Рисунок 13">
              <a:extLst>
                <a:ext uri="{FF2B5EF4-FFF2-40B4-BE49-F238E27FC236}">
                  <a16:creationId xmlns:a16="http://schemas.microsoft.com/office/drawing/2014/main" id="{41CCFE2C-4DA4-5CDA-851F-D964E29DCA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9572" y="5595795"/>
              <a:ext cx="849362" cy="447818"/>
            </a:xfrm>
            <a:prstGeom prst="rect">
              <a:avLst/>
            </a:prstGeom>
          </p:spPr>
        </p:pic>
      </p:grpSp>
      <p:grpSp>
        <p:nvGrpSpPr>
          <p:cNvPr id="40" name="Группа 39">
            <a:extLst>
              <a:ext uri="{FF2B5EF4-FFF2-40B4-BE49-F238E27FC236}">
                <a16:creationId xmlns:a16="http://schemas.microsoft.com/office/drawing/2014/main" id="{8DF6078E-D688-85BA-AA9E-2A73F216B59F}"/>
              </a:ext>
            </a:extLst>
          </p:cNvPr>
          <p:cNvGrpSpPr/>
          <p:nvPr/>
        </p:nvGrpSpPr>
        <p:grpSpPr>
          <a:xfrm>
            <a:off x="2486088" y="3108553"/>
            <a:ext cx="5536980" cy="576064"/>
            <a:chOff x="2486088" y="3108553"/>
            <a:chExt cx="5536980" cy="576064"/>
          </a:xfrm>
        </p:grpSpPr>
        <p:sp>
          <p:nvSpPr>
            <p:cNvPr id="24" name="AutoShape 7">
              <a:extLst>
                <a:ext uri="{FF2B5EF4-FFF2-40B4-BE49-F238E27FC236}">
                  <a16:creationId xmlns:a16="http://schemas.microsoft.com/office/drawing/2014/main" id="{64314C54-BA8A-E45D-3E56-1930AF7F96EA}"/>
                </a:ext>
              </a:extLst>
            </p:cNvPr>
            <p:cNvSpPr>
              <a:spLocks noChangeArrowheads="1"/>
            </p:cNvSpPr>
            <p:nvPr/>
          </p:nvSpPr>
          <p:spPr bwMode="gray">
            <a:xfrm>
              <a:off x="2486088" y="3108553"/>
              <a:ext cx="5536980" cy="576064"/>
            </a:xfrm>
            <a:prstGeom prst="roundRect">
              <a:avLst>
                <a:gd name="adj" fmla="val 16667"/>
              </a:avLst>
            </a:prstGeom>
            <a:gradFill rotWithShape="1">
              <a:gsLst>
                <a:gs pos="100000">
                  <a:schemeClr val="bg1"/>
                </a:gs>
                <a:gs pos="100000">
                  <a:srgbClr val="E7F5CF"/>
                </a:gs>
              </a:gsLst>
              <a:lin ang="5400000" scaled="1"/>
            </a:gradFill>
            <a:ln w="25400" algn="ctr">
              <a:solidFill>
                <a:schemeClr val="tx1"/>
              </a:solidFill>
              <a:round/>
              <a:headEnd/>
              <a:tailEnd/>
            </a:ln>
            <a:effectLst>
              <a:outerShdw dist="107763" dir="2700000" algn="ctr" rotWithShape="0">
                <a:srgbClr val="000000">
                  <a:alpha val="50000"/>
                </a:srgbClr>
              </a:outerShdw>
            </a:effectLst>
          </p:spPr>
          <p:txBody>
            <a:bodyPr wrap="square" anchor="ctr"/>
            <a:lstStyle/>
            <a:p>
              <a:pPr algn="just">
                <a:spcAft>
                  <a:spcPts val="300"/>
                </a:spcAft>
              </a:pPr>
              <a:r>
                <a:rPr lang="en-US" sz="1100" i="1" dirty="0">
                  <a:solidFill>
                    <a:srgbClr val="006800"/>
                  </a:solidFill>
                </a:rPr>
                <a:t>Igor ZIRONKIN</a:t>
              </a:r>
            </a:p>
            <a:p>
              <a:pPr algn="just">
                <a:spcAft>
                  <a:spcPts val="300"/>
                </a:spcAft>
              </a:pPr>
              <a:r>
                <a:rPr lang="en-US" sz="1100" b="1" i="1" dirty="0">
                  <a:solidFill>
                    <a:srgbClr val="006800"/>
                  </a:solidFill>
                </a:rPr>
                <a:t>BM@N distributed data processing with DIRAC File Catalogue</a:t>
              </a:r>
              <a:endParaRPr lang="en-US" sz="1100" i="1" dirty="0">
                <a:solidFill>
                  <a:srgbClr val="006800"/>
                </a:solidFill>
              </a:endParaRPr>
            </a:p>
          </p:txBody>
        </p:sp>
        <p:pic>
          <p:nvPicPr>
            <p:cNvPr id="27" name="Рисунок 26">
              <a:extLst>
                <a:ext uri="{FF2B5EF4-FFF2-40B4-BE49-F238E27FC236}">
                  <a16:creationId xmlns:a16="http://schemas.microsoft.com/office/drawing/2014/main" id="{3694BACD-5CC2-C5AD-613F-E241276F5A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9172" y="3231493"/>
              <a:ext cx="968199" cy="363075"/>
            </a:xfrm>
            <a:prstGeom prst="rect">
              <a:avLst/>
            </a:prstGeom>
          </p:spPr>
        </p:pic>
      </p:grpSp>
      <p:grpSp>
        <p:nvGrpSpPr>
          <p:cNvPr id="28" name="Group 23">
            <a:extLst>
              <a:ext uri="{FF2B5EF4-FFF2-40B4-BE49-F238E27FC236}">
                <a16:creationId xmlns:a16="http://schemas.microsoft.com/office/drawing/2014/main" id="{72C94B47-3247-122F-B8D4-7205177E27BD}"/>
              </a:ext>
            </a:extLst>
          </p:cNvPr>
          <p:cNvGrpSpPr>
            <a:grpSpLocks/>
          </p:cNvGrpSpPr>
          <p:nvPr/>
        </p:nvGrpSpPr>
        <p:grpSpPr bwMode="auto">
          <a:xfrm>
            <a:off x="2068464" y="3212976"/>
            <a:ext cx="381000" cy="381000"/>
            <a:chOff x="2078" y="1680"/>
            <a:chExt cx="1615" cy="1615"/>
          </a:xfrm>
        </p:grpSpPr>
        <p:sp>
          <p:nvSpPr>
            <p:cNvPr id="33" name="Oval 24">
              <a:extLst>
                <a:ext uri="{FF2B5EF4-FFF2-40B4-BE49-F238E27FC236}">
                  <a16:creationId xmlns:a16="http://schemas.microsoft.com/office/drawing/2014/main" id="{83961839-7C32-16D9-B92C-E77A5CE03E78}"/>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35" name="Oval 25">
              <a:extLst>
                <a:ext uri="{FF2B5EF4-FFF2-40B4-BE49-F238E27FC236}">
                  <a16:creationId xmlns:a16="http://schemas.microsoft.com/office/drawing/2014/main" id="{EBBD745E-82E7-350A-3FBB-F8FA65E91C88}"/>
                </a:ext>
              </a:extLst>
            </p:cNvPr>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ru-RU"/>
            </a:p>
          </p:txBody>
        </p:sp>
        <p:sp>
          <p:nvSpPr>
            <p:cNvPr id="36" name="Oval 26">
              <a:extLst>
                <a:ext uri="{FF2B5EF4-FFF2-40B4-BE49-F238E27FC236}">
                  <a16:creationId xmlns:a16="http://schemas.microsoft.com/office/drawing/2014/main" id="{C71F95CE-6C56-B4A9-0D0F-02CFADCE32BE}"/>
                </a:ext>
              </a:extLst>
            </p:cNvPr>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37" name="Oval 27">
              <a:extLst>
                <a:ext uri="{FF2B5EF4-FFF2-40B4-BE49-F238E27FC236}">
                  <a16:creationId xmlns:a16="http://schemas.microsoft.com/office/drawing/2014/main" id="{5FC61B64-BE5E-0F59-F507-50A6D4BCBA4C}"/>
                </a:ext>
              </a:extLst>
            </p:cNvPr>
            <p:cNvSpPr>
              <a:spLocks noChangeArrowheads="1"/>
            </p:cNvSpPr>
            <p:nvPr/>
          </p:nvSpPr>
          <p:spPr bwMode="gray">
            <a:xfrm>
              <a:off x="2254" y="1856"/>
              <a:ext cx="1262" cy="1264"/>
            </a:xfrm>
            <a:prstGeom prst="ellipse">
              <a:avLst/>
            </a:prstGeom>
            <a:gradFill rotWithShape="1">
              <a:gsLst>
                <a:gs pos="0">
                  <a:srgbClr val="AD5346"/>
                </a:gs>
                <a:gs pos="100000">
                  <a:schemeClr val="tx1"/>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38" name="Oval 28">
              <a:extLst>
                <a:ext uri="{FF2B5EF4-FFF2-40B4-BE49-F238E27FC236}">
                  <a16:creationId xmlns:a16="http://schemas.microsoft.com/office/drawing/2014/main" id="{1A037920-07DA-A92A-53D1-BCE42A9C7AEE}"/>
                </a:ext>
              </a:extLst>
            </p:cNvPr>
            <p:cNvSpPr>
              <a:spLocks noChangeArrowheads="1"/>
            </p:cNvSpPr>
            <p:nvPr/>
          </p:nvSpPr>
          <p:spPr bwMode="gray">
            <a:xfrm>
              <a:off x="2337" y="2016"/>
              <a:ext cx="1096" cy="1098"/>
            </a:xfrm>
            <a:prstGeom prst="ellipse">
              <a:avLst/>
            </a:prstGeom>
            <a:gradFill rotWithShape="1">
              <a:gsLst>
                <a:gs pos="0">
                  <a:srgbClr val="AD5346"/>
                </a:gs>
                <a:gs pos="50000">
                  <a:srgbClr val="AD5346"/>
                </a:gs>
                <a:gs pos="100000">
                  <a:srgbClr val="AD5346"/>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sp>
          <p:nvSpPr>
            <p:cNvPr id="39" name="Oval 29">
              <a:extLst>
                <a:ext uri="{FF2B5EF4-FFF2-40B4-BE49-F238E27FC236}">
                  <a16:creationId xmlns:a16="http://schemas.microsoft.com/office/drawing/2014/main" id="{08F21742-377E-A160-074F-8E442B1F15F2}"/>
                </a:ext>
              </a:extLst>
            </p:cNvPr>
            <p:cNvSpPr>
              <a:spLocks noChangeArrowheads="1"/>
            </p:cNvSpPr>
            <p:nvPr/>
          </p:nvSpPr>
          <p:spPr bwMode="gray">
            <a:xfrm>
              <a:off x="2424" y="1894"/>
              <a:ext cx="1096" cy="1098"/>
            </a:xfrm>
            <a:prstGeom prst="ellipse">
              <a:avLst/>
            </a:prstGeom>
            <a:gradFill rotWithShape="1">
              <a:gsLst>
                <a:gs pos="86000">
                  <a:srgbClr val="5D2C25"/>
                </a:gs>
                <a:gs pos="0">
                  <a:srgbClr val="E62024"/>
                </a:gs>
                <a:gs pos="100000">
                  <a:schemeClr val="tx1">
                    <a:lumMod val="95000"/>
                    <a:lumOff val="500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grpSp>
    </p:spTree>
    <p:extLst>
      <p:ext uri="{BB962C8B-B14F-4D97-AF65-F5344CB8AC3E}">
        <p14:creationId xmlns:p14="http://schemas.microsoft.com/office/powerpoint/2010/main" val="1448804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a:extLst>
              <a:ext uri="{FF2B5EF4-FFF2-40B4-BE49-F238E27FC236}">
                <a16:creationId xmlns:a16="http://schemas.microsoft.com/office/drawing/2014/main" id="{3AA3A757-F1BA-479B-8559-E50B0CFC5602}"/>
              </a:ext>
            </a:extLst>
          </p:cNvPr>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Номер слайда 3">
            <a:extLst>
              <a:ext uri="{FF2B5EF4-FFF2-40B4-BE49-F238E27FC236}">
                <a16:creationId xmlns:a16="http://schemas.microsoft.com/office/drawing/2014/main" id="{8BE39A37-CF3F-452C-9E53-CD5BA40C2BA6}"/>
              </a:ext>
            </a:extLst>
          </p:cNvPr>
          <p:cNvSpPr txBox="1">
            <a:spLocks/>
          </p:cNvSpPr>
          <p:nvPr/>
        </p:nvSpPr>
        <p:spPr bwMode="auto">
          <a:xfrm>
            <a:off x="8532440" y="6524625"/>
            <a:ext cx="43204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30</a:t>
            </a:fld>
            <a:endParaRPr lang="en-US" sz="1200" dirty="0">
              <a:solidFill>
                <a:schemeClr val="bg2">
                  <a:lumMod val="75000"/>
                </a:schemeClr>
              </a:solidFill>
            </a:endParaRPr>
          </a:p>
        </p:txBody>
      </p:sp>
      <p:sp>
        <p:nvSpPr>
          <p:cNvPr id="56" name="Дата 1">
            <a:extLst>
              <a:ext uri="{FF2B5EF4-FFF2-40B4-BE49-F238E27FC236}">
                <a16:creationId xmlns:a16="http://schemas.microsoft.com/office/drawing/2014/main" id="{B70E456B-BE14-427E-B7F9-F461F9F36E6C}"/>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119" name="Rectangle 2">
            <a:extLst>
              <a:ext uri="{FF2B5EF4-FFF2-40B4-BE49-F238E27FC236}">
                <a16:creationId xmlns:a16="http://schemas.microsoft.com/office/drawing/2014/main" id="{695EDA06-E0AF-753F-49E3-1D136AC8F3DD}"/>
              </a:ext>
            </a:extLst>
          </p:cNvPr>
          <p:cNvSpPr>
            <a:spLocks noGrp="1" noChangeArrowheads="1"/>
          </p:cNvSpPr>
          <p:nvPr>
            <p:ph type="title"/>
          </p:nvPr>
        </p:nvSpPr>
        <p:spPr>
          <a:xfrm>
            <a:off x="0" y="404664"/>
            <a:ext cx="9144000" cy="595536"/>
          </a:xfrm>
        </p:spPr>
        <p:txBody>
          <a:bodyPr/>
          <a:lstStyle/>
          <a:p>
            <a:r>
              <a:rPr lang="en-US" sz="3000" b="1" dirty="0">
                <a:effectLst>
                  <a:outerShdw blurRad="38100" dist="38100" dir="2700000" algn="tl">
                    <a:srgbClr val="000000">
                      <a:alpha val="43137"/>
                    </a:srgbClr>
                  </a:outerShdw>
                </a:effectLst>
                <a:cs typeface="Arial" panose="020B0604020202020204" pitchFamily="34" charset="0"/>
              </a:rPr>
              <a:t>Evolution of the BM@N Services</a:t>
            </a:r>
          </a:p>
        </p:txBody>
      </p:sp>
      <p:grpSp>
        <p:nvGrpSpPr>
          <p:cNvPr id="4" name="Группа 3">
            <a:extLst>
              <a:ext uri="{FF2B5EF4-FFF2-40B4-BE49-F238E27FC236}">
                <a16:creationId xmlns:a16="http://schemas.microsoft.com/office/drawing/2014/main" id="{22919142-BDFD-8441-6907-15CD338DACAE}"/>
              </a:ext>
            </a:extLst>
          </p:cNvPr>
          <p:cNvGrpSpPr/>
          <p:nvPr/>
        </p:nvGrpSpPr>
        <p:grpSpPr>
          <a:xfrm>
            <a:off x="7426735" y="5554074"/>
            <a:ext cx="1533929" cy="924522"/>
            <a:chOff x="7210711" y="5554074"/>
            <a:chExt cx="1533929" cy="924522"/>
          </a:xfrm>
        </p:grpSpPr>
        <p:grpSp>
          <p:nvGrpSpPr>
            <p:cNvPr id="5" name="Группа 4">
              <a:extLst>
                <a:ext uri="{FF2B5EF4-FFF2-40B4-BE49-F238E27FC236}">
                  <a16:creationId xmlns:a16="http://schemas.microsoft.com/office/drawing/2014/main" id="{F6A25003-9BA3-B58F-7060-9FAAF667C970}"/>
                </a:ext>
              </a:extLst>
            </p:cNvPr>
            <p:cNvGrpSpPr/>
            <p:nvPr/>
          </p:nvGrpSpPr>
          <p:grpSpPr>
            <a:xfrm>
              <a:off x="7210711" y="5554074"/>
              <a:ext cx="1533929" cy="924522"/>
              <a:chOff x="11300252" y="5880521"/>
              <a:chExt cx="1823157" cy="1188918"/>
            </a:xfrm>
          </p:grpSpPr>
          <p:pic>
            <p:nvPicPr>
              <p:cNvPr id="9" name="Рисунок 8">
                <a:extLst>
                  <a:ext uri="{FF2B5EF4-FFF2-40B4-BE49-F238E27FC236}">
                    <a16:creationId xmlns:a16="http://schemas.microsoft.com/office/drawing/2014/main" id="{716E4CFA-69ED-3D82-EEB0-D3A505CAE612}"/>
                  </a:ext>
                </a:extLst>
              </p:cNvPr>
              <p:cNvPicPr>
                <a:picLocks noChangeAspect="1"/>
              </p:cNvPicPr>
              <p:nvPr/>
            </p:nvPicPr>
            <p:blipFill>
              <a:blip r:embed="rId3"/>
              <a:stretch>
                <a:fillRect/>
              </a:stretch>
            </p:blipFill>
            <p:spPr>
              <a:xfrm>
                <a:off x="12015361" y="5880521"/>
                <a:ext cx="1108048" cy="1089106"/>
              </a:xfrm>
              <a:prstGeom prst="rect">
                <a:avLst/>
              </a:prstGeom>
            </p:spPr>
          </p:pic>
          <p:sp>
            <p:nvSpPr>
              <p:cNvPr id="11" name="Прямоугольник 10">
                <a:extLst>
                  <a:ext uri="{FF2B5EF4-FFF2-40B4-BE49-F238E27FC236}">
                    <a16:creationId xmlns:a16="http://schemas.microsoft.com/office/drawing/2014/main" id="{B2A72B78-CB26-34BB-C3BD-03A2ADB583F4}"/>
                  </a:ext>
                </a:extLst>
              </p:cNvPr>
              <p:cNvSpPr/>
              <p:nvPr/>
            </p:nvSpPr>
            <p:spPr>
              <a:xfrm>
                <a:off x="11300252" y="6554905"/>
                <a:ext cx="1269133" cy="514534"/>
              </a:xfrm>
              <a:prstGeom prst="rect">
                <a:avLst/>
              </a:prstGeom>
            </p:spPr>
            <p:txBody>
              <a:bodyPr wrap="square">
                <a:spAutoFit/>
              </a:bodyPr>
              <a:lstStyle/>
              <a:p>
                <a:pPr algn="ctr"/>
                <a:r>
                  <a:rPr lang="en-US" sz="1000" dirty="0">
                    <a:solidFill>
                      <a:srgbClr val="000000"/>
                    </a:solidFill>
                  </a:rPr>
                  <a:t>DAQ Data Center (C4n) </a:t>
                </a:r>
                <a:endParaRPr lang="en-US" sz="1000" dirty="0"/>
              </a:p>
            </p:txBody>
          </p:sp>
        </p:grpSp>
        <p:pic>
          <p:nvPicPr>
            <p:cNvPr id="7" name="Рисунок 6">
              <a:extLst>
                <a:ext uri="{FF2B5EF4-FFF2-40B4-BE49-F238E27FC236}">
                  <a16:creationId xmlns:a16="http://schemas.microsoft.com/office/drawing/2014/main" id="{01C7456B-FB60-3D87-D762-EE572A62E54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032614" y="5596493"/>
              <a:ext cx="211794" cy="211794"/>
            </a:xfrm>
            <a:prstGeom prst="rect">
              <a:avLst/>
            </a:prstGeom>
          </p:spPr>
        </p:pic>
        <p:pic>
          <p:nvPicPr>
            <p:cNvPr id="8" name="Рисунок 7">
              <a:extLst>
                <a:ext uri="{FF2B5EF4-FFF2-40B4-BE49-F238E27FC236}">
                  <a16:creationId xmlns:a16="http://schemas.microsoft.com/office/drawing/2014/main" id="{D9BF479C-EC7F-19B0-C205-B0814B70B0A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379498" y="5791915"/>
              <a:ext cx="227643" cy="227643"/>
            </a:xfrm>
            <a:prstGeom prst="rect">
              <a:avLst/>
            </a:prstGeom>
          </p:spPr>
        </p:pic>
      </p:grpSp>
      <p:sp>
        <p:nvSpPr>
          <p:cNvPr id="12" name="AutoShape 64">
            <a:extLst>
              <a:ext uri="{FF2B5EF4-FFF2-40B4-BE49-F238E27FC236}">
                <a16:creationId xmlns:a16="http://schemas.microsoft.com/office/drawing/2014/main" id="{548D5B02-59E1-735D-EC88-74322BA2BF84}"/>
              </a:ext>
            </a:extLst>
          </p:cNvPr>
          <p:cNvSpPr>
            <a:spLocks noChangeArrowheads="1"/>
          </p:cNvSpPr>
          <p:nvPr/>
        </p:nvSpPr>
        <p:spPr bwMode="gray">
          <a:xfrm rot="17973186">
            <a:off x="4790324" y="2427079"/>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4" name="AutoShape 65">
            <a:extLst>
              <a:ext uri="{FF2B5EF4-FFF2-40B4-BE49-F238E27FC236}">
                <a16:creationId xmlns:a16="http://schemas.microsoft.com/office/drawing/2014/main" id="{8396B80D-E3D8-01C0-7227-7C6372728D99}"/>
              </a:ext>
            </a:extLst>
          </p:cNvPr>
          <p:cNvSpPr>
            <a:spLocks noChangeArrowheads="1"/>
          </p:cNvSpPr>
          <p:nvPr/>
        </p:nvSpPr>
        <p:spPr bwMode="gray">
          <a:xfrm rot="1635243">
            <a:off x="5360574" y="4105739"/>
            <a:ext cx="792162" cy="288925"/>
          </a:xfrm>
          <a:prstGeom prst="rightArrow">
            <a:avLst>
              <a:gd name="adj1" fmla="val 35167"/>
              <a:gd name="adj2" fmla="val 111028"/>
            </a:avLst>
          </a:prstGeom>
          <a:gradFill rotWithShape="1">
            <a:gsLst>
              <a:gs pos="0">
                <a:schemeClr val="tx2">
                  <a:gamma/>
                  <a:shade val="89020"/>
                  <a:invGamma/>
                  <a:alpha val="0"/>
                </a:schemeClr>
              </a:gs>
              <a:gs pos="100000">
                <a:schemeClr val="tx2"/>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5" name="AutoShape 66">
            <a:extLst>
              <a:ext uri="{FF2B5EF4-FFF2-40B4-BE49-F238E27FC236}">
                <a16:creationId xmlns:a16="http://schemas.microsoft.com/office/drawing/2014/main" id="{AEDE6B15-AC92-BB85-5ECA-BE1FAD4C2912}"/>
              </a:ext>
            </a:extLst>
          </p:cNvPr>
          <p:cNvSpPr>
            <a:spLocks noChangeArrowheads="1"/>
          </p:cNvSpPr>
          <p:nvPr/>
        </p:nvSpPr>
        <p:spPr bwMode="gray">
          <a:xfrm rot="14369022">
            <a:off x="3428501" y="2495482"/>
            <a:ext cx="824187"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6" name="AutoShape 67">
            <a:extLst>
              <a:ext uri="{FF2B5EF4-FFF2-40B4-BE49-F238E27FC236}">
                <a16:creationId xmlns:a16="http://schemas.microsoft.com/office/drawing/2014/main" id="{383E3DD3-D4BE-30CC-B5CD-74447816EFA2}"/>
              </a:ext>
            </a:extLst>
          </p:cNvPr>
          <p:cNvSpPr>
            <a:spLocks noChangeArrowheads="1"/>
          </p:cNvSpPr>
          <p:nvPr/>
        </p:nvSpPr>
        <p:spPr bwMode="gray">
          <a:xfrm rot="8566688">
            <a:off x="2942508" y="4059676"/>
            <a:ext cx="792163"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8" name="AutoShape 68">
            <a:extLst>
              <a:ext uri="{FF2B5EF4-FFF2-40B4-BE49-F238E27FC236}">
                <a16:creationId xmlns:a16="http://schemas.microsoft.com/office/drawing/2014/main" id="{53B0490F-8714-6CF7-4B67-E3A69282124E}"/>
              </a:ext>
            </a:extLst>
          </p:cNvPr>
          <p:cNvSpPr>
            <a:spLocks noChangeArrowheads="1"/>
          </p:cNvSpPr>
          <p:nvPr/>
        </p:nvSpPr>
        <p:spPr bwMode="gray">
          <a:xfrm rot="20790209">
            <a:off x="5495890" y="3255718"/>
            <a:ext cx="792162" cy="288925"/>
          </a:xfrm>
          <a:prstGeom prst="rightArrow">
            <a:avLst>
              <a:gd name="adj1" fmla="val 35167"/>
              <a:gd name="adj2" fmla="val 111028"/>
            </a:avLst>
          </a:prstGeom>
          <a:gradFill rotWithShape="1">
            <a:gsLst>
              <a:gs pos="0">
                <a:schemeClr val="tx2">
                  <a:gamma/>
                  <a:shade val="89020"/>
                  <a:invGamma/>
                  <a:alpha val="0"/>
                </a:schemeClr>
              </a:gs>
              <a:gs pos="100000">
                <a:schemeClr val="tx2"/>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 name="AutoShape 69">
            <a:extLst>
              <a:ext uri="{FF2B5EF4-FFF2-40B4-BE49-F238E27FC236}">
                <a16:creationId xmlns:a16="http://schemas.microsoft.com/office/drawing/2014/main" id="{46F12B62-4965-0227-750B-534E72C45B74}"/>
              </a:ext>
            </a:extLst>
          </p:cNvPr>
          <p:cNvSpPr>
            <a:spLocks noChangeArrowheads="1"/>
          </p:cNvSpPr>
          <p:nvPr/>
        </p:nvSpPr>
        <p:spPr bwMode="gray">
          <a:xfrm rot="11730102">
            <a:off x="2873271" y="3309149"/>
            <a:ext cx="863600" cy="288925"/>
          </a:xfrm>
          <a:prstGeom prst="rightArrow">
            <a:avLst>
              <a:gd name="adj1" fmla="val 35167"/>
              <a:gd name="adj2" fmla="val 121041"/>
            </a:avLst>
          </a:prstGeom>
          <a:gradFill rotWithShape="1">
            <a:gsLst>
              <a:gs pos="0">
                <a:schemeClr val="tx2">
                  <a:gamma/>
                  <a:shade val="89020"/>
                  <a:invGamma/>
                  <a:alpha val="0"/>
                </a:schemeClr>
              </a:gs>
              <a:gs pos="100000">
                <a:schemeClr val="tx2"/>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 name="Oval 70">
            <a:extLst>
              <a:ext uri="{FF2B5EF4-FFF2-40B4-BE49-F238E27FC236}">
                <a16:creationId xmlns:a16="http://schemas.microsoft.com/office/drawing/2014/main" id="{A0AB65D3-7A37-D68B-DCE4-08AE20192B62}"/>
              </a:ext>
            </a:extLst>
          </p:cNvPr>
          <p:cNvSpPr>
            <a:spLocks noChangeArrowheads="1"/>
          </p:cNvSpPr>
          <p:nvPr/>
        </p:nvSpPr>
        <p:spPr bwMode="gray">
          <a:xfrm>
            <a:off x="2668622" y="1823269"/>
            <a:ext cx="3743325" cy="3744912"/>
          </a:xfrm>
          <a:prstGeom prst="ellipse">
            <a:avLst/>
          </a:prstGeom>
          <a:noFill/>
          <a:ln w="38100" algn="ctr">
            <a:solidFill>
              <a:srgbClr val="C0C0C0"/>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sp>
        <p:nvSpPr>
          <p:cNvPr id="23" name="Oval 72">
            <a:extLst>
              <a:ext uri="{FF2B5EF4-FFF2-40B4-BE49-F238E27FC236}">
                <a16:creationId xmlns:a16="http://schemas.microsoft.com/office/drawing/2014/main" id="{D591A0F9-D9D7-9F87-50B7-6B592A3A3BB9}"/>
              </a:ext>
            </a:extLst>
          </p:cNvPr>
          <p:cNvSpPr>
            <a:spLocks noChangeArrowheads="1"/>
          </p:cNvSpPr>
          <p:nvPr/>
        </p:nvSpPr>
        <p:spPr bwMode="gray">
          <a:xfrm>
            <a:off x="2686857" y="4330241"/>
            <a:ext cx="360363" cy="360362"/>
          </a:xfrm>
          <a:prstGeom prst="ellipse">
            <a:avLst/>
          </a:prstGeom>
          <a:gradFill rotWithShape="1">
            <a:gsLst>
              <a:gs pos="0">
                <a:srgbClr val="4DC9B1"/>
              </a:gs>
              <a:gs pos="100000">
                <a:srgbClr val="4DC9B1">
                  <a:gamma/>
                  <a:shade val="72549"/>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ru-RU"/>
          </a:p>
        </p:txBody>
      </p:sp>
      <p:sp>
        <p:nvSpPr>
          <p:cNvPr id="55" name="Text Box 74">
            <a:extLst>
              <a:ext uri="{FF2B5EF4-FFF2-40B4-BE49-F238E27FC236}">
                <a16:creationId xmlns:a16="http://schemas.microsoft.com/office/drawing/2014/main" id="{E4E41588-46A3-8E24-CD04-47988BDAB291}"/>
              </a:ext>
            </a:extLst>
          </p:cNvPr>
          <p:cNvSpPr txBox="1">
            <a:spLocks noChangeArrowheads="1"/>
          </p:cNvSpPr>
          <p:nvPr/>
        </p:nvSpPr>
        <p:spPr bwMode="auto">
          <a:xfrm>
            <a:off x="6545217" y="2924944"/>
            <a:ext cx="198722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600" dirty="0">
                <a:solidFill>
                  <a:srgbClr val="000000"/>
                </a:solidFill>
              </a:rPr>
              <a:t>Condition Database</a:t>
            </a:r>
          </a:p>
          <a:p>
            <a:r>
              <a:rPr lang="en-US" altLang="ru-RU" sz="1400" dirty="0">
                <a:solidFill>
                  <a:srgbClr val="020A47"/>
                </a:solidFill>
                <a:hlinkClick r:id="rId6">
                  <a:extLst>
                    <a:ext uri="{A12FA001-AC4F-418D-AE19-62706E023703}">
                      <ahyp:hlinkClr xmlns:ahyp="http://schemas.microsoft.com/office/drawing/2018/hyperlinkcolor" val="tx"/>
                    </a:ext>
                  </a:extLst>
                </a:hlinkClick>
              </a:rPr>
              <a:t>bmn-uniconda.jinr.ru</a:t>
            </a:r>
            <a:endParaRPr lang="en-US" altLang="ru-RU" sz="1400" dirty="0">
              <a:solidFill>
                <a:srgbClr val="020A47"/>
              </a:solidFill>
            </a:endParaRPr>
          </a:p>
        </p:txBody>
      </p:sp>
      <p:sp>
        <p:nvSpPr>
          <p:cNvPr id="65" name="Text Box 75">
            <a:extLst>
              <a:ext uri="{FF2B5EF4-FFF2-40B4-BE49-F238E27FC236}">
                <a16:creationId xmlns:a16="http://schemas.microsoft.com/office/drawing/2014/main" id="{15EAEF39-4B22-97FF-9616-5EA2F9E3916D}"/>
              </a:ext>
            </a:extLst>
          </p:cNvPr>
          <p:cNvSpPr txBox="1">
            <a:spLocks noChangeArrowheads="1"/>
          </p:cNvSpPr>
          <p:nvPr/>
        </p:nvSpPr>
        <p:spPr bwMode="auto">
          <a:xfrm>
            <a:off x="606024" y="2936713"/>
            <a:ext cx="194476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ru-RU" sz="1600" dirty="0">
                <a:solidFill>
                  <a:srgbClr val="000000"/>
                </a:solidFill>
              </a:rPr>
              <a:t>Electronic Logbook</a:t>
            </a:r>
          </a:p>
          <a:p>
            <a:pPr algn="r"/>
            <a:r>
              <a:rPr lang="en-US" altLang="ru-RU" sz="1400" dirty="0">
                <a:solidFill>
                  <a:srgbClr val="000066"/>
                </a:solidFill>
                <a:hlinkClick r:id="rId7">
                  <a:extLst>
                    <a:ext uri="{A12FA001-AC4F-418D-AE19-62706E023703}">
                      <ahyp:hlinkClr xmlns:ahyp="http://schemas.microsoft.com/office/drawing/2018/hyperlinkcolor" val="tx"/>
                    </a:ext>
                  </a:extLst>
                </a:hlinkClick>
              </a:rPr>
              <a:t>bmn-elog.jinr.ru</a:t>
            </a:r>
            <a:endParaRPr lang="en-US" altLang="ru-RU" sz="1400" dirty="0">
              <a:solidFill>
                <a:srgbClr val="000066"/>
              </a:solidFill>
            </a:endParaRPr>
          </a:p>
        </p:txBody>
      </p:sp>
      <p:sp>
        <p:nvSpPr>
          <p:cNvPr id="67" name="Text Box 76">
            <a:extLst>
              <a:ext uri="{FF2B5EF4-FFF2-40B4-BE49-F238E27FC236}">
                <a16:creationId xmlns:a16="http://schemas.microsoft.com/office/drawing/2014/main" id="{92EAC547-668E-C787-4EE9-2E71BD93CFB4}"/>
              </a:ext>
            </a:extLst>
          </p:cNvPr>
          <p:cNvSpPr txBox="1">
            <a:spLocks noChangeArrowheads="1"/>
          </p:cNvSpPr>
          <p:nvPr/>
        </p:nvSpPr>
        <p:spPr bwMode="auto">
          <a:xfrm>
            <a:off x="5728780" y="1698557"/>
            <a:ext cx="153574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ru-RU" sz="1600" dirty="0">
                <a:solidFill>
                  <a:srgbClr val="000000"/>
                </a:solidFill>
              </a:rPr>
              <a:t>Forum System</a:t>
            </a:r>
          </a:p>
          <a:p>
            <a:r>
              <a:rPr lang="en-US" altLang="ru-RU" sz="1400" dirty="0">
                <a:solidFill>
                  <a:srgbClr val="000066"/>
                </a:solidFill>
                <a:hlinkClick r:id="rId8">
                  <a:extLst>
                    <a:ext uri="{A12FA001-AC4F-418D-AE19-62706E023703}">
                      <ahyp:hlinkClr xmlns:ahyp="http://schemas.microsoft.com/office/drawing/2018/hyperlinkcolor" val="tx"/>
                    </a:ext>
                  </a:extLst>
                </a:hlinkClick>
              </a:rPr>
              <a:t>bmn-forum.jinr.ru</a:t>
            </a:r>
            <a:endParaRPr lang="en-US" altLang="ru-RU" sz="1400" dirty="0">
              <a:solidFill>
                <a:srgbClr val="304E8A"/>
              </a:solidFill>
            </a:endParaRPr>
          </a:p>
        </p:txBody>
      </p:sp>
      <p:sp>
        <p:nvSpPr>
          <p:cNvPr id="68" name="Text Box 78">
            <a:extLst>
              <a:ext uri="{FF2B5EF4-FFF2-40B4-BE49-F238E27FC236}">
                <a16:creationId xmlns:a16="http://schemas.microsoft.com/office/drawing/2014/main" id="{C1F9D67C-D706-7B21-83FA-DFABE912184B}"/>
              </a:ext>
            </a:extLst>
          </p:cNvPr>
          <p:cNvSpPr txBox="1">
            <a:spLocks noChangeArrowheads="1"/>
          </p:cNvSpPr>
          <p:nvPr/>
        </p:nvSpPr>
        <p:spPr bwMode="auto">
          <a:xfrm>
            <a:off x="1635189" y="1744943"/>
            <a:ext cx="165462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ru-RU" sz="1600" dirty="0">
                <a:solidFill>
                  <a:srgbClr val="000000"/>
                </a:solidFill>
              </a:rPr>
              <a:t>Wiki Doc Server</a:t>
            </a:r>
          </a:p>
          <a:p>
            <a:pPr algn="r"/>
            <a:r>
              <a:rPr lang="en-US" altLang="ru-RU" sz="1400" dirty="0">
                <a:solidFill>
                  <a:srgbClr val="000066"/>
                </a:solidFill>
                <a:hlinkClick r:id="rId9">
                  <a:extLst>
                    <a:ext uri="{A12FA001-AC4F-418D-AE19-62706E023703}">
                      <ahyp:hlinkClr xmlns:ahyp="http://schemas.microsoft.com/office/drawing/2018/hyperlinkcolor" val="tx"/>
                    </a:ext>
                  </a:extLst>
                </a:hlinkClick>
              </a:rPr>
              <a:t>bmn-wiki.jinr.ru</a:t>
            </a:r>
            <a:endParaRPr lang="en-US" altLang="ru-RU" sz="1400" dirty="0">
              <a:solidFill>
                <a:srgbClr val="000066"/>
              </a:solidFill>
            </a:endParaRPr>
          </a:p>
        </p:txBody>
      </p:sp>
      <p:sp>
        <p:nvSpPr>
          <p:cNvPr id="75" name="Text Box 79">
            <a:extLst>
              <a:ext uri="{FF2B5EF4-FFF2-40B4-BE49-F238E27FC236}">
                <a16:creationId xmlns:a16="http://schemas.microsoft.com/office/drawing/2014/main" id="{B437FE99-9310-ACC1-5775-1B2BA1DBB479}"/>
              </a:ext>
            </a:extLst>
          </p:cNvPr>
          <p:cNvSpPr txBox="1">
            <a:spLocks noChangeArrowheads="1"/>
          </p:cNvSpPr>
          <p:nvPr/>
        </p:nvSpPr>
        <p:spPr bwMode="auto">
          <a:xfrm>
            <a:off x="666149" y="4149080"/>
            <a:ext cx="202170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ru-RU" sz="1600" dirty="0">
                <a:solidFill>
                  <a:srgbClr val="000000"/>
                </a:solidFill>
              </a:rPr>
              <a:t>Geometry Database</a:t>
            </a:r>
            <a:endParaRPr lang="en-US" altLang="ru-RU" dirty="0">
              <a:solidFill>
                <a:srgbClr val="000000"/>
              </a:solidFill>
            </a:endParaRPr>
          </a:p>
          <a:p>
            <a:pPr algn="r"/>
            <a:r>
              <a:rPr lang="en-US" altLang="ru-RU" sz="1400" dirty="0">
                <a:solidFill>
                  <a:srgbClr val="020A47"/>
                </a:solidFill>
                <a:hlinkClick r:id="rId10">
                  <a:extLst>
                    <a:ext uri="{A12FA001-AC4F-418D-AE19-62706E023703}">
                      <ahyp:hlinkClr xmlns:ahyp="http://schemas.microsoft.com/office/drawing/2018/hyperlinkcolor" val="tx"/>
                    </a:ext>
                  </a:extLst>
                </a:hlinkClick>
              </a:rPr>
              <a:t>bmn-geometry.jinr.ru</a:t>
            </a:r>
            <a:endParaRPr lang="en-US" altLang="ru-RU" sz="1400" dirty="0">
              <a:solidFill>
                <a:srgbClr val="020A47"/>
              </a:solidFill>
            </a:endParaRPr>
          </a:p>
        </p:txBody>
      </p:sp>
      <p:sp>
        <p:nvSpPr>
          <p:cNvPr id="77" name="Oval 81">
            <a:extLst>
              <a:ext uri="{FF2B5EF4-FFF2-40B4-BE49-F238E27FC236}">
                <a16:creationId xmlns:a16="http://schemas.microsoft.com/office/drawing/2014/main" id="{5787FA14-3765-5AD1-6606-F8A005DB9A09}"/>
              </a:ext>
            </a:extLst>
          </p:cNvPr>
          <p:cNvSpPr>
            <a:spLocks noChangeArrowheads="1"/>
          </p:cNvSpPr>
          <p:nvPr/>
        </p:nvSpPr>
        <p:spPr bwMode="gray">
          <a:xfrm>
            <a:off x="6059019" y="4293609"/>
            <a:ext cx="360362" cy="360363"/>
          </a:xfrm>
          <a:prstGeom prst="ellipse">
            <a:avLst/>
          </a:prstGeom>
          <a:gradFill rotWithShape="1">
            <a:gsLst>
              <a:gs pos="0">
                <a:srgbClr val="CB90EC"/>
              </a:gs>
              <a:gs pos="100000">
                <a:srgbClr val="CB90EC">
                  <a:gamma/>
                  <a:shade val="72549"/>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ru-RU"/>
          </a:p>
        </p:txBody>
      </p:sp>
      <p:sp>
        <p:nvSpPr>
          <p:cNvPr id="81" name="Oval 84">
            <a:extLst>
              <a:ext uri="{FF2B5EF4-FFF2-40B4-BE49-F238E27FC236}">
                <a16:creationId xmlns:a16="http://schemas.microsoft.com/office/drawing/2014/main" id="{22F2CA66-4AA0-A30E-0D5F-8D01091C7A61}"/>
              </a:ext>
            </a:extLst>
          </p:cNvPr>
          <p:cNvSpPr>
            <a:spLocks noChangeArrowheads="1"/>
          </p:cNvSpPr>
          <p:nvPr/>
        </p:nvSpPr>
        <p:spPr bwMode="gray">
          <a:xfrm>
            <a:off x="6207437" y="3074562"/>
            <a:ext cx="360362" cy="360363"/>
          </a:xfrm>
          <a:prstGeom prst="ellipse">
            <a:avLst/>
          </a:prstGeom>
          <a:gradFill rotWithShape="1">
            <a:gsLst>
              <a:gs pos="0">
                <a:srgbClr val="6699FF"/>
              </a:gs>
              <a:gs pos="100000">
                <a:srgbClr val="6699FF">
                  <a:gamma/>
                  <a:shade val="72549"/>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ru-RU"/>
          </a:p>
        </p:txBody>
      </p:sp>
      <p:sp>
        <p:nvSpPr>
          <p:cNvPr id="82" name="Oval 87">
            <a:extLst>
              <a:ext uri="{FF2B5EF4-FFF2-40B4-BE49-F238E27FC236}">
                <a16:creationId xmlns:a16="http://schemas.microsoft.com/office/drawing/2014/main" id="{0002B19B-FB64-8039-3189-550CD17CF2E0}"/>
              </a:ext>
            </a:extLst>
          </p:cNvPr>
          <p:cNvSpPr>
            <a:spLocks noChangeArrowheads="1"/>
          </p:cNvSpPr>
          <p:nvPr/>
        </p:nvSpPr>
        <p:spPr bwMode="gray">
          <a:xfrm>
            <a:off x="5297314" y="1899356"/>
            <a:ext cx="360362" cy="360363"/>
          </a:xfrm>
          <a:prstGeom prst="ellipse">
            <a:avLst/>
          </a:prstGeom>
          <a:gradFill rotWithShape="1">
            <a:gsLst>
              <a:gs pos="0">
                <a:srgbClr val="FF9900"/>
              </a:gs>
              <a:gs pos="100000">
                <a:srgbClr val="FF9900">
                  <a:gamma/>
                  <a:shade val="72549"/>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ru-RU"/>
          </a:p>
        </p:txBody>
      </p:sp>
      <p:sp>
        <p:nvSpPr>
          <p:cNvPr id="83" name="Oval 90">
            <a:extLst>
              <a:ext uri="{FF2B5EF4-FFF2-40B4-BE49-F238E27FC236}">
                <a16:creationId xmlns:a16="http://schemas.microsoft.com/office/drawing/2014/main" id="{01C3004F-7343-B215-F6BE-5BB83D131ADA}"/>
              </a:ext>
            </a:extLst>
          </p:cNvPr>
          <p:cNvSpPr>
            <a:spLocks noChangeArrowheads="1"/>
          </p:cNvSpPr>
          <p:nvPr/>
        </p:nvSpPr>
        <p:spPr bwMode="gray">
          <a:xfrm>
            <a:off x="3316114" y="1975556"/>
            <a:ext cx="360362" cy="360363"/>
          </a:xfrm>
          <a:prstGeom prst="ellipse">
            <a:avLst/>
          </a:prstGeom>
          <a:gradFill rotWithShape="1">
            <a:gsLst>
              <a:gs pos="0">
                <a:srgbClr val="EDD947"/>
              </a:gs>
              <a:gs pos="100000">
                <a:srgbClr val="EDD947">
                  <a:gamma/>
                  <a:shade val="72549"/>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ru-RU" altLang="ru-RU">
              <a:solidFill>
                <a:srgbClr val="000000"/>
              </a:solidFill>
            </a:endParaRPr>
          </a:p>
        </p:txBody>
      </p:sp>
      <p:sp>
        <p:nvSpPr>
          <p:cNvPr id="84" name="Oval 93">
            <a:extLst>
              <a:ext uri="{FF2B5EF4-FFF2-40B4-BE49-F238E27FC236}">
                <a16:creationId xmlns:a16="http://schemas.microsoft.com/office/drawing/2014/main" id="{B681D96B-25EE-EB1C-A653-4E3FF709C706}"/>
              </a:ext>
            </a:extLst>
          </p:cNvPr>
          <p:cNvSpPr>
            <a:spLocks noChangeArrowheads="1"/>
          </p:cNvSpPr>
          <p:nvPr/>
        </p:nvSpPr>
        <p:spPr bwMode="gray">
          <a:xfrm>
            <a:off x="2542228" y="3090318"/>
            <a:ext cx="360362" cy="360363"/>
          </a:xfrm>
          <a:prstGeom prst="ellipse">
            <a:avLst/>
          </a:prstGeom>
          <a:gradFill rotWithShape="1">
            <a:gsLst>
              <a:gs pos="0">
                <a:srgbClr val="82B820"/>
              </a:gs>
              <a:gs pos="100000">
                <a:srgbClr val="82B820">
                  <a:gamma/>
                  <a:shade val="72549"/>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ru-RU"/>
          </a:p>
        </p:txBody>
      </p:sp>
      <p:grpSp>
        <p:nvGrpSpPr>
          <p:cNvPr id="85" name="Group 95">
            <a:extLst>
              <a:ext uri="{FF2B5EF4-FFF2-40B4-BE49-F238E27FC236}">
                <a16:creationId xmlns:a16="http://schemas.microsoft.com/office/drawing/2014/main" id="{37C642A3-833C-FAE0-1DCE-17CF7DFD51F5}"/>
              </a:ext>
            </a:extLst>
          </p:cNvPr>
          <p:cNvGrpSpPr>
            <a:grpSpLocks/>
          </p:cNvGrpSpPr>
          <p:nvPr/>
        </p:nvGrpSpPr>
        <p:grpSpPr bwMode="auto">
          <a:xfrm>
            <a:off x="3441526" y="2650244"/>
            <a:ext cx="2160588" cy="2160587"/>
            <a:chOff x="2238" y="1769"/>
            <a:chExt cx="1361" cy="1361"/>
          </a:xfrm>
        </p:grpSpPr>
        <p:sp>
          <p:nvSpPr>
            <p:cNvPr id="86" name="Oval 96">
              <a:extLst>
                <a:ext uri="{FF2B5EF4-FFF2-40B4-BE49-F238E27FC236}">
                  <a16:creationId xmlns:a16="http://schemas.microsoft.com/office/drawing/2014/main" id="{313D4699-E693-D55E-5570-A6878D8B6D7A}"/>
                </a:ext>
              </a:extLst>
            </p:cNvPr>
            <p:cNvSpPr>
              <a:spLocks noChangeArrowheads="1"/>
            </p:cNvSpPr>
            <p:nvPr/>
          </p:nvSpPr>
          <p:spPr bwMode="gray">
            <a:xfrm>
              <a:off x="2238" y="1769"/>
              <a:ext cx="1361" cy="1361"/>
            </a:xfrm>
            <a:prstGeom prst="ellipse">
              <a:avLst/>
            </a:prstGeom>
            <a:gradFill rotWithShape="1">
              <a:gsLst>
                <a:gs pos="0">
                  <a:srgbClr val="0099CC">
                    <a:gamma/>
                    <a:tint val="42353"/>
                    <a:invGamma/>
                  </a:srgbClr>
                </a:gs>
                <a:gs pos="50000">
                  <a:srgbClr val="0099CC"/>
                </a:gs>
                <a:gs pos="100000">
                  <a:srgbClr val="0099CC">
                    <a:gamma/>
                    <a:tint val="42353"/>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ru-RU"/>
            </a:p>
          </p:txBody>
        </p:sp>
        <p:sp>
          <p:nvSpPr>
            <p:cNvPr id="87" name="Oval 97">
              <a:extLst>
                <a:ext uri="{FF2B5EF4-FFF2-40B4-BE49-F238E27FC236}">
                  <a16:creationId xmlns:a16="http://schemas.microsoft.com/office/drawing/2014/main" id="{1CFA223E-2E8F-FF53-268F-19163ED51018}"/>
                </a:ext>
              </a:extLst>
            </p:cNvPr>
            <p:cNvSpPr>
              <a:spLocks noChangeArrowheads="1"/>
            </p:cNvSpPr>
            <p:nvPr/>
          </p:nvSpPr>
          <p:spPr bwMode="gray">
            <a:xfrm>
              <a:off x="2327" y="1858"/>
              <a:ext cx="1183" cy="1183"/>
            </a:xfrm>
            <a:prstGeom prst="ellipse">
              <a:avLst/>
            </a:prstGeom>
            <a:gradFill rotWithShape="1">
              <a:gsLst>
                <a:gs pos="0">
                  <a:srgbClr val="0099CC">
                    <a:gamma/>
                    <a:shade val="54118"/>
                    <a:invGamma/>
                  </a:srgbClr>
                </a:gs>
                <a:gs pos="50000">
                  <a:srgbClr val="0099CC"/>
                </a:gs>
                <a:gs pos="100000">
                  <a:srgbClr val="0099CC">
                    <a:gamma/>
                    <a:shade val="54118"/>
                    <a:invGamma/>
                  </a:srgb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sp>
          <p:nvSpPr>
            <p:cNvPr id="88" name="Oval 98">
              <a:extLst>
                <a:ext uri="{FF2B5EF4-FFF2-40B4-BE49-F238E27FC236}">
                  <a16:creationId xmlns:a16="http://schemas.microsoft.com/office/drawing/2014/main" id="{3F97E11B-A3AA-18FF-8052-1E779E09CEE1}"/>
                </a:ext>
              </a:extLst>
            </p:cNvPr>
            <p:cNvSpPr>
              <a:spLocks noChangeArrowheads="1"/>
            </p:cNvSpPr>
            <p:nvPr/>
          </p:nvSpPr>
          <p:spPr bwMode="gray">
            <a:xfrm>
              <a:off x="2328" y="1860"/>
              <a:ext cx="1183" cy="1183"/>
            </a:xfrm>
            <a:prstGeom prst="ellipse">
              <a:avLst/>
            </a:prstGeom>
            <a:gradFill rotWithShape="1">
              <a:gsLst>
                <a:gs pos="0">
                  <a:srgbClr val="0099CC">
                    <a:gamma/>
                    <a:shade val="63529"/>
                    <a:invGamma/>
                  </a:srgbClr>
                </a:gs>
                <a:gs pos="100000">
                  <a:srgbClr val="0099CC">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sp>
          <p:nvSpPr>
            <p:cNvPr id="89" name="Oval 99">
              <a:extLst>
                <a:ext uri="{FF2B5EF4-FFF2-40B4-BE49-F238E27FC236}">
                  <a16:creationId xmlns:a16="http://schemas.microsoft.com/office/drawing/2014/main" id="{C263322D-0AF0-9F22-DCB9-FA12B3D69B34}"/>
                </a:ext>
              </a:extLst>
            </p:cNvPr>
            <p:cNvSpPr>
              <a:spLocks noChangeArrowheads="1"/>
            </p:cNvSpPr>
            <p:nvPr/>
          </p:nvSpPr>
          <p:spPr bwMode="gray">
            <a:xfrm>
              <a:off x="2391" y="1917"/>
              <a:ext cx="1065" cy="1065"/>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ru-RU"/>
            </a:p>
          </p:txBody>
        </p:sp>
        <p:grpSp>
          <p:nvGrpSpPr>
            <p:cNvPr id="91" name="Group 100">
              <a:extLst>
                <a:ext uri="{FF2B5EF4-FFF2-40B4-BE49-F238E27FC236}">
                  <a16:creationId xmlns:a16="http://schemas.microsoft.com/office/drawing/2014/main" id="{16F2E700-CCD4-DEC4-084E-D2F23F43CACB}"/>
                </a:ext>
              </a:extLst>
            </p:cNvPr>
            <p:cNvGrpSpPr>
              <a:grpSpLocks/>
            </p:cNvGrpSpPr>
            <p:nvPr/>
          </p:nvGrpSpPr>
          <p:grpSpPr bwMode="auto">
            <a:xfrm>
              <a:off x="2410" y="1929"/>
              <a:ext cx="1031" cy="1031"/>
              <a:chOff x="4166" y="1706"/>
              <a:chExt cx="1252" cy="1252"/>
            </a:xfrm>
          </p:grpSpPr>
          <p:sp>
            <p:nvSpPr>
              <p:cNvPr id="93" name="Oval 101">
                <a:extLst>
                  <a:ext uri="{FF2B5EF4-FFF2-40B4-BE49-F238E27FC236}">
                    <a16:creationId xmlns:a16="http://schemas.microsoft.com/office/drawing/2014/main" id="{B1622B1E-D128-403B-1FBF-984EBE43B7AD}"/>
                  </a:ext>
                </a:extLst>
              </p:cNvPr>
              <p:cNvSpPr>
                <a:spLocks noChangeArrowheads="1"/>
              </p:cNvSpPr>
              <p:nvPr/>
            </p:nvSpPr>
            <p:spPr bwMode="auto">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ru-RU"/>
              </a:p>
            </p:txBody>
          </p:sp>
          <p:sp>
            <p:nvSpPr>
              <p:cNvPr id="94" name="Oval 102">
                <a:extLst>
                  <a:ext uri="{FF2B5EF4-FFF2-40B4-BE49-F238E27FC236}">
                    <a16:creationId xmlns:a16="http://schemas.microsoft.com/office/drawing/2014/main" id="{01D7CEE2-C86E-AB35-4AC3-747F8C7D9C3F}"/>
                  </a:ext>
                </a:extLst>
              </p:cNvPr>
              <p:cNvSpPr>
                <a:spLocks noChangeArrowheads="1"/>
              </p:cNvSpPr>
              <p:nvPr/>
            </p:nvSpPr>
            <p:spPr bwMode="auto">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ru-RU"/>
              </a:p>
            </p:txBody>
          </p:sp>
          <p:sp>
            <p:nvSpPr>
              <p:cNvPr id="95" name="Oval 103">
                <a:extLst>
                  <a:ext uri="{FF2B5EF4-FFF2-40B4-BE49-F238E27FC236}">
                    <a16:creationId xmlns:a16="http://schemas.microsoft.com/office/drawing/2014/main" id="{AC3D48C1-0A10-A834-4CC3-633B9F4C918E}"/>
                  </a:ext>
                </a:extLst>
              </p:cNvPr>
              <p:cNvSpPr>
                <a:spLocks noChangeArrowheads="1"/>
              </p:cNvSpPr>
              <p:nvPr/>
            </p:nvSpPr>
            <p:spPr bwMode="auto">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ru-RU"/>
              </a:p>
            </p:txBody>
          </p:sp>
          <p:sp>
            <p:nvSpPr>
              <p:cNvPr id="96" name="Oval 104">
                <a:extLst>
                  <a:ext uri="{FF2B5EF4-FFF2-40B4-BE49-F238E27FC236}">
                    <a16:creationId xmlns:a16="http://schemas.microsoft.com/office/drawing/2014/main" id="{9083A4D8-3581-1590-2A7A-B72B8E6789BB}"/>
                  </a:ext>
                </a:extLst>
              </p:cNvPr>
              <p:cNvSpPr>
                <a:spLocks noChangeArrowheads="1"/>
              </p:cNvSpPr>
              <p:nvPr/>
            </p:nvSpPr>
            <p:spPr bwMode="auto">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ru-RU"/>
              </a:p>
            </p:txBody>
          </p:sp>
        </p:grpSp>
        <p:sp>
          <p:nvSpPr>
            <p:cNvPr id="92" name="Text Box 105">
              <a:extLst>
                <a:ext uri="{FF2B5EF4-FFF2-40B4-BE49-F238E27FC236}">
                  <a16:creationId xmlns:a16="http://schemas.microsoft.com/office/drawing/2014/main" id="{36F1138B-19D0-8BE4-5778-E1ECFB97CE89}"/>
                </a:ext>
              </a:extLst>
            </p:cNvPr>
            <p:cNvSpPr txBox="1">
              <a:spLocks noChangeArrowheads="1"/>
            </p:cNvSpPr>
            <p:nvPr/>
          </p:nvSpPr>
          <p:spPr bwMode="auto">
            <a:xfrm>
              <a:off x="2377" y="2179"/>
              <a:ext cx="1070"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2000" dirty="0">
                  <a:solidFill>
                    <a:srgbClr val="000000"/>
                  </a:solidFill>
                </a:rPr>
                <a:t>BM@N</a:t>
              </a:r>
            </a:p>
            <a:p>
              <a:pPr algn="ctr"/>
              <a:r>
                <a:rPr lang="en-US" altLang="ru-RU" sz="2000" dirty="0">
                  <a:solidFill>
                    <a:srgbClr val="000000"/>
                  </a:solidFill>
                </a:rPr>
                <a:t>Collaboration</a:t>
              </a:r>
            </a:p>
          </p:txBody>
        </p:sp>
      </p:grpSp>
      <p:sp>
        <p:nvSpPr>
          <p:cNvPr id="97" name="Прямоугольник 96">
            <a:extLst>
              <a:ext uri="{FF2B5EF4-FFF2-40B4-BE49-F238E27FC236}">
                <a16:creationId xmlns:a16="http://schemas.microsoft.com/office/drawing/2014/main" id="{97602F2E-8F75-F76C-8A1A-92F460F8FADB}"/>
              </a:ext>
            </a:extLst>
          </p:cNvPr>
          <p:cNvSpPr/>
          <p:nvPr/>
        </p:nvSpPr>
        <p:spPr>
          <a:xfrm rot="3832411">
            <a:off x="3855510" y="2308787"/>
            <a:ext cx="537327" cy="292388"/>
          </a:xfrm>
          <a:prstGeom prst="rect">
            <a:avLst/>
          </a:prstGeom>
        </p:spPr>
        <p:txBody>
          <a:bodyPr wrap="none">
            <a:spAutoFit/>
          </a:bodyPr>
          <a:lstStyle/>
          <a:p>
            <a:pPr algn="r"/>
            <a:r>
              <a:rPr lang="en-US" altLang="ru-RU" sz="1300" dirty="0">
                <a:solidFill>
                  <a:srgbClr val="000000"/>
                </a:solidFill>
              </a:rPr>
              <a:t>login</a:t>
            </a:r>
          </a:p>
        </p:txBody>
      </p:sp>
      <p:sp>
        <p:nvSpPr>
          <p:cNvPr id="98" name="Прямоугольник 97">
            <a:extLst>
              <a:ext uri="{FF2B5EF4-FFF2-40B4-BE49-F238E27FC236}">
                <a16:creationId xmlns:a16="http://schemas.microsoft.com/office/drawing/2014/main" id="{81B19765-763A-7FA1-09F9-E0884D2F406E}"/>
              </a:ext>
            </a:extLst>
          </p:cNvPr>
          <p:cNvSpPr/>
          <p:nvPr/>
        </p:nvSpPr>
        <p:spPr>
          <a:xfrm rot="17741035">
            <a:off x="4635674" y="2292006"/>
            <a:ext cx="537327" cy="292388"/>
          </a:xfrm>
          <a:prstGeom prst="rect">
            <a:avLst/>
          </a:prstGeom>
        </p:spPr>
        <p:txBody>
          <a:bodyPr wrap="none">
            <a:spAutoFit/>
          </a:bodyPr>
          <a:lstStyle/>
          <a:p>
            <a:pPr algn="r"/>
            <a:r>
              <a:rPr lang="en-US" altLang="ru-RU" sz="1300" dirty="0">
                <a:solidFill>
                  <a:srgbClr val="000000"/>
                </a:solidFill>
              </a:rPr>
              <a:t>login</a:t>
            </a:r>
          </a:p>
        </p:txBody>
      </p:sp>
      <p:sp>
        <p:nvSpPr>
          <p:cNvPr id="99" name="Прямоугольник 98">
            <a:extLst>
              <a:ext uri="{FF2B5EF4-FFF2-40B4-BE49-F238E27FC236}">
                <a16:creationId xmlns:a16="http://schemas.microsoft.com/office/drawing/2014/main" id="{BFBCB2F5-2CA3-F1D0-D57D-E9EE344F21E1}"/>
              </a:ext>
            </a:extLst>
          </p:cNvPr>
          <p:cNvSpPr/>
          <p:nvPr/>
        </p:nvSpPr>
        <p:spPr>
          <a:xfrm rot="918067">
            <a:off x="3054257" y="3070366"/>
            <a:ext cx="537327" cy="292388"/>
          </a:xfrm>
          <a:prstGeom prst="rect">
            <a:avLst/>
          </a:prstGeom>
        </p:spPr>
        <p:txBody>
          <a:bodyPr wrap="none">
            <a:spAutoFit/>
          </a:bodyPr>
          <a:lstStyle/>
          <a:p>
            <a:pPr algn="r"/>
            <a:r>
              <a:rPr lang="en-US" altLang="ru-RU" sz="1300" dirty="0">
                <a:solidFill>
                  <a:srgbClr val="000000"/>
                </a:solidFill>
              </a:rPr>
              <a:t>login</a:t>
            </a:r>
          </a:p>
        </p:txBody>
      </p:sp>
      <p:sp>
        <p:nvSpPr>
          <p:cNvPr id="100" name="Прямоугольник 99">
            <a:extLst>
              <a:ext uri="{FF2B5EF4-FFF2-40B4-BE49-F238E27FC236}">
                <a16:creationId xmlns:a16="http://schemas.microsoft.com/office/drawing/2014/main" id="{7F3AE7BE-CCC9-80E0-96C9-D39629FD2525}"/>
              </a:ext>
            </a:extLst>
          </p:cNvPr>
          <p:cNvSpPr/>
          <p:nvPr/>
        </p:nvSpPr>
        <p:spPr>
          <a:xfrm rot="20722114">
            <a:off x="5478675" y="3054818"/>
            <a:ext cx="537327" cy="292388"/>
          </a:xfrm>
          <a:prstGeom prst="rect">
            <a:avLst/>
          </a:prstGeom>
        </p:spPr>
        <p:txBody>
          <a:bodyPr wrap="none">
            <a:spAutoFit/>
          </a:bodyPr>
          <a:lstStyle/>
          <a:p>
            <a:pPr algn="r"/>
            <a:r>
              <a:rPr lang="en-US" altLang="ru-RU" sz="1300" dirty="0">
                <a:solidFill>
                  <a:srgbClr val="000000"/>
                </a:solidFill>
              </a:rPr>
              <a:t>login</a:t>
            </a:r>
          </a:p>
        </p:txBody>
      </p:sp>
      <p:sp>
        <p:nvSpPr>
          <p:cNvPr id="101" name="Прямоугольник 100">
            <a:extLst>
              <a:ext uri="{FF2B5EF4-FFF2-40B4-BE49-F238E27FC236}">
                <a16:creationId xmlns:a16="http://schemas.microsoft.com/office/drawing/2014/main" id="{8D25F81E-860B-37CA-904B-D891847CA902}"/>
              </a:ext>
            </a:extLst>
          </p:cNvPr>
          <p:cNvSpPr/>
          <p:nvPr/>
        </p:nvSpPr>
        <p:spPr>
          <a:xfrm rot="19381612">
            <a:off x="2939328" y="3869232"/>
            <a:ext cx="537327" cy="292388"/>
          </a:xfrm>
          <a:prstGeom prst="rect">
            <a:avLst/>
          </a:prstGeom>
        </p:spPr>
        <p:txBody>
          <a:bodyPr wrap="none">
            <a:spAutoFit/>
          </a:bodyPr>
          <a:lstStyle/>
          <a:p>
            <a:pPr algn="r"/>
            <a:r>
              <a:rPr lang="en-US" altLang="ru-RU" sz="1300" dirty="0">
                <a:solidFill>
                  <a:srgbClr val="000000"/>
                </a:solidFill>
              </a:rPr>
              <a:t>login</a:t>
            </a:r>
          </a:p>
        </p:txBody>
      </p:sp>
      <p:sp>
        <p:nvSpPr>
          <p:cNvPr id="102" name="Прямоугольник 101">
            <a:extLst>
              <a:ext uri="{FF2B5EF4-FFF2-40B4-BE49-F238E27FC236}">
                <a16:creationId xmlns:a16="http://schemas.microsoft.com/office/drawing/2014/main" id="{8B135AFA-8E6A-78DC-D257-DFA219BFEFAE}"/>
              </a:ext>
            </a:extLst>
          </p:cNvPr>
          <p:cNvSpPr/>
          <p:nvPr/>
        </p:nvSpPr>
        <p:spPr>
          <a:xfrm rot="1671909">
            <a:off x="5532419" y="3872163"/>
            <a:ext cx="537327" cy="292388"/>
          </a:xfrm>
          <a:prstGeom prst="rect">
            <a:avLst/>
          </a:prstGeom>
        </p:spPr>
        <p:txBody>
          <a:bodyPr wrap="none">
            <a:spAutoFit/>
          </a:bodyPr>
          <a:lstStyle/>
          <a:p>
            <a:pPr algn="r"/>
            <a:r>
              <a:rPr lang="en-US" altLang="ru-RU" sz="1300" dirty="0">
                <a:solidFill>
                  <a:srgbClr val="000000"/>
                </a:solidFill>
              </a:rPr>
              <a:t>login</a:t>
            </a:r>
          </a:p>
        </p:txBody>
      </p:sp>
      <p:sp>
        <p:nvSpPr>
          <p:cNvPr id="103" name="Прямоугольник 102">
            <a:extLst>
              <a:ext uri="{FF2B5EF4-FFF2-40B4-BE49-F238E27FC236}">
                <a16:creationId xmlns:a16="http://schemas.microsoft.com/office/drawing/2014/main" id="{741E6609-41E0-5906-5E3A-BE7BCE400288}"/>
              </a:ext>
            </a:extLst>
          </p:cNvPr>
          <p:cNvSpPr/>
          <p:nvPr/>
        </p:nvSpPr>
        <p:spPr>
          <a:xfrm>
            <a:off x="4021396" y="1881292"/>
            <a:ext cx="1032750" cy="292388"/>
          </a:xfrm>
          <a:prstGeom prst="rect">
            <a:avLst/>
          </a:prstGeom>
        </p:spPr>
        <p:txBody>
          <a:bodyPr wrap="square">
            <a:spAutoFit/>
          </a:bodyPr>
          <a:lstStyle/>
          <a:p>
            <a:r>
              <a:rPr lang="en-US" sz="1300" b="1" kern="0" dirty="0">
                <a:solidFill>
                  <a:srgbClr val="B4B4B4"/>
                </a:solidFill>
              </a:rPr>
              <a:t>NC cluster</a:t>
            </a:r>
            <a:endParaRPr lang="ru-RU" sz="1300" b="1" dirty="0">
              <a:solidFill>
                <a:srgbClr val="B4B4B4"/>
              </a:solidFill>
            </a:endParaRPr>
          </a:p>
        </p:txBody>
      </p:sp>
      <p:sp>
        <p:nvSpPr>
          <p:cNvPr id="104" name="Прямоугольник 103">
            <a:extLst>
              <a:ext uri="{FF2B5EF4-FFF2-40B4-BE49-F238E27FC236}">
                <a16:creationId xmlns:a16="http://schemas.microsoft.com/office/drawing/2014/main" id="{FB6E22D2-8D41-4751-3655-C24822EC2F48}"/>
              </a:ext>
            </a:extLst>
          </p:cNvPr>
          <p:cNvSpPr/>
          <p:nvPr/>
        </p:nvSpPr>
        <p:spPr>
          <a:xfrm>
            <a:off x="4027142" y="5244920"/>
            <a:ext cx="1090137" cy="292388"/>
          </a:xfrm>
          <a:prstGeom prst="rect">
            <a:avLst/>
          </a:prstGeom>
        </p:spPr>
        <p:txBody>
          <a:bodyPr wrap="square">
            <a:spAutoFit/>
          </a:bodyPr>
          <a:lstStyle/>
          <a:p>
            <a:r>
              <a:rPr lang="en-US" sz="1300" b="1" kern="0" dirty="0">
                <a:solidFill>
                  <a:srgbClr val="B4B4B4"/>
                </a:solidFill>
              </a:rPr>
              <a:t>NC cluster</a:t>
            </a:r>
            <a:endParaRPr lang="ru-RU" sz="1300" b="1" dirty="0">
              <a:solidFill>
                <a:srgbClr val="B4B4B4"/>
              </a:solidFill>
            </a:endParaRPr>
          </a:p>
        </p:txBody>
      </p:sp>
      <p:sp>
        <p:nvSpPr>
          <p:cNvPr id="105" name="Text Box 79">
            <a:extLst>
              <a:ext uri="{FF2B5EF4-FFF2-40B4-BE49-F238E27FC236}">
                <a16:creationId xmlns:a16="http://schemas.microsoft.com/office/drawing/2014/main" id="{901502CD-BAB9-C38D-BBFA-4C5917822F85}"/>
              </a:ext>
            </a:extLst>
          </p:cNvPr>
          <p:cNvSpPr txBox="1">
            <a:spLocks noChangeArrowheads="1"/>
          </p:cNvSpPr>
          <p:nvPr/>
        </p:nvSpPr>
        <p:spPr bwMode="auto">
          <a:xfrm>
            <a:off x="3798006" y="5674709"/>
            <a:ext cx="154798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ru-RU" sz="1600" dirty="0">
                <a:solidFill>
                  <a:srgbClr val="000000"/>
                </a:solidFill>
              </a:rPr>
              <a:t>Tango Viewer</a:t>
            </a:r>
            <a:endParaRPr lang="en-US" altLang="ru-RU" dirty="0">
              <a:solidFill>
                <a:srgbClr val="000000"/>
              </a:solidFill>
            </a:endParaRPr>
          </a:p>
          <a:p>
            <a:pPr algn="r"/>
            <a:r>
              <a:rPr lang="en-US" altLang="ru-RU" sz="1400" dirty="0">
                <a:solidFill>
                  <a:srgbClr val="000066"/>
                </a:solidFill>
                <a:hlinkClick r:id="rId11">
                  <a:extLst>
                    <a:ext uri="{A12FA001-AC4F-418D-AE19-62706E023703}">
                      <ahyp:hlinkClr xmlns:ahyp="http://schemas.microsoft.com/office/drawing/2018/hyperlinkcolor" val="tx"/>
                    </a:ext>
                  </a:extLst>
                </a:hlinkClick>
              </a:rPr>
              <a:t>bmn-tango.jinr.ru</a:t>
            </a:r>
            <a:endParaRPr lang="en-US" altLang="ru-RU" sz="1400" dirty="0">
              <a:solidFill>
                <a:srgbClr val="000000"/>
              </a:solidFill>
            </a:endParaRPr>
          </a:p>
        </p:txBody>
      </p:sp>
      <p:sp>
        <p:nvSpPr>
          <p:cNvPr id="106" name="Text Box 79">
            <a:extLst>
              <a:ext uri="{FF2B5EF4-FFF2-40B4-BE49-F238E27FC236}">
                <a16:creationId xmlns:a16="http://schemas.microsoft.com/office/drawing/2014/main" id="{16663B60-5535-0D1A-92AB-7EDBC632189A}"/>
              </a:ext>
            </a:extLst>
          </p:cNvPr>
          <p:cNvSpPr txBox="1">
            <a:spLocks noChangeArrowheads="1"/>
          </p:cNvSpPr>
          <p:nvPr/>
        </p:nvSpPr>
        <p:spPr bwMode="auto">
          <a:xfrm>
            <a:off x="5652120" y="5209039"/>
            <a:ext cx="188211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600" dirty="0">
                <a:solidFill>
                  <a:srgbClr val="000000"/>
                </a:solidFill>
              </a:rPr>
              <a:t>NICA-Scheduler</a:t>
            </a:r>
          </a:p>
          <a:p>
            <a:r>
              <a:rPr lang="en-US" altLang="ru-RU" sz="1400" dirty="0">
                <a:solidFill>
                  <a:srgbClr val="000066"/>
                </a:solidFill>
                <a:hlinkClick r:id="rId12">
                  <a:extLst>
                    <a:ext uri="{A12FA001-AC4F-418D-AE19-62706E023703}">
                      <ahyp:hlinkClr xmlns:ahyp="http://schemas.microsoft.com/office/drawing/2018/hyperlinkcolor" val="tx"/>
                    </a:ext>
                  </a:extLst>
                </a:hlinkClick>
              </a:rPr>
              <a:t>bmn-scheduler.jinr.ru</a:t>
            </a:r>
            <a:endParaRPr lang="en-US" altLang="ru-RU" sz="1400" dirty="0">
              <a:solidFill>
                <a:srgbClr val="000000"/>
              </a:solidFill>
            </a:endParaRPr>
          </a:p>
        </p:txBody>
      </p:sp>
      <p:pic>
        <p:nvPicPr>
          <p:cNvPr id="107" name="Рисунок 106">
            <a:extLst>
              <a:ext uri="{FF2B5EF4-FFF2-40B4-BE49-F238E27FC236}">
                <a16:creationId xmlns:a16="http://schemas.microsoft.com/office/drawing/2014/main" id="{B3065D5C-EE1C-0227-71FE-8B1E5802CE8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7426735" y="1125143"/>
            <a:ext cx="1570409" cy="253227"/>
          </a:xfrm>
          <a:prstGeom prst="rect">
            <a:avLst/>
          </a:prstGeom>
        </p:spPr>
      </p:pic>
      <p:sp>
        <p:nvSpPr>
          <p:cNvPr id="108" name="Text Box 79">
            <a:extLst>
              <a:ext uri="{FF2B5EF4-FFF2-40B4-BE49-F238E27FC236}">
                <a16:creationId xmlns:a16="http://schemas.microsoft.com/office/drawing/2014/main" id="{29D28D22-2C1A-A3BF-A883-F429CD7B1192}"/>
              </a:ext>
            </a:extLst>
          </p:cNvPr>
          <p:cNvSpPr txBox="1">
            <a:spLocks noChangeArrowheads="1"/>
          </p:cNvSpPr>
          <p:nvPr/>
        </p:nvSpPr>
        <p:spPr bwMode="auto">
          <a:xfrm>
            <a:off x="6405824" y="4161692"/>
            <a:ext cx="162256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600" dirty="0">
                <a:solidFill>
                  <a:srgbClr val="000000"/>
                </a:solidFill>
              </a:rPr>
              <a:t>Event Metadata</a:t>
            </a:r>
            <a:endParaRPr lang="en-US" altLang="ru-RU" dirty="0">
              <a:solidFill>
                <a:srgbClr val="000000"/>
              </a:solidFill>
            </a:endParaRPr>
          </a:p>
          <a:p>
            <a:r>
              <a:rPr lang="en-US" altLang="ru-RU" sz="1400" dirty="0">
                <a:solidFill>
                  <a:srgbClr val="020A47"/>
                </a:solidFill>
                <a:hlinkClick r:id="rId15">
                  <a:extLst>
                    <a:ext uri="{A12FA001-AC4F-418D-AE19-62706E023703}">
                      <ahyp:hlinkClr xmlns:ahyp="http://schemas.microsoft.com/office/drawing/2018/hyperlinkcolor" val="tx"/>
                    </a:ext>
                  </a:extLst>
                </a:hlinkClick>
              </a:rPr>
              <a:t>bmn-event.jinr.ru</a:t>
            </a:r>
            <a:endParaRPr lang="en-US" altLang="ru-RU" sz="1400" dirty="0">
              <a:solidFill>
                <a:srgbClr val="020A47"/>
              </a:solidFill>
            </a:endParaRPr>
          </a:p>
        </p:txBody>
      </p:sp>
      <p:sp>
        <p:nvSpPr>
          <p:cNvPr id="109" name="Text Box 77">
            <a:extLst>
              <a:ext uri="{FF2B5EF4-FFF2-40B4-BE49-F238E27FC236}">
                <a16:creationId xmlns:a16="http://schemas.microsoft.com/office/drawing/2014/main" id="{D649FAA3-31CE-7F0F-0A14-F35DCB019427}"/>
              </a:ext>
            </a:extLst>
          </p:cNvPr>
          <p:cNvSpPr txBox="1">
            <a:spLocks noChangeArrowheads="1"/>
          </p:cNvSpPr>
          <p:nvPr/>
        </p:nvSpPr>
        <p:spPr bwMode="auto">
          <a:xfrm>
            <a:off x="3275515" y="1124744"/>
            <a:ext cx="241502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ru-RU" sz="1600" dirty="0">
                <a:solidFill>
                  <a:srgbClr val="000000"/>
                </a:solidFill>
              </a:rPr>
              <a:t>Official BM@N Web Site</a:t>
            </a:r>
          </a:p>
          <a:p>
            <a:pPr algn="ctr"/>
            <a:r>
              <a:rPr lang="en-US" altLang="ru-RU" sz="1400" dirty="0">
                <a:solidFill>
                  <a:srgbClr val="000066"/>
                </a:solidFill>
                <a:hlinkClick r:id="rId16">
                  <a:extLst>
                    <a:ext uri="{A12FA001-AC4F-418D-AE19-62706E023703}">
                      <ahyp:hlinkClr xmlns:ahyp="http://schemas.microsoft.com/office/drawing/2018/hyperlinkcolor" val="tx"/>
                    </a:ext>
                  </a:extLst>
                </a:hlinkClick>
              </a:rPr>
              <a:t>bmn.jinr.ru</a:t>
            </a:r>
            <a:endParaRPr lang="en-US" altLang="ru-RU" sz="1400" dirty="0">
              <a:solidFill>
                <a:srgbClr val="000066"/>
              </a:solidFill>
            </a:endParaRPr>
          </a:p>
        </p:txBody>
      </p:sp>
      <p:sp>
        <p:nvSpPr>
          <p:cNvPr id="110" name="Oval 72">
            <a:extLst>
              <a:ext uri="{FF2B5EF4-FFF2-40B4-BE49-F238E27FC236}">
                <a16:creationId xmlns:a16="http://schemas.microsoft.com/office/drawing/2014/main" id="{33624FA1-B539-668C-9A54-86D1E77784C9}"/>
              </a:ext>
            </a:extLst>
          </p:cNvPr>
          <p:cNvSpPr>
            <a:spLocks noChangeArrowheads="1"/>
          </p:cNvSpPr>
          <p:nvPr/>
        </p:nvSpPr>
        <p:spPr bwMode="gray">
          <a:xfrm>
            <a:off x="3545482" y="5169099"/>
            <a:ext cx="360363" cy="360362"/>
          </a:xfrm>
          <a:prstGeom prst="ellipse">
            <a:avLst/>
          </a:prstGeom>
          <a:gradFill rotWithShape="1">
            <a:gsLst>
              <a:gs pos="0">
                <a:srgbClr val="C00000"/>
              </a:gs>
              <a:gs pos="100000">
                <a:srgbClr val="804A4A"/>
              </a:gs>
            </a:gsLst>
            <a:path path="shape">
              <a:fillToRect l="50000" t="50000" r="50000" b="50000"/>
            </a:path>
          </a:gradFill>
          <a:ln>
            <a:noFill/>
          </a:ln>
          <a:effectLst/>
        </p:spPr>
        <p:txBody>
          <a:bodyPr wrap="none" anchor="ctr"/>
          <a:lstStyle/>
          <a:p>
            <a:endParaRPr lang="ru-RU"/>
          </a:p>
        </p:txBody>
      </p:sp>
      <p:sp>
        <p:nvSpPr>
          <p:cNvPr id="111" name="Oval 81">
            <a:extLst>
              <a:ext uri="{FF2B5EF4-FFF2-40B4-BE49-F238E27FC236}">
                <a16:creationId xmlns:a16="http://schemas.microsoft.com/office/drawing/2014/main" id="{545C81D1-8134-158B-8B3B-EAB31CC4DAB7}"/>
              </a:ext>
            </a:extLst>
          </p:cNvPr>
          <p:cNvSpPr>
            <a:spLocks noChangeArrowheads="1"/>
          </p:cNvSpPr>
          <p:nvPr/>
        </p:nvSpPr>
        <p:spPr bwMode="gray">
          <a:xfrm>
            <a:off x="5253193" y="5177125"/>
            <a:ext cx="360362" cy="360363"/>
          </a:xfrm>
          <a:prstGeom prst="ellipse">
            <a:avLst/>
          </a:prstGeom>
          <a:gradFill rotWithShape="1">
            <a:gsLst>
              <a:gs pos="0">
                <a:srgbClr val="66FFFF"/>
              </a:gs>
              <a:gs pos="100000">
                <a:srgbClr val="759B9F"/>
              </a:gs>
            </a:gsLst>
            <a:path path="shape">
              <a:fillToRect l="50000" t="50000" r="50000" b="50000"/>
            </a:path>
          </a:gradFill>
          <a:ln>
            <a:noFill/>
          </a:ln>
          <a:effectLst/>
        </p:spPr>
        <p:txBody>
          <a:bodyPr wrap="none" anchor="ctr"/>
          <a:lstStyle/>
          <a:p>
            <a:endParaRPr lang="ru-RU"/>
          </a:p>
        </p:txBody>
      </p:sp>
      <p:sp>
        <p:nvSpPr>
          <p:cNvPr id="112" name="Text Box 79">
            <a:extLst>
              <a:ext uri="{FF2B5EF4-FFF2-40B4-BE49-F238E27FC236}">
                <a16:creationId xmlns:a16="http://schemas.microsoft.com/office/drawing/2014/main" id="{9F49A474-8A43-BC22-16AF-FFE1DAAE95B2}"/>
              </a:ext>
            </a:extLst>
          </p:cNvPr>
          <p:cNvSpPr txBox="1">
            <a:spLocks noChangeArrowheads="1"/>
          </p:cNvSpPr>
          <p:nvPr/>
        </p:nvSpPr>
        <p:spPr bwMode="auto">
          <a:xfrm>
            <a:off x="1400845" y="5217736"/>
            <a:ext cx="214513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ru-RU" sz="1600" dirty="0">
                <a:solidFill>
                  <a:srgbClr val="000000"/>
                </a:solidFill>
              </a:rPr>
              <a:t>Configuration System</a:t>
            </a:r>
            <a:endParaRPr lang="en-US" altLang="ru-RU" dirty="0">
              <a:solidFill>
                <a:srgbClr val="000000"/>
              </a:solidFill>
            </a:endParaRPr>
          </a:p>
          <a:p>
            <a:pPr algn="r"/>
            <a:r>
              <a:rPr lang="en-US" altLang="ru-RU" sz="1400" dirty="0">
                <a:solidFill>
                  <a:srgbClr val="020A47"/>
                </a:solidFill>
                <a:hlinkClick r:id="rId17">
                  <a:extLst>
                    <a:ext uri="{A12FA001-AC4F-418D-AE19-62706E023703}">
                      <ahyp:hlinkClr xmlns:ahyp="http://schemas.microsoft.com/office/drawing/2018/hyperlinkcolor" val="tx"/>
                    </a:ext>
                  </a:extLst>
                </a:hlinkClick>
              </a:rPr>
              <a:t>bmn-online.jinr.ru</a:t>
            </a:r>
            <a:endParaRPr lang="en-US" altLang="ru-RU" sz="1400" dirty="0">
              <a:solidFill>
                <a:srgbClr val="020A47"/>
              </a:solidFill>
            </a:endParaRPr>
          </a:p>
        </p:txBody>
      </p:sp>
      <p:sp>
        <p:nvSpPr>
          <p:cNvPr id="113" name="AutoShape 67">
            <a:extLst>
              <a:ext uri="{FF2B5EF4-FFF2-40B4-BE49-F238E27FC236}">
                <a16:creationId xmlns:a16="http://schemas.microsoft.com/office/drawing/2014/main" id="{92DC20BF-E145-9162-A7A0-D5DAF6C907E8}"/>
              </a:ext>
            </a:extLst>
          </p:cNvPr>
          <p:cNvSpPr>
            <a:spLocks noChangeArrowheads="1"/>
          </p:cNvSpPr>
          <p:nvPr/>
        </p:nvSpPr>
        <p:spPr bwMode="gray">
          <a:xfrm rot="7768117">
            <a:off x="3680240" y="4805019"/>
            <a:ext cx="667146"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4" name="AutoShape 67">
            <a:extLst>
              <a:ext uri="{FF2B5EF4-FFF2-40B4-BE49-F238E27FC236}">
                <a16:creationId xmlns:a16="http://schemas.microsoft.com/office/drawing/2014/main" id="{7670994B-0297-DDBC-9559-9E8D78E03379}"/>
              </a:ext>
            </a:extLst>
          </p:cNvPr>
          <p:cNvSpPr>
            <a:spLocks noChangeArrowheads="1"/>
          </p:cNvSpPr>
          <p:nvPr/>
        </p:nvSpPr>
        <p:spPr bwMode="gray">
          <a:xfrm rot="3268725">
            <a:off x="4802398" y="4787058"/>
            <a:ext cx="667146" cy="288925"/>
          </a:xfrm>
          <a:prstGeom prst="rightArrow">
            <a:avLst>
              <a:gd name="adj1" fmla="val 35167"/>
              <a:gd name="adj2" fmla="val 111029"/>
            </a:avLst>
          </a:prstGeom>
          <a:gradFill rotWithShape="1">
            <a:gsLst>
              <a:gs pos="0">
                <a:schemeClr val="tx2">
                  <a:gamma/>
                  <a:shade val="89020"/>
                  <a:invGamma/>
                  <a:alpha val="0"/>
                </a:schemeClr>
              </a:gs>
              <a:gs pos="100000">
                <a:schemeClr val="tx2"/>
              </a:gs>
            </a:gsLst>
            <a:lin ang="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5" name="Прямоугольник 114">
            <a:extLst>
              <a:ext uri="{FF2B5EF4-FFF2-40B4-BE49-F238E27FC236}">
                <a16:creationId xmlns:a16="http://schemas.microsoft.com/office/drawing/2014/main" id="{47A3A3A2-CBE4-8170-0868-598BE9556926}"/>
              </a:ext>
            </a:extLst>
          </p:cNvPr>
          <p:cNvSpPr/>
          <p:nvPr/>
        </p:nvSpPr>
        <p:spPr>
          <a:xfrm rot="17833247">
            <a:off x="2564224" y="2615002"/>
            <a:ext cx="1114374" cy="261610"/>
          </a:xfrm>
          <a:prstGeom prst="rect">
            <a:avLst/>
          </a:prstGeom>
        </p:spPr>
        <p:txBody>
          <a:bodyPr wrap="square">
            <a:spAutoFit/>
          </a:bodyPr>
          <a:lstStyle/>
          <a:p>
            <a:pPr algn="ctr"/>
            <a:r>
              <a:rPr lang="en-US" sz="1100" b="1" kern="0" dirty="0">
                <a:solidFill>
                  <a:srgbClr val="B4B4B4"/>
                </a:solidFill>
              </a:rPr>
              <a:t>HTTPS</a:t>
            </a:r>
            <a:endParaRPr lang="ru-RU" sz="1100" b="1" dirty="0">
              <a:solidFill>
                <a:srgbClr val="B4B4B4"/>
              </a:solidFill>
            </a:endParaRPr>
          </a:p>
        </p:txBody>
      </p:sp>
      <p:sp>
        <p:nvSpPr>
          <p:cNvPr id="116" name="Прямоугольник 115">
            <a:extLst>
              <a:ext uri="{FF2B5EF4-FFF2-40B4-BE49-F238E27FC236}">
                <a16:creationId xmlns:a16="http://schemas.microsoft.com/office/drawing/2014/main" id="{0E0309E2-E969-2F3C-6A05-5A7271D85F8D}"/>
              </a:ext>
            </a:extLst>
          </p:cNvPr>
          <p:cNvSpPr/>
          <p:nvPr/>
        </p:nvSpPr>
        <p:spPr>
          <a:xfrm rot="3073208">
            <a:off x="5381123" y="2520175"/>
            <a:ext cx="1114374" cy="261610"/>
          </a:xfrm>
          <a:prstGeom prst="rect">
            <a:avLst/>
          </a:prstGeom>
        </p:spPr>
        <p:txBody>
          <a:bodyPr wrap="square">
            <a:spAutoFit/>
          </a:bodyPr>
          <a:lstStyle/>
          <a:p>
            <a:pPr algn="ctr"/>
            <a:r>
              <a:rPr lang="en-US" sz="1100" b="1" kern="0" dirty="0">
                <a:solidFill>
                  <a:srgbClr val="B4B4B4"/>
                </a:solidFill>
              </a:rPr>
              <a:t>HTTPS</a:t>
            </a:r>
            <a:endParaRPr lang="ru-RU" sz="1100" b="1" dirty="0">
              <a:solidFill>
                <a:srgbClr val="B4B4B4"/>
              </a:solidFill>
            </a:endParaRPr>
          </a:p>
        </p:txBody>
      </p:sp>
      <p:sp>
        <p:nvSpPr>
          <p:cNvPr id="120" name="Прямоугольник 119">
            <a:extLst>
              <a:ext uri="{FF2B5EF4-FFF2-40B4-BE49-F238E27FC236}">
                <a16:creationId xmlns:a16="http://schemas.microsoft.com/office/drawing/2014/main" id="{766E6E8A-EB2C-47DB-EF6C-6139B5AA2B30}"/>
              </a:ext>
            </a:extLst>
          </p:cNvPr>
          <p:cNvSpPr/>
          <p:nvPr/>
        </p:nvSpPr>
        <p:spPr>
          <a:xfrm rot="15834378">
            <a:off x="2237276" y="3774671"/>
            <a:ext cx="1114374" cy="261610"/>
          </a:xfrm>
          <a:prstGeom prst="rect">
            <a:avLst/>
          </a:prstGeom>
        </p:spPr>
        <p:txBody>
          <a:bodyPr wrap="square">
            <a:spAutoFit/>
          </a:bodyPr>
          <a:lstStyle/>
          <a:p>
            <a:pPr algn="ctr"/>
            <a:r>
              <a:rPr lang="en-US" sz="1100" b="1" kern="0" dirty="0">
                <a:solidFill>
                  <a:srgbClr val="B4B4B4"/>
                </a:solidFill>
              </a:rPr>
              <a:t>HTTPS</a:t>
            </a:r>
            <a:endParaRPr lang="ru-RU" sz="1100" b="1" dirty="0">
              <a:solidFill>
                <a:srgbClr val="B4B4B4"/>
              </a:solidFill>
            </a:endParaRPr>
          </a:p>
        </p:txBody>
      </p:sp>
      <p:sp>
        <p:nvSpPr>
          <p:cNvPr id="121" name="Прямоугольник 120">
            <a:extLst>
              <a:ext uri="{FF2B5EF4-FFF2-40B4-BE49-F238E27FC236}">
                <a16:creationId xmlns:a16="http://schemas.microsoft.com/office/drawing/2014/main" id="{B41E15FF-ED3A-0739-23AA-F7B7A6F78171}"/>
              </a:ext>
            </a:extLst>
          </p:cNvPr>
          <p:cNvSpPr/>
          <p:nvPr/>
        </p:nvSpPr>
        <p:spPr>
          <a:xfrm rot="5863489">
            <a:off x="5719664" y="3755793"/>
            <a:ext cx="1114374" cy="261610"/>
          </a:xfrm>
          <a:prstGeom prst="rect">
            <a:avLst/>
          </a:prstGeom>
        </p:spPr>
        <p:txBody>
          <a:bodyPr wrap="square">
            <a:spAutoFit/>
          </a:bodyPr>
          <a:lstStyle/>
          <a:p>
            <a:pPr algn="ctr"/>
            <a:r>
              <a:rPr lang="en-US" sz="1100" b="1" kern="0" dirty="0">
                <a:solidFill>
                  <a:srgbClr val="B4B4B4"/>
                </a:solidFill>
              </a:rPr>
              <a:t>HTTPS</a:t>
            </a:r>
            <a:endParaRPr lang="ru-RU" sz="1100" b="1" dirty="0">
              <a:solidFill>
                <a:srgbClr val="B4B4B4"/>
              </a:solidFill>
            </a:endParaRPr>
          </a:p>
        </p:txBody>
      </p:sp>
      <p:pic>
        <p:nvPicPr>
          <p:cNvPr id="122" name="Рисунок 121">
            <a:extLst>
              <a:ext uri="{FF2B5EF4-FFF2-40B4-BE49-F238E27FC236}">
                <a16:creationId xmlns:a16="http://schemas.microsoft.com/office/drawing/2014/main" id="{060A8A74-93DD-54A4-BA07-8EE8342B77E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50165" y="3997023"/>
            <a:ext cx="581589" cy="375404"/>
          </a:xfrm>
          <a:prstGeom prst="rect">
            <a:avLst/>
          </a:prstGeom>
        </p:spPr>
      </p:pic>
      <p:sp>
        <p:nvSpPr>
          <p:cNvPr id="123" name="Прямоугольник 122">
            <a:extLst>
              <a:ext uri="{FF2B5EF4-FFF2-40B4-BE49-F238E27FC236}">
                <a16:creationId xmlns:a16="http://schemas.microsoft.com/office/drawing/2014/main" id="{B4D06C08-B1F7-350A-CC33-F642935B792D}"/>
              </a:ext>
            </a:extLst>
          </p:cNvPr>
          <p:cNvSpPr/>
          <p:nvPr/>
        </p:nvSpPr>
        <p:spPr>
          <a:xfrm rot="18713095">
            <a:off x="3461071" y="4721422"/>
            <a:ext cx="537327" cy="292388"/>
          </a:xfrm>
          <a:prstGeom prst="rect">
            <a:avLst/>
          </a:prstGeom>
        </p:spPr>
        <p:txBody>
          <a:bodyPr wrap="none">
            <a:spAutoFit/>
          </a:bodyPr>
          <a:lstStyle/>
          <a:p>
            <a:pPr algn="r"/>
            <a:r>
              <a:rPr lang="en-US" altLang="ru-RU" sz="1300" dirty="0">
                <a:solidFill>
                  <a:srgbClr val="000000"/>
                </a:solidFill>
              </a:rPr>
              <a:t>login</a:t>
            </a:r>
          </a:p>
        </p:txBody>
      </p:sp>
    </p:spTree>
    <p:extLst>
      <p:ext uri="{BB962C8B-B14F-4D97-AF65-F5344CB8AC3E}">
        <p14:creationId xmlns:p14="http://schemas.microsoft.com/office/powerpoint/2010/main" val="1475440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Прямоугольник 55">
            <a:extLst>
              <a:ext uri="{FF2B5EF4-FFF2-40B4-BE49-F238E27FC236}">
                <a16:creationId xmlns:a16="http://schemas.microsoft.com/office/drawing/2014/main" id="{22F9FA5F-923E-4379-893B-3BDADEDE238C}"/>
              </a:ext>
            </a:extLst>
          </p:cNvPr>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Номер слайда 3">
            <a:extLst>
              <a:ext uri="{FF2B5EF4-FFF2-40B4-BE49-F238E27FC236}">
                <a16:creationId xmlns:a16="http://schemas.microsoft.com/office/drawing/2014/main" id="{9F4FDD5E-9434-40AB-BF3C-49A64CFF4F9A}"/>
              </a:ext>
            </a:extLst>
          </p:cNvPr>
          <p:cNvSpPr txBox="1">
            <a:spLocks/>
          </p:cNvSpPr>
          <p:nvPr/>
        </p:nvSpPr>
        <p:spPr bwMode="auto">
          <a:xfrm>
            <a:off x="8532440" y="6524625"/>
            <a:ext cx="43204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31</a:t>
            </a:fld>
            <a:endParaRPr lang="en-US" sz="1200" dirty="0">
              <a:solidFill>
                <a:schemeClr val="bg2">
                  <a:lumMod val="75000"/>
                </a:schemeClr>
              </a:solidFill>
            </a:endParaRPr>
          </a:p>
        </p:txBody>
      </p:sp>
      <p:sp>
        <p:nvSpPr>
          <p:cNvPr id="31" name="TextShape 1">
            <a:extLst>
              <a:ext uri="{FF2B5EF4-FFF2-40B4-BE49-F238E27FC236}">
                <a16:creationId xmlns:a16="http://schemas.microsoft.com/office/drawing/2014/main" id="{865D51C2-C5E0-42D2-997F-BB73782F4679}"/>
              </a:ext>
            </a:extLst>
          </p:cNvPr>
          <p:cNvSpPr txBox="1"/>
          <p:nvPr/>
        </p:nvSpPr>
        <p:spPr>
          <a:xfrm>
            <a:off x="0" y="413542"/>
            <a:ext cx="9144000" cy="576064"/>
          </a:xfrm>
          <a:prstGeom prst="rect">
            <a:avLst/>
          </a:prstGeom>
          <a:noFill/>
          <a:ln>
            <a:noFill/>
          </a:ln>
        </p:spPr>
        <p:txBody>
          <a:bodyPr lIns="0" tIns="0" rIns="0" bIns="0" anchor="ctr"/>
          <a:lstStyle/>
          <a:p>
            <a:pPr algn="ct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Software Strategy Risks</a:t>
            </a:r>
          </a:p>
        </p:txBody>
      </p:sp>
      <p:sp>
        <p:nvSpPr>
          <p:cNvPr id="29" name="Дата 1">
            <a:extLst>
              <a:ext uri="{FF2B5EF4-FFF2-40B4-BE49-F238E27FC236}">
                <a16:creationId xmlns:a16="http://schemas.microsoft.com/office/drawing/2014/main" id="{01C94164-F622-436D-9841-C432A322B99F}"/>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2" name="Объект 2">
            <a:extLst>
              <a:ext uri="{FF2B5EF4-FFF2-40B4-BE49-F238E27FC236}">
                <a16:creationId xmlns:a16="http://schemas.microsoft.com/office/drawing/2014/main" id="{F43C21BE-4DB4-9672-3926-9163BECFB5C0}"/>
              </a:ext>
            </a:extLst>
          </p:cNvPr>
          <p:cNvSpPr>
            <a:spLocks noGrp="1"/>
          </p:cNvSpPr>
          <p:nvPr>
            <p:ph idx="1"/>
          </p:nvPr>
        </p:nvSpPr>
        <p:spPr>
          <a:xfrm>
            <a:off x="140325" y="1124744"/>
            <a:ext cx="8873045" cy="5040560"/>
          </a:xfrm>
        </p:spPr>
        <p:txBody>
          <a:bodyPr/>
          <a:lstStyle/>
          <a:p>
            <a:pPr marL="177800" lvl="0" indent="-177800">
              <a:spcBef>
                <a:spcPts val="1800"/>
              </a:spcBef>
              <a:spcAft>
                <a:spcPts val="0"/>
              </a:spcAft>
              <a:buClr>
                <a:srgbClr val="000090"/>
              </a:buClr>
              <a:buBlip>
                <a:blip r:embed="rId2"/>
              </a:buBlip>
              <a:defRPr/>
            </a:pPr>
            <a:r>
              <a:rPr lang="en-US" dirty="0">
                <a:solidFill>
                  <a:srgbClr val="000000"/>
                </a:solidFill>
              </a:rPr>
              <a:t> Software Fund</a:t>
            </a:r>
          </a:p>
          <a:p>
            <a:pPr marL="269875" lvl="0" indent="0">
              <a:spcBef>
                <a:spcPts val="0"/>
              </a:spcBef>
              <a:spcAft>
                <a:spcPts val="0"/>
              </a:spcAft>
              <a:buClr>
                <a:srgbClr val="000090"/>
              </a:buClr>
              <a:buNone/>
              <a:defRPr/>
            </a:pPr>
            <a:r>
              <a:rPr lang="en-US" sz="2700" i="1" dirty="0">
                <a:solidFill>
                  <a:srgbClr val="C00000"/>
                </a:solidFill>
              </a:rPr>
              <a:t>no financial fund, own motivation of the most software external participants</a:t>
            </a:r>
          </a:p>
          <a:p>
            <a:pPr marL="177800" lvl="0" indent="-177800">
              <a:spcBef>
                <a:spcPts val="2000"/>
              </a:spcBef>
              <a:spcAft>
                <a:spcPts val="0"/>
              </a:spcAft>
              <a:buClr>
                <a:srgbClr val="000090"/>
              </a:buClr>
              <a:buBlip>
                <a:blip r:embed="rId2"/>
              </a:buBlip>
              <a:defRPr/>
            </a:pPr>
            <a:r>
              <a:rPr lang="en-US" i="1" dirty="0">
                <a:solidFill>
                  <a:srgbClr val="000000"/>
                </a:solidFill>
              </a:rPr>
              <a:t> </a:t>
            </a:r>
            <a:r>
              <a:rPr lang="en-US" dirty="0">
                <a:solidFill>
                  <a:srgbClr val="000000"/>
                </a:solidFill>
              </a:rPr>
              <a:t>Staff</a:t>
            </a:r>
          </a:p>
          <a:p>
            <a:pPr marL="269875" lvl="0" indent="0">
              <a:spcBef>
                <a:spcPts val="0"/>
              </a:spcBef>
              <a:spcAft>
                <a:spcPts val="0"/>
              </a:spcAft>
              <a:buClr>
                <a:srgbClr val="000090"/>
              </a:buClr>
              <a:buNone/>
              <a:defRPr/>
            </a:pPr>
            <a:r>
              <a:rPr lang="en-US" sz="2700" i="1" dirty="0">
                <a:solidFill>
                  <a:srgbClr val="C00000"/>
                </a:solidFill>
              </a:rPr>
              <a:t>no full-fledged software group (management’s refusals)</a:t>
            </a:r>
          </a:p>
          <a:p>
            <a:pPr marL="177800" lvl="0" indent="-177800">
              <a:spcBef>
                <a:spcPts val="2000"/>
              </a:spcBef>
              <a:spcAft>
                <a:spcPts val="0"/>
              </a:spcAft>
              <a:buClr>
                <a:srgbClr val="000090"/>
              </a:buClr>
              <a:buBlip>
                <a:blip r:embed="rId2"/>
              </a:buBlip>
              <a:defRPr/>
            </a:pPr>
            <a:r>
              <a:rPr lang="en-US" sz="2800" i="1" dirty="0">
                <a:solidFill>
                  <a:srgbClr val="C00000"/>
                </a:solidFill>
              </a:rPr>
              <a:t> </a:t>
            </a:r>
            <a:r>
              <a:rPr lang="en-US" dirty="0">
                <a:solidFill>
                  <a:srgbClr val="000000"/>
                </a:solidFill>
              </a:rPr>
              <a:t>Computing Resources</a:t>
            </a:r>
          </a:p>
          <a:p>
            <a:pPr marL="269875" lvl="0" indent="0">
              <a:spcBef>
                <a:spcPts val="0"/>
              </a:spcBef>
              <a:spcAft>
                <a:spcPts val="0"/>
              </a:spcAft>
              <a:buClr>
                <a:srgbClr val="000090"/>
              </a:buClr>
              <a:buNone/>
              <a:defRPr/>
            </a:pPr>
            <a:r>
              <a:rPr lang="en-US" sz="2700" i="1" dirty="0">
                <a:solidFill>
                  <a:srgbClr val="C00000"/>
                </a:solidFill>
              </a:rPr>
              <a:t>not enough stable work</a:t>
            </a:r>
          </a:p>
          <a:p>
            <a:pPr marL="269875" lvl="0" indent="0">
              <a:spcBef>
                <a:spcPts val="0"/>
              </a:spcBef>
              <a:spcAft>
                <a:spcPts val="0"/>
              </a:spcAft>
              <a:buClr>
                <a:srgbClr val="000090"/>
              </a:buClr>
              <a:buNone/>
              <a:defRPr/>
            </a:pPr>
            <a:r>
              <a:rPr lang="en-US" sz="2700" i="1" dirty="0">
                <a:solidFill>
                  <a:srgbClr val="C00000"/>
                </a:solidFill>
              </a:rPr>
              <a:t>not enough guaranteed resources for BM@N, for MP:</a:t>
            </a:r>
          </a:p>
          <a:p>
            <a:pPr marL="269875" lvl="0" indent="0">
              <a:spcBef>
                <a:spcPts val="0"/>
              </a:spcBef>
              <a:spcAft>
                <a:spcPts val="0"/>
              </a:spcAft>
              <a:buClr>
                <a:srgbClr val="000090"/>
              </a:buClr>
              <a:buNone/>
              <a:defRPr/>
            </a:pPr>
            <a:r>
              <a:rPr lang="en-US" sz="2700" i="1" dirty="0">
                <a:solidFill>
                  <a:srgbClr val="C00000"/>
                </a:solidFill>
              </a:rPr>
              <a:t>300 (</a:t>
            </a:r>
            <a:r>
              <a:rPr lang="en-US" sz="2700" i="1" dirty="0" err="1">
                <a:solidFill>
                  <a:srgbClr val="C00000"/>
                </a:solidFill>
              </a:rPr>
              <a:t>ncx</a:t>
            </a:r>
            <a:r>
              <a:rPr lang="en-US" sz="2700" i="1" dirty="0">
                <a:solidFill>
                  <a:srgbClr val="C00000"/>
                </a:solidFill>
              </a:rPr>
              <a:t>) + 192 (Govorun) cores</a:t>
            </a:r>
            <a:r>
              <a:rPr lang="ru-RU" sz="2700" i="1" dirty="0">
                <a:solidFill>
                  <a:srgbClr val="C00000"/>
                </a:solidFill>
              </a:rPr>
              <a:t> </a:t>
            </a:r>
            <a:r>
              <a:rPr lang="en-US" sz="2700" i="1" dirty="0">
                <a:solidFill>
                  <a:srgbClr val="C00000"/>
                </a:solidFill>
              </a:rPr>
              <a:t>out of </a:t>
            </a:r>
            <a:r>
              <a:rPr lang="ru-RU" sz="2700" i="1" dirty="0">
                <a:solidFill>
                  <a:srgbClr val="C00000"/>
                </a:solidFill>
              </a:rPr>
              <a:t>16</a:t>
            </a:r>
            <a:r>
              <a:rPr lang="en-US" sz="2700" i="1" dirty="0">
                <a:solidFill>
                  <a:srgbClr val="C00000"/>
                </a:solidFill>
              </a:rPr>
              <a:t>K+ for NICA</a:t>
            </a:r>
          </a:p>
          <a:p>
            <a:pPr marL="269875" lvl="0" indent="0">
              <a:spcBef>
                <a:spcPts val="0"/>
              </a:spcBef>
              <a:spcAft>
                <a:spcPts val="0"/>
              </a:spcAft>
              <a:buClr>
                <a:srgbClr val="000090"/>
              </a:buClr>
              <a:buNone/>
              <a:defRPr/>
            </a:pPr>
            <a:r>
              <a:rPr lang="en-US" sz="2700" i="1" dirty="0">
                <a:solidFill>
                  <a:srgbClr val="C00000"/>
                </a:solidFill>
              </a:rPr>
              <a:t>no hot storage required for BM@N raw data processing</a:t>
            </a:r>
          </a:p>
        </p:txBody>
      </p:sp>
    </p:spTree>
    <p:extLst>
      <p:ext uri="{BB962C8B-B14F-4D97-AF65-F5344CB8AC3E}">
        <p14:creationId xmlns:p14="http://schemas.microsoft.com/office/powerpoint/2010/main" val="3668959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Номер слайда 3"/>
          <p:cNvSpPr>
            <a:spLocks noGrp="1"/>
          </p:cNvSpPr>
          <p:nvPr>
            <p:ph type="sldNum" sz="quarter" idx="4294967295"/>
          </p:nvPr>
        </p:nvSpPr>
        <p:spPr>
          <a:xfrm>
            <a:off x="8532440" y="6524625"/>
            <a:ext cx="432048" cy="320675"/>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32</a:t>
            </a:fld>
            <a:endParaRPr lang="en-US" sz="1200" dirty="0">
              <a:solidFill>
                <a:schemeClr val="bg2">
                  <a:lumMod val="75000"/>
                </a:schemeClr>
              </a:solidFill>
            </a:endParaRPr>
          </a:p>
        </p:txBody>
      </p:sp>
      <p:sp>
        <p:nvSpPr>
          <p:cNvPr id="13" name="Объект 2"/>
          <p:cNvSpPr>
            <a:spLocks noGrp="1"/>
          </p:cNvSpPr>
          <p:nvPr>
            <p:ph idx="1"/>
          </p:nvPr>
        </p:nvSpPr>
        <p:spPr>
          <a:xfrm>
            <a:off x="10444" y="1006342"/>
            <a:ext cx="9073008" cy="5497290"/>
          </a:xfrm>
        </p:spPr>
        <p:txBody>
          <a:bodyPr/>
          <a:lstStyle/>
          <a:p>
            <a:pPr algn="just">
              <a:lnSpc>
                <a:spcPct val="114000"/>
              </a:lnSpc>
              <a:spcBef>
                <a:spcPts val="0"/>
              </a:spcBef>
              <a:spcAft>
                <a:spcPts val="600"/>
              </a:spcAft>
              <a:buClr>
                <a:srgbClr val="000090"/>
              </a:buClr>
              <a:buBlip>
                <a:blip r:embed="rId2"/>
              </a:buBlip>
              <a:defRPr/>
            </a:pPr>
            <a:r>
              <a:rPr lang="en-US" sz="1700" dirty="0"/>
              <a:t>More than </a:t>
            </a:r>
            <a:r>
              <a:rPr lang="en-US" sz="1700" dirty="0">
                <a:solidFill>
                  <a:srgbClr val="006800"/>
                </a:solidFill>
              </a:rPr>
              <a:t>600 millions of collision event </a:t>
            </a:r>
            <a:r>
              <a:rPr lang="en-US" sz="1700" dirty="0"/>
              <a:t>(≈ 400 TB) were obtained in the first BM@N physics run, and it is expected that the amount of data will be increased in future runs, so the BM@N </a:t>
            </a:r>
            <a:r>
              <a:rPr lang="en-US" sz="1700" dirty="0">
                <a:solidFill>
                  <a:srgbClr val="006800"/>
                </a:solidFill>
              </a:rPr>
              <a:t>computing software architecture</a:t>
            </a:r>
            <a:r>
              <a:rPr lang="en-US" sz="1700" dirty="0"/>
              <a:t> must be implemented to digest BM@N data.</a:t>
            </a:r>
            <a:endParaRPr lang="ru-RU" sz="1700" dirty="0"/>
          </a:p>
          <a:p>
            <a:pPr algn="just">
              <a:lnSpc>
                <a:spcPct val="114000"/>
              </a:lnSpc>
              <a:spcBef>
                <a:spcPts val="0"/>
              </a:spcBef>
              <a:spcAft>
                <a:spcPts val="600"/>
              </a:spcAft>
              <a:buClr>
                <a:srgbClr val="000090"/>
              </a:buClr>
              <a:buBlip>
                <a:blip r:embed="rId2"/>
              </a:buBlip>
              <a:defRPr/>
            </a:pPr>
            <a:r>
              <a:rPr lang="en-US" sz="1700" dirty="0"/>
              <a:t>The reliability of the </a:t>
            </a:r>
            <a:r>
              <a:rPr lang="en-US" sz="1700" dirty="0">
                <a:solidFill>
                  <a:srgbClr val="006800"/>
                </a:solidFill>
              </a:rPr>
              <a:t>cold data storages</a:t>
            </a:r>
            <a:r>
              <a:rPr lang="en-US" sz="1700" dirty="0"/>
              <a:t> should be increased (at least, one month wasted). The absence of the </a:t>
            </a:r>
            <a:r>
              <a:rPr lang="en-US" sz="1700" dirty="0">
                <a:solidFill>
                  <a:srgbClr val="006800"/>
                </a:solidFill>
              </a:rPr>
              <a:t>hot storages</a:t>
            </a:r>
            <a:r>
              <a:rPr lang="en-US" sz="1700" dirty="0"/>
              <a:t> leads to inability to process BM@N data on some resources. The </a:t>
            </a:r>
            <a:r>
              <a:rPr lang="en-US" sz="1700" dirty="0">
                <a:solidFill>
                  <a:srgbClr val="006800"/>
                </a:solidFill>
              </a:rPr>
              <a:t>tape storage</a:t>
            </a:r>
            <a:r>
              <a:rPr lang="en-US" sz="1700" dirty="0"/>
              <a:t> is at the stage of commissioning by MLIT team.</a:t>
            </a:r>
          </a:p>
          <a:p>
            <a:pPr algn="just">
              <a:lnSpc>
                <a:spcPct val="114000"/>
              </a:lnSpc>
              <a:spcBef>
                <a:spcPts val="0"/>
              </a:spcBef>
              <a:spcAft>
                <a:spcPts val="600"/>
              </a:spcAft>
              <a:buClr>
                <a:srgbClr val="000090"/>
              </a:buClr>
              <a:buBlip>
                <a:blip r:embed="rId2"/>
              </a:buBlip>
              <a:defRPr/>
            </a:pPr>
            <a:r>
              <a:rPr lang="en-US" sz="1700" kern="0" dirty="0"/>
              <a:t>BM@N data mass production is being successfully performed via the </a:t>
            </a:r>
            <a:r>
              <a:rPr lang="en-US" sz="1700" kern="0" dirty="0">
                <a:solidFill>
                  <a:srgbClr val="006800"/>
                </a:solidFill>
              </a:rPr>
              <a:t>DIRAC</a:t>
            </a:r>
            <a:r>
              <a:rPr lang="en-US" sz="1700" kern="0" dirty="0"/>
              <a:t> workload management system. The integration of </a:t>
            </a:r>
            <a:r>
              <a:rPr lang="en-US" sz="1700" kern="0" dirty="0">
                <a:solidFill>
                  <a:srgbClr val="008000"/>
                </a:solidFill>
              </a:rPr>
              <a:t>Dirac File Catalogue </a:t>
            </a:r>
            <a:r>
              <a:rPr lang="en-US" sz="1700" kern="0" dirty="0"/>
              <a:t>and </a:t>
            </a:r>
            <a:r>
              <a:rPr lang="en-US" sz="1700" kern="0" dirty="0">
                <a:solidFill>
                  <a:srgbClr val="008000"/>
                </a:solidFill>
              </a:rPr>
              <a:t>Airflow</a:t>
            </a:r>
            <a:r>
              <a:rPr lang="en-US" sz="1700" kern="0" dirty="0"/>
              <a:t> is in progress.</a:t>
            </a:r>
            <a:endParaRPr lang="ru-RU" sz="1700" kern="0" dirty="0"/>
          </a:p>
          <a:p>
            <a:pPr algn="just">
              <a:lnSpc>
                <a:spcPct val="114000"/>
              </a:lnSpc>
              <a:spcBef>
                <a:spcPts val="0"/>
              </a:spcBef>
              <a:spcAft>
                <a:spcPts val="600"/>
              </a:spcAft>
              <a:buClr>
                <a:srgbClr val="000090"/>
              </a:buClr>
              <a:buBlip>
                <a:blip r:embed="rId2"/>
              </a:buBlip>
              <a:defRPr/>
            </a:pPr>
            <a:r>
              <a:rPr lang="en-US" sz="1700" kern="0" dirty="0"/>
              <a:t>Many </a:t>
            </a:r>
            <a:r>
              <a:rPr lang="en-US" sz="1700" kern="0" dirty="0">
                <a:solidFill>
                  <a:srgbClr val="006800"/>
                </a:solidFill>
              </a:rPr>
              <a:t>information and software systems </a:t>
            </a:r>
            <a:r>
              <a:rPr lang="en-US" sz="1700" kern="0" dirty="0"/>
              <a:t>of the experiment have been involved in mass production for Run 8, and are moving to the online farm. The </a:t>
            </a:r>
            <a:r>
              <a:rPr lang="en-US" sz="1700" kern="0" dirty="0">
                <a:solidFill>
                  <a:srgbClr val="006800"/>
                </a:solidFill>
              </a:rPr>
              <a:t>Monitoring System</a:t>
            </a:r>
            <a:r>
              <a:rPr lang="en-US" sz="1700" kern="0" dirty="0"/>
              <a:t> has been implemented to track and visualize their states, and send notifications. Migration from FreeIPA authentication/authorization system to the </a:t>
            </a:r>
            <a:r>
              <a:rPr lang="en-US" sz="1700" kern="0" dirty="0">
                <a:solidFill>
                  <a:srgbClr val="006800"/>
                </a:solidFill>
              </a:rPr>
              <a:t>Keycloak</a:t>
            </a:r>
            <a:r>
              <a:rPr lang="en-US" sz="1700" kern="0" dirty="0"/>
              <a:t> solution is in progress.</a:t>
            </a:r>
          </a:p>
          <a:p>
            <a:pPr algn="just">
              <a:lnSpc>
                <a:spcPct val="114000"/>
              </a:lnSpc>
              <a:spcBef>
                <a:spcPts val="0"/>
              </a:spcBef>
              <a:spcAft>
                <a:spcPts val="600"/>
              </a:spcAft>
              <a:buClr>
                <a:srgbClr val="000090"/>
              </a:buClr>
              <a:buBlip>
                <a:blip r:embed="rId2"/>
              </a:buBlip>
              <a:defRPr/>
            </a:pPr>
            <a:r>
              <a:rPr lang="en-US" sz="1700" dirty="0">
                <a:solidFill>
                  <a:srgbClr val="008000"/>
                </a:solidFill>
              </a:rPr>
              <a:t>BmnRoot Release 23.11.0 (?)</a:t>
            </a:r>
            <a:r>
              <a:rPr lang="en-US" sz="1700" dirty="0"/>
              <a:t> should be issued to commit the latest BM@N simulation, reconstruction, analysis and software improvements to be employed for mass data processing for Run 8. </a:t>
            </a:r>
            <a:r>
              <a:rPr lang="en-US" sz="1700"/>
              <a:t>Reconstruction </a:t>
            </a:r>
            <a:r>
              <a:rPr lang="en-US" sz="1700" dirty="0"/>
              <a:t>time for one event with VF </a:t>
            </a:r>
            <a:r>
              <a:rPr lang="en-US" sz="1700"/>
              <a:t>is too </a:t>
            </a:r>
            <a:r>
              <a:rPr lang="en-US" sz="1700" dirty="0"/>
              <a:t>big.</a:t>
            </a:r>
          </a:p>
          <a:p>
            <a:pPr algn="just">
              <a:lnSpc>
                <a:spcPct val="114000"/>
              </a:lnSpc>
              <a:spcBef>
                <a:spcPts val="0"/>
              </a:spcBef>
              <a:spcAft>
                <a:spcPts val="600"/>
              </a:spcAft>
              <a:buClr>
                <a:srgbClr val="000090"/>
              </a:buClr>
              <a:buBlip>
                <a:blip r:embed="rId2"/>
              </a:buBlip>
              <a:defRPr/>
            </a:pPr>
            <a:r>
              <a:rPr lang="en-US" sz="1700" dirty="0"/>
              <a:t>The lack of the </a:t>
            </a:r>
            <a:r>
              <a:rPr lang="en-US" sz="1700" dirty="0">
                <a:solidFill>
                  <a:srgbClr val="008000"/>
                </a:solidFill>
              </a:rPr>
              <a:t>software fund, regular staff </a:t>
            </a:r>
            <a:r>
              <a:rPr lang="en-US" sz="1700" dirty="0"/>
              <a:t>and</a:t>
            </a:r>
            <a:r>
              <a:rPr lang="en-US" sz="1700" dirty="0">
                <a:solidFill>
                  <a:srgbClr val="008000"/>
                </a:solidFill>
              </a:rPr>
              <a:t> computing resources</a:t>
            </a:r>
            <a:r>
              <a:rPr lang="en-US" sz="1700" dirty="0"/>
              <a:t> poses serious risks for the BM@N data processing and analysis.</a:t>
            </a:r>
          </a:p>
        </p:txBody>
      </p:sp>
      <p:sp>
        <p:nvSpPr>
          <p:cNvPr id="15" name="Rectangle 2"/>
          <p:cNvSpPr>
            <a:spLocks noGrp="1" noChangeArrowheads="1"/>
          </p:cNvSpPr>
          <p:nvPr>
            <p:ph type="title"/>
          </p:nvPr>
        </p:nvSpPr>
        <p:spPr>
          <a:xfrm>
            <a:off x="0" y="412750"/>
            <a:ext cx="9144000" cy="563563"/>
          </a:xfrm>
        </p:spPr>
        <p:txBody>
          <a:bodyPr/>
          <a:lstStyle/>
          <a:p>
            <a:r>
              <a:rPr lang="en-US" altLang="ru-RU" sz="3000" b="1" dirty="0">
                <a:effectLst>
                  <a:outerShdw blurRad="38100" dist="38100" dir="2700000" algn="tl">
                    <a:srgbClr val="000000">
                      <a:alpha val="43137"/>
                    </a:srgbClr>
                  </a:outerShdw>
                </a:effectLst>
              </a:rPr>
              <a:t>Conclusions</a:t>
            </a:r>
            <a:endParaRPr lang="en-US" altLang="ru-RU" sz="3000" b="1" dirty="0">
              <a:solidFill>
                <a:schemeClr val="accent1"/>
              </a:solidFill>
              <a:effectLst>
                <a:outerShdw blurRad="38100" dist="38100" dir="2700000" algn="tl">
                  <a:srgbClr val="000000">
                    <a:alpha val="43137"/>
                  </a:srgbClr>
                </a:outerShdw>
              </a:effectLst>
            </a:endParaRPr>
          </a:p>
        </p:txBody>
      </p:sp>
      <p:sp>
        <p:nvSpPr>
          <p:cNvPr id="7" name="Дата 1">
            <a:extLst>
              <a:ext uri="{FF2B5EF4-FFF2-40B4-BE49-F238E27FC236}">
                <a16:creationId xmlns:a16="http://schemas.microsoft.com/office/drawing/2014/main" id="{83B69BBE-C9E6-4E98-863F-0C698A4B7C35}"/>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Tree>
    <p:extLst>
      <p:ext uri="{BB962C8B-B14F-4D97-AF65-F5344CB8AC3E}">
        <p14:creationId xmlns:p14="http://schemas.microsoft.com/office/powerpoint/2010/main" val="1578796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Номер слайда 3"/>
          <p:cNvSpPr>
            <a:spLocks noGrp="1"/>
          </p:cNvSpPr>
          <p:nvPr>
            <p:ph type="sldNum" sz="quarter" idx="4294967295"/>
          </p:nvPr>
        </p:nvSpPr>
        <p:spPr>
          <a:xfrm>
            <a:off x="8532440" y="6524625"/>
            <a:ext cx="432048" cy="320675"/>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33</a:t>
            </a:fld>
            <a:endParaRPr lang="en-US" sz="1200" dirty="0">
              <a:solidFill>
                <a:schemeClr val="bg2">
                  <a:lumMod val="75000"/>
                </a:schemeClr>
              </a:solidFill>
            </a:endParaRPr>
          </a:p>
        </p:txBody>
      </p:sp>
      <p:sp>
        <p:nvSpPr>
          <p:cNvPr id="9" name="Дата 1">
            <a:extLst>
              <a:ext uri="{FF2B5EF4-FFF2-40B4-BE49-F238E27FC236}">
                <a16:creationId xmlns:a16="http://schemas.microsoft.com/office/drawing/2014/main" id="{C9965CB2-6A86-497E-B363-9982829DF609}"/>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5" name="Text Box 5">
            <a:extLst>
              <a:ext uri="{FF2B5EF4-FFF2-40B4-BE49-F238E27FC236}">
                <a16:creationId xmlns:a16="http://schemas.microsoft.com/office/drawing/2014/main" id="{A973249C-0EC9-00AA-F792-DF44759428AC}"/>
              </a:ext>
            </a:extLst>
          </p:cNvPr>
          <p:cNvSpPr txBox="1">
            <a:spLocks noChangeArrowheads="1"/>
          </p:cNvSpPr>
          <p:nvPr/>
        </p:nvSpPr>
        <p:spPr bwMode="auto">
          <a:xfrm>
            <a:off x="6732240" y="1106082"/>
            <a:ext cx="2411760" cy="557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457200" algn="l"/>
                <a:tab pos="914400" algn="l"/>
                <a:tab pos="1371600" algn="l"/>
                <a:tab pos="1828800" algn="l"/>
              </a:tabLst>
              <a:defRPr>
                <a:solidFill>
                  <a:srgbClr val="000000"/>
                </a:solidFill>
                <a:latin typeface="Arial" charset="0"/>
                <a:ea typeface="WenQuanYi Micro Hei" charset="0"/>
                <a:cs typeface="WenQuanYi Micro Hei" charset="0"/>
              </a:defRPr>
            </a:lvl1pPr>
            <a:lvl2pPr>
              <a:tabLst>
                <a:tab pos="457200" algn="l"/>
                <a:tab pos="914400" algn="l"/>
                <a:tab pos="1371600" algn="l"/>
                <a:tab pos="1828800" algn="l"/>
              </a:tabLst>
              <a:defRPr>
                <a:solidFill>
                  <a:srgbClr val="000000"/>
                </a:solidFill>
                <a:latin typeface="Arial" charset="0"/>
                <a:ea typeface="WenQuanYi Micro Hei" charset="0"/>
                <a:cs typeface="WenQuanYi Micro Hei" charset="0"/>
              </a:defRPr>
            </a:lvl2pPr>
            <a:lvl3pPr>
              <a:tabLst>
                <a:tab pos="457200" algn="l"/>
                <a:tab pos="914400" algn="l"/>
                <a:tab pos="1371600" algn="l"/>
                <a:tab pos="1828800" algn="l"/>
              </a:tabLst>
              <a:defRPr>
                <a:solidFill>
                  <a:srgbClr val="000000"/>
                </a:solidFill>
                <a:latin typeface="Arial" charset="0"/>
                <a:ea typeface="WenQuanYi Micro Hei" charset="0"/>
                <a:cs typeface="WenQuanYi Micro Hei" charset="0"/>
              </a:defRPr>
            </a:lvl3pPr>
            <a:lvl4pPr>
              <a:tabLst>
                <a:tab pos="457200" algn="l"/>
                <a:tab pos="914400" algn="l"/>
                <a:tab pos="1371600" algn="l"/>
                <a:tab pos="1828800" algn="l"/>
              </a:tabLst>
              <a:defRPr>
                <a:solidFill>
                  <a:srgbClr val="000000"/>
                </a:solidFill>
                <a:latin typeface="Arial" charset="0"/>
                <a:ea typeface="WenQuanYi Micro Hei" charset="0"/>
                <a:cs typeface="WenQuanYi Micro Hei" charset="0"/>
              </a:defRPr>
            </a:lvl4pPr>
            <a:lvl5pPr>
              <a:tabLst>
                <a:tab pos="457200" algn="l"/>
                <a:tab pos="914400" algn="l"/>
                <a:tab pos="1371600" algn="l"/>
                <a:tab pos="1828800" algn="l"/>
              </a:tabLst>
              <a:defRPr>
                <a:solidFill>
                  <a:srgbClr val="000000"/>
                </a:solidFill>
                <a:latin typeface="Arial" charset="0"/>
                <a:ea typeface="WenQuanYi Micro Hei" charset="0"/>
                <a:cs typeface="WenQuanYi Micro Hei" charset="0"/>
              </a:defRPr>
            </a:lvl5pPr>
            <a:lvl6pPr marL="25146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Lst>
              <a:defRPr>
                <a:solidFill>
                  <a:srgbClr val="000000"/>
                </a:solidFill>
                <a:latin typeface="Arial" charset="0"/>
                <a:ea typeface="WenQuanYi Micro Hei" charset="0"/>
                <a:cs typeface="WenQuanYi Micro Hei" charset="0"/>
              </a:defRPr>
            </a:lvl6pPr>
            <a:lvl7pPr marL="29718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Lst>
              <a:defRPr>
                <a:solidFill>
                  <a:srgbClr val="000000"/>
                </a:solidFill>
                <a:latin typeface="Arial" charset="0"/>
                <a:ea typeface="WenQuanYi Micro Hei" charset="0"/>
                <a:cs typeface="WenQuanYi Micro Hei" charset="0"/>
              </a:defRPr>
            </a:lvl7pPr>
            <a:lvl8pPr marL="34290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Lst>
              <a:defRPr>
                <a:solidFill>
                  <a:srgbClr val="000000"/>
                </a:solidFill>
                <a:latin typeface="Arial" charset="0"/>
                <a:ea typeface="WenQuanYi Micro Hei" charset="0"/>
                <a:cs typeface="WenQuanYi Micro Hei" charset="0"/>
              </a:defRPr>
            </a:lvl8pPr>
            <a:lvl9pPr marL="38862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Lst>
              <a:defRPr>
                <a:solidFill>
                  <a:srgbClr val="000000"/>
                </a:solidFill>
                <a:latin typeface="Arial" charset="0"/>
                <a:ea typeface="WenQuanYi Micro Hei" charset="0"/>
                <a:cs typeface="WenQuanYi Micro Hei" charset="0"/>
              </a:defRPr>
            </a:lvl9pPr>
          </a:lstStyle>
          <a:p>
            <a:pPr>
              <a:spcBef>
                <a:spcPts val="900"/>
              </a:spcBef>
              <a:buClr>
                <a:srgbClr val="0D228C"/>
              </a:buClr>
              <a:buFont typeface="Wingdings" charset="2"/>
              <a:buChar char=""/>
            </a:pPr>
            <a:r>
              <a:rPr lang="en-US" altLang="ru-RU" sz="1600" b="1" i="1" dirty="0">
                <a:solidFill>
                  <a:srgbClr val="0D228C"/>
                </a:solidFill>
                <a:latin typeface="Georgia" pitchFamily="16" charset="0"/>
              </a:rPr>
              <a:t> Collaboration</a:t>
            </a:r>
          </a:p>
          <a:p>
            <a:pPr>
              <a:spcBef>
                <a:spcPts val="900"/>
              </a:spcBef>
              <a:buClr>
                <a:srgbClr val="0D228C"/>
              </a:buClr>
              <a:buFont typeface="Wingdings" charset="2"/>
              <a:buChar char=""/>
            </a:pPr>
            <a:r>
              <a:rPr lang="en-US" altLang="ru-RU" sz="1600" b="1" i="1" dirty="0">
                <a:solidFill>
                  <a:srgbClr val="0D228C"/>
                </a:solidFill>
                <a:latin typeface="Georgia" pitchFamily="16" charset="0"/>
              </a:rPr>
              <a:t> Information</a:t>
            </a:r>
          </a:p>
          <a:p>
            <a:pPr>
              <a:spcBef>
                <a:spcPts val="900"/>
              </a:spcBef>
              <a:buClr>
                <a:srgbClr val="0D228C"/>
              </a:buClr>
              <a:buFont typeface="Wingdings" charset="2"/>
              <a:buChar char=""/>
            </a:pPr>
            <a:r>
              <a:rPr lang="en-US" altLang="ru-RU" sz="1600" b="1" i="1" dirty="0">
                <a:solidFill>
                  <a:srgbClr val="0D228C"/>
                </a:solidFill>
                <a:latin typeface="Georgia" pitchFamily="16" charset="0"/>
              </a:rPr>
              <a:t> Documents </a:t>
            </a:r>
          </a:p>
          <a:p>
            <a:pPr>
              <a:spcBef>
                <a:spcPts val="900"/>
              </a:spcBef>
              <a:buClr>
                <a:srgbClr val="0D228C"/>
              </a:buClr>
              <a:buFont typeface="Wingdings" charset="2"/>
              <a:buChar char=""/>
            </a:pPr>
            <a:r>
              <a:rPr lang="en-US" altLang="ru-RU" sz="1600" b="1" i="1" dirty="0">
                <a:solidFill>
                  <a:srgbClr val="0D228C"/>
                </a:solidFill>
                <a:latin typeface="Georgia" pitchFamily="16" charset="0"/>
              </a:rPr>
              <a:t> Software</a:t>
            </a:r>
          </a:p>
          <a:p>
            <a:pPr>
              <a:spcBef>
                <a:spcPts val="900"/>
              </a:spcBef>
              <a:buClr>
                <a:srgbClr val="0D228C"/>
              </a:buClr>
              <a:buFont typeface="Wingdings" charset="2"/>
              <a:buChar char=""/>
            </a:pPr>
            <a:r>
              <a:rPr lang="en-US" altLang="ru-RU" sz="1600" b="1" i="1" dirty="0">
                <a:solidFill>
                  <a:srgbClr val="0D228C"/>
                </a:solidFill>
                <a:latin typeface="Georgia" pitchFamily="16" charset="0"/>
              </a:rPr>
              <a:t> Databases</a:t>
            </a:r>
          </a:p>
          <a:p>
            <a:pPr>
              <a:spcBef>
                <a:spcPts val="900"/>
              </a:spcBef>
              <a:buClr>
                <a:srgbClr val="0D228C"/>
              </a:buClr>
              <a:buFont typeface="Wingdings" charset="2"/>
              <a:buChar char=""/>
            </a:pPr>
            <a:r>
              <a:rPr lang="en-US" altLang="ru-RU" sz="1600" b="1" i="1" dirty="0">
                <a:solidFill>
                  <a:srgbClr val="0D228C"/>
                </a:solidFill>
                <a:latin typeface="Georgia" pitchFamily="16" charset="0"/>
              </a:rPr>
              <a:t> Computing Section (NICA Cluster, MICC Complex, HybriLIT &amp; Govorun)</a:t>
            </a:r>
          </a:p>
          <a:p>
            <a:pPr>
              <a:spcBef>
                <a:spcPts val="900"/>
              </a:spcBef>
              <a:buClr>
                <a:srgbClr val="0D228C"/>
              </a:buClr>
              <a:buFont typeface="Wingdings" charset="2"/>
              <a:buChar char=""/>
            </a:pPr>
            <a:r>
              <a:rPr lang="en-US" altLang="ru-RU" sz="1600" b="1" i="1" dirty="0">
                <a:solidFill>
                  <a:srgbClr val="0D228C"/>
                </a:solidFill>
                <a:latin typeface="Georgia" pitchFamily="16" charset="0"/>
              </a:rPr>
              <a:t> Guides, Manuals</a:t>
            </a:r>
          </a:p>
          <a:p>
            <a:pPr>
              <a:spcBef>
                <a:spcPts val="900"/>
              </a:spcBef>
              <a:buClr>
                <a:srgbClr val="0D228C"/>
              </a:buClr>
              <a:buFont typeface="Wingdings" charset="2"/>
              <a:buChar char=""/>
            </a:pPr>
            <a:r>
              <a:rPr lang="en-US" altLang="ru-RU" sz="1600" b="1" i="1" dirty="0">
                <a:solidFill>
                  <a:srgbClr val="0D228C"/>
                </a:solidFill>
                <a:latin typeface="Georgia" pitchFamily="16" charset="0"/>
              </a:rPr>
              <a:t> Wiki</a:t>
            </a:r>
          </a:p>
          <a:p>
            <a:pPr>
              <a:spcBef>
                <a:spcPts val="900"/>
              </a:spcBef>
              <a:buClr>
                <a:srgbClr val="0D228C"/>
              </a:buClr>
              <a:buFont typeface="Wingdings" charset="2"/>
              <a:buChar char=""/>
            </a:pPr>
            <a:r>
              <a:rPr lang="en-US" altLang="ru-RU" sz="1600" b="1" i="1" dirty="0">
                <a:solidFill>
                  <a:srgbClr val="0D228C"/>
                </a:solidFill>
                <a:latin typeface="Georgia" pitchFamily="16" charset="0"/>
              </a:rPr>
              <a:t> Forum</a:t>
            </a:r>
          </a:p>
          <a:p>
            <a:pPr>
              <a:spcBef>
                <a:spcPts val="900"/>
              </a:spcBef>
              <a:buClr>
                <a:srgbClr val="0D228C"/>
              </a:buClr>
              <a:buFont typeface="Wingdings" charset="2"/>
              <a:buChar char=""/>
            </a:pPr>
            <a:r>
              <a:rPr lang="en-US" altLang="ru-RU" sz="1600" b="1" i="1" dirty="0">
                <a:solidFill>
                  <a:srgbClr val="0D228C"/>
                </a:solidFill>
                <a:latin typeface="Georgia" pitchFamily="16" charset="0"/>
              </a:rPr>
              <a:t> Gallery</a:t>
            </a:r>
          </a:p>
          <a:p>
            <a:pPr>
              <a:spcBef>
                <a:spcPts val="900"/>
              </a:spcBef>
              <a:buClr>
                <a:srgbClr val="0D228C"/>
              </a:buClr>
              <a:buFont typeface="Wingdings" charset="2"/>
              <a:buChar char=""/>
            </a:pPr>
            <a:r>
              <a:rPr lang="en-US" altLang="ru-RU" sz="1600" b="1" i="1" dirty="0">
                <a:solidFill>
                  <a:srgbClr val="0D228C"/>
                </a:solidFill>
                <a:latin typeface="Georgia" pitchFamily="16" charset="0"/>
              </a:rPr>
              <a:t> News</a:t>
            </a:r>
          </a:p>
          <a:p>
            <a:pPr>
              <a:spcBef>
                <a:spcPts val="900"/>
              </a:spcBef>
              <a:buClr>
                <a:srgbClr val="0D228C"/>
              </a:buClr>
              <a:buFont typeface="Wingdings" charset="2"/>
              <a:buChar char=""/>
            </a:pPr>
            <a:r>
              <a:rPr lang="en-US" altLang="ru-RU" sz="1600" b="1" i="1" dirty="0">
                <a:solidFill>
                  <a:srgbClr val="0D228C"/>
                </a:solidFill>
                <a:latin typeface="Georgia" pitchFamily="16" charset="0"/>
              </a:rPr>
              <a:t> BM@N Mail-lists</a:t>
            </a:r>
          </a:p>
          <a:p>
            <a:pPr hangingPunct="1">
              <a:lnSpc>
                <a:spcPct val="100000"/>
              </a:lnSpc>
              <a:spcBef>
                <a:spcPts val="900"/>
              </a:spcBef>
              <a:buClr>
                <a:srgbClr val="0D228C"/>
              </a:buClr>
              <a:buFont typeface="Wingdings" charset="2"/>
              <a:buChar char=""/>
            </a:pPr>
            <a:r>
              <a:rPr lang="en-US" altLang="ru-RU" sz="1600" b="1" i="1" dirty="0">
                <a:solidFill>
                  <a:srgbClr val="0D228C"/>
                </a:solidFill>
                <a:latin typeface="Georgia" pitchFamily="16" charset="0"/>
              </a:rPr>
              <a:t> etc.</a:t>
            </a:r>
          </a:p>
        </p:txBody>
      </p:sp>
      <p:sp>
        <p:nvSpPr>
          <p:cNvPr id="6" name="TextShape 1">
            <a:extLst>
              <a:ext uri="{FF2B5EF4-FFF2-40B4-BE49-F238E27FC236}">
                <a16:creationId xmlns:a16="http://schemas.microsoft.com/office/drawing/2014/main" id="{7BF109DA-5D4A-4F3F-1974-92B3586665A0}"/>
              </a:ext>
            </a:extLst>
          </p:cNvPr>
          <p:cNvSpPr txBox="1"/>
          <p:nvPr/>
        </p:nvSpPr>
        <p:spPr>
          <a:xfrm>
            <a:off x="0" y="413542"/>
            <a:ext cx="9144000" cy="576064"/>
          </a:xfrm>
          <a:prstGeom prst="rect">
            <a:avLst/>
          </a:prstGeom>
          <a:noFill/>
          <a:ln>
            <a:noFill/>
          </a:ln>
        </p:spPr>
        <p:txBody>
          <a:bodyPr lIns="0" tIns="0" rIns="0" bIns="0" anchor="ctr"/>
          <a:lstStyle/>
          <a:p>
            <a:pPr algn="ct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Official BM@N Web-site at </a:t>
            </a:r>
            <a:r>
              <a:rPr lang="en-US" sz="3000" b="1" i="1" spc="-1" dirty="0">
                <a:solidFill>
                  <a:schemeClr val="bg1"/>
                </a:solidFill>
                <a:effectLst>
                  <a:outerShdw blurRad="38100" dist="38100" dir="2700000" algn="tl">
                    <a:srgbClr val="000000">
                      <a:alpha val="43137"/>
                    </a:srgbClr>
                  </a:outerShdw>
                </a:effectLst>
                <a:uFill>
                  <a:solidFill>
                    <a:srgbClr val="FFFFFF"/>
                  </a:solidFill>
                </a:uFill>
                <a:latin typeface="Arial"/>
              </a:rPr>
              <a:t>bmn.jinr.ru</a:t>
            </a:r>
          </a:p>
        </p:txBody>
      </p:sp>
      <p:pic>
        <p:nvPicPr>
          <p:cNvPr id="7" name="Рисунок 6">
            <a:extLst>
              <a:ext uri="{FF2B5EF4-FFF2-40B4-BE49-F238E27FC236}">
                <a16:creationId xmlns:a16="http://schemas.microsoft.com/office/drawing/2014/main" id="{28D1799E-56F1-C916-1345-2EB35BEC73A2}"/>
              </a:ext>
            </a:extLst>
          </p:cNvPr>
          <p:cNvPicPr>
            <a:picLocks noChangeAspect="1"/>
          </p:cNvPicPr>
          <p:nvPr/>
        </p:nvPicPr>
        <p:blipFill>
          <a:blip r:embed="rId2"/>
          <a:stretch>
            <a:fillRect/>
          </a:stretch>
        </p:blipFill>
        <p:spPr>
          <a:xfrm>
            <a:off x="42187" y="1566123"/>
            <a:ext cx="6663840" cy="4164899"/>
          </a:xfrm>
          <a:prstGeom prst="rect">
            <a:avLst/>
          </a:prstGeom>
        </p:spPr>
      </p:pic>
    </p:spTree>
    <p:extLst>
      <p:ext uri="{BB962C8B-B14F-4D97-AF65-F5344CB8AC3E}">
        <p14:creationId xmlns:p14="http://schemas.microsoft.com/office/powerpoint/2010/main" val="48800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0" y="447393"/>
            <a:ext cx="9151938" cy="553998"/>
          </a:xfrm>
          <a:prstGeom prst="rect">
            <a:avLst/>
          </a:prstGeom>
        </p:spPr>
        <p:txBody>
          <a:bodyPr wrap="square">
            <a:spAutoFit/>
          </a:bodyPr>
          <a:lstStyle/>
          <a:p>
            <a:pPr algn="ctr"/>
            <a:r>
              <a:rPr lang="en-US" sz="3000" b="1" i="1" kern="0" dirty="0">
                <a:solidFill>
                  <a:srgbClr val="FFFFFF"/>
                </a:solidFill>
                <a:effectLst>
                  <a:outerShdw blurRad="38100" dist="38100" dir="2700000" algn="tl">
                    <a:srgbClr val="000000">
                      <a:alpha val="43137"/>
                    </a:srgbClr>
                  </a:outerShdw>
                </a:effectLst>
                <a:latin typeface="Arial"/>
                <a:ea typeface="+mj-ea"/>
                <a:cs typeface="+mj-cs"/>
              </a:rPr>
              <a:t>Thank you for your attention!</a:t>
            </a:r>
            <a:endParaRPr lang="ru-RU" sz="3000" i="1" dirty="0"/>
          </a:p>
        </p:txBody>
      </p:sp>
      <p:pic>
        <p:nvPicPr>
          <p:cNvPr id="11" name="Рисунок 10">
            <a:extLst>
              <a:ext uri="{FF2B5EF4-FFF2-40B4-BE49-F238E27FC236}">
                <a16:creationId xmlns:a16="http://schemas.microsoft.com/office/drawing/2014/main" id="{B07A1F5C-51F4-4B39-93AE-D2B993146221}"/>
              </a:ext>
            </a:extLst>
          </p:cNvPr>
          <p:cNvPicPr/>
          <p:nvPr/>
        </p:nvPicPr>
        <p:blipFill>
          <a:blip r:embed="rId2" cstate="print">
            <a:extLst>
              <a:ext uri="{28A0092B-C50C-407E-A947-70E740481C1C}">
                <a14:useLocalDpi xmlns:a14="http://schemas.microsoft.com/office/drawing/2010/main" val="0"/>
              </a:ext>
            </a:extLst>
          </a:blip>
          <a:srcRect/>
          <a:stretch/>
        </p:blipFill>
        <p:spPr>
          <a:xfrm>
            <a:off x="0" y="1844824"/>
            <a:ext cx="9144000" cy="5013175"/>
          </a:xfrm>
          <a:prstGeom prst="rect">
            <a:avLst/>
          </a:prstGeom>
          <a:ln>
            <a:noFill/>
          </a:ln>
        </p:spPr>
      </p:pic>
      <p:sp>
        <p:nvSpPr>
          <p:cNvPr id="13" name="TextBox 12">
            <a:extLst>
              <a:ext uri="{FF2B5EF4-FFF2-40B4-BE49-F238E27FC236}">
                <a16:creationId xmlns:a16="http://schemas.microsoft.com/office/drawing/2014/main" id="{DD7725A5-4893-4A70-8AC0-EC47A4BAF003}"/>
              </a:ext>
            </a:extLst>
          </p:cNvPr>
          <p:cNvSpPr txBox="1">
            <a:spLocks noChangeArrowheads="1"/>
          </p:cNvSpPr>
          <p:nvPr/>
        </p:nvSpPr>
        <p:spPr bwMode="auto">
          <a:xfrm>
            <a:off x="5195964" y="1218709"/>
            <a:ext cx="33123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3000"/>
              </a:lnSpc>
              <a:spcAft>
                <a:spcPts val="1425"/>
              </a:spcAft>
              <a:buClr>
                <a:srgbClr val="000000"/>
              </a:buClr>
              <a:buSzPct val="100000"/>
              <a:buFont typeface="Times New Roman" pitchFamily="18" charset="0"/>
              <a:buChar char="•"/>
              <a:defRPr kumimoji="1" sz="3200">
                <a:solidFill>
                  <a:srgbClr val="000000"/>
                </a:solidFill>
                <a:latin typeface="Arial" pitchFamily="34" charset="0"/>
                <a:ea typeface="Arial" pitchFamily="34" charset="0"/>
                <a:cs typeface="SimSun" pitchFamily="2" charset="-122"/>
              </a:defRPr>
            </a:lvl1pPr>
            <a:lvl2pPr marL="742950" indent="-285750">
              <a:lnSpc>
                <a:spcPct val="93000"/>
              </a:lnSpc>
              <a:spcAft>
                <a:spcPts val="1138"/>
              </a:spcAft>
              <a:buClr>
                <a:srgbClr val="000000"/>
              </a:buClr>
              <a:buSzPct val="100000"/>
              <a:buFont typeface="Times New Roman" pitchFamily="18" charset="0"/>
              <a:buChar char="–"/>
              <a:defRPr kumimoji="1" sz="2800">
                <a:solidFill>
                  <a:srgbClr val="000000"/>
                </a:solidFill>
                <a:latin typeface="Arial" pitchFamily="34" charset="0"/>
                <a:ea typeface="SimSun" pitchFamily="2" charset="-122"/>
                <a:cs typeface="SimSun" pitchFamily="2" charset="-122"/>
              </a:defRPr>
            </a:lvl2pPr>
            <a:lvl3pPr marL="1143000" indent="-228600">
              <a:lnSpc>
                <a:spcPct val="93000"/>
              </a:lnSpc>
              <a:spcAft>
                <a:spcPts val="850"/>
              </a:spcAft>
              <a:buClr>
                <a:srgbClr val="000000"/>
              </a:buClr>
              <a:buSzPct val="100000"/>
              <a:buFont typeface="Times New Roman" pitchFamily="18" charset="0"/>
              <a:buChar char="•"/>
              <a:defRPr kumimoji="1" sz="2400">
                <a:solidFill>
                  <a:srgbClr val="000000"/>
                </a:solidFill>
                <a:latin typeface="Arial" pitchFamily="34" charset="0"/>
                <a:ea typeface="SimSun" pitchFamily="2" charset="-122"/>
                <a:cs typeface="SimSun" pitchFamily="2" charset="-122"/>
              </a:defRPr>
            </a:lvl3pPr>
            <a:lvl4pPr marL="1600200" indent="-228600">
              <a:lnSpc>
                <a:spcPct val="93000"/>
              </a:lnSpc>
              <a:spcAft>
                <a:spcPts val="575"/>
              </a:spcAft>
              <a:buClr>
                <a:srgbClr val="000000"/>
              </a:buClr>
              <a:buSzPct val="100000"/>
              <a:buFont typeface="Times New Roman" pitchFamily="18" charset="0"/>
              <a:buChar char="–"/>
              <a:defRPr kumimoji="1" sz="2000">
                <a:solidFill>
                  <a:srgbClr val="000000"/>
                </a:solidFill>
                <a:latin typeface="Arial" pitchFamily="34" charset="0"/>
                <a:ea typeface="SimSun" pitchFamily="2" charset="-122"/>
                <a:cs typeface="SimSun" pitchFamily="2" charset="-122"/>
              </a:defRPr>
            </a:lvl4pPr>
            <a:lvl5pPr marL="2057400" indent="-228600">
              <a:lnSpc>
                <a:spcPct val="93000"/>
              </a:lnSpc>
              <a:spcAft>
                <a:spcPts val="288"/>
              </a:spcAft>
              <a:buClr>
                <a:srgbClr val="000000"/>
              </a:buClr>
              <a:buSzPct val="100000"/>
              <a:buFont typeface="Times New Roman" pitchFamily="18" charset="0"/>
              <a:buChar char="»"/>
              <a:defRPr kumimoji="1" sz="2000">
                <a:solidFill>
                  <a:srgbClr val="000000"/>
                </a:solidFill>
                <a:latin typeface="Arial" pitchFamily="34" charset="0"/>
                <a:ea typeface="SimSun" pitchFamily="2" charset="-122"/>
                <a:cs typeface="SimSun" pitchFamily="2" charset="-122"/>
              </a:defRPr>
            </a:lvl5pPr>
            <a:lvl6pPr marL="2514600" indent="-228600" eaLnBrk="0" fontAlgn="base" hangingPunct="0">
              <a:lnSpc>
                <a:spcPct val="93000"/>
              </a:lnSpc>
              <a:spcBef>
                <a:spcPct val="0"/>
              </a:spcBef>
              <a:spcAft>
                <a:spcPts val="288"/>
              </a:spcAft>
              <a:buClr>
                <a:srgbClr val="000000"/>
              </a:buClr>
              <a:buSzPct val="100000"/>
              <a:buFont typeface="Times New Roman" pitchFamily="18" charset="0"/>
              <a:buChar char="»"/>
              <a:defRPr kumimoji="1" sz="2000">
                <a:solidFill>
                  <a:srgbClr val="000000"/>
                </a:solidFill>
                <a:latin typeface="Arial" pitchFamily="34" charset="0"/>
                <a:ea typeface="SimSun" pitchFamily="2" charset="-122"/>
                <a:cs typeface="SimSun" pitchFamily="2" charset="-122"/>
              </a:defRPr>
            </a:lvl6pPr>
            <a:lvl7pPr marL="2971800" indent="-228600" eaLnBrk="0" fontAlgn="base" hangingPunct="0">
              <a:lnSpc>
                <a:spcPct val="93000"/>
              </a:lnSpc>
              <a:spcBef>
                <a:spcPct val="0"/>
              </a:spcBef>
              <a:spcAft>
                <a:spcPts val="288"/>
              </a:spcAft>
              <a:buClr>
                <a:srgbClr val="000000"/>
              </a:buClr>
              <a:buSzPct val="100000"/>
              <a:buFont typeface="Times New Roman" pitchFamily="18" charset="0"/>
              <a:buChar char="»"/>
              <a:defRPr kumimoji="1" sz="2000">
                <a:solidFill>
                  <a:srgbClr val="000000"/>
                </a:solidFill>
                <a:latin typeface="Arial" pitchFamily="34" charset="0"/>
                <a:ea typeface="SimSun" pitchFamily="2" charset="-122"/>
                <a:cs typeface="SimSun" pitchFamily="2" charset="-122"/>
              </a:defRPr>
            </a:lvl7pPr>
            <a:lvl8pPr marL="3429000" indent="-228600" eaLnBrk="0" fontAlgn="base" hangingPunct="0">
              <a:lnSpc>
                <a:spcPct val="93000"/>
              </a:lnSpc>
              <a:spcBef>
                <a:spcPct val="0"/>
              </a:spcBef>
              <a:spcAft>
                <a:spcPts val="288"/>
              </a:spcAft>
              <a:buClr>
                <a:srgbClr val="000000"/>
              </a:buClr>
              <a:buSzPct val="100000"/>
              <a:buFont typeface="Times New Roman" pitchFamily="18" charset="0"/>
              <a:buChar char="»"/>
              <a:defRPr kumimoji="1" sz="2000">
                <a:solidFill>
                  <a:srgbClr val="000000"/>
                </a:solidFill>
                <a:latin typeface="Arial" pitchFamily="34" charset="0"/>
                <a:ea typeface="SimSun" pitchFamily="2" charset="-122"/>
                <a:cs typeface="SimSun" pitchFamily="2" charset="-122"/>
              </a:defRPr>
            </a:lvl8pPr>
            <a:lvl9pPr marL="3886200" indent="-228600" eaLnBrk="0" fontAlgn="base" hangingPunct="0">
              <a:lnSpc>
                <a:spcPct val="93000"/>
              </a:lnSpc>
              <a:spcBef>
                <a:spcPct val="0"/>
              </a:spcBef>
              <a:spcAft>
                <a:spcPts val="288"/>
              </a:spcAft>
              <a:buClr>
                <a:srgbClr val="000000"/>
              </a:buClr>
              <a:buSzPct val="100000"/>
              <a:buFont typeface="Times New Roman" pitchFamily="18" charset="0"/>
              <a:buChar char="»"/>
              <a:defRPr kumimoji="1" sz="2000">
                <a:solidFill>
                  <a:srgbClr val="000000"/>
                </a:solidFill>
                <a:latin typeface="Arial" pitchFamily="34" charset="0"/>
                <a:ea typeface="SimSun" pitchFamily="2" charset="-122"/>
                <a:cs typeface="SimSun" pitchFamily="2" charset="-122"/>
              </a:defRPr>
            </a:lvl9pPr>
          </a:lstStyle>
          <a:p>
            <a:pPr algn="ctr" eaLnBrk="1" hangingPunct="1">
              <a:lnSpc>
                <a:spcPct val="100000"/>
              </a:lnSpc>
              <a:spcAft>
                <a:spcPct val="0"/>
              </a:spcAft>
              <a:buClrTx/>
              <a:buSzTx/>
              <a:buFontTx/>
              <a:buNone/>
            </a:pPr>
            <a:r>
              <a:rPr kumimoji="0" lang="en-US" altLang="ru-RU" sz="2000" b="1" i="1" dirty="0">
                <a:solidFill>
                  <a:schemeClr val="tx1"/>
                </a:solidFill>
                <a:latin typeface="Calibri" pitchFamily="34" charset="0"/>
                <a:ea typeface="SimSun" pitchFamily="2" charset="-122"/>
                <a:cs typeface="Arial" pitchFamily="34" charset="0"/>
              </a:rPr>
              <a:t>We are open for cooperation!</a:t>
            </a:r>
            <a:endParaRPr kumimoji="0" lang="ru-RU" altLang="ru-RU" sz="2000" b="1" i="1" dirty="0">
              <a:solidFill>
                <a:schemeClr val="tx1"/>
              </a:solidFill>
              <a:latin typeface="Calibri" pitchFamily="34" charset="0"/>
              <a:ea typeface="SimSun" pitchFamily="2" charset="-122"/>
              <a:cs typeface="Arial" pitchFamily="34" charset="0"/>
            </a:endParaRPr>
          </a:p>
        </p:txBody>
      </p:sp>
      <p:sp>
        <p:nvSpPr>
          <p:cNvPr id="3" name="Text Box 3">
            <a:extLst>
              <a:ext uri="{FF2B5EF4-FFF2-40B4-BE49-F238E27FC236}">
                <a16:creationId xmlns:a16="http://schemas.microsoft.com/office/drawing/2014/main" id="{444988BA-EB30-A823-A7E8-6724F1C1BCB7}"/>
              </a:ext>
            </a:extLst>
          </p:cNvPr>
          <p:cNvSpPr txBox="1">
            <a:spLocks noChangeArrowheads="1"/>
          </p:cNvSpPr>
          <p:nvPr/>
        </p:nvSpPr>
        <p:spPr bwMode="auto">
          <a:xfrm>
            <a:off x="0" y="1052736"/>
            <a:ext cx="3011934" cy="3660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6430" rIns="90000" bIns="45000"/>
          <a:lstStyle>
            <a:lvl1pPr>
              <a:tabLst>
                <a:tab pos="457200" algn="l"/>
                <a:tab pos="914400" algn="l"/>
                <a:tab pos="1371600" algn="l"/>
                <a:tab pos="1828800" algn="l"/>
                <a:tab pos="2286000" algn="l"/>
                <a:tab pos="2743200" algn="l"/>
              </a:tabLst>
              <a:defRPr>
                <a:solidFill>
                  <a:srgbClr val="000000"/>
                </a:solidFill>
                <a:latin typeface="Arial" charset="0"/>
                <a:ea typeface="WenQuanYi Micro Hei" charset="0"/>
                <a:cs typeface="WenQuanYi Micro Hei" charset="0"/>
              </a:defRPr>
            </a:lvl1pPr>
            <a:lvl2pPr>
              <a:tabLst>
                <a:tab pos="457200" algn="l"/>
                <a:tab pos="914400" algn="l"/>
                <a:tab pos="1371600" algn="l"/>
                <a:tab pos="1828800" algn="l"/>
                <a:tab pos="2286000" algn="l"/>
                <a:tab pos="2743200" algn="l"/>
              </a:tabLst>
              <a:defRPr>
                <a:solidFill>
                  <a:srgbClr val="000000"/>
                </a:solidFill>
                <a:latin typeface="Arial" charset="0"/>
                <a:ea typeface="WenQuanYi Micro Hei" charset="0"/>
                <a:cs typeface="WenQuanYi Micro Hei" charset="0"/>
              </a:defRPr>
            </a:lvl2pPr>
            <a:lvl3pPr>
              <a:tabLst>
                <a:tab pos="457200" algn="l"/>
                <a:tab pos="914400" algn="l"/>
                <a:tab pos="1371600" algn="l"/>
                <a:tab pos="1828800" algn="l"/>
                <a:tab pos="2286000" algn="l"/>
                <a:tab pos="2743200" algn="l"/>
              </a:tabLst>
              <a:defRPr>
                <a:solidFill>
                  <a:srgbClr val="000000"/>
                </a:solidFill>
                <a:latin typeface="Arial" charset="0"/>
                <a:ea typeface="WenQuanYi Micro Hei" charset="0"/>
                <a:cs typeface="WenQuanYi Micro Hei" charset="0"/>
              </a:defRPr>
            </a:lvl3pPr>
            <a:lvl4pPr>
              <a:tabLst>
                <a:tab pos="457200" algn="l"/>
                <a:tab pos="914400" algn="l"/>
                <a:tab pos="1371600" algn="l"/>
                <a:tab pos="1828800" algn="l"/>
                <a:tab pos="2286000" algn="l"/>
                <a:tab pos="2743200" algn="l"/>
              </a:tabLst>
              <a:defRPr>
                <a:solidFill>
                  <a:srgbClr val="000000"/>
                </a:solidFill>
                <a:latin typeface="Arial" charset="0"/>
                <a:ea typeface="WenQuanYi Micro Hei" charset="0"/>
                <a:cs typeface="WenQuanYi Micro Hei" charset="0"/>
              </a:defRPr>
            </a:lvl4pPr>
            <a:lvl5pPr>
              <a:tabLst>
                <a:tab pos="457200" algn="l"/>
                <a:tab pos="914400" algn="l"/>
                <a:tab pos="1371600" algn="l"/>
                <a:tab pos="1828800" algn="l"/>
                <a:tab pos="2286000" algn="l"/>
                <a:tab pos="2743200" algn="l"/>
              </a:tabLst>
              <a:defRPr>
                <a:solidFill>
                  <a:srgbClr val="000000"/>
                </a:solidFill>
                <a:latin typeface="Arial" charset="0"/>
                <a:ea typeface="WenQuanYi Micro Hei" charset="0"/>
                <a:cs typeface="WenQuanYi Micro Hei" charset="0"/>
              </a:defRPr>
            </a:lvl5pPr>
            <a:lvl6pPr marL="25146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rgbClr val="000000"/>
                </a:solidFill>
                <a:latin typeface="Arial" charset="0"/>
                <a:ea typeface="WenQuanYi Micro Hei" charset="0"/>
                <a:cs typeface="WenQuanYi Micro Hei" charset="0"/>
              </a:defRPr>
            </a:lvl6pPr>
            <a:lvl7pPr marL="29718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rgbClr val="000000"/>
                </a:solidFill>
                <a:latin typeface="Arial" charset="0"/>
                <a:ea typeface="WenQuanYi Micro Hei" charset="0"/>
                <a:cs typeface="WenQuanYi Micro Hei" charset="0"/>
              </a:defRPr>
            </a:lvl7pPr>
            <a:lvl8pPr marL="34290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rgbClr val="000000"/>
                </a:solidFill>
                <a:latin typeface="Arial" charset="0"/>
                <a:ea typeface="WenQuanYi Micro Hei" charset="0"/>
                <a:cs typeface="WenQuanYi Micro Hei" charset="0"/>
              </a:defRPr>
            </a:lvl8pPr>
            <a:lvl9pPr marL="38862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rgbClr val="000000"/>
                </a:solidFill>
                <a:latin typeface="Arial" charset="0"/>
                <a:ea typeface="WenQuanYi Micro Hei" charset="0"/>
                <a:cs typeface="WenQuanYi Micro Hei" charset="0"/>
              </a:defRPr>
            </a:lvl9pPr>
          </a:lstStyle>
          <a:p>
            <a:r>
              <a:rPr lang="en-US" altLang="ru-RU" sz="1600" b="1" dirty="0">
                <a:solidFill>
                  <a:schemeClr val="tx1"/>
                </a:solidFill>
              </a:rPr>
              <a:t>More information</a:t>
            </a:r>
            <a:r>
              <a:rPr lang="en-US" altLang="ru-RU" sz="1600" dirty="0">
                <a:solidFill>
                  <a:schemeClr val="tx1"/>
                </a:solidFill>
              </a:rPr>
              <a:t>: </a:t>
            </a:r>
            <a:r>
              <a:rPr lang="en-US" altLang="ru-RU" sz="1600" b="1" dirty="0">
                <a:solidFill>
                  <a:srgbClr val="008000"/>
                </a:solidFill>
              </a:rPr>
              <a:t>bmn.jinr.ru</a:t>
            </a:r>
            <a:r>
              <a:rPr lang="en-US" altLang="ru-RU" sz="1600" b="1" dirty="0">
                <a:solidFill>
                  <a:schemeClr val="tx1"/>
                </a:solidFill>
              </a:rPr>
              <a:t> </a:t>
            </a:r>
            <a:endParaRPr lang="en-US" altLang="ru-RU" sz="1600" dirty="0">
              <a:solidFill>
                <a:srgbClr val="008000"/>
              </a:solidFill>
            </a:endParaRPr>
          </a:p>
          <a:p>
            <a:r>
              <a:rPr lang="en-US" altLang="ru-RU" sz="1600" dirty="0">
                <a:solidFill>
                  <a:schemeClr val="tx1"/>
                </a:solidFill>
              </a:rPr>
              <a:t>                              </a:t>
            </a:r>
            <a:endParaRPr lang="en-US" altLang="ru-RU" sz="1600" dirty="0">
              <a:solidFill>
                <a:srgbClr val="008000"/>
              </a:solidFill>
            </a:endParaRPr>
          </a:p>
        </p:txBody>
      </p:sp>
      <p:sp>
        <p:nvSpPr>
          <p:cNvPr id="6" name="TextBox 5">
            <a:extLst>
              <a:ext uri="{FF2B5EF4-FFF2-40B4-BE49-F238E27FC236}">
                <a16:creationId xmlns:a16="http://schemas.microsoft.com/office/drawing/2014/main" id="{B63F9C66-37AD-87EE-5400-0CABDC673709}"/>
              </a:ext>
            </a:extLst>
          </p:cNvPr>
          <p:cNvSpPr txBox="1"/>
          <p:nvPr/>
        </p:nvSpPr>
        <p:spPr>
          <a:xfrm>
            <a:off x="0" y="1418764"/>
            <a:ext cx="2291854" cy="338554"/>
          </a:xfrm>
          <a:prstGeom prst="rect">
            <a:avLst/>
          </a:prstGeom>
          <a:noFill/>
        </p:spPr>
        <p:txBody>
          <a:bodyPr wrap="square">
            <a:spAutoFit/>
          </a:bodyPr>
          <a:lstStyle/>
          <a:p>
            <a:pPr marL="0" marR="0" lvl="0" indent="0" defTabSz="914400" rtl="0" eaLnBrk="1" fontAlgn="base" latinLnBrk="0" hangingPunct="1">
              <a:lnSpc>
                <a:spcPct val="100000"/>
              </a:lnSpc>
              <a:spcBef>
                <a:spcPts val="900"/>
              </a:spcBef>
              <a:spcAft>
                <a:spcPct val="0"/>
              </a:spcAft>
              <a:buClrTx/>
              <a:buSzTx/>
              <a:buFontTx/>
              <a:buNone/>
              <a:tabLst/>
              <a:defRPr/>
            </a:pPr>
            <a:r>
              <a:rPr kumimoji="0" lang="en-US" altLang="ru-RU" sz="1600" b="1" i="0" u="none" strike="noStrike" kern="1200" cap="none" spc="0" normalizeH="0" baseline="0" noProof="0" dirty="0">
                <a:ln>
                  <a:noFill/>
                </a:ln>
                <a:solidFill>
                  <a:srgbClr val="000000"/>
                </a:solidFill>
                <a:effectLst/>
                <a:uLnTx/>
                <a:uFillTx/>
                <a:latin typeface="Arial" charset="0"/>
                <a:ea typeface="+mn-ea"/>
                <a:cs typeface="+mn-cs"/>
              </a:rPr>
              <a:t>Email</a:t>
            </a:r>
            <a:r>
              <a:rPr kumimoji="0" lang="en-US" altLang="ru-RU" sz="1600" b="0" i="0" u="none" strike="noStrike" kern="1200" cap="none" spc="0" normalizeH="0" baseline="0" noProof="0" dirty="0">
                <a:ln>
                  <a:noFill/>
                </a:ln>
                <a:solidFill>
                  <a:srgbClr val="000000"/>
                </a:solidFill>
                <a:effectLst/>
                <a:uLnTx/>
                <a:uFillTx/>
                <a:latin typeface="Arial" charset="0"/>
                <a:ea typeface="+mn-ea"/>
                <a:cs typeface="+mn-cs"/>
              </a:rPr>
              <a:t>: </a:t>
            </a:r>
            <a:r>
              <a:rPr kumimoji="0" lang="en-US" altLang="ru-RU" sz="1600" b="0" i="1" u="none" strike="noStrike" kern="1200" cap="none" spc="0" normalizeH="0" baseline="0" noProof="0" dirty="0">
                <a:ln>
                  <a:noFill/>
                </a:ln>
                <a:solidFill>
                  <a:srgbClr val="008000"/>
                </a:solidFill>
                <a:effectLst/>
                <a:uLnTx/>
                <a:uFillTx/>
                <a:latin typeface="Arial" charset="0"/>
                <a:ea typeface="+mn-ea"/>
                <a:cs typeface="+mn-cs"/>
              </a:rPr>
              <a:t>gertsen@jinr.ru</a:t>
            </a:r>
          </a:p>
        </p:txBody>
      </p:sp>
      <p:pic>
        <p:nvPicPr>
          <p:cNvPr id="2" name="Рисунок 1">
            <a:extLst>
              <a:ext uri="{FF2B5EF4-FFF2-40B4-BE49-F238E27FC236}">
                <a16:creationId xmlns:a16="http://schemas.microsoft.com/office/drawing/2014/main" id="{58011B4A-CCF7-0F89-6B8F-21220378C52D}"/>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p:blipFill>
        <p:spPr>
          <a:xfrm>
            <a:off x="113019" y="6410607"/>
            <a:ext cx="612068" cy="344288"/>
          </a:xfrm>
          <a:prstGeom prst="rect">
            <a:avLst/>
          </a:prstGeom>
          <a:solidFill>
            <a:schemeClr val="bg1">
              <a:alpha val="36000"/>
            </a:schemeClr>
          </a:solidFill>
        </p:spPr>
      </p:pic>
      <p:pic>
        <p:nvPicPr>
          <p:cNvPr id="4" name="Рисунок 3">
            <a:extLst>
              <a:ext uri="{FF2B5EF4-FFF2-40B4-BE49-F238E27FC236}">
                <a16:creationId xmlns:a16="http://schemas.microsoft.com/office/drawing/2014/main" id="{5440D353-5DED-F901-DCDC-FA8A40E34176}"/>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p:blipFill>
        <p:spPr>
          <a:xfrm>
            <a:off x="107504" y="1917909"/>
            <a:ext cx="612068" cy="344288"/>
          </a:xfrm>
          <a:prstGeom prst="rect">
            <a:avLst/>
          </a:prstGeom>
          <a:solidFill>
            <a:schemeClr val="bg1">
              <a:alpha val="53000"/>
            </a:schemeClr>
          </a:solidFill>
        </p:spPr>
      </p:pic>
      <p:pic>
        <p:nvPicPr>
          <p:cNvPr id="5" name="Рисунок 4">
            <a:extLst>
              <a:ext uri="{FF2B5EF4-FFF2-40B4-BE49-F238E27FC236}">
                <a16:creationId xmlns:a16="http://schemas.microsoft.com/office/drawing/2014/main" id="{DA334306-E47A-6C90-23C5-5907D81EC190}"/>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p:blipFill>
        <p:spPr>
          <a:xfrm>
            <a:off x="8418913" y="6410607"/>
            <a:ext cx="612068" cy="344288"/>
          </a:xfrm>
          <a:prstGeom prst="rect">
            <a:avLst/>
          </a:prstGeom>
          <a:solidFill>
            <a:schemeClr val="bg1">
              <a:alpha val="33000"/>
            </a:schemeClr>
          </a:solidFill>
        </p:spPr>
      </p:pic>
      <p:pic>
        <p:nvPicPr>
          <p:cNvPr id="7" name="Рисунок 6">
            <a:extLst>
              <a:ext uri="{FF2B5EF4-FFF2-40B4-BE49-F238E27FC236}">
                <a16:creationId xmlns:a16="http://schemas.microsoft.com/office/drawing/2014/main" id="{A0194584-12EA-DE29-65EB-8DA974D9DA08}"/>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p:blipFill>
        <p:spPr>
          <a:xfrm>
            <a:off x="8418913" y="1917909"/>
            <a:ext cx="612068" cy="344288"/>
          </a:xfrm>
          <a:prstGeom prst="rect">
            <a:avLst/>
          </a:prstGeom>
          <a:solidFill>
            <a:schemeClr val="bg1">
              <a:alpha val="43000"/>
            </a:schemeClr>
          </a:solidFill>
        </p:spPr>
      </p:pic>
    </p:spTree>
    <p:extLst>
      <p:ext uri="{BB962C8B-B14F-4D97-AF65-F5344CB8AC3E}">
        <p14:creationId xmlns:p14="http://schemas.microsoft.com/office/powerpoint/2010/main" val="2849017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Shape 1"/>
          <p:cNvSpPr txBox="1"/>
          <p:nvPr/>
        </p:nvSpPr>
        <p:spPr>
          <a:xfrm>
            <a:off x="0" y="413542"/>
            <a:ext cx="9144000" cy="576064"/>
          </a:xfrm>
          <a:prstGeom prst="rect">
            <a:avLst/>
          </a:prstGeom>
          <a:noFill/>
          <a:ln>
            <a:noFill/>
          </a:ln>
        </p:spPr>
        <p:txBody>
          <a:bodyPr lIns="0" tIns="0" rIns="0" bIns="0" anchor="ctr"/>
          <a:lstStyle/>
          <a:p>
            <a:pPr algn="ct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Software Group Status</a:t>
            </a:r>
          </a:p>
        </p:txBody>
      </p:sp>
      <p:sp>
        <p:nvSpPr>
          <p:cNvPr id="14" name="Прямоугольник 13"/>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Номер слайда 3"/>
          <p:cNvSpPr>
            <a:spLocks noGrp="1"/>
          </p:cNvSpPr>
          <p:nvPr>
            <p:ph type="sldNum" sz="quarter" idx="4294967295"/>
          </p:nvPr>
        </p:nvSpPr>
        <p:spPr>
          <a:xfrm>
            <a:off x="8532440" y="6524625"/>
            <a:ext cx="432048" cy="320675"/>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4</a:t>
            </a:fld>
            <a:endParaRPr lang="en-US" sz="1200" dirty="0">
              <a:solidFill>
                <a:schemeClr val="bg2">
                  <a:lumMod val="75000"/>
                </a:schemeClr>
              </a:solidFill>
            </a:endParaRPr>
          </a:p>
        </p:txBody>
      </p:sp>
      <p:grpSp>
        <p:nvGrpSpPr>
          <p:cNvPr id="13" name="Группа 12">
            <a:extLst>
              <a:ext uri="{FF2B5EF4-FFF2-40B4-BE49-F238E27FC236}">
                <a16:creationId xmlns:a16="http://schemas.microsoft.com/office/drawing/2014/main" id="{1881C0BA-C07E-9190-5809-13D1AC6BA37C}"/>
              </a:ext>
            </a:extLst>
          </p:cNvPr>
          <p:cNvGrpSpPr/>
          <p:nvPr/>
        </p:nvGrpSpPr>
        <p:grpSpPr>
          <a:xfrm>
            <a:off x="631614" y="1124744"/>
            <a:ext cx="7769646" cy="3312368"/>
            <a:chOff x="755576" y="1412776"/>
            <a:chExt cx="7645479" cy="3312368"/>
          </a:xfrm>
        </p:grpSpPr>
        <p:sp>
          <p:nvSpPr>
            <p:cNvPr id="25" name="Прямоугольник 24">
              <a:extLst>
                <a:ext uri="{FF2B5EF4-FFF2-40B4-BE49-F238E27FC236}">
                  <a16:creationId xmlns:a16="http://schemas.microsoft.com/office/drawing/2014/main" id="{82585BEA-72CA-4957-A1FF-D324076FE961}"/>
                </a:ext>
              </a:extLst>
            </p:cNvPr>
            <p:cNvSpPr/>
            <p:nvPr/>
          </p:nvSpPr>
          <p:spPr>
            <a:xfrm>
              <a:off x="768207" y="1462879"/>
              <a:ext cx="7632848" cy="3097451"/>
            </a:xfrm>
            <a:prstGeom prst="rect">
              <a:avLst/>
            </a:prstGeom>
          </p:spPr>
          <p:txBody>
            <a:bodyPr wrap="square">
              <a:spAutoFit/>
            </a:bodyPr>
            <a:lstStyle/>
            <a:p>
              <a:pPr algn="ctr">
                <a:spcAft>
                  <a:spcPts val="900"/>
                </a:spcAft>
              </a:pPr>
              <a:r>
                <a:rPr lang="en-US" b="1" i="1" dirty="0"/>
                <a:t>BM@N Software “Group” (</a:t>
              </a:r>
              <a:r>
                <a:rPr lang="ru-RU" b="1" i="1" dirty="0"/>
                <a:t>3</a:t>
              </a:r>
              <a:r>
                <a:rPr lang="en-US" b="1" i="1" dirty="0"/>
                <a:t> FTE): </a:t>
              </a:r>
              <a:endParaRPr lang="en-US" i="1" dirty="0"/>
            </a:p>
            <a:p>
              <a:pPr algn="just">
                <a:lnSpc>
                  <a:spcPct val="114000"/>
                </a:lnSpc>
                <a:spcAft>
                  <a:spcPts val="0"/>
                </a:spcAft>
              </a:pPr>
              <a:r>
                <a:rPr lang="en-US" i="1" dirty="0"/>
                <a:t>Konstantin GERTSENBERGER: software coordinator </a:t>
              </a:r>
            </a:p>
            <a:p>
              <a:pPr algn="just">
                <a:lnSpc>
                  <a:spcPct val="114000"/>
                </a:lnSpc>
                <a:spcAft>
                  <a:spcPts val="600"/>
                </a:spcAft>
              </a:pPr>
              <a:r>
                <a:rPr lang="en-US" sz="1400" i="1" dirty="0"/>
                <a:t>20% coordination </a:t>
              </a:r>
              <a:r>
                <a:rPr lang="ru-RU" sz="1400" b="1" i="1" dirty="0">
                  <a:latin typeface="Times New Roman" panose="02020603050405020304" pitchFamily="18" charset="0"/>
                  <a:cs typeface="Times New Roman" panose="02020603050405020304" pitchFamily="18" charset="0"/>
                </a:rPr>
                <a:t>+</a:t>
              </a:r>
              <a:r>
                <a:rPr lang="en-US" sz="1400" i="1" dirty="0">
                  <a:latin typeface="Times New Roman" panose="02020603050405020304" pitchFamily="18" charset="0"/>
                  <a:cs typeface="Times New Roman" panose="02020603050405020304" pitchFamily="18" charset="0"/>
                </a:rPr>
                <a:t> </a:t>
              </a:r>
              <a:r>
                <a:rPr lang="en-US" sz="1400" i="1" dirty="0"/>
                <a:t>20% support </a:t>
              </a:r>
              <a:r>
                <a:rPr lang="ru-RU" sz="1400" b="1" i="1" dirty="0">
                  <a:latin typeface="Times New Roman" panose="02020603050405020304" pitchFamily="18" charset="0"/>
                  <a:cs typeface="Times New Roman" panose="02020603050405020304" pitchFamily="18" charset="0"/>
                </a:rPr>
                <a:t>+</a:t>
              </a:r>
              <a:r>
                <a:rPr lang="en-US" sz="1400" i="1" dirty="0">
                  <a:latin typeface="Times New Roman" panose="02020603050405020304" pitchFamily="18" charset="0"/>
                  <a:cs typeface="Times New Roman" panose="02020603050405020304" pitchFamily="18" charset="0"/>
                </a:rPr>
                <a:t> </a:t>
              </a:r>
              <a:r>
                <a:rPr lang="en-US" sz="1400" i="1" dirty="0"/>
                <a:t>60% code </a:t>
              </a:r>
              <a:r>
                <a:rPr lang="en-US" sz="1400" i="1" u="sng" dirty="0">
                  <a:solidFill>
                    <a:srgbClr val="C00000"/>
                  </a:solidFill>
                </a:rPr>
                <a:t>MB</a:t>
              </a:r>
              <a:r>
                <a:rPr lang="en-US" sz="1400" b="1" i="1" dirty="0"/>
                <a:t>:</a:t>
              </a:r>
              <a:r>
                <a:rPr lang="en-US" sz="1400" i="1" dirty="0"/>
                <a:t> </a:t>
              </a:r>
              <a:r>
                <a:rPr lang="en-US" sz="1400" i="1" dirty="0">
                  <a:solidFill>
                    <a:srgbClr val="000000"/>
                  </a:solidFill>
                </a:rPr>
                <a:t>5</a:t>
              </a:r>
              <a:r>
                <a:rPr kumimoji="0" lang="en-US" sz="1400" b="0" i="1" u="none" strike="noStrike" kern="1200" cap="none" spc="0" normalizeH="0" baseline="0" noProof="0" dirty="0">
                  <a:ln>
                    <a:noFill/>
                  </a:ln>
                  <a:solidFill>
                    <a:srgbClr val="000000"/>
                  </a:solidFill>
                  <a:effectLst/>
                  <a:uLnTx/>
                  <a:uFillTx/>
                  <a:latin typeface="Arial" charset="0"/>
                  <a:ea typeface="+mn-ea"/>
                  <a:cs typeface="+mn-cs"/>
                </a:rPr>
                <a:t>0% coordination </a:t>
              </a:r>
              <a:r>
                <a:rPr lang="ru-RU" sz="1400" b="1" i="1" dirty="0">
                  <a:solidFill>
                    <a:srgbClr val="000000"/>
                  </a:solidFill>
                  <a:latin typeface="Times New Roman" panose="02020603050405020304" pitchFamily="18" charset="0"/>
                  <a:cs typeface="Times New Roman" panose="02020603050405020304" pitchFamily="18" charset="0"/>
                </a:rPr>
                <a:t>+</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ru-RU" sz="1400" i="1" dirty="0">
                  <a:solidFill>
                    <a:srgbClr val="000000"/>
                  </a:solidFill>
                </a:rPr>
                <a:t>3</a:t>
              </a:r>
              <a:r>
                <a:rPr kumimoji="0" lang="en-US" sz="1400" b="0" i="1" u="none" strike="noStrike" kern="1200" cap="none" spc="0" normalizeH="0" baseline="0" noProof="0" dirty="0">
                  <a:ln>
                    <a:noFill/>
                  </a:ln>
                  <a:solidFill>
                    <a:srgbClr val="000000"/>
                  </a:solidFill>
                  <a:effectLst/>
                  <a:uLnTx/>
                  <a:uFillTx/>
                  <a:latin typeface="Arial" charset="0"/>
                  <a:ea typeface="+mn-ea"/>
                  <a:cs typeface="+mn-cs"/>
                </a:rPr>
                <a:t>0% support </a:t>
              </a:r>
              <a:r>
                <a:rPr lang="ru-RU" sz="1400" b="1" i="1" dirty="0">
                  <a:solidFill>
                    <a:srgbClr val="000000"/>
                  </a:solidFill>
                  <a:latin typeface="Times New Roman" panose="02020603050405020304" pitchFamily="18" charset="0"/>
                  <a:cs typeface="Times New Roman" panose="02020603050405020304" pitchFamily="18" charset="0"/>
                </a:rPr>
                <a:t>+</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ru-RU" sz="1400" i="1" dirty="0">
                  <a:solidFill>
                    <a:srgbClr val="000000"/>
                  </a:solidFill>
                </a:rPr>
                <a:t>2</a:t>
              </a:r>
              <a:r>
                <a:rPr kumimoji="0" lang="en-US" sz="1400" b="0" i="1" u="none" strike="noStrike" kern="1200" cap="none" spc="0" normalizeH="0" baseline="0" noProof="0" dirty="0">
                  <a:ln>
                    <a:noFill/>
                  </a:ln>
                  <a:solidFill>
                    <a:srgbClr val="000000"/>
                  </a:solidFill>
                  <a:effectLst/>
                  <a:uLnTx/>
                  <a:uFillTx/>
                  <a:latin typeface="Arial" charset="0"/>
                  <a:ea typeface="+mn-ea"/>
                  <a:cs typeface="+mn-cs"/>
                </a:rPr>
                <a:t>0% code </a:t>
              </a:r>
              <a:endParaRPr lang="en-US" sz="1400" i="1" dirty="0"/>
            </a:p>
            <a:p>
              <a:pPr algn="just">
                <a:lnSpc>
                  <a:spcPct val="114000"/>
                </a:lnSpc>
                <a:spcAft>
                  <a:spcPts val="600"/>
                </a:spcAft>
              </a:pPr>
              <a:r>
                <a:rPr lang="en-US" sz="1200" i="1" dirty="0"/>
                <a:t>Development and support of the BmnRoot framework, Information Systems, Databases. BM@N services, distributed computing (&amp;NICA-Scheduler), writing documentation, tutorials…</a:t>
              </a:r>
            </a:p>
            <a:p>
              <a:pPr algn="just">
                <a:lnSpc>
                  <a:spcPct val="114000"/>
                </a:lnSpc>
                <a:spcAft>
                  <a:spcPts val="600"/>
                </a:spcAft>
              </a:pPr>
              <a:r>
                <a:rPr lang="en-US" i="1" dirty="0"/>
                <a:t>Alexander CHEBOTOV: software engineer </a:t>
              </a:r>
              <a:r>
                <a:rPr lang="ru-RU" i="1" dirty="0"/>
                <a:t>(</a:t>
              </a:r>
              <a:r>
                <a:rPr lang="en-US" i="1" dirty="0"/>
                <a:t>in JINR since 2018</a:t>
              </a:r>
              <a:r>
                <a:rPr lang="ru-RU" i="1" dirty="0"/>
                <a:t>)</a:t>
              </a:r>
              <a:endParaRPr lang="en-US" i="1" dirty="0"/>
            </a:p>
            <a:p>
              <a:pPr algn="just">
                <a:lnSpc>
                  <a:spcPct val="114000"/>
                </a:lnSpc>
                <a:spcAft>
                  <a:spcPts val="600"/>
                </a:spcAft>
              </a:pPr>
              <a:r>
                <a:rPr lang="en-US" sz="1200" i="1" dirty="0"/>
                <a:t>Improving web interface for the Condition Database, REST API interfaces to the Information Systems, Common Deployment System for the Information Systems, Auxiliary Services (File &amp; Cluster Inspectors)…</a:t>
              </a:r>
            </a:p>
            <a:p>
              <a:pPr algn="just">
                <a:lnSpc>
                  <a:spcPct val="114000"/>
                </a:lnSpc>
                <a:spcAft>
                  <a:spcPts val="600"/>
                </a:spcAft>
              </a:pPr>
              <a:r>
                <a:rPr lang="en-US" i="1" dirty="0"/>
                <a:t>Ilya ROMANOV: senior assistant </a:t>
              </a:r>
              <a:r>
                <a:rPr lang="ru-RU" i="1" dirty="0"/>
                <a:t>(</a:t>
              </a:r>
              <a:r>
                <a:rPr lang="en-US" i="1" dirty="0"/>
                <a:t>in JINR since 2022</a:t>
              </a:r>
              <a:r>
                <a:rPr lang="ru-RU" i="1" dirty="0"/>
                <a:t>)</a:t>
              </a:r>
              <a:endParaRPr lang="en-US" i="1" dirty="0"/>
            </a:p>
            <a:p>
              <a:pPr algn="just">
                <a:lnSpc>
                  <a:spcPct val="114000"/>
                </a:lnSpc>
                <a:spcAft>
                  <a:spcPts val="600"/>
                </a:spcAft>
              </a:pPr>
              <a:r>
                <a:rPr lang="en-US" sz="1200" i="1" dirty="0"/>
                <a:t>Online Processing System using FairMQ &amp; DDS, Event Display, JINR SSO Integration</a:t>
              </a:r>
            </a:p>
          </p:txBody>
        </p:sp>
        <p:sp>
          <p:nvSpPr>
            <p:cNvPr id="3" name="Прямоугольник: скругленные углы 2">
              <a:extLst>
                <a:ext uri="{FF2B5EF4-FFF2-40B4-BE49-F238E27FC236}">
                  <a16:creationId xmlns:a16="http://schemas.microsoft.com/office/drawing/2014/main" id="{2AEB3454-46DB-4835-A1CC-760B0E5D15A4}"/>
                </a:ext>
              </a:extLst>
            </p:cNvPr>
            <p:cNvSpPr/>
            <p:nvPr/>
          </p:nvSpPr>
          <p:spPr>
            <a:xfrm>
              <a:off x="755576" y="1412776"/>
              <a:ext cx="7632848" cy="331236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 name="Дата 1">
            <a:extLst>
              <a:ext uri="{FF2B5EF4-FFF2-40B4-BE49-F238E27FC236}">
                <a16:creationId xmlns:a16="http://schemas.microsoft.com/office/drawing/2014/main" id="{DA20F599-9354-32A5-85CE-5D8C438EC741}"/>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11" name="Прямоугольник 10">
            <a:extLst>
              <a:ext uri="{FF2B5EF4-FFF2-40B4-BE49-F238E27FC236}">
                <a16:creationId xmlns:a16="http://schemas.microsoft.com/office/drawing/2014/main" id="{F9023343-F819-8EB8-DE8B-660A6B2084F4}"/>
              </a:ext>
            </a:extLst>
          </p:cNvPr>
          <p:cNvSpPr/>
          <p:nvPr/>
        </p:nvSpPr>
        <p:spPr>
          <a:xfrm>
            <a:off x="4537005" y="5015276"/>
            <a:ext cx="3419371" cy="1077218"/>
          </a:xfrm>
          <a:prstGeom prst="rect">
            <a:avLst/>
          </a:prstGeom>
        </p:spPr>
        <p:txBody>
          <a:bodyPr wrap="square">
            <a:spAutoFit/>
          </a:bodyPr>
          <a:lstStyle/>
          <a:p>
            <a:pPr algn="ctr">
              <a:spcAft>
                <a:spcPts val="1200"/>
              </a:spcAft>
            </a:pPr>
            <a:r>
              <a:rPr lang="en-US" sz="1600" b="1" i="1" dirty="0">
                <a:solidFill>
                  <a:srgbClr val="006800"/>
                </a:solidFill>
              </a:rPr>
              <a:t>The BM@N Software “Group” must be increased from </a:t>
            </a:r>
            <a:r>
              <a:rPr lang="ru-RU" sz="1600" b="1" i="1" dirty="0">
                <a:solidFill>
                  <a:srgbClr val="006800"/>
                </a:solidFill>
              </a:rPr>
              <a:t>3</a:t>
            </a:r>
            <a:r>
              <a:rPr lang="en-US" sz="1600" b="1" i="1" dirty="0">
                <a:solidFill>
                  <a:srgbClr val="006800"/>
                </a:solidFill>
              </a:rPr>
              <a:t> to 6 FTE at</a:t>
            </a:r>
            <a:r>
              <a:rPr lang="en-US" sz="1600" b="1" i="1" dirty="0">
                <a:solidFill>
                  <a:srgbClr val="006800"/>
                </a:solidFill>
                <a:latin typeface="Times New Roman" panose="02020603050405020304" pitchFamily="18" charset="0"/>
                <a:cs typeface="Times New Roman" panose="02020603050405020304" pitchFamily="18" charset="0"/>
              </a:rPr>
              <a:t> </a:t>
            </a:r>
            <a:r>
              <a:rPr lang="en-US" sz="1600" b="1" i="1" dirty="0">
                <a:solidFill>
                  <a:srgbClr val="006800"/>
                </a:solidFill>
              </a:rPr>
              <a:t>least to support stable work of</a:t>
            </a:r>
            <a:r>
              <a:rPr lang="en-US" sz="1600" b="1" i="1" dirty="0">
                <a:solidFill>
                  <a:srgbClr val="006800"/>
                </a:solidFill>
                <a:latin typeface="Times New Roman" panose="02020603050405020304" pitchFamily="18" charset="0"/>
                <a:cs typeface="Times New Roman" panose="02020603050405020304" pitchFamily="18" charset="0"/>
              </a:rPr>
              <a:t> </a:t>
            </a:r>
            <a:r>
              <a:rPr lang="en-US" sz="1600" b="1" i="1" dirty="0">
                <a:solidFill>
                  <a:srgbClr val="006800"/>
                </a:solidFill>
              </a:rPr>
              <a:t>the BM@N software</a:t>
            </a:r>
          </a:p>
        </p:txBody>
      </p:sp>
      <p:grpSp>
        <p:nvGrpSpPr>
          <p:cNvPr id="33" name="Группа 32">
            <a:extLst>
              <a:ext uri="{FF2B5EF4-FFF2-40B4-BE49-F238E27FC236}">
                <a16:creationId xmlns:a16="http://schemas.microsoft.com/office/drawing/2014/main" id="{0CAD0911-F6B7-F427-4662-296B88544E6A}"/>
              </a:ext>
            </a:extLst>
          </p:cNvPr>
          <p:cNvGrpSpPr/>
          <p:nvPr/>
        </p:nvGrpSpPr>
        <p:grpSpPr>
          <a:xfrm>
            <a:off x="1259632" y="4497975"/>
            <a:ext cx="3220542" cy="2088232"/>
            <a:chOff x="2771800" y="4653136"/>
            <a:chExt cx="3220542" cy="2088232"/>
          </a:xfrm>
        </p:grpSpPr>
        <p:grpSp>
          <p:nvGrpSpPr>
            <p:cNvPr id="30" name="Группа 29">
              <a:extLst>
                <a:ext uri="{FF2B5EF4-FFF2-40B4-BE49-F238E27FC236}">
                  <a16:creationId xmlns:a16="http://schemas.microsoft.com/office/drawing/2014/main" id="{E47DDFFF-B6CB-BCCF-D656-5E7618700244}"/>
                </a:ext>
              </a:extLst>
            </p:cNvPr>
            <p:cNvGrpSpPr/>
            <p:nvPr/>
          </p:nvGrpSpPr>
          <p:grpSpPr>
            <a:xfrm>
              <a:off x="2771800" y="4653136"/>
              <a:ext cx="3220542" cy="1382434"/>
              <a:chOff x="2783465" y="4149080"/>
              <a:chExt cx="3220542" cy="1382434"/>
            </a:xfrm>
          </p:grpSpPr>
          <p:pic>
            <p:nvPicPr>
              <p:cNvPr id="18" name="Рисунок 17">
                <a:extLst>
                  <a:ext uri="{FF2B5EF4-FFF2-40B4-BE49-F238E27FC236}">
                    <a16:creationId xmlns:a16="http://schemas.microsoft.com/office/drawing/2014/main" id="{38572B8D-9731-FAF0-32ED-75D11EC3CD9B}"/>
                  </a:ext>
                </a:extLst>
              </p:cNvPr>
              <p:cNvPicPr>
                <a:picLocks noChangeAspect="1"/>
              </p:cNvPicPr>
              <p:nvPr/>
            </p:nvPicPr>
            <p:blipFill>
              <a:blip r:embed="rId2"/>
              <a:stretch>
                <a:fillRect/>
              </a:stretch>
            </p:blipFill>
            <p:spPr>
              <a:xfrm>
                <a:off x="2843808" y="4407207"/>
                <a:ext cx="576064" cy="563936"/>
              </a:xfrm>
              <a:prstGeom prst="rect">
                <a:avLst/>
              </a:prstGeom>
            </p:spPr>
          </p:pic>
          <p:pic>
            <p:nvPicPr>
              <p:cNvPr id="19" name="Рисунок 18">
                <a:extLst>
                  <a:ext uri="{FF2B5EF4-FFF2-40B4-BE49-F238E27FC236}">
                    <a16:creationId xmlns:a16="http://schemas.microsoft.com/office/drawing/2014/main" id="{7D27476E-1F51-E25C-CFF6-F50856D63129}"/>
                  </a:ext>
                </a:extLst>
              </p:cNvPr>
              <p:cNvPicPr>
                <a:picLocks noChangeAspect="1"/>
              </p:cNvPicPr>
              <p:nvPr/>
            </p:nvPicPr>
            <p:blipFill>
              <a:blip r:embed="rId2"/>
              <a:stretch>
                <a:fillRect/>
              </a:stretch>
            </p:blipFill>
            <p:spPr>
              <a:xfrm>
                <a:off x="2783465" y="4967578"/>
                <a:ext cx="576064" cy="563936"/>
              </a:xfrm>
              <a:prstGeom prst="rect">
                <a:avLst/>
              </a:prstGeom>
            </p:spPr>
          </p:pic>
          <p:sp>
            <p:nvSpPr>
              <p:cNvPr id="20" name="TextBox 19">
                <a:extLst>
                  <a:ext uri="{FF2B5EF4-FFF2-40B4-BE49-F238E27FC236}">
                    <a16:creationId xmlns:a16="http://schemas.microsoft.com/office/drawing/2014/main" id="{52975B28-FECB-F2AF-BFC6-22424EC9CA30}"/>
                  </a:ext>
                </a:extLst>
              </p:cNvPr>
              <p:cNvSpPr txBox="1"/>
              <p:nvPr/>
            </p:nvSpPr>
            <p:spPr>
              <a:xfrm>
                <a:off x="2783465" y="4149080"/>
                <a:ext cx="779381" cy="292388"/>
              </a:xfrm>
              <a:prstGeom prst="rect">
                <a:avLst/>
              </a:prstGeom>
              <a:noFill/>
            </p:spPr>
            <p:txBody>
              <a:bodyPr wrap="none" rtlCol="0">
                <a:spAutoFit/>
              </a:bodyPr>
              <a:lstStyle/>
              <a:p>
                <a:r>
                  <a:rPr lang="en-US" sz="1300" dirty="0"/>
                  <a:t>2</a:t>
                </a:r>
                <a:r>
                  <a:rPr lang="ru-RU" sz="1300" dirty="0"/>
                  <a:t>.5</a:t>
                </a:r>
                <a:r>
                  <a:rPr lang="en-US" sz="1300" dirty="0"/>
                  <a:t> FTE</a:t>
                </a:r>
                <a:endParaRPr lang="ru-RU" sz="1300" dirty="0"/>
              </a:p>
            </p:txBody>
          </p:sp>
          <p:cxnSp>
            <p:nvCxnSpPr>
              <p:cNvPr id="21" name="Прямая со стрелкой 20">
                <a:extLst>
                  <a:ext uri="{FF2B5EF4-FFF2-40B4-BE49-F238E27FC236}">
                    <a16:creationId xmlns:a16="http://schemas.microsoft.com/office/drawing/2014/main" id="{19B20542-899E-6936-7846-FEEBEBD2371D}"/>
                  </a:ext>
                </a:extLst>
              </p:cNvPr>
              <p:cNvCxnSpPr>
                <a:cxnSpLocks/>
              </p:cNvCxnSpPr>
              <p:nvPr/>
            </p:nvCxnSpPr>
            <p:spPr>
              <a:xfrm>
                <a:off x="3554345" y="5240345"/>
                <a:ext cx="1652595"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B7AB584-4E46-A1CA-C298-A2E63197B62D}"/>
                  </a:ext>
                </a:extLst>
              </p:cNvPr>
              <p:cNvSpPr txBox="1"/>
              <p:nvPr/>
            </p:nvSpPr>
            <p:spPr>
              <a:xfrm>
                <a:off x="3890058" y="4952313"/>
                <a:ext cx="928459" cy="292388"/>
              </a:xfrm>
              <a:prstGeom prst="rect">
                <a:avLst/>
              </a:prstGeom>
              <a:noFill/>
            </p:spPr>
            <p:txBody>
              <a:bodyPr wrap="none" rtlCol="0">
                <a:spAutoFit/>
              </a:bodyPr>
              <a:lstStyle/>
              <a:p>
                <a:r>
                  <a:rPr lang="ru-RU" sz="1300" dirty="0"/>
                  <a:t>2023 </a:t>
                </a:r>
                <a:r>
                  <a:rPr lang="en-US" sz="1300" dirty="0"/>
                  <a:t>year</a:t>
                </a:r>
                <a:endParaRPr lang="ru-RU" sz="1300" dirty="0"/>
              </a:p>
            </p:txBody>
          </p:sp>
          <p:pic>
            <p:nvPicPr>
              <p:cNvPr id="23" name="Рисунок 22">
                <a:extLst>
                  <a:ext uri="{FF2B5EF4-FFF2-40B4-BE49-F238E27FC236}">
                    <a16:creationId xmlns:a16="http://schemas.microsoft.com/office/drawing/2014/main" id="{B2556EEC-47B0-F6C2-781F-B5A5462B8CFA}"/>
                  </a:ext>
                </a:extLst>
              </p:cNvPr>
              <p:cNvPicPr>
                <a:picLocks noChangeAspect="1"/>
              </p:cNvPicPr>
              <p:nvPr/>
            </p:nvPicPr>
            <p:blipFill>
              <a:blip r:embed="rId2"/>
              <a:stretch>
                <a:fillRect/>
              </a:stretch>
            </p:blipFill>
            <p:spPr>
              <a:xfrm>
                <a:off x="5424431" y="4407207"/>
                <a:ext cx="576064" cy="563936"/>
              </a:xfrm>
              <a:prstGeom prst="rect">
                <a:avLst/>
              </a:prstGeom>
            </p:spPr>
          </p:pic>
          <p:pic>
            <p:nvPicPr>
              <p:cNvPr id="24" name="Рисунок 23">
                <a:extLst>
                  <a:ext uri="{FF2B5EF4-FFF2-40B4-BE49-F238E27FC236}">
                    <a16:creationId xmlns:a16="http://schemas.microsoft.com/office/drawing/2014/main" id="{940C7253-8DE3-E785-E63B-E076BF50AC6B}"/>
                  </a:ext>
                </a:extLst>
              </p:cNvPr>
              <p:cNvPicPr>
                <a:picLocks noChangeAspect="1"/>
              </p:cNvPicPr>
              <p:nvPr/>
            </p:nvPicPr>
            <p:blipFill>
              <a:blip r:embed="rId2"/>
              <a:stretch>
                <a:fillRect/>
              </a:stretch>
            </p:blipFill>
            <p:spPr>
              <a:xfrm>
                <a:off x="5364088" y="4967578"/>
                <a:ext cx="576064" cy="563936"/>
              </a:xfrm>
              <a:prstGeom prst="rect">
                <a:avLst/>
              </a:prstGeom>
            </p:spPr>
          </p:pic>
          <p:sp>
            <p:nvSpPr>
              <p:cNvPr id="26" name="TextBox 25">
                <a:extLst>
                  <a:ext uri="{FF2B5EF4-FFF2-40B4-BE49-F238E27FC236}">
                    <a16:creationId xmlns:a16="http://schemas.microsoft.com/office/drawing/2014/main" id="{AACEA44A-F751-BC5F-F54E-4579CDEC4DD0}"/>
                  </a:ext>
                </a:extLst>
              </p:cNvPr>
              <p:cNvSpPr txBox="1"/>
              <p:nvPr/>
            </p:nvSpPr>
            <p:spPr>
              <a:xfrm>
                <a:off x="5364088" y="4149080"/>
                <a:ext cx="639919" cy="292388"/>
              </a:xfrm>
              <a:prstGeom prst="rect">
                <a:avLst/>
              </a:prstGeom>
              <a:noFill/>
            </p:spPr>
            <p:txBody>
              <a:bodyPr wrap="none" rtlCol="0">
                <a:spAutoFit/>
              </a:bodyPr>
              <a:lstStyle/>
              <a:p>
                <a:r>
                  <a:rPr lang="ru-RU" sz="1300" dirty="0"/>
                  <a:t>3</a:t>
                </a:r>
                <a:r>
                  <a:rPr lang="en-US" sz="1300" dirty="0"/>
                  <a:t> FTE</a:t>
                </a:r>
                <a:endParaRPr lang="ru-RU" sz="1300" dirty="0"/>
              </a:p>
            </p:txBody>
          </p:sp>
        </p:grpSp>
        <p:pic>
          <p:nvPicPr>
            <p:cNvPr id="31" name="Рисунок 30">
              <a:extLst>
                <a:ext uri="{FF2B5EF4-FFF2-40B4-BE49-F238E27FC236}">
                  <a16:creationId xmlns:a16="http://schemas.microsoft.com/office/drawing/2014/main" id="{0D20C486-0C35-5410-6307-2AA6EC204C27}"/>
                </a:ext>
              </a:extLst>
            </p:cNvPr>
            <p:cNvPicPr>
              <a:picLocks noChangeAspect="1"/>
            </p:cNvPicPr>
            <p:nvPr/>
          </p:nvPicPr>
          <p:blipFill>
            <a:blip r:embed="rId2"/>
            <a:stretch>
              <a:fillRect/>
            </a:stretch>
          </p:blipFill>
          <p:spPr>
            <a:xfrm>
              <a:off x="5347383" y="6035570"/>
              <a:ext cx="576064" cy="563936"/>
            </a:xfrm>
            <a:prstGeom prst="rect">
              <a:avLst/>
            </a:prstGeom>
          </p:spPr>
        </p:pic>
        <p:pic>
          <p:nvPicPr>
            <p:cNvPr id="32" name="Рисунок 31">
              <a:extLst>
                <a:ext uri="{FF2B5EF4-FFF2-40B4-BE49-F238E27FC236}">
                  <a16:creationId xmlns:a16="http://schemas.microsoft.com/office/drawing/2014/main" id="{CBF3DC7C-5989-8BA2-5844-D3800D53A712}"/>
                </a:ext>
              </a:extLst>
            </p:cNvPr>
            <p:cNvPicPr>
              <a:picLocks noChangeAspect="1"/>
            </p:cNvPicPr>
            <p:nvPr/>
          </p:nvPicPr>
          <p:blipFill rotWithShape="1">
            <a:blip r:embed="rId2"/>
            <a:srcRect t="51070" b="-51070"/>
            <a:stretch/>
          </p:blipFill>
          <p:spPr>
            <a:xfrm>
              <a:off x="2771800" y="6177432"/>
              <a:ext cx="576064" cy="563936"/>
            </a:xfrm>
            <a:prstGeom prst="rect">
              <a:avLst/>
            </a:prstGeom>
          </p:spPr>
        </p:pic>
      </p:grpSp>
    </p:spTree>
    <p:extLst>
      <p:ext uri="{BB962C8B-B14F-4D97-AF65-F5344CB8AC3E}">
        <p14:creationId xmlns:p14="http://schemas.microsoft.com/office/powerpoint/2010/main" val="1313147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Прямоугольник 55">
            <a:extLst>
              <a:ext uri="{FF2B5EF4-FFF2-40B4-BE49-F238E27FC236}">
                <a16:creationId xmlns:a16="http://schemas.microsoft.com/office/drawing/2014/main" id="{22F9FA5F-923E-4379-893B-3BDADEDE238C}"/>
              </a:ext>
            </a:extLst>
          </p:cNvPr>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Номер слайда 3">
            <a:extLst>
              <a:ext uri="{FF2B5EF4-FFF2-40B4-BE49-F238E27FC236}">
                <a16:creationId xmlns:a16="http://schemas.microsoft.com/office/drawing/2014/main" id="{9F4FDD5E-9434-40AB-BF3C-49A64CFF4F9A}"/>
              </a:ext>
            </a:extLst>
          </p:cNvPr>
          <p:cNvSpPr txBox="1">
            <a:spLocks/>
          </p:cNvSpPr>
          <p:nvPr/>
        </p:nvSpPr>
        <p:spPr bwMode="auto">
          <a:xfrm>
            <a:off x="8532440" y="6524625"/>
            <a:ext cx="43204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5</a:t>
            </a:fld>
            <a:endParaRPr lang="en-US" sz="1200" dirty="0">
              <a:solidFill>
                <a:schemeClr val="bg2">
                  <a:lumMod val="75000"/>
                </a:schemeClr>
              </a:solidFill>
            </a:endParaRPr>
          </a:p>
        </p:txBody>
      </p:sp>
      <p:sp>
        <p:nvSpPr>
          <p:cNvPr id="31" name="TextShape 1">
            <a:extLst>
              <a:ext uri="{FF2B5EF4-FFF2-40B4-BE49-F238E27FC236}">
                <a16:creationId xmlns:a16="http://schemas.microsoft.com/office/drawing/2014/main" id="{865D51C2-C5E0-42D2-997F-BB73782F4679}"/>
              </a:ext>
            </a:extLst>
          </p:cNvPr>
          <p:cNvSpPr txBox="1"/>
          <p:nvPr/>
        </p:nvSpPr>
        <p:spPr>
          <a:xfrm>
            <a:off x="0" y="413542"/>
            <a:ext cx="9144000" cy="576064"/>
          </a:xfrm>
          <a:prstGeom prst="rect">
            <a:avLst/>
          </a:prstGeom>
          <a:noFill/>
          <a:ln>
            <a:noFill/>
          </a:ln>
        </p:spPr>
        <p:txBody>
          <a:bodyPr lIns="0" tIns="0" rIns="0" bIns="0" anchor="ctr"/>
          <a:lstStyle/>
          <a:p>
            <a:pPr algn="ct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Concise Roadmap</a:t>
            </a:r>
            <a:r>
              <a:rPr lang="ru-RU" sz="3000" b="1" spc="-1" dirty="0">
                <a:solidFill>
                  <a:schemeClr val="bg1"/>
                </a:solidFill>
                <a:effectLst>
                  <a:outerShdw blurRad="38100" dist="38100" dir="2700000" algn="tl">
                    <a:srgbClr val="000000">
                      <a:alpha val="43137"/>
                    </a:srgbClr>
                  </a:outerShdw>
                </a:effectLst>
                <a:uFill>
                  <a:solidFill>
                    <a:srgbClr val="FFFFFF"/>
                  </a:solidFill>
                </a:uFill>
                <a:latin typeface="Arial"/>
              </a:rPr>
              <a:t> </a:t>
            </a:r>
            <a:r>
              <a:rPr lang="en-US" sz="3000" b="1" spc="-1" dirty="0">
                <a:solidFill>
                  <a:schemeClr val="bg1"/>
                </a:solidFill>
                <a:effectLst>
                  <a:outerShdw blurRad="38100" dist="38100" dir="2700000" algn="tl">
                    <a:srgbClr val="000000">
                      <a:alpha val="43137"/>
                    </a:srgbClr>
                  </a:outerShdw>
                </a:effectLst>
                <a:uFill>
                  <a:solidFill>
                    <a:srgbClr val="FFFFFF"/>
                  </a:solidFill>
                </a:uFill>
                <a:latin typeface="Arial"/>
              </a:rPr>
              <a:t>of the BM@N Software</a:t>
            </a:r>
          </a:p>
        </p:txBody>
      </p:sp>
      <p:sp>
        <p:nvSpPr>
          <p:cNvPr id="29" name="Дата 1">
            <a:extLst>
              <a:ext uri="{FF2B5EF4-FFF2-40B4-BE49-F238E27FC236}">
                <a16:creationId xmlns:a16="http://schemas.microsoft.com/office/drawing/2014/main" id="{01C94164-F622-436D-9841-C432A322B99F}"/>
              </a:ext>
            </a:extLst>
          </p:cNvPr>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graphicFrame>
        <p:nvGraphicFramePr>
          <p:cNvPr id="6" name="Таблица 6">
            <a:extLst>
              <a:ext uri="{FF2B5EF4-FFF2-40B4-BE49-F238E27FC236}">
                <a16:creationId xmlns:a16="http://schemas.microsoft.com/office/drawing/2014/main" id="{CEC9BEC2-A8B2-7E14-E138-F4D82624E8E9}"/>
              </a:ext>
            </a:extLst>
          </p:cNvPr>
          <p:cNvGraphicFramePr>
            <a:graphicFrameLocks noGrp="1"/>
          </p:cNvGraphicFramePr>
          <p:nvPr>
            <p:extLst>
              <p:ext uri="{D42A27DB-BD31-4B8C-83A1-F6EECF244321}">
                <p14:modId xmlns:p14="http://schemas.microsoft.com/office/powerpoint/2010/main" val="551022623"/>
              </p:ext>
            </p:extLst>
          </p:nvPr>
        </p:nvGraphicFramePr>
        <p:xfrm>
          <a:off x="245342" y="1024743"/>
          <a:ext cx="8634654" cy="5439516"/>
        </p:xfrm>
        <a:graphic>
          <a:graphicData uri="http://schemas.openxmlformats.org/drawingml/2006/table">
            <a:tbl>
              <a:tblPr firstRow="1" bandRow="1">
                <a:tableStyleId>{793D81CF-94F2-401A-BA57-92F5A7B2D0C5}</a:tableStyleId>
              </a:tblPr>
              <a:tblGrid>
                <a:gridCol w="716927">
                  <a:extLst>
                    <a:ext uri="{9D8B030D-6E8A-4147-A177-3AD203B41FA5}">
                      <a16:colId xmlns:a16="http://schemas.microsoft.com/office/drawing/2014/main" val="4036344264"/>
                    </a:ext>
                  </a:extLst>
                </a:gridCol>
                <a:gridCol w="6480720">
                  <a:extLst>
                    <a:ext uri="{9D8B030D-6E8A-4147-A177-3AD203B41FA5}">
                      <a16:colId xmlns:a16="http://schemas.microsoft.com/office/drawing/2014/main" val="2295407276"/>
                    </a:ext>
                  </a:extLst>
                </a:gridCol>
                <a:gridCol w="1437007">
                  <a:extLst>
                    <a:ext uri="{9D8B030D-6E8A-4147-A177-3AD203B41FA5}">
                      <a16:colId xmlns:a16="http://schemas.microsoft.com/office/drawing/2014/main" val="139945339"/>
                    </a:ext>
                  </a:extLst>
                </a:gridCol>
              </a:tblGrid>
              <a:tr h="329754">
                <a:tc>
                  <a:txBody>
                    <a:bodyPr/>
                    <a:lstStyle/>
                    <a:p>
                      <a:pPr algn="ctr"/>
                      <a:r>
                        <a:rPr lang="en-US" sz="1600" dirty="0"/>
                        <a:t>Topic</a:t>
                      </a:r>
                      <a:endParaRPr lang="ru-RU"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5C98"/>
                    </a:solidFill>
                  </a:tcPr>
                </a:tc>
                <a:tc>
                  <a:txBody>
                    <a:bodyPr/>
                    <a:lstStyle/>
                    <a:p>
                      <a:pPr algn="ctr"/>
                      <a:r>
                        <a:rPr lang="en-US" sz="1600" dirty="0"/>
                        <a:t>Development Task</a:t>
                      </a:r>
                      <a:endParaRPr lang="ru-RU"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5C98"/>
                    </a:solidFill>
                  </a:tcPr>
                </a:tc>
                <a:tc>
                  <a:txBody>
                    <a:bodyPr/>
                    <a:lstStyle/>
                    <a:p>
                      <a:pPr algn="ctr"/>
                      <a:r>
                        <a:rPr lang="en-US" sz="1600" dirty="0"/>
                        <a:t>FTE/y</a:t>
                      </a:r>
                      <a:endParaRPr lang="ru-RU"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5C98"/>
                    </a:solidFill>
                  </a:tcPr>
                </a:tc>
                <a:extLst>
                  <a:ext uri="{0D108BD9-81ED-4DB2-BD59-A6C34878D82A}">
                    <a16:rowId xmlns:a16="http://schemas.microsoft.com/office/drawing/2014/main" val="547899692"/>
                  </a:ext>
                </a:extLst>
              </a:tr>
              <a:tr h="329754">
                <a:tc rowSpan="5">
                  <a:txBody>
                    <a:bodyPr/>
                    <a:lstStyle/>
                    <a:p>
                      <a:pPr algn="ctr"/>
                      <a:r>
                        <a:rPr lang="en-US" sz="1400" dirty="0"/>
                        <a:t>BM@N Computing</a:t>
                      </a:r>
                      <a:endParaRPr lang="ru-RU" sz="140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300" dirty="0">
                          <a:solidFill>
                            <a:srgbClr val="C00000"/>
                          </a:solidFill>
                        </a:rPr>
                        <a:t>BM@N distributed data processing via WMS (DIRAC)</a:t>
                      </a:r>
                      <a:endParaRPr lang="ru-RU" sz="13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solidFill>
                            <a:srgbClr val="C00000"/>
                          </a:solidFill>
                        </a:rPr>
                        <a:t>0.25</a:t>
                      </a:r>
                      <a:endParaRPr lang="ru-RU" sz="13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9767255"/>
                  </a:ext>
                </a:extLst>
              </a:tr>
              <a:tr h="329754">
                <a:tc vMerge="1">
                  <a:txBody>
                    <a:bodyPr/>
                    <a:lstStyle/>
                    <a:p>
                      <a:pPr algn="ctr"/>
                      <a:endParaRPr lang="ru-RU"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300" dirty="0">
                          <a:solidFill>
                            <a:schemeClr val="tx1"/>
                          </a:solidFill>
                        </a:rPr>
                        <a:t>BM@N distributed data processing using File Catalogue</a:t>
                      </a:r>
                      <a:endParaRPr lang="ru-RU"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solidFill>
                            <a:srgbClr val="C00000"/>
                          </a:solidFill>
                        </a:rPr>
                        <a:t>0.25</a:t>
                      </a:r>
                      <a:endParaRPr lang="ru-RU" sz="13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9426167"/>
                  </a:ext>
                </a:extLst>
              </a:tr>
              <a:tr h="329754">
                <a:tc vMerge="1">
                  <a:txBody>
                    <a:bodyPr/>
                    <a:lstStyle/>
                    <a:p>
                      <a:pPr algn="ctr"/>
                      <a:endParaRPr lang="ru-RU"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GB" sz="1300" dirty="0">
                          <a:solidFill>
                            <a:srgbClr val="C00000"/>
                          </a:solidFill>
                        </a:rPr>
                        <a:t>Workflow Service (</a:t>
                      </a:r>
                      <a:r>
                        <a:rPr lang="en-GB" sz="1300" dirty="0" err="1">
                          <a:solidFill>
                            <a:srgbClr val="C00000"/>
                          </a:solidFill>
                        </a:rPr>
                        <a:t>AirFlow</a:t>
                      </a:r>
                      <a:r>
                        <a:rPr lang="en-GB" sz="1300" dirty="0">
                          <a:solidFill>
                            <a:srgbClr val="C00000"/>
                          </a:solidFill>
                        </a:rPr>
                        <a:t>) integration with </a:t>
                      </a:r>
                      <a:r>
                        <a:rPr lang="en-US" sz="1300" dirty="0">
                          <a:solidFill>
                            <a:srgbClr val="C00000"/>
                          </a:solidFill>
                        </a:rPr>
                        <a:t>BM@N systems</a:t>
                      </a:r>
                      <a:endParaRPr lang="ru-RU" sz="13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solidFill>
                            <a:srgbClr val="C00000"/>
                          </a:solidFill>
                        </a:rPr>
                        <a:t>0.25</a:t>
                      </a:r>
                      <a:endParaRPr lang="ru-RU" sz="13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2730592"/>
                  </a:ext>
                </a:extLst>
              </a:tr>
              <a:tr h="329754">
                <a:tc vMerge="1">
                  <a:txBody>
                    <a:bodyPr/>
                    <a:lstStyle/>
                    <a:p>
                      <a:endParaRPr lang="ru-RU"/>
                    </a:p>
                  </a:txBody>
                  <a:tcPr/>
                </a:tc>
                <a:tc>
                  <a:txBody>
                    <a:bodyPr/>
                    <a:lstStyle/>
                    <a:p>
                      <a:pPr algn="just"/>
                      <a:r>
                        <a:rPr lang="en-GB" sz="1300" dirty="0">
                          <a:solidFill>
                            <a:srgbClr val="C00000"/>
                          </a:solidFill>
                        </a:rPr>
                        <a:t>Dockers for BmnRoot: distributed processing</a:t>
                      </a:r>
                      <a:endParaRPr lang="ru-RU" sz="13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C00000"/>
                          </a:solidFill>
                        </a:rPr>
                        <a:t>0.25</a:t>
                      </a:r>
                      <a:endParaRPr lang="ru-RU" sz="14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824560"/>
                  </a:ext>
                </a:extLst>
              </a:tr>
              <a:tr h="329754">
                <a:tc vMerge="1">
                  <a:txBody>
                    <a:bodyPr/>
                    <a:lstStyle/>
                    <a:p>
                      <a:pPr algn="ctr"/>
                      <a:endParaRPr lang="ru-RU"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300" dirty="0">
                          <a:solidFill>
                            <a:srgbClr val="C00000"/>
                          </a:solidFill>
                        </a:rPr>
                        <a:t>Benchmarking and testing BM@N clusters to predict failures</a:t>
                      </a:r>
                      <a:endParaRPr lang="ru-RU" sz="13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C00000"/>
                          </a:solidFill>
                        </a:rPr>
                        <a:t>0.25</a:t>
                      </a:r>
                      <a:endParaRPr lang="ru-RU" sz="14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545765"/>
                  </a:ext>
                </a:extLst>
              </a:tr>
              <a:tr h="329754">
                <a:tc rowSpan="4">
                  <a:txBody>
                    <a:bodyPr/>
                    <a:lstStyle/>
                    <a:p>
                      <a:pPr algn="ctr"/>
                      <a:r>
                        <a:rPr lang="en-US" sz="1400" dirty="0"/>
                        <a:t>BmnRoot processing</a:t>
                      </a:r>
                      <a:endParaRPr lang="ru-RU" sz="140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300" dirty="0">
                          <a:solidFill>
                            <a:schemeClr val="tx1"/>
                          </a:solidFill>
                        </a:rPr>
                        <a:t>Implementation of the Fast Event Reconstruction based on ML or NN</a:t>
                      </a:r>
                      <a:endParaRPr lang="ru-RU"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C00000"/>
                          </a:solidFill>
                        </a:rPr>
                        <a:t>0.5</a:t>
                      </a:r>
                      <a:endParaRPr lang="ru-RU" sz="14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9309655"/>
                  </a:ext>
                </a:extLst>
              </a:tr>
              <a:tr h="329754">
                <a:tc vMerge="1">
                  <a:txBody>
                    <a:bodyPr/>
                    <a:lstStyle/>
                    <a:p>
                      <a:pPr algn="ctr"/>
                      <a:r>
                        <a:rPr lang="en-US" sz="1400" dirty="0"/>
                        <a:t>BmnRoot processing</a:t>
                      </a:r>
                      <a:endParaRPr lang="ru-RU" sz="140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GB" sz="1300" dirty="0">
                          <a:solidFill>
                            <a:srgbClr val="C00000"/>
                          </a:solidFill>
                        </a:rPr>
                        <a:t>Development of </a:t>
                      </a:r>
                      <a:r>
                        <a:rPr lang="en-GB" sz="1300" dirty="0" err="1">
                          <a:solidFill>
                            <a:srgbClr val="C00000"/>
                          </a:solidFill>
                        </a:rPr>
                        <a:t>miniDST</a:t>
                      </a:r>
                      <a:r>
                        <a:rPr lang="en-GB" sz="1300" dirty="0">
                          <a:solidFill>
                            <a:srgbClr val="C00000"/>
                          </a:solidFill>
                        </a:rPr>
                        <a:t> format</a:t>
                      </a:r>
                      <a:endParaRPr lang="ru-RU" sz="13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C00000"/>
                          </a:solidFill>
                        </a:rPr>
                        <a:t>0.25</a:t>
                      </a:r>
                      <a:endParaRPr lang="ru-RU" sz="14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9866266"/>
                  </a:ext>
                </a:extLst>
              </a:tr>
              <a:tr h="329754">
                <a:tc vMerge="1">
                  <a:txBody>
                    <a:bodyPr/>
                    <a:lstStyle/>
                    <a:p>
                      <a:pPr algn="ctr"/>
                      <a:endParaRPr lang="ru-R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300" dirty="0">
                          <a:solidFill>
                            <a:srgbClr val="C00000"/>
                          </a:solidFill>
                        </a:rPr>
                        <a:t>Implement Trigger Info format and write to the Condition Database</a:t>
                      </a:r>
                      <a:endParaRPr lang="ru-RU" sz="13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C00000"/>
                          </a:solidFill>
                        </a:rPr>
                        <a:t>0.25</a:t>
                      </a:r>
                      <a:endParaRPr lang="ru-RU" sz="14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9651352"/>
                  </a:ext>
                </a:extLst>
              </a:tr>
              <a:tr h="329754">
                <a:tc vMerge="1">
                  <a:txBody>
                    <a:bodyPr/>
                    <a:lstStyle/>
                    <a:p>
                      <a:endParaRPr lang="ru-RU"/>
                    </a:p>
                  </a:txBody>
                  <a:tcPr/>
                </a:tc>
                <a:tc>
                  <a:txBody>
                    <a:bodyPr/>
                    <a:lstStyle/>
                    <a:p>
                      <a:pPr algn="just"/>
                      <a:r>
                        <a:rPr lang="en-US" sz="1300" dirty="0">
                          <a:solidFill>
                            <a:schemeClr val="tx1"/>
                          </a:solidFill>
                        </a:rPr>
                        <a:t>Correcting error messages and memory bugs in BmnRoot</a:t>
                      </a:r>
                      <a:endParaRPr lang="ru-RU"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C00000"/>
                          </a:solidFill>
                        </a:rPr>
                        <a:t>0.25</a:t>
                      </a:r>
                      <a:endParaRPr lang="ru-RU" sz="14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8486299"/>
                  </a:ext>
                </a:extLst>
              </a:tr>
              <a:tr h="329754">
                <a:tc rowSpan="5">
                  <a:txBody>
                    <a:bodyPr/>
                    <a:lstStyle/>
                    <a:p>
                      <a:pPr algn="ctr"/>
                      <a:r>
                        <a:rPr lang="en-US" sz="1400" dirty="0"/>
                        <a:t>IS + Services</a:t>
                      </a:r>
                      <a:endParaRPr lang="ru-RU" sz="140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300" dirty="0">
                          <a:solidFill>
                            <a:srgbClr val="C00000"/>
                          </a:solidFill>
                        </a:rPr>
                        <a:t>Data Quality Assurance for online and offline (Jupiter Notebooks?)</a:t>
                      </a:r>
                      <a:endParaRPr lang="ru-RU" sz="13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C00000"/>
                          </a:solidFill>
                        </a:rPr>
                        <a:t>0.5</a:t>
                      </a:r>
                      <a:endParaRPr lang="ru-RU" sz="14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9773876"/>
                  </a:ext>
                </a:extLst>
              </a:tr>
              <a:tr h="329754">
                <a:tc vMerge="1">
                  <a:txBody>
                    <a:bodyPr/>
                    <a:lstStyle/>
                    <a:p>
                      <a:endParaRPr lang="ru-RU"/>
                    </a:p>
                  </a:txBody>
                  <a:tcPr/>
                </a:tc>
                <a:tc>
                  <a:txBody>
                    <a:bodyPr/>
                    <a:lstStyle/>
                    <a:p>
                      <a:pPr algn="just"/>
                      <a:r>
                        <a:rPr lang="en-US" sz="1300" dirty="0">
                          <a:solidFill>
                            <a:srgbClr val="C00000"/>
                          </a:solidFill>
                        </a:rPr>
                        <a:t>Modern Web Event Display for online and offline visualization</a:t>
                      </a:r>
                      <a:endParaRPr lang="ru-RU" sz="13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C00000"/>
                          </a:solidFill>
                        </a:rPr>
                        <a:t>0.25</a:t>
                      </a:r>
                      <a:endParaRPr lang="ru-RU" sz="14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5778241"/>
                  </a:ext>
                </a:extLst>
              </a:tr>
              <a:tr h="329754">
                <a:tc vMerge="1">
                  <a:txBody>
                    <a:bodyPr/>
                    <a:lstStyle/>
                    <a:p>
                      <a:pPr algn="ctr"/>
                      <a:r>
                        <a:rPr lang="en-US" sz="1400" dirty="0"/>
                        <a:t>IS + Services</a:t>
                      </a:r>
                      <a:endParaRPr lang="ru-RU" sz="140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300" dirty="0">
                          <a:solidFill>
                            <a:schemeClr val="tx1"/>
                          </a:solidFill>
                        </a:rPr>
                        <a:t>Web system for publication and report activity</a:t>
                      </a:r>
                      <a:endParaRPr lang="ru-RU" sz="13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C00000"/>
                          </a:solidFill>
                        </a:rPr>
                        <a:t>0.25</a:t>
                      </a:r>
                      <a:endParaRPr lang="ru-RU" sz="14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5974626"/>
                  </a:ext>
                </a:extLst>
              </a:tr>
              <a:tr h="329754">
                <a:tc vMerge="1">
                  <a:txBody>
                    <a:bodyPr/>
                    <a:lstStyle/>
                    <a:p>
                      <a:pPr algn="ctr"/>
                      <a:endParaRPr lang="ru-RU" sz="140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300" b="0" dirty="0">
                          <a:solidFill>
                            <a:schemeClr val="tx1"/>
                          </a:solidFill>
                        </a:rPr>
                        <a:t>Web Gallery for officially approved figures</a:t>
                      </a:r>
                      <a:endParaRPr lang="ru-RU" sz="13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C00000"/>
                          </a:solidFill>
                        </a:rPr>
                        <a:t>0.25</a:t>
                      </a:r>
                      <a:endParaRPr lang="ru-RU" sz="14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0831657"/>
                  </a:ext>
                </a:extLst>
              </a:tr>
              <a:tr h="329754">
                <a:tc vMerge="1">
                  <a:txBody>
                    <a:bodyPr/>
                    <a:lstStyle/>
                    <a:p>
                      <a:endParaRPr lang="ru-RU"/>
                    </a:p>
                  </a:txBody>
                  <a:tcPr/>
                </a:tc>
                <a:tc>
                  <a:txBody>
                    <a:bodyPr/>
                    <a:lstStyle/>
                    <a:p>
                      <a:pPr algn="just"/>
                      <a:r>
                        <a:rPr lang="en-US" sz="1300" dirty="0">
                          <a:solidFill>
                            <a:srgbClr val="C00000"/>
                          </a:solidFill>
                        </a:rPr>
                        <a:t>Institute a </a:t>
                      </a:r>
                      <a:r>
                        <a:rPr lang="en-GB" sz="1300" dirty="0">
                          <a:solidFill>
                            <a:srgbClr val="C00000"/>
                          </a:solidFill>
                        </a:rPr>
                        <a:t>Project Management System</a:t>
                      </a:r>
                      <a:endParaRPr lang="ru-RU" sz="13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C00000"/>
                          </a:solidFill>
                        </a:rPr>
                        <a:t>0.1</a:t>
                      </a:r>
                      <a:r>
                        <a:rPr lang="ru-RU" sz="1400" dirty="0">
                          <a:solidFill>
                            <a:srgbClr val="C00000"/>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6771162"/>
                  </a:ext>
                </a:extLst>
              </a:tr>
              <a:tr h="473398">
                <a:tc>
                  <a:txBody>
                    <a:bodyPr/>
                    <a:lstStyle/>
                    <a:p>
                      <a:pPr algn="ctr"/>
                      <a:endParaRPr lang="ru-RU" sz="140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300" dirty="0">
                          <a:solidFill>
                            <a:srgbClr val="C00000"/>
                          </a:solidFill>
                        </a:rPr>
                        <a:t>And many other tasks: </a:t>
                      </a:r>
                      <a:r>
                        <a:rPr lang="en-GB" sz="1300" dirty="0">
                          <a:solidFill>
                            <a:srgbClr val="C00000"/>
                          </a:solidFill>
                        </a:rPr>
                        <a:t>refinement </a:t>
                      </a:r>
                      <a:r>
                        <a:rPr lang="en-US" sz="1300" dirty="0">
                          <a:solidFill>
                            <a:srgbClr val="C00000"/>
                          </a:solidFill>
                        </a:rPr>
                        <a:t>and support, forgotten tasks, emerging tasks, transition to modern solutions (Web ED, e-Log redesign, NoSQL for Condition DB…)</a:t>
                      </a:r>
                      <a:endParaRPr lang="ru-RU" sz="13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rgbClr val="C00000"/>
                          </a:solidFill>
                        </a:rPr>
                        <a:t>1 – 5</a:t>
                      </a:r>
                      <a:endParaRPr lang="ru-RU" sz="14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1024130"/>
                  </a:ext>
                </a:extLst>
              </a:tr>
            </a:tbl>
          </a:graphicData>
        </a:graphic>
      </p:graphicFrame>
      <p:pic>
        <p:nvPicPr>
          <p:cNvPr id="2" name="Рисунок 1">
            <a:extLst>
              <a:ext uri="{FF2B5EF4-FFF2-40B4-BE49-F238E27FC236}">
                <a16:creationId xmlns:a16="http://schemas.microsoft.com/office/drawing/2014/main" id="{94519CD3-9928-56FA-C414-35B5581C0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159" y="2924944"/>
            <a:ext cx="6304385" cy="1889925"/>
          </a:xfrm>
          <a:prstGeom prst="rect">
            <a:avLst/>
          </a:prstGeom>
        </p:spPr>
      </p:pic>
    </p:spTree>
    <p:extLst>
      <p:ext uri="{BB962C8B-B14F-4D97-AF65-F5344CB8AC3E}">
        <p14:creationId xmlns:p14="http://schemas.microsoft.com/office/powerpoint/2010/main" val="328276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Дата 1"/>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20" name="Номер слайда 3">
            <a:extLst>
              <a:ext uri="{FF2B5EF4-FFF2-40B4-BE49-F238E27FC236}">
                <a16:creationId xmlns:a16="http://schemas.microsoft.com/office/drawing/2014/main" id="{A3456CD3-124B-4EE8-8805-95423A1B334D}"/>
              </a:ext>
            </a:extLst>
          </p:cNvPr>
          <p:cNvSpPr txBox="1">
            <a:spLocks/>
          </p:cNvSpPr>
          <p:nvPr/>
        </p:nvSpPr>
        <p:spPr bwMode="auto">
          <a:xfrm>
            <a:off x="8532440" y="6524625"/>
            <a:ext cx="43204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6</a:t>
            </a:fld>
            <a:endParaRPr lang="en-US" sz="1200" dirty="0">
              <a:solidFill>
                <a:schemeClr val="bg2">
                  <a:lumMod val="75000"/>
                </a:schemeClr>
              </a:solidFill>
            </a:endParaRPr>
          </a:p>
        </p:txBody>
      </p:sp>
      <p:sp>
        <p:nvSpPr>
          <p:cNvPr id="19" name="AutoShape 4">
            <a:extLst>
              <a:ext uri="{FF2B5EF4-FFF2-40B4-BE49-F238E27FC236}">
                <a16:creationId xmlns:a16="http://schemas.microsoft.com/office/drawing/2014/main" id="{E6A34859-664B-F1DA-341B-7473C15B1F90}"/>
              </a:ext>
            </a:extLst>
          </p:cNvPr>
          <p:cNvSpPr>
            <a:spLocks noChangeAspect="1" noChangeArrowheads="1"/>
          </p:cNvSpPr>
          <p:nvPr/>
        </p:nvSpPr>
        <p:spPr bwMode="auto">
          <a:xfrm>
            <a:off x="0" y="401515"/>
            <a:ext cx="9144000" cy="634773"/>
          </a:xfrm>
          <a:prstGeom prst="rect">
            <a:avLst/>
          </a:prstGeom>
          <a:noFill/>
          <a:ln w="9525">
            <a:noFill/>
            <a:miter lim="800000"/>
            <a:headEnd/>
            <a:tailEnd/>
          </a:ln>
        </p:spPr>
        <p:txBody>
          <a:bodyPr anchor="ctr"/>
          <a:lstStyle/>
          <a:p>
            <a:pPr algn="ctr"/>
            <a:r>
              <a:rPr lang="ru-RU" sz="3000" b="1" dirty="0">
                <a:solidFill>
                  <a:schemeClr val="bg1"/>
                </a:solidFill>
                <a:effectLst>
                  <a:outerShdw blurRad="38100" dist="38100" dir="2700000" algn="tl">
                    <a:srgbClr val="000000">
                      <a:alpha val="43137"/>
                    </a:srgbClr>
                  </a:outerShdw>
                </a:effectLst>
              </a:rPr>
              <a:t> </a:t>
            </a:r>
            <a:r>
              <a:rPr lang="en-US" sz="3000" b="1" dirty="0">
                <a:solidFill>
                  <a:schemeClr val="bg1"/>
                </a:solidFill>
                <a:effectLst>
                  <a:outerShdw blurRad="38100" dist="38100" dir="2700000" algn="tl">
                    <a:srgbClr val="000000">
                      <a:alpha val="43137"/>
                    </a:srgbClr>
                  </a:outerShdw>
                </a:effectLst>
              </a:rPr>
              <a:t>BM@N Run 8 Data Production</a:t>
            </a:r>
            <a:endParaRPr lang="en-US" sz="2400" b="1" dirty="0">
              <a:solidFill>
                <a:schemeClr val="bg1"/>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graphicFrame>
            <p:nvGraphicFramePr>
              <p:cNvPr id="2" name="Таблица 1">
                <a:extLst>
                  <a:ext uri="{FF2B5EF4-FFF2-40B4-BE49-F238E27FC236}">
                    <a16:creationId xmlns:a16="http://schemas.microsoft.com/office/drawing/2014/main" id="{8ED35322-47DE-C8D2-2534-5101D67E301F}"/>
                  </a:ext>
                </a:extLst>
              </p:cNvPr>
              <p:cNvGraphicFramePr>
                <a:graphicFrameLocks noGrp="1"/>
              </p:cNvGraphicFramePr>
              <p:nvPr/>
            </p:nvGraphicFramePr>
            <p:xfrm>
              <a:off x="107504" y="1080362"/>
              <a:ext cx="8928993" cy="5203480"/>
            </p:xfrm>
            <a:graphic>
              <a:graphicData uri="http://schemas.openxmlformats.org/drawingml/2006/table">
                <a:tbl>
                  <a:tblPr/>
                  <a:tblGrid>
                    <a:gridCol w="3173113">
                      <a:extLst>
                        <a:ext uri="{9D8B030D-6E8A-4147-A177-3AD203B41FA5}">
                          <a16:colId xmlns:a16="http://schemas.microsoft.com/office/drawing/2014/main" val="1240562628"/>
                        </a:ext>
                      </a:extLst>
                    </a:gridCol>
                    <a:gridCol w="1219375">
                      <a:extLst>
                        <a:ext uri="{9D8B030D-6E8A-4147-A177-3AD203B41FA5}">
                          <a16:colId xmlns:a16="http://schemas.microsoft.com/office/drawing/2014/main" val="4135240188"/>
                        </a:ext>
                      </a:extLst>
                    </a:gridCol>
                    <a:gridCol w="1008112">
                      <a:extLst>
                        <a:ext uri="{9D8B030D-6E8A-4147-A177-3AD203B41FA5}">
                          <a16:colId xmlns:a16="http://schemas.microsoft.com/office/drawing/2014/main" val="1377036739"/>
                        </a:ext>
                      </a:extLst>
                    </a:gridCol>
                    <a:gridCol w="1167007">
                      <a:extLst>
                        <a:ext uri="{9D8B030D-6E8A-4147-A177-3AD203B41FA5}">
                          <a16:colId xmlns:a16="http://schemas.microsoft.com/office/drawing/2014/main" val="30283901"/>
                        </a:ext>
                      </a:extLst>
                    </a:gridCol>
                    <a:gridCol w="2361386">
                      <a:extLst>
                        <a:ext uri="{9D8B030D-6E8A-4147-A177-3AD203B41FA5}">
                          <a16:colId xmlns:a16="http://schemas.microsoft.com/office/drawing/2014/main" val="3758915580"/>
                        </a:ext>
                      </a:extLst>
                    </a:gridCol>
                  </a:tblGrid>
                  <a:tr h="0">
                    <a:tc>
                      <a:txBody>
                        <a:bodyPr/>
                        <a:lstStyle/>
                        <a:p>
                          <a:pPr algn="ctr" rtl="0" fontAlgn="ctr">
                            <a:spcBef>
                              <a:spcPts val="0"/>
                            </a:spcBef>
                            <a:spcAft>
                              <a:spcPts val="0"/>
                            </a:spcAft>
                          </a:pPr>
                          <a:r>
                            <a:rPr lang="en-US" sz="1400" b="1" i="0" u="none" strike="noStrike" dirty="0">
                              <a:solidFill>
                                <a:srgbClr val="000000"/>
                              </a:solidFill>
                              <a:effectLst/>
                              <a:latin typeface="Times New Roman" panose="02020603050405020304" pitchFamily="18" charset="0"/>
                            </a:rPr>
                            <a:t>Description</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dirty="0">
                              <a:solidFill>
                                <a:srgbClr val="000000"/>
                              </a:solidFill>
                              <a:effectLst/>
                              <a:latin typeface="Times New Roman" panose="02020603050405020304" pitchFamily="18" charset="0"/>
                            </a:rPr>
                            <a:t>Value</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dirty="0">
                              <a:solidFill>
                                <a:srgbClr val="000000"/>
                              </a:solidFill>
                              <a:effectLst/>
                              <a:latin typeface="Times New Roman" panose="02020603050405020304" pitchFamily="18" charset="0"/>
                            </a:rPr>
                            <a:t>Unit</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dirty="0">
                              <a:solidFill>
                                <a:srgbClr val="000000"/>
                              </a:solidFill>
                              <a:effectLst/>
                              <a:latin typeface="Times New Roman" panose="02020603050405020304" pitchFamily="18" charset="0"/>
                            </a:rPr>
                            <a:t>Symbol</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dirty="0">
                              <a:solidFill>
                                <a:srgbClr val="000000"/>
                              </a:solidFill>
                              <a:effectLst/>
                              <a:latin typeface="Times New Roman" panose="02020603050405020304" pitchFamily="18" charset="0"/>
                            </a:rPr>
                            <a:t>Comment</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4629489"/>
                      </a:ext>
                    </a:extLst>
                  </a:tr>
                  <a:tr h="0">
                    <a:tc>
                      <a:txBody>
                        <a:bodyPr/>
                        <a:lstStyle/>
                        <a:p>
                          <a:pPr rtl="0" fontAlgn="t">
                            <a:spcBef>
                              <a:spcPts val="0"/>
                            </a:spcBef>
                            <a:spcAft>
                              <a:spcPts val="0"/>
                            </a:spcAft>
                          </a:pPr>
                          <a:r>
                            <a:rPr lang="en-US" sz="1400" b="1" i="0" u="none" strike="noStrike" dirty="0">
                              <a:solidFill>
                                <a:srgbClr val="000000"/>
                              </a:solidFill>
                              <a:effectLst/>
                              <a:latin typeface="Times New Roman" panose="02020603050405020304" pitchFamily="18" charset="0"/>
                            </a:rPr>
                            <a:t> Data acquisition time</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720</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hour</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a:solidFill>
                                <a:srgbClr val="000000"/>
                              </a:solidFill>
                              <a:effectLst/>
                              <a:latin typeface="Times New Roman" panose="02020603050405020304" pitchFamily="18" charset="0"/>
                            </a:rPr>
                            <a:t>T</a:t>
                          </a:r>
                          <a:endParaRPr lang="en-GB" sz="1400" b="0" i="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GB" sz="1400" b="0" dirty="0">
                              <a:effectLst/>
                            </a:rPr>
                            <a:t> </a:t>
                          </a:r>
                          <a:r>
                            <a:rPr kumimoji="0" lang="en-GB"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a:t>
                          </a:r>
                          <a:r>
                            <a:rPr kumimoji="0" lang="en-US"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acc = 32%, 62%</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3765820"/>
                      </a:ext>
                    </a:extLst>
                  </a:tr>
                  <a:tr h="0">
                    <a:tc>
                      <a:txBody>
                        <a:bodyPr/>
                        <a:lstStyle/>
                        <a:p>
                          <a:pPr rtl="0" fontAlgn="t">
                            <a:spcBef>
                              <a:spcPts val="0"/>
                            </a:spcBef>
                            <a:spcAft>
                              <a:spcPts val="0"/>
                            </a:spcAft>
                          </a:pPr>
                          <a:r>
                            <a:rPr lang="en-GB" sz="1400" b="0" i="0" u="none" strike="noStrike" dirty="0">
                              <a:solidFill>
                                <a:srgbClr val="000000"/>
                              </a:solidFill>
                              <a:effectLst/>
                              <a:latin typeface="Times New Roman" panose="02020603050405020304" pitchFamily="18" charset="0"/>
                            </a:rPr>
                            <a:t> run duration</a:t>
                          </a:r>
                          <a:endParaRPr lang="ru-RU" sz="1400" b="0" i="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20</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min</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T</a:t>
                          </a:r>
                          <a:r>
                            <a:rPr lang="en-GB" sz="1200" b="0" i="1" u="none" strike="noStrike" dirty="0" err="1">
                              <a:solidFill>
                                <a:srgbClr val="000000"/>
                              </a:solidFill>
                              <a:effectLst/>
                              <a:latin typeface="Times New Roman" panose="02020603050405020304" pitchFamily="18" charset="0"/>
                            </a:rPr>
                            <a:t>run</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169785"/>
                      </a:ext>
                    </a:extLst>
                  </a:tr>
                  <a:tr h="0">
                    <a:tc>
                      <a:txBody>
                        <a:bodyPr/>
                        <a:lstStyle/>
                        <a:p>
                          <a:pPr rtl="0" fontAlgn="t">
                            <a:spcBef>
                              <a:spcPts val="0"/>
                            </a:spcBef>
                            <a:spcAft>
                              <a:spcPts val="0"/>
                            </a:spcAft>
                          </a:pPr>
                          <a:r>
                            <a:rPr lang="en-GB" sz="1400" b="0" i="0" u="none" strike="noStrike" dirty="0">
                              <a:solidFill>
                                <a:srgbClr val="000000"/>
                              </a:solidFill>
                              <a:effectLst/>
                              <a:latin typeface="Times New Roman" panose="02020603050405020304" pitchFamily="18" charset="0"/>
                            </a:rPr>
                            <a:t> run time break</a:t>
                          </a:r>
                          <a:endParaRPr lang="ru-RU" sz="1400" b="0" i="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2.5</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min</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T</a:t>
                          </a:r>
                          <a:r>
                            <a:rPr lang="en-GB" sz="1200" b="0" i="1" u="none" strike="noStrike" dirty="0" err="1">
                              <a:solidFill>
                                <a:srgbClr val="000000"/>
                              </a:solidFill>
                              <a:effectLst/>
                              <a:latin typeface="Times New Roman" panose="02020603050405020304" pitchFamily="18" charset="0"/>
                            </a:rPr>
                            <a:t>br</a:t>
                          </a:r>
                          <a:endParaRPr lang="en-GB" sz="1200" b="0" i="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1757451"/>
                      </a:ext>
                    </a:extLst>
                  </a:tr>
                  <a:tr h="0">
                    <a:tc>
                      <a:txBody>
                        <a:bodyPr/>
                        <a:lstStyle/>
                        <a:p>
                          <a:pPr rtl="0" fontAlgn="t">
                            <a:spcBef>
                              <a:spcPts val="0"/>
                            </a:spcBef>
                            <a:spcAft>
                              <a:spcPts val="0"/>
                            </a:spcAft>
                          </a:pPr>
                          <a:r>
                            <a:rPr lang="en-GB" sz="1400" b="0" i="0" u="none" strike="noStrike" dirty="0">
                              <a:solidFill>
                                <a:srgbClr val="000000"/>
                              </a:solidFill>
                              <a:effectLst/>
                              <a:latin typeface="Times New Roman" panose="02020603050405020304" pitchFamily="18" charset="0"/>
                            </a:rPr>
                            <a:t> Beam intensity </a:t>
                          </a:r>
                          <a:r>
                            <a:rPr lang="en-GB" sz="1200" b="0" i="0" u="none" strike="noStrike" dirty="0">
                              <a:solidFill>
                                <a:srgbClr val="000000"/>
                              </a:solidFill>
                              <a:effectLst/>
                              <a:latin typeface="Times New Roman" panose="02020603050405020304" pitchFamily="18" charset="0"/>
                            </a:rPr>
                            <a:t>(3.8 AGeV)</a:t>
                          </a:r>
                          <a:endParaRPr lang="ru-RU"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300" b="0" i="0" u="none" strike="noStrike" dirty="0">
                              <a:solidFill>
                                <a:srgbClr val="000000"/>
                              </a:solidFill>
                              <a:effectLst/>
                              <a:latin typeface="Times New Roman" panose="02020603050405020304" pitchFamily="18" charset="0"/>
                            </a:rPr>
                            <a:t>up to</a:t>
                          </a:r>
                          <a:r>
                            <a:rPr lang="en-US" sz="1400" b="0" i="0" u="none" strike="noStrike" dirty="0">
                              <a:solidFill>
                                <a:srgbClr val="000000"/>
                              </a:solidFill>
                              <a:effectLst/>
                              <a:latin typeface="Times New Roman" panose="02020603050405020304" pitchFamily="18" charset="0"/>
                            </a:rPr>
                            <a:t> 9</a:t>
                          </a:r>
                          <a:r>
                            <a:rPr lang="ru-RU" sz="1400" b="0" i="0" u="none" strike="noStrike" dirty="0">
                              <a:solidFill>
                                <a:srgbClr val="000000"/>
                              </a:solidFill>
                              <a:effectLst/>
                              <a:latin typeface="Times New Roman" panose="02020603050405020304" pitchFamily="18" charset="0"/>
                            </a:rPr>
                            <a:t>00</a:t>
                          </a:r>
                          <a:r>
                            <a:rPr lang="en-US" sz="1400" b="0" i="0" u="none" strike="noStrike" dirty="0">
                              <a:solidFill>
                                <a:srgbClr val="000000"/>
                              </a:solidFill>
                              <a:effectLst/>
                              <a:latin typeface="Times New Roman" panose="02020603050405020304" pitchFamily="18" charset="0"/>
                            </a:rPr>
                            <a:t>k</a:t>
                          </a:r>
                          <a:r>
                            <a:rPr lang="ru-RU" sz="1400" b="0" i="0" u="none" strike="noStrike" dirty="0">
                              <a:solidFill>
                                <a:srgbClr val="000000"/>
                              </a:solidFill>
                              <a:effectLst/>
                              <a:latin typeface="Times New Roman" panose="02020603050405020304" pitchFamily="18" charset="0"/>
                            </a:rPr>
                            <a:t> / </a:t>
                          </a:r>
                          <a:r>
                            <a:rPr lang="en-US" sz="1400" b="0" i="0" u="none" strike="noStrike" dirty="0">
                              <a:solidFill>
                                <a:srgbClr val="000000"/>
                              </a:solidFill>
                              <a:effectLst/>
                              <a:latin typeface="Times New Roman" panose="02020603050405020304" pitchFamily="18" charset="0"/>
                            </a:rPr>
                            <a:t>2</a:t>
                          </a:r>
                          <a:r>
                            <a:rPr lang="ru-RU" sz="1400" b="0" i="0" u="none" strike="noStrike" dirty="0">
                              <a:solidFill>
                                <a:srgbClr val="000000"/>
                              </a:solidFill>
                              <a:effectLst/>
                              <a:latin typeface="Times New Roman" panose="02020603050405020304" pitchFamily="18" charset="0"/>
                            </a:rPr>
                            <a:t>.</a:t>
                          </a:r>
                          <a:r>
                            <a:rPr lang="en-US" sz="1400" b="0" i="0" u="none" strike="noStrike" dirty="0">
                              <a:solidFill>
                                <a:srgbClr val="000000"/>
                              </a:solidFill>
                              <a:effectLst/>
                              <a:latin typeface="Times New Roman" panose="02020603050405020304" pitchFamily="18" charset="0"/>
                            </a:rPr>
                            <a:t>2</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300" b="0" i="0" u="none" strike="noStrike" dirty="0">
                              <a:solidFill>
                                <a:srgbClr val="000000"/>
                              </a:solidFill>
                              <a:effectLst/>
                              <a:latin typeface="Times New Roman" panose="02020603050405020304" pitchFamily="18" charset="0"/>
                            </a:rPr>
                            <a:t>up to</a:t>
                          </a:r>
                          <a:r>
                            <a:rPr lang="en-US" sz="1400" b="0" i="0" u="none" strike="noStrike" dirty="0">
                              <a:solidFill>
                                <a:srgbClr val="000000"/>
                              </a:solidFill>
                              <a:effectLst/>
                              <a:latin typeface="Times New Roman" panose="02020603050405020304" pitchFamily="18" charset="0"/>
                            </a:rPr>
                            <a:t> </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9</a:t>
                          </a:r>
                          <a:r>
                            <a:rPr kumimoji="0" lang="ru-RU"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00</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a:t>
                          </a:r>
                          <a:r>
                            <a:rPr kumimoji="0" lang="ru-RU"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12</a:t>
                          </a:r>
                          <a:endParaRPr kumimoji="0" lang="ru-RU" sz="1400" b="0" i="0" u="none" strike="noStrike" kern="1200" cap="none" spc="0" normalizeH="0" baseline="0" noProof="0" dirty="0">
                            <a:ln>
                              <a:noFill/>
                            </a:ln>
                            <a:solidFill>
                              <a:srgbClr val="000000"/>
                            </a:solidFill>
                            <a:effectLst/>
                            <a:uLnTx/>
                            <a:uFillTx/>
                            <a:latin typeface="+mn-lt"/>
                            <a:ea typeface="+mn-ea"/>
                            <a:cs typeface="+mn-cs"/>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14:m>
                            <m:oMath xmlns:m="http://schemas.openxmlformats.org/officeDocument/2006/math">
                              <m:sSup>
                                <m:sSupPr>
                                  <m:ctrlPr>
                                    <a:rPr kumimoji="0" lang="en-US" sz="13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m:rPr>
                                      <m:sty m:val="p"/>
                                    </m:rPr>
                                    <a:rPr kumimoji="0" lang="en-US" sz="13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Xe</m:t>
                                  </m:r>
                                </m:e>
                                <m:sup>
                                  <m:r>
                                    <a:rPr kumimoji="0" lang="en-US" sz="1300" b="0" i="0" u="none" strike="noStrike" kern="1200" cap="none" spc="0" normalizeH="0" baseline="0" noProof="0">
                                      <a:ln>
                                        <a:noFill/>
                                      </a:ln>
                                      <a:solidFill>
                                        <a:srgbClr val="000000"/>
                                      </a:solidFill>
                                      <a:effectLst/>
                                      <a:uLnTx/>
                                      <a:uFillTx/>
                                      <a:latin typeface="Cambria Math"/>
                                      <a:ea typeface="+mn-ea"/>
                                      <a:cs typeface="+mn-cs"/>
                                    </a:rPr>
                                    <m:t>+</m:t>
                                  </m:r>
                                </m:sup>
                              </m:sSup>
                            </m:oMath>
                          </a14:m>
                          <a:r>
                            <a:rPr lang="ru-RU" sz="1400" b="0" i="0" u="none" strike="noStrike" dirty="0">
                              <a:solidFill>
                                <a:srgbClr val="000000"/>
                              </a:solidFill>
                              <a:effectLst/>
                              <a:latin typeface="Times New Roman" panose="02020603050405020304" pitchFamily="18" charset="0"/>
                            </a:rPr>
                            <a:t>/</a:t>
                          </a:r>
                          <a:r>
                            <a:rPr lang="en-US" sz="1400" b="0" i="0" u="none" strike="noStrike" dirty="0">
                              <a:solidFill>
                                <a:srgbClr val="000000"/>
                              </a:solidFill>
                              <a:effectLst/>
                              <a:latin typeface="Times New Roman" panose="02020603050405020304" pitchFamily="18" charset="0"/>
                            </a:rPr>
                            <a:t>sec</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I</a:t>
                          </a:r>
                          <a:r>
                            <a:rPr lang="en-GB" sz="1200" b="0" i="1" u="none" strike="noStrike" dirty="0" err="1">
                              <a:solidFill>
                                <a:srgbClr val="000000"/>
                              </a:solidFill>
                              <a:effectLst/>
                              <a:latin typeface="Times New Roman" panose="02020603050405020304" pitchFamily="18" charset="0"/>
                            </a:rPr>
                            <a:t>beam_spill</a:t>
                          </a:r>
                          <a:endParaRPr lang="en-GB" sz="1200" b="0" i="1" u="none" strike="noStrike" dirty="0">
                            <a:solidFill>
                              <a:srgbClr val="000000"/>
                            </a:solidFill>
                            <a:effectLst/>
                            <a:latin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beam_period</a:t>
                          </a: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1" u="none" strike="noStrike" dirty="0">
                              <a:solidFill>
                                <a:srgbClr val="000000"/>
                              </a:solidFill>
                              <a:effectLst/>
                              <a:latin typeface="Times New Roman" panose="02020603050405020304" pitchFamily="18" charset="0"/>
                            </a:rPr>
                            <a:t> 409k</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75k</a:t>
                          </a:r>
                          <a:endParaRPr kumimoji="0" lang="ru-RU" sz="1400" b="0" i="0" u="none" strike="noStrike" kern="1200" cap="none" spc="0" normalizeH="0" baseline="0" noProof="0" dirty="0">
                            <a:ln>
                              <a:noFill/>
                            </a:ln>
                            <a:solidFill>
                              <a:srgbClr val="000000"/>
                            </a:solidFill>
                            <a:effectLst/>
                            <a:uLnTx/>
                            <a:uFillTx/>
                            <a:latin typeface="+mn-lt"/>
                            <a:ea typeface="+mn-ea"/>
                            <a:cs typeface="+mn-cs"/>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6321559"/>
                      </a:ext>
                    </a:extLst>
                  </a:tr>
                  <a:tr h="0">
                    <a:tc>
                      <a:txBody>
                        <a:bodyPr/>
                        <a:lstStyle/>
                        <a:p>
                          <a:pPr rtl="0" fontAlgn="t">
                            <a:spcBef>
                              <a:spcPts val="0"/>
                            </a:spcBef>
                            <a:spcAft>
                              <a:spcPts val="0"/>
                            </a:spcAft>
                          </a:pPr>
                          <a:r>
                            <a:rPr lang="en-GB" sz="1400" b="1" i="0" u="none" strike="noStrike" dirty="0">
                              <a:solidFill>
                                <a:srgbClr val="000000"/>
                              </a:solidFill>
                              <a:effectLst/>
                              <a:latin typeface="Times New Roman" panose="02020603050405020304" pitchFamily="18" charset="0"/>
                            </a:rPr>
                            <a:t> Trigger rate</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8k / 2.2</a:t>
                          </a: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event</a:t>
                          </a:r>
                          <a:r>
                            <a:rPr lang="ru-RU" sz="1400" b="1" i="0" u="none" strike="noStrike" dirty="0">
                              <a:solidFill>
                                <a:srgbClr val="000000"/>
                              </a:solidFill>
                              <a:effectLst/>
                              <a:latin typeface="Times New Roman" panose="02020603050405020304" pitchFamily="18" charset="0"/>
                            </a:rPr>
                            <a:t>/</a:t>
                          </a:r>
                          <a:r>
                            <a:rPr lang="en-US" sz="1400" b="1" i="0" u="none" strike="noStrike" dirty="0">
                              <a:solidFill>
                                <a:srgbClr val="000000"/>
                              </a:solidFill>
                              <a:effectLst/>
                              <a:latin typeface="Times New Roman" panose="02020603050405020304" pitchFamily="18" charset="0"/>
                            </a:rPr>
                            <a:t>sec</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I</a:t>
                          </a:r>
                          <a:r>
                            <a:rPr lang="en-GB" sz="1200" b="0" i="1" u="none" strike="noStrike" dirty="0" err="1">
                              <a:solidFill>
                                <a:srgbClr val="000000"/>
                              </a:solidFill>
                              <a:effectLst/>
                              <a:latin typeface="Times New Roman" panose="02020603050405020304" pitchFamily="18" charset="0"/>
                            </a:rPr>
                            <a:t>trigger</a:t>
                          </a:r>
                          <a:endParaRPr lang="en-GB" sz="1200" b="0" i="1" u="none" strike="noStrike" dirty="0">
                            <a:solidFill>
                              <a:srgbClr val="000000"/>
                            </a:solidFill>
                            <a:effectLst/>
                            <a:latin typeface="Times New Roman" panose="02020603050405020304" pitchFamily="18" charset="0"/>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1" u="none" strike="noStrike" dirty="0">
                              <a:solidFill>
                                <a:srgbClr val="000000"/>
                              </a:solidFill>
                              <a:effectLst/>
                              <a:latin typeface="Times New Roman" panose="02020603050405020304" pitchFamily="18" charset="0"/>
                            </a:rPr>
                            <a:t> </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3 636</a:t>
                          </a:r>
                          <a:endParaRPr lang="en-US" sz="1400" b="0" i="1" u="none" strike="noStrike" dirty="0">
                            <a:solidFill>
                              <a:srgbClr val="000000"/>
                            </a:solidFill>
                            <a:effectLst/>
                            <a:latin typeface="Times New Roman" panose="02020603050405020304" pitchFamily="18" charset="0"/>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4943488"/>
                      </a:ext>
                    </a:extLst>
                  </a:tr>
                  <a:tr h="0">
                    <a:tc>
                      <a:txBody>
                        <a:bodyPr/>
                        <a:lstStyle/>
                        <a:p>
                          <a:pPr rtl="0" fontAlgn="t">
                            <a:spcBef>
                              <a:spcPts val="0"/>
                            </a:spcBef>
                            <a:spcAft>
                              <a:spcPts val="0"/>
                            </a:spcAft>
                          </a:pPr>
                          <a:r>
                            <a:rPr lang="ru-RU" sz="1400" b="1" i="0" u="none" strike="noStrike" dirty="0">
                              <a:solidFill>
                                <a:srgbClr val="000000"/>
                              </a:solidFill>
                              <a:effectLst/>
                              <a:latin typeface="Times New Roman" panose="02020603050405020304" pitchFamily="18" charset="0"/>
                            </a:rPr>
                            <a:t> </a:t>
                          </a:r>
                          <a:r>
                            <a:rPr lang="en-US" sz="1400" b="1" i="0" u="none" strike="noStrike" dirty="0">
                              <a:solidFill>
                                <a:srgbClr val="000000"/>
                              </a:solidFill>
                              <a:effectLst/>
                              <a:latin typeface="Times New Roman" panose="02020603050405020304" pitchFamily="18" charset="0"/>
                            </a:rPr>
                            <a:t>Event size</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ru-RU" sz="1400" b="1" i="0" u="none" strike="noStrike" dirty="0">
                              <a:solidFill>
                                <a:srgbClr val="000000"/>
                              </a:solidFill>
                              <a:effectLst/>
                              <a:latin typeface="Times New Roman" panose="02020603050405020304" pitchFamily="18" charset="0"/>
                            </a:rPr>
                            <a:t>0,</a:t>
                          </a:r>
                          <a:r>
                            <a:rPr lang="en-US" sz="1400" b="1" i="0" u="none" strike="noStrike" dirty="0">
                              <a:solidFill>
                                <a:srgbClr val="000000"/>
                              </a:solidFill>
                              <a:effectLst/>
                              <a:latin typeface="Times New Roman" panose="02020603050405020304" pitchFamily="18" charset="0"/>
                            </a:rPr>
                            <a:t>57</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MB</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V</a:t>
                          </a:r>
                          <a:r>
                            <a:rPr lang="en-GB" sz="1200" b="0" i="1" u="none" strike="noStrike" dirty="0" err="1">
                              <a:solidFill>
                                <a:srgbClr val="000000"/>
                              </a:solidFill>
                              <a:effectLst/>
                              <a:latin typeface="Times New Roman" panose="02020603050405020304" pitchFamily="18" charset="0"/>
                            </a:rPr>
                            <a:t>event</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9854186"/>
                      </a:ext>
                    </a:extLst>
                  </a:tr>
                  <a:tr h="0">
                    <a:tc>
                      <a:txBody>
                        <a:bodyPr/>
                        <a:lstStyle/>
                        <a:p>
                          <a:pPr rtl="0" fontAlgn="t">
                            <a:spcBef>
                              <a:spcPts val="0"/>
                            </a:spcBef>
                            <a:spcAft>
                              <a:spcPts val="0"/>
                            </a:spcAft>
                          </a:pPr>
                          <a:r>
                            <a:rPr lang="en-GB" sz="1400" b="1" i="0" u="none" strike="noStrike" dirty="0">
                              <a:solidFill>
                                <a:srgbClr val="000000"/>
                              </a:solidFill>
                              <a:effectLst/>
                              <a:latin typeface="Times New Roman" panose="02020603050405020304" pitchFamily="18" charset="0"/>
                            </a:rPr>
                            <a:t> Data rate</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2</a:t>
                          </a: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GB</a:t>
                          </a:r>
                          <a:r>
                            <a:rPr lang="ru-RU" sz="1400" b="1" i="0" u="none" strike="noStrike" dirty="0">
                              <a:solidFill>
                                <a:srgbClr val="000000"/>
                              </a:solidFill>
                              <a:effectLst/>
                              <a:latin typeface="Times New Roman" panose="02020603050405020304" pitchFamily="18" charset="0"/>
                            </a:rPr>
                            <a:t>/</a:t>
                          </a:r>
                          <a:r>
                            <a:rPr lang="en-GB" sz="1400" b="1" i="0" u="none" strike="noStrike" dirty="0">
                              <a:solidFill>
                                <a:srgbClr val="000000"/>
                              </a:solidFill>
                              <a:effectLst/>
                              <a:latin typeface="Times New Roman" panose="02020603050405020304" pitchFamily="18" charset="0"/>
                            </a:rPr>
                            <a:t>sec</a:t>
                          </a:r>
                          <a:endParaRPr lang="en-GB"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I</a:t>
                          </a:r>
                          <a:r>
                            <a:rPr lang="en-GB" sz="1200" b="0" i="1" u="none" strike="noStrike" dirty="0" err="1">
                              <a:solidFill>
                                <a:srgbClr val="000000"/>
                              </a:solidFill>
                              <a:effectLst/>
                              <a:latin typeface="Times New Roman" panose="02020603050405020304" pitchFamily="18" charset="0"/>
                            </a:rPr>
                            <a:t>data</a:t>
                          </a:r>
                          <a:endParaRPr lang="en-GB" sz="1200" b="0" i="1" u="none" strike="noStrike" dirty="0">
                            <a:solidFill>
                              <a:srgbClr val="000000"/>
                            </a:solidFill>
                            <a:effectLst/>
                            <a:latin typeface="Times New Roman" panose="02020603050405020304" pitchFamily="18" charset="0"/>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1" u="none" strike="noStrike" dirty="0">
                              <a:solidFill>
                                <a:srgbClr val="000000"/>
                              </a:solidFill>
                              <a:effectLst/>
                              <a:latin typeface="Times New Roman" panose="02020603050405020304" pitchFamily="18" charset="0"/>
                            </a:rPr>
                            <a:t> </a:t>
                          </a:r>
                          <a:r>
                            <a:rPr kumimoji="0" lang="en-GB"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GB"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trigger</a:t>
                          </a:r>
                          <a:r>
                            <a:rPr kumimoji="0" lang="en-GB"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event</a:t>
                          </a:r>
                          <a:endParaRPr lang="en-US" sz="1400" b="0" i="1" u="none" strike="noStrike" dirty="0">
                            <a:solidFill>
                              <a:srgbClr val="000000"/>
                            </a:solidFill>
                            <a:effectLst/>
                            <a:latin typeface="Times New Roman" panose="02020603050405020304" pitchFamily="18" charset="0"/>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709518"/>
                      </a:ext>
                    </a:extLst>
                  </a:tr>
                  <a:tr h="0">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rPr>
                            <a:t> Avg event/sec per all data</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ru-RU" sz="1400" b="0" i="0" u="none" strike="noStrike" dirty="0">
                              <a:solidFill>
                                <a:srgbClr val="000000"/>
                              </a:solidFill>
                              <a:effectLst/>
                              <a:latin typeface="Times New Roman" panose="02020603050405020304" pitchFamily="18" charset="0"/>
                            </a:rPr>
                            <a:t>2</a:t>
                          </a:r>
                          <a:r>
                            <a:rPr lang="en-US" sz="1400" b="0" i="0" u="none" strike="noStrike" dirty="0">
                              <a:solidFill>
                                <a:srgbClr val="000000"/>
                              </a:solidFill>
                              <a:effectLst/>
                              <a:latin typeface="Times New Roman" panose="02020603050405020304" pitchFamily="18" charset="0"/>
                            </a:rPr>
                            <a:t>80</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event</a:t>
                          </a:r>
                          <a:r>
                            <a:rPr lang="ru-RU" sz="1400" b="0" i="0" u="none" strike="noStrike" dirty="0">
                              <a:solidFill>
                                <a:srgbClr val="000000"/>
                              </a:solidFill>
                              <a:effectLst/>
                              <a:latin typeface="Times New Roman" panose="02020603050405020304" pitchFamily="18" charset="0"/>
                            </a:rPr>
                            <a:t>/</a:t>
                          </a:r>
                          <a:r>
                            <a:rPr lang="en-US" sz="1400" b="0" i="0" u="none" strike="noStrike" dirty="0">
                              <a:solidFill>
                                <a:srgbClr val="000000"/>
                              </a:solidFill>
                              <a:effectLst/>
                              <a:latin typeface="Times New Roman" panose="02020603050405020304" pitchFamily="18" charset="0"/>
                            </a:rPr>
                            <a:t>sec</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400" b="0" i="1" u="none" strike="noStrike" dirty="0" err="1">
                              <a:solidFill>
                                <a:srgbClr val="000000"/>
                              </a:solidFill>
                              <a:effectLst/>
                              <a:latin typeface="Times New Roman" panose="02020603050405020304" pitchFamily="18" charset="0"/>
                            </a:rPr>
                            <a:t>R</a:t>
                          </a:r>
                          <a:r>
                            <a:rPr lang="en-US" sz="1200" b="0" i="1" u="none" strike="noStrike" dirty="0" err="1">
                              <a:solidFill>
                                <a:srgbClr val="000000"/>
                              </a:solidFill>
                              <a:effectLst/>
                              <a:latin typeface="Times New Roman" panose="02020603050405020304" pitchFamily="18" charset="0"/>
                            </a:rPr>
                            <a:t>event</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1" u="none" strike="noStrike" dirty="0">
                              <a:solidFill>
                                <a:srgbClr val="000000"/>
                              </a:solidFill>
                              <a:effectLst/>
                              <a:latin typeface="Times New Roman" panose="02020603050405020304" pitchFamily="18" charset="0"/>
                            </a:rPr>
                            <a:t> </a:t>
                          </a:r>
                          <a:r>
                            <a:rPr lang="en-US" sz="1200" b="0" i="1" u="none" strike="noStrike" dirty="0">
                              <a:solidFill>
                                <a:srgbClr val="000000"/>
                              </a:solidFill>
                              <a:effectLst/>
                              <a:latin typeface="Times New Roman" panose="02020603050405020304" pitchFamily="18" charset="0"/>
                            </a:rPr>
                            <a:t>50% empty</a:t>
                          </a:r>
                          <a:endParaRPr lang="ru-RU"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944233"/>
                      </a:ext>
                    </a:extLst>
                  </a:tr>
                  <a:tr h="0">
                    <a:tc>
                      <a:txBody>
                        <a:bodyPr/>
                        <a:lstStyle/>
                        <a:p>
                          <a:pPr rtl="0" fontAlgn="t">
                            <a:spcBef>
                              <a:spcPts val="0"/>
                            </a:spcBef>
                            <a:spcAft>
                              <a:spcPts val="0"/>
                            </a:spcAft>
                          </a:pPr>
                          <a:r>
                            <a:rPr lang="ru-RU" sz="1400" b="1" i="0" u="none" strike="noStrike" dirty="0">
                              <a:solidFill>
                                <a:srgbClr val="000000"/>
                              </a:solidFill>
                              <a:effectLst/>
                              <a:latin typeface="Times New Roman" panose="02020603050405020304" pitchFamily="18" charset="0"/>
                            </a:rPr>
                            <a:t> </a:t>
                          </a:r>
                          <a:r>
                            <a:rPr lang="en-US" sz="1400" b="1" i="0" u="none" strike="noStrike" dirty="0">
                              <a:solidFill>
                                <a:srgbClr val="000000"/>
                              </a:solidFill>
                              <a:effectLst/>
                              <a:latin typeface="Times New Roman" panose="02020603050405020304" pitchFamily="18" charset="0"/>
                            </a:rPr>
                            <a:t>Raw file size</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ru-RU" sz="1400" b="1" i="0" u="none" strike="noStrike" dirty="0">
                              <a:solidFill>
                                <a:srgbClr val="000000"/>
                              </a:solidFill>
                              <a:effectLst/>
                              <a:latin typeface="Times New Roman" panose="02020603050405020304" pitchFamily="18" charset="0"/>
                            </a:rPr>
                            <a:t>1</a:t>
                          </a:r>
                          <a:r>
                            <a:rPr lang="en-US" sz="1400" b="1" i="0" u="none" strike="noStrike" dirty="0">
                              <a:solidFill>
                                <a:srgbClr val="000000"/>
                              </a:solidFill>
                              <a:effectLst/>
                              <a:latin typeface="Times New Roman" panose="02020603050405020304" pitchFamily="18" charset="0"/>
                            </a:rPr>
                            <a:t>5</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GB</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V</a:t>
                          </a:r>
                          <a:r>
                            <a:rPr lang="en-GB" sz="1200" b="0" i="1" u="none" strike="noStrike" dirty="0" err="1">
                              <a:solidFill>
                                <a:srgbClr val="000000"/>
                              </a:solidFill>
                              <a:effectLst/>
                              <a:latin typeface="Times New Roman" panose="02020603050405020304" pitchFamily="18" charset="0"/>
                            </a:rPr>
                            <a:t>raw</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r>
                            <a:rPr lang="en-US" sz="1400" b="0" dirty="0">
                              <a:effectLst/>
                            </a:rPr>
                            <a:t> </a:t>
                          </a:r>
                          <a:r>
                            <a:rPr kumimoji="0" lang="en-US"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5-10% spill data</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9140969"/>
                      </a:ext>
                    </a:extLst>
                  </a:tr>
                  <a:tr h="0">
                    <a:tc>
                      <a:txBody>
                        <a:bodyPr/>
                        <a:lstStyle/>
                        <a:p>
                          <a:pPr rtl="0" fontAlgn="t">
                            <a:spcBef>
                              <a:spcPts val="0"/>
                            </a:spcBef>
                            <a:spcAft>
                              <a:spcPts val="0"/>
                            </a:spcAft>
                          </a:pPr>
                          <a:r>
                            <a:rPr lang="ru-RU" sz="1400" b="0" i="0" u="none" strike="noStrike" dirty="0">
                              <a:solidFill>
                                <a:srgbClr val="000000"/>
                              </a:solidFill>
                              <a:effectLst/>
                              <a:latin typeface="Times New Roman" panose="02020603050405020304" pitchFamily="18" charset="0"/>
                            </a:rPr>
                            <a:t> </a:t>
                          </a:r>
                          <a:r>
                            <a:rPr lang="en-US" sz="1400" b="0" i="0" u="none" strike="noStrike" dirty="0">
                              <a:solidFill>
                                <a:srgbClr val="000000"/>
                              </a:solidFill>
                              <a:effectLst/>
                              <a:latin typeface="Times New Roman" panose="02020603050405020304" pitchFamily="18" charset="0"/>
                            </a:rPr>
                            <a:t>Event count per file</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ru-RU" sz="1400" b="0" i="0" u="none" strike="noStrike" dirty="0">
                              <a:solidFill>
                                <a:srgbClr val="000000"/>
                              </a:solidFill>
                              <a:effectLst/>
                              <a:latin typeface="Times New Roman" panose="02020603050405020304" pitchFamily="18" charset="0"/>
                            </a:rPr>
                            <a:t>25 000</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I</a:t>
                          </a:r>
                          <a:r>
                            <a:rPr lang="en-GB" sz="1200" b="0" i="1" u="none" strike="noStrike" dirty="0" err="1">
                              <a:solidFill>
                                <a:srgbClr val="000000"/>
                              </a:solidFill>
                              <a:effectLst/>
                              <a:latin typeface="Times New Roman" panose="02020603050405020304" pitchFamily="18" charset="0"/>
                            </a:rPr>
                            <a:t>event</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400" b="0" i="1" u="none" strike="noStrike" dirty="0">
                              <a:solidFill>
                                <a:srgbClr val="000000"/>
                              </a:solidFill>
                              <a:effectLst/>
                              <a:latin typeface="Times New Roman" panose="02020603050405020304" pitchFamily="18" charset="0"/>
                            </a:rPr>
                            <a:t> =</a:t>
                          </a:r>
                          <a:r>
                            <a:rPr lang="en-GB" sz="1400" b="0" i="0" u="none" strike="noStrike" dirty="0">
                              <a:solidFill>
                                <a:srgbClr val="000000"/>
                              </a:solidFill>
                              <a:effectLst/>
                              <a:latin typeface="Times New Roman" panose="02020603050405020304" pitchFamily="18" charset="0"/>
                            </a:rPr>
                            <a:t>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raw</a:t>
                          </a:r>
                          <a:r>
                            <a:rPr kumimoji="0" lang="en-GB"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event</a:t>
                          </a:r>
                          <a:endParaRPr kumimoji="0" lang="en-GB" sz="1400" b="0" i="0" u="none" strike="noStrike" kern="1200" cap="none" spc="0" normalizeH="0" baseline="0" noProof="0" dirty="0">
                            <a:ln>
                              <a:noFill/>
                            </a:ln>
                            <a:solidFill>
                              <a:srgbClr val="000000"/>
                            </a:solidFill>
                            <a:effectLst/>
                            <a:uLnTx/>
                            <a:uFillTx/>
                            <a:latin typeface="+mn-lt"/>
                            <a:ea typeface="+mn-ea"/>
                            <a:cs typeface="+mn-cs"/>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2250030"/>
                      </a:ext>
                    </a:extLst>
                  </a:tr>
                  <a:tr h="0">
                    <a:tc>
                      <a:txBody>
                        <a:bodyPr/>
                        <a:lstStyle/>
                        <a:p>
                          <a:pPr rtl="0" fontAlgn="t">
                            <a:spcBef>
                              <a:spcPts val="0"/>
                            </a:spcBef>
                            <a:spcAft>
                              <a:spcPts val="0"/>
                            </a:spcAft>
                          </a:pPr>
                          <a:r>
                            <a:rPr lang="ru-RU" sz="1400" b="1" i="0" u="none" strike="noStrike" dirty="0">
                              <a:solidFill>
                                <a:srgbClr val="000000"/>
                              </a:solidFill>
                              <a:effectLst/>
                              <a:latin typeface="Times New Roman" panose="02020603050405020304" pitchFamily="18" charset="0"/>
                            </a:rPr>
                            <a:t> </a:t>
                          </a:r>
                          <a:r>
                            <a:rPr lang="en-US" sz="1400" b="1" i="0" u="none" strike="noStrike" dirty="0">
                              <a:solidFill>
                                <a:srgbClr val="000000"/>
                              </a:solidFill>
                              <a:effectLst/>
                              <a:latin typeface="Times New Roman" panose="02020603050405020304" pitchFamily="18" charset="0"/>
                            </a:rPr>
                            <a:t>Total event count</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ru-RU" sz="1400" b="1" i="0" u="none" strike="noStrike" dirty="0">
                              <a:solidFill>
                                <a:srgbClr val="000000"/>
                              </a:solidFill>
                              <a:effectLst/>
                              <a:latin typeface="Times New Roman" panose="02020603050405020304" pitchFamily="18" charset="0"/>
                            </a:rPr>
                            <a:t>64</a:t>
                          </a:r>
                          <a:r>
                            <a:rPr lang="en-US" sz="1400" b="1" i="0" u="none" strike="noStrike" dirty="0">
                              <a:solidFill>
                                <a:srgbClr val="000000"/>
                              </a:solidFill>
                              <a:effectLst/>
                              <a:latin typeface="Times New Roman" panose="02020603050405020304" pitchFamily="18" charset="0"/>
                            </a:rPr>
                            <a:t>5 M</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N</a:t>
                          </a:r>
                          <a:r>
                            <a:rPr lang="en-GB" sz="1200" b="0" i="1" u="none" strike="noStrike" dirty="0" err="1">
                              <a:solidFill>
                                <a:srgbClr val="000000"/>
                              </a:solidFill>
                              <a:effectLst/>
                              <a:latin typeface="Times New Roman" panose="02020603050405020304" pitchFamily="18" charset="0"/>
                            </a:rPr>
                            <a:t>event</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de-DE" sz="1400" b="0" i="1" u="none" strike="noStrike" dirty="0">
                              <a:solidFill>
                                <a:srgbClr val="000000"/>
                              </a:solidFill>
                              <a:effectLst/>
                              <a:latin typeface="Times New Roman" panose="02020603050405020304" pitchFamily="18" charset="0"/>
                            </a:rPr>
                            <a:t> = T * </a:t>
                          </a:r>
                          <a:r>
                            <a:rPr kumimoji="0" lang="en-US"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a:t>
                          </a:r>
                          <a:r>
                            <a:rPr kumimoji="0" lang="en-US"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event</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run</a:t>
                          </a:r>
                          <a:r>
                            <a:rPr lang="de-DE" sz="1400" b="0" i="1" u="none" strike="noStrike" dirty="0">
                              <a:solidFill>
                                <a:srgbClr val="000000"/>
                              </a:solidFill>
                              <a:effectLst/>
                              <a:latin typeface="Times New Roman" panose="02020603050405020304" pitchFamily="18" charset="0"/>
                            </a:rPr>
                            <a:t>/(</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run</a:t>
                          </a:r>
                          <a:r>
                            <a:rPr lang="de-DE" sz="1400" b="0" i="1" u="none" strike="noStrike" dirty="0">
                              <a:solidFill>
                                <a:srgbClr val="000000"/>
                              </a:solidFill>
                              <a:effectLst/>
                              <a:latin typeface="Times New Roman" panose="02020603050405020304" pitchFamily="18" charset="0"/>
                            </a:rPr>
                            <a:t>+</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br</a:t>
                          </a:r>
                          <a:r>
                            <a:rPr lang="de-DE" sz="1400" b="0" i="1" u="none" strike="noStrike" dirty="0">
                              <a:solidFill>
                                <a:srgbClr val="000000"/>
                              </a:solidFill>
                              <a:effectLst/>
                              <a:latin typeface="Times New Roman" panose="02020603050405020304" pitchFamily="18" charset="0"/>
                            </a:rPr>
                            <a:t>)</a:t>
                          </a:r>
                          <a:endParaRPr lang="de-DE"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0720148"/>
                      </a:ext>
                    </a:extLst>
                  </a:tr>
                  <a:tr h="64623">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rPr>
                            <a:t> Total file count</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ru-RU" sz="1400" b="0" i="0" u="none" strike="noStrike" dirty="0">
                              <a:solidFill>
                                <a:srgbClr val="000000"/>
                              </a:solidFill>
                              <a:effectLst/>
                              <a:latin typeface="Times New Roman" panose="02020603050405020304" pitchFamily="18" charset="0"/>
                            </a:rPr>
                            <a:t>2</a:t>
                          </a:r>
                          <a:r>
                            <a:rPr lang="en-US" sz="1400" b="0" i="0" u="none" strike="noStrike" dirty="0">
                              <a:solidFill>
                                <a:srgbClr val="000000"/>
                              </a:solidFill>
                              <a:effectLst/>
                              <a:latin typeface="Times New Roman" panose="02020603050405020304" pitchFamily="18" charset="0"/>
                            </a:rPr>
                            <a:t>5</a:t>
                          </a:r>
                          <a:r>
                            <a:rPr lang="ru-RU" sz="1400" b="0" i="0" u="none" strike="noStrike" dirty="0">
                              <a:solidFill>
                                <a:srgbClr val="000000"/>
                              </a:solidFill>
                              <a:effectLst/>
                              <a:latin typeface="Times New Roman" panose="02020603050405020304" pitchFamily="18" charset="0"/>
                            </a:rPr>
                            <a:t> </a:t>
                          </a:r>
                          <a:r>
                            <a:rPr lang="en-US" sz="1400" b="0" i="0" u="none" strike="noStrike" dirty="0">
                              <a:solidFill>
                                <a:srgbClr val="000000"/>
                              </a:solidFill>
                              <a:effectLst/>
                              <a:latin typeface="Times New Roman" panose="02020603050405020304" pitchFamily="18" charset="0"/>
                            </a:rPr>
                            <a:t>800</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N</a:t>
                          </a:r>
                          <a:r>
                            <a:rPr lang="en-GB" sz="1200" b="0" i="1" u="none" strike="noStrike" dirty="0" err="1">
                              <a:solidFill>
                                <a:srgbClr val="000000"/>
                              </a:solidFill>
                              <a:effectLst/>
                              <a:latin typeface="Times New Roman" panose="02020603050405020304" pitchFamily="18" charset="0"/>
                            </a:rPr>
                            <a:t>file</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400" b="0" i="1" u="none" strike="noStrike" dirty="0">
                              <a:solidFill>
                                <a:srgbClr val="000000"/>
                              </a:solidFill>
                              <a:effectLst/>
                              <a:latin typeface="Times New Roman" panose="02020603050405020304" pitchFamily="18" charset="0"/>
                            </a:rPr>
                            <a:t> =</a:t>
                          </a:r>
                          <a:r>
                            <a:rPr lang="en-GB" sz="1400" b="0" i="0" u="none" strike="noStrike" dirty="0">
                              <a:solidFill>
                                <a:srgbClr val="000000"/>
                              </a:solidFill>
                              <a:effectLst/>
                              <a:latin typeface="Times New Roman" panose="02020603050405020304" pitchFamily="18" charset="0"/>
                            </a:rPr>
                            <a:t>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event</a:t>
                          </a:r>
                          <a:r>
                            <a:rPr lang="en-GB" sz="1400" b="0" i="1" u="none" strike="noStrike" dirty="0">
                              <a:solidFill>
                                <a:srgbClr val="000000"/>
                              </a:solidFill>
                              <a:effectLst/>
                              <a:latin typeface="Times New Roman" panose="02020603050405020304" pitchFamily="18" charset="0"/>
                            </a:rPr>
                            <a:t> / </a:t>
                          </a:r>
                          <a:r>
                            <a:rPr lang="en-GB" sz="1400" b="0" i="1" u="none" strike="noStrike" dirty="0" err="1">
                              <a:solidFill>
                                <a:srgbClr val="000000"/>
                              </a:solidFill>
                              <a:effectLst/>
                              <a:latin typeface="Times New Roman" panose="02020603050405020304" pitchFamily="18" charset="0"/>
                            </a:rPr>
                            <a:t>I</a:t>
                          </a:r>
                          <a:r>
                            <a:rPr lang="en-GB" sz="1200" b="0" i="1" u="none" strike="noStrike" dirty="0" err="1">
                              <a:solidFill>
                                <a:srgbClr val="000000"/>
                              </a:solidFill>
                              <a:effectLst/>
                              <a:latin typeface="Times New Roman" panose="02020603050405020304" pitchFamily="18" charset="0"/>
                            </a:rPr>
                            <a:t>event</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0587787"/>
                      </a:ext>
                    </a:extLst>
                  </a:tr>
                  <a:tr h="0">
                    <a:tc>
                      <a:txBody>
                        <a:bodyPr/>
                        <a:lstStyle/>
                        <a:p>
                          <a:pPr rtl="0" fontAlgn="t">
                            <a:spcBef>
                              <a:spcPts val="0"/>
                            </a:spcBef>
                            <a:spcAft>
                              <a:spcPts val="0"/>
                            </a:spcAft>
                          </a:pPr>
                          <a:r>
                            <a:rPr lang="en-GB" sz="1400" b="0" i="0" u="none" strike="noStrike" dirty="0">
                              <a:solidFill>
                                <a:srgbClr val="000000"/>
                              </a:solidFill>
                              <a:effectLst/>
                              <a:latin typeface="Times New Roman" panose="02020603050405020304" pitchFamily="18" charset="0"/>
                            </a:rPr>
                            <a:t> Total run count</a:t>
                          </a:r>
                          <a:endParaRPr lang="ru-RU" sz="1400" b="0" i="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1 920</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N</a:t>
                          </a:r>
                          <a:r>
                            <a:rPr lang="en-GB" sz="1200" b="0" i="1" u="none" strike="noStrike" dirty="0" err="1">
                              <a:solidFill>
                                <a:srgbClr val="000000"/>
                              </a:solidFill>
                              <a:effectLst/>
                              <a:latin typeface="Times New Roman" panose="02020603050405020304" pitchFamily="18" charset="0"/>
                            </a:rPr>
                            <a:t>run</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400" b="0" i="1" u="none" strike="noStrike" dirty="0">
                              <a:solidFill>
                                <a:srgbClr val="000000"/>
                              </a:solidFill>
                              <a:effectLst/>
                              <a:latin typeface="Times New Roman" panose="02020603050405020304" pitchFamily="18" charset="0"/>
                            </a:rPr>
                            <a:t> = 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run</a:t>
                          </a:r>
                          <a:r>
                            <a:rPr kumimoji="0" lang="de-DE"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br</a:t>
                          </a:r>
                          <a:r>
                            <a:rPr lang="en-GB" sz="1400" b="0" i="1" u="none" strike="noStrike" dirty="0">
                              <a:solidFill>
                                <a:srgbClr val="000000"/>
                              </a:solidFill>
                              <a:effectLst/>
                              <a:latin typeface="Times New Roman" panose="02020603050405020304" pitchFamily="18" charset="0"/>
                            </a:rPr>
                            <a:t>)</a:t>
                          </a:r>
                          <a:endParaRPr lang="en-GB"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1690715"/>
                      </a:ext>
                    </a:extLst>
                  </a:tr>
                  <a:tr h="0">
                    <a:tc>
                      <a:txBody>
                        <a:bodyPr/>
                        <a:lstStyle/>
                        <a:p>
                          <a:pPr rtl="0" fontAlgn="t">
                            <a:spcBef>
                              <a:spcPts val="0"/>
                            </a:spcBef>
                            <a:spcAft>
                              <a:spcPts val="0"/>
                            </a:spcAft>
                          </a:pPr>
                          <a:r>
                            <a:rPr lang="en-US" sz="1400" b="1" i="0" u="none" strike="noStrike" dirty="0">
                              <a:solidFill>
                                <a:srgbClr val="000000"/>
                              </a:solidFill>
                              <a:effectLst/>
                              <a:latin typeface="Times New Roman" panose="02020603050405020304" pitchFamily="18" charset="0"/>
                            </a:rPr>
                            <a:t> Total raw data size</a:t>
                          </a:r>
                          <a:endParaRPr lang="ru-RU" sz="1400" b="1" i="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ru-RU" sz="1400" b="1" i="0" u="none" strike="noStrike" dirty="0">
                              <a:solidFill>
                                <a:srgbClr val="000000"/>
                              </a:solidFill>
                              <a:effectLst/>
                              <a:latin typeface="Times New Roman" panose="02020603050405020304" pitchFamily="18" charset="0"/>
                            </a:rPr>
                            <a:t>3</a:t>
                          </a:r>
                          <a:r>
                            <a:rPr lang="en-US" sz="1400" b="1" i="0" u="none" strike="noStrike" dirty="0">
                              <a:solidFill>
                                <a:srgbClr val="000000"/>
                              </a:solidFill>
                              <a:effectLst/>
                              <a:latin typeface="Times New Roman" panose="02020603050405020304" pitchFamily="18" charset="0"/>
                            </a:rPr>
                            <a:t>78</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TB</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N</a:t>
                          </a:r>
                          <a:r>
                            <a:rPr lang="en-GB" sz="1200" b="0" i="1" u="none" strike="noStrike" dirty="0" err="1">
                              <a:solidFill>
                                <a:srgbClr val="000000"/>
                              </a:solidFill>
                              <a:effectLst/>
                              <a:latin typeface="Times New Roman" panose="02020603050405020304" pitchFamily="18" charset="0"/>
                            </a:rPr>
                            <a:t>raw</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400" b="0" i="1" u="none" strike="noStrike" dirty="0">
                              <a:solidFill>
                                <a:srgbClr val="000000"/>
                              </a:solidFill>
                              <a:effectLst/>
                              <a:latin typeface="Times New Roman" panose="02020603050405020304" pitchFamily="18" charset="0"/>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event</a:t>
                          </a:r>
                          <a:r>
                            <a:rPr lang="en-GB" sz="1400" b="0" i="1" u="none" strike="noStrike" dirty="0">
                              <a:solidFill>
                                <a:srgbClr val="000000"/>
                              </a:solidFill>
                              <a:effectLst/>
                              <a:latin typeface="Times New Roman" panose="02020603050405020304" pitchFamily="18" charset="0"/>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event</a:t>
                          </a:r>
                          <a:endParaRPr lang="en-GB"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4485736"/>
                      </a:ext>
                    </a:extLst>
                  </a:tr>
                  <a:tr h="0">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rPr>
                            <a:t> Total replicated raw data</a:t>
                          </a:r>
                          <a:r>
                            <a:rPr lang="ru-RU" sz="1400" b="0" i="0" u="none" strike="noStrike" dirty="0">
                              <a:solidFill>
                                <a:srgbClr val="000000"/>
                              </a:solidFill>
                              <a:effectLst/>
                              <a:latin typeface="Times New Roman" panose="02020603050405020304" pitchFamily="18" charset="0"/>
                            </a:rPr>
                            <a:t> (</a:t>
                          </a:r>
                          <a:r>
                            <a:rPr lang="en-US" sz="1400" b="0" i="1" u="none" strike="noStrike" dirty="0">
                              <a:solidFill>
                                <a:srgbClr val="000000"/>
                              </a:solidFill>
                              <a:effectLst/>
                              <a:latin typeface="Times New Roman" panose="02020603050405020304" pitchFamily="18" charset="0"/>
                            </a:rPr>
                            <a:t>x4</a:t>
                          </a:r>
                          <a:r>
                            <a:rPr lang="ru-RU" sz="1400" b="0" i="0" u="none" strike="noStrike" dirty="0">
                              <a:solidFill>
                                <a:srgbClr val="000000"/>
                              </a:solidFill>
                              <a:effectLst/>
                              <a:latin typeface="Times New Roman" panose="02020603050405020304" pitchFamily="18" charset="0"/>
                            </a:rPr>
                            <a:t>)</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1512</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TB</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raw_repl</a:t>
                          </a:r>
                          <a:endParaRPr lang="en-GB"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400" b="0" i="1" u="none" strike="noStrike" dirty="0">
                              <a:solidFill>
                                <a:srgbClr val="000000"/>
                              </a:solidFill>
                              <a:effectLst/>
                              <a:latin typeface="Times New Roman" panose="02020603050405020304" pitchFamily="18" charset="0"/>
                            </a:rPr>
                            <a:t> </a:t>
                          </a:r>
                          <a:r>
                            <a:rPr lang="en-US" sz="1200" b="0" i="1" u="none" strike="noStrike" dirty="0">
                              <a:solidFill>
                                <a:srgbClr val="000000"/>
                              </a:solidFill>
                              <a:effectLst/>
                              <a:latin typeface="Times New Roman" panose="02020603050405020304" pitchFamily="18" charset="0"/>
                            </a:rPr>
                            <a:t>LHEP EOS x2 + MLIT EOS x2</a:t>
                          </a:r>
                          <a:endParaRPr lang="ru-RU"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0145988"/>
                      </a:ext>
                    </a:extLst>
                  </a:tr>
                  <a:tr h="0">
                    <a:tc>
                      <a:txBody>
                        <a:bodyPr/>
                        <a:lstStyle/>
                        <a:p>
                          <a:pPr rtl="0" fontAlgn="t">
                            <a:spcBef>
                              <a:spcPts val="0"/>
                            </a:spcBef>
                            <a:spcAft>
                              <a:spcPts val="0"/>
                            </a:spcAft>
                          </a:pPr>
                          <a:r>
                            <a:rPr lang="ru-RU" sz="1400" b="1" i="0" u="none" strike="noStrike" dirty="0">
                              <a:solidFill>
                                <a:srgbClr val="000000"/>
                              </a:solidFill>
                              <a:effectLst/>
                              <a:latin typeface="Times New Roman" panose="02020603050405020304" pitchFamily="18" charset="0"/>
                            </a:rPr>
                            <a:t> </a:t>
                          </a:r>
                          <a:r>
                            <a:rPr lang="en-US" sz="1400" b="1" i="0" u="none" strike="noStrike" dirty="0">
                              <a:solidFill>
                                <a:srgbClr val="000000"/>
                              </a:solidFill>
                              <a:effectLst/>
                              <a:latin typeface="Times New Roman" panose="02020603050405020304" pitchFamily="18" charset="0"/>
                            </a:rPr>
                            <a:t>Avg digit file size</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870</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MB</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1400" b="0" i="1" u="none" strike="noStrike" dirty="0" err="1">
                              <a:solidFill>
                                <a:srgbClr val="000000"/>
                              </a:solidFill>
                              <a:effectLst/>
                              <a:latin typeface="Times New Roman" panose="02020603050405020304" pitchFamily="18" charset="0"/>
                            </a:rPr>
                            <a:t>V</a:t>
                          </a:r>
                          <a:r>
                            <a:rPr lang="en-GB" sz="1200" b="0" i="1" u="none" strike="noStrike" dirty="0" err="1">
                              <a:solidFill>
                                <a:srgbClr val="000000"/>
                              </a:solidFill>
                              <a:effectLst/>
                              <a:latin typeface="Times New Roman" panose="02020603050405020304" pitchFamily="18" charset="0"/>
                            </a:rPr>
                            <a:t>digit</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8012703"/>
                      </a:ext>
                    </a:extLst>
                  </a:tr>
                  <a:tr h="0">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rPr>
                            <a:t> Total </a:t>
                          </a:r>
                          <a:r>
                            <a:rPr lang="ru-RU" sz="1400" b="0" i="0" u="none" strike="noStrike" dirty="0">
                              <a:solidFill>
                                <a:srgbClr val="000000"/>
                              </a:solidFill>
                              <a:effectLst/>
                              <a:latin typeface="Times New Roman" panose="02020603050405020304" pitchFamily="18" charset="0"/>
                            </a:rPr>
                            <a:t>digit</a:t>
                          </a:r>
                          <a:r>
                            <a:rPr lang="en-US" sz="1400" b="0" i="0" u="none" strike="noStrike" dirty="0">
                              <a:solidFill>
                                <a:srgbClr val="000000"/>
                              </a:solidFill>
                              <a:effectLst/>
                              <a:latin typeface="Times New Roman" panose="02020603050405020304" pitchFamily="18" charset="0"/>
                            </a:rPr>
                            <a:t> file size (</a:t>
                          </a:r>
                          <a:r>
                            <a:rPr lang="en-US" sz="1400" b="0" i="1" u="none" strike="noStrike" dirty="0">
                              <a:solidFill>
                                <a:srgbClr val="000000"/>
                              </a:solidFill>
                              <a:effectLst/>
                              <a:latin typeface="Times New Roman" panose="02020603050405020304" pitchFamily="18" charset="0"/>
                            </a:rPr>
                            <a:t>x3 software version</a:t>
                          </a:r>
                          <a:r>
                            <a:rPr lang="en-US" sz="1400" b="0" i="0" u="none" strike="noStrike" dirty="0">
                              <a:solidFill>
                                <a:srgbClr val="000000"/>
                              </a:solidFill>
                              <a:effectLst/>
                              <a:latin typeface="Times New Roman" panose="02020603050405020304" pitchFamily="18" charset="0"/>
                            </a:rPr>
                            <a:t>)</a:t>
                          </a:r>
                          <a:r>
                            <a:rPr lang="ru-RU" sz="1400" b="0" i="0" u="none" strike="noStrike" dirty="0">
                              <a:solidFill>
                                <a:srgbClr val="000000"/>
                              </a:solidFill>
                              <a:effectLst/>
                              <a:latin typeface="Times New Roman" panose="02020603050405020304" pitchFamily="18" charset="0"/>
                            </a:rPr>
                            <a:t> </a:t>
                          </a:r>
                          <a:endParaRPr lang="ru-RU" sz="1400" b="0" i="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64</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TB</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N</a:t>
                          </a:r>
                          <a:r>
                            <a:rPr lang="en-GB" sz="1200" b="0" i="1" u="none" strike="noStrike" dirty="0" err="1">
                              <a:solidFill>
                                <a:srgbClr val="000000"/>
                              </a:solidFill>
                              <a:effectLst/>
                              <a:latin typeface="Times New Roman" panose="02020603050405020304" pitchFamily="18" charset="0"/>
                            </a:rPr>
                            <a:t>digit</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400" b="0" i="1" u="none" strike="noStrike" dirty="0">
                              <a:solidFill>
                                <a:srgbClr val="000000"/>
                              </a:solidFill>
                              <a:effectLst/>
                              <a:latin typeface="Times New Roman" panose="02020603050405020304" pitchFamily="18" charset="0"/>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raw</a:t>
                          </a:r>
                          <a:r>
                            <a:rPr lang="en-GB" sz="1400" b="0" i="1" u="none" strike="noStrike" dirty="0">
                              <a:solidFill>
                                <a:srgbClr val="000000"/>
                              </a:solidFill>
                              <a:effectLst/>
                              <a:latin typeface="Times New Roman" panose="02020603050405020304" pitchFamily="18" charset="0"/>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digit</a:t>
                          </a:r>
                          <a:r>
                            <a:rPr lang="en-GB" sz="1400" b="0" i="1" u="none" strike="noStrike" dirty="0">
                              <a:solidFill>
                                <a:srgbClr val="000000"/>
                              </a:solidFill>
                              <a:effectLst/>
                              <a:latin typeface="Times New Roman" panose="02020603050405020304" pitchFamily="18" charset="0"/>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raw</a:t>
                          </a:r>
                          <a:r>
                            <a:rPr lang="en-GB" sz="1400" b="0" i="1" u="none" strike="noStrike" dirty="0">
                              <a:solidFill>
                                <a:srgbClr val="000000"/>
                              </a:solidFill>
                              <a:effectLst/>
                              <a:latin typeface="Times New Roman" panose="02020603050405020304" pitchFamily="18" charset="0"/>
                            </a:rPr>
                            <a:t> *3</a:t>
                          </a:r>
                          <a:endParaRPr lang="en-GB"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3249859"/>
                      </a:ext>
                    </a:extLst>
                  </a:tr>
                  <a:tr h="0">
                    <a:tc>
                      <a:txBody>
                        <a:bodyPr/>
                        <a:lstStyle/>
                        <a:p>
                          <a:pPr rtl="0" fontAlgn="t">
                            <a:spcBef>
                              <a:spcPts val="0"/>
                            </a:spcBef>
                            <a:spcAft>
                              <a:spcPts val="0"/>
                            </a:spcAft>
                          </a:pPr>
                          <a:r>
                            <a:rPr lang="ru-RU" sz="1400" b="1" i="0" u="none" strike="noStrike" dirty="0">
                              <a:solidFill>
                                <a:srgbClr val="000000"/>
                              </a:solidFill>
                              <a:effectLst/>
                              <a:latin typeface="Times New Roman" panose="02020603050405020304" pitchFamily="18" charset="0"/>
                            </a:rPr>
                            <a:t> </a:t>
                          </a:r>
                          <a:r>
                            <a:rPr lang="en-US" sz="1400" b="1" i="0" u="none" strike="noStrike" dirty="0">
                              <a:solidFill>
                                <a:srgbClr val="000000"/>
                              </a:solidFill>
                              <a:effectLst/>
                              <a:latin typeface="Times New Roman" panose="02020603050405020304" pitchFamily="18" charset="0"/>
                            </a:rPr>
                            <a:t>Avg DST file size</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ru-RU" sz="1400" b="1" i="0" u="none" strike="noStrike" dirty="0">
                              <a:solidFill>
                                <a:srgbClr val="000000"/>
                              </a:solidFill>
                              <a:effectLst/>
                              <a:latin typeface="Times New Roman" panose="02020603050405020304" pitchFamily="18" charset="0"/>
                            </a:rPr>
                            <a:t>2</a:t>
                          </a:r>
                          <a:r>
                            <a:rPr lang="en-US" sz="1400" b="1" i="0" u="none" strike="noStrike" dirty="0">
                              <a:solidFill>
                                <a:srgbClr val="000000"/>
                              </a:solidFill>
                              <a:effectLst/>
                              <a:latin typeface="Times New Roman" panose="02020603050405020304" pitchFamily="18" charset="0"/>
                            </a:rPr>
                            <a:t> 000</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MB</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1400" b="0" i="1" u="none" strike="noStrike" dirty="0" err="1">
                              <a:solidFill>
                                <a:srgbClr val="000000"/>
                              </a:solidFill>
                              <a:effectLst/>
                              <a:latin typeface="Times New Roman" panose="02020603050405020304" pitchFamily="18" charset="0"/>
                            </a:rPr>
                            <a:t>V</a:t>
                          </a:r>
                          <a:r>
                            <a:rPr lang="en-GB" sz="1200" b="0" i="1" u="none" strike="noStrike" dirty="0" err="1">
                              <a:solidFill>
                                <a:srgbClr val="000000"/>
                              </a:solidFill>
                              <a:effectLst/>
                              <a:latin typeface="Times New Roman" panose="02020603050405020304" pitchFamily="18" charset="0"/>
                            </a:rPr>
                            <a:t>dst</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1895860"/>
                      </a:ext>
                    </a:extLst>
                  </a:tr>
                  <a:tr h="0">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rPr>
                            <a:t> Total DST file size</a:t>
                          </a:r>
                        </a:p>
                        <a:p>
                          <a:pPr rtl="0" fontAlgn="t">
                            <a:spcBef>
                              <a:spcPts val="0"/>
                            </a:spcBef>
                            <a:spcAft>
                              <a:spcPts val="0"/>
                            </a:spcAft>
                          </a:pPr>
                          <a:r>
                            <a:rPr lang="en-US" sz="1400" b="0" i="0" u="none" strike="noStrike" dirty="0">
                              <a:solidFill>
                                <a:srgbClr val="000000"/>
                              </a:solidFill>
                              <a:effectLst/>
                              <a:latin typeface="Times New Roman" panose="02020603050405020304" pitchFamily="18" charset="0"/>
                            </a:rPr>
                            <a:t> </a:t>
                          </a:r>
                          <a:r>
                            <a:rPr lang="en-US" sz="1400" b="0" i="1" u="none" strike="noStrike" dirty="0">
                              <a:solidFill>
                                <a:srgbClr val="000000"/>
                              </a:solidFill>
                              <a:effectLst/>
                              <a:latin typeface="Times New Roman" panose="02020603050405020304" pitchFamily="18" charset="0"/>
                            </a:rPr>
                            <a:t>1 version for each digit file</a:t>
                          </a:r>
                          <a:endParaRPr lang="ru-RU" sz="1400" b="0" i="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150</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TB</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N</a:t>
                          </a:r>
                          <a:r>
                            <a:rPr lang="en-GB" sz="1200" b="0" i="1" u="none" strike="noStrike" dirty="0" err="1">
                              <a:solidFill>
                                <a:srgbClr val="000000"/>
                              </a:solidFill>
                              <a:effectLst/>
                              <a:latin typeface="Times New Roman" panose="02020603050405020304" pitchFamily="18" charset="0"/>
                            </a:rPr>
                            <a:t>dst</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400" b="0" i="1" u="none" strike="noStrike" dirty="0">
                              <a:solidFill>
                                <a:srgbClr val="000000"/>
                              </a:solidFill>
                              <a:effectLst/>
                              <a:latin typeface="Times New Roman" panose="02020603050405020304" pitchFamily="18" charset="0"/>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raw</a:t>
                          </a:r>
                          <a:r>
                            <a:rPr lang="en-GB" sz="1400" b="0" i="1" u="none" strike="noStrike" dirty="0">
                              <a:solidFill>
                                <a:srgbClr val="000000"/>
                              </a:solidFill>
                              <a:effectLst/>
                              <a:latin typeface="Times New Roman" panose="02020603050405020304" pitchFamily="18" charset="0"/>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dst</a:t>
                          </a:r>
                          <a:r>
                            <a:rPr lang="en-GB" sz="1400" b="0" i="1" u="none" strike="noStrike" dirty="0">
                              <a:solidFill>
                                <a:srgbClr val="000000"/>
                              </a:solidFill>
                              <a:effectLst/>
                              <a:latin typeface="Times New Roman" panose="02020603050405020304" pitchFamily="18" charset="0"/>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raw</a:t>
                          </a:r>
                          <a:r>
                            <a:rPr lang="en-GB" sz="1400" b="0" i="1" u="none" strike="noStrike" dirty="0">
                              <a:solidFill>
                                <a:srgbClr val="000000"/>
                              </a:solidFill>
                              <a:effectLst/>
                              <a:latin typeface="Times New Roman" panose="02020603050405020304" pitchFamily="18" charset="0"/>
                            </a:rPr>
                            <a:t> *3</a:t>
                          </a:r>
                          <a:endParaRPr lang="en-GB"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3508407"/>
                      </a:ext>
                    </a:extLst>
                  </a:tr>
                </a:tbl>
              </a:graphicData>
            </a:graphic>
          </p:graphicFrame>
        </mc:Choice>
        <mc:Fallback xmlns="">
          <p:graphicFrame>
            <p:nvGraphicFramePr>
              <p:cNvPr id="2" name="Таблица 1">
                <a:extLst>
                  <a:ext uri="{FF2B5EF4-FFF2-40B4-BE49-F238E27FC236}">
                    <a16:creationId xmlns:a16="http://schemas.microsoft.com/office/drawing/2014/main" id="{8ED35322-47DE-C8D2-2534-5101D67E301F}"/>
                  </a:ext>
                </a:extLst>
              </p:cNvPr>
              <p:cNvGraphicFramePr>
                <a:graphicFrameLocks noGrp="1"/>
              </p:cNvGraphicFramePr>
              <p:nvPr/>
            </p:nvGraphicFramePr>
            <p:xfrm>
              <a:off x="107504" y="1080362"/>
              <a:ext cx="8928993" cy="5203480"/>
            </p:xfrm>
            <a:graphic>
              <a:graphicData uri="http://schemas.openxmlformats.org/drawingml/2006/table">
                <a:tbl>
                  <a:tblPr/>
                  <a:tblGrid>
                    <a:gridCol w="3173113">
                      <a:extLst>
                        <a:ext uri="{9D8B030D-6E8A-4147-A177-3AD203B41FA5}">
                          <a16:colId xmlns:a16="http://schemas.microsoft.com/office/drawing/2014/main" val="1240562628"/>
                        </a:ext>
                      </a:extLst>
                    </a:gridCol>
                    <a:gridCol w="1219375">
                      <a:extLst>
                        <a:ext uri="{9D8B030D-6E8A-4147-A177-3AD203B41FA5}">
                          <a16:colId xmlns:a16="http://schemas.microsoft.com/office/drawing/2014/main" val="4135240188"/>
                        </a:ext>
                      </a:extLst>
                    </a:gridCol>
                    <a:gridCol w="1008112">
                      <a:extLst>
                        <a:ext uri="{9D8B030D-6E8A-4147-A177-3AD203B41FA5}">
                          <a16:colId xmlns:a16="http://schemas.microsoft.com/office/drawing/2014/main" val="1377036739"/>
                        </a:ext>
                      </a:extLst>
                    </a:gridCol>
                    <a:gridCol w="1167007">
                      <a:extLst>
                        <a:ext uri="{9D8B030D-6E8A-4147-A177-3AD203B41FA5}">
                          <a16:colId xmlns:a16="http://schemas.microsoft.com/office/drawing/2014/main" val="30283901"/>
                        </a:ext>
                      </a:extLst>
                    </a:gridCol>
                    <a:gridCol w="2361386">
                      <a:extLst>
                        <a:ext uri="{9D8B030D-6E8A-4147-A177-3AD203B41FA5}">
                          <a16:colId xmlns:a16="http://schemas.microsoft.com/office/drawing/2014/main" val="3758915580"/>
                        </a:ext>
                      </a:extLst>
                    </a:gridCol>
                  </a:tblGrid>
                  <a:tr h="238838">
                    <a:tc>
                      <a:txBody>
                        <a:bodyPr/>
                        <a:lstStyle/>
                        <a:p>
                          <a:pPr algn="ctr" rtl="0" fontAlgn="ctr">
                            <a:spcBef>
                              <a:spcPts val="0"/>
                            </a:spcBef>
                            <a:spcAft>
                              <a:spcPts val="0"/>
                            </a:spcAft>
                          </a:pPr>
                          <a:r>
                            <a:rPr lang="en-US" sz="1400" b="1" i="0" u="none" strike="noStrike" dirty="0">
                              <a:solidFill>
                                <a:srgbClr val="000000"/>
                              </a:solidFill>
                              <a:effectLst/>
                              <a:latin typeface="Times New Roman" panose="02020603050405020304" pitchFamily="18" charset="0"/>
                            </a:rPr>
                            <a:t>Description</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dirty="0">
                              <a:solidFill>
                                <a:srgbClr val="000000"/>
                              </a:solidFill>
                              <a:effectLst/>
                              <a:latin typeface="Times New Roman" panose="02020603050405020304" pitchFamily="18" charset="0"/>
                            </a:rPr>
                            <a:t>Value</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dirty="0">
                              <a:solidFill>
                                <a:srgbClr val="000000"/>
                              </a:solidFill>
                              <a:effectLst/>
                              <a:latin typeface="Times New Roman" panose="02020603050405020304" pitchFamily="18" charset="0"/>
                            </a:rPr>
                            <a:t>Unit</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dirty="0">
                              <a:solidFill>
                                <a:srgbClr val="000000"/>
                              </a:solidFill>
                              <a:effectLst/>
                              <a:latin typeface="Times New Roman" panose="02020603050405020304" pitchFamily="18" charset="0"/>
                            </a:rPr>
                            <a:t>Symbol</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dirty="0">
                              <a:solidFill>
                                <a:srgbClr val="000000"/>
                              </a:solidFill>
                              <a:effectLst/>
                              <a:latin typeface="Times New Roman" panose="02020603050405020304" pitchFamily="18" charset="0"/>
                            </a:rPr>
                            <a:t>Comment</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4629489"/>
                      </a:ext>
                    </a:extLst>
                  </a:tr>
                  <a:tr h="238838">
                    <a:tc>
                      <a:txBody>
                        <a:bodyPr/>
                        <a:lstStyle/>
                        <a:p>
                          <a:pPr rtl="0" fontAlgn="t">
                            <a:spcBef>
                              <a:spcPts val="0"/>
                            </a:spcBef>
                            <a:spcAft>
                              <a:spcPts val="0"/>
                            </a:spcAft>
                          </a:pPr>
                          <a:r>
                            <a:rPr lang="en-US" sz="1400" b="1" i="0" u="none" strike="noStrike" dirty="0">
                              <a:solidFill>
                                <a:srgbClr val="000000"/>
                              </a:solidFill>
                              <a:effectLst/>
                              <a:latin typeface="Times New Roman" panose="02020603050405020304" pitchFamily="18" charset="0"/>
                            </a:rPr>
                            <a:t> Data acquisition time</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720</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hour</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a:solidFill>
                                <a:srgbClr val="000000"/>
                              </a:solidFill>
                              <a:effectLst/>
                              <a:latin typeface="Times New Roman" panose="02020603050405020304" pitchFamily="18" charset="0"/>
                            </a:rPr>
                            <a:t>T</a:t>
                          </a:r>
                          <a:endParaRPr lang="en-GB" sz="1400" b="0" i="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GB" sz="1400" b="0" dirty="0">
                              <a:effectLst/>
                            </a:rPr>
                            <a:t> </a:t>
                          </a:r>
                          <a:r>
                            <a:rPr kumimoji="0" lang="en-GB"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a:t>
                          </a:r>
                          <a:r>
                            <a:rPr kumimoji="0" lang="en-US"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acc = 32%, 62%</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3765820"/>
                      </a:ext>
                    </a:extLst>
                  </a:tr>
                  <a:tr h="238838">
                    <a:tc>
                      <a:txBody>
                        <a:bodyPr/>
                        <a:lstStyle/>
                        <a:p>
                          <a:pPr rtl="0" fontAlgn="t">
                            <a:spcBef>
                              <a:spcPts val="0"/>
                            </a:spcBef>
                            <a:spcAft>
                              <a:spcPts val="0"/>
                            </a:spcAft>
                          </a:pPr>
                          <a:r>
                            <a:rPr lang="en-GB" sz="1400" b="0" i="0" u="none" strike="noStrike" dirty="0">
                              <a:solidFill>
                                <a:srgbClr val="000000"/>
                              </a:solidFill>
                              <a:effectLst/>
                              <a:latin typeface="Times New Roman" panose="02020603050405020304" pitchFamily="18" charset="0"/>
                            </a:rPr>
                            <a:t> run duration</a:t>
                          </a:r>
                          <a:endParaRPr lang="ru-RU" sz="1400" b="0" i="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20</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min</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T</a:t>
                          </a:r>
                          <a:r>
                            <a:rPr lang="en-GB" sz="1200" b="0" i="1" u="none" strike="noStrike" dirty="0" err="1">
                              <a:solidFill>
                                <a:srgbClr val="000000"/>
                              </a:solidFill>
                              <a:effectLst/>
                              <a:latin typeface="Times New Roman" panose="02020603050405020304" pitchFamily="18" charset="0"/>
                            </a:rPr>
                            <a:t>run</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169785"/>
                      </a:ext>
                    </a:extLst>
                  </a:tr>
                  <a:tr h="238838">
                    <a:tc>
                      <a:txBody>
                        <a:bodyPr/>
                        <a:lstStyle/>
                        <a:p>
                          <a:pPr rtl="0" fontAlgn="t">
                            <a:spcBef>
                              <a:spcPts val="0"/>
                            </a:spcBef>
                            <a:spcAft>
                              <a:spcPts val="0"/>
                            </a:spcAft>
                          </a:pPr>
                          <a:r>
                            <a:rPr lang="en-GB" sz="1400" b="0" i="0" u="none" strike="noStrike" dirty="0">
                              <a:solidFill>
                                <a:srgbClr val="000000"/>
                              </a:solidFill>
                              <a:effectLst/>
                              <a:latin typeface="Times New Roman" panose="02020603050405020304" pitchFamily="18" charset="0"/>
                            </a:rPr>
                            <a:t> run time break</a:t>
                          </a:r>
                          <a:endParaRPr lang="ru-RU" sz="1400" b="0" i="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2.5</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min</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T</a:t>
                          </a:r>
                          <a:r>
                            <a:rPr lang="en-GB" sz="1200" b="0" i="1" u="none" strike="noStrike" dirty="0" err="1">
                              <a:solidFill>
                                <a:srgbClr val="000000"/>
                              </a:solidFill>
                              <a:effectLst/>
                              <a:latin typeface="Times New Roman" panose="02020603050405020304" pitchFamily="18" charset="0"/>
                            </a:rPr>
                            <a:t>br</a:t>
                          </a:r>
                          <a:endParaRPr lang="en-GB" sz="1200" b="0" i="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1757451"/>
                      </a:ext>
                    </a:extLst>
                  </a:tr>
                  <a:tr h="452198">
                    <a:tc>
                      <a:txBody>
                        <a:bodyPr/>
                        <a:lstStyle/>
                        <a:p>
                          <a:pPr rtl="0" fontAlgn="t">
                            <a:spcBef>
                              <a:spcPts val="0"/>
                            </a:spcBef>
                            <a:spcAft>
                              <a:spcPts val="0"/>
                            </a:spcAft>
                          </a:pPr>
                          <a:r>
                            <a:rPr lang="en-GB" sz="1400" b="0" i="0" u="none" strike="noStrike" dirty="0">
                              <a:solidFill>
                                <a:srgbClr val="000000"/>
                              </a:solidFill>
                              <a:effectLst/>
                              <a:latin typeface="Times New Roman" panose="02020603050405020304" pitchFamily="18" charset="0"/>
                            </a:rPr>
                            <a:t> Beam intensity </a:t>
                          </a:r>
                          <a:r>
                            <a:rPr lang="en-GB" sz="1200" b="0" i="0" u="none" strike="noStrike" dirty="0">
                              <a:solidFill>
                                <a:srgbClr val="000000"/>
                              </a:solidFill>
                              <a:effectLst/>
                              <a:latin typeface="Times New Roman" panose="02020603050405020304" pitchFamily="18" charset="0"/>
                            </a:rPr>
                            <a:t>(3.8 AGeV)</a:t>
                          </a:r>
                          <a:endParaRPr lang="ru-RU"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300" b="0" i="0" u="none" strike="noStrike" dirty="0">
                              <a:solidFill>
                                <a:srgbClr val="000000"/>
                              </a:solidFill>
                              <a:effectLst/>
                              <a:latin typeface="Times New Roman" panose="02020603050405020304" pitchFamily="18" charset="0"/>
                            </a:rPr>
                            <a:t>up to</a:t>
                          </a:r>
                          <a:r>
                            <a:rPr lang="en-US" sz="1400" b="0" i="0" u="none" strike="noStrike" dirty="0">
                              <a:solidFill>
                                <a:srgbClr val="000000"/>
                              </a:solidFill>
                              <a:effectLst/>
                              <a:latin typeface="Times New Roman" panose="02020603050405020304" pitchFamily="18" charset="0"/>
                            </a:rPr>
                            <a:t> 9</a:t>
                          </a:r>
                          <a:r>
                            <a:rPr lang="ru-RU" sz="1400" b="0" i="0" u="none" strike="noStrike" dirty="0">
                              <a:solidFill>
                                <a:srgbClr val="000000"/>
                              </a:solidFill>
                              <a:effectLst/>
                              <a:latin typeface="Times New Roman" panose="02020603050405020304" pitchFamily="18" charset="0"/>
                            </a:rPr>
                            <a:t>00</a:t>
                          </a:r>
                          <a:r>
                            <a:rPr lang="en-US" sz="1400" b="0" i="0" u="none" strike="noStrike" dirty="0">
                              <a:solidFill>
                                <a:srgbClr val="000000"/>
                              </a:solidFill>
                              <a:effectLst/>
                              <a:latin typeface="Times New Roman" panose="02020603050405020304" pitchFamily="18" charset="0"/>
                            </a:rPr>
                            <a:t>k</a:t>
                          </a:r>
                          <a:r>
                            <a:rPr lang="ru-RU" sz="1400" b="0" i="0" u="none" strike="noStrike" dirty="0">
                              <a:solidFill>
                                <a:srgbClr val="000000"/>
                              </a:solidFill>
                              <a:effectLst/>
                              <a:latin typeface="Times New Roman" panose="02020603050405020304" pitchFamily="18" charset="0"/>
                            </a:rPr>
                            <a:t> / </a:t>
                          </a:r>
                          <a:r>
                            <a:rPr lang="en-US" sz="1400" b="0" i="0" u="none" strike="noStrike" dirty="0">
                              <a:solidFill>
                                <a:srgbClr val="000000"/>
                              </a:solidFill>
                              <a:effectLst/>
                              <a:latin typeface="Times New Roman" panose="02020603050405020304" pitchFamily="18" charset="0"/>
                            </a:rPr>
                            <a:t>2</a:t>
                          </a:r>
                          <a:r>
                            <a:rPr lang="ru-RU" sz="1400" b="0" i="0" u="none" strike="noStrike" dirty="0">
                              <a:solidFill>
                                <a:srgbClr val="000000"/>
                              </a:solidFill>
                              <a:effectLst/>
                              <a:latin typeface="Times New Roman" panose="02020603050405020304" pitchFamily="18" charset="0"/>
                            </a:rPr>
                            <a:t>.</a:t>
                          </a:r>
                          <a:r>
                            <a:rPr lang="en-US" sz="1400" b="0" i="0" u="none" strike="noStrike" dirty="0">
                              <a:solidFill>
                                <a:srgbClr val="000000"/>
                              </a:solidFill>
                              <a:effectLst/>
                              <a:latin typeface="Times New Roman" panose="02020603050405020304" pitchFamily="18" charset="0"/>
                            </a:rPr>
                            <a:t>2</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300" b="0" i="0" u="none" strike="noStrike" dirty="0">
                              <a:solidFill>
                                <a:srgbClr val="000000"/>
                              </a:solidFill>
                              <a:effectLst/>
                              <a:latin typeface="Times New Roman" panose="02020603050405020304" pitchFamily="18" charset="0"/>
                            </a:rPr>
                            <a:t>up to</a:t>
                          </a:r>
                          <a:r>
                            <a:rPr lang="en-US" sz="1400" b="0" i="0" u="none" strike="noStrike" dirty="0">
                              <a:solidFill>
                                <a:srgbClr val="000000"/>
                              </a:solidFill>
                              <a:effectLst/>
                              <a:latin typeface="Times New Roman" panose="02020603050405020304" pitchFamily="18" charset="0"/>
                            </a:rPr>
                            <a:t> </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9</a:t>
                          </a:r>
                          <a:r>
                            <a:rPr kumimoji="0" lang="ru-RU"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00</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a:t>
                          </a:r>
                          <a:r>
                            <a:rPr kumimoji="0" lang="ru-RU"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12</a:t>
                          </a:r>
                          <a:endParaRPr kumimoji="0" lang="ru-RU" sz="1400" b="0" i="0" u="none" strike="noStrike" kern="1200" cap="none" spc="0" normalizeH="0" baseline="0" noProof="0" dirty="0">
                            <a:ln>
                              <a:noFill/>
                            </a:ln>
                            <a:solidFill>
                              <a:srgbClr val="000000"/>
                            </a:solidFill>
                            <a:effectLst/>
                            <a:uLnTx/>
                            <a:uFillTx/>
                            <a:latin typeface="+mn-lt"/>
                            <a:ea typeface="+mn-ea"/>
                            <a:cs typeface="+mn-cs"/>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ru-RU"/>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3"/>
                          <a:stretch>
                            <a:fillRect l="-434337" t="-221622" r="-349398" b="-863514"/>
                          </a:stretch>
                        </a:blipFill>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I</a:t>
                          </a:r>
                          <a:r>
                            <a:rPr lang="en-GB" sz="1200" b="0" i="1" u="none" strike="noStrike" dirty="0" err="1">
                              <a:solidFill>
                                <a:srgbClr val="000000"/>
                              </a:solidFill>
                              <a:effectLst/>
                              <a:latin typeface="Times New Roman" panose="02020603050405020304" pitchFamily="18" charset="0"/>
                            </a:rPr>
                            <a:t>beam_spill</a:t>
                          </a:r>
                          <a:endParaRPr lang="en-GB" sz="1200" b="0" i="1" u="none" strike="noStrike" dirty="0">
                            <a:solidFill>
                              <a:srgbClr val="000000"/>
                            </a:solidFill>
                            <a:effectLst/>
                            <a:latin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beam_period</a:t>
                          </a: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1" u="none" strike="noStrike" dirty="0">
                              <a:solidFill>
                                <a:srgbClr val="000000"/>
                              </a:solidFill>
                              <a:effectLst/>
                              <a:latin typeface="Times New Roman" panose="02020603050405020304" pitchFamily="18" charset="0"/>
                            </a:rPr>
                            <a:t> 409k</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75k</a:t>
                          </a:r>
                          <a:endParaRPr kumimoji="0" lang="ru-RU" sz="1400" b="0" i="0" u="none" strike="noStrike" kern="1200" cap="none" spc="0" normalizeH="0" baseline="0" noProof="0" dirty="0">
                            <a:ln>
                              <a:noFill/>
                            </a:ln>
                            <a:solidFill>
                              <a:srgbClr val="000000"/>
                            </a:solidFill>
                            <a:effectLst/>
                            <a:uLnTx/>
                            <a:uFillTx/>
                            <a:latin typeface="+mn-lt"/>
                            <a:ea typeface="+mn-ea"/>
                            <a:cs typeface="+mn-cs"/>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6321559"/>
                      </a:ext>
                    </a:extLst>
                  </a:tr>
                  <a:tr h="238838">
                    <a:tc>
                      <a:txBody>
                        <a:bodyPr/>
                        <a:lstStyle/>
                        <a:p>
                          <a:pPr rtl="0" fontAlgn="t">
                            <a:spcBef>
                              <a:spcPts val="0"/>
                            </a:spcBef>
                            <a:spcAft>
                              <a:spcPts val="0"/>
                            </a:spcAft>
                          </a:pPr>
                          <a:r>
                            <a:rPr lang="en-GB" sz="1400" b="1" i="0" u="none" strike="noStrike" dirty="0">
                              <a:solidFill>
                                <a:srgbClr val="000000"/>
                              </a:solidFill>
                              <a:effectLst/>
                              <a:latin typeface="Times New Roman" panose="02020603050405020304" pitchFamily="18" charset="0"/>
                            </a:rPr>
                            <a:t> Trigger rate</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8k / 2.2</a:t>
                          </a: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event</a:t>
                          </a:r>
                          <a:r>
                            <a:rPr lang="ru-RU" sz="1400" b="1" i="0" u="none" strike="noStrike" dirty="0">
                              <a:solidFill>
                                <a:srgbClr val="000000"/>
                              </a:solidFill>
                              <a:effectLst/>
                              <a:latin typeface="Times New Roman" panose="02020603050405020304" pitchFamily="18" charset="0"/>
                            </a:rPr>
                            <a:t>/</a:t>
                          </a:r>
                          <a:r>
                            <a:rPr lang="en-US" sz="1400" b="1" i="0" u="none" strike="noStrike" dirty="0">
                              <a:solidFill>
                                <a:srgbClr val="000000"/>
                              </a:solidFill>
                              <a:effectLst/>
                              <a:latin typeface="Times New Roman" panose="02020603050405020304" pitchFamily="18" charset="0"/>
                            </a:rPr>
                            <a:t>sec</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I</a:t>
                          </a:r>
                          <a:r>
                            <a:rPr lang="en-GB" sz="1200" b="0" i="1" u="none" strike="noStrike" dirty="0" err="1">
                              <a:solidFill>
                                <a:srgbClr val="000000"/>
                              </a:solidFill>
                              <a:effectLst/>
                              <a:latin typeface="Times New Roman" panose="02020603050405020304" pitchFamily="18" charset="0"/>
                            </a:rPr>
                            <a:t>trigger</a:t>
                          </a:r>
                          <a:endParaRPr lang="en-GB" sz="1200" b="0" i="1" u="none" strike="noStrike" dirty="0">
                            <a:solidFill>
                              <a:srgbClr val="000000"/>
                            </a:solidFill>
                            <a:effectLst/>
                            <a:latin typeface="Times New Roman" panose="02020603050405020304" pitchFamily="18" charset="0"/>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1" u="none" strike="noStrike" dirty="0">
                              <a:solidFill>
                                <a:srgbClr val="000000"/>
                              </a:solidFill>
                              <a:effectLst/>
                              <a:latin typeface="Times New Roman" panose="02020603050405020304" pitchFamily="18" charset="0"/>
                            </a:rPr>
                            <a:t> </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3 636</a:t>
                          </a:r>
                          <a:endParaRPr lang="en-US" sz="1400" b="0" i="1" u="none" strike="noStrike" dirty="0">
                            <a:solidFill>
                              <a:srgbClr val="000000"/>
                            </a:solidFill>
                            <a:effectLst/>
                            <a:latin typeface="Times New Roman" panose="02020603050405020304" pitchFamily="18" charset="0"/>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4943488"/>
                      </a:ext>
                    </a:extLst>
                  </a:tr>
                  <a:tr h="238838">
                    <a:tc>
                      <a:txBody>
                        <a:bodyPr/>
                        <a:lstStyle/>
                        <a:p>
                          <a:pPr rtl="0" fontAlgn="t">
                            <a:spcBef>
                              <a:spcPts val="0"/>
                            </a:spcBef>
                            <a:spcAft>
                              <a:spcPts val="0"/>
                            </a:spcAft>
                          </a:pPr>
                          <a:r>
                            <a:rPr lang="ru-RU" sz="1400" b="1" i="0" u="none" strike="noStrike" dirty="0">
                              <a:solidFill>
                                <a:srgbClr val="000000"/>
                              </a:solidFill>
                              <a:effectLst/>
                              <a:latin typeface="Times New Roman" panose="02020603050405020304" pitchFamily="18" charset="0"/>
                            </a:rPr>
                            <a:t> </a:t>
                          </a:r>
                          <a:r>
                            <a:rPr lang="en-US" sz="1400" b="1" i="0" u="none" strike="noStrike" dirty="0">
                              <a:solidFill>
                                <a:srgbClr val="000000"/>
                              </a:solidFill>
                              <a:effectLst/>
                              <a:latin typeface="Times New Roman" panose="02020603050405020304" pitchFamily="18" charset="0"/>
                            </a:rPr>
                            <a:t>Event size</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ru-RU" sz="1400" b="1" i="0" u="none" strike="noStrike" dirty="0">
                              <a:solidFill>
                                <a:srgbClr val="000000"/>
                              </a:solidFill>
                              <a:effectLst/>
                              <a:latin typeface="Times New Roman" panose="02020603050405020304" pitchFamily="18" charset="0"/>
                            </a:rPr>
                            <a:t>0,</a:t>
                          </a:r>
                          <a:r>
                            <a:rPr lang="en-US" sz="1400" b="1" i="0" u="none" strike="noStrike" dirty="0">
                              <a:solidFill>
                                <a:srgbClr val="000000"/>
                              </a:solidFill>
                              <a:effectLst/>
                              <a:latin typeface="Times New Roman" panose="02020603050405020304" pitchFamily="18" charset="0"/>
                            </a:rPr>
                            <a:t>57</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MB</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V</a:t>
                          </a:r>
                          <a:r>
                            <a:rPr lang="en-GB" sz="1200" b="0" i="1" u="none" strike="noStrike" dirty="0" err="1">
                              <a:solidFill>
                                <a:srgbClr val="000000"/>
                              </a:solidFill>
                              <a:effectLst/>
                              <a:latin typeface="Times New Roman" panose="02020603050405020304" pitchFamily="18" charset="0"/>
                            </a:rPr>
                            <a:t>event</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9854186"/>
                      </a:ext>
                    </a:extLst>
                  </a:tr>
                  <a:tr h="238838">
                    <a:tc>
                      <a:txBody>
                        <a:bodyPr/>
                        <a:lstStyle/>
                        <a:p>
                          <a:pPr rtl="0" fontAlgn="t">
                            <a:spcBef>
                              <a:spcPts val="0"/>
                            </a:spcBef>
                            <a:spcAft>
                              <a:spcPts val="0"/>
                            </a:spcAft>
                          </a:pPr>
                          <a:r>
                            <a:rPr lang="en-GB" sz="1400" b="1" i="0" u="none" strike="noStrike" dirty="0">
                              <a:solidFill>
                                <a:srgbClr val="000000"/>
                              </a:solidFill>
                              <a:effectLst/>
                              <a:latin typeface="Times New Roman" panose="02020603050405020304" pitchFamily="18" charset="0"/>
                            </a:rPr>
                            <a:t> Data rate</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2</a:t>
                          </a: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GB</a:t>
                          </a:r>
                          <a:r>
                            <a:rPr lang="ru-RU" sz="1400" b="1" i="0" u="none" strike="noStrike" dirty="0">
                              <a:solidFill>
                                <a:srgbClr val="000000"/>
                              </a:solidFill>
                              <a:effectLst/>
                              <a:latin typeface="Times New Roman" panose="02020603050405020304" pitchFamily="18" charset="0"/>
                            </a:rPr>
                            <a:t>/</a:t>
                          </a:r>
                          <a:r>
                            <a:rPr lang="en-GB" sz="1400" b="1" i="0" u="none" strike="noStrike" dirty="0">
                              <a:solidFill>
                                <a:srgbClr val="000000"/>
                              </a:solidFill>
                              <a:effectLst/>
                              <a:latin typeface="Times New Roman" panose="02020603050405020304" pitchFamily="18" charset="0"/>
                            </a:rPr>
                            <a:t>sec</a:t>
                          </a:r>
                          <a:endParaRPr lang="en-GB"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I</a:t>
                          </a:r>
                          <a:r>
                            <a:rPr lang="en-GB" sz="1200" b="0" i="1" u="none" strike="noStrike" dirty="0" err="1">
                              <a:solidFill>
                                <a:srgbClr val="000000"/>
                              </a:solidFill>
                              <a:effectLst/>
                              <a:latin typeface="Times New Roman" panose="02020603050405020304" pitchFamily="18" charset="0"/>
                            </a:rPr>
                            <a:t>data</a:t>
                          </a:r>
                          <a:endParaRPr lang="en-GB" sz="1200" b="0" i="1" u="none" strike="noStrike" dirty="0">
                            <a:solidFill>
                              <a:srgbClr val="000000"/>
                            </a:solidFill>
                            <a:effectLst/>
                            <a:latin typeface="Times New Roman" panose="02020603050405020304" pitchFamily="18" charset="0"/>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1" u="none" strike="noStrike" dirty="0">
                              <a:solidFill>
                                <a:srgbClr val="000000"/>
                              </a:solidFill>
                              <a:effectLst/>
                              <a:latin typeface="Times New Roman" panose="02020603050405020304" pitchFamily="18" charset="0"/>
                            </a:rPr>
                            <a:t> </a:t>
                          </a:r>
                          <a:r>
                            <a:rPr kumimoji="0" lang="en-GB"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GB"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trigger</a:t>
                          </a:r>
                          <a:r>
                            <a:rPr kumimoji="0" lang="en-GB"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event</a:t>
                          </a:r>
                          <a:endParaRPr lang="en-US" sz="1400" b="0" i="1" u="none" strike="noStrike" dirty="0">
                            <a:solidFill>
                              <a:srgbClr val="000000"/>
                            </a:solidFill>
                            <a:effectLst/>
                            <a:latin typeface="Times New Roman" panose="02020603050405020304" pitchFamily="18" charset="0"/>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709518"/>
                      </a:ext>
                    </a:extLst>
                  </a:tr>
                  <a:tr h="238838">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rPr>
                            <a:t> Avg event/sec per all data</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ru-RU" sz="1400" b="0" i="0" u="none" strike="noStrike" dirty="0">
                              <a:solidFill>
                                <a:srgbClr val="000000"/>
                              </a:solidFill>
                              <a:effectLst/>
                              <a:latin typeface="Times New Roman" panose="02020603050405020304" pitchFamily="18" charset="0"/>
                            </a:rPr>
                            <a:t>2</a:t>
                          </a:r>
                          <a:r>
                            <a:rPr lang="en-US" sz="1400" b="0" i="0" u="none" strike="noStrike" dirty="0">
                              <a:solidFill>
                                <a:srgbClr val="000000"/>
                              </a:solidFill>
                              <a:effectLst/>
                              <a:latin typeface="Times New Roman" panose="02020603050405020304" pitchFamily="18" charset="0"/>
                            </a:rPr>
                            <a:t>80</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event</a:t>
                          </a:r>
                          <a:r>
                            <a:rPr lang="ru-RU" sz="1400" b="0" i="0" u="none" strike="noStrike" dirty="0">
                              <a:solidFill>
                                <a:srgbClr val="000000"/>
                              </a:solidFill>
                              <a:effectLst/>
                              <a:latin typeface="Times New Roman" panose="02020603050405020304" pitchFamily="18" charset="0"/>
                            </a:rPr>
                            <a:t>/</a:t>
                          </a:r>
                          <a:r>
                            <a:rPr lang="en-US" sz="1400" b="0" i="0" u="none" strike="noStrike" dirty="0">
                              <a:solidFill>
                                <a:srgbClr val="000000"/>
                              </a:solidFill>
                              <a:effectLst/>
                              <a:latin typeface="Times New Roman" panose="02020603050405020304" pitchFamily="18" charset="0"/>
                            </a:rPr>
                            <a:t>sec</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400" b="0" i="1" u="none" strike="noStrike" dirty="0" err="1">
                              <a:solidFill>
                                <a:srgbClr val="000000"/>
                              </a:solidFill>
                              <a:effectLst/>
                              <a:latin typeface="Times New Roman" panose="02020603050405020304" pitchFamily="18" charset="0"/>
                            </a:rPr>
                            <a:t>R</a:t>
                          </a:r>
                          <a:r>
                            <a:rPr lang="en-US" sz="1200" b="0" i="1" u="none" strike="noStrike" dirty="0" err="1">
                              <a:solidFill>
                                <a:srgbClr val="000000"/>
                              </a:solidFill>
                              <a:effectLst/>
                              <a:latin typeface="Times New Roman" panose="02020603050405020304" pitchFamily="18" charset="0"/>
                            </a:rPr>
                            <a:t>event</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1" u="none" strike="noStrike" dirty="0">
                              <a:solidFill>
                                <a:srgbClr val="000000"/>
                              </a:solidFill>
                              <a:effectLst/>
                              <a:latin typeface="Times New Roman" panose="02020603050405020304" pitchFamily="18" charset="0"/>
                            </a:rPr>
                            <a:t> </a:t>
                          </a:r>
                          <a:r>
                            <a:rPr lang="en-US" sz="1200" b="0" i="1" u="none" strike="noStrike" dirty="0">
                              <a:solidFill>
                                <a:srgbClr val="000000"/>
                              </a:solidFill>
                              <a:effectLst/>
                              <a:latin typeface="Times New Roman" panose="02020603050405020304" pitchFamily="18" charset="0"/>
                            </a:rPr>
                            <a:t>50% empty</a:t>
                          </a:r>
                          <a:endParaRPr lang="ru-RU"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944233"/>
                      </a:ext>
                    </a:extLst>
                  </a:tr>
                  <a:tr h="238838">
                    <a:tc>
                      <a:txBody>
                        <a:bodyPr/>
                        <a:lstStyle/>
                        <a:p>
                          <a:pPr rtl="0" fontAlgn="t">
                            <a:spcBef>
                              <a:spcPts val="0"/>
                            </a:spcBef>
                            <a:spcAft>
                              <a:spcPts val="0"/>
                            </a:spcAft>
                          </a:pPr>
                          <a:r>
                            <a:rPr lang="ru-RU" sz="1400" b="1" i="0" u="none" strike="noStrike" dirty="0">
                              <a:solidFill>
                                <a:srgbClr val="000000"/>
                              </a:solidFill>
                              <a:effectLst/>
                              <a:latin typeface="Times New Roman" panose="02020603050405020304" pitchFamily="18" charset="0"/>
                            </a:rPr>
                            <a:t> </a:t>
                          </a:r>
                          <a:r>
                            <a:rPr lang="en-US" sz="1400" b="1" i="0" u="none" strike="noStrike" dirty="0">
                              <a:solidFill>
                                <a:srgbClr val="000000"/>
                              </a:solidFill>
                              <a:effectLst/>
                              <a:latin typeface="Times New Roman" panose="02020603050405020304" pitchFamily="18" charset="0"/>
                            </a:rPr>
                            <a:t>Raw file size</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ru-RU" sz="1400" b="1" i="0" u="none" strike="noStrike" dirty="0">
                              <a:solidFill>
                                <a:srgbClr val="000000"/>
                              </a:solidFill>
                              <a:effectLst/>
                              <a:latin typeface="Times New Roman" panose="02020603050405020304" pitchFamily="18" charset="0"/>
                            </a:rPr>
                            <a:t>1</a:t>
                          </a:r>
                          <a:r>
                            <a:rPr lang="en-US" sz="1400" b="1" i="0" u="none" strike="noStrike" dirty="0">
                              <a:solidFill>
                                <a:srgbClr val="000000"/>
                              </a:solidFill>
                              <a:effectLst/>
                              <a:latin typeface="Times New Roman" panose="02020603050405020304" pitchFamily="18" charset="0"/>
                            </a:rPr>
                            <a:t>5</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GB</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V</a:t>
                          </a:r>
                          <a:r>
                            <a:rPr lang="en-GB" sz="1200" b="0" i="1" u="none" strike="noStrike" dirty="0" err="1">
                              <a:solidFill>
                                <a:srgbClr val="000000"/>
                              </a:solidFill>
                              <a:effectLst/>
                              <a:latin typeface="Times New Roman" panose="02020603050405020304" pitchFamily="18" charset="0"/>
                            </a:rPr>
                            <a:t>raw</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r>
                            <a:rPr lang="en-US" sz="1400" b="0" dirty="0">
                              <a:effectLst/>
                            </a:rPr>
                            <a:t> </a:t>
                          </a:r>
                          <a:r>
                            <a:rPr kumimoji="0" lang="en-US"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5-10% spill data</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9140969"/>
                      </a:ext>
                    </a:extLst>
                  </a:tr>
                  <a:tr h="238838">
                    <a:tc>
                      <a:txBody>
                        <a:bodyPr/>
                        <a:lstStyle/>
                        <a:p>
                          <a:pPr rtl="0" fontAlgn="t">
                            <a:spcBef>
                              <a:spcPts val="0"/>
                            </a:spcBef>
                            <a:spcAft>
                              <a:spcPts val="0"/>
                            </a:spcAft>
                          </a:pPr>
                          <a:r>
                            <a:rPr lang="ru-RU" sz="1400" b="0" i="0" u="none" strike="noStrike" dirty="0">
                              <a:solidFill>
                                <a:srgbClr val="000000"/>
                              </a:solidFill>
                              <a:effectLst/>
                              <a:latin typeface="Times New Roman" panose="02020603050405020304" pitchFamily="18" charset="0"/>
                            </a:rPr>
                            <a:t> </a:t>
                          </a:r>
                          <a:r>
                            <a:rPr lang="en-US" sz="1400" b="0" i="0" u="none" strike="noStrike" dirty="0">
                              <a:solidFill>
                                <a:srgbClr val="000000"/>
                              </a:solidFill>
                              <a:effectLst/>
                              <a:latin typeface="Times New Roman" panose="02020603050405020304" pitchFamily="18" charset="0"/>
                            </a:rPr>
                            <a:t>Event count per file</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ru-RU" sz="1400" b="0" i="0" u="none" strike="noStrike" dirty="0">
                              <a:solidFill>
                                <a:srgbClr val="000000"/>
                              </a:solidFill>
                              <a:effectLst/>
                              <a:latin typeface="Times New Roman" panose="02020603050405020304" pitchFamily="18" charset="0"/>
                            </a:rPr>
                            <a:t>25 000</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I</a:t>
                          </a:r>
                          <a:r>
                            <a:rPr lang="en-GB" sz="1200" b="0" i="1" u="none" strike="noStrike" dirty="0" err="1">
                              <a:solidFill>
                                <a:srgbClr val="000000"/>
                              </a:solidFill>
                              <a:effectLst/>
                              <a:latin typeface="Times New Roman" panose="02020603050405020304" pitchFamily="18" charset="0"/>
                            </a:rPr>
                            <a:t>event</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400" b="0" i="1" u="none" strike="noStrike" dirty="0">
                              <a:solidFill>
                                <a:srgbClr val="000000"/>
                              </a:solidFill>
                              <a:effectLst/>
                              <a:latin typeface="Times New Roman" panose="02020603050405020304" pitchFamily="18" charset="0"/>
                            </a:rPr>
                            <a:t> =</a:t>
                          </a:r>
                          <a:r>
                            <a:rPr lang="en-GB" sz="1400" b="0" i="0" u="none" strike="noStrike" dirty="0">
                              <a:solidFill>
                                <a:srgbClr val="000000"/>
                              </a:solidFill>
                              <a:effectLst/>
                              <a:latin typeface="Times New Roman" panose="02020603050405020304" pitchFamily="18" charset="0"/>
                            </a:rPr>
                            <a:t>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raw</a:t>
                          </a:r>
                          <a:r>
                            <a:rPr kumimoji="0" lang="en-GB"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event</a:t>
                          </a:r>
                          <a:endParaRPr kumimoji="0" lang="en-GB" sz="1400" b="0" i="0" u="none" strike="noStrike" kern="1200" cap="none" spc="0" normalizeH="0" baseline="0" noProof="0" dirty="0">
                            <a:ln>
                              <a:noFill/>
                            </a:ln>
                            <a:solidFill>
                              <a:srgbClr val="000000"/>
                            </a:solidFill>
                            <a:effectLst/>
                            <a:uLnTx/>
                            <a:uFillTx/>
                            <a:latin typeface="+mn-lt"/>
                            <a:ea typeface="+mn-ea"/>
                            <a:cs typeface="+mn-cs"/>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2250030"/>
                      </a:ext>
                    </a:extLst>
                  </a:tr>
                  <a:tr h="238838">
                    <a:tc>
                      <a:txBody>
                        <a:bodyPr/>
                        <a:lstStyle/>
                        <a:p>
                          <a:pPr rtl="0" fontAlgn="t">
                            <a:spcBef>
                              <a:spcPts val="0"/>
                            </a:spcBef>
                            <a:spcAft>
                              <a:spcPts val="0"/>
                            </a:spcAft>
                          </a:pPr>
                          <a:r>
                            <a:rPr lang="ru-RU" sz="1400" b="1" i="0" u="none" strike="noStrike" dirty="0">
                              <a:solidFill>
                                <a:srgbClr val="000000"/>
                              </a:solidFill>
                              <a:effectLst/>
                              <a:latin typeface="Times New Roman" panose="02020603050405020304" pitchFamily="18" charset="0"/>
                            </a:rPr>
                            <a:t> </a:t>
                          </a:r>
                          <a:r>
                            <a:rPr lang="en-US" sz="1400" b="1" i="0" u="none" strike="noStrike" dirty="0">
                              <a:solidFill>
                                <a:srgbClr val="000000"/>
                              </a:solidFill>
                              <a:effectLst/>
                              <a:latin typeface="Times New Roman" panose="02020603050405020304" pitchFamily="18" charset="0"/>
                            </a:rPr>
                            <a:t>Total event count</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ru-RU" sz="1400" b="1" i="0" u="none" strike="noStrike" dirty="0">
                              <a:solidFill>
                                <a:srgbClr val="000000"/>
                              </a:solidFill>
                              <a:effectLst/>
                              <a:latin typeface="Times New Roman" panose="02020603050405020304" pitchFamily="18" charset="0"/>
                            </a:rPr>
                            <a:t>64</a:t>
                          </a:r>
                          <a:r>
                            <a:rPr lang="en-US" sz="1400" b="1" i="0" u="none" strike="noStrike" dirty="0">
                              <a:solidFill>
                                <a:srgbClr val="000000"/>
                              </a:solidFill>
                              <a:effectLst/>
                              <a:latin typeface="Times New Roman" panose="02020603050405020304" pitchFamily="18" charset="0"/>
                            </a:rPr>
                            <a:t>5 M</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N</a:t>
                          </a:r>
                          <a:r>
                            <a:rPr lang="en-GB" sz="1200" b="0" i="1" u="none" strike="noStrike" dirty="0" err="1">
                              <a:solidFill>
                                <a:srgbClr val="000000"/>
                              </a:solidFill>
                              <a:effectLst/>
                              <a:latin typeface="Times New Roman" panose="02020603050405020304" pitchFamily="18" charset="0"/>
                            </a:rPr>
                            <a:t>event</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de-DE" sz="1400" b="0" i="1" u="none" strike="noStrike" dirty="0">
                              <a:solidFill>
                                <a:srgbClr val="000000"/>
                              </a:solidFill>
                              <a:effectLst/>
                              <a:latin typeface="Times New Roman" panose="02020603050405020304" pitchFamily="18" charset="0"/>
                            </a:rPr>
                            <a:t> = T * </a:t>
                          </a:r>
                          <a:r>
                            <a:rPr kumimoji="0" lang="en-US"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a:t>
                          </a:r>
                          <a:r>
                            <a:rPr kumimoji="0" lang="en-US"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event</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run</a:t>
                          </a:r>
                          <a:r>
                            <a:rPr lang="de-DE" sz="1400" b="0" i="1" u="none" strike="noStrike" dirty="0">
                              <a:solidFill>
                                <a:srgbClr val="000000"/>
                              </a:solidFill>
                              <a:effectLst/>
                              <a:latin typeface="Times New Roman" panose="02020603050405020304" pitchFamily="18" charset="0"/>
                            </a:rPr>
                            <a:t>/(</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run</a:t>
                          </a:r>
                          <a:r>
                            <a:rPr lang="de-DE" sz="1400" b="0" i="1" u="none" strike="noStrike" dirty="0">
                              <a:solidFill>
                                <a:srgbClr val="000000"/>
                              </a:solidFill>
                              <a:effectLst/>
                              <a:latin typeface="Times New Roman" panose="02020603050405020304" pitchFamily="18" charset="0"/>
                            </a:rPr>
                            <a:t>+</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br</a:t>
                          </a:r>
                          <a:r>
                            <a:rPr lang="de-DE" sz="1400" b="0" i="1" u="none" strike="noStrike" dirty="0">
                              <a:solidFill>
                                <a:srgbClr val="000000"/>
                              </a:solidFill>
                              <a:effectLst/>
                              <a:latin typeface="Times New Roman" panose="02020603050405020304" pitchFamily="18" charset="0"/>
                            </a:rPr>
                            <a:t>)</a:t>
                          </a:r>
                          <a:endParaRPr lang="de-DE"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0720148"/>
                      </a:ext>
                    </a:extLst>
                  </a:tr>
                  <a:tr h="238838">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rPr>
                            <a:t> Total file count</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ru-RU" sz="1400" b="0" i="0" u="none" strike="noStrike" dirty="0">
                              <a:solidFill>
                                <a:srgbClr val="000000"/>
                              </a:solidFill>
                              <a:effectLst/>
                              <a:latin typeface="Times New Roman" panose="02020603050405020304" pitchFamily="18" charset="0"/>
                            </a:rPr>
                            <a:t>2</a:t>
                          </a:r>
                          <a:r>
                            <a:rPr lang="en-US" sz="1400" b="0" i="0" u="none" strike="noStrike" dirty="0">
                              <a:solidFill>
                                <a:srgbClr val="000000"/>
                              </a:solidFill>
                              <a:effectLst/>
                              <a:latin typeface="Times New Roman" panose="02020603050405020304" pitchFamily="18" charset="0"/>
                            </a:rPr>
                            <a:t>5</a:t>
                          </a:r>
                          <a:r>
                            <a:rPr lang="ru-RU" sz="1400" b="0" i="0" u="none" strike="noStrike" dirty="0">
                              <a:solidFill>
                                <a:srgbClr val="000000"/>
                              </a:solidFill>
                              <a:effectLst/>
                              <a:latin typeface="Times New Roman" panose="02020603050405020304" pitchFamily="18" charset="0"/>
                            </a:rPr>
                            <a:t> </a:t>
                          </a:r>
                          <a:r>
                            <a:rPr lang="en-US" sz="1400" b="0" i="0" u="none" strike="noStrike" dirty="0">
                              <a:solidFill>
                                <a:srgbClr val="000000"/>
                              </a:solidFill>
                              <a:effectLst/>
                              <a:latin typeface="Times New Roman" panose="02020603050405020304" pitchFamily="18" charset="0"/>
                            </a:rPr>
                            <a:t>800</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N</a:t>
                          </a:r>
                          <a:r>
                            <a:rPr lang="en-GB" sz="1200" b="0" i="1" u="none" strike="noStrike" dirty="0" err="1">
                              <a:solidFill>
                                <a:srgbClr val="000000"/>
                              </a:solidFill>
                              <a:effectLst/>
                              <a:latin typeface="Times New Roman" panose="02020603050405020304" pitchFamily="18" charset="0"/>
                            </a:rPr>
                            <a:t>file</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400" b="0" i="1" u="none" strike="noStrike" dirty="0">
                              <a:solidFill>
                                <a:srgbClr val="000000"/>
                              </a:solidFill>
                              <a:effectLst/>
                              <a:latin typeface="Times New Roman" panose="02020603050405020304" pitchFamily="18" charset="0"/>
                            </a:rPr>
                            <a:t> =</a:t>
                          </a:r>
                          <a:r>
                            <a:rPr lang="en-GB" sz="1400" b="0" i="0" u="none" strike="noStrike" dirty="0">
                              <a:solidFill>
                                <a:srgbClr val="000000"/>
                              </a:solidFill>
                              <a:effectLst/>
                              <a:latin typeface="Times New Roman" panose="02020603050405020304" pitchFamily="18" charset="0"/>
                            </a:rPr>
                            <a:t>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event</a:t>
                          </a:r>
                          <a:r>
                            <a:rPr lang="en-GB" sz="1400" b="0" i="1" u="none" strike="noStrike" dirty="0">
                              <a:solidFill>
                                <a:srgbClr val="000000"/>
                              </a:solidFill>
                              <a:effectLst/>
                              <a:latin typeface="Times New Roman" panose="02020603050405020304" pitchFamily="18" charset="0"/>
                            </a:rPr>
                            <a:t> / </a:t>
                          </a:r>
                          <a:r>
                            <a:rPr lang="en-GB" sz="1400" b="0" i="1" u="none" strike="noStrike" dirty="0" err="1">
                              <a:solidFill>
                                <a:srgbClr val="000000"/>
                              </a:solidFill>
                              <a:effectLst/>
                              <a:latin typeface="Times New Roman" panose="02020603050405020304" pitchFamily="18" charset="0"/>
                            </a:rPr>
                            <a:t>I</a:t>
                          </a:r>
                          <a:r>
                            <a:rPr lang="en-GB" sz="1200" b="0" i="1" u="none" strike="noStrike" dirty="0" err="1">
                              <a:solidFill>
                                <a:srgbClr val="000000"/>
                              </a:solidFill>
                              <a:effectLst/>
                              <a:latin typeface="Times New Roman" panose="02020603050405020304" pitchFamily="18" charset="0"/>
                            </a:rPr>
                            <a:t>event</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0587787"/>
                      </a:ext>
                    </a:extLst>
                  </a:tr>
                  <a:tr h="238838">
                    <a:tc>
                      <a:txBody>
                        <a:bodyPr/>
                        <a:lstStyle/>
                        <a:p>
                          <a:pPr rtl="0" fontAlgn="t">
                            <a:spcBef>
                              <a:spcPts val="0"/>
                            </a:spcBef>
                            <a:spcAft>
                              <a:spcPts val="0"/>
                            </a:spcAft>
                          </a:pPr>
                          <a:r>
                            <a:rPr lang="en-GB" sz="1400" b="0" i="0" u="none" strike="noStrike" dirty="0">
                              <a:solidFill>
                                <a:srgbClr val="000000"/>
                              </a:solidFill>
                              <a:effectLst/>
                              <a:latin typeface="Times New Roman" panose="02020603050405020304" pitchFamily="18" charset="0"/>
                            </a:rPr>
                            <a:t> Total run count</a:t>
                          </a:r>
                          <a:endParaRPr lang="ru-RU" sz="1400" b="0" i="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1 920</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N</a:t>
                          </a:r>
                          <a:r>
                            <a:rPr lang="en-GB" sz="1200" b="0" i="1" u="none" strike="noStrike" dirty="0" err="1">
                              <a:solidFill>
                                <a:srgbClr val="000000"/>
                              </a:solidFill>
                              <a:effectLst/>
                              <a:latin typeface="Times New Roman" panose="02020603050405020304" pitchFamily="18" charset="0"/>
                            </a:rPr>
                            <a:t>run</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400" b="0" i="1" u="none" strike="noStrike" dirty="0">
                              <a:solidFill>
                                <a:srgbClr val="000000"/>
                              </a:solidFill>
                              <a:effectLst/>
                              <a:latin typeface="Times New Roman" panose="02020603050405020304" pitchFamily="18" charset="0"/>
                            </a:rPr>
                            <a:t> = 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run</a:t>
                          </a:r>
                          <a:r>
                            <a:rPr kumimoji="0" lang="de-DE"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br</a:t>
                          </a:r>
                          <a:r>
                            <a:rPr lang="en-GB" sz="1400" b="0" i="1" u="none" strike="noStrike" dirty="0">
                              <a:solidFill>
                                <a:srgbClr val="000000"/>
                              </a:solidFill>
                              <a:effectLst/>
                              <a:latin typeface="Times New Roman" panose="02020603050405020304" pitchFamily="18" charset="0"/>
                            </a:rPr>
                            <a:t>)</a:t>
                          </a:r>
                          <a:endParaRPr lang="en-GB"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1690715"/>
                      </a:ext>
                    </a:extLst>
                  </a:tr>
                  <a:tr h="238838">
                    <a:tc>
                      <a:txBody>
                        <a:bodyPr/>
                        <a:lstStyle/>
                        <a:p>
                          <a:pPr rtl="0" fontAlgn="t">
                            <a:spcBef>
                              <a:spcPts val="0"/>
                            </a:spcBef>
                            <a:spcAft>
                              <a:spcPts val="0"/>
                            </a:spcAft>
                          </a:pPr>
                          <a:r>
                            <a:rPr lang="en-US" sz="1400" b="1" i="0" u="none" strike="noStrike" dirty="0">
                              <a:solidFill>
                                <a:srgbClr val="000000"/>
                              </a:solidFill>
                              <a:effectLst/>
                              <a:latin typeface="Times New Roman" panose="02020603050405020304" pitchFamily="18" charset="0"/>
                            </a:rPr>
                            <a:t> Total raw data size</a:t>
                          </a:r>
                          <a:endParaRPr lang="ru-RU" sz="1400" b="1" i="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ru-RU" sz="1400" b="1" i="0" u="none" strike="noStrike" dirty="0">
                              <a:solidFill>
                                <a:srgbClr val="000000"/>
                              </a:solidFill>
                              <a:effectLst/>
                              <a:latin typeface="Times New Roman" panose="02020603050405020304" pitchFamily="18" charset="0"/>
                            </a:rPr>
                            <a:t>3</a:t>
                          </a:r>
                          <a:r>
                            <a:rPr lang="en-US" sz="1400" b="1" i="0" u="none" strike="noStrike" dirty="0">
                              <a:solidFill>
                                <a:srgbClr val="000000"/>
                              </a:solidFill>
                              <a:effectLst/>
                              <a:latin typeface="Times New Roman" panose="02020603050405020304" pitchFamily="18" charset="0"/>
                            </a:rPr>
                            <a:t>78</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TB</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N</a:t>
                          </a:r>
                          <a:r>
                            <a:rPr lang="en-GB" sz="1200" b="0" i="1" u="none" strike="noStrike" dirty="0" err="1">
                              <a:solidFill>
                                <a:srgbClr val="000000"/>
                              </a:solidFill>
                              <a:effectLst/>
                              <a:latin typeface="Times New Roman" panose="02020603050405020304" pitchFamily="18" charset="0"/>
                            </a:rPr>
                            <a:t>raw</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400" b="0" i="1" u="none" strike="noStrike" dirty="0">
                              <a:solidFill>
                                <a:srgbClr val="000000"/>
                              </a:solidFill>
                              <a:effectLst/>
                              <a:latin typeface="Times New Roman" panose="02020603050405020304" pitchFamily="18" charset="0"/>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event</a:t>
                          </a:r>
                          <a:r>
                            <a:rPr lang="en-GB" sz="1400" b="0" i="1" u="none" strike="noStrike" dirty="0">
                              <a:solidFill>
                                <a:srgbClr val="000000"/>
                              </a:solidFill>
                              <a:effectLst/>
                              <a:latin typeface="Times New Roman" panose="02020603050405020304" pitchFamily="18" charset="0"/>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event</a:t>
                          </a:r>
                          <a:endParaRPr lang="en-GB"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4485736"/>
                      </a:ext>
                    </a:extLst>
                  </a:tr>
                  <a:tr h="238838">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rPr>
                            <a:t> Total replicated raw data</a:t>
                          </a:r>
                          <a:r>
                            <a:rPr lang="ru-RU" sz="1400" b="0" i="0" u="none" strike="noStrike" dirty="0">
                              <a:solidFill>
                                <a:srgbClr val="000000"/>
                              </a:solidFill>
                              <a:effectLst/>
                              <a:latin typeface="Times New Roman" panose="02020603050405020304" pitchFamily="18" charset="0"/>
                            </a:rPr>
                            <a:t> (</a:t>
                          </a:r>
                          <a:r>
                            <a:rPr lang="en-US" sz="1400" b="0" i="1" u="none" strike="noStrike" dirty="0">
                              <a:solidFill>
                                <a:srgbClr val="000000"/>
                              </a:solidFill>
                              <a:effectLst/>
                              <a:latin typeface="Times New Roman" panose="02020603050405020304" pitchFamily="18" charset="0"/>
                            </a:rPr>
                            <a:t>x4</a:t>
                          </a:r>
                          <a:r>
                            <a:rPr lang="ru-RU" sz="1400" b="0" i="0" u="none" strike="noStrike" dirty="0">
                              <a:solidFill>
                                <a:srgbClr val="000000"/>
                              </a:solidFill>
                              <a:effectLst/>
                              <a:latin typeface="Times New Roman" panose="02020603050405020304" pitchFamily="18" charset="0"/>
                            </a:rPr>
                            <a:t>)</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1512</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TB</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raw_repl</a:t>
                          </a:r>
                          <a:endParaRPr lang="en-GB"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400" b="0" i="1" u="none" strike="noStrike" dirty="0">
                              <a:solidFill>
                                <a:srgbClr val="000000"/>
                              </a:solidFill>
                              <a:effectLst/>
                              <a:latin typeface="Times New Roman" panose="02020603050405020304" pitchFamily="18" charset="0"/>
                            </a:rPr>
                            <a:t> </a:t>
                          </a:r>
                          <a:r>
                            <a:rPr lang="en-US" sz="1200" b="0" i="1" u="none" strike="noStrike" dirty="0">
                              <a:solidFill>
                                <a:srgbClr val="000000"/>
                              </a:solidFill>
                              <a:effectLst/>
                              <a:latin typeface="Times New Roman" panose="02020603050405020304" pitchFamily="18" charset="0"/>
                            </a:rPr>
                            <a:t>LHEP EOS x2 + MLIT EOS x2</a:t>
                          </a:r>
                          <a:endParaRPr lang="ru-RU"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0145988"/>
                      </a:ext>
                    </a:extLst>
                  </a:tr>
                  <a:tr h="238838">
                    <a:tc>
                      <a:txBody>
                        <a:bodyPr/>
                        <a:lstStyle/>
                        <a:p>
                          <a:pPr rtl="0" fontAlgn="t">
                            <a:spcBef>
                              <a:spcPts val="0"/>
                            </a:spcBef>
                            <a:spcAft>
                              <a:spcPts val="0"/>
                            </a:spcAft>
                          </a:pPr>
                          <a:r>
                            <a:rPr lang="ru-RU" sz="1400" b="1" i="0" u="none" strike="noStrike" dirty="0">
                              <a:solidFill>
                                <a:srgbClr val="000000"/>
                              </a:solidFill>
                              <a:effectLst/>
                              <a:latin typeface="Times New Roman" panose="02020603050405020304" pitchFamily="18" charset="0"/>
                            </a:rPr>
                            <a:t> </a:t>
                          </a:r>
                          <a:r>
                            <a:rPr lang="en-US" sz="1400" b="1" i="0" u="none" strike="noStrike" dirty="0">
                              <a:solidFill>
                                <a:srgbClr val="000000"/>
                              </a:solidFill>
                              <a:effectLst/>
                              <a:latin typeface="Times New Roman" panose="02020603050405020304" pitchFamily="18" charset="0"/>
                            </a:rPr>
                            <a:t>Avg digit file size</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870</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MB</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1400" b="0" i="1" u="none" strike="noStrike" dirty="0" err="1">
                              <a:solidFill>
                                <a:srgbClr val="000000"/>
                              </a:solidFill>
                              <a:effectLst/>
                              <a:latin typeface="Times New Roman" panose="02020603050405020304" pitchFamily="18" charset="0"/>
                            </a:rPr>
                            <a:t>V</a:t>
                          </a:r>
                          <a:r>
                            <a:rPr lang="en-GB" sz="1200" b="0" i="1" u="none" strike="noStrike" dirty="0" err="1">
                              <a:solidFill>
                                <a:srgbClr val="000000"/>
                              </a:solidFill>
                              <a:effectLst/>
                              <a:latin typeface="Times New Roman" panose="02020603050405020304" pitchFamily="18" charset="0"/>
                            </a:rPr>
                            <a:t>digit</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8012703"/>
                      </a:ext>
                    </a:extLst>
                  </a:tr>
                  <a:tr h="238838">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rPr>
                            <a:t> Total </a:t>
                          </a:r>
                          <a:r>
                            <a:rPr lang="ru-RU" sz="1400" b="0" i="0" u="none" strike="noStrike" dirty="0">
                              <a:solidFill>
                                <a:srgbClr val="000000"/>
                              </a:solidFill>
                              <a:effectLst/>
                              <a:latin typeface="Times New Roman" panose="02020603050405020304" pitchFamily="18" charset="0"/>
                            </a:rPr>
                            <a:t>digit</a:t>
                          </a:r>
                          <a:r>
                            <a:rPr lang="en-US" sz="1400" b="0" i="0" u="none" strike="noStrike" dirty="0">
                              <a:solidFill>
                                <a:srgbClr val="000000"/>
                              </a:solidFill>
                              <a:effectLst/>
                              <a:latin typeface="Times New Roman" panose="02020603050405020304" pitchFamily="18" charset="0"/>
                            </a:rPr>
                            <a:t> file size (</a:t>
                          </a:r>
                          <a:r>
                            <a:rPr lang="en-US" sz="1400" b="0" i="1" u="none" strike="noStrike" dirty="0">
                              <a:solidFill>
                                <a:srgbClr val="000000"/>
                              </a:solidFill>
                              <a:effectLst/>
                              <a:latin typeface="Times New Roman" panose="02020603050405020304" pitchFamily="18" charset="0"/>
                            </a:rPr>
                            <a:t>x3 software version</a:t>
                          </a:r>
                          <a:r>
                            <a:rPr lang="en-US" sz="1400" b="0" i="0" u="none" strike="noStrike" dirty="0">
                              <a:solidFill>
                                <a:srgbClr val="000000"/>
                              </a:solidFill>
                              <a:effectLst/>
                              <a:latin typeface="Times New Roman" panose="02020603050405020304" pitchFamily="18" charset="0"/>
                            </a:rPr>
                            <a:t>)</a:t>
                          </a:r>
                          <a:r>
                            <a:rPr lang="ru-RU" sz="1400" b="0" i="0" u="none" strike="noStrike" dirty="0">
                              <a:solidFill>
                                <a:srgbClr val="000000"/>
                              </a:solidFill>
                              <a:effectLst/>
                              <a:latin typeface="Times New Roman" panose="02020603050405020304" pitchFamily="18" charset="0"/>
                            </a:rPr>
                            <a:t> </a:t>
                          </a:r>
                          <a:endParaRPr lang="ru-RU" sz="1400" b="0" i="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64</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TB</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N</a:t>
                          </a:r>
                          <a:r>
                            <a:rPr lang="en-GB" sz="1200" b="0" i="1" u="none" strike="noStrike" dirty="0" err="1">
                              <a:solidFill>
                                <a:srgbClr val="000000"/>
                              </a:solidFill>
                              <a:effectLst/>
                              <a:latin typeface="Times New Roman" panose="02020603050405020304" pitchFamily="18" charset="0"/>
                            </a:rPr>
                            <a:t>digit</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400" b="0" i="1" u="none" strike="noStrike" dirty="0">
                              <a:solidFill>
                                <a:srgbClr val="000000"/>
                              </a:solidFill>
                              <a:effectLst/>
                              <a:latin typeface="Times New Roman" panose="02020603050405020304" pitchFamily="18" charset="0"/>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raw</a:t>
                          </a:r>
                          <a:r>
                            <a:rPr lang="en-GB" sz="1400" b="0" i="1" u="none" strike="noStrike" dirty="0">
                              <a:solidFill>
                                <a:srgbClr val="000000"/>
                              </a:solidFill>
                              <a:effectLst/>
                              <a:latin typeface="Times New Roman" panose="02020603050405020304" pitchFamily="18" charset="0"/>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digit</a:t>
                          </a:r>
                          <a:r>
                            <a:rPr lang="en-GB" sz="1400" b="0" i="1" u="none" strike="noStrike" dirty="0">
                              <a:solidFill>
                                <a:srgbClr val="000000"/>
                              </a:solidFill>
                              <a:effectLst/>
                              <a:latin typeface="Times New Roman" panose="02020603050405020304" pitchFamily="18" charset="0"/>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raw</a:t>
                          </a:r>
                          <a:r>
                            <a:rPr lang="en-GB" sz="1400" b="0" i="1" u="none" strike="noStrike" dirty="0">
                              <a:solidFill>
                                <a:srgbClr val="000000"/>
                              </a:solidFill>
                              <a:effectLst/>
                              <a:latin typeface="Times New Roman" panose="02020603050405020304" pitchFamily="18" charset="0"/>
                            </a:rPr>
                            <a:t> *3</a:t>
                          </a:r>
                          <a:endParaRPr lang="en-GB"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3249859"/>
                      </a:ext>
                    </a:extLst>
                  </a:tr>
                  <a:tr h="238838">
                    <a:tc>
                      <a:txBody>
                        <a:bodyPr/>
                        <a:lstStyle/>
                        <a:p>
                          <a:pPr rtl="0" fontAlgn="t">
                            <a:spcBef>
                              <a:spcPts val="0"/>
                            </a:spcBef>
                            <a:spcAft>
                              <a:spcPts val="0"/>
                            </a:spcAft>
                          </a:pPr>
                          <a:r>
                            <a:rPr lang="ru-RU" sz="1400" b="1" i="0" u="none" strike="noStrike" dirty="0">
                              <a:solidFill>
                                <a:srgbClr val="000000"/>
                              </a:solidFill>
                              <a:effectLst/>
                              <a:latin typeface="Times New Roman" panose="02020603050405020304" pitchFamily="18" charset="0"/>
                            </a:rPr>
                            <a:t> </a:t>
                          </a:r>
                          <a:r>
                            <a:rPr lang="en-US" sz="1400" b="1" i="0" u="none" strike="noStrike" dirty="0">
                              <a:solidFill>
                                <a:srgbClr val="000000"/>
                              </a:solidFill>
                              <a:effectLst/>
                              <a:latin typeface="Times New Roman" panose="02020603050405020304" pitchFamily="18" charset="0"/>
                            </a:rPr>
                            <a:t>Avg DST file size</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ru-RU" sz="1400" b="1" i="0" u="none" strike="noStrike" dirty="0">
                              <a:solidFill>
                                <a:srgbClr val="000000"/>
                              </a:solidFill>
                              <a:effectLst/>
                              <a:latin typeface="Times New Roman" panose="02020603050405020304" pitchFamily="18" charset="0"/>
                            </a:rPr>
                            <a:t>2</a:t>
                          </a:r>
                          <a:r>
                            <a:rPr lang="en-US" sz="1400" b="1" i="0" u="none" strike="noStrike" dirty="0">
                              <a:solidFill>
                                <a:srgbClr val="000000"/>
                              </a:solidFill>
                              <a:effectLst/>
                              <a:latin typeface="Times New Roman" panose="02020603050405020304" pitchFamily="18" charset="0"/>
                            </a:rPr>
                            <a:t> 000</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1" i="0" u="none" strike="noStrike" dirty="0">
                              <a:solidFill>
                                <a:srgbClr val="000000"/>
                              </a:solidFill>
                              <a:effectLst/>
                              <a:latin typeface="Times New Roman" panose="02020603050405020304" pitchFamily="18" charset="0"/>
                            </a:rPr>
                            <a:t>MB</a:t>
                          </a:r>
                          <a:endParaRPr lang="ru-RU" sz="1400" b="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1400" b="0" i="1" u="none" strike="noStrike" dirty="0" err="1">
                              <a:solidFill>
                                <a:srgbClr val="000000"/>
                              </a:solidFill>
                              <a:effectLst/>
                              <a:latin typeface="Times New Roman" panose="02020603050405020304" pitchFamily="18" charset="0"/>
                            </a:rPr>
                            <a:t>V</a:t>
                          </a:r>
                          <a:r>
                            <a:rPr lang="en-GB" sz="1200" b="0" i="1" u="none" strike="noStrike" dirty="0" err="1">
                              <a:solidFill>
                                <a:srgbClr val="000000"/>
                              </a:solidFill>
                              <a:effectLst/>
                              <a:latin typeface="Times New Roman" panose="02020603050405020304" pitchFamily="18" charset="0"/>
                            </a:rPr>
                            <a:t>dst</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1895860"/>
                      </a:ext>
                    </a:extLst>
                  </a:tr>
                  <a:tr h="452198">
                    <a:tc>
                      <a:txBody>
                        <a:bodyPr/>
                        <a:lstStyle/>
                        <a:p>
                          <a:pPr rtl="0" fontAlgn="t">
                            <a:spcBef>
                              <a:spcPts val="0"/>
                            </a:spcBef>
                            <a:spcAft>
                              <a:spcPts val="0"/>
                            </a:spcAft>
                          </a:pPr>
                          <a:r>
                            <a:rPr lang="en-US" sz="1400" b="0" i="0" u="none" strike="noStrike" dirty="0">
                              <a:solidFill>
                                <a:srgbClr val="000000"/>
                              </a:solidFill>
                              <a:effectLst/>
                              <a:latin typeface="Times New Roman" panose="02020603050405020304" pitchFamily="18" charset="0"/>
                            </a:rPr>
                            <a:t> Total DST file size</a:t>
                          </a:r>
                        </a:p>
                        <a:p>
                          <a:pPr rtl="0" fontAlgn="t">
                            <a:spcBef>
                              <a:spcPts val="0"/>
                            </a:spcBef>
                            <a:spcAft>
                              <a:spcPts val="0"/>
                            </a:spcAft>
                          </a:pPr>
                          <a:r>
                            <a:rPr lang="en-US" sz="1400" b="0" i="0" u="none" strike="noStrike" dirty="0">
                              <a:solidFill>
                                <a:srgbClr val="000000"/>
                              </a:solidFill>
                              <a:effectLst/>
                              <a:latin typeface="Times New Roman" panose="02020603050405020304" pitchFamily="18" charset="0"/>
                            </a:rPr>
                            <a:t> </a:t>
                          </a:r>
                          <a:r>
                            <a:rPr lang="en-US" sz="1400" b="0" i="1" u="none" strike="noStrike" dirty="0">
                              <a:solidFill>
                                <a:srgbClr val="000000"/>
                              </a:solidFill>
                              <a:effectLst/>
                              <a:latin typeface="Times New Roman" panose="02020603050405020304" pitchFamily="18" charset="0"/>
                            </a:rPr>
                            <a:t>1 version for each digit file</a:t>
                          </a:r>
                          <a:endParaRPr lang="ru-RU" sz="1400" b="0" i="1"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150</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Times New Roman" panose="02020603050405020304" pitchFamily="18" charset="0"/>
                            </a:rPr>
                            <a:t>TB</a:t>
                          </a:r>
                          <a:endParaRPr lang="ru-RU"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GB" sz="1400" b="0" i="1" u="none" strike="noStrike" dirty="0" err="1">
                              <a:solidFill>
                                <a:srgbClr val="000000"/>
                              </a:solidFill>
                              <a:effectLst/>
                              <a:latin typeface="Times New Roman" panose="02020603050405020304" pitchFamily="18" charset="0"/>
                            </a:rPr>
                            <a:t>N</a:t>
                          </a:r>
                          <a:r>
                            <a:rPr lang="en-GB" sz="1200" b="0" i="1" u="none" strike="noStrike" dirty="0" err="1">
                              <a:solidFill>
                                <a:srgbClr val="000000"/>
                              </a:solidFill>
                              <a:effectLst/>
                              <a:latin typeface="Times New Roman" panose="02020603050405020304" pitchFamily="18" charset="0"/>
                            </a:rPr>
                            <a:t>dst</a:t>
                          </a:r>
                          <a:endParaRPr lang="en-GB" sz="12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400" b="0" i="1" u="none" strike="noStrike" dirty="0">
                              <a:solidFill>
                                <a:srgbClr val="000000"/>
                              </a:solidFill>
                              <a:effectLst/>
                              <a:latin typeface="Times New Roman" panose="02020603050405020304" pitchFamily="18" charset="0"/>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raw</a:t>
                          </a:r>
                          <a:r>
                            <a:rPr lang="en-GB" sz="1400" b="0" i="1" u="none" strike="noStrike" dirty="0">
                              <a:solidFill>
                                <a:srgbClr val="000000"/>
                              </a:solidFill>
                              <a:effectLst/>
                              <a:latin typeface="Times New Roman" panose="02020603050405020304" pitchFamily="18" charset="0"/>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dst</a:t>
                          </a:r>
                          <a:r>
                            <a:rPr lang="en-GB" sz="1400" b="0" i="1" u="none" strike="noStrike" dirty="0">
                              <a:solidFill>
                                <a:srgbClr val="000000"/>
                              </a:solidFill>
                              <a:effectLst/>
                              <a:latin typeface="Times New Roman" panose="02020603050405020304" pitchFamily="18" charset="0"/>
                            </a:rPr>
                            <a:t> / </a:t>
                          </a:r>
                          <a:r>
                            <a:rPr kumimoji="0" lang="en-GB" sz="1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t>
                          </a:r>
                          <a:r>
                            <a:rPr kumimoji="0" lang="en-GB"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raw</a:t>
                          </a:r>
                          <a:r>
                            <a:rPr lang="en-GB" sz="1400" b="0" i="1" u="none" strike="noStrike" dirty="0">
                              <a:solidFill>
                                <a:srgbClr val="000000"/>
                              </a:solidFill>
                              <a:effectLst/>
                              <a:latin typeface="Times New Roman" panose="02020603050405020304" pitchFamily="18" charset="0"/>
                            </a:rPr>
                            <a:t> *3</a:t>
                          </a:r>
                          <a:endParaRPr lang="en-GB" sz="1400" b="0" dirty="0">
                            <a:effectLst/>
                          </a:endParaRPr>
                        </a:p>
                      </a:txBody>
                      <a:tcPr marL="19108" marR="19108" marT="12739" marB="12739"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3508407"/>
                      </a:ext>
                    </a:extLst>
                  </a:tr>
                </a:tbl>
              </a:graphicData>
            </a:graphic>
          </p:graphicFrame>
        </mc:Fallback>
      </mc:AlternateContent>
      <p:pic>
        <p:nvPicPr>
          <p:cNvPr id="3" name="Рисунок 2">
            <a:extLst>
              <a:ext uri="{FF2B5EF4-FFF2-40B4-BE49-F238E27FC236}">
                <a16:creationId xmlns:a16="http://schemas.microsoft.com/office/drawing/2014/main" id="{4CC73C90-FC44-A268-913A-15E573220C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1560" y="1036288"/>
            <a:ext cx="7822774" cy="5303231"/>
          </a:xfrm>
          <a:prstGeom prst="rect">
            <a:avLst/>
          </a:prstGeom>
        </p:spPr>
      </p:pic>
    </p:spTree>
    <p:extLst>
      <p:ext uri="{BB962C8B-B14F-4D97-AF65-F5344CB8AC3E}">
        <p14:creationId xmlns:p14="http://schemas.microsoft.com/office/powerpoint/2010/main" val="388868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xit" presetSubtype="32" fill="hold" nodeType="withEffect">
                                  <p:stCondLst>
                                    <p:cond delay="0"/>
                                  </p:stCondLst>
                                  <p:childTnLst>
                                    <p:anim calcmode="lin" valueType="num">
                                      <p:cBhvr>
                                        <p:cTn id="11" dur="500"/>
                                        <p:tgtEl>
                                          <p:spTgt spid="2"/>
                                        </p:tgtEl>
                                        <p:attrNameLst>
                                          <p:attrName>ppt_w</p:attrName>
                                        </p:attrNameLst>
                                      </p:cBhvr>
                                      <p:tavLst>
                                        <p:tav tm="0">
                                          <p:val>
                                            <p:strVal val="ppt_w"/>
                                          </p:val>
                                        </p:tav>
                                        <p:tav tm="100000">
                                          <p:val>
                                            <p:fltVal val="0"/>
                                          </p:val>
                                        </p:tav>
                                      </p:tavLst>
                                    </p:anim>
                                    <p:anim calcmode="lin" valueType="num">
                                      <p:cBhvr>
                                        <p:cTn id="12" dur="500"/>
                                        <p:tgtEl>
                                          <p:spTgt spid="2"/>
                                        </p:tgtEl>
                                        <p:attrNameLst>
                                          <p:attrName>ppt_h</p:attrName>
                                        </p:attrNameLst>
                                      </p:cBhvr>
                                      <p:tavLst>
                                        <p:tav tm="0">
                                          <p:val>
                                            <p:strVal val="ppt_h"/>
                                          </p:val>
                                        </p:tav>
                                        <p:tav tm="100000">
                                          <p:val>
                                            <p:fltVal val="0"/>
                                          </p:val>
                                        </p:tav>
                                      </p:tavLst>
                                    </p:anim>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Дата 1"/>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20" name="Номер слайда 3">
            <a:extLst>
              <a:ext uri="{FF2B5EF4-FFF2-40B4-BE49-F238E27FC236}">
                <a16:creationId xmlns:a16="http://schemas.microsoft.com/office/drawing/2014/main" id="{A3456CD3-124B-4EE8-8805-95423A1B334D}"/>
              </a:ext>
            </a:extLst>
          </p:cNvPr>
          <p:cNvSpPr txBox="1">
            <a:spLocks/>
          </p:cNvSpPr>
          <p:nvPr/>
        </p:nvSpPr>
        <p:spPr bwMode="auto">
          <a:xfrm>
            <a:off x="8532440" y="6524625"/>
            <a:ext cx="43204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742950" indent="-285750" algn="l" rtl="0" eaLnBrk="0" fontAlgn="base" hangingPunct="0">
              <a:spcBef>
                <a:spcPct val="0"/>
              </a:spcBef>
              <a:spcAft>
                <a:spcPct val="0"/>
              </a:spcAft>
              <a:defRPr kern="1200">
                <a:solidFill>
                  <a:schemeClr val="tx1"/>
                </a:solidFill>
                <a:latin typeface="Arial" charset="0"/>
                <a:ea typeface="+mn-ea"/>
                <a:cs typeface="+mn-cs"/>
              </a:defRPr>
            </a:lvl2pPr>
            <a:lvl3pPr marL="1143000" indent="-228600" algn="l" rtl="0" eaLnBrk="0" fontAlgn="base" hangingPunct="0">
              <a:spcBef>
                <a:spcPct val="0"/>
              </a:spcBef>
              <a:spcAft>
                <a:spcPct val="0"/>
              </a:spcAft>
              <a:defRPr kern="1200">
                <a:solidFill>
                  <a:schemeClr val="tx1"/>
                </a:solidFill>
                <a:latin typeface="Arial" charset="0"/>
                <a:ea typeface="+mn-ea"/>
                <a:cs typeface="+mn-cs"/>
              </a:defRPr>
            </a:lvl3pPr>
            <a:lvl4pPr marL="1600200" indent="-228600" algn="l" rtl="0" eaLnBrk="0" fontAlgn="base" hangingPunct="0">
              <a:spcBef>
                <a:spcPct val="0"/>
              </a:spcBef>
              <a:spcAft>
                <a:spcPct val="0"/>
              </a:spcAft>
              <a:defRPr kern="1200">
                <a:solidFill>
                  <a:schemeClr val="tx1"/>
                </a:solidFill>
                <a:latin typeface="Arial" charset="0"/>
                <a:ea typeface="+mn-ea"/>
                <a:cs typeface="+mn-cs"/>
              </a:defRPr>
            </a:lvl4pPr>
            <a:lvl5pPr marL="2057400" indent="-228600" algn="l" rtl="0" eaLnBrk="0" fontAlgn="base" hangingPunct="0">
              <a:spcBef>
                <a:spcPct val="0"/>
              </a:spcBef>
              <a:spcAft>
                <a:spcPct val="0"/>
              </a:spcAft>
              <a:defRPr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Arial" charset="0"/>
                <a:ea typeface="+mn-ea"/>
                <a:cs typeface="+mn-cs"/>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7</a:t>
            </a:fld>
            <a:endParaRPr lang="en-US" sz="1200" dirty="0">
              <a:solidFill>
                <a:schemeClr val="bg2">
                  <a:lumMod val="75000"/>
                </a:schemeClr>
              </a:solidFill>
            </a:endParaRPr>
          </a:p>
        </p:txBody>
      </p:sp>
      <p:pic>
        <p:nvPicPr>
          <p:cNvPr id="2" name="Рисунок 1">
            <a:extLst>
              <a:ext uri="{FF2B5EF4-FFF2-40B4-BE49-F238E27FC236}">
                <a16:creationId xmlns:a16="http://schemas.microsoft.com/office/drawing/2014/main" id="{6406865C-76F4-A99F-81DD-4578FAD431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2265" y="2376475"/>
            <a:ext cx="3171623" cy="2054855"/>
          </a:xfrm>
          <a:prstGeom prst="rect">
            <a:avLst/>
          </a:prstGeom>
        </p:spPr>
      </p:pic>
      <p:pic>
        <p:nvPicPr>
          <p:cNvPr id="3" name="Рисунок 2">
            <a:extLst>
              <a:ext uri="{FF2B5EF4-FFF2-40B4-BE49-F238E27FC236}">
                <a16:creationId xmlns:a16="http://schemas.microsoft.com/office/drawing/2014/main" id="{D41C1202-93A0-C23F-2DD6-47677E479D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14409" y="2420888"/>
            <a:ext cx="2596500" cy="2069552"/>
          </a:xfrm>
          <a:prstGeom prst="rect">
            <a:avLst/>
          </a:prstGeom>
        </p:spPr>
      </p:pic>
      <p:sp>
        <p:nvSpPr>
          <p:cNvPr id="5" name="Прямоугольник 4">
            <a:extLst>
              <a:ext uri="{FF2B5EF4-FFF2-40B4-BE49-F238E27FC236}">
                <a16:creationId xmlns:a16="http://schemas.microsoft.com/office/drawing/2014/main" id="{2DD3AE6F-4CDA-4917-D063-970FD993AAFD}"/>
              </a:ext>
            </a:extLst>
          </p:cNvPr>
          <p:cNvSpPr/>
          <p:nvPr/>
        </p:nvSpPr>
        <p:spPr>
          <a:xfrm>
            <a:off x="4499992" y="1052736"/>
            <a:ext cx="3888432" cy="1215204"/>
          </a:xfrm>
          <a:prstGeom prst="rect">
            <a:avLst/>
          </a:prstGeom>
        </p:spPr>
        <p:txBody>
          <a:bodyPr wrap="square">
            <a:spAutoFit/>
          </a:bodyPr>
          <a:lstStyle/>
          <a:p>
            <a:pPr algn="ctr">
              <a:lnSpc>
                <a:spcPct val="114000"/>
              </a:lnSpc>
              <a:spcBef>
                <a:spcPts val="1200"/>
              </a:spcBef>
            </a:pPr>
            <a:r>
              <a:rPr lang="en-US" sz="1600" b="1" dirty="0">
                <a:latin typeface="CMRomanCyrillic-Bold"/>
              </a:rPr>
              <a:t>Technical BM@N Run 7</a:t>
            </a:r>
          </a:p>
          <a:p>
            <a:pPr>
              <a:lnSpc>
                <a:spcPct val="114000"/>
              </a:lnSpc>
            </a:pPr>
            <a:r>
              <a:rPr lang="en-US" sz="1600" dirty="0">
                <a:latin typeface="CMRomanCyrillic-Bold"/>
              </a:rPr>
              <a:t>One beam energy available for </a:t>
            </a:r>
            <a:r>
              <a:rPr lang="en-US" sz="1600" i="1" dirty="0" err="1">
                <a:latin typeface="CMRomanCyrillic-Bold"/>
              </a:rPr>
              <a:t>Ar</a:t>
            </a:r>
            <a:r>
              <a:rPr lang="en-US" sz="1600" dirty="0">
                <a:latin typeface="CMRomanCyrillic-Bold"/>
              </a:rPr>
              <a:t>-beam and three for </a:t>
            </a:r>
            <a:r>
              <a:rPr lang="en-US" sz="1600" i="1" dirty="0">
                <a:latin typeface="CMRomanCyrillic-Bold"/>
              </a:rPr>
              <a:t>Kr</a:t>
            </a:r>
            <a:r>
              <a:rPr lang="en-US" sz="1600" dirty="0">
                <a:latin typeface="CMRomanCyrillic-Bold"/>
              </a:rPr>
              <a:t>-beam</a:t>
            </a:r>
          </a:p>
          <a:p>
            <a:pPr>
              <a:lnSpc>
                <a:spcPct val="114000"/>
              </a:lnSpc>
            </a:pPr>
            <a:r>
              <a:rPr lang="en-US" sz="1600" dirty="0">
                <a:latin typeface="CMRomanCyrillic-Bold"/>
              </a:rPr>
              <a:t>Wide set of targets used: (</a:t>
            </a:r>
            <a:r>
              <a:rPr lang="en-US" sz="1600" i="1" dirty="0">
                <a:latin typeface="CMRomanCyrillic-Italic"/>
              </a:rPr>
              <a:t>C</a:t>
            </a:r>
            <a:r>
              <a:rPr lang="en-US" sz="1600" i="1" dirty="0">
                <a:latin typeface="CMMI8"/>
              </a:rPr>
              <a:t>,</a:t>
            </a:r>
            <a:r>
              <a:rPr lang="en-US" sz="1600" dirty="0">
                <a:latin typeface="CMMI8"/>
              </a:rPr>
              <a:t> </a:t>
            </a:r>
            <a:r>
              <a:rPr lang="en-US" sz="1600" i="1" dirty="0">
                <a:latin typeface="CMRomanCyrillic-Italic"/>
              </a:rPr>
              <a:t>Al</a:t>
            </a:r>
            <a:r>
              <a:rPr lang="en-US" sz="1600" i="1" dirty="0">
                <a:latin typeface="CMMI8"/>
              </a:rPr>
              <a:t>,</a:t>
            </a:r>
            <a:r>
              <a:rPr lang="en-US" sz="1600" dirty="0">
                <a:latin typeface="CMMI8"/>
              </a:rPr>
              <a:t> </a:t>
            </a:r>
            <a:r>
              <a:rPr lang="en-US" sz="1600" i="1" dirty="0">
                <a:latin typeface="CMRomanCyrillic-Italic"/>
              </a:rPr>
              <a:t>Cu</a:t>
            </a:r>
            <a:r>
              <a:rPr lang="en-US" sz="1600" i="1" dirty="0">
                <a:latin typeface="CMMI8"/>
              </a:rPr>
              <a:t>,</a:t>
            </a:r>
            <a:r>
              <a:rPr lang="en-US" sz="1600" dirty="0">
                <a:latin typeface="CMMI8"/>
              </a:rPr>
              <a:t> </a:t>
            </a:r>
            <a:r>
              <a:rPr lang="en-US" sz="1600" i="1" dirty="0">
                <a:latin typeface="CMRomanCyrillic-Italic"/>
              </a:rPr>
              <a:t>Sn</a:t>
            </a:r>
            <a:r>
              <a:rPr lang="en-US" sz="1600" i="1" dirty="0">
                <a:latin typeface="CMMI8"/>
              </a:rPr>
              <a:t>,</a:t>
            </a:r>
            <a:r>
              <a:rPr lang="en-US" sz="1600" dirty="0">
                <a:latin typeface="CMMI8"/>
              </a:rPr>
              <a:t> </a:t>
            </a:r>
            <a:r>
              <a:rPr lang="en-US" sz="1600" i="1" dirty="0">
                <a:latin typeface="CMRomanCyrillic-Italic"/>
              </a:rPr>
              <a:t>Pb</a:t>
            </a:r>
            <a:r>
              <a:rPr lang="en-US" sz="1600" dirty="0">
                <a:latin typeface="CMRomanCyrillic-Bold"/>
              </a:rPr>
              <a:t>)</a:t>
            </a:r>
            <a:endParaRPr lang="en-US" sz="1600" b="1" dirty="0">
              <a:latin typeface="CMRomanCyrillic-Bold"/>
            </a:endParaRPr>
          </a:p>
        </p:txBody>
      </p:sp>
      <p:pic>
        <p:nvPicPr>
          <p:cNvPr id="7" name="Рисунок 6">
            <a:extLst>
              <a:ext uri="{FF2B5EF4-FFF2-40B4-BE49-F238E27FC236}">
                <a16:creationId xmlns:a16="http://schemas.microsoft.com/office/drawing/2014/main" id="{34DDB27B-C5B6-8334-C339-2637556B145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74449" y="4526811"/>
            <a:ext cx="2550079" cy="1836770"/>
          </a:xfrm>
          <a:prstGeom prst="rect">
            <a:avLst/>
          </a:prstGeom>
        </p:spPr>
      </p:pic>
      <p:pic>
        <p:nvPicPr>
          <p:cNvPr id="15" name="Рисунок 14">
            <a:extLst>
              <a:ext uri="{FF2B5EF4-FFF2-40B4-BE49-F238E27FC236}">
                <a16:creationId xmlns:a16="http://schemas.microsoft.com/office/drawing/2014/main" id="{844915C1-5B79-4BCC-5F64-16B584FE5D8F}"/>
              </a:ext>
            </a:extLst>
          </p:cNvPr>
          <p:cNvPicPr>
            <a:picLocks noChangeAspect="1"/>
          </p:cNvPicPr>
          <p:nvPr/>
        </p:nvPicPr>
        <p:blipFill>
          <a:blip r:embed="rId6">
            <a:extLst>
              <a:ext uri="{28A0092B-C50C-407E-A947-70E740481C1C}">
                <a14:useLocalDpi xmlns:a14="http://schemas.microsoft.com/office/drawing/2010/main" val="0"/>
              </a:ext>
            </a:extLst>
          </a:blip>
          <a:srcRect t="3322" b="3322"/>
          <a:stretch/>
        </p:blipFill>
        <p:spPr>
          <a:xfrm>
            <a:off x="3432700" y="4499542"/>
            <a:ext cx="3223054" cy="2105797"/>
          </a:xfrm>
          <a:prstGeom prst="rect">
            <a:avLst/>
          </a:prstGeom>
        </p:spPr>
      </p:pic>
      <p:pic>
        <p:nvPicPr>
          <p:cNvPr id="16" name="Рисунок 15">
            <a:extLst>
              <a:ext uri="{FF2B5EF4-FFF2-40B4-BE49-F238E27FC236}">
                <a16:creationId xmlns:a16="http://schemas.microsoft.com/office/drawing/2014/main" id="{1B18DB22-0672-C897-D090-376D6605264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678105" y="2420888"/>
            <a:ext cx="2789911" cy="2099162"/>
          </a:xfrm>
          <a:prstGeom prst="rect">
            <a:avLst/>
          </a:prstGeom>
        </p:spPr>
      </p:pic>
      <p:sp>
        <p:nvSpPr>
          <p:cNvPr id="17" name="Прямоугольник 16">
            <a:extLst>
              <a:ext uri="{FF2B5EF4-FFF2-40B4-BE49-F238E27FC236}">
                <a16:creationId xmlns:a16="http://schemas.microsoft.com/office/drawing/2014/main" id="{615D22CA-926C-2090-4659-06EFA66654B6}"/>
              </a:ext>
            </a:extLst>
          </p:cNvPr>
          <p:cNvSpPr/>
          <p:nvPr/>
        </p:nvSpPr>
        <p:spPr>
          <a:xfrm>
            <a:off x="344734" y="1080700"/>
            <a:ext cx="3507186" cy="1199174"/>
          </a:xfrm>
          <a:prstGeom prst="rect">
            <a:avLst/>
          </a:prstGeom>
        </p:spPr>
        <p:txBody>
          <a:bodyPr wrap="square">
            <a:spAutoFit/>
          </a:bodyPr>
          <a:lstStyle/>
          <a:p>
            <a:pPr algn="ctr">
              <a:lnSpc>
                <a:spcPct val="114000"/>
              </a:lnSpc>
              <a:spcBef>
                <a:spcPts val="1200"/>
              </a:spcBef>
            </a:pPr>
            <a:r>
              <a:rPr lang="en-US" sz="1600" b="1" dirty="0">
                <a:latin typeface="CMRomanCyrillic-Bold"/>
              </a:rPr>
              <a:t>1</a:t>
            </a:r>
            <a:r>
              <a:rPr lang="en-US" sz="1600" b="1" baseline="30000" dirty="0">
                <a:latin typeface="CMRomanCyrillic-Bold"/>
              </a:rPr>
              <a:t>st</a:t>
            </a:r>
            <a:r>
              <a:rPr lang="en-US" sz="1600" b="1" dirty="0">
                <a:latin typeface="CMRomanCyrillic-Bold"/>
              </a:rPr>
              <a:t> Physics BM@N Run</a:t>
            </a:r>
          </a:p>
          <a:p>
            <a:pPr>
              <a:lnSpc>
                <a:spcPct val="114000"/>
              </a:lnSpc>
            </a:pPr>
            <a:r>
              <a:rPr lang="en-US" sz="1600" dirty="0">
                <a:latin typeface="CMRomanCyrillic-Bold"/>
              </a:rPr>
              <a:t>Two beam energy available for </a:t>
            </a:r>
            <a:r>
              <a:rPr lang="en-US" sz="1600" i="1" dirty="0">
                <a:latin typeface="CMRomanCyrillic-Bold"/>
              </a:rPr>
              <a:t>Xe</a:t>
            </a:r>
            <a:r>
              <a:rPr lang="en-US" sz="1600" dirty="0">
                <a:latin typeface="CMRomanCyrillic-Bold"/>
              </a:rPr>
              <a:t>-beam</a:t>
            </a:r>
          </a:p>
          <a:p>
            <a:pPr>
              <a:lnSpc>
                <a:spcPct val="114000"/>
              </a:lnSpc>
            </a:pPr>
            <a:r>
              <a:rPr lang="en-US" sz="1600" i="1" dirty="0" err="1">
                <a:latin typeface="CMRomanCyrillic-Bold"/>
              </a:rPr>
              <a:t>CsI</a:t>
            </a:r>
            <a:r>
              <a:rPr lang="en-US" sz="1600" dirty="0">
                <a:latin typeface="CMRomanCyrillic-Bold"/>
              </a:rPr>
              <a:t> target is used as more similar to </a:t>
            </a:r>
            <a:r>
              <a:rPr lang="en-US" sz="1600" i="1" dirty="0">
                <a:latin typeface="CMRomanCyrillic-Bold"/>
              </a:rPr>
              <a:t>Xe</a:t>
            </a:r>
          </a:p>
          <a:p>
            <a:pPr>
              <a:lnSpc>
                <a:spcPct val="114000"/>
              </a:lnSpc>
            </a:pPr>
            <a:r>
              <a:rPr lang="en-US" sz="1600" dirty="0">
                <a:latin typeface="CMRomanCyrillic-Bold"/>
              </a:rPr>
              <a:t>More than 600M events were collected</a:t>
            </a:r>
          </a:p>
        </p:txBody>
      </p:sp>
      <p:sp>
        <p:nvSpPr>
          <p:cNvPr id="19" name="AutoShape 4">
            <a:extLst>
              <a:ext uri="{FF2B5EF4-FFF2-40B4-BE49-F238E27FC236}">
                <a16:creationId xmlns:a16="http://schemas.microsoft.com/office/drawing/2014/main" id="{E6A34859-664B-F1DA-341B-7473C15B1F90}"/>
              </a:ext>
            </a:extLst>
          </p:cNvPr>
          <p:cNvSpPr>
            <a:spLocks noChangeAspect="1" noChangeArrowheads="1"/>
          </p:cNvSpPr>
          <p:nvPr/>
        </p:nvSpPr>
        <p:spPr bwMode="auto">
          <a:xfrm>
            <a:off x="0" y="401515"/>
            <a:ext cx="9144000" cy="634773"/>
          </a:xfrm>
          <a:prstGeom prst="rect">
            <a:avLst/>
          </a:prstGeom>
          <a:noFill/>
          <a:ln w="9525">
            <a:noFill/>
            <a:miter lim="800000"/>
            <a:headEnd/>
            <a:tailEnd/>
          </a:ln>
        </p:spPr>
        <p:txBody>
          <a:bodyPr anchor="ctr"/>
          <a:lstStyle/>
          <a:p>
            <a:pPr algn="ctr"/>
            <a:r>
              <a:rPr lang="ru-RU" sz="3000" b="1" dirty="0">
                <a:solidFill>
                  <a:schemeClr val="bg1"/>
                </a:solidFill>
                <a:effectLst>
                  <a:outerShdw blurRad="38100" dist="38100" dir="2700000" algn="tl">
                    <a:srgbClr val="000000">
                      <a:alpha val="43137"/>
                    </a:srgbClr>
                  </a:outerShdw>
                </a:effectLst>
              </a:rPr>
              <a:t> </a:t>
            </a:r>
            <a:r>
              <a:rPr lang="en-US" sz="3000" b="1" dirty="0">
                <a:solidFill>
                  <a:schemeClr val="bg1"/>
                </a:solidFill>
                <a:effectLst>
                  <a:outerShdw blurRad="38100" dist="38100" dir="2700000" algn="tl">
                    <a:srgbClr val="000000">
                      <a:alpha val="43137"/>
                    </a:srgbClr>
                  </a:outerShdw>
                </a:effectLst>
              </a:rPr>
              <a:t>Data Collected in BM@N Run 8 </a:t>
            </a:r>
            <a:r>
              <a:rPr lang="en-US" sz="2200" b="1" dirty="0">
                <a:solidFill>
                  <a:schemeClr val="bg1"/>
                </a:solidFill>
                <a:effectLst>
                  <a:outerShdw blurRad="38100" dist="38100" dir="2700000" algn="tl">
                    <a:srgbClr val="000000">
                      <a:alpha val="43137"/>
                    </a:srgbClr>
                  </a:outerShdw>
                </a:effectLst>
              </a:rPr>
              <a:t>(comparing with Run 7)</a:t>
            </a:r>
          </a:p>
        </p:txBody>
      </p:sp>
      <p:sp>
        <p:nvSpPr>
          <p:cNvPr id="26" name="Прямоугольник 25">
            <a:extLst>
              <a:ext uri="{FF2B5EF4-FFF2-40B4-BE49-F238E27FC236}">
                <a16:creationId xmlns:a16="http://schemas.microsoft.com/office/drawing/2014/main" id="{7BDD29B5-F495-1B4A-905C-F5655DE3D74A}"/>
              </a:ext>
            </a:extLst>
          </p:cNvPr>
          <p:cNvSpPr/>
          <p:nvPr/>
        </p:nvSpPr>
        <p:spPr>
          <a:xfrm>
            <a:off x="5995423" y="4274316"/>
            <a:ext cx="792205" cy="584775"/>
          </a:xfrm>
          <a:prstGeom prst="rect">
            <a:avLst/>
          </a:prstGeom>
        </p:spPr>
        <p:txBody>
          <a:bodyPr wrap="none">
            <a:spAutoFit/>
          </a:bodyPr>
          <a:lstStyle/>
          <a:p>
            <a:pPr algn="ctr"/>
            <a:r>
              <a:rPr lang="en-US" sz="1600" b="1" dirty="0">
                <a:latin typeface="Century Gothic" panose="020B0502020202020204" pitchFamily="34" charset="0"/>
              </a:rPr>
              <a:t>BM@N</a:t>
            </a:r>
          </a:p>
          <a:p>
            <a:pPr algn="ctr"/>
            <a:r>
              <a:rPr lang="en-US" sz="1600" b="1" dirty="0">
                <a:latin typeface="Century Gothic" panose="020B0502020202020204" pitchFamily="34" charset="0"/>
              </a:rPr>
              <a:t>Run 7</a:t>
            </a:r>
            <a:endParaRPr lang="ru-RU" sz="1600" b="1" dirty="0">
              <a:latin typeface="Century Gothic" panose="020B0502020202020204" pitchFamily="34" charset="0"/>
            </a:endParaRPr>
          </a:p>
        </p:txBody>
      </p:sp>
      <p:sp>
        <p:nvSpPr>
          <p:cNvPr id="27" name="Прямоугольник 26">
            <a:extLst>
              <a:ext uri="{FF2B5EF4-FFF2-40B4-BE49-F238E27FC236}">
                <a16:creationId xmlns:a16="http://schemas.microsoft.com/office/drawing/2014/main" id="{6E22A37E-EE46-FD46-AF94-867C4C21B961}"/>
              </a:ext>
            </a:extLst>
          </p:cNvPr>
          <p:cNvSpPr/>
          <p:nvPr/>
        </p:nvSpPr>
        <p:spPr>
          <a:xfrm>
            <a:off x="1694104" y="4042000"/>
            <a:ext cx="966476" cy="584775"/>
          </a:xfrm>
          <a:prstGeom prst="rect">
            <a:avLst/>
          </a:prstGeom>
        </p:spPr>
        <p:txBody>
          <a:bodyPr wrap="square">
            <a:spAutoFit/>
          </a:bodyPr>
          <a:lstStyle/>
          <a:p>
            <a:pPr algn="ctr"/>
            <a:r>
              <a:rPr lang="en-US" sz="1600" b="1" dirty="0">
                <a:latin typeface="Century Gothic" panose="020B0502020202020204" pitchFamily="34" charset="0"/>
              </a:rPr>
              <a:t>BM@N Run 8</a:t>
            </a:r>
            <a:endParaRPr lang="ru-RU" sz="1600" b="1" dirty="0">
              <a:latin typeface="Century Gothic" panose="020B0502020202020204" pitchFamily="34" charset="0"/>
            </a:endParaRPr>
          </a:p>
        </p:txBody>
      </p:sp>
      <p:pic>
        <p:nvPicPr>
          <p:cNvPr id="28" name="Рисунок 27">
            <a:extLst>
              <a:ext uri="{FF2B5EF4-FFF2-40B4-BE49-F238E27FC236}">
                <a16:creationId xmlns:a16="http://schemas.microsoft.com/office/drawing/2014/main" id="{B9D51424-E84F-D2E6-E64A-2D0BDC90F24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11560" y="4522182"/>
            <a:ext cx="2818016" cy="1875770"/>
          </a:xfrm>
          <a:prstGeom prst="rect">
            <a:avLst/>
          </a:prstGeom>
        </p:spPr>
      </p:pic>
      <p:sp>
        <p:nvSpPr>
          <p:cNvPr id="30" name="Прямоугольник 29">
            <a:extLst>
              <a:ext uri="{FF2B5EF4-FFF2-40B4-BE49-F238E27FC236}">
                <a16:creationId xmlns:a16="http://schemas.microsoft.com/office/drawing/2014/main" id="{35A53B2C-B5B6-B4AF-B6C0-D20559F3C220}"/>
              </a:ext>
            </a:extLst>
          </p:cNvPr>
          <p:cNvSpPr/>
          <p:nvPr/>
        </p:nvSpPr>
        <p:spPr>
          <a:xfrm>
            <a:off x="7936089" y="6117931"/>
            <a:ext cx="1048685" cy="338554"/>
          </a:xfrm>
          <a:prstGeom prst="rect">
            <a:avLst/>
          </a:prstGeom>
        </p:spPr>
        <p:txBody>
          <a:bodyPr wrap="none">
            <a:spAutoFit/>
          </a:bodyPr>
          <a:lstStyle/>
          <a:p>
            <a:pPr algn="ctr"/>
            <a:r>
              <a:rPr lang="en-US" sz="1600" dirty="0">
                <a:latin typeface="Century Gothic" panose="020B0502020202020204" pitchFamily="34" charset="0"/>
              </a:rPr>
              <a:t>62 TB </a:t>
            </a:r>
            <a:r>
              <a:rPr lang="en-US" sz="1400" dirty="0">
                <a:latin typeface="Century Gothic" panose="020B0502020202020204" pitchFamily="34" charset="0"/>
              </a:rPr>
              <a:t>(x4)</a:t>
            </a:r>
            <a:endParaRPr lang="ru-RU" sz="1400" dirty="0">
              <a:latin typeface="Century Gothic" panose="020B0502020202020204" pitchFamily="34" charset="0"/>
            </a:endParaRPr>
          </a:p>
        </p:txBody>
      </p:sp>
      <p:sp>
        <p:nvSpPr>
          <p:cNvPr id="31" name="Прямоугольник 30">
            <a:extLst>
              <a:ext uri="{FF2B5EF4-FFF2-40B4-BE49-F238E27FC236}">
                <a16:creationId xmlns:a16="http://schemas.microsoft.com/office/drawing/2014/main" id="{7C7B0E9D-AE51-26E9-E134-41FB5BC32865}"/>
              </a:ext>
            </a:extLst>
          </p:cNvPr>
          <p:cNvSpPr/>
          <p:nvPr/>
        </p:nvSpPr>
        <p:spPr>
          <a:xfrm>
            <a:off x="2254081" y="6117566"/>
            <a:ext cx="1162498" cy="338554"/>
          </a:xfrm>
          <a:prstGeom prst="rect">
            <a:avLst/>
          </a:prstGeom>
        </p:spPr>
        <p:txBody>
          <a:bodyPr wrap="none">
            <a:spAutoFit/>
          </a:bodyPr>
          <a:lstStyle/>
          <a:p>
            <a:pPr algn="ctr"/>
            <a:r>
              <a:rPr lang="en-US" sz="1600" dirty="0">
                <a:latin typeface="Century Gothic" panose="020B0502020202020204" pitchFamily="34" charset="0"/>
              </a:rPr>
              <a:t>400 TB </a:t>
            </a:r>
            <a:r>
              <a:rPr lang="en-US" sz="1400" dirty="0">
                <a:latin typeface="Century Gothic" panose="020B0502020202020204" pitchFamily="34" charset="0"/>
              </a:rPr>
              <a:t>(x4)</a:t>
            </a:r>
            <a:endParaRPr lang="ru-RU" sz="1400" dirty="0">
              <a:latin typeface="Century Gothic" panose="020B0502020202020204" pitchFamily="34" charset="0"/>
            </a:endParaRPr>
          </a:p>
        </p:txBody>
      </p:sp>
    </p:spTree>
    <p:extLst>
      <p:ext uri="{BB962C8B-B14F-4D97-AF65-F5344CB8AC3E}">
        <p14:creationId xmlns:p14="http://schemas.microsoft.com/office/powerpoint/2010/main" val="3661168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Номер слайда 3"/>
          <p:cNvSpPr>
            <a:spLocks noGrp="1"/>
          </p:cNvSpPr>
          <p:nvPr>
            <p:ph type="sldNum" sz="quarter" idx="4294967295"/>
          </p:nvPr>
        </p:nvSpPr>
        <p:spPr>
          <a:xfrm>
            <a:off x="8388424" y="6524625"/>
            <a:ext cx="576064" cy="320675"/>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8</a:t>
            </a:fld>
            <a:endParaRPr lang="en-US" sz="1200" dirty="0">
              <a:solidFill>
                <a:schemeClr val="bg2">
                  <a:lumMod val="75000"/>
                </a:schemeClr>
              </a:solidFill>
            </a:endParaRPr>
          </a:p>
        </p:txBody>
      </p:sp>
      <p:sp>
        <p:nvSpPr>
          <p:cNvPr id="7" name="Дата 1"/>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16" name="Заголовок 1"/>
          <p:cNvSpPr txBox="1">
            <a:spLocks/>
          </p:cNvSpPr>
          <p:nvPr/>
        </p:nvSpPr>
        <p:spPr bwMode="white">
          <a:xfrm>
            <a:off x="24714" y="413290"/>
            <a:ext cx="9119286" cy="595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charset="0"/>
              </a:defRPr>
            </a:lvl2pPr>
            <a:lvl3pPr algn="ctr" rtl="0" eaLnBrk="0" fontAlgn="base" hangingPunct="0">
              <a:spcBef>
                <a:spcPct val="0"/>
              </a:spcBef>
              <a:spcAft>
                <a:spcPct val="0"/>
              </a:spcAft>
              <a:defRPr sz="3200" b="1">
                <a:solidFill>
                  <a:schemeClr val="bg1"/>
                </a:solidFill>
                <a:latin typeface="Arial" charset="0"/>
              </a:defRPr>
            </a:lvl3pPr>
            <a:lvl4pPr algn="ctr" rtl="0" eaLnBrk="0" fontAlgn="base" hangingPunct="0">
              <a:spcBef>
                <a:spcPct val="0"/>
              </a:spcBef>
              <a:spcAft>
                <a:spcPct val="0"/>
              </a:spcAft>
              <a:defRPr sz="3200" b="1">
                <a:solidFill>
                  <a:schemeClr val="bg1"/>
                </a:solidFill>
                <a:latin typeface="Arial" charset="0"/>
              </a:defRPr>
            </a:lvl4pPr>
            <a:lvl5pPr algn="ctr" rtl="0" eaLnBrk="0" fontAlgn="base" hangingPunct="0">
              <a:spcBef>
                <a:spcPct val="0"/>
              </a:spcBef>
              <a:spcAft>
                <a:spcPct val="0"/>
              </a:spcAft>
              <a:defRPr sz="3200" b="1">
                <a:solidFill>
                  <a:schemeClr val="bg1"/>
                </a:solidFill>
                <a:latin typeface="Arial" charset="0"/>
              </a:defRPr>
            </a:lvl5pPr>
            <a:lvl6pPr marL="457200" algn="ctr" rtl="0" eaLnBrk="1" fontAlgn="base" hangingPunct="1">
              <a:spcBef>
                <a:spcPct val="0"/>
              </a:spcBef>
              <a:spcAft>
                <a:spcPct val="0"/>
              </a:spcAft>
              <a:defRPr sz="3200" b="1">
                <a:solidFill>
                  <a:schemeClr val="bg1"/>
                </a:solidFill>
                <a:latin typeface="Arial" charset="0"/>
              </a:defRPr>
            </a:lvl6pPr>
            <a:lvl7pPr marL="914400" algn="ctr" rtl="0" eaLnBrk="1" fontAlgn="base" hangingPunct="1">
              <a:spcBef>
                <a:spcPct val="0"/>
              </a:spcBef>
              <a:spcAft>
                <a:spcPct val="0"/>
              </a:spcAft>
              <a:defRPr sz="3200" b="1">
                <a:solidFill>
                  <a:schemeClr val="bg1"/>
                </a:solidFill>
                <a:latin typeface="Arial" charset="0"/>
              </a:defRPr>
            </a:lvl7pPr>
            <a:lvl8pPr marL="1371600" algn="ctr" rtl="0" eaLnBrk="1" fontAlgn="base" hangingPunct="1">
              <a:spcBef>
                <a:spcPct val="0"/>
              </a:spcBef>
              <a:spcAft>
                <a:spcPct val="0"/>
              </a:spcAft>
              <a:defRPr sz="3200" b="1">
                <a:solidFill>
                  <a:schemeClr val="bg1"/>
                </a:solidFill>
                <a:latin typeface="Arial" charset="0"/>
              </a:defRPr>
            </a:lvl8pPr>
            <a:lvl9pPr marL="1828800" algn="ctr" rtl="0" eaLnBrk="1" fontAlgn="base" hangingPunct="1">
              <a:spcBef>
                <a:spcPct val="0"/>
              </a:spcBef>
              <a:spcAft>
                <a:spcPct val="0"/>
              </a:spcAft>
              <a:defRPr sz="3200" b="1">
                <a:solidFill>
                  <a:schemeClr val="bg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kern="0" noProof="0" dirty="0">
                <a:solidFill>
                  <a:srgbClr val="FFFFFF"/>
                </a:solidFill>
                <a:effectLst>
                  <a:outerShdw blurRad="38100" dist="38100" dir="2700000" algn="tl">
                    <a:srgbClr val="000000">
                      <a:alpha val="43137"/>
                    </a:srgbClr>
                  </a:outerShdw>
                </a:effectLst>
                <a:latin typeface="Arial"/>
              </a:rPr>
              <a:t>C</a:t>
            </a:r>
            <a:r>
              <a:rPr kumimoji="0" lang="en-US" sz="3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omponents of BM@N distributed complex</a:t>
            </a:r>
            <a:endParaRPr kumimoji="0" lang="ru-RU" sz="3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endParaRPr>
          </a:p>
        </p:txBody>
      </p:sp>
      <p:sp>
        <p:nvSpPr>
          <p:cNvPr id="17" name="Объект 2"/>
          <p:cNvSpPr txBox="1">
            <a:spLocks/>
          </p:cNvSpPr>
          <p:nvPr/>
        </p:nvSpPr>
        <p:spPr bwMode="auto">
          <a:xfrm>
            <a:off x="114114" y="1036138"/>
            <a:ext cx="8890852" cy="5423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42900" marR="0" lvl="0" indent="-342900" algn="just" defTabSz="914400" rtl="0" eaLnBrk="1" fontAlgn="base" latinLnBrk="0" hangingPunct="1">
              <a:lnSpc>
                <a:spcPct val="100000"/>
              </a:lnSpc>
              <a:spcBef>
                <a:spcPts val="300"/>
              </a:spcBef>
              <a:spcAft>
                <a:spcPts val="600"/>
              </a:spcAft>
              <a:buClr>
                <a:srgbClr val="26728A"/>
              </a:buClr>
              <a:buSzTx/>
              <a:buFont typeface="Wingdings" pitchFamily="2" charset="2"/>
              <a:buChar char="v"/>
              <a:tabLst/>
              <a:defRPr/>
            </a:pPr>
            <a:r>
              <a:rPr kumimoji="0" lang="en-US" sz="1900" b="0" i="0" u="none" strike="noStrike" kern="0" cap="none" spc="0" normalizeH="0" baseline="0" noProof="0" dirty="0">
                <a:ln>
                  <a:noFill/>
                </a:ln>
                <a:solidFill>
                  <a:srgbClr val="008000"/>
                </a:solidFill>
                <a:effectLst/>
                <a:uLnTx/>
                <a:uFillTx/>
                <a:latin typeface="Arial"/>
                <a:ea typeface="+mn-ea"/>
                <a:cs typeface="+mn-cs"/>
              </a:rPr>
              <a:t>computing platforms </a:t>
            </a:r>
            <a:r>
              <a:rPr kumimoji="0" lang="en-US" sz="1900" b="0" i="0" u="none" strike="noStrike" kern="0" cap="none" spc="0" normalizeH="0" baseline="0" noProof="0" dirty="0">
                <a:ln>
                  <a:noFill/>
                </a:ln>
                <a:effectLst/>
                <a:uLnTx/>
                <a:uFillTx/>
                <a:latin typeface="Arial"/>
                <a:ea typeface="+mn-ea"/>
                <a:cs typeface="+mn-cs"/>
              </a:rPr>
              <a:t>for the BM@N experiment</a:t>
            </a:r>
          </a:p>
          <a:p>
            <a:pPr marL="342900" marR="0" lvl="0" indent="-342900" algn="just" defTabSz="914400" rtl="0" eaLnBrk="1" fontAlgn="base" latinLnBrk="0" hangingPunct="1">
              <a:lnSpc>
                <a:spcPct val="100000"/>
              </a:lnSpc>
              <a:spcBef>
                <a:spcPts val="300"/>
              </a:spcBef>
              <a:spcAft>
                <a:spcPts val="600"/>
              </a:spcAft>
              <a:buClr>
                <a:srgbClr val="26728A"/>
              </a:buClr>
              <a:buSzTx/>
              <a:buFont typeface="Wingdings" pitchFamily="2" charset="2"/>
              <a:buChar char="v"/>
              <a:tabLst/>
              <a:defRPr/>
            </a:pPr>
            <a:r>
              <a:rPr lang="en-US" sz="1900" kern="0" dirty="0">
                <a:solidFill>
                  <a:srgbClr val="008000"/>
                </a:solidFill>
                <a:latin typeface="Arial"/>
              </a:rPr>
              <a:t>software distribution system</a:t>
            </a:r>
            <a:r>
              <a:rPr kumimoji="0" lang="en-US" sz="1900" b="0" i="0" u="none" strike="noStrike" kern="0" cap="none" spc="0" normalizeH="0" baseline="0" noProof="0" dirty="0">
                <a:ln>
                  <a:noFill/>
                </a:ln>
                <a:solidFill>
                  <a:srgbClr val="000000"/>
                </a:solidFill>
                <a:effectLst/>
                <a:uLnTx/>
                <a:uFillTx/>
                <a:latin typeface="Arial"/>
                <a:ea typeface="+mn-ea"/>
                <a:cs typeface="+mn-cs"/>
              </a:rPr>
              <a:t> as a central repository of the experiment software</a:t>
            </a:r>
          </a:p>
          <a:p>
            <a:pPr algn="just" eaLnBrk="1" hangingPunct="1">
              <a:spcBef>
                <a:spcPts val="300"/>
              </a:spcBef>
              <a:spcAft>
                <a:spcPts val="600"/>
              </a:spcAft>
              <a:buClr>
                <a:srgbClr val="26728A"/>
              </a:buClr>
              <a:defRPr/>
            </a:pPr>
            <a:r>
              <a:rPr kumimoji="0" lang="en-US" sz="1900" b="0" i="0" u="none" strike="noStrike" kern="0" cap="none" spc="0" normalizeH="0" baseline="0" noProof="0" dirty="0">
                <a:ln>
                  <a:noFill/>
                </a:ln>
                <a:solidFill>
                  <a:srgbClr val="008000"/>
                </a:solidFill>
                <a:effectLst/>
                <a:uLnTx/>
                <a:uFillTx/>
                <a:latin typeface="Arial"/>
                <a:ea typeface="+mn-ea"/>
                <a:cs typeface="+mn-cs"/>
              </a:rPr>
              <a:t>data storages</a:t>
            </a:r>
            <a:r>
              <a:rPr kumimoji="0" lang="en-US" sz="1900" b="0" i="0" u="none" strike="noStrike" kern="0" cap="none" spc="0" normalizeH="0" baseline="0" noProof="0" dirty="0">
                <a:ln>
                  <a:noFill/>
                </a:ln>
                <a:solidFill>
                  <a:srgbClr val="000000"/>
                </a:solidFill>
                <a:effectLst/>
                <a:uLnTx/>
                <a:uFillTx/>
                <a:latin typeface="Arial"/>
                <a:ea typeface="+mn-ea"/>
                <a:cs typeface="+mn-cs"/>
              </a:rPr>
              <a:t> on distributed FS for experimental and simulated files</a:t>
            </a:r>
          </a:p>
          <a:p>
            <a:pPr algn="just" eaLnBrk="1" hangingPunct="1">
              <a:spcBef>
                <a:spcPts val="300"/>
              </a:spcBef>
              <a:spcAft>
                <a:spcPts val="600"/>
              </a:spcAft>
              <a:buClr>
                <a:srgbClr val="26728A"/>
              </a:buClr>
              <a:defRPr/>
            </a:pPr>
            <a:r>
              <a:rPr kumimoji="0" lang="en-US" sz="1900" b="0" i="0" u="none" strike="noStrike" kern="0" cap="none" spc="0" normalizeH="0" baseline="0" noProof="0" dirty="0">
                <a:ln>
                  <a:noFill/>
                </a:ln>
                <a:solidFill>
                  <a:srgbClr val="008000"/>
                </a:solidFill>
                <a:effectLst/>
                <a:uLnTx/>
                <a:uFillTx/>
                <a:latin typeface="Arial"/>
                <a:ea typeface="+mn-ea"/>
                <a:cs typeface="+mn-cs"/>
              </a:rPr>
              <a:t>file and event catalogues </a:t>
            </a:r>
            <a:r>
              <a:rPr kumimoji="0" lang="en-US" sz="1900" b="0" i="0" u="none" strike="noStrike" kern="0" cap="none" spc="0" normalizeH="0" baseline="0" noProof="0" dirty="0">
                <a:ln>
                  <a:noFill/>
                </a:ln>
                <a:solidFill>
                  <a:srgbClr val="000000"/>
                </a:solidFill>
                <a:effectLst/>
                <a:uLnTx/>
                <a:uFillTx/>
                <a:latin typeface="Arial"/>
                <a:ea typeface="+mn-ea"/>
                <a:cs typeface="+mn-cs"/>
              </a:rPr>
              <a:t>organizing smart namespaces with metadata</a:t>
            </a:r>
            <a:endParaRPr lang="en-US" sz="1900" kern="0" dirty="0">
              <a:solidFill>
                <a:srgbClr val="008000"/>
              </a:solidFill>
            </a:endParaRPr>
          </a:p>
          <a:p>
            <a:pPr algn="just" eaLnBrk="1" hangingPunct="1">
              <a:spcBef>
                <a:spcPts val="300"/>
              </a:spcBef>
              <a:spcAft>
                <a:spcPts val="600"/>
              </a:spcAft>
              <a:buClr>
                <a:srgbClr val="26728A"/>
              </a:buClr>
              <a:defRPr/>
            </a:pPr>
            <a:r>
              <a:rPr lang="en-US" sz="1900" kern="0" dirty="0">
                <a:solidFill>
                  <a:srgbClr val="008000"/>
                </a:solidFill>
              </a:rPr>
              <a:t>workload management system</a:t>
            </a:r>
            <a:r>
              <a:rPr lang="en-US" sz="1900" kern="0" dirty="0">
                <a:solidFill>
                  <a:srgbClr val="000000"/>
                </a:solidFill>
              </a:rPr>
              <a:t> for parallel task/job distribution</a:t>
            </a:r>
            <a:endParaRPr kumimoji="0" lang="en-US" sz="19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just" defTabSz="914400" rtl="0" eaLnBrk="1" fontAlgn="base" latinLnBrk="0" hangingPunct="1">
              <a:lnSpc>
                <a:spcPct val="100000"/>
              </a:lnSpc>
              <a:spcBef>
                <a:spcPts val="300"/>
              </a:spcBef>
              <a:spcAft>
                <a:spcPts val="600"/>
              </a:spcAft>
              <a:buClr>
                <a:srgbClr val="26728A"/>
              </a:buClr>
              <a:buSzTx/>
              <a:buFont typeface="Wingdings" pitchFamily="2" charset="2"/>
              <a:buChar char="v"/>
              <a:tabLst/>
              <a:defRPr/>
            </a:pPr>
            <a:r>
              <a:rPr lang="en-US" sz="1900" kern="0" dirty="0">
                <a:solidFill>
                  <a:srgbClr val="008000"/>
                </a:solidFill>
                <a:latin typeface="Arial"/>
              </a:rPr>
              <a:t>data transfer services</a:t>
            </a:r>
            <a:r>
              <a:rPr lang="en-US" sz="1900" kern="0" dirty="0">
                <a:solidFill>
                  <a:srgbClr val="000000"/>
                </a:solidFill>
                <a:latin typeface="Arial"/>
              </a:rPr>
              <a:t> enabling the transfer of large amounts of data between users and storages within the federal administration</a:t>
            </a:r>
          </a:p>
          <a:p>
            <a:pPr algn="just" eaLnBrk="1" hangingPunct="1">
              <a:spcBef>
                <a:spcPts val="300"/>
              </a:spcBef>
              <a:spcAft>
                <a:spcPts val="600"/>
              </a:spcAft>
              <a:buClr>
                <a:srgbClr val="26728A"/>
              </a:buClr>
              <a:defRPr/>
            </a:pPr>
            <a:r>
              <a:rPr lang="en-US" sz="1900" kern="0" dirty="0">
                <a:solidFill>
                  <a:srgbClr val="008000"/>
                </a:solidFill>
                <a:latin typeface="Arial"/>
              </a:rPr>
              <a:t>workflow management service </a:t>
            </a:r>
            <a:r>
              <a:rPr lang="en-US" sz="1900" kern="0" dirty="0">
                <a:solidFill>
                  <a:srgbClr val="000000"/>
                </a:solidFill>
                <a:latin typeface="Arial"/>
              </a:rPr>
              <a:t>orchestrating task flows on data processing </a:t>
            </a:r>
            <a:endParaRPr kumimoji="0" lang="en-US" sz="1900" b="0" i="0" u="none" strike="noStrike" kern="0" cap="none" spc="0" normalizeH="0" baseline="0" noProof="0" dirty="0">
              <a:ln>
                <a:noFill/>
              </a:ln>
              <a:solidFill>
                <a:srgbClr val="000000"/>
              </a:solidFill>
              <a:effectLst/>
              <a:uLnTx/>
              <a:uFillTx/>
              <a:latin typeface="Arial"/>
              <a:ea typeface="+mn-ea"/>
              <a:cs typeface="+mn-cs"/>
            </a:endParaRPr>
          </a:p>
          <a:p>
            <a:pPr algn="just" eaLnBrk="1" hangingPunct="1">
              <a:spcBef>
                <a:spcPts val="300"/>
              </a:spcBef>
              <a:spcAft>
                <a:spcPts val="600"/>
              </a:spcAft>
              <a:buClr>
                <a:srgbClr val="26728A"/>
              </a:buClr>
              <a:defRPr/>
            </a:pPr>
            <a:r>
              <a:rPr lang="en-US" altLang="ru-RU" sz="1900" kern="0" dirty="0">
                <a:solidFill>
                  <a:srgbClr val="008000"/>
                </a:solidFill>
              </a:rPr>
              <a:t>information systems </a:t>
            </a:r>
            <a:r>
              <a:rPr lang="en-US" altLang="ru-RU" sz="1900" kern="0" dirty="0"/>
              <a:t>based on databases</a:t>
            </a:r>
            <a:r>
              <a:rPr lang="en-US" altLang="ru-RU" sz="1900" kern="0" dirty="0">
                <a:solidFill>
                  <a:srgbClr val="000000"/>
                </a:solidFill>
              </a:rPr>
              <a:t> providing necessary information for offline and online processing</a:t>
            </a:r>
          </a:p>
          <a:p>
            <a:pPr marL="342900" marR="0" lvl="0" indent="-342900" algn="just" defTabSz="914400" rtl="0" eaLnBrk="1" fontAlgn="base" latinLnBrk="0" hangingPunct="1">
              <a:lnSpc>
                <a:spcPct val="100000"/>
              </a:lnSpc>
              <a:spcBef>
                <a:spcPts val="300"/>
              </a:spcBef>
              <a:spcAft>
                <a:spcPts val="600"/>
              </a:spcAft>
              <a:buClr>
                <a:srgbClr val="26728A"/>
              </a:buClr>
              <a:buSzTx/>
              <a:buFont typeface="Wingdings" pitchFamily="2" charset="2"/>
              <a:buChar char="v"/>
              <a:tabLst/>
              <a:defRPr/>
            </a:pPr>
            <a:r>
              <a:rPr kumimoji="0" lang="en-US" altLang="ru-RU" sz="1900" b="0" i="0" u="none" strike="noStrike" kern="0" cap="none" spc="0" normalizeH="0" baseline="0" noProof="0" dirty="0">
                <a:ln>
                  <a:noFill/>
                </a:ln>
                <a:solidFill>
                  <a:srgbClr val="008000"/>
                </a:solidFill>
                <a:effectLst/>
                <a:uLnTx/>
                <a:uFillTx/>
                <a:latin typeface="Arial"/>
                <a:ea typeface="+mn-ea"/>
                <a:cs typeface="+mn-cs"/>
              </a:rPr>
              <a:t>user interfaces</a:t>
            </a:r>
            <a:r>
              <a:rPr kumimoji="0" lang="en-US" altLang="ru-RU" sz="1900" b="0" i="0" u="none" strike="noStrike" kern="0" cap="none" spc="0" normalizeH="0" baseline="0" noProof="0" dirty="0">
                <a:ln>
                  <a:noFill/>
                </a:ln>
                <a:solidFill>
                  <a:srgbClr val="000000"/>
                </a:solidFill>
                <a:effectLst/>
                <a:uLnTx/>
                <a:uFillTx/>
                <a:latin typeface="Arial"/>
                <a:ea typeface="+mn-ea"/>
                <a:cs typeface="+mn-cs"/>
              </a:rPr>
              <a:t> (Web, API, CLI) to manage databases and distributed data processing</a:t>
            </a:r>
          </a:p>
          <a:p>
            <a:pPr marL="342900" marR="0" lvl="0" indent="-342900" algn="just" defTabSz="914400" rtl="0" eaLnBrk="1" fontAlgn="base" latinLnBrk="0" hangingPunct="1">
              <a:lnSpc>
                <a:spcPct val="100000"/>
              </a:lnSpc>
              <a:spcBef>
                <a:spcPts val="300"/>
              </a:spcBef>
              <a:spcAft>
                <a:spcPts val="600"/>
              </a:spcAft>
              <a:buClr>
                <a:srgbClr val="26728A"/>
              </a:buClr>
              <a:buSzTx/>
              <a:buFont typeface="Wingdings" pitchFamily="2" charset="2"/>
              <a:buChar char="v"/>
              <a:tabLst/>
              <a:defRPr/>
            </a:pPr>
            <a:r>
              <a:rPr lang="en-US" altLang="ru-RU" sz="1900" kern="0" dirty="0">
                <a:solidFill>
                  <a:srgbClr val="000000"/>
                </a:solidFill>
                <a:latin typeface="Arial"/>
              </a:rPr>
              <a:t>central </a:t>
            </a:r>
            <a:r>
              <a:rPr lang="en-US" altLang="ru-RU" sz="1900" kern="0" dirty="0">
                <a:solidFill>
                  <a:srgbClr val="008000"/>
                </a:solidFill>
                <a:latin typeface="Arial"/>
              </a:rPr>
              <a:t>authentication and authorization system </a:t>
            </a:r>
            <a:r>
              <a:rPr lang="en-US" altLang="ru-RU" sz="1900" kern="0" dirty="0">
                <a:solidFill>
                  <a:srgbClr val="000000"/>
                </a:solidFill>
                <a:latin typeface="Arial"/>
              </a:rPr>
              <a:t>to regulate access rights</a:t>
            </a:r>
            <a:endParaRPr kumimoji="0" lang="en-US" altLang="ru-RU" sz="1900" b="0" i="0" u="none" strike="noStrike" kern="0" cap="none" spc="0" normalizeH="0" baseline="0" noProof="0" dirty="0">
              <a:ln>
                <a:noFill/>
              </a:ln>
              <a:solidFill>
                <a:srgbClr val="000000"/>
              </a:solidFill>
              <a:effectLst/>
              <a:uLnTx/>
              <a:uFillTx/>
              <a:latin typeface="Arial"/>
              <a:ea typeface="+mn-ea"/>
              <a:cs typeface="+mn-cs"/>
            </a:endParaRPr>
          </a:p>
          <a:p>
            <a:pPr algn="just" eaLnBrk="1" hangingPunct="1">
              <a:spcBef>
                <a:spcPts val="300"/>
              </a:spcBef>
              <a:spcAft>
                <a:spcPts val="600"/>
              </a:spcAft>
              <a:buClr>
                <a:srgbClr val="26728A"/>
              </a:buClr>
              <a:defRPr/>
            </a:pPr>
            <a:r>
              <a:rPr lang="en-US" sz="1900" kern="0" dirty="0">
                <a:solidFill>
                  <a:srgbClr val="008000"/>
                </a:solidFill>
              </a:rPr>
              <a:t>monitoring system</a:t>
            </a:r>
            <a:r>
              <a:rPr lang="en-US" sz="1900" kern="0" dirty="0">
                <a:solidFill>
                  <a:srgbClr val="000000"/>
                </a:solidFill>
              </a:rPr>
              <a:t> to control state of server nodes, databases and interfaces</a:t>
            </a:r>
          </a:p>
        </p:txBody>
      </p:sp>
    </p:spTree>
    <p:extLst>
      <p:ext uri="{BB962C8B-B14F-4D97-AF65-F5344CB8AC3E}">
        <p14:creationId xmlns:p14="http://schemas.microsoft.com/office/powerpoint/2010/main" val="494227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p:cNvSpPr/>
          <p:nvPr/>
        </p:nvSpPr>
        <p:spPr>
          <a:xfrm>
            <a:off x="7668344" y="6516158"/>
            <a:ext cx="792088" cy="320675"/>
          </a:xfrm>
          <a:prstGeom prst="rect">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Номер слайда 3"/>
          <p:cNvSpPr>
            <a:spLocks noGrp="1"/>
          </p:cNvSpPr>
          <p:nvPr>
            <p:ph type="sldNum" sz="quarter" idx="4294967295"/>
          </p:nvPr>
        </p:nvSpPr>
        <p:spPr>
          <a:xfrm>
            <a:off x="8388424" y="6524625"/>
            <a:ext cx="576064" cy="320675"/>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99E7E646-5D21-45DE-BD89-AF687DFE642D}" type="slidenum">
              <a:rPr lang="en-US" sz="1200" smtClean="0">
                <a:solidFill>
                  <a:schemeClr val="bg2">
                    <a:lumMod val="75000"/>
                  </a:schemeClr>
                </a:solidFill>
              </a:rPr>
              <a:pPr algn="r" eaLnBrk="1" hangingPunct="1">
                <a:defRPr/>
              </a:pPr>
              <a:t>9</a:t>
            </a:fld>
            <a:endParaRPr lang="en-US" sz="1200" dirty="0">
              <a:solidFill>
                <a:schemeClr val="bg2">
                  <a:lumMod val="75000"/>
                </a:schemeClr>
              </a:solidFill>
            </a:endParaRPr>
          </a:p>
        </p:txBody>
      </p:sp>
      <p:sp>
        <p:nvSpPr>
          <p:cNvPr id="8" name="Rectangle 2"/>
          <p:cNvSpPr>
            <a:spLocks noGrp="1" noChangeArrowheads="1"/>
          </p:cNvSpPr>
          <p:nvPr>
            <p:ph type="title"/>
          </p:nvPr>
        </p:nvSpPr>
        <p:spPr>
          <a:xfrm>
            <a:off x="0" y="395816"/>
            <a:ext cx="9144000" cy="639987"/>
          </a:xfrm>
        </p:spPr>
        <p:txBody>
          <a:bodyPr/>
          <a:lstStyle/>
          <a:p>
            <a:r>
              <a:rPr lang="en-US" sz="3000" b="1" dirty="0">
                <a:effectLst>
                  <a:outerShdw blurRad="38100" dist="38100" dir="2700000" algn="tl">
                    <a:srgbClr val="000000">
                      <a:alpha val="43137"/>
                    </a:srgbClr>
                  </a:outerShdw>
                </a:effectLst>
              </a:rPr>
              <a:t>Computing Platforms for BM@N</a:t>
            </a:r>
            <a:endParaRPr lang="en-US" altLang="ru-RU" sz="3000" b="1" dirty="0">
              <a:effectLst>
                <a:outerShdw blurRad="38100" dist="38100" dir="2700000" algn="tl">
                  <a:srgbClr val="000000">
                    <a:alpha val="43137"/>
                  </a:srgbClr>
                </a:outerShdw>
              </a:effectLst>
            </a:endParaRPr>
          </a:p>
        </p:txBody>
      </p:sp>
      <p:sp>
        <p:nvSpPr>
          <p:cNvPr id="15" name="Дата 1"/>
          <p:cNvSpPr>
            <a:spLocks noGrp="1"/>
          </p:cNvSpPr>
          <p:nvPr>
            <p:ph type="dt" sz="quarter" idx="10"/>
          </p:nvPr>
        </p:nvSpPr>
        <p:spPr>
          <a:xfrm>
            <a:off x="323528" y="6524625"/>
            <a:ext cx="2133600" cy="320675"/>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a:solidFill>
                  <a:schemeClr val="bg2">
                    <a:lumMod val="75000"/>
                  </a:schemeClr>
                </a:solidFill>
              </a:rPr>
              <a:t>September 13, 2023</a:t>
            </a:r>
          </a:p>
        </p:txBody>
      </p:sp>
      <p:sp>
        <p:nvSpPr>
          <p:cNvPr id="18" name="Text Box 3"/>
          <p:cNvSpPr txBox="1">
            <a:spLocks noChangeArrowheads="1"/>
          </p:cNvSpPr>
          <p:nvPr/>
        </p:nvSpPr>
        <p:spPr bwMode="auto">
          <a:xfrm>
            <a:off x="8878" y="5796035"/>
            <a:ext cx="9135122" cy="677621"/>
          </a:xfrm>
          <a:prstGeom prst="rect">
            <a:avLst/>
          </a:prstGeom>
          <a:solidFill>
            <a:srgbClr val="9FCAD3">
              <a:alpha val="57647"/>
            </a:srgbClr>
          </a:solidFill>
          <a:ln>
            <a:noFill/>
          </a:ln>
          <a:effectLst/>
        </p:spPr>
        <p:txBody>
          <a:bodyPr wrap="square">
            <a:spAutoFit/>
          </a:bodyPr>
          <a:lstStyle>
            <a:lvl1pPr marL="342900" indent="-3429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marL="0" indent="12700" algn="ctr" eaLnBrk="1" hangingPunct="1">
              <a:lnSpc>
                <a:spcPct val="125000"/>
              </a:lnSpc>
            </a:pPr>
            <a:r>
              <a:rPr lang="en-US" altLang="ru-RU" sz="1600" b="1" dirty="0">
                <a:solidFill>
                  <a:srgbClr val="993300"/>
                </a:solidFill>
              </a:rPr>
              <a:t>BM@N software have been installed &amp; configured on JINR CVMFS</a:t>
            </a:r>
          </a:p>
          <a:p>
            <a:pPr marL="0" indent="12700" algn="ctr" eaLnBrk="1" hangingPunct="1">
              <a:lnSpc>
                <a:spcPct val="125000"/>
              </a:lnSpc>
            </a:pPr>
            <a:r>
              <a:rPr lang="en-US" altLang="ru-RU" sz="1600" b="1" dirty="0">
                <a:solidFill>
                  <a:srgbClr val="993300"/>
                </a:solidFill>
              </a:rPr>
              <a:t>Automatic software deployment of the BmnRoot package on CVMFS with GIT CI</a:t>
            </a:r>
          </a:p>
        </p:txBody>
      </p:sp>
      <p:pic>
        <p:nvPicPr>
          <p:cNvPr id="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944" y="1785401"/>
            <a:ext cx="1815008" cy="247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Рисунок 52"/>
          <p:cNvPicPr>
            <a:picLocks noChangeAspect="1"/>
          </p:cNvPicPr>
          <p:nvPr/>
        </p:nvPicPr>
        <p:blipFill>
          <a:blip r:embed="rId4"/>
          <a:stretch>
            <a:fillRect/>
          </a:stretch>
        </p:blipFill>
        <p:spPr>
          <a:xfrm>
            <a:off x="7353453" y="1425587"/>
            <a:ext cx="1626065" cy="1948764"/>
          </a:xfrm>
          <a:prstGeom prst="rect">
            <a:avLst/>
          </a:prstGeom>
        </p:spPr>
      </p:pic>
      <p:pic>
        <p:nvPicPr>
          <p:cNvPr id="5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848" y="1841814"/>
            <a:ext cx="1891303" cy="2311451"/>
          </a:xfrm>
          <a:prstGeom prst="rect">
            <a:avLst/>
          </a:prstGeom>
          <a:noFill/>
          <a:ln>
            <a:noFill/>
          </a:ln>
          <a:effectLst>
            <a:outerShdw blurRad="63500" dist="101823"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Lst>
        </p:spPr>
      </p:pic>
      <p:pic>
        <p:nvPicPr>
          <p:cNvPr id="56" name="Рисунок 1">
            <a:extLst>
              <a:ext uri="{FF2B5EF4-FFF2-40B4-BE49-F238E27FC236}">
                <a16:creationId xmlns:a16="http://schemas.microsoft.com/office/drawing/2014/main" id="{F6041881-A3D1-4AA9-9968-18326CAC96D2}"/>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3058278" y="1841814"/>
            <a:ext cx="2241538" cy="236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Рисунок 58"/>
          <p:cNvPicPr>
            <a:picLocks noChangeAspect="1"/>
          </p:cNvPicPr>
          <p:nvPr/>
        </p:nvPicPr>
        <p:blipFill>
          <a:blip r:embed="rId7"/>
          <a:stretch>
            <a:fillRect/>
          </a:stretch>
        </p:blipFill>
        <p:spPr>
          <a:xfrm>
            <a:off x="7348632" y="2379320"/>
            <a:ext cx="1687864" cy="2010251"/>
          </a:xfrm>
          <a:prstGeom prst="rect">
            <a:avLst/>
          </a:prstGeom>
        </p:spPr>
      </p:pic>
      <p:sp>
        <p:nvSpPr>
          <p:cNvPr id="35" name="Title 1"/>
          <p:cNvSpPr txBox="1">
            <a:spLocks/>
          </p:cNvSpPr>
          <p:nvPr/>
        </p:nvSpPr>
        <p:spPr bwMode="auto">
          <a:xfrm>
            <a:off x="240009" y="1065547"/>
            <a:ext cx="2436937" cy="719854"/>
          </a:xfrm>
          <a:prstGeom prst="rect">
            <a:avLst/>
          </a:prstGeom>
          <a:noFill/>
          <a:ln w="9525">
            <a:noFill/>
            <a:miter lim="800000"/>
            <a:headEnd/>
            <a:tailEnd/>
          </a:ln>
        </p:spPr>
        <p:txBody>
          <a:bodyPr anchor="ctr"/>
          <a:lstStyle/>
          <a:p>
            <a:pPr algn="ctr" defTabSz="457200"/>
            <a:r>
              <a:rPr lang="en-US" sz="1600" dirty="0">
                <a:solidFill>
                  <a:srgbClr val="000090"/>
                </a:solidFill>
              </a:rPr>
              <a:t>NICA Cluster</a:t>
            </a:r>
          </a:p>
          <a:p>
            <a:pPr algn="ctr" defTabSz="457200"/>
            <a:r>
              <a:rPr lang="en-US" sz="1600" i="1" dirty="0" err="1">
                <a:solidFill>
                  <a:srgbClr val="000090"/>
                </a:solidFill>
              </a:rPr>
              <a:t>ncx</a:t>
            </a:r>
            <a:r>
              <a:rPr lang="en-US" sz="1600" i="1" dirty="0">
                <a:solidFill>
                  <a:srgbClr val="000090"/>
                </a:solidFill>
              </a:rPr>
              <a:t>[101-106].jinr.ru</a:t>
            </a:r>
          </a:p>
          <a:p>
            <a:pPr algn="ctr" defTabSz="457200"/>
            <a:r>
              <a:rPr lang="en-US" sz="1400" dirty="0">
                <a:solidFill>
                  <a:srgbClr val="000090"/>
                </a:solidFill>
              </a:rPr>
              <a:t>(LHEP, b.216)</a:t>
            </a:r>
          </a:p>
        </p:txBody>
      </p:sp>
      <p:sp>
        <p:nvSpPr>
          <p:cNvPr id="36" name="Rectangle 2"/>
          <p:cNvSpPr>
            <a:spLocks noChangeArrowheads="1"/>
          </p:cNvSpPr>
          <p:nvPr/>
        </p:nvSpPr>
        <p:spPr bwMode="auto">
          <a:xfrm>
            <a:off x="2656760" y="1050600"/>
            <a:ext cx="3045215" cy="800219"/>
          </a:xfrm>
          <a:prstGeom prst="rect">
            <a:avLst/>
          </a:prstGeom>
          <a:noFill/>
          <a:ln w="9525">
            <a:noFill/>
            <a:miter lim="800000"/>
            <a:headEnd/>
            <a:tailEnd/>
          </a:ln>
        </p:spPr>
        <p:txBody>
          <a:bodyPr wrap="square">
            <a:spAutoFit/>
          </a:bodyPr>
          <a:lstStyle/>
          <a:p>
            <a:pPr algn="ctr"/>
            <a:r>
              <a:rPr lang="en-US" sz="1600" dirty="0">
                <a:solidFill>
                  <a:srgbClr val="000090"/>
                </a:solidFill>
              </a:rPr>
              <a:t>GRID Tier</a:t>
            </a:r>
            <a:r>
              <a:rPr lang="ru-RU" sz="1600" dirty="0">
                <a:solidFill>
                  <a:srgbClr val="000090"/>
                </a:solidFill>
              </a:rPr>
              <a:t>1</a:t>
            </a:r>
            <a:r>
              <a:rPr lang="en-US" sz="1600" dirty="0">
                <a:solidFill>
                  <a:srgbClr val="000090"/>
                </a:solidFill>
              </a:rPr>
              <a:t>&amp;2 Centres</a:t>
            </a:r>
          </a:p>
          <a:p>
            <a:pPr algn="ctr"/>
            <a:r>
              <a:rPr lang="en-US" sz="1600" i="1" dirty="0">
                <a:solidFill>
                  <a:srgbClr val="000090"/>
                </a:solidFill>
              </a:rPr>
              <a:t>lxui.jinr.ru </a:t>
            </a:r>
            <a:r>
              <a:rPr lang="en-US" sz="1600" dirty="0">
                <a:solidFill>
                  <a:srgbClr val="000090"/>
                </a:solidFill>
              </a:rPr>
              <a:t>(CICC)</a:t>
            </a:r>
          </a:p>
          <a:p>
            <a:pPr algn="ctr"/>
            <a:r>
              <a:rPr lang="en-US" sz="1400" dirty="0">
                <a:solidFill>
                  <a:srgbClr val="000090"/>
                </a:solidFill>
              </a:rPr>
              <a:t>(MLIT, b.134)</a:t>
            </a:r>
          </a:p>
        </p:txBody>
      </p:sp>
      <p:sp>
        <p:nvSpPr>
          <p:cNvPr id="23" name="Rectangle 2">
            <a:extLst>
              <a:ext uri="{FF2B5EF4-FFF2-40B4-BE49-F238E27FC236}">
                <a16:creationId xmlns:a16="http://schemas.microsoft.com/office/drawing/2014/main" id="{A4B05A44-1C29-4F5D-95AF-1E72CB4A4BD8}"/>
              </a:ext>
            </a:extLst>
          </p:cNvPr>
          <p:cNvSpPr>
            <a:spLocks noChangeArrowheads="1"/>
          </p:cNvSpPr>
          <p:nvPr/>
        </p:nvSpPr>
        <p:spPr bwMode="auto">
          <a:xfrm>
            <a:off x="5419135" y="1047457"/>
            <a:ext cx="2969289" cy="830997"/>
          </a:xfrm>
          <a:prstGeom prst="rect">
            <a:avLst/>
          </a:prstGeom>
          <a:noFill/>
          <a:ln w="9525">
            <a:noFill/>
            <a:miter lim="800000"/>
            <a:headEnd/>
            <a:tailEnd/>
          </a:ln>
        </p:spPr>
        <p:txBody>
          <a:bodyPr wrap="square">
            <a:spAutoFit/>
          </a:bodyPr>
          <a:lstStyle/>
          <a:p>
            <a:pPr algn="ctr"/>
            <a:endParaRPr lang="en-US" sz="1600" dirty="0">
              <a:solidFill>
                <a:srgbClr val="000090"/>
              </a:solidFill>
            </a:endParaRPr>
          </a:p>
          <a:p>
            <a:pPr algn="ctr"/>
            <a:r>
              <a:rPr lang="en-US" sz="1600" i="1" dirty="0">
                <a:solidFill>
                  <a:srgbClr val="000090"/>
                </a:solidFill>
              </a:rPr>
              <a:t>hydra.jinr.ru</a:t>
            </a:r>
          </a:p>
          <a:p>
            <a:pPr algn="ctr"/>
            <a:r>
              <a:rPr lang="en-US" sz="1600" dirty="0">
                <a:solidFill>
                  <a:srgbClr val="000090"/>
                </a:solidFill>
              </a:rPr>
              <a:t> </a:t>
            </a:r>
            <a:r>
              <a:rPr lang="en-US" sz="1400" dirty="0">
                <a:solidFill>
                  <a:srgbClr val="000090"/>
                </a:solidFill>
              </a:rPr>
              <a:t>(MLIT, b.134)</a:t>
            </a:r>
          </a:p>
        </p:txBody>
      </p:sp>
      <p:sp>
        <p:nvSpPr>
          <p:cNvPr id="27" name="Rectangle 2">
            <a:extLst>
              <a:ext uri="{FF2B5EF4-FFF2-40B4-BE49-F238E27FC236}">
                <a16:creationId xmlns:a16="http://schemas.microsoft.com/office/drawing/2014/main" id="{064545A6-0833-4201-B6BE-B0AAA289090C}"/>
              </a:ext>
            </a:extLst>
          </p:cNvPr>
          <p:cNvSpPr>
            <a:spLocks noChangeArrowheads="1"/>
          </p:cNvSpPr>
          <p:nvPr/>
        </p:nvSpPr>
        <p:spPr bwMode="auto">
          <a:xfrm>
            <a:off x="5772161" y="1055644"/>
            <a:ext cx="3264335" cy="338554"/>
          </a:xfrm>
          <a:prstGeom prst="rect">
            <a:avLst/>
          </a:prstGeom>
          <a:noFill/>
          <a:ln w="9525">
            <a:noFill/>
            <a:miter lim="800000"/>
            <a:headEnd/>
            <a:tailEnd/>
          </a:ln>
        </p:spPr>
        <p:txBody>
          <a:bodyPr wrap="square">
            <a:spAutoFit/>
          </a:bodyPr>
          <a:lstStyle/>
          <a:p>
            <a:pPr algn="ctr"/>
            <a:r>
              <a:rPr lang="en-US" sz="1600" dirty="0">
                <a:solidFill>
                  <a:srgbClr val="000090"/>
                </a:solidFill>
              </a:rPr>
              <a:t>HybriLIT platform (SC «Govorun</a:t>
            </a:r>
            <a:r>
              <a:rPr lang="en-US" sz="1400" dirty="0">
                <a:solidFill>
                  <a:srgbClr val="000090"/>
                </a:solidFill>
              </a:rPr>
              <a:t>»)</a:t>
            </a:r>
          </a:p>
        </p:txBody>
      </p:sp>
      <p:pic>
        <p:nvPicPr>
          <p:cNvPr id="28" name="Рисунок 27">
            <a:extLst>
              <a:ext uri="{FF2B5EF4-FFF2-40B4-BE49-F238E27FC236}">
                <a16:creationId xmlns:a16="http://schemas.microsoft.com/office/drawing/2014/main" id="{9BB6B6DE-7946-421A-A29B-AE03EC980C74}"/>
              </a:ext>
            </a:extLst>
          </p:cNvPr>
          <p:cNvPicPr>
            <a:picLocks noChangeAspect="1"/>
          </p:cNvPicPr>
          <p:nvPr/>
        </p:nvPicPr>
        <p:blipFill>
          <a:blip r:embed="rId8" cstate="print">
            <a:extLst>
              <a:ext uri="{28A0092B-C50C-407E-A947-70E740481C1C}">
                <a14:useLocalDpi xmlns:a14="http://schemas.microsoft.com/office/drawing/2010/main" val="0"/>
              </a:ext>
            </a:extLst>
          </a:blip>
          <a:srcRect l="4238" r="4238"/>
          <a:stretch/>
        </p:blipFill>
        <p:spPr>
          <a:xfrm>
            <a:off x="5362280" y="2815901"/>
            <a:ext cx="615896" cy="468856"/>
          </a:xfrm>
          <a:prstGeom prst="rect">
            <a:avLst/>
          </a:prstGeom>
        </p:spPr>
      </p:pic>
      <p:sp>
        <p:nvSpPr>
          <p:cNvPr id="29" name="Rectangle 19">
            <a:extLst>
              <a:ext uri="{FF2B5EF4-FFF2-40B4-BE49-F238E27FC236}">
                <a16:creationId xmlns:a16="http://schemas.microsoft.com/office/drawing/2014/main" id="{1FB3AB6A-3D1B-41BD-AB37-D372254181BD}"/>
              </a:ext>
            </a:extLst>
          </p:cNvPr>
          <p:cNvSpPr>
            <a:spLocks noChangeArrowheads="1"/>
          </p:cNvSpPr>
          <p:nvPr/>
        </p:nvSpPr>
        <p:spPr bwMode="auto">
          <a:xfrm>
            <a:off x="61994" y="4856548"/>
            <a:ext cx="2853822" cy="723275"/>
          </a:xfrm>
          <a:prstGeom prst="rect">
            <a:avLst/>
          </a:prstGeom>
          <a:noFill/>
          <a:ln w="9525">
            <a:noFill/>
            <a:miter lim="800000"/>
            <a:headEnd/>
            <a:tailEnd/>
          </a:ln>
        </p:spPr>
        <p:txBody>
          <a:bodyPr wrap="square" lIns="0" tIns="0" rIns="0" bIns="0">
            <a:spAutoFit/>
          </a:bodyPr>
          <a:lstStyle/>
          <a:p>
            <a:pPr algn="ctr">
              <a:spcBef>
                <a:spcPts val="0"/>
              </a:spcBef>
              <a:spcAft>
                <a:spcPts val="0"/>
              </a:spcAft>
            </a:pPr>
            <a:r>
              <a:rPr lang="en-US" sz="1400" b="1" dirty="0"/>
              <a:t>EOS: </a:t>
            </a:r>
            <a:r>
              <a:rPr lang="ru-RU" sz="1400" b="1" dirty="0"/>
              <a:t>1</a:t>
            </a:r>
            <a:r>
              <a:rPr lang="en-US" sz="1400" b="1" dirty="0"/>
              <a:t> PB</a:t>
            </a:r>
            <a:r>
              <a:rPr lang="en-US" sz="1400" dirty="0"/>
              <a:t> </a:t>
            </a:r>
            <a:r>
              <a:rPr lang="en-US" sz="1300" dirty="0"/>
              <a:t>(</a:t>
            </a:r>
            <a:r>
              <a:rPr lang="en-US" sz="1300" i="1" dirty="0"/>
              <a:t>replicated</a:t>
            </a:r>
            <a:r>
              <a:rPr lang="en-US" sz="1300" dirty="0"/>
              <a:t>)</a:t>
            </a:r>
            <a:endParaRPr lang="en-US" sz="1300" b="1" dirty="0"/>
          </a:p>
          <a:p>
            <a:pPr algn="ctr">
              <a:spcBef>
                <a:spcPts val="0"/>
              </a:spcBef>
              <a:spcAft>
                <a:spcPts val="0"/>
              </a:spcAft>
            </a:pPr>
            <a:r>
              <a:rPr lang="en-US" sz="1400" b="1" dirty="0"/>
              <a:t>GlusterFS</a:t>
            </a:r>
            <a:r>
              <a:rPr lang="en-US" sz="1400" dirty="0"/>
              <a:t>: </a:t>
            </a:r>
            <a:r>
              <a:rPr lang="en-US" sz="1400" b="1" dirty="0"/>
              <a:t>300 TB </a:t>
            </a:r>
            <a:r>
              <a:rPr lang="en-US" sz="1300" dirty="0"/>
              <a:t>(</a:t>
            </a:r>
            <a:r>
              <a:rPr lang="en-US" sz="1300" i="1" dirty="0"/>
              <a:t>for NICA</a:t>
            </a:r>
            <a:r>
              <a:rPr lang="en-US" sz="1300" dirty="0"/>
              <a:t>)</a:t>
            </a:r>
          </a:p>
          <a:p>
            <a:pPr algn="ctr">
              <a:spcBef>
                <a:spcPts val="600"/>
              </a:spcBef>
            </a:pPr>
            <a:r>
              <a:rPr lang="en-US" sz="1400" b="1" dirty="0"/>
              <a:t>Sun Grid Engine: 300 </a:t>
            </a:r>
            <a:r>
              <a:rPr lang="en-US" sz="1400" dirty="0"/>
              <a:t>cores/user</a:t>
            </a:r>
            <a:r>
              <a:rPr lang="es-ES_tradnl" sz="1400" dirty="0"/>
              <a:t> </a:t>
            </a:r>
          </a:p>
        </p:txBody>
      </p:sp>
      <p:sp>
        <p:nvSpPr>
          <p:cNvPr id="30" name="Rectangle 19">
            <a:extLst>
              <a:ext uri="{FF2B5EF4-FFF2-40B4-BE49-F238E27FC236}">
                <a16:creationId xmlns:a16="http://schemas.microsoft.com/office/drawing/2014/main" id="{E7370D10-2356-4878-B871-03FBB2AA78CA}"/>
              </a:ext>
            </a:extLst>
          </p:cNvPr>
          <p:cNvSpPr>
            <a:spLocks noChangeArrowheads="1"/>
          </p:cNvSpPr>
          <p:nvPr/>
        </p:nvSpPr>
        <p:spPr bwMode="auto">
          <a:xfrm>
            <a:off x="2774891" y="4915259"/>
            <a:ext cx="2808312" cy="711733"/>
          </a:xfrm>
          <a:prstGeom prst="rect">
            <a:avLst/>
          </a:prstGeom>
          <a:noFill/>
          <a:ln w="9525">
            <a:noFill/>
            <a:miter lim="800000"/>
            <a:headEnd/>
            <a:tailEnd/>
          </a:ln>
        </p:spPr>
        <p:txBody>
          <a:bodyPr wrap="square" lIns="0" tIns="0" rIns="0" bIns="0">
            <a:spAutoFit/>
          </a:bodyPr>
          <a:lstStyle/>
          <a:p>
            <a:pPr algn="ctr">
              <a:spcBef>
                <a:spcPts val="0"/>
              </a:spcBef>
              <a:spcAft>
                <a:spcPts val="0"/>
              </a:spcAft>
            </a:pPr>
            <a:r>
              <a:rPr lang="en-US" sz="1400" b="1" dirty="0">
                <a:latin typeface="+mj-lt"/>
              </a:rPr>
              <a:t>EOS: </a:t>
            </a:r>
            <a:r>
              <a:rPr lang="ru-RU" sz="1400" b="1" dirty="0">
                <a:latin typeface="+mj-lt"/>
              </a:rPr>
              <a:t>1</a:t>
            </a:r>
            <a:r>
              <a:rPr lang="en-US" sz="1400" b="1" dirty="0">
                <a:latin typeface="+mj-lt"/>
              </a:rPr>
              <a:t> PB</a:t>
            </a:r>
            <a:r>
              <a:rPr lang="en-US" sz="1400" dirty="0">
                <a:latin typeface="+mj-lt"/>
              </a:rPr>
              <a:t> </a:t>
            </a:r>
            <a:r>
              <a:rPr lang="en-US" sz="1300" dirty="0">
                <a:latin typeface="+mj-lt"/>
              </a:rPr>
              <a:t>(</a:t>
            </a:r>
            <a:r>
              <a:rPr lang="en-US" sz="1300" i="1" dirty="0">
                <a:latin typeface="+mj-lt"/>
              </a:rPr>
              <a:t>replicated</a:t>
            </a:r>
            <a:r>
              <a:rPr lang="en-US" sz="1300" dirty="0">
                <a:latin typeface="+mj-lt"/>
              </a:rPr>
              <a:t>)</a:t>
            </a:r>
          </a:p>
          <a:p>
            <a:pPr algn="ctr">
              <a:lnSpc>
                <a:spcPct val="114000"/>
              </a:lnSpc>
              <a:spcBef>
                <a:spcPts val="200"/>
              </a:spcBef>
            </a:pPr>
            <a:r>
              <a:rPr lang="en-US" sz="1400" b="1" dirty="0">
                <a:latin typeface="+mj-lt"/>
              </a:rPr>
              <a:t>SLURM: 0 </a:t>
            </a:r>
            <a:r>
              <a:rPr lang="en-US" sz="1400" b="1" dirty="0">
                <a:latin typeface="+mj-lt"/>
                <a:cs typeface="Times New Roman" panose="02020603050405020304" pitchFamily="18" charset="0"/>
              </a:rPr>
              <a:t>‒</a:t>
            </a:r>
            <a:r>
              <a:rPr lang="en-US" sz="1400" b="1" dirty="0">
                <a:latin typeface="+mj-lt"/>
              </a:rPr>
              <a:t> 2500 cores</a:t>
            </a:r>
          </a:p>
          <a:p>
            <a:pPr algn="ctr">
              <a:lnSpc>
                <a:spcPct val="114000"/>
              </a:lnSpc>
            </a:pPr>
            <a:r>
              <a:rPr lang="es-ES_tradnl" sz="1300" dirty="0">
                <a:latin typeface="+mj-lt"/>
              </a:rPr>
              <a:t>(</a:t>
            </a:r>
            <a:r>
              <a:rPr lang="es-ES_tradnl" sz="1300" i="1" dirty="0">
                <a:latin typeface="+mj-lt"/>
              </a:rPr>
              <a:t>for NICA</a:t>
            </a:r>
            <a:r>
              <a:rPr lang="es-ES_tradnl" sz="1300" dirty="0">
                <a:latin typeface="+mj-lt"/>
              </a:rPr>
              <a:t>)</a:t>
            </a:r>
          </a:p>
        </p:txBody>
      </p:sp>
      <p:sp>
        <p:nvSpPr>
          <p:cNvPr id="31" name="Rectangle 19">
            <a:extLst>
              <a:ext uri="{FF2B5EF4-FFF2-40B4-BE49-F238E27FC236}">
                <a16:creationId xmlns:a16="http://schemas.microsoft.com/office/drawing/2014/main" id="{D1B5B192-CB25-4173-AC97-26392BF105AA}"/>
              </a:ext>
            </a:extLst>
          </p:cNvPr>
          <p:cNvSpPr>
            <a:spLocks noChangeArrowheads="1"/>
          </p:cNvSpPr>
          <p:nvPr/>
        </p:nvSpPr>
        <p:spPr bwMode="auto">
          <a:xfrm>
            <a:off x="5512928" y="4797152"/>
            <a:ext cx="3595576" cy="723275"/>
          </a:xfrm>
          <a:prstGeom prst="rect">
            <a:avLst/>
          </a:prstGeom>
          <a:noFill/>
          <a:ln w="9525">
            <a:noFill/>
            <a:miter lim="800000"/>
            <a:headEnd/>
            <a:tailEnd/>
          </a:ln>
        </p:spPr>
        <p:txBody>
          <a:bodyPr wrap="square" lIns="0" tIns="0" rIns="0" bIns="0">
            <a:spAutoFit/>
          </a:bodyPr>
          <a:lstStyle/>
          <a:p>
            <a:pPr algn="ctr">
              <a:spcBef>
                <a:spcPts val="0"/>
              </a:spcBef>
              <a:spcAft>
                <a:spcPts val="0"/>
              </a:spcAft>
            </a:pPr>
            <a:r>
              <a:rPr lang="en-US" sz="1400" b="1" dirty="0"/>
              <a:t>ZFS: 200 TB</a:t>
            </a:r>
          </a:p>
          <a:p>
            <a:pPr algn="ctr">
              <a:spcBef>
                <a:spcPts val="0"/>
              </a:spcBef>
              <a:spcAft>
                <a:spcPts val="600"/>
              </a:spcAft>
            </a:pPr>
            <a:r>
              <a:rPr lang="en-US" sz="1400" b="1" dirty="0"/>
              <a:t>Lustre</a:t>
            </a:r>
            <a:r>
              <a:rPr lang="en-US" sz="1400" dirty="0"/>
              <a:t> (Hot Storage): </a:t>
            </a:r>
            <a:r>
              <a:rPr lang="en-US" sz="1400" b="1" dirty="0"/>
              <a:t>300</a:t>
            </a:r>
            <a:r>
              <a:rPr lang="en-US" sz="1400" dirty="0"/>
              <a:t> </a:t>
            </a:r>
            <a:r>
              <a:rPr lang="en-US" sz="1400" b="1" dirty="0" err="1"/>
              <a:t>TB</a:t>
            </a:r>
            <a:r>
              <a:rPr lang="en-US" sz="900" b="1" dirty="0" err="1"/>
              <a:t>ssd</a:t>
            </a:r>
            <a:r>
              <a:rPr lang="en-US" sz="1400" dirty="0"/>
              <a:t> </a:t>
            </a:r>
            <a:r>
              <a:rPr lang="en-US" sz="1300" dirty="0"/>
              <a:t>(</a:t>
            </a:r>
            <a:r>
              <a:rPr lang="en-US" sz="1300" i="1" dirty="0"/>
              <a:t>for NICA</a:t>
            </a:r>
            <a:r>
              <a:rPr lang="en-US" sz="1300" dirty="0"/>
              <a:t>)</a:t>
            </a:r>
            <a:endParaRPr lang="en-US" sz="1300" b="1" dirty="0"/>
          </a:p>
          <a:p>
            <a:pPr algn="ctr">
              <a:spcBef>
                <a:spcPts val="0"/>
              </a:spcBef>
            </a:pPr>
            <a:r>
              <a:rPr lang="en-US" sz="1400" b="1" dirty="0"/>
              <a:t>SLURM: </a:t>
            </a:r>
            <a:r>
              <a:rPr lang="en-US" sz="1400" i="1" dirty="0" err="1"/>
              <a:t>bmn</a:t>
            </a:r>
            <a:r>
              <a:rPr lang="en-US" sz="1400" dirty="0"/>
              <a:t> – </a:t>
            </a:r>
            <a:r>
              <a:rPr lang="en-US" sz="1400" b="1" dirty="0"/>
              <a:t>192</a:t>
            </a:r>
            <a:r>
              <a:rPr lang="en-US" sz="1400" dirty="0"/>
              <a:t> cores</a:t>
            </a:r>
          </a:p>
        </p:txBody>
      </p:sp>
      <p:sp>
        <p:nvSpPr>
          <p:cNvPr id="5" name="TextBox 4">
            <a:extLst>
              <a:ext uri="{FF2B5EF4-FFF2-40B4-BE49-F238E27FC236}">
                <a16:creationId xmlns:a16="http://schemas.microsoft.com/office/drawing/2014/main" id="{10BF5FA1-15EF-3956-4BDD-B1E342BC31F0}"/>
              </a:ext>
            </a:extLst>
          </p:cNvPr>
          <p:cNvSpPr txBox="1"/>
          <p:nvPr/>
        </p:nvSpPr>
        <p:spPr>
          <a:xfrm>
            <a:off x="0" y="4235248"/>
            <a:ext cx="8604448" cy="574516"/>
          </a:xfrm>
          <a:prstGeom prst="rect">
            <a:avLst/>
          </a:prstGeom>
          <a:noFill/>
        </p:spPr>
        <p:txBody>
          <a:bodyPr wrap="square">
            <a:spAutoFit/>
          </a:bodyPr>
          <a:lstStyle/>
          <a:p>
            <a:pPr algn="ctr">
              <a:spcBef>
                <a:spcPts val="0"/>
              </a:spcBef>
              <a:spcAft>
                <a:spcPts val="400"/>
              </a:spcAft>
              <a:defRPr/>
            </a:pPr>
            <a:r>
              <a:rPr lang="en-US" sz="1400" dirty="0"/>
              <a:t>OS: CentOS / Scientific Linux 7.9</a:t>
            </a:r>
          </a:p>
          <a:p>
            <a:pPr marL="0" marR="0" lvl="0" indent="0" algn="ctr" defTabSz="914400" rtl="0" eaLnBrk="1" fontAlgn="base" latinLnBrk="0" hangingPunct="1">
              <a:lnSpc>
                <a:spcPct val="100000"/>
              </a:lnSpc>
              <a:spcBef>
                <a:spcPts val="0"/>
              </a:spcBef>
              <a:spcAft>
                <a:spcPts val="600"/>
              </a:spcAft>
              <a:buClrTx/>
              <a:buSzTx/>
              <a:buFontTx/>
              <a:buNone/>
              <a:tabLst/>
              <a:defRPr/>
            </a:pPr>
            <a:r>
              <a:rPr lang="en-US" sz="1400" dirty="0">
                <a:solidFill>
                  <a:srgbClr val="000000"/>
                </a:solidFill>
              </a:rPr>
              <a:t>Central</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Software Repository based on </a:t>
            </a:r>
            <a:r>
              <a:rPr kumimoji="0" lang="en-US" sz="14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charset="0"/>
                <a:ea typeface="+mn-ea"/>
                <a:cs typeface="+mn-cs"/>
              </a:rPr>
              <a:t>CVMFS </a:t>
            </a:r>
            <a:r>
              <a:rPr kumimoji="0" lang="en-US" sz="1400" i="0" u="none" strike="noStrike" kern="1200" cap="none" spc="0" normalizeH="0" baseline="0" noProof="0" dirty="0">
                <a:ln>
                  <a:noFill/>
                </a:ln>
                <a:uLnTx/>
                <a:uFillTx/>
                <a:latin typeface="Arial" charset="0"/>
                <a:ea typeface="+mn-ea"/>
                <a:cs typeface="+mn-cs"/>
              </a:rPr>
              <a:t>for the experiments</a:t>
            </a:r>
          </a:p>
        </p:txBody>
      </p:sp>
    </p:spTree>
    <p:extLst>
      <p:ext uri="{BB962C8B-B14F-4D97-AF65-F5344CB8AC3E}">
        <p14:creationId xmlns:p14="http://schemas.microsoft.com/office/powerpoint/2010/main" val="2844912202"/>
      </p:ext>
    </p:extLst>
  </p:cSld>
  <p:clrMapOvr>
    <a:masterClrMapping/>
  </p:clrMapOvr>
</p:sld>
</file>

<file path=ppt/theme/theme1.xml><?xml version="1.0" encoding="utf-8"?>
<a:theme xmlns:a="http://schemas.openxmlformats.org/drawingml/2006/main" name="cdb2004156gl">
  <a:themeElements>
    <a:clrScheme name="sample 3">
      <a:dk1>
        <a:srgbClr val="000000"/>
      </a:dk1>
      <a:lt1>
        <a:srgbClr val="FFFFFF"/>
      </a:lt1>
      <a:dk2>
        <a:srgbClr val="173D89"/>
      </a:dk2>
      <a:lt2>
        <a:srgbClr val="969696"/>
      </a:lt2>
      <a:accent1>
        <a:srgbClr val="9181E1"/>
      </a:accent1>
      <a:accent2>
        <a:srgbClr val="4CD2AF"/>
      </a:accent2>
      <a:accent3>
        <a:srgbClr val="FFFFFF"/>
      </a:accent3>
      <a:accent4>
        <a:srgbClr val="000000"/>
      </a:accent4>
      <a:accent5>
        <a:srgbClr val="C7C1EE"/>
      </a:accent5>
      <a:accent6>
        <a:srgbClr val="44BE9E"/>
      </a:accent6>
      <a:hlink>
        <a:srgbClr val="5FB6F1"/>
      </a:hlink>
      <a:folHlink>
        <a:srgbClr val="94B1EC"/>
      </a:folHlink>
    </a:clrScheme>
    <a:fontScheme name="Классическая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mple 1">
        <a:dk1>
          <a:srgbClr val="000000"/>
        </a:dk1>
        <a:lt1>
          <a:srgbClr val="FFFFFF"/>
        </a:lt1>
        <a:dk2>
          <a:srgbClr val="7E6256"/>
        </a:dk2>
        <a:lt2>
          <a:srgbClr val="969696"/>
        </a:lt2>
        <a:accent1>
          <a:srgbClr val="E4CF84"/>
        </a:accent1>
        <a:accent2>
          <a:srgbClr val="92A5E0"/>
        </a:accent2>
        <a:accent3>
          <a:srgbClr val="FFFFFF"/>
        </a:accent3>
        <a:accent4>
          <a:srgbClr val="000000"/>
        </a:accent4>
        <a:accent5>
          <a:srgbClr val="EFE4C2"/>
        </a:accent5>
        <a:accent6>
          <a:srgbClr val="8495CB"/>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ample 2">
        <a:dk1>
          <a:srgbClr val="000000"/>
        </a:dk1>
        <a:lt1>
          <a:srgbClr val="FFFFFF"/>
        </a:lt1>
        <a:dk2>
          <a:srgbClr val="515F7B"/>
        </a:dk2>
        <a:lt2>
          <a:srgbClr val="808080"/>
        </a:lt2>
        <a:accent1>
          <a:srgbClr val="9FCAD3"/>
        </a:accent1>
        <a:accent2>
          <a:srgbClr val="8DB1F3"/>
        </a:accent2>
        <a:accent3>
          <a:srgbClr val="FFFFFF"/>
        </a:accent3>
        <a:accent4>
          <a:srgbClr val="000000"/>
        </a:accent4>
        <a:accent5>
          <a:srgbClr val="CDE1E6"/>
        </a:accent5>
        <a:accent6>
          <a:srgbClr val="7FA0DC"/>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sample 3">
        <a:dk1>
          <a:srgbClr val="000000"/>
        </a:dk1>
        <a:lt1>
          <a:srgbClr val="FFFFFF"/>
        </a:lt1>
        <a:dk2>
          <a:srgbClr val="173D89"/>
        </a:dk2>
        <a:lt2>
          <a:srgbClr val="969696"/>
        </a:lt2>
        <a:accent1>
          <a:srgbClr val="9181E1"/>
        </a:accent1>
        <a:accent2>
          <a:srgbClr val="4CD2AF"/>
        </a:accent2>
        <a:accent3>
          <a:srgbClr val="FFFFFF"/>
        </a:accent3>
        <a:accent4>
          <a:srgbClr val="000000"/>
        </a:accent4>
        <a:accent5>
          <a:srgbClr val="C7C1EE"/>
        </a:accent5>
        <a:accent6>
          <a:srgbClr val="44BE9E"/>
        </a:accent6>
        <a:hlink>
          <a:srgbClr val="5FB6F1"/>
        </a:hlink>
        <a:folHlink>
          <a:srgbClr val="94B1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cdb2004156gl</Template>
  <TotalTime>39461</TotalTime>
  <Words>4125</Words>
  <Application>Microsoft Office PowerPoint</Application>
  <PresentationFormat>Экран (4:3)</PresentationFormat>
  <Paragraphs>744</Paragraphs>
  <Slides>34</Slides>
  <Notes>10</Notes>
  <HiddenSlides>0</HiddenSlides>
  <MMClips>0</MMClips>
  <ScaleCrop>false</ScaleCrop>
  <HeadingPairs>
    <vt:vector size="6" baseType="variant">
      <vt:variant>
        <vt:lpstr>Использованные шрифты</vt:lpstr>
      </vt:variant>
      <vt:variant>
        <vt:i4>24</vt:i4>
      </vt:variant>
      <vt:variant>
        <vt:lpstr>Тема</vt:lpstr>
      </vt:variant>
      <vt:variant>
        <vt:i4>1</vt:i4>
      </vt:variant>
      <vt:variant>
        <vt:lpstr>Заголовки слайдов</vt:lpstr>
      </vt:variant>
      <vt:variant>
        <vt:i4>34</vt:i4>
      </vt:variant>
    </vt:vector>
  </HeadingPairs>
  <TitlesOfParts>
    <vt:vector size="59" baseType="lpstr">
      <vt:lpstr>Arial</vt:lpstr>
      <vt:lpstr>Arial-ItalicMT</vt:lpstr>
      <vt:lpstr>ArialMT</vt:lpstr>
      <vt:lpstr>Calibri</vt:lpstr>
      <vt:lpstr>Cambria Math</vt:lpstr>
      <vt:lpstr>Century Gothic</vt:lpstr>
      <vt:lpstr>CMMI8</vt:lpstr>
      <vt:lpstr>CMRomanCyrillic-Bold</vt:lpstr>
      <vt:lpstr>CMRomanCyrillic-Italic</vt:lpstr>
      <vt:lpstr>Consolas</vt:lpstr>
      <vt:lpstr>Georgia</vt:lpstr>
      <vt:lpstr>HelveticaNeue</vt:lpstr>
      <vt:lpstr>Lexend Deca</vt:lpstr>
      <vt:lpstr>Liberation Sans</vt:lpstr>
      <vt:lpstr>Liberation Serif</vt:lpstr>
      <vt:lpstr>PT Sans</vt:lpstr>
      <vt:lpstr>Roboto Light</vt:lpstr>
      <vt:lpstr>Segoe UI</vt:lpstr>
      <vt:lpstr>Segoe UI Light</vt:lpstr>
      <vt:lpstr>SourceSansPro-Semibold</vt:lpstr>
      <vt:lpstr>Tahoma</vt:lpstr>
      <vt:lpstr>Times New Roman</vt:lpstr>
      <vt:lpstr>Verdana</vt:lpstr>
      <vt:lpstr>Wingdings</vt:lpstr>
      <vt:lpstr>cdb2004156gl</vt:lpstr>
      <vt:lpstr>BM@N Software Progress and Issues while Data Processing</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Computing Platforms for BM@N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Scheme of BM@N Data Transfer</vt:lpstr>
      <vt:lpstr>Workflow Management Services </vt:lpstr>
      <vt:lpstr>First steps in BM@N Workflow Management</vt:lpstr>
      <vt:lpstr>Презентация PowerPoint</vt:lpstr>
      <vt:lpstr>Complex of BM@N Information Systems</vt:lpstr>
      <vt:lpstr>Презентация PowerPoint</vt:lpstr>
      <vt:lpstr>Migration from FreeIPA to Keycloak Solution</vt:lpstr>
      <vt:lpstr>Презентация PowerPoint</vt:lpstr>
      <vt:lpstr>Презентация PowerPoint</vt:lpstr>
      <vt:lpstr>Презентация PowerPoint</vt:lpstr>
      <vt:lpstr>Презентация PowerPoint</vt:lpstr>
      <vt:lpstr>Презентация PowerPoint</vt:lpstr>
      <vt:lpstr>Evolution of the BM@N Services</vt:lpstr>
      <vt:lpstr>Презентация PowerPoint</vt:lpstr>
      <vt:lpstr>Conclusions</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Soul</dc:creator>
  <cp:lastModifiedBy>Konstantin Gertsenberger</cp:lastModifiedBy>
  <cp:revision>3114</cp:revision>
  <dcterms:created xsi:type="dcterms:W3CDTF">2015-02-14T20:56:55Z</dcterms:created>
  <dcterms:modified xsi:type="dcterms:W3CDTF">2023-09-12T18:41:58Z</dcterms:modified>
</cp:coreProperties>
</file>