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71" r:id="rId5"/>
    <p:sldId id="274" r:id="rId6"/>
    <p:sldId id="261" r:id="rId7"/>
    <p:sldId id="275" r:id="rId8"/>
    <p:sldId id="276" r:id="rId9"/>
    <p:sldId id="278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D5F0C-0F01-4AAF-A73F-78F5DB6B56AD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4EE64-82E4-412A-B558-980A9C6B6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4EE64-82E4-412A-B558-980A9C6B6B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D159-0FB9-4C26-8FB2-9277A06C040B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F5EB-AC1E-4B60-9F80-B9FF113A9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hyperlink" Target="https://arxiv.org/abs/hep-ex/020802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Status of geometry alignment of BM@N  tracking detectors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Zarif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Sharipov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371599" cy="117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5712" y="0"/>
            <a:ext cx="1538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o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8311" y="0"/>
            <a:ext cx="3710089" cy="10668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28800" y="0"/>
            <a:ext cx="5715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Principle of </a:t>
            </a:r>
            <a:r>
              <a:rPr lang="en-US" sz="3600" dirty="0" smtClean="0"/>
              <a:t>alignment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654076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IMSL Fortran Library  </a:t>
            </a:r>
          </a:p>
          <a:p>
            <a:pPr marL="342900" indent="-342900"/>
            <a:r>
              <a:rPr lang="en-US" dirty="0" smtClean="0"/>
              <a:t>(https://www.imsl.com/products/imsl-fortran-libraries)</a:t>
            </a:r>
          </a:p>
          <a:p>
            <a:endParaRPr lang="en-US" b="1" dirty="0" smtClean="0"/>
          </a:p>
          <a:p>
            <a:r>
              <a:rPr lang="en-US" b="1" dirty="0" smtClean="0"/>
              <a:t>2. Eigen </a:t>
            </a:r>
          </a:p>
          <a:p>
            <a:r>
              <a:rPr lang="en-US" dirty="0" smtClean="0"/>
              <a:t>(https://eigen.tuxfamily.org/index.php?title=Main_Page)</a:t>
            </a:r>
          </a:p>
          <a:p>
            <a:endParaRPr lang="en-US" b="1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Millepede</a:t>
            </a:r>
            <a:r>
              <a:rPr lang="en-US" b="1" dirty="0" smtClean="0"/>
              <a:t>-II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( https://www.desy.de/~kleinwrt/MP2/doc/html/draftman_page.html)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479" y="1524000"/>
            <a:ext cx="3828521" cy="288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9600" y="5562600"/>
            <a:ext cx="8001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Schematic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 view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Forward Silicon detectors including 4th Si plane and first large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apperture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GEM stations in YZ (left) and XZ (right) projections.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1000"/>
            <a:ext cx="3669537" cy="527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5105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Introduction to Alignment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20000" cy="223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3276600"/>
            <a:ext cx="807720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62484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5105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Introduction to Alignment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5105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Introduction to Alignment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914400" y="1600200"/>
            <a:ext cx="6934200" cy="2209800"/>
            <a:chOff x="533400" y="1981200"/>
            <a:chExt cx="6934200" cy="22098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657600" y="1981200"/>
              <a:ext cx="3810000" cy="2209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57400" y="1981200"/>
              <a:ext cx="3810000" cy="2209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33400" y="1981200"/>
              <a:ext cx="3810000" cy="2209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057400" y="525780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x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0" y="312420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y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62200" y="419100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z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685800" y="3276600"/>
            <a:ext cx="2971800" cy="2581044"/>
            <a:chOff x="685800" y="3276600"/>
            <a:chExt cx="2971800" cy="258104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1219200" y="3352800"/>
              <a:ext cx="1676400" cy="2057400"/>
              <a:chOff x="1676400" y="3886200"/>
              <a:chExt cx="1676400" cy="2057400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flipH="1" flipV="1">
                <a:off x="1676400" y="3886200"/>
                <a:ext cx="9525" cy="137160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1676400" y="5257800"/>
                <a:ext cx="1295400" cy="6858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1676400" y="5257800"/>
                <a:ext cx="16764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Дуга 20"/>
            <p:cNvSpPr/>
            <p:nvPr/>
          </p:nvSpPr>
          <p:spPr>
            <a:xfrm rot="13155486">
              <a:off x="1903974" y="5019444"/>
              <a:ext cx="990600" cy="838200"/>
            </a:xfrm>
            <a:prstGeom prst="arc">
              <a:avLst>
                <a:gd name="adj1" fmla="val 16200000"/>
                <a:gd name="adj2" fmla="val 3683877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Дуга 21"/>
            <p:cNvSpPr/>
            <p:nvPr/>
          </p:nvSpPr>
          <p:spPr>
            <a:xfrm rot="793167">
              <a:off x="2438400" y="4343400"/>
              <a:ext cx="685800" cy="838200"/>
            </a:xfrm>
            <a:prstGeom prst="arc">
              <a:avLst>
                <a:gd name="adj1" fmla="val 16200000"/>
                <a:gd name="adj2" fmla="val 3683877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Дуга 22"/>
            <p:cNvSpPr/>
            <p:nvPr/>
          </p:nvSpPr>
          <p:spPr>
            <a:xfrm rot="6231507">
              <a:off x="831933" y="3200400"/>
              <a:ext cx="685800" cy="838200"/>
            </a:xfrm>
            <a:prstGeom prst="arc">
              <a:avLst>
                <a:gd name="adj1" fmla="val 16200000"/>
                <a:gd name="adj2" fmla="val 3683877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447800" y="50292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α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5800" y="38862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b="1" dirty="0" smtClean="0">
                  <a:solidFill>
                    <a:schemeClr val="tx1"/>
                  </a:solidFill>
                </a:rPr>
                <a:t>β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48000" y="44196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b="1" dirty="0" smtClean="0">
                  <a:solidFill>
                    <a:schemeClr val="tx1"/>
                  </a:solidFill>
                </a:rPr>
                <a:t>γ</a:t>
              </a:r>
              <a:endParaRPr lang="en-US" sz="28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5105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Introduction to Alignment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914400" y="1371600"/>
            <a:ext cx="6934200" cy="2209800"/>
            <a:chOff x="533400" y="1981200"/>
            <a:chExt cx="6934200" cy="22098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657600" y="1981200"/>
              <a:ext cx="3810000" cy="2209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57400" y="1981200"/>
              <a:ext cx="3810000" cy="2209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33400" y="1981200"/>
              <a:ext cx="3810000" cy="2209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2400000" lon="2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752600" y="1600200"/>
            <a:ext cx="838200" cy="6858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.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33600" y="2133600"/>
            <a:ext cx="838200" cy="6858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343025" y="1865313"/>
          <a:ext cx="760412" cy="398462"/>
        </p:xfrm>
        <a:graphic>
          <a:graphicData uri="http://schemas.openxmlformats.org/presentationml/2006/ole">
            <p:oleObj spid="_x0000_s1028" name="Equation" r:id="rId3" imgW="482400" imgH="2538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66850" y="2238375"/>
          <a:ext cx="996950" cy="457200"/>
        </p:xfrm>
        <a:graphic>
          <a:graphicData uri="http://schemas.openxmlformats.org/presentationml/2006/ole">
            <p:oleObj spid="_x0000_s1029" name="Equation" r:id="rId4" imgW="609480" imgH="27936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2159000" y="4140200"/>
          <a:ext cx="4292600" cy="584200"/>
        </p:xfrm>
        <a:graphic>
          <a:graphicData uri="http://schemas.openxmlformats.org/presentationml/2006/ole">
            <p:oleObj spid="_x0000_s1030" name="Equation" r:id="rId5" imgW="2145960" imgH="291960" progId="Equation.3">
              <p:embed/>
            </p:oleObj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49260" y="4724400"/>
            <a:ext cx="5261140" cy="13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2627" y="1447800"/>
            <a:ext cx="506037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048000"/>
            <a:ext cx="324518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95400"/>
            <a:ext cx="350674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19400" y="0"/>
            <a:ext cx="3838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Alignment  for x and y</a:t>
            </a:r>
            <a:endParaRPr lang="en-US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38200" y="5410200"/>
            <a:ext cx="7315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Volker </a:t>
            </a:r>
            <a:r>
              <a:rPr lang="en-US" dirty="0" err="1" smtClean="0">
                <a:solidFill>
                  <a:schemeClr val="tx1"/>
                </a:solidFill>
              </a:rPr>
              <a:t>Blobel</a:t>
            </a:r>
            <a:r>
              <a:rPr lang="en-US" dirty="0" smtClean="0">
                <a:solidFill>
                  <a:schemeClr val="tx1"/>
                </a:solidFill>
              </a:rPr>
              <a:t>, Claus Kleinwort.  A New method for the high precision alignment of track detectors (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https://arxiv.org/abs/hep-ex/0208021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https://www.desy.de/~kleinwrt/MP2/doc/html/draftman_page.html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245100" y="838200"/>
          <a:ext cx="1349375" cy="404813"/>
        </p:xfrm>
        <a:graphic>
          <a:graphicData uri="http://schemas.openxmlformats.org/presentationml/2006/ole">
            <p:oleObj spid="_x0000_s19459" name="Equation" r:id="rId8" imgW="6346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4600" y="0"/>
            <a:ext cx="421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Alignment  for x, y and z</a:t>
            </a:r>
            <a:endParaRPr lang="en-US" sz="3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23862"/>
            <a:ext cx="6248400" cy="38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76900" y="3933825"/>
            <a:ext cx="1066800" cy="685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4600" y="0"/>
            <a:ext cx="421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Alignment  for x, y and z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525882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838200"/>
            <a:ext cx="2971800" cy="88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1" y="2290797"/>
            <a:ext cx="2590800" cy="90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4289" y="3733800"/>
            <a:ext cx="24649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43600" y="838200"/>
            <a:ext cx="2743200" cy="403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4600" y="0"/>
            <a:ext cx="421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Alignment  for x, y and z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10668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7400" y="24384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57400" y="2438400"/>
            <a:ext cx="990600" cy="990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676400" y="2057400"/>
            <a:ext cx="381000" cy="381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dx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1066800"/>
            <a:ext cx="990600" cy="990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3048000" y="3429000"/>
            <a:ext cx="381000" cy="381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dy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9000" y="3810000"/>
            <a:ext cx="381000" cy="381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dz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66800" y="2895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4600" y="15240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52600" y="64886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Analysis &amp; Software Meeting of the BM@N Experiment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852</TotalTime>
  <Words>194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Equation</vt:lpstr>
      <vt:lpstr>Status of geometry alignment of BM@N  tracking detectors</vt:lpstr>
      <vt:lpstr>Introduction to Alignment</vt:lpstr>
      <vt:lpstr>Introduction to Alignment</vt:lpstr>
      <vt:lpstr>Introduction to Alignment</vt:lpstr>
      <vt:lpstr>Introduction to Alignment</vt:lpstr>
      <vt:lpstr>Слайд 6</vt:lpstr>
      <vt:lpstr>Слайд 7</vt:lpstr>
      <vt:lpstr>Слайд 8</vt:lpstr>
      <vt:lpstr>Слайд 9</vt:lpstr>
      <vt:lpstr>Principle of alignment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alignment of BM@N GEM detectors</dc:title>
  <dc:creator>zzz</dc:creator>
  <cp:lastModifiedBy>zzz</cp:lastModifiedBy>
  <cp:revision>106</cp:revision>
  <dcterms:created xsi:type="dcterms:W3CDTF">2023-05-12T09:23:05Z</dcterms:created>
  <dcterms:modified xsi:type="dcterms:W3CDTF">2023-09-11T10:08:03Z</dcterms:modified>
</cp:coreProperties>
</file>