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8" r:id="rId3"/>
    <p:sldId id="370" r:id="rId4"/>
    <p:sldId id="359" r:id="rId5"/>
    <p:sldId id="371" r:id="rId6"/>
    <p:sldId id="372" r:id="rId7"/>
    <p:sldId id="373" r:id="rId8"/>
    <p:sldId id="374" r:id="rId9"/>
    <p:sldId id="375" r:id="rId10"/>
    <p:sldId id="377" r:id="rId11"/>
    <p:sldId id="29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0000FF"/>
    <a:srgbClr val="00FFFF"/>
    <a:srgbClr val="FF9900"/>
    <a:srgbClr val="97196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115" d="100"/>
          <a:sy n="115" d="100"/>
        </p:scale>
        <p:origin x="173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BM@N\&#1055;&#1083;&#1072;&#1085;&#1080;&#1088;&#1086;&#1074;&#1082;&#1072;%20&#1074;&#1088;&#1077;&#1084;&#1077;&#1085;&#1080;%20&#1085;&#1072;%20&#1087;&#1077;&#1088;&#1077;&#1093;&#1086;&#1076;%20&#1089;%20SRC%20&#1085;&#1072;%20BM@Ntest%20gre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дни до начала работ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Лист1!$A$2:$B$26</c:f>
              <c:multiLvlStrCache>
                <c:ptCount val="25"/>
                <c:lvl>
                  <c:pt idx="0">
                    <c:v>юстировка</c:v>
                  </c:pt>
                  <c:pt idx="1">
                    <c:v>ионопровод</c:v>
                  </c:pt>
                  <c:pt idx="2">
                    <c:v>DCH2</c:v>
                  </c:pt>
                  <c:pt idx="3">
                    <c:v>ToF700</c:v>
                  </c:pt>
                  <c:pt idx="4">
                    <c:v>DCH1 + смещение ToF рамы</c:v>
                  </c:pt>
                  <c:pt idx="5">
                    <c:v>CSC 1*1м</c:v>
                  </c:pt>
                  <c:pt idx="6">
                    <c:v>ToF400</c:v>
                  </c:pt>
                  <c:pt idx="7">
                    <c:v>CSC 1*1м</c:v>
                  </c:pt>
                  <c:pt idx="9">
                    <c:v>ECAL</c:v>
                  </c:pt>
                  <c:pt idx="10">
                    <c:v>установка и юстировка</c:v>
                  </c:pt>
                  <c:pt idx="11">
                    <c:v>ионопровод (углепластик)</c:v>
                  </c:pt>
                  <c:pt idx="12">
                    <c:v>Gem</c:v>
                  </c:pt>
                  <c:pt idx="13">
                    <c:v>Forward Si</c:v>
                  </c:pt>
                  <c:pt idx="14">
                    <c:v>Trigger Si</c:v>
                  </c:pt>
                  <c:pt idx="15">
                    <c:v>Barrel детектор</c:v>
                  </c:pt>
                  <c:pt idx="16">
                    <c:v>Пленочная мишень</c:v>
                  </c:pt>
                  <c:pt idx="18">
                    <c:v>юстировка</c:v>
                  </c:pt>
                  <c:pt idx="19">
                    <c:v>Si (beam)</c:v>
                  </c:pt>
                  <c:pt idx="20">
                    <c:v>Т0</c:v>
                  </c:pt>
                  <c:pt idx="21">
                    <c:v>ионопровод до мишени</c:v>
                  </c:pt>
                  <c:pt idx="22">
                    <c:v>демонтаж мишени Н2</c:v>
                  </c:pt>
                  <c:pt idx="23">
                    <c:v>подставка для ионопровода</c:v>
                  </c:pt>
                  <c:pt idx="24">
                    <c:v>Работы с магнитом СП-57</c:v>
                  </c:pt>
                </c:lvl>
                <c:lvl>
                  <c:pt idx="0">
                    <c:v>После СП41</c:v>
                  </c:pt>
                  <c:pt idx="9">
                    <c:v>В СП41</c:v>
                  </c:pt>
                  <c:pt idx="18">
                    <c:v>До СП41</c:v>
                  </c:pt>
                </c:lvl>
              </c:multiLvlStrCache>
            </c:multiLvl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57</c:v>
                </c:pt>
                <c:pt idx="1">
                  <c:v>52</c:v>
                </c:pt>
                <c:pt idx="2">
                  <c:v>0</c:v>
                </c:pt>
                <c:pt idx="3">
                  <c:v>45</c:v>
                </c:pt>
                <c:pt idx="4">
                  <c:v>0</c:v>
                </c:pt>
                <c:pt idx="5">
                  <c:v>62</c:v>
                </c:pt>
                <c:pt idx="6">
                  <c:v>57</c:v>
                </c:pt>
                <c:pt idx="7">
                  <c:v>52</c:v>
                </c:pt>
                <c:pt idx="9">
                  <c:v>45</c:v>
                </c:pt>
                <c:pt idx="10">
                  <c:v>5</c:v>
                </c:pt>
                <c:pt idx="11">
                  <c:v>21</c:v>
                </c:pt>
                <c:pt idx="12">
                  <c:v>0</c:v>
                </c:pt>
                <c:pt idx="13">
                  <c:v>45</c:v>
                </c:pt>
                <c:pt idx="14">
                  <c:v>45</c:v>
                </c:pt>
                <c:pt idx="15">
                  <c:v>14</c:v>
                </c:pt>
                <c:pt idx="16">
                  <c:v>49</c:v>
                </c:pt>
                <c:pt idx="18">
                  <c:v>24</c:v>
                </c:pt>
                <c:pt idx="19">
                  <c:v>17</c:v>
                </c:pt>
                <c:pt idx="20">
                  <c:v>17</c:v>
                </c:pt>
                <c:pt idx="21">
                  <c:v>10</c:v>
                </c:pt>
                <c:pt idx="22">
                  <c:v>7</c:v>
                </c:pt>
                <c:pt idx="23">
                  <c:v>7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2-4074-9B65-4BD919F5B0A7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длительность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Лист1!$A$2:$B$26</c:f>
              <c:multiLvlStrCache>
                <c:ptCount val="25"/>
                <c:lvl>
                  <c:pt idx="0">
                    <c:v>юстировка</c:v>
                  </c:pt>
                  <c:pt idx="1">
                    <c:v>ионопровод</c:v>
                  </c:pt>
                  <c:pt idx="2">
                    <c:v>DCH2</c:v>
                  </c:pt>
                  <c:pt idx="3">
                    <c:v>ToF700</c:v>
                  </c:pt>
                  <c:pt idx="4">
                    <c:v>DCH1 + смещение ToF рамы</c:v>
                  </c:pt>
                  <c:pt idx="5">
                    <c:v>CSC 1*1м</c:v>
                  </c:pt>
                  <c:pt idx="6">
                    <c:v>ToF400</c:v>
                  </c:pt>
                  <c:pt idx="7">
                    <c:v>CSC 1*1м</c:v>
                  </c:pt>
                  <c:pt idx="9">
                    <c:v>ECAL</c:v>
                  </c:pt>
                  <c:pt idx="10">
                    <c:v>установка и юстировка</c:v>
                  </c:pt>
                  <c:pt idx="11">
                    <c:v>ионопровод (углепластик)</c:v>
                  </c:pt>
                  <c:pt idx="12">
                    <c:v>Gem</c:v>
                  </c:pt>
                  <c:pt idx="13">
                    <c:v>Forward Si</c:v>
                  </c:pt>
                  <c:pt idx="14">
                    <c:v>Trigger Si</c:v>
                  </c:pt>
                  <c:pt idx="15">
                    <c:v>Barrel детектор</c:v>
                  </c:pt>
                  <c:pt idx="16">
                    <c:v>Пленочная мишень</c:v>
                  </c:pt>
                  <c:pt idx="18">
                    <c:v>юстировка</c:v>
                  </c:pt>
                  <c:pt idx="19">
                    <c:v>Si (beam)</c:v>
                  </c:pt>
                  <c:pt idx="20">
                    <c:v>Т0</c:v>
                  </c:pt>
                  <c:pt idx="21">
                    <c:v>ионопровод до мишени</c:v>
                  </c:pt>
                  <c:pt idx="22">
                    <c:v>демонтаж мишени Н2</c:v>
                  </c:pt>
                  <c:pt idx="23">
                    <c:v>подставка для ионопровода</c:v>
                  </c:pt>
                  <c:pt idx="24">
                    <c:v>Работы с магнитом СП-57</c:v>
                  </c:pt>
                </c:lvl>
                <c:lvl>
                  <c:pt idx="0">
                    <c:v>После СП41</c:v>
                  </c:pt>
                  <c:pt idx="9">
                    <c:v>В СП41</c:v>
                  </c:pt>
                  <c:pt idx="18">
                    <c:v>До СП41</c:v>
                  </c:pt>
                </c:lvl>
              </c:multiLvlStrCache>
            </c:multiLvlStrRef>
          </c:cat>
          <c:val>
            <c:numRef>
              <c:f>Лист1!$D$2:$D$26</c:f>
              <c:numCache>
                <c:formatCode>General</c:formatCode>
                <c:ptCount val="25"/>
                <c:pt idx="0">
                  <c:v>5</c:v>
                </c:pt>
                <c:pt idx="1">
                  <c:v>5</c:v>
                </c:pt>
                <c:pt idx="2">
                  <c:v>14</c:v>
                </c:pt>
                <c:pt idx="3">
                  <c:v>7</c:v>
                </c:pt>
                <c:pt idx="4">
                  <c:v>14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9">
                  <c:v>7</c:v>
                </c:pt>
                <c:pt idx="10">
                  <c:v>45</c:v>
                </c:pt>
                <c:pt idx="11">
                  <c:v>4</c:v>
                </c:pt>
                <c:pt idx="12">
                  <c:v>45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2</c:v>
                </c:pt>
                <c:pt idx="18">
                  <c:v>5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2-4074-9B65-4BD919F5B0A7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Лист1!$A$2:$B$26</c:f>
              <c:multiLvlStrCache>
                <c:ptCount val="25"/>
                <c:lvl>
                  <c:pt idx="0">
                    <c:v>юстировка</c:v>
                  </c:pt>
                  <c:pt idx="1">
                    <c:v>ионопровод</c:v>
                  </c:pt>
                  <c:pt idx="2">
                    <c:v>DCH2</c:v>
                  </c:pt>
                  <c:pt idx="3">
                    <c:v>ToF700</c:v>
                  </c:pt>
                  <c:pt idx="4">
                    <c:v>DCH1 + смещение ToF рамы</c:v>
                  </c:pt>
                  <c:pt idx="5">
                    <c:v>CSC 1*1м</c:v>
                  </c:pt>
                  <c:pt idx="6">
                    <c:v>ToF400</c:v>
                  </c:pt>
                  <c:pt idx="7">
                    <c:v>CSC 1*1м</c:v>
                  </c:pt>
                  <c:pt idx="9">
                    <c:v>ECAL</c:v>
                  </c:pt>
                  <c:pt idx="10">
                    <c:v>установка и юстировка</c:v>
                  </c:pt>
                  <c:pt idx="11">
                    <c:v>ионопровод (углепластик)</c:v>
                  </c:pt>
                  <c:pt idx="12">
                    <c:v>Gem</c:v>
                  </c:pt>
                  <c:pt idx="13">
                    <c:v>Forward Si</c:v>
                  </c:pt>
                  <c:pt idx="14">
                    <c:v>Trigger Si</c:v>
                  </c:pt>
                  <c:pt idx="15">
                    <c:v>Barrel детектор</c:v>
                  </c:pt>
                  <c:pt idx="16">
                    <c:v>Пленочная мишень</c:v>
                  </c:pt>
                  <c:pt idx="18">
                    <c:v>юстировка</c:v>
                  </c:pt>
                  <c:pt idx="19">
                    <c:v>Si (beam)</c:v>
                  </c:pt>
                  <c:pt idx="20">
                    <c:v>Т0</c:v>
                  </c:pt>
                  <c:pt idx="21">
                    <c:v>ионопровод до мишени</c:v>
                  </c:pt>
                  <c:pt idx="22">
                    <c:v>демонтаж мишени Н2</c:v>
                  </c:pt>
                  <c:pt idx="23">
                    <c:v>подставка для ионопровода</c:v>
                  </c:pt>
                  <c:pt idx="24">
                    <c:v>Работы с магнитом СП-57</c:v>
                  </c:pt>
                </c:lvl>
                <c:lvl>
                  <c:pt idx="0">
                    <c:v>После СП41</c:v>
                  </c:pt>
                  <c:pt idx="9">
                    <c:v>В СП41</c:v>
                  </c:pt>
                  <c:pt idx="18">
                    <c:v>До СП41</c:v>
                  </c:pt>
                </c:lvl>
              </c:multiLvlStrCache>
            </c:multiLvlStrRef>
          </c:cat>
          <c:val>
            <c:numRef>
              <c:f>Лист1!$E$2:$E$28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2-DE82-4074-9B65-4BD919F5B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6449408"/>
        <c:axId val="156475776"/>
        <c:axId val="0"/>
      </c:bar3DChart>
      <c:catAx>
        <c:axId val="156449408"/>
        <c:scaling>
          <c:orientation val="minMax"/>
        </c:scaling>
        <c:delete val="0"/>
        <c:axPos val="l"/>
        <c:majorGridlines>
          <c:spPr>
            <a:ln w="31750"/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 u="sng" baseline="0">
                <a:latin typeface="Times New Roman" panose="02020603050405020304" pitchFamily="18" charset="0"/>
              </a:defRPr>
            </a:pPr>
            <a:endParaRPr lang="ru-RU"/>
          </a:p>
        </c:txPr>
        <c:crossAx val="156475776"/>
        <c:crosses val="autoZero"/>
        <c:auto val="1"/>
        <c:lblAlgn val="ctr"/>
        <c:lblOffset val="100"/>
        <c:noMultiLvlLbl val="0"/>
      </c:catAx>
      <c:valAx>
        <c:axId val="1564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449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3FB-D72E-4FA8-9A16-6026B9B68A44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6AF4-C309-4E23-AFCD-452C5DD36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4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work is underway to create a mechanical support for mounting the </a:t>
            </a:r>
            <a:r>
              <a:rPr lang="en-US" dirty="0" err="1"/>
              <a:t>ScWall</a:t>
            </a:r>
            <a:r>
              <a:rPr lang="en-US" dirty="0"/>
              <a:t> and large</a:t>
            </a:r>
            <a:r>
              <a:rPr lang="en-US" baseline="0" dirty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work is underway to create a mechanical support for mounting the </a:t>
            </a:r>
            <a:r>
              <a:rPr lang="en-US" dirty="0" err="1"/>
              <a:t>ScWall</a:t>
            </a:r>
            <a:r>
              <a:rPr lang="en-US" dirty="0"/>
              <a:t> and large</a:t>
            </a:r>
            <a:r>
              <a:rPr lang="en-US" baseline="0" dirty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work is underway to create a mechanical support for mounting the </a:t>
            </a:r>
            <a:r>
              <a:rPr lang="en-US" dirty="0" err="1"/>
              <a:t>ScWall</a:t>
            </a:r>
            <a:r>
              <a:rPr lang="en-US" dirty="0"/>
              <a:t> and large</a:t>
            </a:r>
            <a:r>
              <a:rPr lang="en-US" baseline="0" dirty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work is underway to create a mechanical support for mounting the </a:t>
            </a:r>
            <a:r>
              <a:rPr lang="en-US" dirty="0" err="1"/>
              <a:t>ScWall</a:t>
            </a:r>
            <a:r>
              <a:rPr lang="en-US" dirty="0"/>
              <a:t> and large</a:t>
            </a:r>
            <a:r>
              <a:rPr lang="en-US" baseline="0" dirty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 work is underway to create a mechanical support for mounting the </a:t>
            </a:r>
            <a:r>
              <a:rPr lang="en-US" dirty="0" err="1"/>
              <a:t>ScWall</a:t>
            </a:r>
            <a:r>
              <a:rPr lang="en-US" dirty="0"/>
              <a:t> and large</a:t>
            </a:r>
            <a:r>
              <a:rPr lang="en-US" baseline="0" dirty="0"/>
              <a:t> CSC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824-EFFC-4121-86D1-5C70C99CC18B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4BB-E11D-4F72-9470-534E44A563E7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602-28B9-4AA5-BC97-BF6BF0158E31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BEB7-69C4-45D2-8D38-13FB6724C09D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971-F894-4731-83F5-77AB2460EA32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CC5-3EE6-45EB-966B-378B05264DCB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74D0-B2BA-497E-A1BE-7DBFB9F07369}" type="datetime1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C1FA-B511-4684-A269-9B5F89BCC40D}" type="datetime1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282-66BA-44AA-8E30-D93CB2E445BF}" type="datetime1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C5D6-CD1C-480D-B4CA-104CEF2DC094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51C-F968-456E-8DA5-5651B49DE415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C8A8-D10E-4B9A-95A5-C68D0F906885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41" y="1344204"/>
            <a:ext cx="9036496" cy="366897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планы работ на установке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924" y="4939699"/>
            <a:ext cx="6400800" cy="1392560"/>
          </a:xfrm>
        </p:spPr>
        <p:txBody>
          <a:bodyPr/>
          <a:lstStyle/>
          <a:p>
            <a:r>
              <a:rPr lang="ru-RU" dirty="0" err="1"/>
              <a:t>Пиядин</a:t>
            </a:r>
            <a:r>
              <a:rPr lang="ru-RU" dirty="0"/>
              <a:t> С.М. и др.</a:t>
            </a:r>
          </a:p>
          <a:p>
            <a:r>
              <a:rPr lang="en-US" dirty="0"/>
              <a:t>20</a:t>
            </a:r>
            <a:r>
              <a:rPr lang="ru-RU" dirty="0"/>
              <a:t>.0</a:t>
            </a:r>
            <a:r>
              <a:rPr lang="en-US" dirty="0"/>
              <a:t>6</a:t>
            </a:r>
            <a:r>
              <a:rPr lang="ru-RU" dirty="0"/>
              <a:t>.202</a:t>
            </a:r>
            <a:r>
              <a:rPr lang="en-US" dirty="0"/>
              <a:t>3</a:t>
            </a:r>
            <a:endParaRPr lang="ru-RU" dirty="0"/>
          </a:p>
        </p:txBody>
      </p: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</a:t>
            </a:fld>
            <a:endParaRPr lang="ru-RU"/>
          </a:p>
        </p:txBody>
      </p:sp>
      <p:pic>
        <p:nvPicPr>
          <p:cNvPr id="819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5" y="48059"/>
            <a:ext cx="15121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197221"/>
            <a:ext cx="2195735" cy="10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4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10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6738" y="980728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1899" y="-99638"/>
            <a:ext cx="742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работ на установке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сеансом 2022</a:t>
            </a:r>
          </a:p>
        </p:txBody>
      </p: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7E0DD-4B38-4EE4-8D72-21F1D80DFF2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790" y="980728"/>
            <a:ext cx="816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Время, проведения работ по монтажу отдельных подсистем на установке </a:t>
            </a:r>
            <a:r>
              <a:rPr lang="en-US" dirty="0"/>
              <a:t>BM@N</a:t>
            </a:r>
            <a:endParaRPr lang="ru-RU" dirty="0"/>
          </a:p>
          <a:p>
            <a:pPr algn="ctr"/>
            <a:r>
              <a:rPr lang="ru-RU" dirty="0"/>
              <a:t>По состоянию на 10.04.2022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8870" y="5596970"/>
            <a:ext cx="112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DAQ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467044"/>
              </p:ext>
            </p:extLst>
          </p:nvPr>
        </p:nvGraphicFramePr>
        <p:xfrm>
          <a:off x="508791" y="1459484"/>
          <a:ext cx="8040874" cy="47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87459" y="6182836"/>
            <a:ext cx="501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Такое же расписание работ на установке </a:t>
            </a:r>
            <a:r>
              <a:rPr lang="en-US" b="1" dirty="0">
                <a:solidFill>
                  <a:srgbClr val="FF0066"/>
                </a:solidFill>
              </a:rPr>
              <a:t>BM@N</a:t>
            </a:r>
          </a:p>
          <a:p>
            <a:pPr algn="ctr"/>
            <a:r>
              <a:rPr lang="ru-RU" b="1" dirty="0">
                <a:solidFill>
                  <a:srgbClr val="FF0066"/>
                </a:solidFill>
              </a:rPr>
              <a:t> будет составлено в сентябре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55583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798"/>
            <a:ext cx="2051720" cy="1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yadin\Downloads\IMG_20220223_12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37"/>
            <a:ext cx="5622924" cy="42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iyadin\Pictures\thank-you-for-your-attention-presentation-png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5914"/>
            <a:ext cx="5874575" cy="56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6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2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</a:p>
        </p:txBody>
      </p:sp>
      <p:pic>
        <p:nvPicPr>
          <p:cNvPr id="2050" name="Picture 2" descr="D:\загрузки\21сент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8910826" cy="31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197060"/>
            <a:ext cx="479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Конфигурация </a:t>
            </a:r>
            <a:r>
              <a:rPr lang="en-US" sz="2800" dirty="0"/>
              <a:t>BM@N </a:t>
            </a:r>
            <a:r>
              <a:rPr lang="ru-RU" sz="2800" dirty="0"/>
              <a:t>в </a:t>
            </a:r>
            <a:r>
              <a:rPr lang="en-US" sz="2800" dirty="0"/>
              <a:t>run </a:t>
            </a:r>
            <a:r>
              <a:rPr lang="ru-RU" sz="2800" dirty="0"/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124591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3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189080"/>
            <a:ext cx="479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Конфигурация </a:t>
            </a:r>
            <a:r>
              <a:rPr lang="en-US" sz="2800" dirty="0"/>
              <a:t>BM@N </a:t>
            </a:r>
            <a:r>
              <a:rPr lang="ru-RU" sz="2800" dirty="0"/>
              <a:t>в </a:t>
            </a:r>
            <a:r>
              <a:rPr lang="en-US" sz="2800" dirty="0"/>
              <a:t>run </a:t>
            </a:r>
            <a:r>
              <a:rPr lang="ru-RU" sz="2800" dirty="0"/>
              <a:t>8 </a:t>
            </a:r>
          </a:p>
        </p:txBody>
      </p:sp>
      <p:pic>
        <p:nvPicPr>
          <p:cNvPr id="1026" name="Picture 2" descr="D:\загрузки\BMN_Setup_Run8_frontView_ortho_CORONA_labels_SMALL_SIZE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" y="1684122"/>
            <a:ext cx="90153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4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на установке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20.06.2023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4</a:t>
            </a:fld>
            <a:endParaRPr lang="ru-RU" dirty="0"/>
          </a:p>
        </p:txBody>
      </p:sp>
      <p:pic>
        <p:nvPicPr>
          <p:cNvPr id="11" name="Picture 4" descr="D:\загрузки\15.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55" y="2644066"/>
            <a:ext cx="63431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272" y="1319461"/>
            <a:ext cx="8874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сеанса были демонтированы следующие элементы установки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BM@N:</a:t>
            </a:r>
          </a:p>
          <a:p>
            <a:pPr marL="361950" lvl="1" indent="-342900">
              <a:buFont typeface="+mj-lt"/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детектора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ToF400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детектора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1х1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CSC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1,5x2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Алюминиевый </a:t>
            </a:r>
          </a:p>
          <a:p>
            <a:pPr marL="19050" lvl="1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ионопровод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SiMD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Si;</a:t>
            </a: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Gem;</a:t>
            </a: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ионопровод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L="19050"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углепластика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1950" lvl="1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DCH1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мишенный узел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5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работ на установке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4" y="1255155"/>
            <a:ext cx="46401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 размещение боксов для детекторов, расположенных в вакууме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Закрывается контракт на проектирование модернизации электроснабжения установки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BM@N;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Начаты работы на создание чертежей механических опор для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ToF400&amp;CSC;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 работы по проектированию новой конфигурации пучковой ловушки.</a:t>
            </a:r>
            <a:endParaRPr lang="ru-RU" dirty="0"/>
          </a:p>
        </p:txBody>
      </p:sp>
      <p:pic>
        <p:nvPicPr>
          <p:cNvPr id="16385" name="Picture 1" descr="D:\загрузки\IMG_20230513_11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2" y="1402774"/>
            <a:ext cx="4243513" cy="31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374" y="5691683"/>
            <a:ext cx="8437202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Старт работ по сборке всех элементов установки 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BM@N 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  <a:cs typeface="Arial" pitchFamily="34" charset="0"/>
              </a:rPr>
              <a:t>переносится на начало октября 2023 года.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6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вакуумных боксов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4" t="43738" r="12708" b="40827"/>
          <a:stretch/>
        </p:blipFill>
        <p:spPr>
          <a:xfrm>
            <a:off x="1198534" y="1202018"/>
            <a:ext cx="6611482" cy="15199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0272" y="111708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BC1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202018"/>
            <a:ext cx="52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VC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3044" y="120201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BC2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>
            <a:stCxn id="14" idx="2"/>
          </p:cNvCxnSpPr>
          <p:nvPr/>
        </p:nvCxnSpPr>
        <p:spPr>
          <a:xfrm>
            <a:off x="7358666" y="1578752"/>
            <a:ext cx="0" cy="266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2"/>
          </p:cNvCxnSpPr>
          <p:nvPr/>
        </p:nvCxnSpPr>
        <p:spPr>
          <a:xfrm flipH="1">
            <a:off x="3131840" y="1663683"/>
            <a:ext cx="190981" cy="2168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2"/>
          </p:cNvCxnSpPr>
          <p:nvPr/>
        </p:nvCxnSpPr>
        <p:spPr>
          <a:xfrm>
            <a:off x="2721438" y="1663682"/>
            <a:ext cx="122370" cy="1846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4724" y="2271423"/>
            <a:ext cx="153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Kruglova</a:t>
            </a:r>
            <a:r>
              <a:rPr lang="en-US" sz="2400" b="1" dirty="0">
                <a:solidFill>
                  <a:srgbClr val="0000FF"/>
                </a:solidFill>
              </a:rPr>
              <a:t> I.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8534" y="1203885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>
            <a:off x="1474411" y="1665550"/>
            <a:ext cx="0" cy="296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2"/>
          </p:cNvCxnSpPr>
          <p:nvPr/>
        </p:nvCxnSpPr>
        <p:spPr>
          <a:xfrm>
            <a:off x="2115753" y="1615693"/>
            <a:ext cx="440024" cy="3376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24063" y="1229967"/>
            <a:ext cx="88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SiBT1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3168" y="1193370"/>
            <a:ext cx="88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SiBT2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5728" y="1154028"/>
            <a:ext cx="88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SiBT3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29" name="Прямая со стрелкой 28"/>
          <p:cNvCxnSpPr>
            <a:stCxn id="27" idx="2"/>
          </p:cNvCxnSpPr>
          <p:nvPr/>
        </p:nvCxnSpPr>
        <p:spPr>
          <a:xfrm>
            <a:off x="3973193" y="1655035"/>
            <a:ext cx="0" cy="29833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2"/>
          </p:cNvCxnSpPr>
          <p:nvPr/>
        </p:nvCxnSpPr>
        <p:spPr>
          <a:xfrm flipH="1">
            <a:off x="5364087" y="1691632"/>
            <a:ext cx="1" cy="2408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1" idx="0"/>
          </p:cNvCxnSpPr>
          <p:nvPr/>
        </p:nvCxnSpPr>
        <p:spPr>
          <a:xfrm flipV="1">
            <a:off x="4542375" y="2271425"/>
            <a:ext cx="0" cy="448454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42939" y="2719879"/>
            <a:ext cx="219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CC00"/>
                </a:solidFill>
              </a:rPr>
              <a:t>Бокс для </a:t>
            </a:r>
          </a:p>
          <a:p>
            <a:pPr algn="ctr"/>
            <a:r>
              <a:rPr lang="ru-RU" sz="2400" b="1" dirty="0">
                <a:solidFill>
                  <a:srgbClr val="00CC00"/>
                </a:solidFill>
              </a:rPr>
              <a:t>профилометра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30122" r="5313" b="13914"/>
          <a:stretch/>
        </p:blipFill>
        <p:spPr>
          <a:xfrm>
            <a:off x="1198533" y="3920108"/>
            <a:ext cx="7058025" cy="17430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47331" y="3975447"/>
            <a:ext cx="153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Kruglova</a:t>
            </a:r>
            <a:r>
              <a:rPr lang="en-US" sz="2400" b="1" dirty="0">
                <a:solidFill>
                  <a:srgbClr val="0000FF"/>
                </a:solidFill>
              </a:rPr>
              <a:t> I.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38" name="Прямая со стрелкой 37"/>
          <p:cNvCxnSpPr>
            <a:stCxn id="39" idx="0"/>
          </p:cNvCxnSpPr>
          <p:nvPr/>
        </p:nvCxnSpPr>
        <p:spPr>
          <a:xfrm flipV="1">
            <a:off x="4736159" y="4898778"/>
            <a:ext cx="0" cy="884554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36723" y="5783332"/>
            <a:ext cx="219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CC00"/>
                </a:solidFill>
              </a:rPr>
              <a:t>Бокс для </a:t>
            </a:r>
          </a:p>
          <a:p>
            <a:pPr algn="ctr"/>
            <a:r>
              <a:rPr lang="ru-RU" sz="2400" b="1" dirty="0">
                <a:solidFill>
                  <a:srgbClr val="00CC00"/>
                </a:solidFill>
              </a:rPr>
              <a:t>профилометра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80731" y="3089111"/>
            <a:ext cx="2947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</a:rPr>
              <a:t>Бокс для 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сцинтилляционного </a:t>
            </a:r>
          </a:p>
          <a:p>
            <a:pPr algn="ctr"/>
            <a:r>
              <a:rPr lang="ru-RU" sz="2400" b="1" dirty="0">
                <a:solidFill>
                  <a:srgbClr val="FF0066"/>
                </a:solidFill>
              </a:rPr>
              <a:t>детектора</a:t>
            </a: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>
            <a:off x="7154308" y="4289440"/>
            <a:ext cx="0" cy="502205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7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электроснабжения установки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1" y="4437112"/>
            <a:ext cx="87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457234" cy="52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8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Пучковая ловушка установки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загрузки\26.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" y="1310680"/>
            <a:ext cx="3896565" cy="28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6" y="4320579"/>
            <a:ext cx="3771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85133"/>
            <a:ext cx="3114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27" y="1313693"/>
            <a:ext cx="5105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9</a:t>
            </a:fld>
            <a:endParaRPr lang="ru-RU"/>
          </a:p>
        </p:txBody>
      </p:sp>
      <p:pic>
        <p:nvPicPr>
          <p:cNvPr id="18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5075" cy="12575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работ на установке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загрузки\19.06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1268760"/>
            <a:ext cx="7386213" cy="39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825" y="5267007"/>
            <a:ext cx="7910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Сборка всех элементов/подсистем начнется с</a:t>
            </a:r>
            <a:r>
              <a:rPr lang="ru-RU" dirty="0">
                <a:solidFill>
                  <a:srgbClr val="FF0066"/>
                </a:solidFill>
              </a:rPr>
              <a:t> установки 14 </a:t>
            </a:r>
            <a:r>
              <a:rPr lang="en-US" dirty="0">
                <a:solidFill>
                  <a:srgbClr val="FF0066"/>
                </a:solidFill>
              </a:rPr>
              <a:t>GEM </a:t>
            </a:r>
            <a:r>
              <a:rPr lang="ru-RU" dirty="0">
                <a:solidFill>
                  <a:srgbClr val="FF0066"/>
                </a:solidFill>
              </a:rPr>
              <a:t>детекторов.</a:t>
            </a:r>
          </a:p>
          <a:p>
            <a:endParaRPr lang="ru-RU" dirty="0">
              <a:solidFill>
                <a:srgbClr val="FF0066"/>
              </a:solidFill>
            </a:endParaRPr>
          </a:p>
          <a:p>
            <a:r>
              <a:rPr lang="ru-RU" dirty="0"/>
              <a:t>Начало работ по сборке переносится с </a:t>
            </a:r>
            <a:r>
              <a:rPr lang="ru-RU" dirty="0">
                <a:solidFill>
                  <a:srgbClr val="00CC00"/>
                </a:solidFill>
              </a:rPr>
              <a:t>сентября</a:t>
            </a:r>
            <a:r>
              <a:rPr lang="ru-RU" dirty="0"/>
              <a:t> на </a:t>
            </a:r>
            <a:r>
              <a:rPr lang="ru-RU" dirty="0">
                <a:solidFill>
                  <a:srgbClr val="00CC00"/>
                </a:solidFill>
              </a:rPr>
              <a:t>октябрь</a:t>
            </a:r>
            <a:r>
              <a:rPr lang="ru-RU" dirty="0"/>
              <a:t> 2023 года.</a:t>
            </a:r>
          </a:p>
          <a:p>
            <a:r>
              <a:rPr lang="ru-RU" dirty="0"/>
              <a:t>После установки </a:t>
            </a:r>
            <a:r>
              <a:rPr lang="en-US" dirty="0"/>
              <a:t>Gem </a:t>
            </a:r>
            <a:r>
              <a:rPr lang="ru-RU" dirty="0"/>
              <a:t>детекторов (1.5-2 месяца) начнутся работы по установке </a:t>
            </a:r>
            <a:r>
              <a:rPr lang="en-US" dirty="0"/>
              <a:t>new ToF400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50960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426</Words>
  <Application>Microsoft Office PowerPoint</Application>
  <PresentationFormat>Экран (4:3)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inherit</vt:lpstr>
      <vt:lpstr>Times New Roman</vt:lpstr>
      <vt:lpstr>Тема Office</vt:lpstr>
      <vt:lpstr>Статус и планы работ на установке BM@N  </vt:lpstr>
      <vt:lpstr>Сеанс декабрь 2022 – январь 2023</vt:lpstr>
      <vt:lpstr>Сеанс декабрь 2022 – январь 2023</vt:lpstr>
      <vt:lpstr>Конфигурация на установке BM@N (20.06.2023)</vt:lpstr>
      <vt:lpstr>Статус работ на установке BM@N</vt:lpstr>
      <vt:lpstr>Размещение вакуумных боксов</vt:lpstr>
      <vt:lpstr>Модернизация системы электроснабжения установки BM@N</vt:lpstr>
      <vt:lpstr>Пучковая ловушка установки BM@N</vt:lpstr>
      <vt:lpstr>Планы работ на установке BM@N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детекторов, расположенных в магните СП-41 после мишени. Конструкция мишенного узла.</dc:title>
  <dc:creator>piyadin</dc:creator>
  <cp:lastModifiedBy>Vlada Kutergina</cp:lastModifiedBy>
  <cp:revision>222</cp:revision>
  <cp:lastPrinted>2020-10-22T07:49:48Z</cp:lastPrinted>
  <dcterms:created xsi:type="dcterms:W3CDTF">2019-02-04T16:49:55Z</dcterms:created>
  <dcterms:modified xsi:type="dcterms:W3CDTF">2023-06-20T06:54:52Z</dcterms:modified>
</cp:coreProperties>
</file>