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3"/>
  </p:notesMasterIdLst>
  <p:handoutMasterIdLst>
    <p:handoutMasterId r:id="rId104"/>
  </p:handoutMasterIdLst>
  <p:sldIdLst>
    <p:sldId id="398" r:id="rId2"/>
    <p:sldId id="338" r:id="rId3"/>
    <p:sldId id="402" r:id="rId4"/>
    <p:sldId id="576" r:id="rId5"/>
    <p:sldId id="577" r:id="rId6"/>
    <p:sldId id="578" r:id="rId7"/>
    <p:sldId id="579" r:id="rId8"/>
    <p:sldId id="580" r:id="rId9"/>
    <p:sldId id="567" r:id="rId10"/>
    <p:sldId id="472" r:id="rId11"/>
    <p:sldId id="566" r:id="rId12"/>
    <p:sldId id="450" r:id="rId13"/>
    <p:sldId id="581" r:id="rId14"/>
    <p:sldId id="592" r:id="rId15"/>
    <p:sldId id="582" r:id="rId16"/>
    <p:sldId id="604" r:id="rId17"/>
    <p:sldId id="602" r:id="rId18"/>
    <p:sldId id="583" r:id="rId19"/>
    <p:sldId id="601" r:id="rId20"/>
    <p:sldId id="635" r:id="rId21"/>
    <p:sldId id="636" r:id="rId22"/>
    <p:sldId id="637" r:id="rId23"/>
    <p:sldId id="605" r:id="rId24"/>
    <p:sldId id="623" r:id="rId25"/>
    <p:sldId id="624" r:id="rId26"/>
    <p:sldId id="626" r:id="rId27"/>
    <p:sldId id="627" r:id="rId28"/>
    <p:sldId id="628" r:id="rId29"/>
    <p:sldId id="629" r:id="rId30"/>
    <p:sldId id="630" r:id="rId31"/>
    <p:sldId id="634" r:id="rId32"/>
    <p:sldId id="622" r:id="rId33"/>
    <p:sldId id="600" r:id="rId34"/>
    <p:sldId id="595" r:id="rId35"/>
    <p:sldId id="403" r:id="rId36"/>
    <p:sldId id="408" r:id="rId37"/>
    <p:sldId id="596" r:id="rId38"/>
    <p:sldId id="597" r:id="rId39"/>
    <p:sldId id="598" r:id="rId40"/>
    <p:sldId id="638" r:id="rId41"/>
    <p:sldId id="639" r:id="rId42"/>
    <p:sldId id="640" r:id="rId43"/>
    <p:sldId id="641" r:id="rId44"/>
    <p:sldId id="642" r:id="rId45"/>
    <p:sldId id="481" r:id="rId46"/>
    <p:sldId id="652" r:id="rId47"/>
    <p:sldId id="653" r:id="rId48"/>
    <p:sldId id="654" r:id="rId49"/>
    <p:sldId id="655" r:id="rId50"/>
    <p:sldId id="656" r:id="rId51"/>
    <p:sldId id="485" r:id="rId52"/>
    <p:sldId id="657" r:id="rId53"/>
    <p:sldId id="468" r:id="rId54"/>
    <p:sldId id="660" r:id="rId55"/>
    <p:sldId id="665" r:id="rId56"/>
    <p:sldId id="697" r:id="rId57"/>
    <p:sldId id="698" r:id="rId58"/>
    <p:sldId id="699" r:id="rId59"/>
    <p:sldId id="700" r:id="rId60"/>
    <p:sldId id="701" r:id="rId61"/>
    <p:sldId id="673" r:id="rId62"/>
    <p:sldId id="666" r:id="rId63"/>
    <p:sldId id="667" r:id="rId64"/>
    <p:sldId id="668" r:id="rId65"/>
    <p:sldId id="669" r:id="rId66"/>
    <p:sldId id="670" r:id="rId67"/>
    <p:sldId id="671" r:id="rId68"/>
    <p:sldId id="663" r:id="rId69"/>
    <p:sldId id="674" r:id="rId70"/>
    <p:sldId id="675" r:id="rId71"/>
    <p:sldId id="676" r:id="rId72"/>
    <p:sldId id="677" r:id="rId73"/>
    <p:sldId id="678" r:id="rId74"/>
    <p:sldId id="679" r:id="rId75"/>
    <p:sldId id="680" r:id="rId76"/>
    <p:sldId id="681" r:id="rId77"/>
    <p:sldId id="682" r:id="rId78"/>
    <p:sldId id="683" r:id="rId79"/>
    <p:sldId id="684" r:id="rId80"/>
    <p:sldId id="685" r:id="rId81"/>
    <p:sldId id="687" r:id="rId82"/>
    <p:sldId id="688" r:id="rId83"/>
    <p:sldId id="689" r:id="rId84"/>
    <p:sldId id="690" r:id="rId85"/>
    <p:sldId id="691" r:id="rId86"/>
    <p:sldId id="692" r:id="rId87"/>
    <p:sldId id="693" r:id="rId88"/>
    <p:sldId id="694" r:id="rId89"/>
    <p:sldId id="695" r:id="rId90"/>
    <p:sldId id="696" r:id="rId91"/>
    <p:sldId id="646" r:id="rId92"/>
    <p:sldId id="659" r:id="rId93"/>
    <p:sldId id="644" r:id="rId94"/>
    <p:sldId id="645" r:id="rId95"/>
    <p:sldId id="649" r:id="rId96"/>
    <p:sldId id="647" r:id="rId97"/>
    <p:sldId id="648" r:id="rId98"/>
    <p:sldId id="650" r:id="rId99"/>
    <p:sldId id="651" r:id="rId100"/>
    <p:sldId id="394" r:id="rId101"/>
    <p:sldId id="395" r:id="rId102"/>
  </p:sldIdLst>
  <p:sldSz cx="12192000" cy="6858000"/>
  <p:notesSz cx="9928225" cy="67976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Главная страница" id="{5E63E1B8-C323-4418-8437-4C58107FA8F3}">
          <p14:sldIdLst>
            <p14:sldId id="398"/>
          </p14:sldIdLst>
        </p14:section>
        <p14:section name="Содержание" id="{E130D844-6236-476A-90F0-A8CCB2CA1227}">
          <p14:sldIdLst>
            <p14:sldId id="338"/>
          </p14:sldIdLst>
        </p14:section>
        <p14:section name="Характеристики, источники и спектры нейтронов" id="{1361F33A-F6C4-4BC2-B236-09B52BE85514}">
          <p14:sldIdLst>
            <p14:sldId id="402"/>
            <p14:sldId id="576"/>
            <p14:sldId id="577"/>
            <p14:sldId id="578"/>
            <p14:sldId id="579"/>
            <p14:sldId id="580"/>
            <p14:sldId id="567"/>
            <p14:sldId id="472"/>
            <p14:sldId id="566"/>
            <p14:sldId id="450"/>
            <p14:sldId id="581"/>
            <p14:sldId id="592"/>
            <p14:sldId id="582"/>
            <p14:sldId id="604"/>
            <p14:sldId id="602"/>
          </p14:sldIdLst>
        </p14:section>
        <p14:section name="Отражатели ОХН" id="{8A85CA8F-7ADE-484E-BCF6-B6A4E36F5453}">
          <p14:sldIdLst>
            <p14:sldId id="583"/>
            <p14:sldId id="601"/>
            <p14:sldId id="635"/>
            <p14:sldId id="636"/>
            <p14:sldId id="637"/>
            <p14:sldId id="605"/>
            <p14:sldId id="623"/>
            <p14:sldId id="624"/>
            <p14:sldId id="626"/>
            <p14:sldId id="627"/>
            <p14:sldId id="628"/>
            <p14:sldId id="629"/>
            <p14:sldId id="630"/>
            <p14:sldId id="634"/>
            <p14:sldId id="622"/>
            <p14:sldId id="600"/>
          </p14:sldIdLst>
        </p14:section>
        <p14:section name="Источники и применение ОХН" id="{EB39F08D-D057-4F22-A8F7-2793246A1198}">
          <p14:sldIdLst>
            <p14:sldId id="595"/>
            <p14:sldId id="403"/>
            <p14:sldId id="408"/>
            <p14:sldId id="596"/>
            <p14:sldId id="597"/>
            <p14:sldId id="598"/>
          </p14:sldIdLst>
        </p14:section>
        <p14:section name="Ультрахолодные нейтроны" id="{58307124-AF11-4F5F-BCA4-924472B76246}">
          <p14:sldIdLst>
            <p14:sldId id="638"/>
            <p14:sldId id="639"/>
            <p14:sldId id="640"/>
            <p14:sldId id="641"/>
            <p14:sldId id="642"/>
            <p14:sldId id="481"/>
            <p14:sldId id="652"/>
            <p14:sldId id="653"/>
            <p14:sldId id="654"/>
            <p14:sldId id="655"/>
            <p14:sldId id="656"/>
            <p14:sldId id="485"/>
            <p14:sldId id="657"/>
            <p14:sldId id="468"/>
            <p14:sldId id="660"/>
          </p14:sldIdLst>
        </p14:section>
        <p14:section name="Время жизни нейтрона" id="{02B58427-E90D-4AA6-95F2-9DF5055A2C3D}">
          <p14:sldIdLst>
            <p14:sldId id="665"/>
            <p14:sldId id="697"/>
            <p14:sldId id="698"/>
            <p14:sldId id="699"/>
            <p14:sldId id="700"/>
            <p14:sldId id="701"/>
            <p14:sldId id="673"/>
            <p14:sldId id="666"/>
            <p14:sldId id="667"/>
            <p14:sldId id="668"/>
            <p14:sldId id="669"/>
            <p14:sldId id="670"/>
            <p14:sldId id="671"/>
            <p14:sldId id="663"/>
          </p14:sldIdLst>
        </p14:section>
        <p14:section name="Квазиупругое рассеяние УХН" id="{12B1B173-3005-40DB-BE95-7718E01609B8}">
          <p14:sldIdLst>
            <p14:sldId id="674"/>
            <p14:sldId id="675"/>
            <p14:sldId id="676"/>
            <p14:sldId id="677"/>
            <p14:sldId id="678"/>
            <p14:sldId id="679"/>
            <p14:sldId id="680"/>
            <p14:sldId id="681"/>
            <p14:sldId id="682"/>
            <p14:sldId id="683"/>
            <p14:sldId id="684"/>
            <p14:sldId id="685"/>
            <p14:sldId id="687"/>
            <p14:sldId id="688"/>
            <p14:sldId id="689"/>
            <p14:sldId id="690"/>
            <p14:sldId id="691"/>
            <p14:sldId id="692"/>
            <p14:sldId id="693"/>
            <p14:sldId id="694"/>
            <p14:sldId id="695"/>
            <p14:sldId id="696"/>
          </p14:sldIdLst>
        </p14:section>
        <p14:section name="Фундаментальная физика" id="{E70ECCA2-C9D0-4AB8-8CC1-D9C6601C44DC}">
          <p14:sldIdLst>
            <p14:sldId id="646"/>
            <p14:sldId id="659"/>
            <p14:sldId id="644"/>
            <p14:sldId id="645"/>
            <p14:sldId id="649"/>
            <p14:sldId id="647"/>
            <p14:sldId id="648"/>
            <p14:sldId id="650"/>
            <p14:sldId id="651"/>
          </p14:sldIdLst>
        </p14:section>
        <p14:section name="Conclusions" id="{C9FED5D7-5AA0-46C6-B7CF-6FF2A407F4D6}">
          <p14:sldIdLst>
            <p14:sldId id="394"/>
          </p14:sldIdLst>
        </p14:section>
        <p14:section name="Last page" id="{EA2D0D6E-1D2B-4E1A-8BF1-2CFAE4F7030B}">
          <p14:sldIdLst>
            <p14:sldId id="39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Plus" initials="A" lastIdx="0" clrIdx="0">
    <p:extLst>
      <p:ext uri="{19B8F6BF-5375-455C-9EA6-DF929625EA0E}">
        <p15:presenceInfo xmlns:p15="http://schemas.microsoft.com/office/powerpoint/2012/main" userId="AlexPl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2" autoAdjust="0"/>
    <p:restoredTop sz="94364" autoAdjust="0"/>
  </p:normalViewPr>
  <p:slideViewPr>
    <p:cSldViewPr snapToGrid="0">
      <p:cViewPr>
        <p:scale>
          <a:sx n="70" d="100"/>
          <a:sy n="70" d="100"/>
        </p:scale>
        <p:origin x="4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image" Target="../media/image177.wmf"/><Relationship Id="rId1" Type="http://schemas.openxmlformats.org/officeDocument/2006/relationships/image" Target="../media/image176.wmf"/><Relationship Id="rId4" Type="http://schemas.openxmlformats.org/officeDocument/2006/relationships/image" Target="../media/image17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9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96.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07.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12.wmf"/><Relationship Id="rId2" Type="http://schemas.openxmlformats.org/officeDocument/2006/relationships/image" Target="../media/image211.wmf"/><Relationship Id="rId1" Type="http://schemas.openxmlformats.org/officeDocument/2006/relationships/image" Target="../media/image210.wmf"/><Relationship Id="rId5" Type="http://schemas.openxmlformats.org/officeDocument/2006/relationships/image" Target="../media/image214.wmf"/><Relationship Id="rId4" Type="http://schemas.openxmlformats.org/officeDocument/2006/relationships/image" Target="../media/image21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17.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1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4" Type="http://schemas.openxmlformats.org/officeDocument/2006/relationships/image" Target="../media/image42.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image" Target="../media/image220.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image" Target="../media/image223.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2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105.wmf"/><Relationship Id="rId5" Type="http://schemas.openxmlformats.org/officeDocument/2006/relationships/image" Target="../media/image109.wmf"/><Relationship Id="rId4" Type="http://schemas.openxmlformats.org/officeDocument/2006/relationships/image" Target="../media/image10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4.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 Id="rId5" Type="http://schemas.openxmlformats.org/officeDocument/2006/relationships/image" Target="../media/image124.wmf"/><Relationship Id="rId4" Type="http://schemas.openxmlformats.org/officeDocument/2006/relationships/image" Target="../media/image123.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39.wmf"/><Relationship Id="rId3" Type="http://schemas.openxmlformats.org/officeDocument/2006/relationships/image" Target="../media/image134.wmf"/><Relationship Id="rId7" Type="http://schemas.openxmlformats.org/officeDocument/2006/relationships/image" Target="../media/image138.wmf"/><Relationship Id="rId2" Type="http://schemas.openxmlformats.org/officeDocument/2006/relationships/image" Target="../media/image133.wmf"/><Relationship Id="rId1" Type="http://schemas.openxmlformats.org/officeDocument/2006/relationships/image" Target="../media/image132.wmf"/><Relationship Id="rId6" Type="http://schemas.openxmlformats.org/officeDocument/2006/relationships/image" Target="../media/image137.wmf"/><Relationship Id="rId5" Type="http://schemas.openxmlformats.org/officeDocument/2006/relationships/image" Target="../media/image136.wmf"/><Relationship Id="rId4" Type="http://schemas.openxmlformats.org/officeDocument/2006/relationships/image" Target="../media/image1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4302231" cy="34106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5623697" y="1"/>
            <a:ext cx="4302231" cy="341064"/>
          </a:xfrm>
          <a:prstGeom prst="rect">
            <a:avLst/>
          </a:prstGeom>
        </p:spPr>
        <p:txBody>
          <a:bodyPr vert="horz" lIns="91440" tIns="45720" rIns="91440" bIns="45720" rtlCol="0"/>
          <a:lstStyle>
            <a:lvl1pPr algn="r">
              <a:defRPr sz="1200"/>
            </a:lvl1pPr>
          </a:lstStyle>
          <a:p>
            <a:fld id="{98ADAC0E-1296-40F4-A7D7-8FBCBA42249C}" type="datetimeFigureOut">
              <a:rPr lang="ru-RU" smtClean="0"/>
              <a:t>13.06.2023</a:t>
            </a:fld>
            <a:endParaRPr lang="ru-RU"/>
          </a:p>
        </p:txBody>
      </p:sp>
      <p:sp>
        <p:nvSpPr>
          <p:cNvPr id="4" name="Нижний колонтитул 3"/>
          <p:cNvSpPr>
            <a:spLocks noGrp="1"/>
          </p:cNvSpPr>
          <p:nvPr>
            <p:ph type="ftr" sz="quarter" idx="2"/>
          </p:nvPr>
        </p:nvSpPr>
        <p:spPr>
          <a:xfrm>
            <a:off x="0" y="6456612"/>
            <a:ext cx="4302231" cy="341063"/>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5623697" y="6456612"/>
            <a:ext cx="4302231" cy="341063"/>
          </a:xfrm>
          <a:prstGeom prst="rect">
            <a:avLst/>
          </a:prstGeom>
        </p:spPr>
        <p:txBody>
          <a:bodyPr vert="horz" lIns="91440" tIns="45720" rIns="91440" bIns="45720" rtlCol="0" anchor="b"/>
          <a:lstStyle>
            <a:lvl1pPr algn="r">
              <a:defRPr sz="1200"/>
            </a:lvl1pPr>
          </a:lstStyle>
          <a:p>
            <a:fld id="{BC20E774-5346-4F82-AD7F-AC4065F45D3D}" type="slidenum">
              <a:rPr lang="ru-RU" smtClean="0"/>
              <a:t>‹#›</a:t>
            </a:fld>
            <a:endParaRPr lang="ru-RU"/>
          </a:p>
        </p:txBody>
      </p:sp>
    </p:spTree>
    <p:extLst>
      <p:ext uri="{BB962C8B-B14F-4D97-AF65-F5344CB8AC3E}">
        <p14:creationId xmlns:p14="http://schemas.microsoft.com/office/powerpoint/2010/main" val="5305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4302231" cy="34106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623697" y="1"/>
            <a:ext cx="4302231" cy="341064"/>
          </a:xfrm>
          <a:prstGeom prst="rect">
            <a:avLst/>
          </a:prstGeom>
        </p:spPr>
        <p:txBody>
          <a:bodyPr vert="horz" lIns="91440" tIns="45720" rIns="91440" bIns="45720" rtlCol="0"/>
          <a:lstStyle>
            <a:lvl1pPr algn="r">
              <a:defRPr sz="1200"/>
            </a:lvl1pPr>
          </a:lstStyle>
          <a:p>
            <a:fld id="{78D915B1-A9DE-4902-9F87-7BFBE5CC021F}" type="datetimeFigureOut">
              <a:rPr lang="ru-RU" smtClean="0"/>
              <a:t>13.06.2023</a:t>
            </a:fld>
            <a:endParaRPr lang="ru-RU"/>
          </a:p>
        </p:txBody>
      </p:sp>
      <p:sp>
        <p:nvSpPr>
          <p:cNvPr id="4" name="Образ слайда 3"/>
          <p:cNvSpPr>
            <a:spLocks noGrp="1" noRot="1" noChangeAspect="1"/>
          </p:cNvSpPr>
          <p:nvPr>
            <p:ph type="sldImg" idx="2"/>
          </p:nvPr>
        </p:nvSpPr>
        <p:spPr>
          <a:xfrm>
            <a:off x="2925763" y="849313"/>
            <a:ext cx="4076700" cy="229393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92823" y="3271381"/>
            <a:ext cx="7942580" cy="267658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456612"/>
            <a:ext cx="4302231" cy="341063"/>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623697" y="6456612"/>
            <a:ext cx="4302231" cy="341063"/>
          </a:xfrm>
          <a:prstGeom prst="rect">
            <a:avLst/>
          </a:prstGeom>
        </p:spPr>
        <p:txBody>
          <a:bodyPr vert="horz" lIns="91440" tIns="45720" rIns="91440" bIns="45720" rtlCol="0" anchor="b"/>
          <a:lstStyle>
            <a:lvl1pPr algn="r">
              <a:defRPr sz="1200"/>
            </a:lvl1pPr>
          </a:lstStyle>
          <a:p>
            <a:fld id="{A2F15E96-16D9-4519-8925-100F855668EC}" type="slidenum">
              <a:rPr lang="ru-RU" smtClean="0"/>
              <a:t>‹#›</a:t>
            </a:fld>
            <a:endParaRPr lang="ru-RU"/>
          </a:p>
        </p:txBody>
      </p:sp>
    </p:spTree>
    <p:extLst>
      <p:ext uri="{BB962C8B-B14F-4D97-AF65-F5344CB8AC3E}">
        <p14:creationId xmlns:p14="http://schemas.microsoft.com/office/powerpoint/2010/main" val="276851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52EBB3A2-DE41-40F8-BFCE-0DDE4CA364B2}" type="slidenum">
              <a:rPr lang="en-US" altLang="ko-KR"/>
              <a:pPr/>
              <a:t>10</a:t>
            </a:fld>
            <a:endParaRPr lang="en-US" altLang="ko-K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ru-RU" altLang="ko-KR">
              <a:latin typeface="Arial" charset="0"/>
            </a:endParaRPr>
          </a:p>
        </p:txBody>
      </p:sp>
    </p:spTree>
    <p:extLst>
      <p:ext uri="{BB962C8B-B14F-4D97-AF65-F5344CB8AC3E}">
        <p14:creationId xmlns:p14="http://schemas.microsoft.com/office/powerpoint/2010/main" val="285143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BBFE962-118A-4BBD-AA50-0581F736822C}" type="slidenum">
              <a:rPr lang="ru-RU" smtClean="0"/>
              <a:pPr/>
              <a:t>53</a:t>
            </a:fld>
            <a:endParaRPr lang="ru-RU"/>
          </a:p>
        </p:txBody>
      </p:sp>
    </p:spTree>
    <p:extLst>
      <p:ext uri="{BB962C8B-B14F-4D97-AF65-F5344CB8AC3E}">
        <p14:creationId xmlns:p14="http://schemas.microsoft.com/office/powerpoint/2010/main" val="275420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dirty="0"/>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a:defRPr sz="1400"/>
            </a:lvl1pPr>
          </a:lstStyle>
          <a:p>
            <a:r>
              <a:rPr lang="ru-RU" smtClean="0"/>
              <a:t>14.06.2023</a:t>
            </a:r>
            <a:endParaRPr lang="ru-RU" sz="1100" dirty="0"/>
          </a:p>
        </p:txBody>
      </p:sp>
      <p:sp>
        <p:nvSpPr>
          <p:cNvPr id="5" name="Нижний колонтитул 4"/>
          <p:cNvSpPr>
            <a:spLocks noGrp="1"/>
          </p:cNvSpPr>
          <p:nvPr>
            <p:ph type="ftr" sz="quarter" idx="11"/>
          </p:nvPr>
        </p:nvSpPr>
        <p:spPr/>
        <p:txBody>
          <a:bodyPr/>
          <a:lstStyle>
            <a:lvl1pPr>
              <a:defRPr sz="1400">
                <a:latin typeface="Palatino Linotype" panose="02040502050505030304" pitchFamily="18" charset="0"/>
              </a:defRPr>
            </a:lvl1pPr>
          </a:lstStyle>
          <a:p>
            <a:r>
              <a:rPr lang="ru-RU" smtClean="0"/>
              <a:t>Семинар ОМУС в Доме ученых ОИЯИ, Незванов А.Ю.</a:t>
            </a:r>
            <a:endParaRPr lang="ru-RU" dirty="0">
              <a:latin typeface="Palatino Linotype" panose="02040502050505030304" pitchFamily="18" charset="0"/>
            </a:endParaRPr>
          </a:p>
        </p:txBody>
      </p:sp>
      <p:sp>
        <p:nvSpPr>
          <p:cNvPr id="6" name="Номер слайда 5"/>
          <p:cNvSpPr>
            <a:spLocks noGrp="1"/>
          </p:cNvSpPr>
          <p:nvPr>
            <p:ph type="sldNum" sz="quarter" idx="12"/>
          </p:nvPr>
        </p:nvSpPr>
        <p:spPr/>
        <p:txBody>
          <a:bodyPr/>
          <a:lstStyle>
            <a:lvl1pPr>
              <a:defRPr sz="1400">
                <a:solidFill>
                  <a:schemeClr val="tx1"/>
                </a:solidFill>
              </a:defRPr>
            </a:lvl1pPr>
          </a:lstStyle>
          <a:p>
            <a:fld id="{1DE01969-94A4-40D7-99FB-CC04F57F5503}" type="slidenum">
              <a:rPr lang="ru-RU" smtClean="0"/>
              <a:pPr/>
              <a:t>‹#›</a:t>
            </a:fld>
            <a:r>
              <a:rPr lang="en-US" dirty="0"/>
              <a:t> / 13</a:t>
            </a:r>
            <a:endParaRPr lang="ru-RU" dirty="0"/>
          </a:p>
        </p:txBody>
      </p:sp>
    </p:spTree>
    <p:extLst>
      <p:ext uri="{BB962C8B-B14F-4D97-AF65-F5344CB8AC3E}">
        <p14:creationId xmlns:p14="http://schemas.microsoft.com/office/powerpoint/2010/main" val="41018793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smtClean="0"/>
              <a:t>14.06.2023</a:t>
            </a:r>
            <a:endParaRPr lang="ru-RU" sz="11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6" name="Номер слайда 5"/>
          <p:cNvSpPr>
            <a:spLocks noGrp="1"/>
          </p:cNvSpPr>
          <p:nvPr>
            <p:ph type="sldNum" sz="quarter" idx="12"/>
          </p:nvPr>
        </p:nvSpPr>
        <p:spPr/>
        <p:txBody>
          <a:bodyPr/>
          <a:lstStyle/>
          <a:p>
            <a:fld id="{1DE01969-94A4-40D7-99FB-CC04F57F5503}" type="slidenum">
              <a:rPr lang="ru-RU" smtClean="0"/>
              <a:t>‹#›</a:t>
            </a:fld>
            <a:r>
              <a:rPr lang="en-US" dirty="0"/>
              <a:t> / 13</a:t>
            </a:r>
            <a:endParaRPr lang="ru-RU" dirty="0"/>
          </a:p>
        </p:txBody>
      </p:sp>
      <p:cxnSp>
        <p:nvCxnSpPr>
          <p:cNvPr id="7" name="Прямая соединительная линия 6">
            <a:extLst>
              <a:ext uri="{FF2B5EF4-FFF2-40B4-BE49-F238E27FC236}">
                <a16:creationId xmlns:a16="http://schemas.microsoft.com/office/drawing/2014/main" id="{1471FBE2-93A9-4339-806A-9B11F5E2089F}"/>
              </a:ext>
            </a:extLst>
          </p:cNvPr>
          <p:cNvCxnSpPr>
            <a:cxnSpLocks/>
          </p:cNvCxnSpPr>
          <p:nvPr userDrawn="1"/>
        </p:nvCxnSpPr>
        <p:spPr>
          <a:xfrm>
            <a:off x="846746" y="982766"/>
            <a:ext cx="10515600"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3423695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smtClean="0"/>
              <a:t>14.06.2023</a:t>
            </a:r>
            <a:endParaRPr lang="ru-RU" sz="11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6" name="Номер слайда 5"/>
          <p:cNvSpPr>
            <a:spLocks noGrp="1"/>
          </p:cNvSpPr>
          <p:nvPr>
            <p:ph type="sldNum" sz="quarter" idx="12"/>
          </p:nvPr>
        </p:nvSpPr>
        <p:spPr/>
        <p:txBody>
          <a:bodyPr/>
          <a:lstStyle/>
          <a:p>
            <a:fld id="{1DE01969-94A4-40D7-99FB-CC04F57F5503}" type="slidenum">
              <a:rPr lang="ru-RU" smtClean="0"/>
              <a:t>‹#›</a:t>
            </a:fld>
            <a:r>
              <a:rPr lang="en-US" dirty="0"/>
              <a:t> / 13</a:t>
            </a:r>
            <a:endParaRPr lang="ru-RU" dirty="0"/>
          </a:p>
        </p:txBody>
      </p:sp>
    </p:spTree>
    <p:extLst>
      <p:ext uri="{BB962C8B-B14F-4D97-AF65-F5344CB8AC3E}">
        <p14:creationId xmlns:p14="http://schemas.microsoft.com/office/powerpoint/2010/main" val="21451608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Образец заголовка</a:t>
            </a:r>
          </a:p>
        </p:txBody>
      </p:sp>
      <p:sp>
        <p:nvSpPr>
          <p:cNvPr id="3" name="Объект 2"/>
          <p:cNvSpPr>
            <a:spLocks noGrp="1"/>
          </p:cNvSpPr>
          <p:nvPr>
            <p:ph idx="1"/>
          </p:nvPr>
        </p:nvSpPr>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10"/>
          </p:nvPr>
        </p:nvSpPr>
        <p:spPr>
          <a:xfrm>
            <a:off x="838199" y="6356350"/>
            <a:ext cx="1346201" cy="365125"/>
          </a:xfrm>
        </p:spPr>
        <p:txBody>
          <a:bodyPr/>
          <a:lstStyle>
            <a:lvl1pPr>
              <a:defRPr sz="1800">
                <a:solidFill>
                  <a:schemeClr val="tx1">
                    <a:lumMod val="75000"/>
                    <a:lumOff val="25000"/>
                  </a:schemeClr>
                </a:solidFill>
              </a:defRPr>
            </a:lvl1pPr>
          </a:lstStyle>
          <a:p>
            <a:r>
              <a:rPr lang="ru-RU" smtClean="0"/>
              <a:t>14.06.2023</a:t>
            </a:r>
            <a:endParaRPr lang="ru-RU" sz="1400" dirty="0"/>
          </a:p>
        </p:txBody>
      </p:sp>
      <p:sp>
        <p:nvSpPr>
          <p:cNvPr id="5" name="Нижний колонтитул 4"/>
          <p:cNvSpPr>
            <a:spLocks noGrp="1"/>
          </p:cNvSpPr>
          <p:nvPr>
            <p:ph type="ftr" sz="quarter" idx="11"/>
          </p:nvPr>
        </p:nvSpPr>
        <p:spPr>
          <a:xfrm>
            <a:off x="2781300" y="6356350"/>
            <a:ext cx="6629400" cy="365125"/>
          </a:xfrm>
        </p:spPr>
        <p:txBody>
          <a:bodyPr/>
          <a:lstStyle>
            <a:lvl1pPr>
              <a:defRPr sz="1800" b="0">
                <a:solidFill>
                  <a:schemeClr val="tx1">
                    <a:lumMod val="75000"/>
                    <a:lumOff val="25000"/>
                  </a:schemeClr>
                </a:solidFill>
              </a:defRPr>
            </a:lvl1pPr>
          </a:lstStyle>
          <a:p>
            <a:r>
              <a:rPr lang="ru-RU" dirty="0" smtClean="0"/>
              <a:t>Семинар ОМУС в Доме ученых ОИЯИ, Незванов А.Ю.</a:t>
            </a:r>
            <a:endParaRPr lang="ru-RU" dirty="0"/>
          </a:p>
        </p:txBody>
      </p:sp>
      <p:sp>
        <p:nvSpPr>
          <p:cNvPr id="6" name="Номер слайда 5"/>
          <p:cNvSpPr>
            <a:spLocks noGrp="1"/>
          </p:cNvSpPr>
          <p:nvPr>
            <p:ph type="sldNum" sz="quarter" idx="12"/>
          </p:nvPr>
        </p:nvSpPr>
        <p:spPr>
          <a:xfrm>
            <a:off x="10007600" y="6356350"/>
            <a:ext cx="1346200" cy="365125"/>
          </a:xfrm>
        </p:spPr>
        <p:txBody>
          <a:bodyPr/>
          <a:lstStyle>
            <a:lvl1pPr>
              <a:defRPr sz="1800">
                <a:solidFill>
                  <a:schemeClr val="tx1"/>
                </a:solidFill>
              </a:defRPr>
            </a:lvl1pPr>
          </a:lstStyle>
          <a:p>
            <a:fld id="{1DE01969-94A4-40D7-99FB-CC04F57F5503}" type="slidenum">
              <a:rPr lang="ru-RU" smtClean="0"/>
              <a:pPr/>
              <a:t>‹#›</a:t>
            </a:fld>
            <a:endParaRPr lang="ru-RU" dirty="0"/>
          </a:p>
        </p:txBody>
      </p:sp>
      <p:cxnSp>
        <p:nvCxnSpPr>
          <p:cNvPr id="7" name="Прямая соединительная линия 6">
            <a:extLst>
              <a:ext uri="{FF2B5EF4-FFF2-40B4-BE49-F238E27FC236}">
                <a16:creationId xmlns:a16="http://schemas.microsoft.com/office/drawing/2014/main" id="{0A66DB35-65FD-4EEC-A1E0-74AEA121632E}"/>
              </a:ext>
            </a:extLst>
          </p:cNvPr>
          <p:cNvCxnSpPr>
            <a:cxnSpLocks/>
          </p:cNvCxnSpPr>
          <p:nvPr userDrawn="1"/>
        </p:nvCxnSpPr>
        <p:spPr>
          <a:xfrm>
            <a:off x="846746" y="982766"/>
            <a:ext cx="10515600"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628326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7" name="Дата 3"/>
          <p:cNvSpPr>
            <a:spLocks noGrp="1"/>
          </p:cNvSpPr>
          <p:nvPr>
            <p:ph type="dt" sz="half" idx="10"/>
          </p:nvPr>
        </p:nvSpPr>
        <p:spPr>
          <a:xfrm>
            <a:off x="838199" y="6356350"/>
            <a:ext cx="1346201" cy="365125"/>
          </a:xfrm>
        </p:spPr>
        <p:txBody>
          <a:bodyPr/>
          <a:lstStyle>
            <a:lvl1pPr>
              <a:defRPr sz="1800">
                <a:solidFill>
                  <a:schemeClr val="tx1">
                    <a:lumMod val="75000"/>
                    <a:lumOff val="25000"/>
                  </a:schemeClr>
                </a:solidFill>
              </a:defRPr>
            </a:lvl1pPr>
          </a:lstStyle>
          <a:p>
            <a:r>
              <a:rPr lang="ru-RU" smtClean="0"/>
              <a:t>14.06.2023</a:t>
            </a:r>
            <a:endParaRPr lang="ru-RU" sz="1400" dirty="0"/>
          </a:p>
        </p:txBody>
      </p:sp>
      <p:sp>
        <p:nvSpPr>
          <p:cNvPr id="8" name="Нижний колонтитул 4"/>
          <p:cNvSpPr>
            <a:spLocks noGrp="1"/>
          </p:cNvSpPr>
          <p:nvPr>
            <p:ph type="ftr" sz="quarter" idx="11"/>
          </p:nvPr>
        </p:nvSpPr>
        <p:spPr>
          <a:xfrm>
            <a:off x="2781300" y="6356350"/>
            <a:ext cx="6629400" cy="365125"/>
          </a:xfrm>
        </p:spPr>
        <p:txBody>
          <a:bodyPr/>
          <a:lstStyle>
            <a:lvl1pPr>
              <a:defRPr sz="1800" b="0">
                <a:solidFill>
                  <a:schemeClr val="tx1">
                    <a:lumMod val="75000"/>
                    <a:lumOff val="25000"/>
                  </a:schemeClr>
                </a:solidFill>
              </a:defRPr>
            </a:lvl1pPr>
          </a:lstStyle>
          <a:p>
            <a:r>
              <a:rPr lang="ru-RU" dirty="0" smtClean="0"/>
              <a:t>Семинар ОМУС в Доме ученых ОИЯИ, Незванов А.Ю.</a:t>
            </a:r>
            <a:endParaRPr lang="ru-RU" dirty="0"/>
          </a:p>
        </p:txBody>
      </p:sp>
      <p:sp>
        <p:nvSpPr>
          <p:cNvPr id="9" name="Номер слайда 5"/>
          <p:cNvSpPr>
            <a:spLocks noGrp="1"/>
          </p:cNvSpPr>
          <p:nvPr>
            <p:ph type="sldNum" sz="quarter" idx="12"/>
          </p:nvPr>
        </p:nvSpPr>
        <p:spPr>
          <a:xfrm>
            <a:off x="10007600" y="6356350"/>
            <a:ext cx="1346200" cy="365125"/>
          </a:xfrm>
        </p:spPr>
        <p:txBody>
          <a:bodyPr/>
          <a:lstStyle>
            <a:lvl1pPr>
              <a:defRPr sz="1800">
                <a:solidFill>
                  <a:schemeClr val="tx1"/>
                </a:solidFill>
              </a:defRPr>
            </a:lvl1pPr>
          </a:lstStyle>
          <a:p>
            <a:fld id="{1DE01969-94A4-40D7-99FB-CC04F57F5503}" type="slidenum">
              <a:rPr lang="ru-RU" smtClean="0"/>
              <a:pPr/>
              <a:t>‹#›</a:t>
            </a:fld>
            <a:endParaRPr lang="ru-RU" dirty="0"/>
          </a:p>
        </p:txBody>
      </p:sp>
    </p:spTree>
    <p:extLst>
      <p:ext uri="{BB962C8B-B14F-4D97-AF65-F5344CB8AC3E}">
        <p14:creationId xmlns:p14="http://schemas.microsoft.com/office/powerpoint/2010/main" val="16278799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r>
              <a:rPr lang="ru-RU" smtClean="0"/>
              <a:t>14.06.2023</a:t>
            </a:r>
            <a:endParaRPr lang="ru-RU" sz="1100" dirty="0"/>
          </a:p>
        </p:txBody>
      </p:sp>
      <p:sp>
        <p:nvSpPr>
          <p:cNvPr id="6" name="Нижний колонтитул 5"/>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Номер слайда 6"/>
          <p:cNvSpPr>
            <a:spLocks noGrp="1"/>
          </p:cNvSpPr>
          <p:nvPr>
            <p:ph type="sldNum" sz="quarter" idx="12"/>
          </p:nvPr>
        </p:nvSpPr>
        <p:spPr/>
        <p:txBody>
          <a:bodyPr/>
          <a:lstStyle/>
          <a:p>
            <a:fld id="{1DE01969-94A4-40D7-99FB-CC04F57F5503}" type="slidenum">
              <a:rPr lang="ru-RU" smtClean="0"/>
              <a:t>‹#›</a:t>
            </a:fld>
            <a:r>
              <a:rPr lang="en-US" dirty="0"/>
              <a:t> / 13</a:t>
            </a:r>
            <a:endParaRPr lang="ru-RU" dirty="0"/>
          </a:p>
        </p:txBody>
      </p:sp>
      <p:cxnSp>
        <p:nvCxnSpPr>
          <p:cNvPr id="8" name="Прямая соединительная линия 7">
            <a:extLst>
              <a:ext uri="{FF2B5EF4-FFF2-40B4-BE49-F238E27FC236}">
                <a16:creationId xmlns:a16="http://schemas.microsoft.com/office/drawing/2014/main" id="{B6D59EBA-D739-4BD6-812A-CC97B61FB014}"/>
              </a:ext>
            </a:extLst>
          </p:cNvPr>
          <p:cNvCxnSpPr>
            <a:cxnSpLocks/>
          </p:cNvCxnSpPr>
          <p:nvPr userDrawn="1"/>
        </p:nvCxnSpPr>
        <p:spPr>
          <a:xfrm>
            <a:off x="846746" y="982766"/>
            <a:ext cx="10515600"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065148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r>
              <a:rPr lang="ru-RU" smtClean="0"/>
              <a:t>14.06.2023</a:t>
            </a:r>
            <a:endParaRPr lang="ru-RU" sz="1100" dirty="0"/>
          </a:p>
        </p:txBody>
      </p:sp>
      <p:sp>
        <p:nvSpPr>
          <p:cNvPr id="8" name="Нижний колонтитул 7"/>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9" name="Номер слайда 8"/>
          <p:cNvSpPr>
            <a:spLocks noGrp="1"/>
          </p:cNvSpPr>
          <p:nvPr>
            <p:ph type="sldNum" sz="quarter" idx="12"/>
          </p:nvPr>
        </p:nvSpPr>
        <p:spPr/>
        <p:txBody>
          <a:bodyPr/>
          <a:lstStyle/>
          <a:p>
            <a:fld id="{1DE01969-94A4-40D7-99FB-CC04F57F5503}" type="slidenum">
              <a:rPr lang="ru-RU" smtClean="0"/>
              <a:t>‹#›</a:t>
            </a:fld>
            <a:r>
              <a:rPr lang="en-US" dirty="0"/>
              <a:t> / 13</a:t>
            </a:r>
            <a:endParaRPr lang="ru-RU" dirty="0"/>
          </a:p>
        </p:txBody>
      </p:sp>
    </p:spTree>
    <p:extLst>
      <p:ext uri="{BB962C8B-B14F-4D97-AF65-F5344CB8AC3E}">
        <p14:creationId xmlns:p14="http://schemas.microsoft.com/office/powerpoint/2010/main" val="327184220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r>
              <a:rPr lang="ru-RU" smtClean="0"/>
              <a:t>14.06.2023</a:t>
            </a:r>
            <a:endParaRPr lang="ru-RU" sz="1100" dirty="0"/>
          </a:p>
        </p:txBody>
      </p:sp>
      <p:sp>
        <p:nvSpPr>
          <p:cNvPr id="4" name="Нижний колонтитул 3"/>
          <p:cNvSpPr>
            <a:spLocks noGrp="1"/>
          </p:cNvSpPr>
          <p:nvPr>
            <p:ph type="ftr" sz="quarter" idx="11"/>
          </p:nvPr>
        </p:nvSpPr>
        <p:spPr/>
        <p:txBody>
          <a:bodyPr/>
          <a:lstStyle>
            <a:lvl1pPr>
              <a:defRPr sz="1400"/>
            </a:lvl1pPr>
          </a:lstStyle>
          <a:p>
            <a:r>
              <a:rPr lang="ru-RU" smtClean="0"/>
              <a:t>Семинар ОМУС в Доме ученых ОИЯИ, Незванов А.Ю.</a:t>
            </a:r>
            <a:endParaRPr lang="ru-RU" dirty="0"/>
          </a:p>
        </p:txBody>
      </p:sp>
      <p:sp>
        <p:nvSpPr>
          <p:cNvPr id="5" name="Номер слайда 4"/>
          <p:cNvSpPr>
            <a:spLocks noGrp="1"/>
          </p:cNvSpPr>
          <p:nvPr>
            <p:ph type="sldNum" sz="quarter" idx="12"/>
          </p:nvPr>
        </p:nvSpPr>
        <p:spPr/>
        <p:txBody>
          <a:bodyPr/>
          <a:lstStyle>
            <a:lvl1pPr>
              <a:defRPr>
                <a:solidFill>
                  <a:schemeClr val="tx1"/>
                </a:solidFill>
              </a:defRPr>
            </a:lvl1pPr>
          </a:lstStyle>
          <a:p>
            <a:fld id="{1DE01969-94A4-40D7-99FB-CC04F57F5503}" type="slidenum">
              <a:rPr lang="ru-RU" smtClean="0"/>
              <a:pPr/>
              <a:t>‹#›</a:t>
            </a:fld>
            <a:r>
              <a:rPr lang="en-US" dirty="0"/>
              <a:t> / 13</a:t>
            </a:r>
            <a:endParaRPr lang="ru-RU" dirty="0"/>
          </a:p>
        </p:txBody>
      </p:sp>
      <p:cxnSp>
        <p:nvCxnSpPr>
          <p:cNvPr id="6" name="Прямая соединительная линия 5">
            <a:extLst>
              <a:ext uri="{FF2B5EF4-FFF2-40B4-BE49-F238E27FC236}">
                <a16:creationId xmlns:a16="http://schemas.microsoft.com/office/drawing/2014/main" id="{19E57A78-BE97-49B6-93FC-FD60BBB5D1C3}"/>
              </a:ext>
            </a:extLst>
          </p:cNvPr>
          <p:cNvCxnSpPr>
            <a:cxnSpLocks/>
          </p:cNvCxnSpPr>
          <p:nvPr userDrawn="1"/>
        </p:nvCxnSpPr>
        <p:spPr>
          <a:xfrm>
            <a:off x="846746" y="982766"/>
            <a:ext cx="10515600"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388562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r>
              <a:rPr lang="ru-RU" smtClean="0"/>
              <a:t>14.06.2023</a:t>
            </a:r>
            <a:endParaRPr lang="ru-RU" sz="1100" dirty="0"/>
          </a:p>
        </p:txBody>
      </p:sp>
      <p:sp>
        <p:nvSpPr>
          <p:cNvPr id="3" name="Нижний колонтитул 2"/>
          <p:cNvSpPr>
            <a:spLocks noGrp="1"/>
          </p:cNvSpPr>
          <p:nvPr>
            <p:ph type="ftr" sz="quarter" idx="11"/>
          </p:nvPr>
        </p:nvSpPr>
        <p:spPr/>
        <p:txBody>
          <a:bodyPr/>
          <a:lstStyle>
            <a:lvl1pPr>
              <a:defRPr sz="1400"/>
            </a:lvl1pPr>
          </a:lstStyle>
          <a:p>
            <a:r>
              <a:rPr lang="ru-RU" smtClean="0"/>
              <a:t>Семинар ОМУС в Доме ученых ОИЯИ, Незванов А.Ю.</a:t>
            </a:r>
            <a:endParaRPr lang="ru-RU" dirty="0"/>
          </a:p>
        </p:txBody>
      </p:sp>
      <p:sp>
        <p:nvSpPr>
          <p:cNvPr id="4" name="Номер слайда 3"/>
          <p:cNvSpPr>
            <a:spLocks noGrp="1"/>
          </p:cNvSpPr>
          <p:nvPr>
            <p:ph type="sldNum" sz="quarter" idx="12"/>
          </p:nvPr>
        </p:nvSpPr>
        <p:spPr/>
        <p:txBody>
          <a:bodyPr/>
          <a:lstStyle>
            <a:lvl1pPr>
              <a:defRPr>
                <a:solidFill>
                  <a:schemeClr val="tx1"/>
                </a:solidFill>
              </a:defRPr>
            </a:lvl1pPr>
          </a:lstStyle>
          <a:p>
            <a:fld id="{1DE01969-94A4-40D7-99FB-CC04F57F5503}" type="slidenum">
              <a:rPr lang="ru-RU" smtClean="0"/>
              <a:pPr/>
              <a:t>‹#›</a:t>
            </a:fld>
            <a:r>
              <a:rPr lang="en-US" dirty="0"/>
              <a:t> / 13</a:t>
            </a:r>
            <a:endParaRPr lang="ru-RU" dirty="0"/>
          </a:p>
        </p:txBody>
      </p:sp>
      <p:cxnSp>
        <p:nvCxnSpPr>
          <p:cNvPr id="5" name="Прямая соединительная линия 4">
            <a:extLst>
              <a:ext uri="{FF2B5EF4-FFF2-40B4-BE49-F238E27FC236}">
                <a16:creationId xmlns:a16="http://schemas.microsoft.com/office/drawing/2014/main" id="{1BB2BB08-B6DB-48E1-9774-9938CFD46232}"/>
              </a:ext>
            </a:extLst>
          </p:cNvPr>
          <p:cNvCxnSpPr>
            <a:cxnSpLocks/>
          </p:cNvCxnSpPr>
          <p:nvPr userDrawn="1"/>
        </p:nvCxnSpPr>
        <p:spPr>
          <a:xfrm>
            <a:off x="846746" y="982766"/>
            <a:ext cx="10515600"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0838836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r>
              <a:rPr lang="ru-RU" smtClean="0"/>
              <a:t>14.06.2023</a:t>
            </a:r>
            <a:endParaRPr lang="ru-RU" sz="1100" dirty="0"/>
          </a:p>
        </p:txBody>
      </p:sp>
      <p:sp>
        <p:nvSpPr>
          <p:cNvPr id="6" name="Нижний колонтитул 5"/>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Номер слайда 6"/>
          <p:cNvSpPr>
            <a:spLocks noGrp="1"/>
          </p:cNvSpPr>
          <p:nvPr>
            <p:ph type="sldNum" sz="quarter" idx="12"/>
          </p:nvPr>
        </p:nvSpPr>
        <p:spPr/>
        <p:txBody>
          <a:bodyPr/>
          <a:lstStyle/>
          <a:p>
            <a:fld id="{1DE01969-94A4-40D7-99FB-CC04F57F5503}" type="slidenum">
              <a:rPr lang="ru-RU" smtClean="0"/>
              <a:t>‹#›</a:t>
            </a:fld>
            <a:r>
              <a:rPr lang="en-US" dirty="0"/>
              <a:t> / 13</a:t>
            </a:r>
            <a:endParaRPr lang="ru-RU" dirty="0"/>
          </a:p>
        </p:txBody>
      </p:sp>
    </p:spTree>
    <p:extLst>
      <p:ext uri="{BB962C8B-B14F-4D97-AF65-F5344CB8AC3E}">
        <p14:creationId xmlns:p14="http://schemas.microsoft.com/office/powerpoint/2010/main" val="302286813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r>
              <a:rPr lang="ru-RU" smtClean="0"/>
              <a:t>14.06.2023</a:t>
            </a:r>
            <a:endParaRPr lang="ru-RU" sz="1100" dirty="0"/>
          </a:p>
        </p:txBody>
      </p:sp>
      <p:sp>
        <p:nvSpPr>
          <p:cNvPr id="6" name="Нижний колонтитул 5"/>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Номер слайда 6"/>
          <p:cNvSpPr>
            <a:spLocks noGrp="1"/>
          </p:cNvSpPr>
          <p:nvPr>
            <p:ph type="sldNum" sz="quarter" idx="12"/>
          </p:nvPr>
        </p:nvSpPr>
        <p:spPr/>
        <p:txBody>
          <a:bodyPr/>
          <a:lstStyle/>
          <a:p>
            <a:fld id="{1DE01969-94A4-40D7-99FB-CC04F57F5503}" type="slidenum">
              <a:rPr lang="ru-RU" smtClean="0"/>
              <a:t>‹#›</a:t>
            </a:fld>
            <a:r>
              <a:rPr lang="en-US" dirty="0"/>
              <a:t> / 13</a:t>
            </a:r>
            <a:endParaRPr lang="ru-RU" dirty="0"/>
          </a:p>
        </p:txBody>
      </p:sp>
    </p:spTree>
    <p:extLst>
      <p:ext uri="{BB962C8B-B14F-4D97-AF65-F5344CB8AC3E}">
        <p14:creationId xmlns:p14="http://schemas.microsoft.com/office/powerpoint/2010/main" val="37564323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40729"/>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1059680"/>
            <a:ext cx="10515600" cy="5117284"/>
          </a:xfrm>
          <a:prstGeom prst="rect">
            <a:avLst/>
          </a:prstGeom>
        </p:spPr>
        <p:txBody>
          <a:bodyPr vert="horz" lIns="91440" tIns="45720" rIns="91440" bIns="45720" rtlCol="0" anchor="ctr">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tx1">
                    <a:tint val="75000"/>
                  </a:schemeClr>
                </a:solidFill>
                <a:latin typeface="Palatino Linotype" panose="02040502050505030304" pitchFamily="18" charset="0"/>
              </a:defRPr>
            </a:lvl1pPr>
          </a:lstStyle>
          <a:p>
            <a:r>
              <a:rPr lang="ru-RU" smtClean="0"/>
              <a:t>14.06.2023</a:t>
            </a:r>
            <a:endParaRPr lang="ru-RU" sz="1100"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a:solidFill>
                  <a:schemeClr val="tx1">
                    <a:tint val="75000"/>
                  </a:schemeClr>
                </a:solidFill>
                <a:latin typeface="Palatino Linotype" panose="02040502050505030304" pitchFamily="18" charset="0"/>
              </a:defRPr>
            </a:lvl1pPr>
          </a:lstStyle>
          <a:p>
            <a:r>
              <a:rPr lang="ru-RU" smtClean="0"/>
              <a:t>Семинар ОМУС в Доме ученых ОИЯИ, Незванов А.Ю.</a:t>
            </a:r>
            <a:endParaRPr lang="ru-RU" sz="1400"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latin typeface="Palatino Linotype" panose="02040502050505030304" pitchFamily="18" charset="0"/>
              </a:defRPr>
            </a:lvl1pPr>
          </a:lstStyle>
          <a:p>
            <a:fld id="{1DE01969-94A4-40D7-99FB-CC04F57F5503}" type="slidenum">
              <a:rPr lang="ru-RU" smtClean="0"/>
              <a:pPr/>
              <a:t>‹#›</a:t>
            </a:fld>
            <a:r>
              <a:rPr lang="en-US" dirty="0"/>
              <a:t> / 13</a:t>
            </a:r>
            <a:endParaRPr lang="ru-RU" dirty="0"/>
          </a:p>
        </p:txBody>
      </p:sp>
    </p:spTree>
    <p:extLst>
      <p:ext uri="{BB962C8B-B14F-4D97-AF65-F5344CB8AC3E}">
        <p14:creationId xmlns:p14="http://schemas.microsoft.com/office/powerpoint/2010/main" val="1323965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ctr" defTabSz="914400" rtl="0" eaLnBrk="1" latinLnBrk="0" hangingPunct="1">
        <a:lnSpc>
          <a:spcPct val="90000"/>
        </a:lnSpc>
        <a:spcBef>
          <a:spcPct val="0"/>
        </a:spcBef>
        <a:buNone/>
        <a:defRPr sz="3200" b="1" kern="1200">
          <a:solidFill>
            <a:schemeClr val="tx1"/>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hyperlink" Target="mailto:nezvanov@jinr.ru"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gif"/><Relationship Id="rId7" Type="http://schemas.openxmlformats.org/officeDocument/2006/relationships/image" Target="../media/image36.emf"/><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gif"/><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image" Target="../media/image45.png"/><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0.wmf"/><Relationship Id="rId11" Type="http://schemas.openxmlformats.org/officeDocument/2006/relationships/image" Target="../media/image43.png"/><Relationship Id="rId5" Type="http://schemas.openxmlformats.org/officeDocument/2006/relationships/oleObject" Target="../embeddings/oleObject4.bin"/><Relationship Id="rId10" Type="http://schemas.openxmlformats.org/officeDocument/2006/relationships/image" Target="../media/image42.wmf"/><Relationship Id="rId4" Type="http://schemas.openxmlformats.org/officeDocument/2006/relationships/image" Target="../media/image39.wmf"/><Relationship Id="rId9" Type="http://schemas.openxmlformats.org/officeDocument/2006/relationships/oleObject" Target="../embeddings/oleObject6.bin"/><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wmf"/><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0.wmf"/><Relationship Id="rId5" Type="http://schemas.openxmlformats.org/officeDocument/2006/relationships/oleObject" Target="../embeddings/oleObject8.bin"/><Relationship Id="rId4" Type="http://schemas.openxmlformats.org/officeDocument/2006/relationships/image" Target="../media/image69.wm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emf"/><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emf"/><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94.png"/><Relationship Id="rId5" Type="http://schemas.openxmlformats.org/officeDocument/2006/relationships/image" Target="../media/image92.wmf"/><Relationship Id="rId4" Type="http://schemas.openxmlformats.org/officeDocument/2006/relationships/oleObject" Target="../embeddings/oleObject9.bin"/></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97.png"/><Relationship Id="rId7" Type="http://schemas.openxmlformats.org/officeDocument/2006/relationships/image" Target="../media/image95.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92.wmf"/><Relationship Id="rId4" Type="http://schemas.openxmlformats.org/officeDocument/2006/relationships/oleObject" Target="../embeddings/oleObject10.bin"/><Relationship Id="rId9" Type="http://schemas.openxmlformats.org/officeDocument/2006/relationships/image" Target="../media/image96.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hyperlink" Target="http://nuclphys.sinp.msu.ru/ucn/hist.htm" TargetMode="Externa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07.wmf"/><Relationship Id="rId13" Type="http://schemas.openxmlformats.org/officeDocument/2006/relationships/image" Target="../media/image110.png"/><Relationship Id="rId3" Type="http://schemas.openxmlformats.org/officeDocument/2006/relationships/oleObject" Target="../embeddings/oleObject13.bin"/><Relationship Id="rId7" Type="http://schemas.openxmlformats.org/officeDocument/2006/relationships/oleObject" Target="../embeddings/oleObject15.bin"/><Relationship Id="rId12" Type="http://schemas.openxmlformats.org/officeDocument/2006/relationships/image" Target="../media/image109.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06.wmf"/><Relationship Id="rId11" Type="http://schemas.openxmlformats.org/officeDocument/2006/relationships/oleObject" Target="../embeddings/oleObject17.bin"/><Relationship Id="rId5" Type="http://schemas.openxmlformats.org/officeDocument/2006/relationships/oleObject" Target="../embeddings/oleObject14.bin"/><Relationship Id="rId10" Type="http://schemas.openxmlformats.org/officeDocument/2006/relationships/image" Target="../media/image108.wmf"/><Relationship Id="rId4" Type="http://schemas.openxmlformats.org/officeDocument/2006/relationships/image" Target="../media/image105.wmf"/><Relationship Id="rId9" Type="http://schemas.openxmlformats.org/officeDocument/2006/relationships/oleObject" Target="../embeddings/oleObject16.bin"/></Relationships>
</file>

<file path=ppt/slides/_rels/slide48.x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115.emf"/><Relationship Id="rId7"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16.emf"/><Relationship Id="rId5" Type="http://schemas.openxmlformats.org/officeDocument/2006/relationships/image" Target="../media/image114.png"/><Relationship Id="rId4" Type="http://schemas.openxmlformats.org/officeDocument/2006/relationships/oleObject" Target="../embeddings/oleObject18.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124.wmf"/><Relationship Id="rId3" Type="http://schemas.openxmlformats.org/officeDocument/2006/relationships/notesSlide" Target="../notesSlides/notesSlide2.xml"/><Relationship Id="rId7" Type="http://schemas.openxmlformats.org/officeDocument/2006/relationships/image" Target="../media/image121.wmf"/><Relationship Id="rId12" Type="http://schemas.openxmlformats.org/officeDocument/2006/relationships/oleObject" Target="../embeddings/oleObject23.bin"/><Relationship Id="rId2" Type="http://schemas.openxmlformats.org/officeDocument/2006/relationships/slideLayout" Target="../slideLayouts/slideLayout2.xml"/><Relationship Id="rId16" Type="http://schemas.openxmlformats.org/officeDocument/2006/relationships/image" Target="../media/image127.jpeg"/><Relationship Id="rId1" Type="http://schemas.openxmlformats.org/officeDocument/2006/relationships/vmlDrawing" Target="../drawings/vmlDrawing8.vml"/><Relationship Id="rId6" Type="http://schemas.openxmlformats.org/officeDocument/2006/relationships/oleObject" Target="../embeddings/oleObject20.bin"/><Relationship Id="rId11" Type="http://schemas.openxmlformats.org/officeDocument/2006/relationships/image" Target="../media/image123.wmf"/><Relationship Id="rId5" Type="http://schemas.openxmlformats.org/officeDocument/2006/relationships/image" Target="../media/image120.wmf"/><Relationship Id="rId15" Type="http://schemas.openxmlformats.org/officeDocument/2006/relationships/image" Target="../media/image126.jpeg"/><Relationship Id="rId10" Type="http://schemas.openxmlformats.org/officeDocument/2006/relationships/oleObject" Target="../embeddings/oleObject22.bin"/><Relationship Id="rId4" Type="http://schemas.openxmlformats.org/officeDocument/2006/relationships/oleObject" Target="../embeddings/oleObject19.bin"/><Relationship Id="rId9" Type="http://schemas.openxmlformats.org/officeDocument/2006/relationships/image" Target="../media/image122.wmf"/><Relationship Id="rId14" Type="http://schemas.openxmlformats.org/officeDocument/2006/relationships/image" Target="../media/image125.jpeg"/></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5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34.wmf"/><Relationship Id="rId13" Type="http://schemas.openxmlformats.org/officeDocument/2006/relationships/oleObject" Target="../embeddings/oleObject29.bin"/><Relationship Id="rId18" Type="http://schemas.openxmlformats.org/officeDocument/2006/relationships/image" Target="../media/image139.wmf"/><Relationship Id="rId3" Type="http://schemas.openxmlformats.org/officeDocument/2006/relationships/oleObject" Target="../embeddings/oleObject24.bin"/><Relationship Id="rId7" Type="http://schemas.openxmlformats.org/officeDocument/2006/relationships/oleObject" Target="../embeddings/oleObject26.bin"/><Relationship Id="rId12" Type="http://schemas.openxmlformats.org/officeDocument/2006/relationships/image" Target="../media/image136.wmf"/><Relationship Id="rId17" Type="http://schemas.openxmlformats.org/officeDocument/2006/relationships/oleObject" Target="../embeddings/oleObject31.bin"/><Relationship Id="rId2" Type="http://schemas.openxmlformats.org/officeDocument/2006/relationships/slideLayout" Target="../slideLayouts/slideLayout2.xml"/><Relationship Id="rId16" Type="http://schemas.openxmlformats.org/officeDocument/2006/relationships/image" Target="../media/image138.wmf"/><Relationship Id="rId1" Type="http://schemas.openxmlformats.org/officeDocument/2006/relationships/vmlDrawing" Target="../drawings/vmlDrawing9.vml"/><Relationship Id="rId6" Type="http://schemas.openxmlformats.org/officeDocument/2006/relationships/image" Target="../media/image133.wmf"/><Relationship Id="rId11" Type="http://schemas.openxmlformats.org/officeDocument/2006/relationships/oleObject" Target="../embeddings/oleObject28.bin"/><Relationship Id="rId5" Type="http://schemas.openxmlformats.org/officeDocument/2006/relationships/oleObject" Target="../embeddings/oleObject25.bin"/><Relationship Id="rId15" Type="http://schemas.openxmlformats.org/officeDocument/2006/relationships/oleObject" Target="../embeddings/oleObject30.bin"/><Relationship Id="rId10" Type="http://schemas.openxmlformats.org/officeDocument/2006/relationships/image" Target="../media/image135.wmf"/><Relationship Id="rId4" Type="http://schemas.openxmlformats.org/officeDocument/2006/relationships/image" Target="../media/image132.wmf"/><Relationship Id="rId9" Type="http://schemas.openxmlformats.org/officeDocument/2006/relationships/oleObject" Target="../embeddings/oleObject27.bin"/><Relationship Id="rId14" Type="http://schemas.openxmlformats.org/officeDocument/2006/relationships/image" Target="../media/image137.wmf"/></Relationships>
</file>

<file path=ppt/slides/_rels/slide5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6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62.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6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67.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6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78.w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77.wmf"/><Relationship Id="rId5" Type="http://schemas.openxmlformats.org/officeDocument/2006/relationships/oleObject" Target="../embeddings/oleObject33.bin"/><Relationship Id="rId10" Type="http://schemas.openxmlformats.org/officeDocument/2006/relationships/image" Target="../media/image179.wmf"/><Relationship Id="rId4" Type="http://schemas.openxmlformats.org/officeDocument/2006/relationships/image" Target="../media/image176.wmf"/><Relationship Id="rId9" Type="http://schemas.openxmlformats.org/officeDocument/2006/relationships/oleObject" Target="../embeddings/oleObject35.bin"/></Relationships>
</file>

<file path=ppt/slides/_rels/slide7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186.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187.e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188.emf"/></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190.emf"/></Relationships>
</file>

<file path=ppt/slides/_rels/slide82.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7.wmf"/><Relationship Id="rId7" Type="http://schemas.openxmlformats.org/officeDocument/2006/relationships/image" Target="../media/image199.jpe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96.wmf"/><Relationship Id="rId5" Type="http://schemas.openxmlformats.org/officeDocument/2006/relationships/oleObject" Target="../embeddings/oleObject40.bin"/><Relationship Id="rId4" Type="http://schemas.openxmlformats.org/officeDocument/2006/relationships/image" Target="../media/image198.wmf"/><Relationship Id="rId9" Type="http://schemas.openxmlformats.org/officeDocument/2006/relationships/image" Target="../media/image201.jpeg"/></Relationships>
</file>

<file path=ppt/slides/_rels/slide8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emf"/></Relationships>
</file>

<file path=ppt/slides/_rels/slide89.x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209.emf"/><Relationship Id="rId5" Type="http://schemas.openxmlformats.org/officeDocument/2006/relationships/image" Target="../media/image207.wmf"/><Relationship Id="rId4" Type="http://schemas.openxmlformats.org/officeDocument/2006/relationships/oleObject" Target="../embeddings/oleObject41.bin"/></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oleObject" Target="../embeddings/oleObject1.bin"/><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wmf"/><Relationship Id="rId5" Type="http://schemas.openxmlformats.org/officeDocument/2006/relationships/oleObject" Target="../embeddings/oleObject2.bin"/><Relationship Id="rId4" Type="http://schemas.openxmlformats.org/officeDocument/2006/relationships/image" Target="../media/image16.wmf"/><Relationship Id="rId9" Type="http://schemas.openxmlformats.org/officeDocument/2006/relationships/image" Target="../media/image2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212.wmf"/><Relationship Id="rId3" Type="http://schemas.openxmlformats.org/officeDocument/2006/relationships/oleObject" Target="../embeddings/oleObject42.bin"/><Relationship Id="rId7" Type="http://schemas.openxmlformats.org/officeDocument/2006/relationships/oleObject" Target="../embeddings/oleObject44.bin"/><Relationship Id="rId12" Type="http://schemas.openxmlformats.org/officeDocument/2006/relationships/image" Target="../media/image214.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211.wmf"/><Relationship Id="rId11" Type="http://schemas.openxmlformats.org/officeDocument/2006/relationships/oleObject" Target="../embeddings/oleObject46.bin"/><Relationship Id="rId5" Type="http://schemas.openxmlformats.org/officeDocument/2006/relationships/oleObject" Target="../embeddings/oleObject43.bin"/><Relationship Id="rId10" Type="http://schemas.openxmlformats.org/officeDocument/2006/relationships/image" Target="../media/image213.wmf"/><Relationship Id="rId4" Type="http://schemas.openxmlformats.org/officeDocument/2006/relationships/image" Target="../media/image210.wmf"/><Relationship Id="rId9" Type="http://schemas.openxmlformats.org/officeDocument/2006/relationships/oleObject" Target="../embeddings/oleObject45.bin"/></Relationships>
</file>

<file path=ppt/slides/_rels/slide9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217.wmf"/><Relationship Id="rId4" Type="http://schemas.openxmlformats.org/officeDocument/2006/relationships/oleObject" Target="../embeddings/oleObject47.bin"/></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219.wmf"/></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49.bin"/><Relationship Id="rId7" Type="http://schemas.openxmlformats.org/officeDocument/2006/relationships/image" Target="../media/image221.png"/><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50.bin"/><Relationship Id="rId5" Type="http://schemas.openxmlformats.org/officeDocument/2006/relationships/image" Target="../media/image222.png"/><Relationship Id="rId4" Type="http://schemas.openxmlformats.org/officeDocument/2006/relationships/image" Target="../media/image220.wmf"/></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224.png"/><Relationship Id="rId5" Type="http://schemas.openxmlformats.org/officeDocument/2006/relationships/oleObject" Target="../embeddings/oleObject52.bin"/><Relationship Id="rId4" Type="http://schemas.openxmlformats.org/officeDocument/2006/relationships/image" Target="../media/image223.wmf"/></Relationships>
</file>

<file path=ppt/slides/_rels/slide9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jpeg"/><Relationship Id="rId1" Type="http://schemas.openxmlformats.org/officeDocument/2006/relationships/slideLayout" Target="../slideLayouts/slideLayout2.xml"/><Relationship Id="rId5" Type="http://schemas.openxmlformats.org/officeDocument/2006/relationships/image" Target="../media/image228.jpeg"/><Relationship Id="rId4" Type="http://schemas.openxmlformats.org/officeDocument/2006/relationships/image" Target="../media/image227.png"/></Relationships>
</file>

<file path=ppt/slides/_rels/slide98.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230.jpeg"/><Relationship Id="rId7" Type="http://schemas.openxmlformats.org/officeDocument/2006/relationships/image" Target="../media/image232.png"/><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229.wmf"/><Relationship Id="rId5" Type="http://schemas.openxmlformats.org/officeDocument/2006/relationships/oleObject" Target="../embeddings/oleObject53.bin"/><Relationship Id="rId4" Type="http://schemas.openxmlformats.org/officeDocument/2006/relationships/image" Target="../media/image231.jpeg"/></Relationships>
</file>

<file path=ppt/slides/_rels/slide99.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94389" y="540061"/>
            <a:ext cx="8167042" cy="3657600"/>
          </a:xfrm>
        </p:spPr>
        <p:txBody>
          <a:bodyPr anchor="t">
            <a:noAutofit/>
          </a:bodyPr>
          <a:lstStyle/>
          <a:p>
            <a:r>
              <a:rPr lang="ru-RU" sz="5000" dirty="0">
                <a:solidFill>
                  <a:schemeClr val="accent1">
                    <a:lumMod val="50000"/>
                  </a:schemeClr>
                </a:solidFill>
              </a:rPr>
              <a:t>Консервы из нейтронов и другие рецепты при холодных температурах</a:t>
            </a:r>
            <a:endParaRPr lang="ru-RU" sz="5000" dirty="0">
              <a:solidFill>
                <a:schemeClr val="accent1">
                  <a:lumMod val="50000"/>
                </a:schemeClr>
              </a:solidFill>
            </a:endParaRPr>
          </a:p>
        </p:txBody>
      </p:sp>
      <p:sp>
        <p:nvSpPr>
          <p:cNvPr id="3" name="Подзаголовок 2"/>
          <p:cNvSpPr>
            <a:spLocks noGrp="1"/>
          </p:cNvSpPr>
          <p:nvPr>
            <p:ph type="subTitle" idx="1"/>
          </p:nvPr>
        </p:nvSpPr>
        <p:spPr>
          <a:xfrm>
            <a:off x="3486549" y="4445724"/>
            <a:ext cx="8167042" cy="1419291"/>
          </a:xfrm>
        </p:spPr>
        <p:txBody>
          <a:bodyPr anchor="t">
            <a:normAutofit/>
          </a:bodyPr>
          <a:lstStyle/>
          <a:p>
            <a:pPr indent="1881188" algn="l">
              <a:lnSpc>
                <a:spcPct val="100000"/>
              </a:lnSpc>
              <a:spcAft>
                <a:spcPts val="1000"/>
              </a:spcAft>
            </a:pPr>
            <a:r>
              <a:rPr lang="ru-RU" sz="3600" dirty="0" smtClean="0">
                <a:cs typeface="Bahij Palatino Sans Arabic" panose="02040503050201020203" pitchFamily="18" charset="-78"/>
              </a:rPr>
              <a:t>Незванов А.Ю.</a:t>
            </a:r>
            <a:endParaRPr lang="en-US" sz="3600" dirty="0">
              <a:cs typeface="Bahij Palatino Sans Arabic" panose="02040503050201020203" pitchFamily="18" charset="-78"/>
            </a:endParaRPr>
          </a:p>
          <a:p>
            <a:pPr algn="r">
              <a:lnSpc>
                <a:spcPct val="100000"/>
              </a:lnSpc>
              <a:spcBef>
                <a:spcPts val="0"/>
              </a:spcBef>
            </a:pPr>
            <a:r>
              <a:rPr lang="ru-RU" sz="2000" dirty="0" smtClean="0">
                <a:cs typeface="Bahij Palatino Sans Arabic" panose="02040503050201020203" pitchFamily="18" charset="-78"/>
              </a:rPr>
              <a:t>Лаборатория нейтронной физики им. И.М. Франка</a:t>
            </a:r>
            <a:endParaRPr lang="ru-RU" sz="2000" dirty="0" smtClean="0">
              <a:cs typeface="Bahij Palatino Sans Arabic" panose="02040503050201020203" pitchFamily="18" charset="-78"/>
            </a:endParaRPr>
          </a:p>
          <a:p>
            <a:pPr algn="r">
              <a:lnSpc>
                <a:spcPct val="100000"/>
              </a:lnSpc>
              <a:spcBef>
                <a:spcPts val="0"/>
              </a:spcBef>
            </a:pPr>
            <a:r>
              <a:rPr lang="ru-RU" sz="2000" dirty="0" smtClean="0">
                <a:cs typeface="Bahij Palatino Sans Arabic" panose="02040503050201020203" pitchFamily="18" charset="-78"/>
              </a:rPr>
              <a:t>Объединенный институт ядерных исследований</a:t>
            </a:r>
            <a:r>
              <a:rPr lang="en-US" sz="2000" dirty="0" smtClean="0">
                <a:cs typeface="Bahij Palatino Sans Arabic" panose="02040503050201020203" pitchFamily="18" charset="-78"/>
              </a:rPr>
              <a:t>, </a:t>
            </a:r>
            <a:r>
              <a:rPr lang="ru-RU" sz="2000" dirty="0" smtClean="0">
                <a:cs typeface="Bahij Palatino Sans Arabic" panose="02040503050201020203" pitchFamily="18" charset="-78"/>
              </a:rPr>
              <a:t>Дубна</a:t>
            </a:r>
            <a:endParaRPr lang="en-US" sz="2000" dirty="0">
              <a:cs typeface="Bahij Palatino Sans Arabic" panose="02040503050201020203" pitchFamily="18" charset="-78"/>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178801780"/>
              </p:ext>
            </p:extLst>
          </p:nvPr>
        </p:nvGraphicFramePr>
        <p:xfrm>
          <a:off x="0" y="5958000"/>
          <a:ext cx="12192000" cy="900000"/>
        </p:xfrm>
        <a:graphic>
          <a:graphicData uri="http://schemas.openxmlformats.org/drawingml/2006/table">
            <a:tbl>
              <a:tblPr>
                <a:tableStyleId>{2D5ABB26-0587-4C30-8999-92F81FD0307C}</a:tableStyleId>
              </a:tblPr>
              <a:tblGrid>
                <a:gridCol w="1799823">
                  <a:extLst>
                    <a:ext uri="{9D8B030D-6E8A-4147-A177-3AD203B41FA5}">
                      <a16:colId xmlns:a16="http://schemas.microsoft.com/office/drawing/2014/main" val="1319164214"/>
                    </a:ext>
                  </a:extLst>
                </a:gridCol>
                <a:gridCol w="8592354">
                  <a:extLst>
                    <a:ext uri="{9D8B030D-6E8A-4147-A177-3AD203B41FA5}">
                      <a16:colId xmlns:a16="http://schemas.microsoft.com/office/drawing/2014/main" val="3606305929"/>
                    </a:ext>
                  </a:extLst>
                </a:gridCol>
                <a:gridCol w="1799823">
                  <a:extLst>
                    <a:ext uri="{9D8B030D-6E8A-4147-A177-3AD203B41FA5}">
                      <a16:colId xmlns:a16="http://schemas.microsoft.com/office/drawing/2014/main" val="4111779356"/>
                    </a:ext>
                  </a:extLst>
                </a:gridCol>
              </a:tblGrid>
              <a:tr h="900000">
                <a:tc>
                  <a:txBody>
                    <a:bodyPr/>
                    <a:lstStyle/>
                    <a:p>
                      <a:pPr algn="ctr"/>
                      <a:endParaRPr lang="ru-RU" dirty="0">
                        <a:solidFill>
                          <a:schemeClr val="tx1">
                            <a:lumMod val="75000"/>
                            <a:lumOff val="25000"/>
                          </a:schemeClr>
                        </a:solidFill>
                        <a:latin typeface="Palatino Linotype" panose="02040502050505030304" pitchFamily="18"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600" b="0" i="0" kern="1200" dirty="0" smtClean="0">
                          <a:solidFill>
                            <a:schemeClr val="tx1">
                              <a:lumMod val="75000"/>
                              <a:lumOff val="25000"/>
                            </a:schemeClr>
                          </a:solidFill>
                          <a:effectLst/>
                          <a:latin typeface="Palatino Linotype" panose="02040502050505030304" pitchFamily="18" charset="0"/>
                          <a:ea typeface="+mn-ea"/>
                          <a:cs typeface="+mn-cs"/>
                        </a:rPr>
                        <a:t>Семинар</a:t>
                      </a:r>
                      <a:r>
                        <a:rPr lang="ru-RU" sz="1600" b="0" i="0" kern="1200" baseline="0" dirty="0" smtClean="0">
                          <a:solidFill>
                            <a:schemeClr val="tx1">
                              <a:lumMod val="75000"/>
                              <a:lumOff val="25000"/>
                            </a:schemeClr>
                          </a:solidFill>
                          <a:effectLst/>
                          <a:latin typeface="Palatino Linotype" panose="02040502050505030304" pitchFamily="18" charset="0"/>
                          <a:ea typeface="+mn-ea"/>
                          <a:cs typeface="+mn-cs"/>
                        </a:rPr>
                        <a:t> ОМУС в Доме ученых</a:t>
                      </a:r>
                      <a:r>
                        <a:rPr lang="ru-RU" sz="1600" b="0" i="0" kern="1200" dirty="0" smtClean="0">
                          <a:solidFill>
                            <a:schemeClr val="tx1">
                              <a:lumMod val="75000"/>
                              <a:lumOff val="25000"/>
                            </a:schemeClr>
                          </a:solidFill>
                          <a:effectLst/>
                          <a:latin typeface="Palatino Linotype" panose="02040502050505030304" pitchFamily="18" charset="0"/>
                          <a:ea typeface="+mn-ea"/>
                          <a:cs typeface="+mn-cs"/>
                        </a:rPr>
                        <a:t> ОИЯИ</a:t>
                      </a:r>
                      <a:endParaRPr lang="ru-RU" sz="1600" b="0" i="0" kern="1200" dirty="0" smtClean="0">
                        <a:solidFill>
                          <a:schemeClr val="tx1">
                            <a:lumMod val="75000"/>
                            <a:lumOff val="25000"/>
                          </a:schemeClr>
                        </a:solidFill>
                        <a:effectLst/>
                        <a:latin typeface="Palatino Linotype" panose="02040502050505030304" pitchFamily="18" charset="0"/>
                        <a:ea typeface="+mn-ea"/>
                        <a:cs typeface="+mn-cs"/>
                      </a:endParaRPr>
                    </a:p>
                    <a:p>
                      <a:pPr algn="ctr"/>
                      <a:r>
                        <a:rPr lang="ru-RU" sz="1600" b="0" i="0" kern="1200" dirty="0" smtClean="0">
                          <a:solidFill>
                            <a:schemeClr val="tx1">
                              <a:lumMod val="75000"/>
                              <a:lumOff val="25000"/>
                            </a:schemeClr>
                          </a:solidFill>
                          <a:effectLst/>
                          <a:latin typeface="Palatino Linotype" panose="02040502050505030304" pitchFamily="18" charset="0"/>
                          <a:ea typeface="+mn-ea"/>
                          <a:cs typeface="+mn-cs"/>
                        </a:rPr>
                        <a:t>14</a:t>
                      </a:r>
                      <a:r>
                        <a:rPr lang="en-US" sz="1600" b="0" i="0" kern="1200" dirty="0" smtClean="0">
                          <a:solidFill>
                            <a:schemeClr val="tx1">
                              <a:lumMod val="75000"/>
                              <a:lumOff val="25000"/>
                            </a:schemeClr>
                          </a:solidFill>
                          <a:effectLst/>
                          <a:latin typeface="Palatino Linotype" panose="02040502050505030304" pitchFamily="18" charset="0"/>
                          <a:ea typeface="+mn-ea"/>
                          <a:cs typeface="+mn-cs"/>
                        </a:rPr>
                        <a:t> </a:t>
                      </a:r>
                      <a:r>
                        <a:rPr lang="ru-RU" sz="1600" b="0" i="0" kern="1200" dirty="0" smtClean="0">
                          <a:solidFill>
                            <a:schemeClr val="tx1">
                              <a:lumMod val="75000"/>
                              <a:lumOff val="25000"/>
                            </a:schemeClr>
                          </a:solidFill>
                          <a:effectLst/>
                          <a:latin typeface="Palatino Linotype" panose="02040502050505030304" pitchFamily="18" charset="0"/>
                          <a:ea typeface="+mn-ea"/>
                          <a:cs typeface="+mn-cs"/>
                        </a:rPr>
                        <a:t>июня</a:t>
                      </a:r>
                      <a:r>
                        <a:rPr lang="en-US" sz="1600" b="0" i="0" kern="1200" dirty="0" smtClean="0">
                          <a:solidFill>
                            <a:schemeClr val="tx1">
                              <a:lumMod val="75000"/>
                              <a:lumOff val="25000"/>
                            </a:schemeClr>
                          </a:solidFill>
                          <a:effectLst/>
                          <a:latin typeface="Palatino Linotype" panose="02040502050505030304" pitchFamily="18" charset="0"/>
                          <a:ea typeface="+mn-ea"/>
                          <a:cs typeface="+mn-cs"/>
                        </a:rPr>
                        <a:t>, 202</a:t>
                      </a:r>
                      <a:r>
                        <a:rPr lang="ru-RU" sz="1600" b="0" i="0" kern="1200" dirty="0" smtClean="0">
                          <a:solidFill>
                            <a:schemeClr val="tx1">
                              <a:lumMod val="75000"/>
                              <a:lumOff val="25000"/>
                            </a:schemeClr>
                          </a:solidFill>
                          <a:effectLst/>
                          <a:latin typeface="Palatino Linotype" panose="02040502050505030304" pitchFamily="18" charset="0"/>
                          <a:ea typeface="+mn-ea"/>
                          <a:cs typeface="+mn-cs"/>
                        </a:rPr>
                        <a:t>3</a:t>
                      </a:r>
                      <a:endParaRPr lang="en-US" sz="1600" b="0" i="0" kern="1200" dirty="0">
                        <a:solidFill>
                          <a:schemeClr val="tx1">
                            <a:lumMod val="75000"/>
                            <a:lumOff val="25000"/>
                          </a:schemeClr>
                        </a:solidFill>
                        <a:effectLst/>
                        <a:latin typeface="Palatino Linotype" panose="02040502050505030304" pitchFamily="18" charset="0"/>
                        <a:ea typeface="+mn-ea"/>
                        <a:cs typeface="+mn-cs"/>
                      </a:endParaRPr>
                    </a:p>
                    <a:p>
                      <a:pPr algn="ctr"/>
                      <a:r>
                        <a:rPr lang="ru-RU" sz="1600" b="0" i="0" kern="1200" dirty="0" smtClean="0">
                          <a:solidFill>
                            <a:schemeClr val="tx1">
                              <a:lumMod val="75000"/>
                              <a:lumOff val="25000"/>
                            </a:schemeClr>
                          </a:solidFill>
                          <a:effectLst/>
                          <a:latin typeface="Palatino Linotype" panose="02040502050505030304" pitchFamily="18" charset="0"/>
                          <a:ea typeface="+mn-ea"/>
                          <a:cs typeface="+mn-cs"/>
                        </a:rPr>
                        <a:t>Дубна</a:t>
                      </a:r>
                      <a:endParaRPr lang="en-US" sz="1600" b="0" i="0" kern="1200" dirty="0">
                        <a:solidFill>
                          <a:schemeClr val="tx1">
                            <a:lumMod val="75000"/>
                            <a:lumOff val="25000"/>
                          </a:schemeClr>
                        </a:solidFill>
                        <a:effectLst/>
                        <a:latin typeface="Palatino Linotype" panose="02040502050505030304" pitchFamily="18" charset="0"/>
                        <a:ea typeface="+mn-ea"/>
                        <a:cs typeface="+mn-cs"/>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solidFill>
                          <a:schemeClr val="tx1">
                            <a:lumMod val="75000"/>
                            <a:lumOff val="25000"/>
                          </a:schemeClr>
                        </a:solidFill>
                        <a:latin typeface="Palatino Linotype" panose="02040502050505030304" pitchFamily="18"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7247617"/>
                  </a:ext>
                </a:extLst>
              </a:tr>
            </a:tbl>
          </a:graphicData>
        </a:graphic>
      </p:graphicFrame>
      <p:pic>
        <p:nvPicPr>
          <p:cNvPr id="1026" name="Picture 2" descr="https://sun9-71.userapi.com/impf/c624927/v624927850/239fb/wJp7J6OpKLM.jpg?size=640x640&amp;quality=96&amp;sign=2ccdec12b7e38f762e92b88f72934966&amp;type=album"/>
          <p:cNvPicPr>
            <a:picLocks noChangeAspect="1" noChangeArrowheads="1"/>
          </p:cNvPicPr>
          <p:nvPr/>
        </p:nvPicPr>
        <p:blipFill rotWithShape="1">
          <a:blip r:embed="rId2">
            <a:extLst>
              <a:ext uri="{28A0092B-C50C-407E-A947-70E740481C1C}">
                <a14:useLocalDpi xmlns:a14="http://schemas.microsoft.com/office/drawing/2010/main" val="0"/>
              </a:ext>
            </a:extLst>
          </a:blip>
          <a:srcRect l="11676" r="15384"/>
          <a:stretch/>
        </p:blipFill>
        <p:spPr bwMode="auto">
          <a:xfrm>
            <a:off x="8985738" y="540061"/>
            <a:ext cx="2667853"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t="1886" b="2335"/>
          <a:stretch/>
        </p:blipFill>
        <p:spPr>
          <a:xfrm>
            <a:off x="1438243" y="4393488"/>
            <a:ext cx="2048306" cy="1518020"/>
          </a:xfrm>
          <a:prstGeom prst="rect">
            <a:avLst/>
          </a:prstGeom>
        </p:spPr>
      </p:pic>
      <p:pic>
        <p:nvPicPr>
          <p:cNvPr id="12" name="Рисунок 11">
            <a:extLst>
              <a:ext uri="{FF2B5EF4-FFF2-40B4-BE49-F238E27FC236}">
                <a16:creationId xmlns:a16="http://schemas.microsoft.com/office/drawing/2014/main" id="{2288EE0E-4664-49AF-AEFB-791B5BAA88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842" y="3077158"/>
            <a:ext cx="2680984" cy="976793"/>
          </a:xfrm>
          <a:prstGeom prst="rect">
            <a:avLst/>
          </a:prstGeom>
        </p:spPr>
      </p:pic>
    </p:spTree>
    <p:extLst>
      <p:ext uri="{BB962C8B-B14F-4D97-AF65-F5344CB8AC3E}">
        <p14:creationId xmlns:p14="http://schemas.microsoft.com/office/powerpoint/2010/main" val="9307674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ru-RU" altLang="ko-KR" dirty="0"/>
              <a:t>Классификация </a:t>
            </a:r>
            <a:r>
              <a:rPr lang="ru-RU" altLang="ko-KR" dirty="0" smtClean="0"/>
              <a:t>нейтронов</a:t>
            </a:r>
            <a:endParaRPr lang="en-US" altLang="ko-KR" dirty="0">
              <a:ea typeface="굴림" pitchFamily="34" charset="-127"/>
            </a:endParaRPr>
          </a:p>
        </p:txBody>
      </p:sp>
      <p:graphicFrame>
        <p:nvGraphicFramePr>
          <p:cNvPr id="12596" name="Group 308"/>
          <p:cNvGraphicFramePr>
            <a:graphicFrameLocks noGrp="1"/>
          </p:cNvGraphicFramePr>
          <p:nvPr>
            <p:extLst>
              <p:ext uri="{D42A27DB-BD31-4B8C-83A1-F6EECF244321}">
                <p14:modId xmlns:p14="http://schemas.microsoft.com/office/powerpoint/2010/main" val="2781619511"/>
              </p:ext>
            </p:extLst>
          </p:nvPr>
        </p:nvGraphicFramePr>
        <p:xfrm>
          <a:off x="2224881" y="1122681"/>
          <a:ext cx="7813675" cy="3219133"/>
        </p:xfrm>
        <a:graphic>
          <a:graphicData uri="http://schemas.openxmlformats.org/drawingml/2006/table">
            <a:tbl>
              <a:tblPr/>
              <a:tblGrid>
                <a:gridCol w="2160587">
                  <a:extLst>
                    <a:ext uri="{9D8B030D-6E8A-4147-A177-3AD203B41FA5}">
                      <a16:colId xmlns:a16="http://schemas.microsoft.com/office/drawing/2014/main" val="20000"/>
                    </a:ext>
                  </a:extLst>
                </a:gridCol>
                <a:gridCol w="1693863">
                  <a:extLst>
                    <a:ext uri="{9D8B030D-6E8A-4147-A177-3AD203B41FA5}">
                      <a16:colId xmlns:a16="http://schemas.microsoft.com/office/drawing/2014/main" val="20001"/>
                    </a:ext>
                  </a:extLst>
                </a:gridCol>
                <a:gridCol w="1439862">
                  <a:extLst>
                    <a:ext uri="{9D8B030D-6E8A-4147-A177-3AD203B41FA5}">
                      <a16:colId xmlns:a16="http://schemas.microsoft.com/office/drawing/2014/main" val="20002"/>
                    </a:ext>
                  </a:extLst>
                </a:gridCol>
                <a:gridCol w="1439863">
                  <a:extLst>
                    <a:ext uri="{9D8B030D-6E8A-4147-A177-3AD203B41FA5}">
                      <a16:colId xmlns:a16="http://schemas.microsoft.com/office/drawing/2014/main" val="20003"/>
                    </a:ext>
                  </a:extLst>
                </a:gridCol>
                <a:gridCol w="1079500">
                  <a:extLst>
                    <a:ext uri="{9D8B030D-6E8A-4147-A177-3AD203B41FA5}">
                      <a16:colId xmlns:a16="http://schemas.microsoft.com/office/drawing/2014/main" val="20004"/>
                    </a:ext>
                  </a:extLst>
                </a:gridCol>
              </a:tblGrid>
              <a:tr h="330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err="1">
                          <a:ln>
                            <a:noFill/>
                          </a:ln>
                          <a:solidFill>
                            <a:schemeClr val="hlink"/>
                          </a:solidFill>
                          <a:effectLst/>
                          <a:latin typeface="Arial" charset="0"/>
                          <a:ea typeface="굴림" pitchFamily="34" charset="-127"/>
                        </a:rPr>
                        <a:t>Нейтроны</a:t>
                      </a:r>
                      <a:endParaRPr kumimoji="0" lang="en-US" altLang="ko-KR" sz="1800" b="0" i="0" u="none" strike="noStrike" cap="none" normalizeH="0" baseline="0" dirty="0">
                        <a:ln>
                          <a:noFill/>
                        </a:ln>
                        <a:solidFill>
                          <a:schemeClr val="hlink"/>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1" u="none" strike="noStrike" cap="none" normalizeH="0" baseline="0">
                          <a:ln>
                            <a:noFill/>
                          </a:ln>
                          <a:solidFill>
                            <a:schemeClr val="hlink"/>
                          </a:solidFill>
                          <a:effectLst/>
                          <a:latin typeface="Arial" charset="0"/>
                          <a:ea typeface="굴림" pitchFamily="34" charset="-127"/>
                        </a:rPr>
                        <a:t>Ε</a:t>
                      </a:r>
                      <a:r>
                        <a:rPr kumimoji="0" lang="en-US" altLang="ko-KR" sz="1800" b="1" i="0" u="none" strike="noStrike" cap="none" normalizeH="0" baseline="0">
                          <a:ln>
                            <a:noFill/>
                          </a:ln>
                          <a:solidFill>
                            <a:schemeClr val="hlink"/>
                          </a:solidFill>
                          <a:effectLst/>
                          <a:latin typeface="Arial" charset="0"/>
                          <a:ea typeface="굴림" pitchFamily="34" charset="-127"/>
                        </a:rPr>
                        <a:t>, эВ</a:t>
                      </a:r>
                      <a:endParaRPr kumimoji="0" lang="en-US" altLang="ko-KR" sz="1800" b="0" i="0" u="none" strike="noStrike" cap="none" normalizeH="0" baseline="0">
                        <a:ln>
                          <a:noFill/>
                        </a:ln>
                        <a:solidFill>
                          <a:schemeClr val="hlink"/>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1" u="none" strike="noStrike" cap="none" normalizeH="0" baseline="0">
                          <a:ln>
                            <a:noFill/>
                          </a:ln>
                          <a:solidFill>
                            <a:schemeClr val="hlink"/>
                          </a:solidFill>
                          <a:effectLst/>
                          <a:latin typeface="Arial" charset="0"/>
                          <a:ea typeface="굴림" pitchFamily="34" charset="-127"/>
                        </a:rPr>
                        <a:t>v</a:t>
                      </a:r>
                      <a:r>
                        <a:rPr kumimoji="0" lang="en-US" altLang="ko-KR" sz="1800" b="1" i="0" u="none" strike="noStrike" cap="none" normalizeH="0" baseline="0">
                          <a:ln>
                            <a:noFill/>
                          </a:ln>
                          <a:solidFill>
                            <a:schemeClr val="hlink"/>
                          </a:solidFill>
                          <a:effectLst/>
                          <a:latin typeface="Arial" charset="0"/>
                          <a:ea typeface="굴림" pitchFamily="34" charset="-127"/>
                        </a:rPr>
                        <a:t>, см/с</a:t>
                      </a:r>
                      <a:endParaRPr kumimoji="0" lang="en-US" altLang="ko-KR" sz="1800" b="0" i="0" u="none" strike="noStrike" cap="none" normalizeH="0" baseline="0">
                        <a:ln>
                          <a:noFill/>
                        </a:ln>
                        <a:solidFill>
                          <a:schemeClr val="hlink"/>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a:ln>
                            <a:noFill/>
                          </a:ln>
                          <a:solidFill>
                            <a:schemeClr val="hlink"/>
                          </a:solidFill>
                          <a:effectLst/>
                          <a:latin typeface="Arial" charset="0"/>
                          <a:ea typeface="굴림" pitchFamily="34" charset="-127"/>
                        </a:rPr>
                        <a:t>λ, см</a:t>
                      </a:r>
                      <a:endParaRPr kumimoji="0" lang="en-US" altLang="ko-KR" sz="1800" b="0" i="0" u="none" strike="noStrike" cap="none" normalizeH="0" baseline="0">
                        <a:ln>
                          <a:noFill/>
                        </a:ln>
                        <a:solidFill>
                          <a:schemeClr val="hlink"/>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1" u="none" strike="noStrike" cap="none" normalizeH="0" baseline="0">
                          <a:ln>
                            <a:noFill/>
                          </a:ln>
                          <a:solidFill>
                            <a:schemeClr val="hlink"/>
                          </a:solidFill>
                          <a:effectLst/>
                          <a:latin typeface="Arial" charset="0"/>
                          <a:ea typeface="굴림" pitchFamily="34" charset="-127"/>
                        </a:rPr>
                        <a:t>Τ</a:t>
                      </a:r>
                      <a:r>
                        <a:rPr kumimoji="0" lang="en-US" altLang="ko-KR" sz="1800" b="1" i="0" u="none" strike="noStrike" cap="none" normalizeH="0" baseline="-30000">
                          <a:ln>
                            <a:noFill/>
                          </a:ln>
                          <a:solidFill>
                            <a:schemeClr val="hlink"/>
                          </a:solidFill>
                          <a:effectLst/>
                          <a:latin typeface="Arial" charset="0"/>
                          <a:ea typeface="굴림" pitchFamily="34" charset="-127"/>
                        </a:rPr>
                        <a:t>ср</a:t>
                      </a:r>
                      <a:r>
                        <a:rPr kumimoji="0" lang="en-US" altLang="ko-KR" sz="1800" b="1" i="0" u="none" strike="noStrike" cap="none" normalizeH="0" baseline="0">
                          <a:ln>
                            <a:noFill/>
                          </a:ln>
                          <a:solidFill>
                            <a:schemeClr val="hlink"/>
                          </a:solidFill>
                          <a:effectLst/>
                          <a:latin typeface="Arial" charset="0"/>
                          <a:ea typeface="굴림" pitchFamily="34" charset="-127"/>
                        </a:rPr>
                        <a:t>, К</a:t>
                      </a:r>
                      <a:endParaRPr kumimoji="0" lang="en-US" altLang="ko-KR" sz="1800" b="0" i="0" u="none" strike="noStrike" cap="none" normalizeH="0" baseline="0">
                        <a:ln>
                          <a:noFill/>
                        </a:ln>
                        <a:solidFill>
                          <a:schemeClr val="hlink"/>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17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a:ln>
                            <a:noFill/>
                          </a:ln>
                          <a:solidFill>
                            <a:schemeClr val="tx1"/>
                          </a:solidFill>
                          <a:effectLst/>
                          <a:latin typeface="Arial" charset="0"/>
                          <a:ea typeface="굴림" pitchFamily="34" charset="-127"/>
                        </a:rPr>
                        <a:t>Быстрые</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&gt; 10</a:t>
                      </a:r>
                      <a:r>
                        <a:rPr kumimoji="0" lang="en-US" altLang="ko-KR" sz="1800" b="0" i="0" u="none" strike="noStrike" cap="none" normalizeH="0" baseline="30000">
                          <a:ln>
                            <a:noFill/>
                          </a:ln>
                          <a:solidFill>
                            <a:schemeClr val="tx1"/>
                          </a:solidFill>
                          <a:effectLst/>
                          <a:latin typeface="Arial" charset="0"/>
                          <a:ea typeface="굴림" pitchFamily="34" charset="-127"/>
                        </a:rPr>
                        <a:t>5</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&gt; 1,4×10</a:t>
                      </a:r>
                      <a:r>
                        <a:rPr kumimoji="0" lang="en-US" altLang="ko-KR" sz="1800" b="0" i="0" u="none" strike="noStrike" cap="none" normalizeH="0" baseline="30000">
                          <a:ln>
                            <a:noFill/>
                          </a:ln>
                          <a:solidFill>
                            <a:schemeClr val="tx1"/>
                          </a:solidFill>
                          <a:effectLst/>
                          <a:latin typeface="Arial" charset="0"/>
                          <a:ea typeface="굴림" pitchFamily="34" charset="-127"/>
                        </a:rPr>
                        <a:t>9</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&lt; 10</a:t>
                      </a:r>
                      <a:r>
                        <a:rPr kumimoji="0" lang="en-US" altLang="ko-KR" sz="1800" b="0" i="0" u="none" strike="noStrike" cap="none" normalizeH="0" baseline="30000">
                          <a:ln>
                            <a:noFill/>
                          </a:ln>
                          <a:solidFill>
                            <a:schemeClr val="tx1"/>
                          </a:solidFill>
                          <a:effectLst/>
                          <a:latin typeface="Arial" charset="0"/>
                          <a:ea typeface="굴림" pitchFamily="34" charset="-127"/>
                        </a:rPr>
                        <a:t>−12</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10</a:t>
                      </a:r>
                      <a:r>
                        <a:rPr kumimoji="0" lang="en-US" altLang="ko-KR" sz="1800" b="0" i="0" u="none" strike="noStrike" cap="none" normalizeH="0" baseline="30000">
                          <a:ln>
                            <a:noFill/>
                          </a:ln>
                          <a:solidFill>
                            <a:schemeClr val="tx1"/>
                          </a:solidFill>
                          <a:effectLst/>
                          <a:latin typeface="Arial" charset="0"/>
                          <a:ea typeface="굴림" pitchFamily="34" charset="-127"/>
                        </a:rPr>
                        <a:t>10</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58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a:ln>
                            <a:noFill/>
                          </a:ln>
                          <a:solidFill>
                            <a:schemeClr val="tx1"/>
                          </a:solidFill>
                          <a:effectLst/>
                          <a:latin typeface="Arial" charset="0"/>
                          <a:ea typeface="굴림" pitchFamily="34" charset="-127"/>
                        </a:rPr>
                        <a:t>Медленные</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altLang="ko-KR" sz="1800" b="0" i="0" u="none" strike="noStrike" cap="none" normalizeH="0" baseline="0" dirty="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330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ko-KR" sz="1800" b="1" i="0" u="none" strike="noStrike" cap="none" normalizeH="0" baseline="0">
                          <a:ln>
                            <a:noFill/>
                          </a:ln>
                          <a:solidFill>
                            <a:schemeClr val="tx1"/>
                          </a:solidFill>
                          <a:effectLst/>
                          <a:latin typeface="Arial" charset="0"/>
                        </a:rPr>
                        <a:t>П</a:t>
                      </a:r>
                      <a:r>
                        <a:rPr kumimoji="0" lang="en-US" altLang="ko-KR" sz="1800" b="1" i="0" u="none" strike="noStrike" cap="none" normalizeH="0" baseline="0">
                          <a:ln>
                            <a:noFill/>
                          </a:ln>
                          <a:solidFill>
                            <a:schemeClr val="tx1"/>
                          </a:solidFill>
                          <a:effectLst/>
                          <a:latin typeface="Arial" charset="0"/>
                          <a:ea typeface="굴림" pitchFamily="34" charset="-127"/>
                        </a:rPr>
                        <a:t>ромежуточные</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10</a:t>
                      </a:r>
                      <a:r>
                        <a:rPr kumimoji="0" lang="en-US" altLang="ko-KR" sz="1800" b="0" i="0" u="none" strike="noStrike" cap="none" normalizeH="0" baseline="30000">
                          <a:ln>
                            <a:noFill/>
                          </a:ln>
                          <a:solidFill>
                            <a:schemeClr val="tx1"/>
                          </a:solidFill>
                          <a:effectLst/>
                          <a:latin typeface="Arial" charset="0"/>
                          <a:ea typeface="굴림" pitchFamily="34" charset="-127"/>
                        </a:rPr>
                        <a:t>4</a:t>
                      </a:r>
                      <a:r>
                        <a:rPr kumimoji="0" lang="en-US" altLang="ko-KR" sz="1800" b="0" i="0" u="none" strike="noStrike" cap="none" normalizeH="0" baseline="0">
                          <a:ln>
                            <a:noFill/>
                          </a:ln>
                          <a:solidFill>
                            <a:schemeClr val="tx1"/>
                          </a:solidFill>
                          <a:effectLst/>
                          <a:latin typeface="Arial" charset="0"/>
                          <a:ea typeface="굴림" pitchFamily="34" charset="-127"/>
                        </a:rPr>
                        <a:t>−10</a:t>
                      </a:r>
                      <a:r>
                        <a:rPr kumimoji="0" lang="ru-RU" altLang="ko-KR" sz="1800" b="0" i="0" u="none" strike="noStrike" cap="none" normalizeH="0" baseline="30000">
                          <a:ln>
                            <a:noFill/>
                          </a:ln>
                          <a:solidFill>
                            <a:schemeClr val="tx1"/>
                          </a:solidFill>
                          <a:effectLst/>
                          <a:latin typeface="Arial" charset="0"/>
                        </a:rPr>
                        <a:t>5</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1,4×10</a:t>
                      </a:r>
                      <a:r>
                        <a:rPr kumimoji="0" lang="en-US" altLang="ko-KR" sz="1800" b="0" i="0" u="none" strike="noStrike" cap="none" normalizeH="0" baseline="30000">
                          <a:ln>
                            <a:noFill/>
                          </a:ln>
                          <a:solidFill>
                            <a:schemeClr val="tx1"/>
                          </a:solidFill>
                          <a:effectLst/>
                          <a:latin typeface="Arial" charset="0"/>
                          <a:ea typeface="굴림" pitchFamily="34" charset="-127"/>
                        </a:rPr>
                        <a:t>3</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3×10</a:t>
                      </a:r>
                      <a:r>
                        <a:rPr kumimoji="0" lang="en-US" altLang="ko-KR" sz="1800" b="0" i="0" u="none" strike="noStrike" cap="none" normalizeH="0" baseline="30000">
                          <a:ln>
                            <a:noFill/>
                          </a:ln>
                          <a:solidFill>
                            <a:schemeClr val="tx1"/>
                          </a:solidFill>
                          <a:effectLst/>
                          <a:latin typeface="Arial" charset="0"/>
                          <a:ea typeface="굴림" pitchFamily="34" charset="-127"/>
                        </a:rPr>
                        <a:t>−11</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10</a:t>
                      </a:r>
                      <a:r>
                        <a:rPr kumimoji="0" lang="en-US" altLang="ko-KR" sz="1800" b="0" i="0" u="none" strike="noStrike" cap="none" normalizeH="0" baseline="30000">
                          <a:ln>
                            <a:noFill/>
                          </a:ln>
                          <a:solidFill>
                            <a:schemeClr val="tx1"/>
                          </a:solidFill>
                          <a:effectLst/>
                          <a:latin typeface="Arial" charset="0"/>
                          <a:ea typeface="굴림" pitchFamily="34" charset="-127"/>
                        </a:rPr>
                        <a:t>8</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0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ko-KR" sz="1800" b="1" i="0" u="none" strike="noStrike" cap="none" normalizeH="0" baseline="0" dirty="0">
                          <a:ln>
                            <a:noFill/>
                          </a:ln>
                          <a:solidFill>
                            <a:schemeClr val="tx1"/>
                          </a:solidFill>
                          <a:effectLst/>
                          <a:latin typeface="Arial" charset="0"/>
                        </a:rPr>
                        <a:t>Р</a:t>
                      </a:r>
                      <a:r>
                        <a:rPr kumimoji="0" lang="en-US" altLang="ko-KR" sz="1800" b="1" i="0" u="none" strike="noStrike" cap="none" normalizeH="0" baseline="0" dirty="0" err="1">
                          <a:ln>
                            <a:noFill/>
                          </a:ln>
                          <a:solidFill>
                            <a:schemeClr val="tx1"/>
                          </a:solidFill>
                          <a:effectLst/>
                          <a:latin typeface="Arial" charset="0"/>
                          <a:ea typeface="굴림" pitchFamily="34" charset="-127"/>
                        </a:rPr>
                        <a:t>езонансные</a:t>
                      </a:r>
                      <a:endParaRPr kumimoji="0" lang="en-US" altLang="ko-KR" sz="1800" b="0" i="0" u="none" strike="noStrike" cap="none" normalizeH="0" baseline="0" dirty="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0,5−10</a:t>
                      </a:r>
                      <a:r>
                        <a:rPr kumimoji="0" lang="en-US" altLang="ko-KR" sz="1800" b="0" i="0" u="none" strike="noStrike" cap="none" normalizeH="0" baseline="30000">
                          <a:ln>
                            <a:noFill/>
                          </a:ln>
                          <a:solidFill>
                            <a:schemeClr val="tx1"/>
                          </a:solidFill>
                          <a:effectLst/>
                          <a:latin typeface="Arial" charset="0"/>
                          <a:ea typeface="굴림" pitchFamily="34" charset="-127"/>
                        </a:rPr>
                        <a:t>4</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1,4×10</a:t>
                      </a:r>
                      <a:r>
                        <a:rPr kumimoji="0" lang="en-US" altLang="ko-KR" sz="1800" b="0" i="0" u="none" strike="noStrike" cap="none" normalizeH="0" baseline="30000">
                          <a:ln>
                            <a:noFill/>
                          </a:ln>
                          <a:solidFill>
                            <a:schemeClr val="tx1"/>
                          </a:solidFill>
                          <a:effectLst/>
                          <a:latin typeface="Arial" charset="0"/>
                          <a:ea typeface="굴림" pitchFamily="34" charset="-127"/>
                        </a:rPr>
                        <a:t>7</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3×10</a:t>
                      </a:r>
                      <a:r>
                        <a:rPr kumimoji="0" lang="en-US" altLang="ko-KR" sz="1800" b="0" i="0" u="none" strike="noStrike" cap="none" normalizeH="0" baseline="30000">
                          <a:ln>
                            <a:noFill/>
                          </a:ln>
                          <a:solidFill>
                            <a:schemeClr val="tx1"/>
                          </a:solidFill>
                          <a:effectLst/>
                          <a:latin typeface="Arial" charset="0"/>
                          <a:ea typeface="굴림" pitchFamily="34" charset="-127"/>
                        </a:rPr>
                        <a:t>−10</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10</a:t>
                      </a:r>
                      <a:r>
                        <a:rPr kumimoji="0" lang="en-US" altLang="ko-KR" sz="1800" b="0" i="0" u="none" strike="noStrike" cap="none" normalizeH="0" baseline="30000">
                          <a:ln>
                            <a:noFill/>
                          </a:ln>
                          <a:solidFill>
                            <a:schemeClr val="tx1"/>
                          </a:solidFill>
                          <a:effectLst/>
                          <a:latin typeface="Arial" charset="0"/>
                          <a:ea typeface="굴림" pitchFamily="34" charset="-127"/>
                        </a:rPr>
                        <a:t>6</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0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a:ln>
                            <a:noFill/>
                          </a:ln>
                          <a:solidFill>
                            <a:schemeClr val="tx1"/>
                          </a:solidFill>
                          <a:effectLst/>
                          <a:latin typeface="Arial" charset="0"/>
                          <a:ea typeface="굴림" pitchFamily="34" charset="-127"/>
                        </a:rPr>
                        <a:t>Тепловые</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0,5−5×10</a:t>
                      </a:r>
                      <a:r>
                        <a:rPr kumimoji="0" lang="en-US" altLang="ko-KR" sz="1800" b="0" i="0" u="none" strike="noStrike" cap="none" normalizeH="0" baseline="30000">
                          <a:ln>
                            <a:noFill/>
                          </a:ln>
                          <a:solidFill>
                            <a:schemeClr val="tx1"/>
                          </a:solidFill>
                          <a:effectLst/>
                          <a:latin typeface="Arial" charset="0"/>
                          <a:ea typeface="굴림" pitchFamily="34" charset="-127"/>
                        </a:rPr>
                        <a:t>−3</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2×10</a:t>
                      </a:r>
                      <a:r>
                        <a:rPr kumimoji="0" lang="en-US" altLang="ko-KR" sz="1800" b="0" i="0" u="none" strike="noStrike" cap="none" normalizeH="0" baseline="30000">
                          <a:ln>
                            <a:noFill/>
                          </a:ln>
                          <a:solidFill>
                            <a:schemeClr val="tx1"/>
                          </a:solidFill>
                          <a:effectLst/>
                          <a:latin typeface="Arial" charset="0"/>
                          <a:ea typeface="굴림" pitchFamily="34" charset="-127"/>
                        </a:rPr>
                        <a:t>5</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2×10</a:t>
                      </a:r>
                      <a:r>
                        <a:rPr kumimoji="0" lang="en-US" altLang="ko-KR" sz="1800" b="0" i="0" u="none" strike="noStrike" cap="none" normalizeH="0" baseline="30000">
                          <a:ln>
                            <a:noFill/>
                          </a:ln>
                          <a:solidFill>
                            <a:schemeClr val="tx1"/>
                          </a:solidFill>
                          <a:effectLst/>
                          <a:latin typeface="Arial" charset="0"/>
                          <a:ea typeface="굴림" pitchFamily="34" charset="-127"/>
                        </a:rPr>
                        <a:t>−8</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300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17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a:ln>
                            <a:noFill/>
                          </a:ln>
                          <a:solidFill>
                            <a:schemeClr val="tx1"/>
                          </a:solidFill>
                          <a:effectLst/>
                          <a:latin typeface="Arial" charset="0"/>
                          <a:ea typeface="굴림" pitchFamily="34" charset="-127"/>
                        </a:rPr>
                        <a:t>Холодные</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5×10</a:t>
                      </a:r>
                      <a:r>
                        <a:rPr kumimoji="0" lang="en-US" altLang="ko-KR" sz="1800" b="0" i="0" u="none" strike="noStrike" cap="none" normalizeH="0" baseline="30000">
                          <a:ln>
                            <a:noFill/>
                          </a:ln>
                          <a:solidFill>
                            <a:schemeClr val="tx1"/>
                          </a:solidFill>
                          <a:effectLst/>
                          <a:latin typeface="Arial" charset="0"/>
                          <a:ea typeface="굴림" pitchFamily="34" charset="-127"/>
                        </a:rPr>
                        <a:t>−3</a:t>
                      </a:r>
                      <a:r>
                        <a:rPr kumimoji="0" lang="en-US" altLang="ko-KR" sz="1800" b="0" i="0" u="none" strike="noStrike" cap="none" normalizeH="0" baseline="0">
                          <a:ln>
                            <a:noFill/>
                          </a:ln>
                          <a:solidFill>
                            <a:schemeClr val="tx1"/>
                          </a:solidFill>
                          <a:effectLst/>
                          <a:latin typeface="Arial" charset="0"/>
                          <a:ea typeface="굴림" pitchFamily="34" charset="-127"/>
                        </a:rPr>
                        <a:t>−10</a:t>
                      </a:r>
                      <a:r>
                        <a:rPr kumimoji="0" lang="en-US" altLang="ko-KR" sz="1800" b="0" i="0" u="none" strike="noStrike" cap="none" normalizeH="0" baseline="30000">
                          <a:ln>
                            <a:noFill/>
                          </a:ln>
                          <a:solidFill>
                            <a:schemeClr val="tx1"/>
                          </a:solidFill>
                          <a:effectLst/>
                          <a:latin typeface="Arial" charset="0"/>
                          <a:ea typeface="굴림" pitchFamily="34" charset="-127"/>
                        </a:rPr>
                        <a:t>−7</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4,4×10</a:t>
                      </a:r>
                      <a:r>
                        <a:rPr kumimoji="0" lang="en-US" altLang="ko-KR" sz="1800" b="0" i="0" u="none" strike="noStrike" cap="none" normalizeH="0" baseline="30000">
                          <a:ln>
                            <a:noFill/>
                          </a:ln>
                          <a:solidFill>
                            <a:schemeClr val="tx1"/>
                          </a:solidFill>
                          <a:effectLst/>
                          <a:latin typeface="Arial" charset="0"/>
                          <a:ea typeface="굴림" pitchFamily="34" charset="-127"/>
                        </a:rPr>
                        <a:t>4</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9×10</a:t>
                      </a:r>
                      <a:r>
                        <a:rPr kumimoji="0" lang="en-US" altLang="ko-KR" sz="1800" b="0" i="0" u="none" strike="noStrike" cap="none" normalizeH="0" baseline="30000">
                          <a:ln>
                            <a:noFill/>
                          </a:ln>
                          <a:solidFill>
                            <a:schemeClr val="tx1"/>
                          </a:solidFill>
                          <a:effectLst/>
                          <a:latin typeface="Arial" charset="0"/>
                          <a:ea typeface="굴림" pitchFamily="34" charset="-127"/>
                        </a:rPr>
                        <a:t>−8</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0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a:ln>
                            <a:noFill/>
                          </a:ln>
                          <a:solidFill>
                            <a:schemeClr val="tx1"/>
                          </a:solidFill>
                          <a:effectLst/>
                          <a:latin typeface="Arial" charset="0"/>
                          <a:ea typeface="굴림" pitchFamily="34" charset="-127"/>
                        </a:rPr>
                        <a:t>Ультрахолодные</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a:ln>
                            <a:noFill/>
                          </a:ln>
                          <a:solidFill>
                            <a:schemeClr val="tx1"/>
                          </a:solidFill>
                          <a:effectLst/>
                          <a:latin typeface="Arial" charset="0"/>
                          <a:ea typeface="굴림" pitchFamily="34" charset="-127"/>
                        </a:rPr>
                        <a:t>10</a:t>
                      </a:r>
                      <a:r>
                        <a:rPr kumimoji="0" lang="en-US" altLang="ko-KR" sz="1800" b="0" i="0" u="none" strike="noStrike" cap="none" normalizeH="0" baseline="30000" dirty="0">
                          <a:ln>
                            <a:noFill/>
                          </a:ln>
                          <a:solidFill>
                            <a:schemeClr val="tx1"/>
                          </a:solidFill>
                          <a:effectLst/>
                          <a:latin typeface="Arial" charset="0"/>
                          <a:ea typeface="굴림" pitchFamily="34" charset="-127"/>
                        </a:rPr>
                        <a:t>−7</a:t>
                      </a:r>
                      <a:endParaRPr kumimoji="0" lang="en-US" altLang="ko-KR" sz="1800" b="0" i="0" u="none" strike="noStrike" cap="none" normalizeH="0" baseline="0" dirty="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4,4×10</a:t>
                      </a:r>
                      <a:r>
                        <a:rPr kumimoji="0" lang="en-US" altLang="ko-KR" sz="1800" b="0" i="0" u="none" strike="noStrike" cap="none" normalizeH="0" baseline="30000">
                          <a:ln>
                            <a:noFill/>
                          </a:ln>
                          <a:solidFill>
                            <a:schemeClr val="tx1"/>
                          </a:solidFill>
                          <a:effectLst/>
                          <a:latin typeface="Arial" charset="0"/>
                          <a:ea typeface="굴림" pitchFamily="34" charset="-127"/>
                        </a:rPr>
                        <a:t>2</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a:ln>
                            <a:noFill/>
                          </a:ln>
                          <a:solidFill>
                            <a:schemeClr val="tx1"/>
                          </a:solidFill>
                          <a:effectLst/>
                          <a:latin typeface="Arial" charset="0"/>
                          <a:ea typeface="굴림" pitchFamily="34" charset="-127"/>
                        </a:rPr>
                        <a:t>9×10</a:t>
                      </a:r>
                      <a:r>
                        <a:rPr kumimoji="0" lang="en-US" altLang="ko-KR" sz="1800" b="0" i="0" u="none" strike="noStrike" cap="none" normalizeH="0" baseline="30000">
                          <a:ln>
                            <a:noFill/>
                          </a:ln>
                          <a:solidFill>
                            <a:schemeClr val="tx1"/>
                          </a:solidFill>
                          <a:effectLst/>
                          <a:latin typeface="Arial" charset="0"/>
                          <a:ea typeface="굴림" pitchFamily="34" charset="-127"/>
                        </a:rPr>
                        <a:t>−6</a:t>
                      </a:r>
                      <a:endParaRPr kumimoji="0" lang="en-US" altLang="ko-KR" sz="1800" b="0" i="0" u="none" strike="noStrike" cap="none" normalizeH="0" baseline="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a:ln>
                            <a:noFill/>
                          </a:ln>
                          <a:solidFill>
                            <a:schemeClr val="tx1"/>
                          </a:solidFill>
                          <a:effectLst/>
                          <a:latin typeface="Arial" charset="0"/>
                          <a:ea typeface="굴림" pitchFamily="34" charset="-127"/>
                        </a:rPr>
                        <a:t>10</a:t>
                      </a:r>
                      <a:r>
                        <a:rPr kumimoji="0" lang="en-US" altLang="ko-KR" sz="1800" b="0" i="0" u="none" strike="noStrike" cap="none" normalizeH="0" baseline="30000" dirty="0">
                          <a:ln>
                            <a:noFill/>
                          </a:ln>
                          <a:solidFill>
                            <a:schemeClr val="tx1"/>
                          </a:solidFill>
                          <a:effectLst/>
                          <a:latin typeface="Arial" charset="0"/>
                          <a:ea typeface="굴림" pitchFamily="34" charset="-127"/>
                        </a:rPr>
                        <a:t>−2</a:t>
                      </a:r>
                      <a:endParaRPr kumimoji="0" lang="en-US" altLang="ko-KR" sz="1800" b="0" i="0" u="none" strike="noStrike" cap="none" normalizeH="0" baseline="0" dirty="0">
                        <a:ln>
                          <a:noFill/>
                        </a:ln>
                        <a:solidFill>
                          <a:schemeClr val="tx1"/>
                        </a:solidFill>
                        <a:effectLst/>
                        <a:latin typeface="Arial" charset="0"/>
                        <a:ea typeface="굴림"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6139" name="Text Box 309"/>
          <p:cNvSpPr txBox="1">
            <a:spLocks noChangeArrowheads="1"/>
          </p:cNvSpPr>
          <p:nvPr/>
        </p:nvSpPr>
        <p:spPr bwMode="auto">
          <a:xfrm>
            <a:off x="838199" y="4477544"/>
            <a:ext cx="10515601" cy="1846659"/>
          </a:xfrm>
          <a:prstGeom prst="rect">
            <a:avLst/>
          </a:prstGeom>
          <a:noFill/>
          <a:ln w="9525">
            <a:noFill/>
            <a:miter lim="800000"/>
            <a:headEnd/>
            <a:tailEnd/>
          </a:ln>
        </p:spPr>
        <p:txBody>
          <a:bodyPr wrap="square">
            <a:spAutoFit/>
          </a:bodyPr>
          <a:lstStyle/>
          <a:p>
            <a:pPr>
              <a:lnSpc>
                <a:spcPct val="120000"/>
              </a:lnSpc>
            </a:pPr>
            <a:r>
              <a:rPr lang="ru-RU" altLang="ko-KR" b="1" dirty="0">
                <a:solidFill>
                  <a:srgbClr val="FF0000"/>
                </a:solidFill>
                <a:latin typeface="Palatino Linotype" panose="02040502050505030304" pitchFamily="18" charset="0"/>
              </a:rPr>
              <a:t>Быстрые нейтроны</a:t>
            </a:r>
            <a:r>
              <a:rPr lang="ru-RU" altLang="ko-KR" dirty="0">
                <a:solidFill>
                  <a:srgbClr val="FF0000"/>
                </a:solidFill>
                <a:latin typeface="Palatino Linotype" panose="02040502050505030304" pitchFamily="18" charset="0"/>
              </a:rPr>
              <a:t> </a:t>
            </a:r>
            <a:r>
              <a:rPr lang="en-US" altLang="ko-KR" dirty="0" err="1">
                <a:latin typeface="Palatino Linotype" panose="02040502050505030304" pitchFamily="18" charset="0"/>
                <a:ea typeface="굴림" pitchFamily="34" charset="-127"/>
              </a:rPr>
              <a:t>способны</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испытывать</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на</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ядрах</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неупругое</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рассеяние</a:t>
            </a:r>
            <a:r>
              <a:rPr lang="en-US" altLang="ko-KR" dirty="0">
                <a:latin typeface="Palatino Linotype" panose="02040502050505030304" pitchFamily="18" charset="0"/>
                <a:ea typeface="굴림" pitchFamily="34" charset="-127"/>
              </a:rPr>
              <a:t> и </a:t>
            </a:r>
            <a:r>
              <a:rPr lang="en-US" altLang="ko-KR" dirty="0" err="1">
                <a:latin typeface="Palatino Linotype" panose="02040502050505030304" pitchFamily="18" charset="0"/>
                <a:ea typeface="굴림" pitchFamily="34" charset="-127"/>
              </a:rPr>
              <a:t>вызывать</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эндотермические</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ядерные</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реакции</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например</a:t>
            </a:r>
            <a:r>
              <a:rPr lang="en-US" altLang="ko-KR" dirty="0">
                <a:latin typeface="Palatino Linotype" panose="02040502050505030304" pitchFamily="18" charset="0"/>
                <a:ea typeface="굴림" pitchFamily="34" charset="-127"/>
              </a:rPr>
              <a:t> (n,α), (n,2n), (</a:t>
            </a:r>
            <a:r>
              <a:rPr lang="en-US" altLang="ko-KR" dirty="0" err="1">
                <a:latin typeface="Palatino Linotype" panose="02040502050505030304" pitchFamily="18" charset="0"/>
                <a:ea typeface="굴림" pitchFamily="34" charset="-127"/>
              </a:rPr>
              <a:t>n,pn</a:t>
            </a:r>
            <a:r>
              <a:rPr lang="en-US" altLang="ko-KR" dirty="0">
                <a:latin typeface="Palatino Linotype" panose="02040502050505030304" pitchFamily="18" charset="0"/>
                <a:ea typeface="굴림" pitchFamily="34" charset="-127"/>
              </a:rPr>
              <a:t>)</a:t>
            </a:r>
            <a:r>
              <a:rPr lang="ru-RU" altLang="ko-KR" dirty="0" smtClean="0">
                <a:latin typeface="Palatino Linotype" panose="02040502050505030304" pitchFamily="18" charset="0"/>
              </a:rPr>
              <a:t>.</a:t>
            </a:r>
          </a:p>
          <a:p>
            <a:pPr>
              <a:lnSpc>
                <a:spcPct val="120000"/>
              </a:lnSpc>
            </a:pPr>
            <a:endParaRPr lang="ru-RU" altLang="ko-KR" sz="500" dirty="0">
              <a:latin typeface="Palatino Linotype" panose="02040502050505030304" pitchFamily="18" charset="0"/>
            </a:endParaRPr>
          </a:p>
          <a:p>
            <a:pPr>
              <a:lnSpc>
                <a:spcPct val="120000"/>
              </a:lnSpc>
            </a:pPr>
            <a:r>
              <a:rPr lang="en-US" altLang="ko-KR" b="1" dirty="0" err="1">
                <a:solidFill>
                  <a:schemeClr val="hlink"/>
                </a:solidFill>
                <a:latin typeface="Palatino Linotype" panose="02040502050505030304" pitchFamily="18" charset="0"/>
                <a:ea typeface="굴림" pitchFamily="34" charset="-127"/>
              </a:rPr>
              <a:t>Медленные</a:t>
            </a:r>
            <a:r>
              <a:rPr lang="en-US" altLang="ko-KR" b="1" dirty="0">
                <a:solidFill>
                  <a:schemeClr val="hlink"/>
                </a:solidFill>
                <a:latin typeface="Palatino Linotype" panose="02040502050505030304" pitchFamily="18" charset="0"/>
                <a:ea typeface="굴림" pitchFamily="34" charset="-127"/>
              </a:rPr>
              <a:t> </a:t>
            </a:r>
            <a:r>
              <a:rPr lang="en-US" altLang="ko-KR" b="1" dirty="0" err="1">
                <a:solidFill>
                  <a:schemeClr val="hlink"/>
                </a:solidFill>
                <a:latin typeface="Palatino Linotype" panose="02040502050505030304" pitchFamily="18" charset="0"/>
                <a:ea typeface="굴림" pitchFamily="34" charset="-127"/>
              </a:rPr>
              <a:t>нейтроны</a:t>
            </a:r>
            <a:r>
              <a:rPr lang="en-US" altLang="ko-KR" dirty="0">
                <a:latin typeface="Palatino Linotype" panose="02040502050505030304" pitchFamily="18" charset="0"/>
                <a:ea typeface="굴림" pitchFamily="34" charset="-127"/>
              </a:rPr>
              <a:t> в </a:t>
            </a:r>
            <a:r>
              <a:rPr lang="en-US" altLang="ko-KR" dirty="0" err="1">
                <a:latin typeface="Palatino Linotype" panose="02040502050505030304" pitchFamily="18" charset="0"/>
                <a:ea typeface="굴림" pitchFamily="34" charset="-127"/>
              </a:rPr>
              <a:t>основном</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упруго</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рассеиваются</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на</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ядрах</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или</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вызывают</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экзотермические</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ядерные</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реакции</a:t>
            </a:r>
            <a:r>
              <a:rPr lang="en-US" altLang="ko-KR" dirty="0">
                <a:latin typeface="Palatino Linotype" panose="02040502050505030304" pitchFamily="18" charset="0"/>
                <a:ea typeface="굴림" pitchFamily="34" charset="-127"/>
              </a:rPr>
              <a:t>, в </a:t>
            </a:r>
            <a:r>
              <a:rPr lang="en-US" altLang="ko-KR" dirty="0" err="1">
                <a:latin typeface="Palatino Linotype" panose="02040502050505030304" pitchFamily="18" charset="0"/>
                <a:ea typeface="굴림" pitchFamily="34" charset="-127"/>
              </a:rPr>
              <a:t>первую</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очередь</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радиационный</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захват</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n,γ</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реакции</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типа</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n,p</a:t>
            </a:r>
            <a:r>
              <a:rPr lang="en-US" altLang="ko-KR" dirty="0">
                <a:latin typeface="Palatino Linotype" panose="02040502050505030304" pitchFamily="18" charset="0"/>
                <a:ea typeface="굴림" pitchFamily="34" charset="-127"/>
              </a:rPr>
              <a:t>), (n,α) и </a:t>
            </a:r>
            <a:r>
              <a:rPr lang="en-US" altLang="ko-KR" dirty="0" err="1">
                <a:latin typeface="Palatino Linotype" panose="02040502050505030304" pitchFamily="18" charset="0"/>
                <a:ea typeface="굴림" pitchFamily="34" charset="-127"/>
              </a:rPr>
              <a:t>деление</a:t>
            </a:r>
            <a:r>
              <a:rPr lang="en-US" altLang="ko-KR" dirty="0">
                <a:latin typeface="Palatino Linotype" panose="02040502050505030304" pitchFamily="18" charset="0"/>
                <a:ea typeface="굴림" pitchFamily="34" charset="-127"/>
              </a:rPr>
              <a:t> </a:t>
            </a:r>
            <a:r>
              <a:rPr lang="en-US" altLang="ko-KR" dirty="0" err="1">
                <a:latin typeface="Palatino Linotype" panose="02040502050505030304" pitchFamily="18" charset="0"/>
                <a:ea typeface="굴림" pitchFamily="34" charset="-127"/>
              </a:rPr>
              <a:t>ядер</a:t>
            </a:r>
            <a:r>
              <a:rPr lang="en-US" altLang="ko-KR" dirty="0">
                <a:latin typeface="Palatino Linotype" panose="02040502050505030304" pitchFamily="18" charset="0"/>
                <a:ea typeface="굴림" pitchFamily="34" charset="-127"/>
              </a:rPr>
              <a:t>. </a:t>
            </a:r>
          </a:p>
        </p:txBody>
      </p:sp>
      <p:sp>
        <p:nvSpPr>
          <p:cNvPr id="2" name="Дата 1"/>
          <p:cNvSpPr>
            <a:spLocks noGrp="1"/>
          </p:cNvSpPr>
          <p:nvPr>
            <p:ph type="dt" sz="half" idx="10"/>
          </p:nvPr>
        </p:nvSpPr>
        <p:spPr/>
        <p:txBody>
          <a:bodyPr/>
          <a:lstStyle/>
          <a:p>
            <a:r>
              <a:rPr lang="ru-RU" smtClean="0"/>
              <a:t>14.06.2023</a:t>
            </a:r>
            <a:endParaRPr lang="ru-RU" sz="1400" dirty="0"/>
          </a:p>
        </p:txBody>
      </p:sp>
      <p:sp>
        <p:nvSpPr>
          <p:cNvPr id="3" name="Нижний колонтитул 2"/>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5" name="Номер слайда 4"/>
          <p:cNvSpPr>
            <a:spLocks noGrp="1"/>
          </p:cNvSpPr>
          <p:nvPr>
            <p:ph type="sldNum" sz="quarter" idx="12"/>
          </p:nvPr>
        </p:nvSpPr>
        <p:spPr/>
        <p:txBody>
          <a:bodyPr/>
          <a:lstStyle/>
          <a:p>
            <a:fld id="{1DE01969-94A4-40D7-99FB-CC04F57F5503}" type="slidenum">
              <a:rPr lang="ru-RU" smtClean="0"/>
              <a:pPr/>
              <a:t>10</a:t>
            </a:fld>
            <a:endParaRPr lang="ru-RU" dirty="0"/>
          </a:p>
        </p:txBody>
      </p:sp>
    </p:spTree>
    <p:extLst>
      <p:ext uri="{BB962C8B-B14F-4D97-AF65-F5344CB8AC3E}">
        <p14:creationId xmlns:p14="http://schemas.microsoft.com/office/powerpoint/2010/main" val="111362325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8E6E4D-2AC5-4B4A-86B9-91FA4C312E58}"/>
              </a:ext>
            </a:extLst>
          </p:cNvPr>
          <p:cNvSpPr>
            <a:spLocks noGrp="1"/>
          </p:cNvSpPr>
          <p:nvPr>
            <p:ph type="title"/>
          </p:nvPr>
        </p:nvSpPr>
        <p:spPr/>
        <p:txBody>
          <a:bodyPr>
            <a:noAutofit/>
          </a:bodyPr>
          <a:lstStyle/>
          <a:p>
            <a:r>
              <a:rPr lang="ru-RU" dirty="0" smtClean="0"/>
              <a:t>Заключение</a:t>
            </a:r>
            <a:endParaRPr lang="en-US" dirty="0"/>
          </a:p>
        </p:txBody>
      </p:sp>
      <p:sp>
        <p:nvSpPr>
          <p:cNvPr id="4" name="Дата 3">
            <a:extLst>
              <a:ext uri="{FF2B5EF4-FFF2-40B4-BE49-F238E27FC236}">
                <a16:creationId xmlns:a16="http://schemas.microsoft.com/office/drawing/2014/main" id="{3E1FD987-D683-4FFB-9A9B-247EDCAE9EAD}"/>
              </a:ext>
            </a:extLst>
          </p:cNvPr>
          <p:cNvSpPr>
            <a:spLocks noGrp="1"/>
          </p:cNvSpPr>
          <p:nvPr>
            <p:ph type="dt" sz="half" idx="10"/>
          </p:nvPr>
        </p:nvSpPr>
        <p:spPr/>
        <p:txBody>
          <a:bodyPr/>
          <a:lstStyle/>
          <a:p>
            <a:r>
              <a:rPr lang="ru-RU" smtClean="0"/>
              <a:t>14.06.2023</a:t>
            </a:r>
            <a:endParaRPr lang="ru-RU" sz="1100" dirty="0"/>
          </a:p>
        </p:txBody>
      </p:sp>
      <p:sp>
        <p:nvSpPr>
          <p:cNvPr id="5" name="Нижний колонтитул 4">
            <a:extLst>
              <a:ext uri="{FF2B5EF4-FFF2-40B4-BE49-F238E27FC236}">
                <a16:creationId xmlns:a16="http://schemas.microsoft.com/office/drawing/2014/main" id="{A7141AC0-5FC6-4DBC-807D-8216843F310E}"/>
              </a:ext>
            </a:extLst>
          </p:cNvPr>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199" y="2441838"/>
            <a:ext cx="10515601" cy="2378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Номер слайда 8"/>
          <p:cNvSpPr>
            <a:spLocks noGrp="1"/>
          </p:cNvSpPr>
          <p:nvPr>
            <p:ph type="sldNum" sz="quarter" idx="12"/>
          </p:nvPr>
        </p:nvSpPr>
        <p:spPr/>
        <p:txBody>
          <a:bodyPr/>
          <a:lstStyle/>
          <a:p>
            <a:fld id="{1DE01969-94A4-40D7-99FB-CC04F57F5503}" type="slidenum">
              <a:rPr lang="ru-RU" smtClean="0"/>
              <a:pPr/>
              <a:t>100</a:t>
            </a:fld>
            <a:endParaRPr lang="ru-RU" dirty="0"/>
          </a:p>
        </p:txBody>
      </p:sp>
    </p:spTree>
    <p:extLst>
      <p:ext uri="{BB962C8B-B14F-4D97-AF65-F5344CB8AC3E}">
        <p14:creationId xmlns:p14="http://schemas.microsoft.com/office/powerpoint/2010/main" val="267015455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76B775-1AA9-4349-A41D-0EAAFAC7B30F}"/>
              </a:ext>
            </a:extLst>
          </p:cNvPr>
          <p:cNvSpPr>
            <a:spLocks noGrp="1"/>
          </p:cNvSpPr>
          <p:nvPr>
            <p:ph type="title"/>
          </p:nvPr>
        </p:nvSpPr>
        <p:spPr/>
        <p:txBody>
          <a:bodyPr>
            <a:noAutofit/>
          </a:bodyPr>
          <a:lstStyle/>
          <a:p>
            <a:r>
              <a:rPr lang="ru-RU" dirty="0" smtClean="0"/>
              <a:t>Спасибо за ваше внимание!</a:t>
            </a:r>
            <a:endParaRPr lang="en-US" dirty="0"/>
          </a:p>
        </p:txBody>
      </p:sp>
      <p:sp>
        <p:nvSpPr>
          <p:cNvPr id="10" name="TextBox 9">
            <a:extLst>
              <a:ext uri="{FF2B5EF4-FFF2-40B4-BE49-F238E27FC236}">
                <a16:creationId xmlns:a16="http://schemas.microsoft.com/office/drawing/2014/main" id="{1C16FFBC-6F27-48F2-9036-AA5C0514CD46}"/>
              </a:ext>
            </a:extLst>
          </p:cNvPr>
          <p:cNvSpPr txBox="1"/>
          <p:nvPr/>
        </p:nvSpPr>
        <p:spPr>
          <a:xfrm>
            <a:off x="838199" y="1815220"/>
            <a:ext cx="10515599" cy="1815882"/>
          </a:xfrm>
          <a:prstGeom prst="rect">
            <a:avLst/>
          </a:prstGeom>
          <a:noFill/>
        </p:spPr>
        <p:txBody>
          <a:bodyPr wrap="square" lIns="0" rIns="0">
            <a:spAutoFit/>
          </a:bodyPr>
          <a:lstStyle/>
          <a:p>
            <a:pPr lvl="0" algn="ctr"/>
            <a:r>
              <a:rPr lang="ru-RU" sz="2800" b="1" dirty="0" smtClean="0">
                <a:solidFill>
                  <a:prstClr val="black"/>
                </a:solidFill>
                <a:latin typeface="Palatino Linotype" panose="02040502050505030304" pitchFamily="18" charset="0"/>
              </a:rPr>
              <a:t>Александр Незванов</a:t>
            </a:r>
            <a:r>
              <a:rPr lang="en-US" sz="2800" b="1" dirty="0" smtClean="0">
                <a:solidFill>
                  <a:prstClr val="black"/>
                </a:solidFill>
                <a:latin typeface="Palatino Linotype" panose="02040502050505030304" pitchFamily="18" charset="0"/>
              </a:rPr>
              <a:t>, </a:t>
            </a:r>
            <a:r>
              <a:rPr lang="en-US" sz="2800" b="1" dirty="0">
                <a:solidFill>
                  <a:prstClr val="black"/>
                </a:solidFill>
                <a:latin typeface="Palatino Linotype" panose="02040502050505030304" pitchFamily="18" charset="0"/>
              </a:rPr>
              <a:t>Ph.D.</a:t>
            </a:r>
          </a:p>
          <a:p>
            <a:pPr lvl="0" algn="ctr"/>
            <a:r>
              <a:rPr lang="en-US" sz="2800" b="1" dirty="0">
                <a:solidFill>
                  <a:prstClr val="black"/>
                </a:solidFill>
                <a:latin typeface="Palatino Linotype" panose="02040502050505030304" pitchFamily="18" charset="0"/>
                <a:hlinkClick r:id="rId2"/>
              </a:rPr>
              <a:t>nezvanov@jinr.ru</a:t>
            </a:r>
            <a:endParaRPr lang="en-US" sz="2800" b="1" dirty="0">
              <a:solidFill>
                <a:prstClr val="black"/>
              </a:solidFill>
              <a:latin typeface="Palatino Linotype" panose="02040502050505030304" pitchFamily="18" charset="0"/>
            </a:endParaRPr>
          </a:p>
          <a:p>
            <a:pPr lvl="0" algn="ctr"/>
            <a:r>
              <a:rPr lang="ru-RU" sz="2800" b="1" dirty="0" smtClean="0">
                <a:solidFill>
                  <a:prstClr val="black"/>
                </a:solidFill>
                <a:latin typeface="Palatino Linotype" panose="02040502050505030304" pitchFamily="18" charset="0"/>
              </a:rPr>
              <a:t>Лаборатория нейтронной физики им. И.М. Франка</a:t>
            </a:r>
          </a:p>
          <a:p>
            <a:pPr lvl="0" algn="ctr"/>
            <a:r>
              <a:rPr lang="ru-RU" sz="2800" b="1" dirty="0" smtClean="0">
                <a:solidFill>
                  <a:prstClr val="black"/>
                </a:solidFill>
                <a:latin typeface="Palatino Linotype" panose="02040502050505030304" pitchFamily="18" charset="0"/>
              </a:rPr>
              <a:t>Объединенный институт ядерных исследований, Дубна</a:t>
            </a:r>
            <a:r>
              <a:rPr lang="en-US" sz="2800" b="1" dirty="0" smtClean="0">
                <a:solidFill>
                  <a:prstClr val="black"/>
                </a:solidFill>
                <a:latin typeface="Palatino Linotype" panose="02040502050505030304" pitchFamily="18" charset="0"/>
              </a:rPr>
              <a:t>.</a:t>
            </a:r>
            <a:endParaRPr lang="en-US" sz="2000" dirty="0">
              <a:solidFill>
                <a:prstClr val="black"/>
              </a:solidFill>
              <a:latin typeface="Bahij Palatino Sans Arabic" panose="02040503050201020203" pitchFamily="18" charset="-78"/>
              <a:cs typeface="Bahij Palatino Sans Arabic" panose="02040503050201020203" pitchFamily="18" charset="-78"/>
            </a:endParaRPr>
          </a:p>
        </p:txBody>
      </p:sp>
      <p:sp>
        <p:nvSpPr>
          <p:cNvPr id="7" name="TextBox 6">
            <a:extLst>
              <a:ext uri="{FF2B5EF4-FFF2-40B4-BE49-F238E27FC236}">
                <a16:creationId xmlns:a16="http://schemas.microsoft.com/office/drawing/2014/main" id="{1C16FFBC-6F27-48F2-9036-AA5C0514CD46}"/>
              </a:ext>
            </a:extLst>
          </p:cNvPr>
          <p:cNvSpPr txBox="1"/>
          <p:nvPr/>
        </p:nvSpPr>
        <p:spPr>
          <a:xfrm>
            <a:off x="838198" y="5525353"/>
            <a:ext cx="10515599" cy="830997"/>
          </a:xfrm>
          <a:prstGeom prst="rect">
            <a:avLst/>
          </a:prstGeom>
          <a:noFill/>
        </p:spPr>
        <p:txBody>
          <a:bodyPr wrap="square" lIns="0" rIns="0">
            <a:spAutoFit/>
          </a:bodyPr>
          <a:lstStyle/>
          <a:p>
            <a:pPr lvl="0" algn="ctr"/>
            <a:r>
              <a:rPr lang="ru-RU" sz="2400" dirty="0" smtClean="0">
                <a:solidFill>
                  <a:prstClr val="black"/>
                </a:solidFill>
                <a:latin typeface="Palatino Linotype" panose="02040502050505030304" pitchFamily="18" charset="0"/>
              </a:rPr>
              <a:t>Благодарю Е.В. Лычагина, А.И. </a:t>
            </a:r>
            <a:r>
              <a:rPr lang="ru-RU" sz="2400" dirty="0">
                <a:solidFill>
                  <a:prstClr val="black"/>
                </a:solidFill>
                <a:latin typeface="Palatino Linotype" panose="02040502050505030304" pitchFamily="18" charset="0"/>
              </a:rPr>
              <a:t>Франка, П.Д. </a:t>
            </a:r>
            <a:r>
              <a:rPr lang="ru-RU" sz="2400" dirty="0" smtClean="0">
                <a:solidFill>
                  <a:prstClr val="black"/>
                </a:solidFill>
                <a:latin typeface="Palatino Linotype" panose="02040502050505030304" pitchFamily="18" charset="0"/>
              </a:rPr>
              <a:t>Григорьева и других коллег, </a:t>
            </a:r>
            <a:r>
              <a:rPr lang="ru-RU" sz="2400" dirty="0" smtClean="0">
                <a:solidFill>
                  <a:prstClr val="black"/>
                </a:solidFill>
                <a:latin typeface="Palatino Linotype" panose="02040502050505030304" pitchFamily="18" charset="0"/>
              </a:rPr>
              <a:t>чьи материалов, которые были использованы в данном докладе!</a:t>
            </a:r>
            <a:endParaRPr lang="en-US" dirty="0">
              <a:solidFill>
                <a:prstClr val="black"/>
              </a:solidFill>
              <a:latin typeface="Bahij Palatino Sans Arabic" panose="02040503050201020203" pitchFamily="18" charset="-78"/>
              <a:cs typeface="Bahij Palatino Sans Arabic" panose="02040503050201020203" pitchFamily="18" charset="-78"/>
            </a:endParaRPr>
          </a:p>
        </p:txBody>
      </p:sp>
    </p:spTree>
    <p:extLst>
      <p:ext uri="{BB962C8B-B14F-4D97-AF65-F5344CB8AC3E}">
        <p14:creationId xmlns:p14="http://schemas.microsoft.com/office/powerpoint/2010/main" val="22342788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Медленные нейтроны</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52228" name="Picture 4" descr="http://profil.adu.by/pluginfile.php/4255/mod_book/chapter/11666/2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907"/>
          <a:stretch/>
        </p:blipFill>
        <p:spPr bwMode="auto">
          <a:xfrm>
            <a:off x="647700" y="2155586"/>
            <a:ext cx="2133600" cy="26390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66726" y="4706508"/>
            <a:ext cx="1295547" cy="400110"/>
          </a:xfrm>
          <a:prstGeom prst="rect">
            <a:avLst/>
          </a:prstGeom>
          <a:noFill/>
        </p:spPr>
        <p:txBody>
          <a:bodyPr wrap="none" rtlCol="0">
            <a:spAutoFit/>
          </a:bodyPr>
          <a:lstStyle/>
          <a:p>
            <a:r>
              <a:rPr lang="en-US" sz="2000" dirty="0" smtClean="0">
                <a:latin typeface="Palatino Linotype" panose="02040502050505030304" pitchFamily="18" charset="0"/>
              </a:rPr>
              <a:t>1 – 2 </a:t>
            </a:r>
            <a:r>
              <a:rPr lang="ru-RU" sz="2000" dirty="0" smtClean="0">
                <a:latin typeface="Palatino Linotype" panose="02040502050505030304" pitchFamily="18" charset="0"/>
              </a:rPr>
              <a:t>МэВ</a:t>
            </a:r>
            <a:endParaRPr lang="en-US" sz="2000" dirty="0" smtClean="0">
              <a:latin typeface="Palatino Linotype" panose="02040502050505030304" pitchFamily="18" charset="0"/>
            </a:endParaRPr>
          </a:p>
        </p:txBody>
      </p:sp>
      <p:grpSp>
        <p:nvGrpSpPr>
          <p:cNvPr id="11" name="Группа 10"/>
          <p:cNvGrpSpPr/>
          <p:nvPr/>
        </p:nvGrpSpPr>
        <p:grpSpPr>
          <a:xfrm>
            <a:off x="2944375" y="2962445"/>
            <a:ext cx="5618960" cy="2144173"/>
            <a:chOff x="3863526" y="1870298"/>
            <a:chExt cx="5618960" cy="2144173"/>
          </a:xfrm>
        </p:grpSpPr>
        <p:pic>
          <p:nvPicPr>
            <p:cNvPr id="52232" name="Picture 8" descr="https://phonoteka.org/uploads/posts/2021-04/1619356880_2-phonoteka_org-p-fon-voda-vertikalnii-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3526" y="1871099"/>
              <a:ext cx="146304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52234" name="Picture 10" descr="Полиэтилен — Википеди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0298" y="1871099"/>
              <a:ext cx="20955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2236" name="Picture 12" descr="Парафин 5 кг (брикет) — купить в интернет-магазине OZON с быстрой доставкой"/>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9530" y="1870298"/>
              <a:ext cx="1732956" cy="1742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718753" y="3612698"/>
              <a:ext cx="1638590" cy="400110"/>
            </a:xfrm>
            <a:prstGeom prst="rect">
              <a:avLst/>
            </a:prstGeom>
            <a:noFill/>
          </p:spPr>
          <p:txBody>
            <a:bodyPr wrap="none" rtlCol="0">
              <a:spAutoFit/>
            </a:bodyPr>
            <a:lstStyle/>
            <a:p>
              <a:r>
                <a:rPr lang="ru-RU" sz="2000" dirty="0" smtClean="0">
                  <a:latin typeface="Palatino Linotype" panose="02040502050505030304" pitchFamily="18" charset="0"/>
                </a:rPr>
                <a:t>полиэтилен</a:t>
              </a:r>
              <a:endParaRPr lang="ru-RU" sz="2000" dirty="0">
                <a:latin typeface="Palatino Linotype" panose="02040502050505030304" pitchFamily="18" charset="0"/>
              </a:endParaRPr>
            </a:p>
          </p:txBody>
        </p:sp>
        <p:sp>
          <p:nvSpPr>
            <p:cNvPr id="16" name="TextBox 15"/>
            <p:cNvSpPr txBox="1"/>
            <p:nvPr/>
          </p:nvSpPr>
          <p:spPr>
            <a:xfrm>
              <a:off x="7749530" y="3614361"/>
              <a:ext cx="1732955" cy="400110"/>
            </a:xfrm>
            <a:prstGeom prst="rect">
              <a:avLst/>
            </a:prstGeom>
            <a:noFill/>
          </p:spPr>
          <p:txBody>
            <a:bodyPr wrap="square" rtlCol="0">
              <a:spAutoFit/>
            </a:bodyPr>
            <a:lstStyle/>
            <a:p>
              <a:pPr algn="ctr"/>
              <a:r>
                <a:rPr lang="ru-RU" sz="2000" dirty="0" smtClean="0">
                  <a:latin typeface="Palatino Linotype" panose="02040502050505030304" pitchFamily="18" charset="0"/>
                </a:rPr>
                <a:t>парафин</a:t>
              </a:r>
              <a:endParaRPr lang="ru-RU" sz="2000" dirty="0">
                <a:latin typeface="Palatino Linotype" panose="02040502050505030304" pitchFamily="18" charset="0"/>
              </a:endParaRPr>
            </a:p>
          </p:txBody>
        </p:sp>
      </p:grpSp>
      <p:sp>
        <p:nvSpPr>
          <p:cNvPr id="18" name="TextBox 17"/>
          <p:cNvSpPr txBox="1"/>
          <p:nvPr/>
        </p:nvSpPr>
        <p:spPr>
          <a:xfrm>
            <a:off x="3274345" y="2359009"/>
            <a:ext cx="4689104" cy="523220"/>
          </a:xfrm>
          <a:prstGeom prst="rect">
            <a:avLst/>
          </a:prstGeom>
          <a:noFill/>
        </p:spPr>
        <p:txBody>
          <a:bodyPr wrap="none" rtlCol="0">
            <a:spAutoFit/>
          </a:bodyPr>
          <a:lstStyle/>
          <a:p>
            <a:r>
              <a:rPr lang="ru-RU" sz="2800" b="1" dirty="0" smtClean="0">
                <a:latin typeface="Palatino Linotype" panose="02040502050505030304" pitchFamily="18" charset="0"/>
              </a:rPr>
              <a:t>Замедлители нейтронов:</a:t>
            </a:r>
            <a:endParaRPr lang="ru-RU" sz="2800" b="1" dirty="0">
              <a:latin typeface="Palatino Linotype" panose="02040502050505030304" pitchFamily="18" charset="0"/>
            </a:endParaRPr>
          </a:p>
        </p:txBody>
      </p:sp>
      <p:sp>
        <p:nvSpPr>
          <p:cNvPr id="19" name="TextBox 18"/>
          <p:cNvSpPr txBox="1"/>
          <p:nvPr/>
        </p:nvSpPr>
        <p:spPr>
          <a:xfrm>
            <a:off x="8871614" y="2667197"/>
            <a:ext cx="2291687" cy="2246769"/>
          </a:xfrm>
          <a:prstGeom prst="rect">
            <a:avLst/>
          </a:prstGeom>
          <a:noFill/>
        </p:spPr>
        <p:txBody>
          <a:bodyPr wrap="square" rtlCol="0">
            <a:spAutoFit/>
          </a:bodyPr>
          <a:lstStyle/>
          <a:p>
            <a:pPr algn="ctr"/>
            <a:r>
              <a:rPr lang="ru-RU" sz="2000" u="sng" dirty="0" smtClean="0">
                <a:latin typeface="Palatino Linotype" panose="02040502050505030304" pitchFamily="18" charset="0"/>
              </a:rPr>
              <a:t>Для чего?</a:t>
            </a:r>
          </a:p>
          <a:p>
            <a:pPr marL="177800" indent="-165100">
              <a:buFont typeface="Arial" panose="020B0604020202020204" pitchFamily="34" charset="0"/>
              <a:buChar char="•"/>
            </a:pPr>
            <a:r>
              <a:rPr lang="ru-RU" sz="2000" dirty="0" smtClean="0">
                <a:latin typeface="Palatino Linotype" panose="02040502050505030304" pitchFamily="18" charset="0"/>
              </a:rPr>
              <a:t>проведения измерений;</a:t>
            </a:r>
          </a:p>
          <a:p>
            <a:pPr marL="177800" indent="-165100">
              <a:buFont typeface="Arial" panose="020B0604020202020204" pitchFamily="34" charset="0"/>
              <a:buChar char="•"/>
            </a:pPr>
            <a:r>
              <a:rPr lang="ru-RU" sz="2000" dirty="0" smtClean="0">
                <a:latin typeface="Palatino Linotype" panose="02040502050505030304" pitchFamily="18" charset="0"/>
              </a:rPr>
              <a:t>Биологической защиты;</a:t>
            </a:r>
          </a:p>
          <a:p>
            <a:pPr marL="177800" indent="-165100">
              <a:buFont typeface="Arial" panose="020B0604020202020204" pitchFamily="34" charset="0"/>
              <a:buChar char="•"/>
            </a:pPr>
            <a:r>
              <a:rPr lang="ru-RU" sz="2000" dirty="0" smtClean="0">
                <a:latin typeface="Palatino Linotype" panose="02040502050505030304" pitchFamily="18" charset="0"/>
              </a:rPr>
              <a:t>Защиты детекторов.</a:t>
            </a:r>
          </a:p>
        </p:txBody>
      </p:sp>
      <p:sp>
        <p:nvSpPr>
          <p:cNvPr id="12" name="Номер слайда 11"/>
          <p:cNvSpPr>
            <a:spLocks noGrp="1"/>
          </p:cNvSpPr>
          <p:nvPr>
            <p:ph type="sldNum" sz="quarter" idx="12"/>
          </p:nvPr>
        </p:nvSpPr>
        <p:spPr/>
        <p:txBody>
          <a:bodyPr/>
          <a:lstStyle/>
          <a:p>
            <a:fld id="{1DE01969-94A4-40D7-99FB-CC04F57F5503}" type="slidenum">
              <a:rPr lang="ru-RU" smtClean="0"/>
              <a:pPr/>
              <a:t>11</a:t>
            </a:fld>
            <a:endParaRPr lang="ru-RU" dirty="0"/>
          </a:p>
        </p:txBody>
      </p:sp>
    </p:spTree>
    <p:extLst>
      <p:ext uri="{BB962C8B-B14F-4D97-AF65-F5344CB8AC3E}">
        <p14:creationId xmlns:p14="http://schemas.microsoft.com/office/powerpoint/2010/main" val="15085260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l="21831" t="73224" r="8595" b="3700"/>
          <a:stretch/>
        </p:blipFill>
        <p:spPr>
          <a:xfrm>
            <a:off x="3114342" y="3145835"/>
            <a:ext cx="5963313" cy="2406720"/>
          </a:xfrm>
          <a:prstGeom prst="rect">
            <a:avLst/>
          </a:prstGeom>
        </p:spPr>
      </p:pic>
      <p:sp>
        <p:nvSpPr>
          <p:cNvPr id="2" name="Заголовок 1"/>
          <p:cNvSpPr>
            <a:spLocks noGrp="1"/>
          </p:cNvSpPr>
          <p:nvPr>
            <p:ph type="title"/>
          </p:nvPr>
        </p:nvSpPr>
        <p:spPr/>
        <p:txBody>
          <a:bodyPr/>
          <a:lstStyle/>
          <a:p>
            <a:r>
              <a:rPr lang="ru-RU" dirty="0" err="1" smtClean="0"/>
              <a:t>Термализация</a:t>
            </a:r>
            <a:r>
              <a:rPr lang="ru-RU" dirty="0" smtClean="0"/>
              <a:t> нейтронов</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mc:AlternateContent xmlns:mc="http://schemas.openxmlformats.org/markup-compatibility/2006">
        <mc:Choice xmlns:a14="http://schemas.microsoft.com/office/drawing/2010/main" Requires="a14">
          <p:sp>
            <p:nvSpPr>
              <p:cNvPr id="7" name="Прямоугольник 6">
                <a:extLst>
                  <a:ext uri="{FF2B5EF4-FFF2-40B4-BE49-F238E27FC236}">
                    <a16:creationId xmlns:a16="http://schemas.microsoft.com/office/drawing/2014/main" id="{07753376-1C83-4739-8C91-205F984CDEA3}"/>
                  </a:ext>
                </a:extLst>
              </p:cNvPr>
              <p:cNvSpPr/>
              <p:nvPr/>
            </p:nvSpPr>
            <p:spPr>
              <a:xfrm>
                <a:off x="838199" y="1201057"/>
                <a:ext cx="10515601" cy="241899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Times New Roman" panose="02020603050405020304" pitchFamily="18" charset="0"/>
                  </a:rPr>
                  <a:t>Средняя логарифмическая </a:t>
                </a:r>
                <a:r>
                  <a:rPr kumimoji="0" lang="ru-RU" sz="20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rPr>
                  <a:t>потеря </a:t>
                </a:r>
                <a:r>
                  <a:rPr kumimoji="0" lang="ru-RU"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Times New Roman" panose="02020603050405020304" pitchFamily="18" charset="0"/>
                  </a:rPr>
                  <a:t>энергии: </a:t>
                </a:r>
                <a:endParaRPr kumimoji="0" lang="ru-RU" sz="20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endParaRPr>
              </a:p>
              <a:p>
                <a:pPr lvl="0" algn="ctr">
                  <a:defRPr/>
                </a:pPr>
                <a14:m>
                  <m:oMath xmlns:m="http://schemas.openxmlformats.org/officeDocument/2006/math">
                    <m:r>
                      <a:rPr kumimoji="0" lang="ru-RU"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sym typeface="Symbol" panose="05050102010706020507" pitchFamily="18" charset="2"/>
                      </a:rPr>
                      <m:t></m:t>
                    </m:r>
                    <m:r>
                      <a:rPr kumimoji="0" lang="ru-RU" sz="2000" b="0" i="1" u="none" strike="noStrike" kern="1200" cap="none" spc="0" normalizeH="0" baseline="0" noProof="0" dirty="0">
                        <a:ln>
                          <a:noFill/>
                        </a:ln>
                        <a:solidFill>
                          <a:prstClr val="black"/>
                        </a:solidFill>
                        <a:effectLst/>
                        <a:uLnTx/>
                        <a:uFillTx/>
                        <a:latin typeface="Cambria Math" panose="02040503050406030204" pitchFamily="18" charset="0"/>
                        <a:ea typeface="Times New Roman" panose="02020603050405020304" pitchFamily="18" charset="0"/>
                      </a:rPr>
                      <m:t>= &lt;</m:t>
                    </m:r>
                    <m:func>
                      <m:funcPr>
                        <m:ctrlPr>
                          <a:rPr kumimoji="0" lang="ru-RU" sz="2000" b="0" i="1" u="none" strike="noStrike" kern="1200" cap="none" spc="0" normalizeH="0" baseline="0" noProof="0" dirty="0">
                            <a:ln>
                              <a:noFill/>
                            </a:ln>
                            <a:solidFill>
                              <a:prstClr val="black"/>
                            </a:solidFill>
                            <a:effectLst/>
                            <a:uLnTx/>
                            <a:uFillTx/>
                            <a:latin typeface="Cambria Math" panose="02040503050406030204" pitchFamily="18" charset="0"/>
                            <a:ea typeface="Times New Roman" panose="02020603050405020304" pitchFamily="18" charset="0"/>
                          </a:rPr>
                        </m:ctrlPr>
                      </m:funcPr>
                      <m:fName>
                        <m:r>
                          <m:rPr>
                            <m:sty m:val="p"/>
                          </m:rPr>
                          <a:rPr kumimoji="0" lang="en-US" sz="2000" b="0" i="0" u="none" strike="noStrike" kern="1200" cap="none" spc="0" normalizeH="0" baseline="0" noProof="0" dirty="0" err="1">
                            <a:ln>
                              <a:noFill/>
                            </a:ln>
                            <a:solidFill>
                              <a:prstClr val="black"/>
                            </a:solidFill>
                            <a:effectLst/>
                            <a:uLnTx/>
                            <a:uFillTx/>
                            <a:latin typeface="Cambria Math" panose="02040503050406030204" pitchFamily="18" charset="0"/>
                            <a:ea typeface="Times New Roman" panose="02020603050405020304" pitchFamily="18" charset="0"/>
                          </a:rPr>
                          <m:t>ln</m:t>
                        </m:r>
                      </m:fName>
                      <m:e>
                        <m:d>
                          <m:dPr>
                            <m:ctrlPr>
                              <a:rPr kumimoji="0" lang="ru-RU" sz="2000" b="0" i="1" u="none" strike="noStrike" kern="1200" cap="none" spc="0" normalizeH="0" baseline="0" noProof="0" dirty="0">
                                <a:ln>
                                  <a:noFill/>
                                </a:ln>
                                <a:solidFill>
                                  <a:prstClr val="black"/>
                                </a:solidFill>
                                <a:effectLst/>
                                <a:uLnTx/>
                                <a:uFillTx/>
                                <a:latin typeface="Cambria Math" panose="02040503050406030204" pitchFamily="18" charset="0"/>
                                <a:ea typeface="Times New Roman" panose="02020603050405020304" pitchFamily="18" charset="0"/>
                              </a:rPr>
                            </m:ctrlPr>
                          </m:dPr>
                          <m:e>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Times New Roman" panose="02020603050405020304" pitchFamily="18" charset="0"/>
                              </a:rPr>
                              <m:t>𝐸</m:t>
                            </m:r>
                            <m:r>
                              <a:rPr kumimoji="0" lang="en-US" sz="2000" b="0" i="1" u="none" strike="noStrike" kern="1200" cap="none" spc="0" normalizeH="0" baseline="-25000" noProof="0" dirty="0">
                                <a:ln>
                                  <a:noFill/>
                                </a:ln>
                                <a:solidFill>
                                  <a:prstClr val="black"/>
                                </a:solidFill>
                                <a:effectLst/>
                                <a:uLnTx/>
                                <a:uFillTx/>
                                <a:latin typeface="Cambria Math" panose="02040503050406030204" pitchFamily="18" charset="0"/>
                                <a:ea typeface="Times New Roman" panose="02020603050405020304" pitchFamily="18" charset="0"/>
                              </a:rPr>
                              <m:t>𝑛</m:t>
                            </m:r>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Times New Roman" panose="02020603050405020304" pitchFamily="18" charset="0"/>
                              </a:rPr>
                              <m:t> </m:t>
                            </m:r>
                            <m:r>
                              <a:rPr kumimoji="0" lang="ru-RU" sz="2000" b="0" i="1" u="none" strike="noStrike" kern="1200" cap="none" spc="0" normalizeH="0" baseline="0" noProof="0" dirty="0">
                                <a:ln>
                                  <a:noFill/>
                                </a:ln>
                                <a:solidFill>
                                  <a:prstClr val="black"/>
                                </a:solidFill>
                                <a:effectLst/>
                                <a:uLnTx/>
                                <a:uFillTx/>
                                <a:latin typeface="Cambria Math" panose="02040503050406030204" pitchFamily="18" charset="0"/>
                                <a:ea typeface="Times New Roman" panose="02020603050405020304" pitchFamily="18" charset="0"/>
                                <a:sym typeface="Symbol" panose="05050102010706020507" pitchFamily="18" charset="2"/>
                              </a:rPr>
                              <m:t></m:t>
                            </m:r>
                            <m:r>
                              <a:rPr kumimoji="0" lang="ru-RU" sz="2000" b="0" i="1" u="none" strike="noStrike" kern="1200" cap="none" spc="0" normalizeH="0" baseline="0" noProof="0" dirty="0">
                                <a:ln>
                                  <a:noFill/>
                                </a:ln>
                                <a:solidFill>
                                  <a:prstClr val="black"/>
                                </a:solidFill>
                                <a:effectLst/>
                                <a:uLnTx/>
                                <a:uFillTx/>
                                <a:latin typeface="Cambria Math" panose="02040503050406030204" pitchFamily="18" charset="0"/>
                                <a:ea typeface="Times New Roman" panose="02020603050405020304" pitchFamily="18" charset="0"/>
                              </a:rPr>
                              <m:t> </m:t>
                            </m:r>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Times New Roman" panose="02020603050405020304" pitchFamily="18" charset="0"/>
                              </a:rPr>
                              <m:t>𝐸</m:t>
                            </m:r>
                            <m:r>
                              <a:rPr kumimoji="0" lang="en-US" sz="2000" b="0" i="1" u="none" strike="noStrike" kern="1200" cap="none" spc="0" normalizeH="0" baseline="-25000" noProof="0" dirty="0">
                                <a:ln>
                                  <a:noFill/>
                                </a:ln>
                                <a:solidFill>
                                  <a:prstClr val="black"/>
                                </a:solidFill>
                                <a:effectLst/>
                                <a:uLnTx/>
                                <a:uFillTx/>
                                <a:latin typeface="Cambria Math" panose="02040503050406030204" pitchFamily="18" charset="0"/>
                                <a:ea typeface="Times New Roman" panose="02020603050405020304" pitchFamily="18" charset="0"/>
                              </a:rPr>
                              <m:t>𝑛</m:t>
                            </m:r>
                            <m:r>
                              <a:rPr kumimoji="0" lang="ru-RU" sz="2000" b="0" i="1" u="none" strike="noStrike" kern="1200" cap="none" spc="0" normalizeH="0" baseline="-25000" noProof="0" dirty="0">
                                <a:ln>
                                  <a:noFill/>
                                </a:ln>
                                <a:solidFill>
                                  <a:prstClr val="black"/>
                                </a:solidFill>
                                <a:effectLst/>
                                <a:uLnTx/>
                                <a:uFillTx/>
                                <a:latin typeface="Cambria Math" panose="02040503050406030204" pitchFamily="18" charset="0"/>
                                <a:ea typeface="Times New Roman" panose="02020603050405020304" pitchFamily="18" charset="0"/>
                              </a:rPr>
                              <m:t>+1</m:t>
                            </m:r>
                          </m:e>
                        </m:d>
                      </m:e>
                    </m:func>
                    <m:r>
                      <a:rPr kumimoji="0" lang="ru-RU" sz="2000" b="0" i="1" u="none" strike="noStrike" kern="1200" cap="none" spc="0" normalizeH="0" baseline="0" noProof="0" dirty="0">
                        <a:ln>
                          <a:noFill/>
                        </a:ln>
                        <a:solidFill>
                          <a:prstClr val="black"/>
                        </a:solidFill>
                        <a:effectLst/>
                        <a:uLnTx/>
                        <a:uFillTx/>
                        <a:latin typeface="Cambria Math" panose="02040503050406030204" pitchFamily="18" charset="0"/>
                        <a:ea typeface="Times New Roman" panose="02020603050405020304" pitchFamily="18" charset="0"/>
                      </a:rPr>
                      <m:t>&gt;</m:t>
                    </m:r>
                    <m:r>
                      <a:rPr kumimoji="0" lang="ru-RU"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rPr>
                      <m:t> </m:t>
                    </m:r>
                    <m:r>
                      <a:rPr kumimoji="0" lang="ru-RU"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f>
                      <m:fPr>
                        <m:ctrlPr>
                          <a:rPr kumimoji="0" lang="ru-RU"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sSup>
                          <m:sSupPr>
                            <m:ctrlPr>
                              <a:rPr kumimoji="0" lang="ru-RU"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pPr>
                          <m:e>
                            <m:d>
                              <m:dPr>
                                <m:ctrlPr>
                                  <a:rPr kumimoji="0" lang="ru-RU"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𝐴</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e>
                            </m:d>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sup>
                        </m:sSup>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𝐴</m:t>
                        </m:r>
                      </m:den>
                    </m:f>
                    <m:func>
                      <m:func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uncPr>
                      <m:fName>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ln</m:t>
                        </m:r>
                      </m:fName>
                      <m:e>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𝐴</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𝐴</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den>
                        </m:f>
                      </m:e>
                    </m:func>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a:rPr kumimoji="0" lang="ru-RU"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𝐴</m:t>
                        </m:r>
                      </m:den>
                    </m:f>
                  </m:oMath>
                </a14:m>
                <a:r>
                  <a:rPr kumimoji="0" lang="en-US"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Cambria Math" panose="02040503050406030204" pitchFamily="18" charset="0"/>
                  </a:rPr>
                  <a:t> , </a:t>
                </a:r>
                <a14:m>
                  <m:oMath xmlns:m="http://schemas.openxmlformats.org/officeDocument/2006/math">
                    <m:r>
                      <a:rPr lang="en-US" sz="2000" i="1">
                        <a:solidFill>
                          <a:prstClr val="black"/>
                        </a:solidFill>
                        <a:latin typeface="Cambria Math" panose="02040503050406030204" pitchFamily="18" charset="0"/>
                        <a:ea typeface="Cambria Math" panose="02040503050406030204" pitchFamily="18" charset="0"/>
                      </a:rPr>
                      <m:t>𝐴</m:t>
                    </m:r>
                  </m:oMath>
                </a14:m>
                <a:r>
                  <a:rPr kumimoji="0" lang="en-US"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Cambria Math" panose="02040503050406030204" pitchFamily="18" charset="0"/>
                  </a:rPr>
                  <a:t> – </a:t>
                </a:r>
                <a:r>
                  <a:rPr kumimoji="0" lang="ru-RU"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Cambria Math" panose="02040503050406030204" pitchFamily="18" charset="0"/>
                  </a:rPr>
                  <a:t>массовое число ядра.</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Times New Roman" panose="02020603050405020304" pitchFamily="18" charset="0"/>
                  </a:rPr>
                  <a:t>Среднее </a:t>
                </a:r>
                <a:r>
                  <a:rPr kumimoji="0" lang="ru-RU" sz="20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rPr>
                  <a:t>число столкновений, необходимых до достижения энергии </a:t>
                </a:r>
                <a:r>
                  <a:rPr kumimoji="0" lang="en-US"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Times New Roman" panose="02020603050405020304" pitchFamily="18" charset="0"/>
                  </a:rPr>
                  <a:t>E</a:t>
                </a:r>
                <a:r>
                  <a:rPr kumimoji="0" lang="en-US" sz="2000" b="0" i="0" u="none" strike="noStrike" kern="1200" cap="none" spc="0" normalizeH="0" baseline="-25000" noProof="0" dirty="0" smtClean="0">
                    <a:ln>
                      <a:noFill/>
                    </a:ln>
                    <a:solidFill>
                      <a:prstClr val="black"/>
                    </a:solidFill>
                    <a:effectLst/>
                    <a:uLnTx/>
                    <a:uFillTx/>
                    <a:latin typeface="Palatino Linotype" panose="02040502050505030304" pitchFamily="18" charset="0"/>
                    <a:ea typeface="Times New Roman" panose="02020603050405020304" pitchFamily="18" charset="0"/>
                  </a:rPr>
                  <a:t>n</a:t>
                </a:r>
                <a:r>
                  <a:rPr kumimoji="0" lang="ru-RU"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Times New Roman" panose="02020603050405020304" pitchFamily="18" charset="0"/>
                  </a:rPr>
                  <a:t>:</a:t>
                </a:r>
                <a:endParaRPr lang="ru-RU" sz="2000" dirty="0">
                  <a:solidFill>
                    <a:prstClr val="black"/>
                  </a:solidFill>
                  <a:latin typeface="Palatino Linotype" panose="02040502050505030304" pitchFamily="18" charset="0"/>
                  <a:ea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Times New Roman" panose="02020603050405020304" pitchFamily="18" charset="0"/>
                  </a:rPr>
                  <a:t>&lt; </a:t>
                </a:r>
                <a:r>
                  <a:rPr kumimoji="0" lang="en-US"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Times New Roman" panose="02020603050405020304" pitchFamily="18" charset="0"/>
                  </a:rPr>
                  <a:t>n</a:t>
                </a:r>
                <a:r>
                  <a:rPr kumimoji="0" lang="ru-RU"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Times New Roman" panose="02020603050405020304" pitchFamily="18" charset="0"/>
                  </a:rPr>
                  <a:t> &gt; </a:t>
                </a:r>
                <a:r>
                  <a:rPr kumimoji="0" lang="ru-RU" sz="20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Times New Roman" panose="02020603050405020304" pitchFamily="18" charset="0"/>
                  </a:rPr>
                  <a:t>1 / </a:t>
                </a:r>
                <a:r>
                  <a:rPr kumimoji="0" lang="ru-RU"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Times New Roman" panose="02020603050405020304" pitchFamily="18" charset="0"/>
                    <a:sym typeface="Symbol" panose="05050102010706020507" pitchFamily="18" charset="2"/>
                  </a:rPr>
                  <a:t></a:t>
                </a:r>
                <a:r>
                  <a:rPr kumimoji="0" lang="ru-RU"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Times New Roman" panose="02020603050405020304" pitchFamily="18" charset="0"/>
                  </a:rPr>
                  <a:t>ln</a:t>
                </a:r>
                <a:r>
                  <a:rPr kumimoji="0" lang="ru-RU" sz="20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rPr>
                  <a:t>(</a:t>
                </a:r>
                <a:r>
                  <a:rPr kumimoji="0" lang="en-US" sz="2000" b="0" i="1"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rPr>
                  <a:t>E</a:t>
                </a:r>
                <a:r>
                  <a:rPr kumimoji="0" lang="ru-RU" sz="2000" b="0" i="1" u="none" strike="noStrike" kern="1200" cap="none" spc="0" normalizeH="0" baseline="-25000" noProof="0" dirty="0">
                    <a:ln>
                      <a:noFill/>
                    </a:ln>
                    <a:solidFill>
                      <a:prstClr val="black"/>
                    </a:solidFill>
                    <a:effectLst/>
                    <a:uLnTx/>
                    <a:uFillTx/>
                    <a:latin typeface="Palatino Linotype" panose="02040502050505030304" pitchFamily="18" charset="0"/>
                    <a:ea typeface="Times New Roman" panose="02020603050405020304" pitchFamily="18" charset="0"/>
                  </a:rPr>
                  <a:t>0</a:t>
                </a:r>
                <a:r>
                  <a:rPr kumimoji="0" lang="ru-RU" sz="2000" b="0" i="1"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rPr>
                  <a:t> </a:t>
                </a:r>
                <a:r>
                  <a:rPr kumimoji="0" lang="ru-RU" sz="2000" b="0" i="1"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sym typeface="Symbol" panose="05050102010706020507" pitchFamily="18" charset="2"/>
                  </a:rPr>
                  <a:t></a:t>
                </a:r>
                <a:r>
                  <a:rPr kumimoji="0" lang="ru-RU" sz="2000" b="0" i="1"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rPr>
                  <a:t> </a:t>
                </a:r>
                <a:r>
                  <a:rPr kumimoji="0" lang="en-US" sz="2000" b="0" i="1"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rPr>
                  <a:t>E</a:t>
                </a:r>
                <a:r>
                  <a:rPr kumimoji="0" lang="en-US" sz="2000" b="0" i="1" u="none" strike="noStrike" kern="1200" cap="none" spc="0" normalizeH="0" baseline="-25000" noProof="0" dirty="0">
                    <a:ln>
                      <a:noFill/>
                    </a:ln>
                    <a:solidFill>
                      <a:prstClr val="black"/>
                    </a:solidFill>
                    <a:effectLst/>
                    <a:uLnTx/>
                    <a:uFillTx/>
                    <a:latin typeface="Palatino Linotype" panose="02040502050505030304" pitchFamily="18" charset="0"/>
                    <a:ea typeface="Times New Roman" panose="02020603050405020304" pitchFamily="18" charset="0"/>
                  </a:rPr>
                  <a:t>n</a:t>
                </a:r>
                <a:r>
                  <a:rPr kumimoji="0" lang="ru-RU"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2000" dirty="0" smtClean="0">
                  <a:solidFill>
                    <a:prstClr val="black"/>
                  </a:solidFill>
                  <a:latin typeface="Palatino Linotype" panose="02040502050505030304" pitchFamily="18" charset="0"/>
                  <a:ea typeface="Times New Roman" panose="02020603050405020304" pitchFamily="18" charset="0"/>
                </a:endParaRPr>
              </a:p>
              <a:p>
                <a:pPr lvl="0" algn="just">
                  <a:defRPr/>
                </a:pPr>
                <a:r>
                  <a:rPr lang="ru-RU" sz="2000" dirty="0" smtClean="0">
                    <a:solidFill>
                      <a:prstClr val="black"/>
                    </a:solidFill>
                    <a:latin typeface="Palatino Linotype" panose="02040502050505030304" pitchFamily="18" charset="0"/>
                    <a:ea typeface="Times New Roman" panose="02020603050405020304" pitchFamily="18" charset="0"/>
                  </a:rPr>
                  <a:t>&lt; </a:t>
                </a:r>
                <a:r>
                  <a:rPr lang="en-US" sz="2000" dirty="0" smtClean="0">
                    <a:solidFill>
                      <a:prstClr val="black"/>
                    </a:solidFill>
                    <a:latin typeface="Palatino Linotype" panose="02040502050505030304" pitchFamily="18" charset="0"/>
                    <a:ea typeface="Times New Roman" panose="02020603050405020304" pitchFamily="18" charset="0"/>
                  </a:rPr>
                  <a:t>n</a:t>
                </a:r>
                <a:r>
                  <a:rPr lang="ru-RU" sz="2000" dirty="0" smtClean="0">
                    <a:solidFill>
                      <a:prstClr val="black"/>
                    </a:solidFill>
                    <a:latin typeface="Palatino Linotype" panose="02040502050505030304" pitchFamily="18" charset="0"/>
                    <a:ea typeface="Times New Roman" panose="02020603050405020304" pitchFamily="18" charset="0"/>
                  </a:rPr>
                  <a:t> &gt; </a:t>
                </a:r>
                <a:r>
                  <a:rPr lang="ru-RU" sz="2000" dirty="0" smtClean="0">
                    <a:solidFill>
                      <a:prstClr val="black"/>
                    </a:solidFill>
                    <a:latin typeface="Palatino Linotype" panose="02040502050505030304" pitchFamily="18" charset="0"/>
                    <a:ea typeface="Times New Roman" panose="02020603050405020304" pitchFamily="18" charset="0"/>
                    <a:cs typeface="Arial" panose="020B0604020202020204" pitchFamily="34" charset="0"/>
                  </a:rPr>
                  <a:t>≈ 2000 (д</a:t>
                </a:r>
                <a:r>
                  <a:rPr kumimoji="0" lang="ru-RU"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Times New Roman" panose="02020603050405020304" pitchFamily="18" charset="0"/>
                  </a:rPr>
                  <a:t>ля </a:t>
                </a:r>
                <a:r>
                  <a:rPr kumimoji="0" lang="ru-RU" sz="20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rPr>
                  <a:t>быстрого нейтрона в свинце, </a:t>
                </a:r>
                <a:r>
                  <a:rPr kumimoji="0" lang="ru-RU"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Times New Roman" panose="02020603050405020304" pitchFamily="18" charset="0"/>
                  </a:rPr>
                  <a:t>чтобы </a:t>
                </a:r>
                <a:r>
                  <a:rPr kumimoji="0" lang="ru-RU" sz="20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rPr>
                  <a:t>стать </a:t>
                </a:r>
                <a:r>
                  <a:rPr kumimoji="0" lang="ru-RU"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Times New Roman" panose="02020603050405020304" pitchFamily="18" charset="0"/>
                  </a:rPr>
                  <a:t>тепловым).</a:t>
                </a:r>
                <a:endParaRPr kumimoji="0" lang="ru-RU" sz="2000" b="0" i="0" u="none" strike="noStrike" kern="1200" cap="none" spc="0" normalizeH="0" baseline="0" noProof="0" dirty="0">
                  <a:ln>
                    <a:noFill/>
                  </a:ln>
                  <a:solidFill>
                    <a:prstClr val="black"/>
                  </a:solidFill>
                  <a:effectLst/>
                  <a:uLnTx/>
                  <a:uFillTx/>
                  <a:latin typeface="Palatino Linotype" panose="02040502050505030304" pitchFamily="18" charset="0"/>
                </a:endParaRPr>
              </a:p>
            </p:txBody>
          </p:sp>
        </mc:Choice>
        <mc:Fallback>
          <p:sp>
            <p:nvSpPr>
              <p:cNvPr id="7" name="Прямоугольник 6">
                <a:extLst>
                  <a:ext uri="{FF2B5EF4-FFF2-40B4-BE49-F238E27FC236}">
                    <a16:creationId xmlns:a16="http://schemas.microsoft.com/office/drawing/2014/main" id="{07753376-1C83-4739-8C91-205F984CDEA3}"/>
                  </a:ext>
                </a:extLst>
              </p:cNvPr>
              <p:cNvSpPr>
                <a:spLocks noRot="1" noChangeAspect="1" noMove="1" noResize="1" noEditPoints="1" noAdjustHandles="1" noChangeArrowheads="1" noChangeShapeType="1" noTextEdit="1"/>
              </p:cNvSpPr>
              <p:nvPr/>
            </p:nvSpPr>
            <p:spPr>
              <a:xfrm>
                <a:off x="838199" y="1201057"/>
                <a:ext cx="10515601" cy="2418996"/>
              </a:xfrm>
              <a:prstGeom prst="rect">
                <a:avLst/>
              </a:prstGeom>
              <a:blipFill>
                <a:blip r:embed="rId3"/>
                <a:stretch>
                  <a:fillRect l="-579" t="-1259" b="-3526"/>
                </a:stretch>
              </a:blipFill>
            </p:spPr>
            <p:txBody>
              <a:bodyPr/>
              <a:lstStyle/>
              <a:p>
                <a:r>
                  <a:rPr lang="ru-RU">
                    <a:noFill/>
                  </a:rPr>
                  <a:t> </a:t>
                </a:r>
              </a:p>
            </p:txBody>
          </p:sp>
        </mc:Fallback>
      </mc:AlternateContent>
      <p:sp>
        <p:nvSpPr>
          <p:cNvPr id="9" name="Прямоугольник 8"/>
          <p:cNvSpPr/>
          <p:nvPr/>
        </p:nvSpPr>
        <p:spPr>
          <a:xfrm>
            <a:off x="838199" y="5365899"/>
            <a:ext cx="10515601" cy="1015663"/>
          </a:xfrm>
          <a:prstGeom prst="rect">
            <a:avLst/>
          </a:prstGeom>
        </p:spPr>
        <p:txBody>
          <a:bodyPr wrap="square">
            <a:spAutoFit/>
          </a:bodyPr>
          <a:lstStyle/>
          <a:p>
            <a:pPr lvl="0" algn="ctr">
              <a:defRPr/>
            </a:pPr>
            <a:r>
              <a:rPr lang="ru-RU" sz="2000" u="sng" dirty="0">
                <a:solidFill>
                  <a:prstClr val="black"/>
                </a:solidFill>
                <a:latin typeface="Palatino Linotype" panose="02040502050505030304" pitchFamily="18" charset="0"/>
              </a:rPr>
              <a:t>Заключительная стадия </a:t>
            </a:r>
            <a:r>
              <a:rPr lang="ru-RU" sz="2000" u="sng" dirty="0" err="1">
                <a:solidFill>
                  <a:prstClr val="black"/>
                </a:solidFill>
                <a:latin typeface="Palatino Linotype" panose="02040502050505030304" pitchFamily="18" charset="0"/>
              </a:rPr>
              <a:t>термализации</a:t>
            </a:r>
            <a:r>
              <a:rPr lang="ru-RU" sz="2000" u="sng" dirty="0">
                <a:solidFill>
                  <a:prstClr val="black"/>
                </a:solidFill>
                <a:latin typeface="Palatino Linotype" panose="02040502050505030304" pitchFamily="18" charset="0"/>
              </a:rPr>
              <a:t> </a:t>
            </a:r>
            <a:r>
              <a:rPr lang="ru-RU" sz="2000" dirty="0">
                <a:solidFill>
                  <a:prstClr val="black"/>
                </a:solidFill>
                <a:latin typeface="Palatino Linotype" panose="02040502050505030304" pitchFamily="18" charset="0"/>
              </a:rPr>
              <a:t>– достижение теплового равновесия нейтронов с атомами замедлителя</a:t>
            </a:r>
            <a:r>
              <a:rPr lang="ru-RU" sz="2000" dirty="0" smtClean="0">
                <a:solidFill>
                  <a:prstClr val="black"/>
                </a:solidFill>
                <a:latin typeface="Palatino Linotype" panose="02040502050505030304" pitchFamily="18" charset="0"/>
              </a:rPr>
              <a:t>. Теплый замедлитель (300</a:t>
            </a:r>
            <a:r>
              <a:rPr lang="en-US" sz="2000" dirty="0" smtClean="0">
                <a:solidFill>
                  <a:prstClr val="black"/>
                </a:solidFill>
                <a:latin typeface="Palatino Linotype" panose="02040502050505030304" pitchFamily="18" charset="0"/>
              </a:rPr>
              <a:t>K)</a:t>
            </a:r>
            <a:r>
              <a:rPr lang="ru-RU" sz="2000" dirty="0" smtClean="0">
                <a:solidFill>
                  <a:prstClr val="black"/>
                </a:solidFill>
                <a:latin typeface="Palatino Linotype" panose="02040502050505030304" pitchFamily="18" charset="0"/>
              </a:rPr>
              <a:t> – тепловые нейтроны;</a:t>
            </a:r>
            <a:br>
              <a:rPr lang="ru-RU" sz="2000" dirty="0" smtClean="0">
                <a:solidFill>
                  <a:prstClr val="black"/>
                </a:solidFill>
                <a:latin typeface="Palatino Linotype" panose="02040502050505030304" pitchFamily="18" charset="0"/>
              </a:rPr>
            </a:br>
            <a:r>
              <a:rPr lang="ru-RU" sz="2000" dirty="0" smtClean="0">
                <a:solidFill>
                  <a:prstClr val="black"/>
                </a:solidFill>
                <a:latin typeface="Palatino Linotype" panose="02040502050505030304" pitchFamily="18" charset="0"/>
              </a:rPr>
              <a:t>криогенный замедлитель (20-30К</a:t>
            </a:r>
            <a:r>
              <a:rPr lang="ru-RU" sz="2000" dirty="0">
                <a:solidFill>
                  <a:prstClr val="black"/>
                </a:solidFill>
                <a:latin typeface="Palatino Linotype" panose="02040502050505030304" pitchFamily="18" charset="0"/>
              </a:rPr>
              <a:t>, </a:t>
            </a:r>
            <a:r>
              <a:rPr lang="ru-RU" sz="2000" dirty="0" err="1" smtClean="0">
                <a:solidFill>
                  <a:prstClr val="black"/>
                </a:solidFill>
                <a:latin typeface="Palatino Linotype" panose="02040502050505030304" pitchFamily="18" charset="0"/>
              </a:rPr>
              <a:t>мезитилен</a:t>
            </a:r>
            <a:r>
              <a:rPr lang="ru-RU" sz="2000" dirty="0" smtClean="0">
                <a:solidFill>
                  <a:prstClr val="black"/>
                </a:solidFill>
                <a:latin typeface="Palatino Linotype" panose="02040502050505030304" pitchFamily="18" charset="0"/>
              </a:rPr>
              <a:t>, жидкий </a:t>
            </a:r>
            <a:r>
              <a:rPr lang="en-US" sz="2000" dirty="0" smtClean="0">
                <a:solidFill>
                  <a:prstClr val="black"/>
                </a:solidFill>
                <a:latin typeface="Palatino Linotype" panose="02040502050505030304" pitchFamily="18" charset="0"/>
              </a:rPr>
              <a:t>H</a:t>
            </a:r>
            <a:r>
              <a:rPr lang="ru-RU" sz="2000" dirty="0" smtClean="0">
                <a:solidFill>
                  <a:prstClr val="black"/>
                </a:solidFill>
                <a:latin typeface="Palatino Linotype" panose="02040502050505030304" pitchFamily="18" charset="0"/>
              </a:rPr>
              <a:t> или </a:t>
            </a:r>
            <a:r>
              <a:rPr lang="en-US" sz="2000" dirty="0" smtClean="0">
                <a:solidFill>
                  <a:prstClr val="black"/>
                </a:solidFill>
                <a:latin typeface="Palatino Linotype" panose="02040502050505030304" pitchFamily="18" charset="0"/>
              </a:rPr>
              <a:t>D</a:t>
            </a:r>
            <a:r>
              <a:rPr lang="ru-RU" sz="2000" dirty="0" smtClean="0">
                <a:solidFill>
                  <a:prstClr val="black"/>
                </a:solidFill>
                <a:latin typeface="Palatino Linotype" panose="02040502050505030304" pitchFamily="18" charset="0"/>
              </a:rPr>
              <a:t>) – холодные нейтроны.</a:t>
            </a:r>
            <a:endParaRPr lang="ru-RU" sz="2000" dirty="0">
              <a:solidFill>
                <a:prstClr val="black"/>
              </a:solidFill>
              <a:latin typeface="Palatino Linotype" panose="02040502050505030304" pitchFamily="18" charset="0"/>
            </a:endParaRPr>
          </a:p>
        </p:txBody>
      </p:sp>
      <p:sp>
        <p:nvSpPr>
          <p:cNvPr id="10" name="Номер слайда 9"/>
          <p:cNvSpPr>
            <a:spLocks noGrp="1"/>
          </p:cNvSpPr>
          <p:nvPr>
            <p:ph type="sldNum" sz="quarter" idx="12"/>
          </p:nvPr>
        </p:nvSpPr>
        <p:spPr/>
        <p:txBody>
          <a:bodyPr/>
          <a:lstStyle/>
          <a:p>
            <a:fld id="{1DE01969-94A4-40D7-99FB-CC04F57F5503}" type="slidenum">
              <a:rPr lang="ru-RU" smtClean="0"/>
              <a:pPr/>
              <a:t>12</a:t>
            </a:fld>
            <a:endParaRPr lang="ru-RU" dirty="0"/>
          </a:p>
        </p:txBody>
      </p:sp>
    </p:spTree>
    <p:extLst>
      <p:ext uri="{BB962C8B-B14F-4D97-AF65-F5344CB8AC3E}">
        <p14:creationId xmlns:p14="http://schemas.microsoft.com/office/powerpoint/2010/main" val="162107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Сравнение различных спектров (</a:t>
            </a:r>
            <a:r>
              <a:rPr lang="en-US" dirty="0"/>
              <a:t>20 </a:t>
            </a:r>
            <a:r>
              <a:rPr lang="en-US" dirty="0" smtClean="0"/>
              <a:t>MW</a:t>
            </a:r>
            <a:r>
              <a:rPr lang="ru-RU" dirty="0"/>
              <a:t>,</a:t>
            </a:r>
            <a:r>
              <a:rPr lang="en-US" dirty="0"/>
              <a:t> FRM II</a:t>
            </a:r>
            <a:r>
              <a:rPr lang="ru-RU" dirty="0" smtClean="0"/>
              <a:t>)</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048" y="1085968"/>
            <a:ext cx="7279851" cy="5090267"/>
          </a:xfrm>
          <a:prstGeom prst="rect">
            <a:avLst/>
          </a:prstGeom>
        </p:spPr>
      </p:pic>
      <p:sp>
        <p:nvSpPr>
          <p:cNvPr id="8" name="Номер слайда 7"/>
          <p:cNvSpPr>
            <a:spLocks noGrp="1"/>
          </p:cNvSpPr>
          <p:nvPr>
            <p:ph type="sldNum" sz="quarter" idx="12"/>
          </p:nvPr>
        </p:nvSpPr>
        <p:spPr/>
        <p:txBody>
          <a:bodyPr/>
          <a:lstStyle/>
          <a:p>
            <a:fld id="{1DE01969-94A4-40D7-99FB-CC04F57F5503}" type="slidenum">
              <a:rPr lang="ru-RU" smtClean="0"/>
              <a:pPr/>
              <a:t>13</a:t>
            </a:fld>
            <a:endParaRPr lang="ru-RU" dirty="0"/>
          </a:p>
        </p:txBody>
      </p:sp>
    </p:spTree>
    <p:extLst>
      <p:ext uri="{BB962C8B-B14F-4D97-AF65-F5344CB8AC3E}">
        <p14:creationId xmlns:p14="http://schemas.microsoft.com/office/powerpoint/2010/main" val="4091443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Применение холодных нейтронов</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1255594"/>
            <a:ext cx="6809812" cy="4128448"/>
          </a:xfrm>
          <a:prstGeom prst="rect">
            <a:avLst/>
          </a:prstGeom>
        </p:spPr>
      </p:pic>
      <p:sp>
        <p:nvSpPr>
          <p:cNvPr id="11" name="Объект 2"/>
          <p:cNvSpPr>
            <a:spLocks noGrp="1"/>
          </p:cNvSpPr>
          <p:nvPr>
            <p:ph idx="1"/>
          </p:nvPr>
        </p:nvSpPr>
        <p:spPr>
          <a:xfrm>
            <a:off x="7833815" y="1059680"/>
            <a:ext cx="3519984" cy="5117284"/>
          </a:xfrm>
        </p:spPr>
        <p:txBody>
          <a:bodyPr>
            <a:normAutofit/>
          </a:bodyPr>
          <a:lstStyle/>
          <a:p>
            <a:pPr marL="0" indent="0">
              <a:buNone/>
            </a:pPr>
            <a:r>
              <a:rPr lang="ru-RU" sz="2000" u="sng" dirty="0" smtClean="0"/>
              <a:t>Методики нейтронного рассеяния:</a:t>
            </a:r>
          </a:p>
          <a:p>
            <a:r>
              <a:rPr lang="en-US" sz="2000" dirty="0" smtClean="0"/>
              <a:t>SANS;</a:t>
            </a:r>
          </a:p>
          <a:p>
            <a:r>
              <a:rPr lang="ru-RU" sz="2000" dirty="0"/>
              <a:t>с</a:t>
            </a:r>
            <a:r>
              <a:rPr lang="ru-RU" sz="2000" dirty="0" smtClean="0"/>
              <a:t>пектрометрия;</a:t>
            </a:r>
          </a:p>
          <a:p>
            <a:r>
              <a:rPr lang="en-US" sz="2000" dirty="0"/>
              <a:t>s</a:t>
            </a:r>
            <a:r>
              <a:rPr lang="en-US" sz="2000" dirty="0" smtClean="0"/>
              <a:t>pin-echo;</a:t>
            </a:r>
          </a:p>
          <a:p>
            <a:r>
              <a:rPr lang="ru-RU" sz="2000" dirty="0" err="1" smtClean="0"/>
              <a:t>рефлектометрия</a:t>
            </a:r>
            <a:r>
              <a:rPr lang="ru-RU" sz="2000" dirty="0"/>
              <a:t>;</a:t>
            </a:r>
            <a:endParaRPr lang="ru-RU" sz="2000" dirty="0" smtClean="0"/>
          </a:p>
          <a:p>
            <a:r>
              <a:rPr lang="ru-RU" sz="2000" dirty="0" smtClean="0"/>
              <a:t>др.</a:t>
            </a:r>
          </a:p>
          <a:p>
            <a:endParaRPr lang="ru-RU" sz="2000" dirty="0" smtClean="0"/>
          </a:p>
          <a:p>
            <a:pPr marL="0" indent="0">
              <a:buNone/>
            </a:pPr>
            <a:r>
              <a:rPr lang="ru-RU" sz="2000" u="sng" dirty="0" smtClean="0"/>
              <a:t>Фундаментальная физика:</a:t>
            </a:r>
            <a:endParaRPr lang="ru-RU" sz="2000" u="sng" dirty="0"/>
          </a:p>
          <a:p>
            <a:r>
              <a:rPr lang="ru-RU" sz="2000" dirty="0" smtClean="0"/>
              <a:t>нейтронные осцилляции</a:t>
            </a:r>
            <a:r>
              <a:rPr lang="en-US" sz="2000" dirty="0" smtClean="0"/>
              <a:t>;</a:t>
            </a:r>
          </a:p>
          <a:p>
            <a:r>
              <a:rPr lang="ru-RU" sz="2000" dirty="0" smtClean="0"/>
              <a:t>время жизни;</a:t>
            </a:r>
          </a:p>
          <a:p>
            <a:r>
              <a:rPr lang="ru-RU" sz="2000" dirty="0" smtClean="0"/>
              <a:t>др.</a:t>
            </a:r>
            <a:endParaRPr lang="ru-RU" sz="2000" dirty="0"/>
          </a:p>
        </p:txBody>
      </p:sp>
      <p:sp>
        <p:nvSpPr>
          <p:cNvPr id="12" name="Номер слайда 11"/>
          <p:cNvSpPr>
            <a:spLocks noGrp="1"/>
          </p:cNvSpPr>
          <p:nvPr>
            <p:ph type="sldNum" sz="quarter" idx="12"/>
          </p:nvPr>
        </p:nvSpPr>
        <p:spPr/>
        <p:txBody>
          <a:bodyPr/>
          <a:lstStyle/>
          <a:p>
            <a:fld id="{1DE01969-94A4-40D7-99FB-CC04F57F5503}" type="slidenum">
              <a:rPr lang="ru-RU" smtClean="0"/>
              <a:pPr/>
              <a:t>14</a:t>
            </a:fld>
            <a:endParaRPr lang="ru-RU" dirty="0"/>
          </a:p>
        </p:txBody>
      </p:sp>
    </p:spTree>
    <p:extLst>
      <p:ext uri="{BB962C8B-B14F-4D97-AF65-F5344CB8AC3E}">
        <p14:creationId xmlns:p14="http://schemas.microsoft.com/office/powerpoint/2010/main" val="28673628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Ультра- и очень холодные нейтроны (УХН </a:t>
            </a:r>
            <a:r>
              <a:rPr lang="en-US" dirty="0" smtClean="0"/>
              <a:t>/</a:t>
            </a:r>
            <a:r>
              <a:rPr lang="ru-RU" dirty="0" smtClean="0"/>
              <a:t> ОХН)</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Рисунок 6"/>
          <p:cNvPicPr>
            <a:picLocks noChangeAspect="1"/>
          </p:cNvPicPr>
          <p:nvPr/>
        </p:nvPicPr>
        <p:blipFill>
          <a:blip r:embed="rId2"/>
          <a:stretch>
            <a:fillRect/>
          </a:stretch>
        </p:blipFill>
        <p:spPr>
          <a:xfrm>
            <a:off x="1841500" y="1263518"/>
            <a:ext cx="9753600" cy="5092832"/>
          </a:xfrm>
          <a:prstGeom prst="rect">
            <a:avLst/>
          </a:prstGeom>
        </p:spPr>
      </p:pic>
      <p:sp>
        <p:nvSpPr>
          <p:cNvPr id="12" name="Полилиния 11"/>
          <p:cNvSpPr/>
          <p:nvPr/>
        </p:nvSpPr>
        <p:spPr>
          <a:xfrm>
            <a:off x="3207224" y="5022376"/>
            <a:ext cx="150125" cy="409433"/>
          </a:xfrm>
          <a:custGeom>
            <a:avLst/>
            <a:gdLst>
              <a:gd name="connsiteX0" fmla="*/ 150125 w 163773"/>
              <a:gd name="connsiteY0" fmla="*/ 0 h 300251"/>
              <a:gd name="connsiteX1" fmla="*/ 163773 w 163773"/>
              <a:gd name="connsiteY1" fmla="*/ 300251 h 300251"/>
              <a:gd name="connsiteX2" fmla="*/ 0 w 163773"/>
              <a:gd name="connsiteY2" fmla="*/ 300251 h 300251"/>
              <a:gd name="connsiteX3" fmla="*/ 27296 w 163773"/>
              <a:gd name="connsiteY3" fmla="*/ 204717 h 300251"/>
              <a:gd name="connsiteX4" fmla="*/ 150125 w 163773"/>
              <a:gd name="connsiteY4" fmla="*/ 0 h 30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73" h="300251">
                <a:moveTo>
                  <a:pt x="150125" y="0"/>
                </a:moveTo>
                <a:lnTo>
                  <a:pt x="163773" y="300251"/>
                </a:lnTo>
                <a:lnTo>
                  <a:pt x="0" y="300251"/>
                </a:lnTo>
                <a:lnTo>
                  <a:pt x="27296" y="204717"/>
                </a:lnTo>
                <a:lnTo>
                  <a:pt x="150125" y="0"/>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mc:Choice xmlns:a14="http://schemas.microsoft.com/office/drawing/2010/main" Requires="a14">
          <p:sp>
            <p:nvSpPr>
              <p:cNvPr id="13" name="Прямоугольник 12"/>
              <p:cNvSpPr/>
              <p:nvPr/>
            </p:nvSpPr>
            <p:spPr>
              <a:xfrm>
                <a:off x="1156680" y="5227092"/>
                <a:ext cx="1367682" cy="714876"/>
              </a:xfrm>
              <a:prstGeom prst="rect">
                <a:avLst/>
              </a:prstGeom>
            </p:spPr>
            <p:txBody>
              <a:bodyPr wrap="none">
                <a:spAutoFit/>
              </a:bodyPr>
              <a:lstStyle/>
              <a:p>
                <a:pPr algn="ctr"/>
                <a:r>
                  <a:rPr lang="ru-RU" sz="2000" dirty="0" smtClean="0">
                    <a:solidFill>
                      <a:srgbClr val="FF0000"/>
                    </a:solidFill>
                    <a:latin typeface="Cambria Math" panose="02040503050406030204" pitchFamily="18" charset="0"/>
                  </a:rPr>
                  <a:t>Доля УХН:</a:t>
                </a:r>
              </a:p>
              <a:p>
                <a:pPr algn="ctr"/>
                <a14:m>
                  <m:oMathPara xmlns:m="http://schemas.openxmlformats.org/officeDocument/2006/math">
                    <m:oMathParaPr>
                      <m:jc m:val="centerGroup"/>
                    </m:oMathParaPr>
                    <m:oMath xmlns:m="http://schemas.openxmlformats.org/officeDocument/2006/math">
                      <m:r>
                        <a:rPr lang="ru-RU" sz="2000" b="1" i="1" smtClean="0">
                          <a:solidFill>
                            <a:srgbClr val="FF0000"/>
                          </a:solidFill>
                          <a:latin typeface="Cambria Math" panose="02040503050406030204" pitchFamily="18" charset="0"/>
                        </a:rPr>
                        <m:t>𝟓</m:t>
                      </m:r>
                      <m:r>
                        <a:rPr lang="ru-RU" sz="2000" b="1" i="1">
                          <a:solidFill>
                            <a:srgbClr val="FF0000"/>
                          </a:solidFill>
                          <a:latin typeface="Cambria Math" panose="02040503050406030204" pitchFamily="18" charset="0"/>
                          <a:ea typeface="Cambria Math" panose="02040503050406030204" pitchFamily="18" charset="0"/>
                        </a:rPr>
                        <m:t>∙</m:t>
                      </m:r>
                      <m:sSup>
                        <m:sSupPr>
                          <m:ctrlPr>
                            <a:rPr lang="ru-RU" sz="2000" b="1" i="1">
                              <a:solidFill>
                                <a:srgbClr val="FF0000"/>
                              </a:solidFill>
                              <a:latin typeface="Cambria Math" panose="02040503050406030204" pitchFamily="18" charset="0"/>
                              <a:ea typeface="Cambria Math" panose="02040503050406030204" pitchFamily="18" charset="0"/>
                            </a:rPr>
                          </m:ctrlPr>
                        </m:sSupPr>
                        <m:e>
                          <m:r>
                            <a:rPr lang="ru-RU" sz="2000" b="1" i="1">
                              <a:solidFill>
                                <a:srgbClr val="FF0000"/>
                              </a:solidFill>
                              <a:latin typeface="Cambria Math" panose="02040503050406030204" pitchFamily="18" charset="0"/>
                              <a:ea typeface="Cambria Math" panose="02040503050406030204" pitchFamily="18" charset="0"/>
                            </a:rPr>
                            <m:t>𝟏𝟎</m:t>
                          </m:r>
                        </m:e>
                        <m:sup>
                          <m:r>
                            <a:rPr lang="ru-RU" sz="2000" b="1" i="1">
                              <a:solidFill>
                                <a:srgbClr val="FF0000"/>
                              </a:solidFill>
                              <a:latin typeface="Cambria Math" panose="02040503050406030204" pitchFamily="18" charset="0"/>
                              <a:ea typeface="Cambria Math" panose="02040503050406030204" pitchFamily="18" charset="0"/>
                            </a:rPr>
                            <m:t>−</m:t>
                          </m:r>
                          <m:r>
                            <a:rPr lang="ru-RU" sz="2000" b="1" i="1">
                              <a:solidFill>
                                <a:srgbClr val="FF0000"/>
                              </a:solidFill>
                              <a:latin typeface="Cambria Math" panose="02040503050406030204" pitchFamily="18" charset="0"/>
                              <a:ea typeface="Cambria Math" panose="02040503050406030204" pitchFamily="18" charset="0"/>
                            </a:rPr>
                            <m:t>𝟏𝟐</m:t>
                          </m:r>
                        </m:sup>
                      </m:sSup>
                    </m:oMath>
                  </m:oMathPara>
                </a14:m>
                <a:endParaRPr lang="ru-RU" sz="2000" b="1" dirty="0">
                  <a:solidFill>
                    <a:srgbClr val="FF0000"/>
                  </a:solidFill>
                </a:endParaRPr>
              </a:p>
            </p:txBody>
          </p:sp>
        </mc:Choice>
        <mc:Fallback>
          <p:sp>
            <p:nvSpPr>
              <p:cNvPr id="13" name="Прямоугольник 12"/>
              <p:cNvSpPr>
                <a:spLocks noRot="1" noChangeAspect="1" noMove="1" noResize="1" noEditPoints="1" noAdjustHandles="1" noChangeArrowheads="1" noChangeShapeType="1" noTextEdit="1"/>
              </p:cNvSpPr>
              <p:nvPr/>
            </p:nvSpPr>
            <p:spPr>
              <a:xfrm>
                <a:off x="1156680" y="5227092"/>
                <a:ext cx="1367682" cy="714876"/>
              </a:xfrm>
              <a:prstGeom prst="rect">
                <a:avLst/>
              </a:prstGeom>
              <a:blipFill>
                <a:blip r:embed="rId3"/>
                <a:stretch>
                  <a:fillRect l="-4911" t="-4237" r="-4018"/>
                </a:stretch>
              </a:blipFill>
            </p:spPr>
            <p:txBody>
              <a:bodyPr/>
              <a:lstStyle/>
              <a:p>
                <a:r>
                  <a:rPr lang="ru-RU">
                    <a:noFill/>
                  </a:rPr>
                  <a:t> </a:t>
                </a:r>
              </a:p>
            </p:txBody>
          </p:sp>
        </mc:Fallback>
      </mc:AlternateContent>
      <p:sp>
        <p:nvSpPr>
          <p:cNvPr id="14" name="Номер слайда 13"/>
          <p:cNvSpPr>
            <a:spLocks noGrp="1"/>
          </p:cNvSpPr>
          <p:nvPr>
            <p:ph type="sldNum" sz="quarter" idx="12"/>
          </p:nvPr>
        </p:nvSpPr>
        <p:spPr/>
        <p:txBody>
          <a:bodyPr/>
          <a:lstStyle/>
          <a:p>
            <a:fld id="{1DE01969-94A4-40D7-99FB-CC04F57F5503}" type="slidenum">
              <a:rPr lang="ru-RU" smtClean="0"/>
              <a:pPr/>
              <a:t>15</a:t>
            </a:fld>
            <a:endParaRPr lang="ru-RU" dirty="0"/>
          </a:p>
        </p:txBody>
      </p:sp>
    </p:spTree>
    <p:extLst>
      <p:ext uri="{BB962C8B-B14F-4D97-AF65-F5344CB8AC3E}">
        <p14:creationId xmlns:p14="http://schemas.microsoft.com/office/powerpoint/2010/main" val="9816660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Предыстория УХН</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grpSp>
        <p:nvGrpSpPr>
          <p:cNvPr id="7" name="Группа 6"/>
          <p:cNvGrpSpPr/>
          <p:nvPr/>
        </p:nvGrpSpPr>
        <p:grpSpPr>
          <a:xfrm>
            <a:off x="4569257" y="1077274"/>
            <a:ext cx="2232249" cy="5116593"/>
            <a:chOff x="3083318" y="1226778"/>
            <a:chExt cx="2232249" cy="5116593"/>
          </a:xfrm>
        </p:grpSpPr>
        <p:pic>
          <p:nvPicPr>
            <p:cNvPr id="8" name="Picture 4" descr="&amp;Ecy;&amp;ncy;&amp;rcy;&amp;icy;&amp;kcy;&amp;ocy; &amp;Fcy;&amp;iecy;&amp;rcy;&amp;mcy;&amp;icy; (Enrico Fermi)"/>
            <p:cNvPicPr>
              <a:picLocks noChangeAspect="1" noChangeArrowheads="1"/>
            </p:cNvPicPr>
            <p:nvPr/>
          </p:nvPicPr>
          <p:blipFill>
            <a:blip r:embed="rId2" cstate="print"/>
            <a:srcRect/>
            <a:stretch>
              <a:fillRect/>
            </a:stretch>
          </p:blipFill>
          <p:spPr bwMode="auto">
            <a:xfrm>
              <a:off x="3083318" y="1700706"/>
              <a:ext cx="2232249" cy="3136310"/>
            </a:xfrm>
            <a:prstGeom prst="rect">
              <a:avLst/>
            </a:prstGeom>
            <a:noFill/>
          </p:spPr>
        </p:pic>
        <p:sp>
          <p:nvSpPr>
            <p:cNvPr id="9" name="TextBox 8"/>
            <p:cNvSpPr txBox="1"/>
            <p:nvPr/>
          </p:nvSpPr>
          <p:spPr>
            <a:xfrm>
              <a:off x="3724549" y="1226778"/>
              <a:ext cx="902811" cy="523220"/>
            </a:xfrm>
            <a:prstGeom prst="rect">
              <a:avLst/>
            </a:prstGeom>
            <a:noFill/>
          </p:spPr>
          <p:txBody>
            <a:bodyPr wrap="none" rtlCol="0">
              <a:spAutoFit/>
            </a:bodyPr>
            <a:lstStyle/>
            <a:p>
              <a:pPr algn="ctr"/>
              <a:r>
                <a:rPr lang="en-US" sz="2800" dirty="0">
                  <a:latin typeface="Palatino Linotype" panose="02040502050505030304" pitchFamily="18" charset="0"/>
                </a:rPr>
                <a:t>1950</a:t>
              </a:r>
              <a:endParaRPr lang="en-US" sz="3200" dirty="0">
                <a:latin typeface="Palatino Linotype" panose="02040502050505030304" pitchFamily="18" charset="0"/>
              </a:endParaRPr>
            </a:p>
          </p:txBody>
        </p:sp>
        <p:pic>
          <p:nvPicPr>
            <p:cNvPr id="10" name="Рисунок 9" descr="IMG1.gif"/>
            <p:cNvPicPr>
              <a:picLocks noChangeAspect="1"/>
            </p:cNvPicPr>
            <p:nvPr/>
          </p:nvPicPr>
          <p:blipFill>
            <a:blip r:embed="rId3" cstate="print"/>
            <a:stretch>
              <a:fillRect/>
            </a:stretch>
          </p:blipFill>
          <p:spPr>
            <a:xfrm>
              <a:off x="3314233" y="4914912"/>
              <a:ext cx="1656184" cy="1428459"/>
            </a:xfrm>
            <a:prstGeom prst="rect">
              <a:avLst/>
            </a:prstGeom>
          </p:spPr>
        </p:pic>
      </p:grpSp>
      <p:grpSp>
        <p:nvGrpSpPr>
          <p:cNvPr id="12" name="Группа 11"/>
          <p:cNvGrpSpPr/>
          <p:nvPr/>
        </p:nvGrpSpPr>
        <p:grpSpPr>
          <a:xfrm>
            <a:off x="841586" y="1077274"/>
            <a:ext cx="2646878" cy="4361023"/>
            <a:chOff x="61691" y="1124744"/>
            <a:chExt cx="2646878" cy="4361023"/>
          </a:xfrm>
        </p:grpSpPr>
        <p:pic>
          <p:nvPicPr>
            <p:cNvPr id="13" name="Picture 4" descr="Файл:Chadwick.jpg"/>
            <p:cNvPicPr>
              <a:picLocks noChangeAspect="1" noChangeArrowheads="1"/>
            </p:cNvPicPr>
            <p:nvPr/>
          </p:nvPicPr>
          <p:blipFill>
            <a:blip r:embed="rId4" cstate="print"/>
            <a:srcRect/>
            <a:stretch>
              <a:fillRect/>
            </a:stretch>
          </p:blipFill>
          <p:spPr bwMode="auto">
            <a:xfrm>
              <a:off x="269006" y="1591865"/>
              <a:ext cx="2232248" cy="3157037"/>
            </a:xfrm>
            <a:prstGeom prst="rect">
              <a:avLst/>
            </a:prstGeom>
            <a:noFill/>
          </p:spPr>
        </p:pic>
        <p:sp>
          <p:nvSpPr>
            <p:cNvPr id="14" name="TextBox 13"/>
            <p:cNvSpPr txBox="1"/>
            <p:nvPr/>
          </p:nvSpPr>
          <p:spPr>
            <a:xfrm>
              <a:off x="61691" y="4777881"/>
              <a:ext cx="2646878" cy="707886"/>
            </a:xfrm>
            <a:prstGeom prst="rect">
              <a:avLst/>
            </a:prstGeom>
            <a:noFill/>
          </p:spPr>
          <p:txBody>
            <a:bodyPr wrap="none" rtlCol="0">
              <a:spAutoFit/>
            </a:bodyPr>
            <a:lstStyle/>
            <a:p>
              <a:r>
                <a:rPr lang="ru-RU" sz="2000" dirty="0">
                  <a:latin typeface="Palatino Linotype" panose="02040502050505030304" pitchFamily="18" charset="0"/>
                </a:rPr>
                <a:t>Открытие нейтрона</a:t>
              </a:r>
            </a:p>
            <a:p>
              <a:r>
                <a:rPr lang="ru-RU" sz="2000" dirty="0" smtClean="0">
                  <a:latin typeface="Palatino Linotype" panose="02040502050505030304" pitchFamily="18" charset="0"/>
                </a:rPr>
                <a:t>Сэр </a:t>
              </a:r>
              <a:r>
                <a:rPr lang="ru-RU" sz="2000" dirty="0">
                  <a:latin typeface="Palatino Linotype" panose="02040502050505030304" pitchFamily="18" charset="0"/>
                </a:rPr>
                <a:t>Джеймс Чедвик</a:t>
              </a:r>
              <a:endParaRPr lang="en-US" sz="2000" dirty="0">
                <a:latin typeface="Palatino Linotype" panose="02040502050505030304" pitchFamily="18" charset="0"/>
              </a:endParaRPr>
            </a:p>
          </p:txBody>
        </p:sp>
        <p:sp>
          <p:nvSpPr>
            <p:cNvPr id="15" name="TextBox 14"/>
            <p:cNvSpPr txBox="1"/>
            <p:nvPr/>
          </p:nvSpPr>
          <p:spPr>
            <a:xfrm>
              <a:off x="933725" y="1124744"/>
              <a:ext cx="902811" cy="523220"/>
            </a:xfrm>
            <a:prstGeom prst="rect">
              <a:avLst/>
            </a:prstGeom>
            <a:noFill/>
          </p:spPr>
          <p:txBody>
            <a:bodyPr wrap="none" rtlCol="0">
              <a:spAutoFit/>
            </a:bodyPr>
            <a:lstStyle/>
            <a:p>
              <a:pPr algn="ctr"/>
              <a:r>
                <a:rPr lang="en-US" sz="2800" dirty="0" smtClean="0">
                  <a:latin typeface="Palatino Linotype" panose="02040502050505030304" pitchFamily="18" charset="0"/>
                </a:rPr>
                <a:t>1932</a:t>
              </a:r>
              <a:endParaRPr lang="en-US" sz="2800" dirty="0">
                <a:latin typeface="Palatino Linotype" panose="02040502050505030304" pitchFamily="18" charset="0"/>
              </a:endParaRPr>
            </a:p>
          </p:txBody>
        </p:sp>
      </p:grpSp>
      <p:pic>
        <p:nvPicPr>
          <p:cNvPr id="16" name="Рисунок 15" descr="IMG3.gif"/>
          <p:cNvPicPr>
            <a:picLocks noChangeAspect="1"/>
          </p:cNvPicPr>
          <p:nvPr/>
        </p:nvPicPr>
        <p:blipFill>
          <a:blip r:embed="rId5" cstate="print"/>
          <a:stretch>
            <a:fillRect/>
          </a:stretch>
        </p:blipFill>
        <p:spPr>
          <a:xfrm>
            <a:off x="1797458" y="5805297"/>
            <a:ext cx="5004048" cy="469812"/>
          </a:xfrm>
          <a:prstGeom prst="rect">
            <a:avLst/>
          </a:prstGeom>
        </p:spPr>
      </p:pic>
      <p:grpSp>
        <p:nvGrpSpPr>
          <p:cNvPr id="17" name="Группа 16"/>
          <p:cNvGrpSpPr/>
          <p:nvPr/>
        </p:nvGrpSpPr>
        <p:grpSpPr>
          <a:xfrm>
            <a:off x="7366000" y="1058193"/>
            <a:ext cx="3987800" cy="5204805"/>
            <a:chOff x="5231238" y="1053208"/>
            <a:chExt cx="3987800" cy="5204805"/>
          </a:xfrm>
        </p:grpSpPr>
        <p:grpSp>
          <p:nvGrpSpPr>
            <p:cNvPr id="18" name="Группа 21"/>
            <p:cNvGrpSpPr/>
            <p:nvPr/>
          </p:nvGrpSpPr>
          <p:grpSpPr>
            <a:xfrm>
              <a:off x="6184295" y="1053208"/>
              <a:ext cx="2081686" cy="3778981"/>
              <a:chOff x="6184295" y="1053208"/>
              <a:chExt cx="2081686" cy="3778981"/>
            </a:xfrm>
          </p:grpSpPr>
          <p:pic>
            <p:nvPicPr>
              <p:cNvPr id="20" name="Picture 10" descr="Zeld_60"/>
              <p:cNvPicPr>
                <a:picLocks noChangeAspect="1" noChangeArrowheads="1"/>
              </p:cNvPicPr>
              <p:nvPr/>
            </p:nvPicPr>
            <p:blipFill>
              <a:blip r:embed="rId6" cstate="print"/>
              <a:srcRect/>
              <a:stretch>
                <a:fillRect/>
              </a:stretch>
            </p:blipFill>
            <p:spPr bwMode="auto">
              <a:xfrm>
                <a:off x="6184295" y="1519821"/>
                <a:ext cx="2081686" cy="3312368"/>
              </a:xfrm>
              <a:prstGeom prst="rect">
                <a:avLst/>
              </a:prstGeom>
              <a:noFill/>
              <a:ln w="9525">
                <a:noFill/>
                <a:miter lim="800000"/>
                <a:headEnd/>
                <a:tailEnd/>
              </a:ln>
            </p:spPr>
          </p:pic>
          <p:sp>
            <p:nvSpPr>
              <p:cNvPr id="21" name="TextBox 20"/>
              <p:cNvSpPr txBox="1"/>
              <p:nvPr/>
            </p:nvSpPr>
            <p:spPr>
              <a:xfrm>
                <a:off x="6773733" y="1053208"/>
                <a:ext cx="902811" cy="523220"/>
              </a:xfrm>
              <a:prstGeom prst="rect">
                <a:avLst/>
              </a:prstGeom>
              <a:noFill/>
            </p:spPr>
            <p:txBody>
              <a:bodyPr wrap="none" rtlCol="0">
                <a:spAutoFit/>
              </a:bodyPr>
              <a:lstStyle/>
              <a:p>
                <a:pPr algn="ctr"/>
                <a:r>
                  <a:rPr lang="en-US" sz="2800" dirty="0" smtClean="0">
                    <a:latin typeface="Palatino Linotype" panose="02040502050505030304" pitchFamily="18" charset="0"/>
                  </a:rPr>
                  <a:t>1959</a:t>
                </a:r>
                <a:endParaRPr lang="en-US" sz="2800" dirty="0">
                  <a:latin typeface="Palatino Linotype" panose="02040502050505030304" pitchFamily="18" charset="0"/>
                </a:endParaRPr>
              </a:p>
            </p:txBody>
          </p:sp>
        </p:grpSp>
        <p:pic>
          <p:nvPicPr>
            <p:cNvPr id="19" name="Picture 12"/>
            <p:cNvPicPr>
              <a:picLocks noChangeAspect="1" noChangeArrowheads="1"/>
            </p:cNvPicPr>
            <p:nvPr/>
          </p:nvPicPr>
          <p:blipFill>
            <a:blip r:embed="rId7" cstate="print"/>
            <a:srcRect/>
            <a:stretch>
              <a:fillRect/>
            </a:stretch>
          </p:blipFill>
          <p:spPr bwMode="auto">
            <a:xfrm>
              <a:off x="5231238" y="4818151"/>
              <a:ext cx="3987800" cy="1439862"/>
            </a:xfrm>
            <a:prstGeom prst="rect">
              <a:avLst/>
            </a:prstGeom>
            <a:noFill/>
            <a:ln w="9525">
              <a:noFill/>
              <a:miter lim="800000"/>
              <a:headEnd/>
              <a:tailEnd/>
            </a:ln>
          </p:spPr>
        </p:pic>
      </p:grpSp>
      <p:sp>
        <p:nvSpPr>
          <p:cNvPr id="22" name="Номер слайда 21"/>
          <p:cNvSpPr>
            <a:spLocks noGrp="1"/>
          </p:cNvSpPr>
          <p:nvPr>
            <p:ph type="sldNum" sz="quarter" idx="12"/>
          </p:nvPr>
        </p:nvSpPr>
        <p:spPr/>
        <p:txBody>
          <a:bodyPr/>
          <a:lstStyle/>
          <a:p>
            <a:fld id="{1DE01969-94A4-40D7-99FB-CC04F57F5503}" type="slidenum">
              <a:rPr lang="ru-RU" smtClean="0"/>
              <a:pPr/>
              <a:t>16</a:t>
            </a:fld>
            <a:endParaRPr lang="ru-RU" dirty="0"/>
          </a:p>
        </p:txBody>
      </p:sp>
    </p:spTree>
    <p:extLst>
      <p:ext uri="{BB962C8B-B14F-4D97-AF65-F5344CB8AC3E}">
        <p14:creationId xmlns:p14="http://schemas.microsoft.com/office/powerpoint/2010/main" val="12177777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Квазипотенциал</a:t>
            </a:r>
            <a:r>
              <a:rPr lang="ru-RU" dirty="0" smtClean="0"/>
              <a:t> Ферми</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Рисунок 6"/>
          <p:cNvPicPr>
            <a:picLocks noChangeAspect="1"/>
          </p:cNvPicPr>
          <p:nvPr/>
        </p:nvPicPr>
        <p:blipFill>
          <a:blip r:embed="rId2"/>
          <a:stretch>
            <a:fillRect/>
          </a:stretch>
        </p:blipFill>
        <p:spPr>
          <a:xfrm>
            <a:off x="838199" y="1470688"/>
            <a:ext cx="5562600" cy="3752850"/>
          </a:xfrm>
          <a:prstGeom prst="rect">
            <a:avLst/>
          </a:prstGeom>
        </p:spPr>
      </p:pic>
      <p:grpSp>
        <p:nvGrpSpPr>
          <p:cNvPr id="8" name="Group 39"/>
          <p:cNvGrpSpPr>
            <a:grpSpLocks/>
          </p:cNvGrpSpPr>
          <p:nvPr/>
        </p:nvGrpSpPr>
        <p:grpSpPr bwMode="auto">
          <a:xfrm>
            <a:off x="7256060" y="1783425"/>
            <a:ext cx="4038600" cy="3127375"/>
            <a:chOff x="480" y="864"/>
            <a:chExt cx="2544" cy="1970"/>
          </a:xfrm>
        </p:grpSpPr>
        <p:sp>
          <p:nvSpPr>
            <p:cNvPr id="9" name="Rectangle 18" descr="Широкий диагональный 2"/>
            <p:cNvSpPr>
              <a:spLocks noChangeArrowheads="1"/>
            </p:cNvSpPr>
            <p:nvPr/>
          </p:nvSpPr>
          <p:spPr bwMode="auto">
            <a:xfrm>
              <a:off x="1440" y="2160"/>
              <a:ext cx="1296" cy="384"/>
            </a:xfrm>
            <a:prstGeom prst="rect">
              <a:avLst/>
            </a:prstGeom>
            <a:pattFill prst="wdUpDiag">
              <a:fgClr>
                <a:schemeClr val="accent2"/>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ru-RU" altLang="ru-RU"/>
            </a:p>
          </p:txBody>
        </p:sp>
        <p:sp>
          <p:nvSpPr>
            <p:cNvPr id="10" name="Line 7"/>
            <p:cNvSpPr>
              <a:spLocks noChangeShapeType="1"/>
            </p:cNvSpPr>
            <p:nvPr/>
          </p:nvSpPr>
          <p:spPr bwMode="auto">
            <a:xfrm>
              <a:off x="672" y="1104"/>
              <a:ext cx="0" cy="15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 name="Line 8"/>
            <p:cNvSpPr>
              <a:spLocks noChangeShapeType="1"/>
            </p:cNvSpPr>
            <p:nvPr/>
          </p:nvSpPr>
          <p:spPr bwMode="auto">
            <a:xfrm>
              <a:off x="576" y="2544"/>
              <a:ext cx="2304" cy="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ru-RU"/>
            </a:p>
          </p:txBody>
        </p:sp>
        <p:sp>
          <p:nvSpPr>
            <p:cNvPr id="12" name="Text Box 9"/>
            <p:cNvSpPr txBox="1">
              <a:spLocks noChangeArrowheads="1"/>
            </p:cNvSpPr>
            <p:nvPr/>
          </p:nvSpPr>
          <p:spPr bwMode="auto">
            <a:xfrm>
              <a:off x="480" y="2496"/>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a:t>0</a:t>
              </a:r>
              <a:endParaRPr lang="ru-RU" altLang="ru-RU"/>
            </a:p>
          </p:txBody>
        </p:sp>
        <p:sp>
          <p:nvSpPr>
            <p:cNvPr id="13" name="Text Box 10"/>
            <p:cNvSpPr txBox="1">
              <a:spLocks noChangeArrowheads="1"/>
            </p:cNvSpPr>
            <p:nvPr/>
          </p:nvSpPr>
          <p:spPr bwMode="auto">
            <a:xfrm>
              <a:off x="720" y="86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a:t>U</a:t>
              </a:r>
              <a:endParaRPr lang="ru-RU" altLang="ru-RU"/>
            </a:p>
          </p:txBody>
        </p:sp>
        <p:sp>
          <p:nvSpPr>
            <p:cNvPr id="14" name="Rectangle 11"/>
            <p:cNvSpPr>
              <a:spLocks noChangeArrowheads="1"/>
            </p:cNvSpPr>
            <p:nvPr/>
          </p:nvSpPr>
          <p:spPr bwMode="auto">
            <a:xfrm>
              <a:off x="1440" y="1248"/>
              <a:ext cx="48" cy="1296"/>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ru-RU" altLang="ru-RU"/>
            </a:p>
          </p:txBody>
        </p:sp>
        <p:sp>
          <p:nvSpPr>
            <p:cNvPr id="15" name="Rectangle 12"/>
            <p:cNvSpPr>
              <a:spLocks noChangeArrowheads="1"/>
            </p:cNvSpPr>
            <p:nvPr/>
          </p:nvSpPr>
          <p:spPr bwMode="auto">
            <a:xfrm>
              <a:off x="1680" y="1248"/>
              <a:ext cx="48" cy="1296"/>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ru-RU" altLang="ru-RU"/>
            </a:p>
          </p:txBody>
        </p:sp>
        <p:sp>
          <p:nvSpPr>
            <p:cNvPr id="16" name="Rectangle 13"/>
            <p:cNvSpPr>
              <a:spLocks noChangeArrowheads="1"/>
            </p:cNvSpPr>
            <p:nvPr/>
          </p:nvSpPr>
          <p:spPr bwMode="auto">
            <a:xfrm>
              <a:off x="1920" y="1248"/>
              <a:ext cx="48" cy="1296"/>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ru-RU" altLang="ru-RU"/>
            </a:p>
          </p:txBody>
        </p:sp>
        <p:sp>
          <p:nvSpPr>
            <p:cNvPr id="17" name="Rectangle 14"/>
            <p:cNvSpPr>
              <a:spLocks noChangeArrowheads="1"/>
            </p:cNvSpPr>
            <p:nvPr/>
          </p:nvSpPr>
          <p:spPr bwMode="auto">
            <a:xfrm>
              <a:off x="2160" y="1248"/>
              <a:ext cx="48" cy="1296"/>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ru-RU" altLang="ru-RU"/>
            </a:p>
          </p:txBody>
        </p:sp>
        <p:sp>
          <p:nvSpPr>
            <p:cNvPr id="18" name="Rectangle 15"/>
            <p:cNvSpPr>
              <a:spLocks noChangeArrowheads="1"/>
            </p:cNvSpPr>
            <p:nvPr/>
          </p:nvSpPr>
          <p:spPr bwMode="auto">
            <a:xfrm>
              <a:off x="2400" y="1248"/>
              <a:ext cx="48" cy="1296"/>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ru-RU" altLang="ru-RU"/>
            </a:p>
          </p:txBody>
        </p:sp>
        <p:sp>
          <p:nvSpPr>
            <p:cNvPr id="19" name="Text Box 16"/>
            <p:cNvSpPr txBox="1">
              <a:spLocks noChangeArrowheads="1"/>
            </p:cNvSpPr>
            <p:nvPr/>
          </p:nvSpPr>
          <p:spPr bwMode="auto">
            <a:xfrm>
              <a:off x="2832" y="2496"/>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a:t>x</a:t>
              </a:r>
              <a:endParaRPr lang="ru-RU" altLang="ru-RU"/>
            </a:p>
          </p:txBody>
        </p:sp>
        <p:sp>
          <p:nvSpPr>
            <p:cNvPr id="20" name="Line 17"/>
            <p:cNvSpPr>
              <a:spLocks noChangeShapeType="1"/>
            </p:cNvSpPr>
            <p:nvPr/>
          </p:nvSpPr>
          <p:spPr bwMode="auto">
            <a:xfrm flipH="1">
              <a:off x="672" y="1248"/>
              <a:ext cx="1776" cy="0"/>
            </a:xfrm>
            <a:prstGeom prst="line">
              <a:avLst/>
            </a:prstGeom>
            <a:noFill/>
            <a:ln w="25400">
              <a:solidFill>
                <a:srgbClr val="00FF00"/>
              </a:solidFill>
              <a:prstDash val="dash"/>
              <a:round/>
              <a:headEnd/>
              <a:tailEnd/>
            </a:ln>
            <a:extLst>
              <a:ext uri="{909E8E84-426E-40DD-AFC4-6F175D3DCCD1}">
                <a14:hiddenFill xmlns:a14="http://schemas.microsoft.com/office/drawing/2010/main">
                  <a:noFill/>
                </a14:hiddenFill>
              </a:ext>
            </a:extLst>
          </p:spPr>
          <p:txBody>
            <a:bodyPr/>
            <a:lstStyle/>
            <a:p>
              <a:endParaRPr lang="ru-RU"/>
            </a:p>
          </p:txBody>
        </p:sp>
        <p:sp>
          <p:nvSpPr>
            <p:cNvPr id="21" name="Line 19"/>
            <p:cNvSpPr>
              <a:spLocks noChangeShapeType="1"/>
            </p:cNvSpPr>
            <p:nvPr/>
          </p:nvSpPr>
          <p:spPr bwMode="auto">
            <a:xfrm flipV="1">
              <a:off x="1440" y="2160"/>
              <a:ext cx="0" cy="384"/>
            </a:xfrm>
            <a:prstGeom prst="line">
              <a:avLst/>
            </a:prstGeom>
            <a:noFill/>
            <a:ln w="31750">
              <a:solidFill>
                <a:srgbClr val="3366FF"/>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2" name="Line 20"/>
            <p:cNvSpPr>
              <a:spLocks noChangeShapeType="1"/>
            </p:cNvSpPr>
            <p:nvPr/>
          </p:nvSpPr>
          <p:spPr bwMode="auto">
            <a:xfrm>
              <a:off x="1440" y="2160"/>
              <a:ext cx="1296" cy="0"/>
            </a:xfrm>
            <a:prstGeom prst="line">
              <a:avLst/>
            </a:prstGeom>
            <a:noFill/>
            <a:ln w="31750">
              <a:solidFill>
                <a:srgbClr val="3366FF"/>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3" name="Line 21"/>
            <p:cNvSpPr>
              <a:spLocks noChangeShapeType="1"/>
            </p:cNvSpPr>
            <p:nvPr/>
          </p:nvSpPr>
          <p:spPr bwMode="auto">
            <a:xfrm flipH="1">
              <a:off x="672" y="2160"/>
              <a:ext cx="768" cy="0"/>
            </a:xfrm>
            <a:prstGeom prst="line">
              <a:avLst/>
            </a:prstGeom>
            <a:noFill/>
            <a:ln w="31750">
              <a:solidFill>
                <a:srgbClr val="3366FF"/>
              </a:solidFill>
              <a:prstDash val="dash"/>
              <a:round/>
              <a:headEnd/>
              <a:tailEnd/>
            </a:ln>
            <a:extLst>
              <a:ext uri="{909E8E84-426E-40DD-AFC4-6F175D3DCCD1}">
                <a14:hiddenFill xmlns:a14="http://schemas.microsoft.com/office/drawing/2010/main">
                  <a:noFill/>
                </a14:hiddenFill>
              </a:ext>
            </a:extLst>
          </p:spPr>
          <p:txBody>
            <a:bodyPr/>
            <a:lstStyle/>
            <a:p>
              <a:endParaRPr lang="ru-RU"/>
            </a:p>
          </p:txBody>
        </p:sp>
        <p:sp>
          <p:nvSpPr>
            <p:cNvPr id="24" name="Line 25"/>
            <p:cNvSpPr>
              <a:spLocks noChangeShapeType="1"/>
            </p:cNvSpPr>
            <p:nvPr/>
          </p:nvSpPr>
          <p:spPr bwMode="auto">
            <a:xfrm>
              <a:off x="1440" y="2592"/>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 name="Line 26"/>
            <p:cNvSpPr>
              <a:spLocks noChangeShapeType="1"/>
            </p:cNvSpPr>
            <p:nvPr/>
          </p:nvSpPr>
          <p:spPr bwMode="auto">
            <a:xfrm>
              <a:off x="1488" y="2592"/>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6" name="Line 27"/>
            <p:cNvSpPr>
              <a:spLocks noChangeShapeType="1"/>
            </p:cNvSpPr>
            <p:nvPr/>
          </p:nvSpPr>
          <p:spPr bwMode="auto">
            <a:xfrm>
              <a:off x="1968" y="2592"/>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7" name="Line 28"/>
            <p:cNvSpPr>
              <a:spLocks noChangeShapeType="1"/>
            </p:cNvSpPr>
            <p:nvPr/>
          </p:nvSpPr>
          <p:spPr bwMode="auto">
            <a:xfrm>
              <a:off x="2208" y="2592"/>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8" name="Line 29"/>
            <p:cNvSpPr>
              <a:spLocks noChangeShapeType="1"/>
            </p:cNvSpPr>
            <p:nvPr/>
          </p:nvSpPr>
          <p:spPr bwMode="auto">
            <a:xfrm>
              <a:off x="1968" y="2736"/>
              <a:ext cx="24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9" name="Line 30"/>
            <p:cNvSpPr>
              <a:spLocks noChangeShapeType="1"/>
            </p:cNvSpPr>
            <p:nvPr/>
          </p:nvSpPr>
          <p:spPr bwMode="auto">
            <a:xfrm flipH="1">
              <a:off x="1488" y="2736"/>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0" name="Line 31"/>
            <p:cNvSpPr>
              <a:spLocks noChangeShapeType="1"/>
            </p:cNvSpPr>
            <p:nvPr/>
          </p:nvSpPr>
          <p:spPr bwMode="auto">
            <a:xfrm flipV="1">
              <a:off x="1104" y="2736"/>
              <a:ext cx="33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1" name="Text Box 32"/>
            <p:cNvSpPr txBox="1">
              <a:spLocks noChangeArrowheads="1"/>
            </p:cNvSpPr>
            <p:nvPr/>
          </p:nvSpPr>
          <p:spPr bwMode="auto">
            <a:xfrm>
              <a:off x="901" y="2534"/>
              <a:ext cx="73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ru-RU" altLang="ru-RU" sz="2000" b="1" dirty="0"/>
                <a:t>2*</a:t>
              </a:r>
              <a:r>
                <a:rPr lang="en-US" altLang="ru-RU" sz="2000" b="1" dirty="0"/>
                <a:t>10</a:t>
              </a:r>
              <a:r>
                <a:rPr lang="en-US" altLang="ru-RU" sz="2000" b="1" baseline="30000" dirty="0"/>
                <a:t>-1</a:t>
              </a:r>
              <a:r>
                <a:rPr lang="ru-RU" altLang="ru-RU" sz="2000" b="1" baseline="30000" dirty="0"/>
                <a:t>3</a:t>
              </a:r>
              <a:endParaRPr lang="ru-RU" altLang="ru-RU" sz="2000" b="1" dirty="0"/>
            </a:p>
          </p:txBody>
        </p:sp>
        <p:sp>
          <p:nvSpPr>
            <p:cNvPr id="32" name="Text Box 33"/>
            <p:cNvSpPr txBox="1">
              <a:spLocks noChangeArrowheads="1"/>
            </p:cNvSpPr>
            <p:nvPr/>
          </p:nvSpPr>
          <p:spPr bwMode="auto">
            <a:xfrm>
              <a:off x="2177" y="2582"/>
              <a:ext cx="36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2000" b="1"/>
                <a:t>10</a:t>
              </a:r>
              <a:r>
                <a:rPr lang="en-US" altLang="ru-RU" sz="2000" b="1" baseline="30000"/>
                <a:t>-8</a:t>
              </a:r>
              <a:endParaRPr lang="ru-RU" altLang="ru-RU" sz="2000" b="1"/>
            </a:p>
          </p:txBody>
        </p:sp>
      </p:grpSp>
      <p:sp>
        <p:nvSpPr>
          <p:cNvPr id="3" name="Номер слайда 2"/>
          <p:cNvSpPr>
            <a:spLocks noGrp="1"/>
          </p:cNvSpPr>
          <p:nvPr>
            <p:ph type="sldNum" sz="quarter" idx="12"/>
          </p:nvPr>
        </p:nvSpPr>
        <p:spPr/>
        <p:txBody>
          <a:bodyPr/>
          <a:lstStyle/>
          <a:p>
            <a:fld id="{1DE01969-94A4-40D7-99FB-CC04F57F5503}" type="slidenum">
              <a:rPr lang="ru-RU" smtClean="0"/>
              <a:pPr/>
              <a:t>17</a:t>
            </a:fld>
            <a:endParaRPr lang="ru-RU" dirty="0"/>
          </a:p>
        </p:txBody>
      </p:sp>
    </p:spTree>
    <p:extLst>
      <p:ext uri="{BB962C8B-B14F-4D97-AF65-F5344CB8AC3E}">
        <p14:creationId xmlns:p14="http://schemas.microsoft.com/office/powerpoint/2010/main" val="32250821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Очень холодные нейтроны (ОХН)</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Рисунок 6">
            <a:extLst>
              <a:ext uri="{FF2B5EF4-FFF2-40B4-BE49-F238E27FC236}">
                <a16:creationId xmlns:a16="http://schemas.microsoft.com/office/drawing/2014/main" id="{179D8D0F-E0A4-4518-BE47-56F3E099DB20}"/>
              </a:ext>
            </a:extLst>
          </p:cNvPr>
          <p:cNvPicPr>
            <a:picLocks noChangeAspect="1"/>
          </p:cNvPicPr>
          <p:nvPr/>
        </p:nvPicPr>
        <p:blipFill>
          <a:blip r:embed="rId2"/>
          <a:stretch>
            <a:fillRect/>
          </a:stretch>
        </p:blipFill>
        <p:spPr>
          <a:xfrm>
            <a:off x="2278418" y="1052964"/>
            <a:ext cx="7635164" cy="5156276"/>
          </a:xfrm>
          <a:prstGeom prst="rect">
            <a:avLst/>
          </a:prstGeom>
        </p:spPr>
      </p:pic>
      <p:sp>
        <p:nvSpPr>
          <p:cNvPr id="8" name="Номер слайда 7"/>
          <p:cNvSpPr>
            <a:spLocks noGrp="1"/>
          </p:cNvSpPr>
          <p:nvPr>
            <p:ph type="sldNum" sz="quarter" idx="12"/>
          </p:nvPr>
        </p:nvSpPr>
        <p:spPr/>
        <p:txBody>
          <a:bodyPr/>
          <a:lstStyle/>
          <a:p>
            <a:fld id="{1DE01969-94A4-40D7-99FB-CC04F57F5503}" type="slidenum">
              <a:rPr lang="ru-RU" smtClean="0"/>
              <a:pPr/>
              <a:t>18</a:t>
            </a:fld>
            <a:endParaRPr lang="ru-RU" dirty="0"/>
          </a:p>
        </p:txBody>
      </p:sp>
    </p:spTree>
    <p:extLst>
      <p:ext uri="{BB962C8B-B14F-4D97-AF65-F5344CB8AC3E}">
        <p14:creationId xmlns:p14="http://schemas.microsoft.com/office/powerpoint/2010/main" val="3635731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Негомогенный материал для отражения ОХН</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graphicFrame>
        <p:nvGraphicFramePr>
          <p:cNvPr id="9" name="Object 10"/>
          <p:cNvGraphicFramePr>
            <a:graphicFrameLocks noChangeAspect="1"/>
          </p:cNvGraphicFramePr>
          <p:nvPr>
            <p:extLst>
              <p:ext uri="{D42A27DB-BD31-4B8C-83A1-F6EECF244321}">
                <p14:modId xmlns:p14="http://schemas.microsoft.com/office/powerpoint/2010/main" val="2197436212"/>
              </p:ext>
            </p:extLst>
          </p:nvPr>
        </p:nvGraphicFramePr>
        <p:xfrm>
          <a:off x="7166784" y="3416621"/>
          <a:ext cx="416468" cy="518756"/>
        </p:xfrm>
        <a:graphic>
          <a:graphicData uri="http://schemas.openxmlformats.org/presentationml/2006/ole">
            <mc:AlternateContent xmlns:mc="http://schemas.openxmlformats.org/markup-compatibility/2006">
              <mc:Choice xmlns:v="urn:schemas-microsoft-com:vml" Requires="v">
                <p:oleObj spid="_x0000_s65605" name="Equation" r:id="rId3" imgW="190440" imgH="228600" progId="Equation.DSMT4">
                  <p:embed/>
                </p:oleObj>
              </mc:Choice>
              <mc:Fallback>
                <p:oleObj name="Equation" r:id="rId3" imgW="190440" imgH="228600" progId="Equation.DSMT4">
                  <p:embed/>
                  <p:pic>
                    <p:nvPicPr>
                      <p:cNvPr id="3585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6784" y="3416621"/>
                        <a:ext cx="416468" cy="5187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Oval 11"/>
          <p:cNvSpPr>
            <a:spLocks noChangeArrowheads="1"/>
          </p:cNvSpPr>
          <p:nvPr/>
        </p:nvSpPr>
        <p:spPr bwMode="auto">
          <a:xfrm>
            <a:off x="7586806" y="3443532"/>
            <a:ext cx="360278" cy="359579"/>
          </a:xfrm>
          <a:prstGeom prst="ellipse">
            <a:avLst/>
          </a:prstGeom>
          <a:solidFill>
            <a:schemeClr val="accent1"/>
          </a:solidFill>
          <a:ln w="9525">
            <a:solidFill>
              <a:schemeClr val="tx1"/>
            </a:solidFill>
            <a:round/>
            <a:headEnd/>
            <a:tailEnd/>
          </a:ln>
          <a:effectLst/>
        </p:spPr>
        <p:txBody>
          <a:bodyPr wrap="none" anchor="ctr"/>
          <a:lstStyle/>
          <a:p>
            <a:endParaRPr lang="ru-RU" dirty="0"/>
          </a:p>
        </p:txBody>
      </p:sp>
      <p:sp>
        <p:nvSpPr>
          <p:cNvPr id="11" name="Oval 12"/>
          <p:cNvSpPr>
            <a:spLocks noChangeArrowheads="1"/>
          </p:cNvSpPr>
          <p:nvPr/>
        </p:nvSpPr>
        <p:spPr bwMode="auto">
          <a:xfrm>
            <a:off x="10126214" y="3488365"/>
            <a:ext cx="179588" cy="179790"/>
          </a:xfrm>
          <a:prstGeom prst="ellipse">
            <a:avLst/>
          </a:prstGeom>
          <a:solidFill>
            <a:srgbClr val="00FF00"/>
          </a:solidFill>
          <a:ln w="9525">
            <a:solidFill>
              <a:schemeClr val="tx1"/>
            </a:solidFill>
            <a:round/>
            <a:headEnd/>
            <a:tailEnd/>
          </a:ln>
          <a:effectLst/>
        </p:spPr>
        <p:txBody>
          <a:bodyPr wrap="none" anchor="ctr"/>
          <a:lstStyle/>
          <a:p>
            <a:endParaRPr lang="ru-RU"/>
          </a:p>
        </p:txBody>
      </p:sp>
      <p:sp>
        <p:nvSpPr>
          <p:cNvPr id="12" name="Oval 13"/>
          <p:cNvSpPr>
            <a:spLocks noChangeArrowheads="1"/>
          </p:cNvSpPr>
          <p:nvPr/>
        </p:nvSpPr>
        <p:spPr bwMode="auto">
          <a:xfrm>
            <a:off x="9735088" y="1534765"/>
            <a:ext cx="719454" cy="720304"/>
          </a:xfrm>
          <a:prstGeom prst="ellipse">
            <a:avLst/>
          </a:prstGeom>
          <a:solidFill>
            <a:srgbClr val="00FF00"/>
          </a:solidFill>
          <a:ln w="9525">
            <a:solidFill>
              <a:schemeClr val="tx1"/>
            </a:solidFill>
            <a:round/>
            <a:headEnd/>
            <a:tailEnd/>
          </a:ln>
          <a:effectLst/>
        </p:spPr>
        <p:txBody>
          <a:bodyPr wrap="none" anchor="ctr"/>
          <a:lstStyle/>
          <a:p>
            <a:endParaRPr lang="ru-RU" dirty="0"/>
          </a:p>
        </p:txBody>
      </p:sp>
      <p:sp>
        <p:nvSpPr>
          <p:cNvPr id="13" name="Line 14"/>
          <p:cNvSpPr>
            <a:spLocks noChangeShapeType="1"/>
          </p:cNvSpPr>
          <p:nvPr/>
        </p:nvSpPr>
        <p:spPr bwMode="auto">
          <a:xfrm>
            <a:off x="8270839" y="3613187"/>
            <a:ext cx="599361" cy="0"/>
          </a:xfrm>
          <a:prstGeom prst="line">
            <a:avLst/>
          </a:prstGeom>
          <a:noFill/>
          <a:ln w="9525">
            <a:solidFill>
              <a:schemeClr val="tx1"/>
            </a:solidFill>
            <a:round/>
            <a:headEnd/>
            <a:tailEnd type="triangle" w="med" len="med"/>
          </a:ln>
          <a:effectLst/>
        </p:spPr>
        <p:txBody>
          <a:bodyPr/>
          <a:lstStyle/>
          <a:p>
            <a:endParaRPr lang="ru-RU"/>
          </a:p>
        </p:txBody>
      </p:sp>
      <p:sp>
        <p:nvSpPr>
          <p:cNvPr id="14" name="Line 15"/>
          <p:cNvSpPr>
            <a:spLocks noChangeShapeType="1"/>
          </p:cNvSpPr>
          <p:nvPr/>
        </p:nvSpPr>
        <p:spPr bwMode="auto">
          <a:xfrm flipH="1" flipV="1">
            <a:off x="9470663" y="3041754"/>
            <a:ext cx="399941" cy="311483"/>
          </a:xfrm>
          <a:prstGeom prst="line">
            <a:avLst/>
          </a:prstGeom>
          <a:noFill/>
          <a:ln w="9525">
            <a:solidFill>
              <a:schemeClr val="tx1"/>
            </a:solidFill>
            <a:round/>
            <a:headEnd/>
            <a:tailEnd type="triangle" w="med" len="med"/>
          </a:ln>
          <a:effectLst/>
        </p:spPr>
        <p:txBody>
          <a:bodyPr/>
          <a:lstStyle/>
          <a:p>
            <a:endParaRPr lang="ru-RU"/>
          </a:p>
        </p:txBody>
      </p:sp>
      <p:sp>
        <p:nvSpPr>
          <p:cNvPr id="15" name="Line 16"/>
          <p:cNvSpPr>
            <a:spLocks noChangeShapeType="1"/>
          </p:cNvSpPr>
          <p:nvPr/>
        </p:nvSpPr>
        <p:spPr bwMode="auto">
          <a:xfrm flipH="1">
            <a:off x="9520243" y="3924670"/>
            <a:ext cx="399941" cy="311483"/>
          </a:xfrm>
          <a:prstGeom prst="line">
            <a:avLst/>
          </a:prstGeom>
          <a:noFill/>
          <a:ln w="9525">
            <a:solidFill>
              <a:schemeClr val="tx1"/>
            </a:solidFill>
            <a:round/>
            <a:headEnd/>
            <a:tailEnd type="triangle" w="med" len="med"/>
          </a:ln>
          <a:effectLst/>
        </p:spPr>
        <p:txBody>
          <a:bodyPr/>
          <a:lstStyle/>
          <a:p>
            <a:endParaRPr lang="ru-RU"/>
          </a:p>
        </p:txBody>
      </p:sp>
      <p:sp>
        <p:nvSpPr>
          <p:cNvPr id="16" name="Line 17"/>
          <p:cNvSpPr>
            <a:spLocks noChangeShapeType="1"/>
          </p:cNvSpPr>
          <p:nvPr/>
        </p:nvSpPr>
        <p:spPr bwMode="auto">
          <a:xfrm flipV="1">
            <a:off x="10270546" y="2730271"/>
            <a:ext cx="0" cy="467224"/>
          </a:xfrm>
          <a:prstGeom prst="line">
            <a:avLst/>
          </a:prstGeom>
          <a:noFill/>
          <a:ln w="9525">
            <a:solidFill>
              <a:schemeClr val="tx1"/>
            </a:solidFill>
            <a:round/>
            <a:headEnd/>
            <a:tailEnd type="triangle" w="med" len="med"/>
          </a:ln>
          <a:effectLst/>
        </p:spPr>
        <p:txBody>
          <a:bodyPr/>
          <a:lstStyle/>
          <a:p>
            <a:endParaRPr lang="ru-RU"/>
          </a:p>
        </p:txBody>
      </p:sp>
      <p:sp>
        <p:nvSpPr>
          <p:cNvPr id="17" name="Line 18"/>
          <p:cNvSpPr>
            <a:spLocks noChangeShapeType="1"/>
          </p:cNvSpPr>
          <p:nvPr/>
        </p:nvSpPr>
        <p:spPr bwMode="auto">
          <a:xfrm flipV="1">
            <a:off x="10670487" y="2990222"/>
            <a:ext cx="449521" cy="363015"/>
          </a:xfrm>
          <a:prstGeom prst="line">
            <a:avLst/>
          </a:prstGeom>
          <a:noFill/>
          <a:ln w="9525">
            <a:solidFill>
              <a:schemeClr val="tx1"/>
            </a:solidFill>
            <a:round/>
            <a:headEnd/>
            <a:tailEnd type="triangle" w="med" len="med"/>
          </a:ln>
          <a:effectLst/>
        </p:spPr>
        <p:txBody>
          <a:bodyPr/>
          <a:lstStyle/>
          <a:p>
            <a:endParaRPr lang="ru-RU"/>
          </a:p>
        </p:txBody>
      </p:sp>
      <p:sp>
        <p:nvSpPr>
          <p:cNvPr id="18" name="Line 19"/>
          <p:cNvSpPr>
            <a:spLocks noChangeShapeType="1"/>
          </p:cNvSpPr>
          <p:nvPr/>
        </p:nvSpPr>
        <p:spPr bwMode="auto">
          <a:xfrm>
            <a:off x="10720067" y="3664719"/>
            <a:ext cx="549782" cy="0"/>
          </a:xfrm>
          <a:prstGeom prst="line">
            <a:avLst/>
          </a:prstGeom>
          <a:noFill/>
          <a:ln w="9525">
            <a:solidFill>
              <a:schemeClr val="tx1"/>
            </a:solidFill>
            <a:round/>
            <a:headEnd/>
            <a:tailEnd type="triangle" w="med" len="med"/>
          </a:ln>
          <a:effectLst/>
        </p:spPr>
        <p:txBody>
          <a:bodyPr/>
          <a:lstStyle/>
          <a:p>
            <a:endParaRPr lang="ru-RU"/>
          </a:p>
        </p:txBody>
      </p:sp>
      <p:sp>
        <p:nvSpPr>
          <p:cNvPr id="19" name="Line 20"/>
          <p:cNvSpPr>
            <a:spLocks noChangeShapeType="1"/>
          </p:cNvSpPr>
          <p:nvPr/>
        </p:nvSpPr>
        <p:spPr bwMode="auto">
          <a:xfrm>
            <a:off x="10219865" y="4028879"/>
            <a:ext cx="0" cy="415692"/>
          </a:xfrm>
          <a:prstGeom prst="line">
            <a:avLst/>
          </a:prstGeom>
          <a:noFill/>
          <a:ln w="9525">
            <a:solidFill>
              <a:schemeClr val="tx1"/>
            </a:solidFill>
            <a:round/>
            <a:headEnd/>
            <a:tailEnd type="triangle" w="med" len="med"/>
          </a:ln>
          <a:effectLst/>
        </p:spPr>
        <p:txBody>
          <a:bodyPr/>
          <a:lstStyle/>
          <a:p>
            <a:endParaRPr lang="ru-RU"/>
          </a:p>
        </p:txBody>
      </p:sp>
      <p:sp>
        <p:nvSpPr>
          <p:cNvPr id="20" name="Line 21"/>
          <p:cNvSpPr>
            <a:spLocks noChangeShapeType="1"/>
          </p:cNvSpPr>
          <p:nvPr/>
        </p:nvSpPr>
        <p:spPr bwMode="auto">
          <a:xfrm>
            <a:off x="10520647" y="3924670"/>
            <a:ext cx="449521" cy="364160"/>
          </a:xfrm>
          <a:prstGeom prst="line">
            <a:avLst/>
          </a:prstGeom>
          <a:noFill/>
          <a:ln w="9525">
            <a:solidFill>
              <a:schemeClr val="tx1"/>
            </a:solidFill>
            <a:round/>
            <a:headEnd/>
            <a:tailEnd type="triangle" w="med" len="med"/>
          </a:ln>
          <a:effectLst/>
        </p:spPr>
        <p:txBody>
          <a:bodyPr/>
          <a:lstStyle/>
          <a:p>
            <a:endParaRPr lang="ru-RU"/>
          </a:p>
        </p:txBody>
      </p:sp>
      <p:sp>
        <p:nvSpPr>
          <p:cNvPr id="21" name="Line 22"/>
          <p:cNvSpPr>
            <a:spLocks noChangeShapeType="1"/>
          </p:cNvSpPr>
          <p:nvPr/>
        </p:nvSpPr>
        <p:spPr bwMode="auto">
          <a:xfrm flipH="1">
            <a:off x="9470663" y="3613187"/>
            <a:ext cx="349260" cy="0"/>
          </a:xfrm>
          <a:prstGeom prst="line">
            <a:avLst/>
          </a:prstGeom>
          <a:noFill/>
          <a:ln w="9525">
            <a:solidFill>
              <a:schemeClr val="tx1"/>
            </a:solidFill>
            <a:round/>
            <a:headEnd/>
            <a:tailEnd type="triangle" w="med" len="med"/>
          </a:ln>
          <a:effectLst/>
        </p:spPr>
        <p:txBody>
          <a:bodyPr/>
          <a:lstStyle/>
          <a:p>
            <a:endParaRPr lang="ru-RU"/>
          </a:p>
        </p:txBody>
      </p:sp>
      <p:sp>
        <p:nvSpPr>
          <p:cNvPr id="22" name="Oval 23"/>
          <p:cNvSpPr>
            <a:spLocks noChangeArrowheads="1"/>
          </p:cNvSpPr>
          <p:nvPr/>
        </p:nvSpPr>
        <p:spPr bwMode="auto">
          <a:xfrm>
            <a:off x="7596559" y="1671039"/>
            <a:ext cx="360278" cy="359579"/>
          </a:xfrm>
          <a:prstGeom prst="ellipse">
            <a:avLst/>
          </a:prstGeom>
          <a:solidFill>
            <a:schemeClr val="accent1"/>
          </a:solidFill>
          <a:ln w="9525">
            <a:solidFill>
              <a:schemeClr val="tx1"/>
            </a:solidFill>
            <a:round/>
            <a:headEnd/>
            <a:tailEnd/>
          </a:ln>
          <a:effectLst/>
        </p:spPr>
        <p:txBody>
          <a:bodyPr wrap="none" anchor="ctr"/>
          <a:lstStyle/>
          <a:p>
            <a:endParaRPr lang="ru-RU" dirty="0"/>
          </a:p>
        </p:txBody>
      </p:sp>
      <p:sp>
        <p:nvSpPr>
          <p:cNvPr id="23" name="Line 24"/>
          <p:cNvSpPr>
            <a:spLocks noChangeShapeType="1"/>
          </p:cNvSpPr>
          <p:nvPr/>
        </p:nvSpPr>
        <p:spPr bwMode="auto">
          <a:xfrm>
            <a:off x="8257619" y="1854264"/>
            <a:ext cx="599361" cy="0"/>
          </a:xfrm>
          <a:prstGeom prst="line">
            <a:avLst/>
          </a:prstGeom>
          <a:noFill/>
          <a:ln w="9525">
            <a:solidFill>
              <a:schemeClr val="tx1"/>
            </a:solidFill>
            <a:round/>
            <a:headEnd/>
            <a:tailEnd type="triangle" w="med" len="med"/>
          </a:ln>
          <a:effectLst/>
        </p:spPr>
        <p:txBody>
          <a:bodyPr/>
          <a:lstStyle/>
          <a:p>
            <a:endParaRPr lang="ru-RU"/>
          </a:p>
        </p:txBody>
      </p:sp>
      <p:sp>
        <p:nvSpPr>
          <p:cNvPr id="24" name="Line 25"/>
          <p:cNvSpPr>
            <a:spLocks noChangeShapeType="1"/>
          </p:cNvSpPr>
          <p:nvPr/>
        </p:nvSpPr>
        <p:spPr bwMode="auto">
          <a:xfrm>
            <a:off x="10554802" y="1902361"/>
            <a:ext cx="799883" cy="0"/>
          </a:xfrm>
          <a:prstGeom prst="line">
            <a:avLst/>
          </a:prstGeom>
          <a:noFill/>
          <a:ln w="9525">
            <a:solidFill>
              <a:schemeClr val="tx1"/>
            </a:solidFill>
            <a:round/>
            <a:headEnd/>
            <a:tailEnd type="triangle" w="med" len="med"/>
          </a:ln>
          <a:effectLst/>
        </p:spPr>
        <p:txBody>
          <a:bodyPr/>
          <a:lstStyle/>
          <a:p>
            <a:endParaRPr lang="ru-RU"/>
          </a:p>
        </p:txBody>
      </p:sp>
      <p:sp>
        <p:nvSpPr>
          <p:cNvPr id="25" name="Line 26"/>
          <p:cNvSpPr>
            <a:spLocks noChangeShapeType="1"/>
          </p:cNvSpPr>
          <p:nvPr/>
        </p:nvSpPr>
        <p:spPr bwMode="auto">
          <a:xfrm flipV="1">
            <a:off x="10454542" y="1330927"/>
            <a:ext cx="399941" cy="259951"/>
          </a:xfrm>
          <a:prstGeom prst="line">
            <a:avLst/>
          </a:prstGeom>
          <a:noFill/>
          <a:ln w="9525">
            <a:solidFill>
              <a:schemeClr val="tx1"/>
            </a:solidFill>
            <a:round/>
            <a:headEnd/>
            <a:tailEnd type="triangle" w="med" len="med"/>
          </a:ln>
          <a:effectLst/>
        </p:spPr>
        <p:txBody>
          <a:bodyPr/>
          <a:lstStyle/>
          <a:p>
            <a:endParaRPr lang="ru-RU"/>
          </a:p>
        </p:txBody>
      </p:sp>
      <p:sp>
        <p:nvSpPr>
          <p:cNvPr id="26" name="Line 27"/>
          <p:cNvSpPr>
            <a:spLocks noChangeShapeType="1"/>
          </p:cNvSpPr>
          <p:nvPr/>
        </p:nvSpPr>
        <p:spPr bwMode="auto">
          <a:xfrm>
            <a:off x="10454542" y="2162311"/>
            <a:ext cx="399941" cy="259951"/>
          </a:xfrm>
          <a:prstGeom prst="line">
            <a:avLst/>
          </a:prstGeom>
          <a:noFill/>
          <a:ln w="9525">
            <a:solidFill>
              <a:schemeClr val="tx1"/>
            </a:solidFill>
            <a:round/>
            <a:headEnd/>
            <a:tailEnd type="triangle" w="med" len="med"/>
          </a:ln>
          <a:effectLst/>
        </p:spPr>
        <p:txBody>
          <a:bodyPr/>
          <a:lstStyle/>
          <a:p>
            <a:endParaRPr lang="ru-RU"/>
          </a:p>
        </p:txBody>
      </p:sp>
      <p:sp>
        <p:nvSpPr>
          <p:cNvPr id="27" name="Line 28"/>
          <p:cNvSpPr>
            <a:spLocks noChangeShapeType="1"/>
          </p:cNvSpPr>
          <p:nvPr/>
        </p:nvSpPr>
        <p:spPr bwMode="auto">
          <a:xfrm>
            <a:off x="10054600" y="2318053"/>
            <a:ext cx="0" cy="155741"/>
          </a:xfrm>
          <a:prstGeom prst="line">
            <a:avLst/>
          </a:prstGeom>
          <a:noFill/>
          <a:ln w="9525">
            <a:solidFill>
              <a:schemeClr val="tx1"/>
            </a:solidFill>
            <a:round/>
            <a:headEnd/>
            <a:tailEnd type="triangle" w="med" len="med"/>
          </a:ln>
          <a:effectLst/>
        </p:spPr>
        <p:txBody>
          <a:bodyPr/>
          <a:lstStyle/>
          <a:p>
            <a:endParaRPr lang="ru-RU"/>
          </a:p>
        </p:txBody>
      </p:sp>
      <p:sp>
        <p:nvSpPr>
          <p:cNvPr id="28" name="Line 29"/>
          <p:cNvSpPr>
            <a:spLocks noChangeShapeType="1"/>
          </p:cNvSpPr>
          <p:nvPr/>
        </p:nvSpPr>
        <p:spPr bwMode="auto">
          <a:xfrm flipV="1">
            <a:off x="10110790" y="1356121"/>
            <a:ext cx="0" cy="104209"/>
          </a:xfrm>
          <a:prstGeom prst="line">
            <a:avLst/>
          </a:prstGeom>
          <a:noFill/>
          <a:ln w="9525">
            <a:solidFill>
              <a:schemeClr val="tx1"/>
            </a:solidFill>
            <a:round/>
            <a:headEnd/>
            <a:tailEnd type="triangle" w="med" len="med"/>
          </a:ln>
          <a:effectLst/>
        </p:spPr>
        <p:txBody>
          <a:bodyPr/>
          <a:lstStyle/>
          <a:p>
            <a:endParaRPr lang="ru-RU"/>
          </a:p>
        </p:txBody>
      </p:sp>
      <p:sp>
        <p:nvSpPr>
          <p:cNvPr id="29" name="Line 30"/>
          <p:cNvSpPr>
            <a:spLocks noChangeShapeType="1"/>
          </p:cNvSpPr>
          <p:nvPr/>
        </p:nvSpPr>
        <p:spPr bwMode="auto">
          <a:xfrm>
            <a:off x="9705340" y="1695087"/>
            <a:ext cx="0" cy="0"/>
          </a:xfrm>
          <a:prstGeom prst="line">
            <a:avLst/>
          </a:prstGeom>
          <a:noFill/>
          <a:ln w="9525">
            <a:solidFill>
              <a:schemeClr val="tx1"/>
            </a:solidFill>
            <a:round/>
            <a:headEnd/>
            <a:tailEnd type="triangle" w="med" len="med"/>
          </a:ln>
          <a:effectLst/>
        </p:spPr>
        <p:txBody>
          <a:bodyPr/>
          <a:lstStyle/>
          <a:p>
            <a:endParaRPr lang="ru-RU"/>
          </a:p>
        </p:txBody>
      </p:sp>
      <p:graphicFrame>
        <p:nvGraphicFramePr>
          <p:cNvPr id="30" name="Object 31"/>
          <p:cNvGraphicFramePr>
            <a:graphicFrameLocks noChangeAspect="1"/>
          </p:cNvGraphicFramePr>
          <p:nvPr>
            <p:extLst>
              <p:ext uri="{D42A27DB-BD31-4B8C-83A1-F6EECF244321}">
                <p14:modId xmlns:p14="http://schemas.microsoft.com/office/powerpoint/2010/main" val="3479455456"/>
              </p:ext>
            </p:extLst>
          </p:nvPr>
        </p:nvGraphicFramePr>
        <p:xfrm>
          <a:off x="10295887" y="3504397"/>
          <a:ext cx="316207" cy="415692"/>
        </p:xfrm>
        <a:graphic>
          <a:graphicData uri="http://schemas.openxmlformats.org/presentationml/2006/ole">
            <mc:AlternateContent xmlns:mc="http://schemas.openxmlformats.org/markup-compatibility/2006">
              <mc:Choice xmlns:v="urn:schemas-microsoft-com:vml" Requires="v">
                <p:oleObj spid="_x0000_s65606" name="Equation" r:id="rId5" imgW="139680" imgH="177480" progId="Equation.DSMT4">
                  <p:embed/>
                </p:oleObj>
              </mc:Choice>
              <mc:Fallback>
                <p:oleObj name="Equation" r:id="rId5" imgW="139680" imgH="177480" progId="Equation.DSMT4">
                  <p:embed/>
                  <p:pic>
                    <p:nvPicPr>
                      <p:cNvPr id="35871" name="Object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5887" y="3504397"/>
                        <a:ext cx="316207" cy="4156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32"/>
          <p:cNvGraphicFramePr>
            <a:graphicFrameLocks noChangeAspect="1"/>
          </p:cNvGraphicFramePr>
          <p:nvPr>
            <p:extLst>
              <p:ext uri="{D42A27DB-BD31-4B8C-83A1-F6EECF244321}">
                <p14:modId xmlns:p14="http://schemas.microsoft.com/office/powerpoint/2010/main" val="522967175"/>
              </p:ext>
            </p:extLst>
          </p:nvPr>
        </p:nvGraphicFramePr>
        <p:xfrm>
          <a:off x="9903658" y="1695087"/>
          <a:ext cx="316207" cy="415692"/>
        </p:xfrm>
        <a:graphic>
          <a:graphicData uri="http://schemas.openxmlformats.org/presentationml/2006/ole">
            <mc:AlternateContent xmlns:mc="http://schemas.openxmlformats.org/markup-compatibility/2006">
              <mc:Choice xmlns:v="urn:schemas-microsoft-com:vml" Requires="v">
                <p:oleObj spid="_x0000_s65607" name="Equation" r:id="rId7" imgW="139680" imgH="177480" progId="Equation.DSMT4">
                  <p:embed/>
                </p:oleObj>
              </mc:Choice>
              <mc:Fallback>
                <p:oleObj name="Equation" r:id="rId7" imgW="139680" imgH="177480" progId="Equation.DSMT4">
                  <p:embed/>
                  <p:pic>
                    <p:nvPicPr>
                      <p:cNvPr id="35872" name="Object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3658" y="1695087"/>
                        <a:ext cx="316207" cy="4156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33"/>
          <p:cNvGraphicFramePr>
            <a:graphicFrameLocks noChangeAspect="1"/>
          </p:cNvGraphicFramePr>
          <p:nvPr>
            <p:extLst>
              <p:ext uri="{D42A27DB-BD31-4B8C-83A1-F6EECF244321}">
                <p14:modId xmlns:p14="http://schemas.microsoft.com/office/powerpoint/2010/main" val="4035816730"/>
              </p:ext>
            </p:extLst>
          </p:nvPr>
        </p:nvGraphicFramePr>
        <p:xfrm>
          <a:off x="7129961" y="1671039"/>
          <a:ext cx="416468" cy="518756"/>
        </p:xfrm>
        <a:graphic>
          <a:graphicData uri="http://schemas.openxmlformats.org/presentationml/2006/ole">
            <mc:AlternateContent xmlns:mc="http://schemas.openxmlformats.org/markup-compatibility/2006">
              <mc:Choice xmlns:v="urn:schemas-microsoft-com:vml" Requires="v">
                <p:oleObj spid="_x0000_s65608" name="Equation" r:id="rId9" imgW="190440" imgH="228600" progId="Equation.DSMT4">
                  <p:embed/>
                </p:oleObj>
              </mc:Choice>
              <mc:Fallback>
                <p:oleObj name="Equation" r:id="rId9" imgW="190440" imgH="228600" progId="Equation.DSMT4">
                  <p:embed/>
                  <p:pic>
                    <p:nvPicPr>
                      <p:cNvPr id="35873" name="Object 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9961" y="1671039"/>
                        <a:ext cx="416468" cy="5187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Text Box 34">
            <a:extLst>
              <a:ext uri="{FF2B5EF4-FFF2-40B4-BE49-F238E27FC236}">
                <a16:creationId xmlns:a16="http://schemas.microsoft.com/office/drawing/2014/main" id="{CB963725-7CA9-69CB-EA94-2774E4AE2CC7}"/>
              </a:ext>
            </a:extLst>
          </p:cNvPr>
          <p:cNvSpPr txBox="1">
            <a:spLocks noChangeArrowheads="1"/>
          </p:cNvSpPr>
          <p:nvPr/>
        </p:nvSpPr>
        <p:spPr bwMode="auto">
          <a:xfrm>
            <a:off x="838199" y="1136557"/>
            <a:ext cx="6191502" cy="1631216"/>
          </a:xfrm>
          <a:prstGeom prst="rect">
            <a:avLst/>
          </a:prstGeom>
          <a:noFill/>
          <a:ln w="9525">
            <a:noFill/>
            <a:miter lim="800000"/>
            <a:headEnd/>
            <a:tailEnd/>
          </a:ln>
          <a:effectLst/>
        </p:spPr>
        <p:txBody>
          <a:bodyPr wrap="square">
            <a:spAutoFit/>
          </a:bodyPr>
          <a:lstStyle/>
          <a:p>
            <a:r>
              <a:rPr lang="ru-RU" sz="2000" dirty="0" smtClean="0">
                <a:latin typeface="Palatino Linotype" panose="02040502050505030304" pitchFamily="18" charset="0"/>
              </a:rPr>
              <a:t>Для больших частиц сечение рассеяния имеет большее значение, но рассеяние происходит преимущественно вперед. Таким образом нужно большое количество рассеяний, чтобы отразить нейтрон в обратном направлении.</a:t>
            </a:r>
            <a:endParaRPr lang="ru-RU" sz="2000" dirty="0">
              <a:latin typeface="Palatino Linotype" panose="02040502050505030304" pitchFamily="18" charset="0"/>
            </a:endParaRPr>
          </a:p>
        </p:txBody>
      </p:sp>
      <p:sp>
        <p:nvSpPr>
          <p:cNvPr id="34" name="TextBox 33">
            <a:extLst>
              <a:ext uri="{FF2B5EF4-FFF2-40B4-BE49-F238E27FC236}">
                <a16:creationId xmlns:a16="http://schemas.microsoft.com/office/drawing/2014/main" id="{D626737B-2BA5-B0DB-8729-A20F2C7471AE}"/>
              </a:ext>
            </a:extLst>
          </p:cNvPr>
          <p:cNvSpPr txBox="1"/>
          <p:nvPr/>
        </p:nvSpPr>
        <p:spPr>
          <a:xfrm>
            <a:off x="838199" y="4236153"/>
            <a:ext cx="4477655" cy="707886"/>
          </a:xfrm>
          <a:prstGeom prst="rect">
            <a:avLst/>
          </a:prstGeom>
          <a:noFill/>
        </p:spPr>
        <p:txBody>
          <a:bodyPr wrap="square">
            <a:spAutoFit/>
          </a:bodyPr>
          <a:lstStyle/>
          <a:p>
            <a:pPr algn="ctr"/>
            <a:r>
              <a:rPr lang="ru-RU" sz="2000" dirty="0" smtClean="0">
                <a:solidFill>
                  <a:srgbClr val="FF0000"/>
                </a:solidFill>
                <a:latin typeface="Palatino Linotype" panose="02040502050505030304" pitchFamily="18" charset="0"/>
              </a:rPr>
              <a:t>Должен быть оптимальный размер частиц</a:t>
            </a:r>
            <a:r>
              <a:rPr lang="en-US" sz="2000" dirty="0" smtClean="0">
                <a:solidFill>
                  <a:srgbClr val="FF0000"/>
                </a:solidFill>
                <a:latin typeface="Palatino Linotype" panose="02040502050505030304" pitchFamily="18" charset="0"/>
              </a:rPr>
              <a:t>/</a:t>
            </a:r>
            <a:r>
              <a:rPr lang="ru-RU" sz="2000" dirty="0" smtClean="0">
                <a:solidFill>
                  <a:srgbClr val="FF0000"/>
                </a:solidFill>
                <a:latin typeface="Palatino Linotype" panose="02040502050505030304" pitchFamily="18" charset="0"/>
              </a:rPr>
              <a:t>неоднородностей!</a:t>
            </a:r>
            <a:endParaRPr lang="en-US" sz="2000" i="1" baseline="-25000" dirty="0">
              <a:solidFill>
                <a:srgbClr val="FF0000"/>
              </a:solidFill>
              <a:latin typeface="Palatino Linotype" panose="02040502050505030304" pitchFamily="18" charset="0"/>
              <a:sym typeface="Symbol" pitchFamily="18" charset="2"/>
            </a:endParaRPr>
          </a:p>
        </p:txBody>
      </p:sp>
      <mc:AlternateContent xmlns:mc="http://schemas.openxmlformats.org/markup-compatibility/2006">
        <mc:Choice xmlns:a14="http://schemas.microsoft.com/office/drawing/2010/main" Requires="a14">
          <p:sp>
            <p:nvSpPr>
              <p:cNvPr id="35" name="Text Box 34">
                <a:extLst>
                  <a:ext uri="{FF2B5EF4-FFF2-40B4-BE49-F238E27FC236}">
                    <a16:creationId xmlns:a16="http://schemas.microsoft.com/office/drawing/2014/main" id="{81CC46A2-D4CD-6C81-E968-E07B010A325E}"/>
                  </a:ext>
                </a:extLst>
              </p:cNvPr>
              <p:cNvSpPr txBox="1">
                <a:spLocks noChangeArrowheads="1"/>
              </p:cNvSpPr>
              <p:nvPr/>
            </p:nvSpPr>
            <p:spPr bwMode="auto">
              <a:xfrm>
                <a:off x="838199" y="3099350"/>
                <a:ext cx="6291762" cy="1015663"/>
              </a:xfrm>
              <a:prstGeom prst="rect">
                <a:avLst/>
              </a:prstGeom>
              <a:noFill/>
              <a:ln w="9525">
                <a:noFill/>
                <a:miter lim="800000"/>
                <a:headEnd/>
                <a:tailEnd/>
              </a:ln>
              <a:effectLst/>
            </p:spPr>
            <p:txBody>
              <a:bodyPr wrap="square">
                <a:spAutoFit/>
              </a:bodyPr>
              <a:lstStyle/>
              <a:p>
                <a:r>
                  <a:rPr lang="ru-RU" sz="2000" dirty="0" smtClean="0">
                    <a:latin typeface="Palatino Linotype" panose="02040502050505030304" pitchFamily="18" charset="0"/>
                  </a:rPr>
                  <a:t>Рассеяние на</a:t>
                </a:r>
                <a:r>
                  <a:rPr lang="ru-RU" sz="2000" dirty="0" smtClean="0">
                    <a:latin typeface="Palatino Linotype" panose="02040502050505030304" pitchFamily="18" charset="0"/>
                  </a:rPr>
                  <a:t> маленьких частицах происходит на большие углы. Но сечение когерентного рассеяния на них падает пропорционально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𝑑</m:t>
                        </m:r>
                      </m:e>
                      <m:sup>
                        <m:r>
                          <a:rPr lang="en-US" sz="2000" i="1">
                            <a:latin typeface="Cambria Math" panose="02040503050406030204" pitchFamily="18" charset="0"/>
                          </a:rPr>
                          <m:t>6</m:t>
                        </m:r>
                      </m:sup>
                    </m:sSup>
                  </m:oMath>
                </a14:m>
                <a:r>
                  <a:rPr lang="en-US" sz="2000" dirty="0">
                    <a:latin typeface="Palatino Linotype" panose="02040502050505030304" pitchFamily="18" charset="0"/>
                  </a:rPr>
                  <a:t> (~</a:t>
                </a:r>
                <a14:m>
                  <m:oMath xmlns:m="http://schemas.openxmlformats.org/officeDocument/2006/math">
                    <m:sSup>
                      <m:sSupPr>
                        <m:ctrlPr>
                          <a:rPr lang="en-US" sz="2000" i="1" dirty="0">
                            <a:latin typeface="Cambria Math" panose="02040503050406030204" pitchFamily="18" charset="0"/>
                          </a:rPr>
                        </m:ctrlPr>
                      </m:sSupPr>
                      <m:e>
                        <m:r>
                          <a:rPr lang="en-US" sz="2000" i="1" dirty="0">
                            <a:latin typeface="Cambria Math" panose="02040503050406030204" pitchFamily="18" charset="0"/>
                          </a:rPr>
                          <m:t>𝑁</m:t>
                        </m:r>
                      </m:e>
                      <m:sup>
                        <m:r>
                          <a:rPr lang="en-US" sz="2000" i="1" dirty="0">
                            <a:latin typeface="Cambria Math" panose="02040503050406030204" pitchFamily="18" charset="0"/>
                          </a:rPr>
                          <m:t>2</m:t>
                        </m:r>
                      </m:sup>
                    </m:sSup>
                  </m:oMath>
                </a14:m>
                <a:r>
                  <a:rPr lang="en-US" sz="2000" dirty="0" smtClean="0">
                    <a:latin typeface="Palatino Linotype" panose="02040502050505030304" pitchFamily="18" charset="0"/>
                  </a:rPr>
                  <a:t>)</a:t>
                </a:r>
                <a:r>
                  <a:rPr lang="ru-RU" sz="2000" dirty="0" smtClean="0">
                    <a:latin typeface="Palatino Linotype" panose="02040502050505030304" pitchFamily="18" charset="0"/>
                  </a:rPr>
                  <a:t>.</a:t>
                </a:r>
                <a:endParaRPr lang="ru-RU" sz="2000" dirty="0">
                  <a:latin typeface="Palatino Linotype" panose="02040502050505030304" pitchFamily="18" charset="0"/>
                </a:endParaRPr>
              </a:p>
            </p:txBody>
          </p:sp>
        </mc:Choice>
        <mc:Fallback>
          <p:sp>
            <p:nvSpPr>
              <p:cNvPr id="35" name="Text Box 34">
                <a:extLst>
                  <a:ext uri="{FF2B5EF4-FFF2-40B4-BE49-F238E27FC236}">
                    <a16:creationId xmlns:a16="http://schemas.microsoft.com/office/drawing/2014/main" id="{81CC46A2-D4CD-6C81-E968-E07B010A325E}"/>
                  </a:ext>
                </a:extLst>
              </p:cNvPr>
              <p:cNvSpPr txBox="1">
                <a:spLocks noRot="1" noChangeAspect="1" noMove="1" noResize="1" noEditPoints="1" noAdjustHandles="1" noChangeArrowheads="1" noChangeShapeType="1" noTextEdit="1"/>
              </p:cNvSpPr>
              <p:nvPr/>
            </p:nvSpPr>
            <p:spPr bwMode="auto">
              <a:xfrm>
                <a:off x="838199" y="3099350"/>
                <a:ext cx="6291762" cy="1015663"/>
              </a:xfrm>
              <a:prstGeom prst="rect">
                <a:avLst/>
              </a:prstGeom>
              <a:blipFill>
                <a:blip r:embed="rId11"/>
                <a:stretch>
                  <a:fillRect l="-968" t="-2994" r="-1355" b="-9581"/>
                </a:stretch>
              </a:blipFill>
              <a:ln w="9525">
                <a:noFill/>
                <a:miter lim="800000"/>
                <a:headEnd/>
                <a:tailEnd/>
              </a:ln>
              <a:effectLst/>
            </p:spPr>
            <p:txBody>
              <a:bodyPr/>
              <a:lstStyle/>
              <a:p>
                <a:r>
                  <a:rPr lang="ru-RU">
                    <a:noFill/>
                  </a:rPr>
                  <a:t> </a:t>
                </a:r>
              </a:p>
            </p:txBody>
          </p:sp>
        </mc:Fallback>
      </mc:AlternateContent>
      <mc:AlternateContent xmlns:mc="http://schemas.openxmlformats.org/markup-compatibility/2006">
        <mc:Choice xmlns:a14="http://schemas.microsoft.com/office/drawing/2010/main" Requires="a14">
          <p:sp>
            <p:nvSpPr>
              <p:cNvPr id="36" name="Объект 2">
                <a:extLst>
                  <a:ext uri="{FF2B5EF4-FFF2-40B4-BE49-F238E27FC236}">
                    <a16:creationId xmlns:a16="http://schemas.microsoft.com/office/drawing/2014/main" id="{E35CFAEC-6A38-40E2-8400-353A7FFD196E}"/>
                  </a:ext>
                </a:extLst>
              </p:cNvPr>
              <p:cNvSpPr txBox="1">
                <a:spLocks/>
              </p:cNvSpPr>
              <p:nvPr/>
            </p:nvSpPr>
            <p:spPr>
              <a:xfrm>
                <a:off x="4146393" y="4899783"/>
                <a:ext cx="2781691" cy="12550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14:m>
                  <m:oMathPara xmlns:m="http://schemas.openxmlformats.org/officeDocument/2006/math">
                    <m:oMathParaPr>
                      <m:jc m:val="center"/>
                    </m:oMathParaPr>
                    <m:oMath xmlns:m="http://schemas.openxmlformats.org/officeDocument/2006/math">
                      <m:sSub>
                        <m:sSubPr>
                          <m:ctrlPr>
                            <a:rPr lang="en-US" sz="1800" i="1" smtClean="0">
                              <a:solidFill>
                                <a:srgbClr val="FF0000"/>
                              </a:solidFill>
                              <a:latin typeface="Cambria Math" panose="02040503050406030204" pitchFamily="18" charset="0"/>
                            </a:rPr>
                          </m:ctrlPr>
                        </m:sSubPr>
                        <m:e>
                          <m:r>
                            <a:rPr lang="en-US" sz="1800" b="0" i="1" smtClean="0">
                              <a:solidFill>
                                <a:srgbClr val="FF0000"/>
                              </a:solidFill>
                              <a:latin typeface="Cambria Math" panose="02040503050406030204" pitchFamily="18" charset="0"/>
                            </a:rPr>
                            <m:t>𝑅</m:t>
                          </m:r>
                        </m:e>
                        <m:sub>
                          <m:r>
                            <a:rPr lang="en-US" sz="1800" b="0" i="1" smtClean="0">
                              <a:solidFill>
                                <a:srgbClr val="FF0000"/>
                              </a:solidFill>
                              <a:latin typeface="Cambria Math" panose="02040503050406030204" pitchFamily="18" charset="0"/>
                            </a:rPr>
                            <m:t>𝑜𝑝𝑡</m:t>
                          </m:r>
                        </m:sub>
                      </m:sSub>
                      <m:d>
                        <m:dPr>
                          <m:ctrlPr>
                            <a:rPr lang="en-US" sz="1800" b="0" i="1" smtClean="0">
                              <a:solidFill>
                                <a:srgbClr val="FF0000"/>
                              </a:solidFill>
                              <a:latin typeface="Cambria Math" panose="02040503050406030204" pitchFamily="18" charset="0"/>
                            </a:rPr>
                          </m:ctrlPr>
                        </m:dPr>
                        <m:e>
                          <m:r>
                            <a:rPr lang="en-US" sz="1800" b="0" i="1" smtClean="0">
                              <a:solidFill>
                                <a:srgbClr val="FF0000"/>
                              </a:solidFill>
                              <a:latin typeface="Cambria Math" panose="02040503050406030204" pitchFamily="18" charset="0"/>
                              <a:ea typeface="Cambria Math" panose="02040503050406030204" pitchFamily="18" charset="0"/>
                            </a:rPr>
                            <m:t>𝜆</m:t>
                          </m:r>
                        </m:e>
                      </m:d>
                      <m:r>
                        <a:rPr lang="en-US" sz="1800" i="1">
                          <a:solidFill>
                            <a:srgbClr val="FF0000"/>
                          </a:solidFill>
                          <a:latin typeface="Cambria Math" panose="02040503050406030204" pitchFamily="18" charset="0"/>
                          <a:ea typeface="Cambria Math" panose="02040503050406030204" pitchFamily="18" charset="0"/>
                        </a:rPr>
                        <m:t>≈</m:t>
                      </m:r>
                      <m:r>
                        <a:rPr lang="en-US" sz="1800" b="0" i="1" smtClean="0">
                          <a:solidFill>
                            <a:srgbClr val="FF0000"/>
                          </a:solidFill>
                          <a:latin typeface="Cambria Math" panose="02040503050406030204" pitchFamily="18" charset="0"/>
                          <a:ea typeface="Cambria Math" panose="02040503050406030204" pitchFamily="18" charset="0"/>
                        </a:rPr>
                        <m:t>0.7−4.3 </m:t>
                      </m:r>
                      <m:r>
                        <a:rPr lang="en-US" sz="1800" b="0" i="1" smtClean="0">
                          <a:solidFill>
                            <a:srgbClr val="FF0000"/>
                          </a:solidFill>
                          <a:latin typeface="Cambria Math" panose="02040503050406030204" pitchFamily="18" charset="0"/>
                          <a:ea typeface="Cambria Math" panose="02040503050406030204" pitchFamily="18" charset="0"/>
                        </a:rPr>
                        <m:t>𝑛𝑚</m:t>
                      </m:r>
                      <m:r>
                        <a:rPr lang="en-US" sz="1800" b="0" i="1" smtClean="0">
                          <a:solidFill>
                            <a:srgbClr val="FF0000"/>
                          </a:solidFill>
                          <a:latin typeface="Cambria Math" panose="02040503050406030204" pitchFamily="18" charset="0"/>
                          <a:ea typeface="Cambria Math" panose="02040503050406030204" pitchFamily="18" charset="0"/>
                        </a:rPr>
                        <m:t>,</m:t>
                      </m:r>
                    </m:oMath>
                  </m:oMathPara>
                </a14:m>
                <a:endParaRPr lang="en-US" sz="1800" i="1" dirty="0">
                  <a:solidFill>
                    <a:srgbClr val="FF0000"/>
                  </a:solidFill>
                  <a:latin typeface="Cambria Math" panose="02040503050406030204" pitchFamily="18" charset="0"/>
                </a:endParaRPr>
              </a:p>
              <a:p>
                <a:pPr marL="0" indent="0" algn="ctr">
                  <a:lnSpc>
                    <a:spcPct val="100000"/>
                  </a:lnSpc>
                  <a:spcBef>
                    <a:spcPts val="0"/>
                  </a:spcBef>
                  <a:buNone/>
                </a:pPr>
                <a14:m>
                  <m:oMathPara xmlns:m="http://schemas.openxmlformats.org/officeDocument/2006/math">
                    <m:oMathParaPr>
                      <m:jc m:val="center"/>
                    </m:oMathParaPr>
                    <m:oMath xmlns:m="http://schemas.openxmlformats.org/officeDocument/2006/math">
                      <m:r>
                        <a:rPr lang="en-US" sz="1800" i="1">
                          <a:solidFill>
                            <a:srgbClr val="FF0000"/>
                          </a:solidFill>
                          <a:latin typeface="Cambria Math" panose="02040503050406030204" pitchFamily="18" charset="0"/>
                          <a:ea typeface="Cambria Math" panose="02040503050406030204" pitchFamily="18" charset="0"/>
                        </a:rPr>
                        <m:t>𝜆</m:t>
                      </m:r>
                      <m:r>
                        <a:rPr lang="en-US" sz="1800" i="1">
                          <a:solidFill>
                            <a:srgbClr val="FF0000"/>
                          </a:solidFill>
                          <a:latin typeface="Cambria Math" panose="02040503050406030204" pitchFamily="18" charset="0"/>
                          <a:ea typeface="Cambria Math" panose="02040503050406030204" pitchFamily="18" charset="0"/>
                        </a:rPr>
                        <m:t>∈</m:t>
                      </m:r>
                      <m:d>
                        <m:dPr>
                          <m:begChr m:val="["/>
                          <m:endChr m:val="]"/>
                          <m:ctrlPr>
                            <a:rPr lang="en-US" sz="1800" i="1">
                              <a:solidFill>
                                <a:srgbClr val="FF0000"/>
                              </a:solidFill>
                              <a:latin typeface="Cambria Math" panose="02040503050406030204" pitchFamily="18" charset="0"/>
                              <a:ea typeface="Cambria Math" panose="02040503050406030204" pitchFamily="18" charset="0"/>
                            </a:rPr>
                          </m:ctrlPr>
                        </m:dPr>
                        <m:e>
                          <m:r>
                            <a:rPr lang="en-US" sz="1800" i="1">
                              <a:solidFill>
                                <a:srgbClr val="FF0000"/>
                              </a:solidFill>
                              <a:latin typeface="Cambria Math" panose="02040503050406030204" pitchFamily="18" charset="0"/>
                              <a:ea typeface="Cambria Math" panose="02040503050406030204" pitchFamily="18" charset="0"/>
                            </a:rPr>
                            <m:t>26, 160</m:t>
                          </m:r>
                        </m:e>
                      </m:d>
                      <m:r>
                        <a:rPr lang="en-US" sz="1800" i="1">
                          <a:solidFill>
                            <a:srgbClr val="FF0000"/>
                          </a:solidFill>
                          <a:latin typeface="Cambria Math" panose="02040503050406030204" pitchFamily="18" charset="0"/>
                          <a:ea typeface="Cambria Math" panose="02040503050406030204" pitchFamily="18" charset="0"/>
                        </a:rPr>
                        <m:t> Å</m:t>
                      </m:r>
                    </m:oMath>
                  </m:oMathPara>
                </a14:m>
                <a:endParaRPr lang="en-US" sz="1800" i="1" dirty="0">
                  <a:solidFill>
                    <a:srgbClr val="FF0000"/>
                  </a:solidFill>
                </a:endParaRPr>
              </a:p>
              <a:p>
                <a:pPr marL="0" indent="0" algn="ctr">
                  <a:lnSpc>
                    <a:spcPct val="100000"/>
                  </a:lnSpc>
                  <a:spcBef>
                    <a:spcPts val="0"/>
                  </a:spcBef>
                  <a:buNone/>
                </a:pPr>
                <a:r>
                  <a:rPr lang="en-US" sz="1800" b="0" dirty="0">
                    <a:solidFill>
                      <a:srgbClr val="FF0000"/>
                    </a:solidFill>
                    <a:ea typeface="Cambria Math" panose="02040503050406030204" pitchFamily="18" charset="0"/>
                  </a:rPr>
                  <a:t>or </a:t>
                </a:r>
                <a14:m>
                  <m:oMath xmlns:m="http://schemas.openxmlformats.org/officeDocument/2006/math">
                    <m:r>
                      <a:rPr lang="en-US" sz="1800" b="0" i="1" smtClean="0">
                        <a:solidFill>
                          <a:srgbClr val="FF0000"/>
                        </a:solidFill>
                        <a:latin typeface="Cambria Math" panose="02040503050406030204" pitchFamily="18" charset="0"/>
                        <a:ea typeface="Cambria Math" panose="02040503050406030204" pitchFamily="18" charset="0"/>
                      </a:rPr>
                      <m:t>𝑣</m:t>
                    </m:r>
                    <m:r>
                      <a:rPr lang="en-US" sz="1800" i="1" smtClean="0">
                        <a:solidFill>
                          <a:srgbClr val="FF0000"/>
                        </a:solidFill>
                        <a:latin typeface="Cambria Math" panose="02040503050406030204" pitchFamily="18" charset="0"/>
                        <a:ea typeface="Cambria Math" panose="02040503050406030204" pitchFamily="18" charset="0"/>
                      </a:rPr>
                      <m:t>∈</m:t>
                    </m:r>
                    <m:d>
                      <m:dPr>
                        <m:begChr m:val="["/>
                        <m:endChr m:val="]"/>
                        <m:ctrlPr>
                          <a:rPr lang="en-US" sz="1800" i="1" smtClean="0">
                            <a:solidFill>
                              <a:srgbClr val="FF0000"/>
                            </a:solidFill>
                            <a:latin typeface="Cambria Math" panose="02040503050406030204" pitchFamily="18" charset="0"/>
                            <a:ea typeface="Cambria Math" panose="02040503050406030204" pitchFamily="18" charset="0"/>
                          </a:rPr>
                        </m:ctrlPr>
                      </m:dPr>
                      <m:e>
                        <m:r>
                          <a:rPr lang="en-US" sz="1800" b="0" i="1" smtClean="0">
                            <a:solidFill>
                              <a:srgbClr val="FF0000"/>
                            </a:solidFill>
                            <a:latin typeface="Cambria Math" panose="02040503050406030204" pitchFamily="18" charset="0"/>
                            <a:ea typeface="Cambria Math" panose="02040503050406030204" pitchFamily="18" charset="0"/>
                          </a:rPr>
                          <m:t>25, 150</m:t>
                        </m:r>
                      </m:e>
                    </m:d>
                    <m:r>
                      <a:rPr lang="en-US" sz="1800" b="0" i="1" smtClean="0">
                        <a:solidFill>
                          <a:srgbClr val="FF0000"/>
                        </a:solidFill>
                        <a:latin typeface="Cambria Math" panose="02040503050406030204" pitchFamily="18" charset="0"/>
                        <a:ea typeface="Cambria Math" panose="02040503050406030204" pitchFamily="18" charset="0"/>
                      </a:rPr>
                      <m:t> </m:t>
                    </m:r>
                    <m:r>
                      <a:rPr lang="en-US" sz="1800" b="0" i="1" smtClean="0">
                        <a:solidFill>
                          <a:srgbClr val="FF0000"/>
                        </a:solidFill>
                        <a:latin typeface="Cambria Math" panose="02040503050406030204" pitchFamily="18" charset="0"/>
                        <a:ea typeface="Cambria Math" panose="02040503050406030204" pitchFamily="18" charset="0"/>
                      </a:rPr>
                      <m:t>𝑚</m:t>
                    </m:r>
                    <m:r>
                      <a:rPr lang="en-US" sz="1800" b="0" i="1" smtClean="0">
                        <a:solidFill>
                          <a:srgbClr val="FF0000"/>
                        </a:solidFill>
                        <a:latin typeface="Cambria Math" panose="02040503050406030204" pitchFamily="18" charset="0"/>
                        <a:ea typeface="Cambria Math" panose="02040503050406030204" pitchFamily="18" charset="0"/>
                      </a:rPr>
                      <m:t>/</m:t>
                    </m:r>
                    <m:r>
                      <a:rPr lang="en-US" sz="1800" b="0" i="1" smtClean="0">
                        <a:solidFill>
                          <a:srgbClr val="FF0000"/>
                        </a:solidFill>
                        <a:latin typeface="Cambria Math" panose="02040503050406030204" pitchFamily="18" charset="0"/>
                        <a:ea typeface="Cambria Math" panose="02040503050406030204" pitchFamily="18" charset="0"/>
                      </a:rPr>
                      <m:t>𝑠</m:t>
                    </m:r>
                  </m:oMath>
                </a14:m>
                <a:endParaRPr lang="en-US" sz="1800" dirty="0">
                  <a:solidFill>
                    <a:srgbClr val="FF0000"/>
                  </a:solidFill>
                </a:endParaRPr>
              </a:p>
            </p:txBody>
          </p:sp>
        </mc:Choice>
        <mc:Fallback>
          <p:sp>
            <p:nvSpPr>
              <p:cNvPr id="36" name="Объект 2">
                <a:extLst>
                  <a:ext uri="{FF2B5EF4-FFF2-40B4-BE49-F238E27FC236}">
                    <a16:creationId xmlns:a16="http://schemas.microsoft.com/office/drawing/2014/main" id="{E35CFAEC-6A38-40E2-8400-353A7FFD196E}"/>
                  </a:ext>
                </a:extLst>
              </p:cNvPr>
              <p:cNvSpPr txBox="1">
                <a:spLocks noRot="1" noChangeAspect="1" noMove="1" noResize="1" noEditPoints="1" noAdjustHandles="1" noChangeArrowheads="1" noChangeShapeType="1" noTextEdit="1"/>
              </p:cNvSpPr>
              <p:nvPr/>
            </p:nvSpPr>
            <p:spPr>
              <a:xfrm>
                <a:off x="4146393" y="4899783"/>
                <a:ext cx="2781691" cy="1255081"/>
              </a:xfrm>
              <a:prstGeom prst="rect">
                <a:avLst/>
              </a:prstGeom>
              <a:blipFill>
                <a:blip r:embed="rId12"/>
                <a:stretch>
                  <a:fillRect/>
                </a:stretch>
              </a:blipFill>
            </p:spPr>
            <p:txBody>
              <a:bodyPr/>
              <a:lstStyle/>
              <a:p>
                <a:r>
                  <a:rPr lang="ru-RU">
                    <a:noFill/>
                  </a:rPr>
                  <a:t> </a:t>
                </a:r>
              </a:p>
            </p:txBody>
          </p:sp>
        </mc:Fallback>
      </mc:AlternateContent>
      <mc:AlternateContent xmlns:mc="http://schemas.openxmlformats.org/markup-compatibility/2006">
        <mc:Choice xmlns:a14="http://schemas.microsoft.com/office/drawing/2010/main" Requires="a14">
          <p:sp>
            <p:nvSpPr>
              <p:cNvPr id="37" name="Объект 2">
                <a:extLst>
                  <a:ext uri="{FF2B5EF4-FFF2-40B4-BE49-F238E27FC236}">
                    <a16:creationId xmlns:a16="http://schemas.microsoft.com/office/drawing/2014/main" id="{3A6211CE-933E-40B4-AE8E-E05D04E75655}"/>
                  </a:ext>
                </a:extLst>
              </p:cNvPr>
              <p:cNvSpPr txBox="1">
                <a:spLocks/>
              </p:cNvSpPr>
              <p:nvPr/>
            </p:nvSpPr>
            <p:spPr>
              <a:xfrm>
                <a:off x="1973069" y="5022187"/>
                <a:ext cx="2207914" cy="432570"/>
              </a:xfrm>
              <a:prstGeom prst="rect">
                <a:avLst/>
              </a:prstGeom>
              <a:ln>
                <a:solidFill>
                  <a:schemeClr val="tx1"/>
                </a:solid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
                    </m:oMathParaPr>
                    <m:oMath xmlns:m="http://schemas.openxmlformats.org/officeDocument/2006/math">
                      <m:sSubSup>
                        <m:sSubSupPr>
                          <m:ctrlPr>
                            <a:rPr lang="en-US" sz="1800" i="1" smtClean="0">
                              <a:solidFill>
                                <a:srgbClr val="FF0000"/>
                              </a:solidFill>
                              <a:latin typeface="Cambria Math" panose="02040503050406030204" pitchFamily="18" charset="0"/>
                            </a:rPr>
                          </m:ctrlPr>
                        </m:sSubSupPr>
                        <m:e>
                          <m:r>
                            <a:rPr lang="en-US" sz="1800" b="0" i="1" smtClean="0">
                              <a:solidFill>
                                <a:srgbClr val="FF0000"/>
                              </a:solidFill>
                              <a:latin typeface="Cambria Math" panose="02040503050406030204" pitchFamily="18" charset="0"/>
                            </a:rPr>
                            <m:t>𝑃</m:t>
                          </m:r>
                        </m:e>
                        <m:sub>
                          <m:r>
                            <a:rPr lang="en-US" sz="1800" b="0" i="1" smtClean="0">
                              <a:solidFill>
                                <a:srgbClr val="FF0000"/>
                              </a:solidFill>
                              <a:latin typeface="Cambria Math" panose="02040503050406030204" pitchFamily="18" charset="0"/>
                            </a:rPr>
                            <m:t>𝑅𝐸𝐹</m:t>
                          </m:r>
                        </m:sub>
                        <m:sup>
                          <m:r>
                            <a:rPr lang="en-US" sz="1800" b="0" i="1" smtClean="0">
                              <a:solidFill>
                                <a:srgbClr val="FF0000"/>
                              </a:solidFill>
                              <a:latin typeface="Cambria Math" panose="02040503050406030204" pitchFamily="18" charset="0"/>
                            </a:rPr>
                            <m:t>𝑚𝑎𝑥</m:t>
                          </m:r>
                        </m:sup>
                      </m:sSubSup>
                      <m:r>
                        <a:rPr lang="en-US" sz="1800" b="0" i="1" smtClean="0">
                          <a:solidFill>
                            <a:srgbClr val="FF0000"/>
                          </a:solidFill>
                          <a:latin typeface="Cambria Math" panose="02040503050406030204" pitchFamily="18" charset="0"/>
                        </a:rPr>
                        <m:t>: </m:t>
                      </m:r>
                      <m:sSub>
                        <m:sSubPr>
                          <m:ctrlPr>
                            <a:rPr lang="en-US" sz="1800" b="0" i="1" smtClean="0">
                              <a:solidFill>
                                <a:srgbClr val="FF0000"/>
                              </a:solidFill>
                              <a:latin typeface="Cambria Math" panose="02040503050406030204" pitchFamily="18" charset="0"/>
                            </a:rPr>
                          </m:ctrlPr>
                        </m:sSubPr>
                        <m:e>
                          <m:r>
                            <a:rPr lang="en-US" sz="1800" b="0" i="1" smtClean="0">
                              <a:solidFill>
                                <a:srgbClr val="FF0000"/>
                              </a:solidFill>
                              <a:latin typeface="Cambria Math" panose="02040503050406030204" pitchFamily="18" charset="0"/>
                            </a:rPr>
                            <m:t>𝑅</m:t>
                          </m:r>
                        </m:e>
                        <m:sub>
                          <m:r>
                            <a:rPr lang="en-US" sz="1800" b="0" i="1" smtClean="0">
                              <a:solidFill>
                                <a:srgbClr val="FF0000"/>
                              </a:solidFill>
                              <a:latin typeface="Cambria Math" panose="02040503050406030204" pitchFamily="18" charset="0"/>
                            </a:rPr>
                            <m:t>𝑜𝑝𝑡</m:t>
                          </m:r>
                        </m:sub>
                      </m:sSub>
                      <m:r>
                        <a:rPr lang="en-US" sz="1800" b="0" i="1" smtClean="0">
                          <a:solidFill>
                            <a:srgbClr val="FF0000"/>
                          </a:solidFill>
                          <a:latin typeface="Cambria Math" panose="02040503050406030204" pitchFamily="18" charset="0"/>
                          <a:ea typeface="Cambria Math" panose="02040503050406030204" pitchFamily="18" charset="0"/>
                        </a:rPr>
                        <m:t>≈0.27</m:t>
                      </m:r>
                      <m:r>
                        <a:rPr lang="en-US" sz="1800" b="0" i="1" smtClean="0">
                          <a:solidFill>
                            <a:srgbClr val="FF0000"/>
                          </a:solidFill>
                          <a:latin typeface="Cambria Math" panose="02040503050406030204" pitchFamily="18" charset="0"/>
                          <a:ea typeface="Cambria Math" panose="02040503050406030204" pitchFamily="18" charset="0"/>
                        </a:rPr>
                        <m:t>𝜆</m:t>
                      </m:r>
                    </m:oMath>
                  </m:oMathPara>
                </a14:m>
                <a:endParaRPr lang="en-US" sz="3600" dirty="0">
                  <a:solidFill>
                    <a:srgbClr val="FF0000"/>
                  </a:solidFill>
                </a:endParaRPr>
              </a:p>
            </p:txBody>
          </p:sp>
        </mc:Choice>
        <mc:Fallback>
          <p:sp>
            <p:nvSpPr>
              <p:cNvPr id="37" name="Объект 2">
                <a:extLst>
                  <a:ext uri="{FF2B5EF4-FFF2-40B4-BE49-F238E27FC236}">
                    <a16:creationId xmlns:a16="http://schemas.microsoft.com/office/drawing/2014/main" id="{3A6211CE-933E-40B4-AE8E-E05D04E75655}"/>
                  </a:ext>
                </a:extLst>
              </p:cNvPr>
              <p:cNvSpPr txBox="1">
                <a:spLocks noRot="1" noChangeAspect="1" noMove="1" noResize="1" noEditPoints="1" noAdjustHandles="1" noChangeArrowheads="1" noChangeShapeType="1" noTextEdit="1"/>
              </p:cNvSpPr>
              <p:nvPr/>
            </p:nvSpPr>
            <p:spPr>
              <a:xfrm>
                <a:off x="1973069" y="5022187"/>
                <a:ext cx="2207914" cy="432570"/>
              </a:xfrm>
              <a:prstGeom prst="rect">
                <a:avLst/>
              </a:prstGeom>
              <a:blipFill>
                <a:blip r:embed="rId13"/>
                <a:stretch>
                  <a:fillRect b="-4110"/>
                </a:stretch>
              </a:blipFill>
              <a:ln>
                <a:solidFill>
                  <a:schemeClr val="tx1"/>
                </a:solidFill>
              </a:ln>
            </p:spPr>
            <p:txBody>
              <a:bodyPr/>
              <a:lstStyle/>
              <a:p>
                <a:r>
                  <a:rPr lang="ru-RU">
                    <a:noFill/>
                  </a:rPr>
                  <a:t> </a:t>
                </a:r>
              </a:p>
            </p:txBody>
          </p:sp>
        </mc:Fallback>
      </mc:AlternateContent>
      <p:pic>
        <p:nvPicPr>
          <p:cNvPr id="38" name="Рисунок 37">
            <a:extLst>
              <a:ext uri="{FF2B5EF4-FFF2-40B4-BE49-F238E27FC236}">
                <a16:creationId xmlns:a16="http://schemas.microsoft.com/office/drawing/2014/main" id="{2D02403C-A60C-B1EE-64B6-7871431C02B4}"/>
              </a:ext>
            </a:extLst>
          </p:cNvPr>
          <p:cNvPicPr>
            <a:picLocks noChangeAspect="1"/>
          </p:cNvPicPr>
          <p:nvPr/>
        </p:nvPicPr>
        <p:blipFill>
          <a:blip r:embed="rId14"/>
          <a:stretch>
            <a:fillRect/>
          </a:stretch>
        </p:blipFill>
        <p:spPr>
          <a:xfrm>
            <a:off x="6980370" y="4296101"/>
            <a:ext cx="3616338" cy="2066151"/>
          </a:xfrm>
          <a:prstGeom prst="rect">
            <a:avLst/>
          </a:prstGeom>
        </p:spPr>
      </p:pic>
      <p:sp>
        <p:nvSpPr>
          <p:cNvPr id="39" name="Номер слайда 38"/>
          <p:cNvSpPr>
            <a:spLocks noGrp="1"/>
          </p:cNvSpPr>
          <p:nvPr>
            <p:ph type="sldNum" sz="quarter" idx="12"/>
          </p:nvPr>
        </p:nvSpPr>
        <p:spPr/>
        <p:txBody>
          <a:bodyPr/>
          <a:lstStyle/>
          <a:p>
            <a:fld id="{1DE01969-94A4-40D7-99FB-CC04F57F5503}" type="slidenum">
              <a:rPr lang="ru-RU" smtClean="0"/>
              <a:pPr/>
              <a:t>19</a:t>
            </a:fld>
            <a:endParaRPr lang="ru-RU" dirty="0"/>
          </a:p>
        </p:txBody>
      </p:sp>
    </p:spTree>
    <p:extLst>
      <p:ext uri="{BB962C8B-B14F-4D97-AF65-F5344CB8AC3E}">
        <p14:creationId xmlns:p14="http://schemas.microsoft.com/office/powerpoint/2010/main" val="39001095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dirty="0" smtClean="0"/>
              <a:t>Содержание</a:t>
            </a:r>
            <a:endParaRPr lang="ru-RU" dirty="0"/>
          </a:p>
        </p:txBody>
      </p:sp>
      <p:sp>
        <p:nvSpPr>
          <p:cNvPr id="3" name="Объект 2"/>
          <p:cNvSpPr>
            <a:spLocks noGrp="1"/>
          </p:cNvSpPr>
          <p:nvPr>
            <p:ph idx="1"/>
          </p:nvPr>
        </p:nvSpPr>
        <p:spPr/>
        <p:txBody>
          <a:bodyPr>
            <a:normAutofit/>
          </a:bodyPr>
          <a:lstStyle/>
          <a:p>
            <a:pPr marL="514350" indent="-514350">
              <a:buFont typeface="+mj-lt"/>
              <a:buAutoNum type="arabicPeriod"/>
            </a:pPr>
            <a:r>
              <a:rPr lang="ru-RU" sz="2900" dirty="0" smtClean="0"/>
              <a:t>Характеристики, источники и спектры нейтронов.</a:t>
            </a:r>
            <a:endParaRPr lang="en-US" sz="2900" dirty="0" smtClean="0"/>
          </a:p>
          <a:p>
            <a:pPr marL="514350" indent="-514350">
              <a:buFont typeface="+mj-lt"/>
              <a:buAutoNum type="arabicPeriod"/>
            </a:pPr>
            <a:r>
              <a:rPr lang="ru-RU" sz="2900" dirty="0" smtClean="0"/>
              <a:t>Очень холодные нейтроны: особенности, применения</a:t>
            </a:r>
            <a:r>
              <a:rPr lang="en-US" sz="2900" dirty="0" smtClean="0"/>
              <a:t>.</a:t>
            </a:r>
            <a:endParaRPr lang="ru-RU" sz="2900" dirty="0" smtClean="0"/>
          </a:p>
          <a:p>
            <a:pPr marL="514350" indent="-514350">
              <a:buFont typeface="+mj-lt"/>
              <a:buAutoNum type="arabicPeriod"/>
            </a:pPr>
            <a:r>
              <a:rPr lang="ru-RU" sz="2900" dirty="0" smtClean="0"/>
              <a:t>Ультрахолодные нейтроны</a:t>
            </a:r>
            <a:r>
              <a:rPr lang="ru-RU" sz="2900" dirty="0" smtClean="0"/>
              <a:t>: параметры, конвертеры, источники</a:t>
            </a:r>
            <a:r>
              <a:rPr lang="ru-RU" sz="2900" dirty="0" smtClean="0"/>
              <a:t>.</a:t>
            </a:r>
          </a:p>
          <a:p>
            <a:pPr marL="514350" indent="-514350">
              <a:buFont typeface="+mj-lt"/>
              <a:buAutoNum type="arabicPeriod"/>
            </a:pPr>
            <a:r>
              <a:rPr lang="ru-RU" sz="2900" dirty="0" smtClean="0"/>
              <a:t>Время жизни свободного нейтрона.</a:t>
            </a:r>
          </a:p>
          <a:p>
            <a:pPr marL="514350" indent="-514350">
              <a:buFont typeface="+mj-lt"/>
              <a:buAutoNum type="arabicPeriod"/>
            </a:pPr>
            <a:r>
              <a:rPr lang="ru-RU" sz="2900" dirty="0" err="1" smtClean="0"/>
              <a:t>Квазиупругое</a:t>
            </a:r>
            <a:r>
              <a:rPr lang="ru-RU" sz="2900" dirty="0" smtClean="0"/>
              <a:t> рассеяние (малый нагрев) ультрахолодных нейтронов.</a:t>
            </a:r>
          </a:p>
          <a:p>
            <a:pPr marL="514350" indent="-514350">
              <a:buFont typeface="+mj-lt"/>
              <a:buAutoNum type="arabicPeriod"/>
            </a:pPr>
            <a:r>
              <a:rPr lang="ru-RU" sz="2900" dirty="0" smtClean="0"/>
              <a:t>Фундаментальные исследования с ультрахолодными нейтронами.</a:t>
            </a:r>
            <a:endParaRPr lang="en-US" sz="2900"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6" name="Номер слайда 5"/>
          <p:cNvSpPr>
            <a:spLocks noGrp="1"/>
          </p:cNvSpPr>
          <p:nvPr>
            <p:ph type="sldNum" sz="quarter" idx="12"/>
          </p:nvPr>
        </p:nvSpPr>
        <p:spPr/>
        <p:txBody>
          <a:bodyPr/>
          <a:lstStyle/>
          <a:p>
            <a:fld id="{1DE01969-94A4-40D7-99FB-CC04F57F5503}" type="slidenum">
              <a:rPr lang="ru-RU" smtClean="0"/>
              <a:pPr/>
              <a:t>2</a:t>
            </a:fld>
            <a:endParaRPr lang="ru-RU" dirty="0"/>
          </a:p>
        </p:txBody>
      </p:sp>
    </p:spTree>
    <p:extLst>
      <p:ext uri="{BB962C8B-B14F-4D97-AF65-F5344CB8AC3E}">
        <p14:creationId xmlns:p14="http://schemas.microsoft.com/office/powerpoint/2010/main" val="7106976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Квазизеркальное отражение холодных нейтронов (ХН)</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grpSp>
        <p:nvGrpSpPr>
          <p:cNvPr id="7" name="Group 197">
            <a:extLst>
              <a:ext uri="{FF2B5EF4-FFF2-40B4-BE49-F238E27FC236}">
                <a16:creationId xmlns:a16="http://schemas.microsoft.com/office/drawing/2014/main" id="{CCCD2961-756C-4D8A-1CA7-D44F1D35A714}"/>
              </a:ext>
            </a:extLst>
          </p:cNvPr>
          <p:cNvGrpSpPr>
            <a:grpSpLocks noChangeAspect="1"/>
          </p:cNvGrpSpPr>
          <p:nvPr/>
        </p:nvGrpSpPr>
        <p:grpSpPr bwMode="auto">
          <a:xfrm>
            <a:off x="2790078" y="4006100"/>
            <a:ext cx="4635500" cy="2274887"/>
            <a:chOff x="457200" y="152400"/>
            <a:chExt cx="8229600" cy="4038600"/>
          </a:xfrm>
        </p:grpSpPr>
        <p:sp>
          <p:nvSpPr>
            <p:cNvPr id="8" name="Oval 198">
              <a:extLst>
                <a:ext uri="{FF2B5EF4-FFF2-40B4-BE49-F238E27FC236}">
                  <a16:creationId xmlns:a16="http://schemas.microsoft.com/office/drawing/2014/main" id="{37DAD949-0EF9-D67F-5227-29FE0E539B1A}"/>
                </a:ext>
              </a:extLst>
            </p:cNvPr>
            <p:cNvSpPr/>
            <p:nvPr/>
          </p:nvSpPr>
          <p:spPr>
            <a:xfrm>
              <a:off x="457200" y="1981200"/>
              <a:ext cx="228600" cy="22860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 name="Group 174">
              <a:extLst>
                <a:ext uri="{FF2B5EF4-FFF2-40B4-BE49-F238E27FC236}">
                  <a16:creationId xmlns:a16="http://schemas.microsoft.com/office/drawing/2014/main" id="{BA595C45-960F-7BCC-046A-8AC8768E250C}"/>
                </a:ext>
              </a:extLst>
            </p:cNvPr>
            <p:cNvGrpSpPr>
              <a:grpSpLocks/>
            </p:cNvGrpSpPr>
            <p:nvPr/>
          </p:nvGrpSpPr>
          <p:grpSpPr bwMode="auto">
            <a:xfrm>
              <a:off x="3581400" y="228600"/>
              <a:ext cx="3657600" cy="3962400"/>
              <a:chOff x="3581400" y="228600"/>
              <a:chExt cx="3657600" cy="3962400"/>
            </a:xfrm>
          </p:grpSpPr>
          <p:sp>
            <p:nvSpPr>
              <p:cNvPr id="176" name="Oval 3">
                <a:extLst>
                  <a:ext uri="{FF2B5EF4-FFF2-40B4-BE49-F238E27FC236}">
                    <a16:creationId xmlns:a16="http://schemas.microsoft.com/office/drawing/2014/main" id="{E8379412-340A-17A5-29EF-E0E2811D5E4F}"/>
                  </a:ext>
                </a:extLst>
              </p:cNvPr>
              <p:cNvSpPr/>
              <p:nvPr/>
            </p:nvSpPr>
            <p:spPr>
              <a:xfrm>
                <a:off x="3581400" y="381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7" name="Oval 367">
                <a:extLst>
                  <a:ext uri="{FF2B5EF4-FFF2-40B4-BE49-F238E27FC236}">
                    <a16:creationId xmlns:a16="http://schemas.microsoft.com/office/drawing/2014/main" id="{A4662EC5-E650-1F40-B18C-A03712A08E55}"/>
                  </a:ext>
                </a:extLst>
              </p:cNvPr>
              <p:cNvSpPr/>
              <p:nvPr/>
            </p:nvSpPr>
            <p:spPr>
              <a:xfrm>
                <a:off x="3581400" y="685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8" name="Oval 368">
                <a:extLst>
                  <a:ext uri="{FF2B5EF4-FFF2-40B4-BE49-F238E27FC236}">
                    <a16:creationId xmlns:a16="http://schemas.microsoft.com/office/drawing/2014/main" id="{41356C6F-E8E6-2B1E-78D9-B57FE179CEB5}"/>
                  </a:ext>
                </a:extLst>
              </p:cNvPr>
              <p:cNvSpPr/>
              <p:nvPr/>
            </p:nvSpPr>
            <p:spPr>
              <a:xfrm>
                <a:off x="3886200" y="533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79" name="Oval 369">
                <a:extLst>
                  <a:ext uri="{FF2B5EF4-FFF2-40B4-BE49-F238E27FC236}">
                    <a16:creationId xmlns:a16="http://schemas.microsoft.com/office/drawing/2014/main" id="{EA8E6A66-1C0C-367B-00FB-49DE0C4807F0}"/>
                  </a:ext>
                </a:extLst>
              </p:cNvPr>
              <p:cNvSpPr/>
              <p:nvPr/>
            </p:nvSpPr>
            <p:spPr>
              <a:xfrm>
                <a:off x="4038600" y="304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0" name="Oval 370">
                <a:extLst>
                  <a:ext uri="{FF2B5EF4-FFF2-40B4-BE49-F238E27FC236}">
                    <a16:creationId xmlns:a16="http://schemas.microsoft.com/office/drawing/2014/main" id="{BD209CB2-1CEF-ACE8-04A4-5A84C067D8A4}"/>
                  </a:ext>
                </a:extLst>
              </p:cNvPr>
              <p:cNvSpPr/>
              <p:nvPr/>
            </p:nvSpPr>
            <p:spPr>
              <a:xfrm>
                <a:off x="3810000" y="3810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1" name="Oval 371">
                <a:extLst>
                  <a:ext uri="{FF2B5EF4-FFF2-40B4-BE49-F238E27FC236}">
                    <a16:creationId xmlns:a16="http://schemas.microsoft.com/office/drawing/2014/main" id="{B58AAC35-565B-ED89-BBFC-C7B269B1ACF8}"/>
                  </a:ext>
                </a:extLst>
              </p:cNvPr>
              <p:cNvSpPr/>
              <p:nvPr/>
            </p:nvSpPr>
            <p:spPr>
              <a:xfrm>
                <a:off x="3657600" y="10668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2" name="Oval 372">
                <a:extLst>
                  <a:ext uri="{FF2B5EF4-FFF2-40B4-BE49-F238E27FC236}">
                    <a16:creationId xmlns:a16="http://schemas.microsoft.com/office/drawing/2014/main" id="{69F9A183-DDB5-BECA-B0A7-4E99262B08C3}"/>
                  </a:ext>
                </a:extLst>
              </p:cNvPr>
              <p:cNvSpPr/>
              <p:nvPr/>
            </p:nvSpPr>
            <p:spPr>
              <a:xfrm>
                <a:off x="3886200" y="685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3" name="Oval 373">
                <a:extLst>
                  <a:ext uri="{FF2B5EF4-FFF2-40B4-BE49-F238E27FC236}">
                    <a16:creationId xmlns:a16="http://schemas.microsoft.com/office/drawing/2014/main" id="{21C57A97-DE26-6118-3981-699D09DF170C}"/>
                  </a:ext>
                </a:extLst>
              </p:cNvPr>
              <p:cNvSpPr/>
              <p:nvPr/>
            </p:nvSpPr>
            <p:spPr>
              <a:xfrm>
                <a:off x="4267200" y="762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 name="Oval 374">
                <a:extLst>
                  <a:ext uri="{FF2B5EF4-FFF2-40B4-BE49-F238E27FC236}">
                    <a16:creationId xmlns:a16="http://schemas.microsoft.com/office/drawing/2014/main" id="{C5AD1CFE-77DF-1CC0-6399-17275243CCCA}"/>
                  </a:ext>
                </a:extLst>
              </p:cNvPr>
              <p:cNvSpPr/>
              <p:nvPr/>
            </p:nvSpPr>
            <p:spPr>
              <a:xfrm>
                <a:off x="4343400" y="609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 name="Oval 375">
                <a:extLst>
                  <a:ext uri="{FF2B5EF4-FFF2-40B4-BE49-F238E27FC236}">
                    <a16:creationId xmlns:a16="http://schemas.microsoft.com/office/drawing/2014/main" id="{40C22499-BEBA-4BF5-8A28-BC9A7C8C43D1}"/>
                  </a:ext>
                </a:extLst>
              </p:cNvPr>
              <p:cNvSpPr/>
              <p:nvPr/>
            </p:nvSpPr>
            <p:spPr>
              <a:xfrm>
                <a:off x="4114800" y="8382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6" name="Oval 376">
                <a:extLst>
                  <a:ext uri="{FF2B5EF4-FFF2-40B4-BE49-F238E27FC236}">
                    <a16:creationId xmlns:a16="http://schemas.microsoft.com/office/drawing/2014/main" id="{BAAD8D05-900B-5A0C-D525-5C79DEC9F11F}"/>
                  </a:ext>
                </a:extLst>
              </p:cNvPr>
              <p:cNvSpPr/>
              <p:nvPr/>
            </p:nvSpPr>
            <p:spPr>
              <a:xfrm>
                <a:off x="3733800" y="1295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7" name="Oval 377">
                <a:extLst>
                  <a:ext uri="{FF2B5EF4-FFF2-40B4-BE49-F238E27FC236}">
                    <a16:creationId xmlns:a16="http://schemas.microsoft.com/office/drawing/2014/main" id="{C3DFC621-7BD5-8690-08DA-F59729A85EB9}"/>
                  </a:ext>
                </a:extLst>
              </p:cNvPr>
              <p:cNvSpPr/>
              <p:nvPr/>
            </p:nvSpPr>
            <p:spPr>
              <a:xfrm>
                <a:off x="4114800" y="1371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8" name="Oval 378">
                <a:extLst>
                  <a:ext uri="{FF2B5EF4-FFF2-40B4-BE49-F238E27FC236}">
                    <a16:creationId xmlns:a16="http://schemas.microsoft.com/office/drawing/2014/main" id="{9EADB905-A065-69D1-5386-0113F001471D}"/>
                  </a:ext>
                </a:extLst>
              </p:cNvPr>
              <p:cNvSpPr/>
              <p:nvPr/>
            </p:nvSpPr>
            <p:spPr>
              <a:xfrm>
                <a:off x="3581400" y="1524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9" name="Oval 379">
                <a:extLst>
                  <a:ext uri="{FF2B5EF4-FFF2-40B4-BE49-F238E27FC236}">
                    <a16:creationId xmlns:a16="http://schemas.microsoft.com/office/drawing/2014/main" id="{5C71A4C4-2A26-6F7F-DB49-C06383D30BD9}"/>
                  </a:ext>
                </a:extLst>
              </p:cNvPr>
              <p:cNvSpPr/>
              <p:nvPr/>
            </p:nvSpPr>
            <p:spPr>
              <a:xfrm>
                <a:off x="3733800" y="1447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0" name="Oval 380">
                <a:extLst>
                  <a:ext uri="{FF2B5EF4-FFF2-40B4-BE49-F238E27FC236}">
                    <a16:creationId xmlns:a16="http://schemas.microsoft.com/office/drawing/2014/main" id="{0110AD4C-8E7E-AF3B-FC50-9E5D937BA1AE}"/>
                  </a:ext>
                </a:extLst>
              </p:cNvPr>
              <p:cNvSpPr/>
              <p:nvPr/>
            </p:nvSpPr>
            <p:spPr>
              <a:xfrm>
                <a:off x="3581400" y="1752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1" name="Oval 381">
                <a:extLst>
                  <a:ext uri="{FF2B5EF4-FFF2-40B4-BE49-F238E27FC236}">
                    <a16:creationId xmlns:a16="http://schemas.microsoft.com/office/drawing/2014/main" id="{6C8E8F8D-FD81-1BE4-3982-71EF0D5800FF}"/>
                  </a:ext>
                </a:extLst>
              </p:cNvPr>
              <p:cNvSpPr/>
              <p:nvPr/>
            </p:nvSpPr>
            <p:spPr>
              <a:xfrm>
                <a:off x="3886200" y="1600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92" name="Oval 382">
                <a:extLst>
                  <a:ext uri="{FF2B5EF4-FFF2-40B4-BE49-F238E27FC236}">
                    <a16:creationId xmlns:a16="http://schemas.microsoft.com/office/drawing/2014/main" id="{E5BC46F3-560B-8250-614A-9F409EE7B33C}"/>
                  </a:ext>
                </a:extLst>
              </p:cNvPr>
              <p:cNvSpPr/>
              <p:nvPr/>
            </p:nvSpPr>
            <p:spPr>
              <a:xfrm>
                <a:off x="4191000" y="1371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3" name="Oval 383">
                <a:extLst>
                  <a:ext uri="{FF2B5EF4-FFF2-40B4-BE49-F238E27FC236}">
                    <a16:creationId xmlns:a16="http://schemas.microsoft.com/office/drawing/2014/main" id="{22D34717-2BC8-38AD-3E09-EFB4C600E280}"/>
                  </a:ext>
                </a:extLst>
              </p:cNvPr>
              <p:cNvSpPr/>
              <p:nvPr/>
            </p:nvSpPr>
            <p:spPr>
              <a:xfrm>
                <a:off x="3810000" y="1447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 name="Oval 384">
                <a:extLst>
                  <a:ext uri="{FF2B5EF4-FFF2-40B4-BE49-F238E27FC236}">
                    <a16:creationId xmlns:a16="http://schemas.microsoft.com/office/drawing/2014/main" id="{5D1D93F0-7DF6-3480-FEED-FD45762366A2}"/>
                  </a:ext>
                </a:extLst>
              </p:cNvPr>
              <p:cNvSpPr/>
              <p:nvPr/>
            </p:nvSpPr>
            <p:spPr>
              <a:xfrm>
                <a:off x="3581400" y="2133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 name="Oval 385">
                <a:extLst>
                  <a:ext uri="{FF2B5EF4-FFF2-40B4-BE49-F238E27FC236}">
                    <a16:creationId xmlns:a16="http://schemas.microsoft.com/office/drawing/2014/main" id="{D66D4D3A-A8EE-9F2E-388F-310054174142}"/>
                  </a:ext>
                </a:extLst>
              </p:cNvPr>
              <p:cNvSpPr/>
              <p:nvPr/>
            </p:nvSpPr>
            <p:spPr>
              <a:xfrm>
                <a:off x="3962400" y="1905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 name="Oval 386">
                <a:extLst>
                  <a:ext uri="{FF2B5EF4-FFF2-40B4-BE49-F238E27FC236}">
                    <a16:creationId xmlns:a16="http://schemas.microsoft.com/office/drawing/2014/main" id="{CC419CF6-F17F-1C65-1F42-06CC18E848E4}"/>
                  </a:ext>
                </a:extLst>
              </p:cNvPr>
              <p:cNvSpPr/>
              <p:nvPr/>
            </p:nvSpPr>
            <p:spPr>
              <a:xfrm>
                <a:off x="4267200" y="1828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7" name="Oval 387">
                <a:extLst>
                  <a:ext uri="{FF2B5EF4-FFF2-40B4-BE49-F238E27FC236}">
                    <a16:creationId xmlns:a16="http://schemas.microsoft.com/office/drawing/2014/main" id="{7C43FE38-D0A3-2A2C-F488-5050770CAE28}"/>
                  </a:ext>
                </a:extLst>
              </p:cNvPr>
              <p:cNvSpPr/>
              <p:nvPr/>
            </p:nvSpPr>
            <p:spPr>
              <a:xfrm>
                <a:off x="4191000" y="1676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8" name="Oval 388">
                <a:extLst>
                  <a:ext uri="{FF2B5EF4-FFF2-40B4-BE49-F238E27FC236}">
                    <a16:creationId xmlns:a16="http://schemas.microsoft.com/office/drawing/2014/main" id="{E93C7741-1599-0856-8BED-03DBC4720EF4}"/>
                  </a:ext>
                </a:extLst>
              </p:cNvPr>
              <p:cNvSpPr/>
              <p:nvPr/>
            </p:nvSpPr>
            <p:spPr>
              <a:xfrm>
                <a:off x="4038600" y="2057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9" name="Oval 389">
                <a:extLst>
                  <a:ext uri="{FF2B5EF4-FFF2-40B4-BE49-F238E27FC236}">
                    <a16:creationId xmlns:a16="http://schemas.microsoft.com/office/drawing/2014/main" id="{28329F16-3F2C-A3D1-F050-A7F9F2EFAAAE}"/>
                  </a:ext>
                </a:extLst>
              </p:cNvPr>
              <p:cNvSpPr/>
              <p:nvPr/>
            </p:nvSpPr>
            <p:spPr>
              <a:xfrm>
                <a:off x="3733800" y="2209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0" name="Oval 390">
                <a:extLst>
                  <a:ext uri="{FF2B5EF4-FFF2-40B4-BE49-F238E27FC236}">
                    <a16:creationId xmlns:a16="http://schemas.microsoft.com/office/drawing/2014/main" id="{1A657D46-27BB-18A0-1B77-E1254563D58C}"/>
                  </a:ext>
                </a:extLst>
              </p:cNvPr>
              <p:cNvSpPr/>
              <p:nvPr/>
            </p:nvSpPr>
            <p:spPr>
              <a:xfrm>
                <a:off x="4038600" y="2209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1" name="Oval 391">
                <a:extLst>
                  <a:ext uri="{FF2B5EF4-FFF2-40B4-BE49-F238E27FC236}">
                    <a16:creationId xmlns:a16="http://schemas.microsoft.com/office/drawing/2014/main" id="{F30F3109-0F84-29C2-0252-0C67513A4098}"/>
                  </a:ext>
                </a:extLst>
              </p:cNvPr>
              <p:cNvSpPr/>
              <p:nvPr/>
            </p:nvSpPr>
            <p:spPr>
              <a:xfrm>
                <a:off x="3581400" y="2590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2" name="Oval 392">
                <a:extLst>
                  <a:ext uri="{FF2B5EF4-FFF2-40B4-BE49-F238E27FC236}">
                    <a16:creationId xmlns:a16="http://schemas.microsoft.com/office/drawing/2014/main" id="{53CBA1BF-AAB9-6F79-9222-3BC584E01891}"/>
                  </a:ext>
                </a:extLst>
              </p:cNvPr>
              <p:cNvSpPr/>
              <p:nvPr/>
            </p:nvSpPr>
            <p:spPr>
              <a:xfrm>
                <a:off x="4419600" y="304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3" name="Oval 393">
                <a:extLst>
                  <a:ext uri="{FF2B5EF4-FFF2-40B4-BE49-F238E27FC236}">
                    <a16:creationId xmlns:a16="http://schemas.microsoft.com/office/drawing/2014/main" id="{1E451C0A-8480-98D2-C1DF-9BE3EA3390C5}"/>
                  </a:ext>
                </a:extLst>
              </p:cNvPr>
              <p:cNvSpPr/>
              <p:nvPr/>
            </p:nvSpPr>
            <p:spPr>
              <a:xfrm>
                <a:off x="4419600" y="609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 name="Oval 394">
                <a:extLst>
                  <a:ext uri="{FF2B5EF4-FFF2-40B4-BE49-F238E27FC236}">
                    <a16:creationId xmlns:a16="http://schemas.microsoft.com/office/drawing/2014/main" id="{FF0CB147-E52F-BB17-53F3-36A7E2049C9A}"/>
                  </a:ext>
                </a:extLst>
              </p:cNvPr>
              <p:cNvSpPr/>
              <p:nvPr/>
            </p:nvSpPr>
            <p:spPr>
              <a:xfrm>
                <a:off x="4724400" y="457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205" name="Oval 395">
                <a:extLst>
                  <a:ext uri="{FF2B5EF4-FFF2-40B4-BE49-F238E27FC236}">
                    <a16:creationId xmlns:a16="http://schemas.microsoft.com/office/drawing/2014/main" id="{DBA2ABFF-2F0C-369F-461C-78E9C624586D}"/>
                  </a:ext>
                </a:extLst>
              </p:cNvPr>
              <p:cNvSpPr/>
              <p:nvPr/>
            </p:nvSpPr>
            <p:spPr>
              <a:xfrm>
                <a:off x="4876800" y="228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 name="Oval 396">
                <a:extLst>
                  <a:ext uri="{FF2B5EF4-FFF2-40B4-BE49-F238E27FC236}">
                    <a16:creationId xmlns:a16="http://schemas.microsoft.com/office/drawing/2014/main" id="{9A303BBD-40A5-F248-F620-544AD06B8BDE}"/>
                  </a:ext>
                </a:extLst>
              </p:cNvPr>
              <p:cNvSpPr/>
              <p:nvPr/>
            </p:nvSpPr>
            <p:spPr>
              <a:xfrm>
                <a:off x="4572000" y="5334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7" name="Oval 397">
                <a:extLst>
                  <a:ext uri="{FF2B5EF4-FFF2-40B4-BE49-F238E27FC236}">
                    <a16:creationId xmlns:a16="http://schemas.microsoft.com/office/drawing/2014/main" id="{6EBA423F-85D7-C9E5-2FC1-8D8AB2B39D34}"/>
                  </a:ext>
                </a:extLst>
              </p:cNvPr>
              <p:cNvSpPr/>
              <p:nvPr/>
            </p:nvSpPr>
            <p:spPr>
              <a:xfrm>
                <a:off x="4419600" y="914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8" name="Oval 398">
                <a:extLst>
                  <a:ext uri="{FF2B5EF4-FFF2-40B4-BE49-F238E27FC236}">
                    <a16:creationId xmlns:a16="http://schemas.microsoft.com/office/drawing/2014/main" id="{C4F62A94-6C92-B0AD-FF2C-BA1102D750B7}"/>
                  </a:ext>
                </a:extLst>
              </p:cNvPr>
              <p:cNvSpPr/>
              <p:nvPr/>
            </p:nvSpPr>
            <p:spPr>
              <a:xfrm>
                <a:off x="4648200" y="762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9" name="Oval 399">
                <a:extLst>
                  <a:ext uri="{FF2B5EF4-FFF2-40B4-BE49-F238E27FC236}">
                    <a16:creationId xmlns:a16="http://schemas.microsoft.com/office/drawing/2014/main" id="{A5FE5704-A229-EC1B-4D46-6EB9320188B3}"/>
                  </a:ext>
                </a:extLst>
              </p:cNvPr>
              <p:cNvSpPr/>
              <p:nvPr/>
            </p:nvSpPr>
            <p:spPr>
              <a:xfrm>
                <a:off x="5105400" y="685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0" name="Oval 400">
                <a:extLst>
                  <a:ext uri="{FF2B5EF4-FFF2-40B4-BE49-F238E27FC236}">
                    <a16:creationId xmlns:a16="http://schemas.microsoft.com/office/drawing/2014/main" id="{D6072021-3BB5-5802-B6BB-D6C6A2E753BA}"/>
                  </a:ext>
                </a:extLst>
              </p:cNvPr>
              <p:cNvSpPr/>
              <p:nvPr/>
            </p:nvSpPr>
            <p:spPr>
              <a:xfrm>
                <a:off x="5029200" y="533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1" name="Oval 401">
                <a:extLst>
                  <a:ext uri="{FF2B5EF4-FFF2-40B4-BE49-F238E27FC236}">
                    <a16:creationId xmlns:a16="http://schemas.microsoft.com/office/drawing/2014/main" id="{F0104A14-7B46-D8B8-A7D7-101DB4DE541F}"/>
                  </a:ext>
                </a:extLst>
              </p:cNvPr>
              <p:cNvSpPr/>
              <p:nvPr/>
            </p:nvSpPr>
            <p:spPr>
              <a:xfrm>
                <a:off x="4876800" y="990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2" name="Oval 402">
                <a:extLst>
                  <a:ext uri="{FF2B5EF4-FFF2-40B4-BE49-F238E27FC236}">
                    <a16:creationId xmlns:a16="http://schemas.microsoft.com/office/drawing/2014/main" id="{17AF90CA-A306-B20A-5497-BF8E1C256EEF}"/>
                  </a:ext>
                </a:extLst>
              </p:cNvPr>
              <p:cNvSpPr/>
              <p:nvPr/>
            </p:nvSpPr>
            <p:spPr>
              <a:xfrm>
                <a:off x="4572000" y="1219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3" name="Oval 403">
                <a:extLst>
                  <a:ext uri="{FF2B5EF4-FFF2-40B4-BE49-F238E27FC236}">
                    <a16:creationId xmlns:a16="http://schemas.microsoft.com/office/drawing/2014/main" id="{926DD2B3-0FBF-8BB3-FE33-E982B1B2DF7A}"/>
                  </a:ext>
                </a:extLst>
              </p:cNvPr>
              <p:cNvSpPr/>
              <p:nvPr/>
            </p:nvSpPr>
            <p:spPr>
              <a:xfrm>
                <a:off x="4876800" y="1219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4" name="Oval 404">
                <a:extLst>
                  <a:ext uri="{FF2B5EF4-FFF2-40B4-BE49-F238E27FC236}">
                    <a16:creationId xmlns:a16="http://schemas.microsoft.com/office/drawing/2014/main" id="{B1FAE62D-C7FF-EFED-80AD-927A7F521098}"/>
                  </a:ext>
                </a:extLst>
              </p:cNvPr>
              <p:cNvSpPr/>
              <p:nvPr/>
            </p:nvSpPr>
            <p:spPr>
              <a:xfrm>
                <a:off x="4419600" y="1447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 name="Oval 405">
                <a:extLst>
                  <a:ext uri="{FF2B5EF4-FFF2-40B4-BE49-F238E27FC236}">
                    <a16:creationId xmlns:a16="http://schemas.microsoft.com/office/drawing/2014/main" id="{39075152-24B5-9D59-0A9E-9DC382D8EC0C}"/>
                  </a:ext>
                </a:extLst>
              </p:cNvPr>
              <p:cNvSpPr/>
              <p:nvPr/>
            </p:nvSpPr>
            <p:spPr>
              <a:xfrm>
                <a:off x="4419600" y="1447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6" name="Oval 406">
                <a:extLst>
                  <a:ext uri="{FF2B5EF4-FFF2-40B4-BE49-F238E27FC236}">
                    <a16:creationId xmlns:a16="http://schemas.microsoft.com/office/drawing/2014/main" id="{223A6C72-755C-645A-916B-910D2D218EB8}"/>
                  </a:ext>
                </a:extLst>
              </p:cNvPr>
              <p:cNvSpPr/>
              <p:nvPr/>
            </p:nvSpPr>
            <p:spPr>
              <a:xfrm>
                <a:off x="4419600" y="1752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7" name="Oval 407">
                <a:extLst>
                  <a:ext uri="{FF2B5EF4-FFF2-40B4-BE49-F238E27FC236}">
                    <a16:creationId xmlns:a16="http://schemas.microsoft.com/office/drawing/2014/main" id="{7BB804D0-132B-3192-E716-9D3FF274317B}"/>
                  </a:ext>
                </a:extLst>
              </p:cNvPr>
              <p:cNvSpPr/>
              <p:nvPr/>
            </p:nvSpPr>
            <p:spPr>
              <a:xfrm>
                <a:off x="4724400" y="1600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218" name="Oval 408">
                <a:extLst>
                  <a:ext uri="{FF2B5EF4-FFF2-40B4-BE49-F238E27FC236}">
                    <a16:creationId xmlns:a16="http://schemas.microsoft.com/office/drawing/2014/main" id="{AE71BCF2-9439-D4BB-EE62-070BB02A5D87}"/>
                  </a:ext>
                </a:extLst>
              </p:cNvPr>
              <p:cNvSpPr/>
              <p:nvPr/>
            </p:nvSpPr>
            <p:spPr>
              <a:xfrm>
                <a:off x="4876800" y="1371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9" name="Oval 409">
                <a:extLst>
                  <a:ext uri="{FF2B5EF4-FFF2-40B4-BE49-F238E27FC236}">
                    <a16:creationId xmlns:a16="http://schemas.microsoft.com/office/drawing/2014/main" id="{CFC53A8D-BD06-E6BE-74C4-B42DFD0B84F3}"/>
                  </a:ext>
                </a:extLst>
              </p:cNvPr>
              <p:cNvSpPr/>
              <p:nvPr/>
            </p:nvSpPr>
            <p:spPr>
              <a:xfrm>
                <a:off x="4800600" y="1447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0" name="Oval 410">
                <a:extLst>
                  <a:ext uri="{FF2B5EF4-FFF2-40B4-BE49-F238E27FC236}">
                    <a16:creationId xmlns:a16="http://schemas.microsoft.com/office/drawing/2014/main" id="{48B3CC6A-3CF3-A27F-AD82-0BA33B9645D6}"/>
                  </a:ext>
                </a:extLst>
              </p:cNvPr>
              <p:cNvSpPr/>
              <p:nvPr/>
            </p:nvSpPr>
            <p:spPr>
              <a:xfrm>
                <a:off x="4572000" y="2057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1" name="Oval 411">
                <a:extLst>
                  <a:ext uri="{FF2B5EF4-FFF2-40B4-BE49-F238E27FC236}">
                    <a16:creationId xmlns:a16="http://schemas.microsoft.com/office/drawing/2014/main" id="{DCAEC4FD-B491-F2C5-6F6A-3D57D67E0ACA}"/>
                  </a:ext>
                </a:extLst>
              </p:cNvPr>
              <p:cNvSpPr/>
              <p:nvPr/>
            </p:nvSpPr>
            <p:spPr>
              <a:xfrm>
                <a:off x="4648200" y="1905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2" name="Oval 412">
                <a:extLst>
                  <a:ext uri="{FF2B5EF4-FFF2-40B4-BE49-F238E27FC236}">
                    <a16:creationId xmlns:a16="http://schemas.microsoft.com/office/drawing/2014/main" id="{00672DCF-AC6A-5A22-C818-D34CF268992A}"/>
                  </a:ext>
                </a:extLst>
              </p:cNvPr>
              <p:cNvSpPr/>
              <p:nvPr/>
            </p:nvSpPr>
            <p:spPr>
              <a:xfrm>
                <a:off x="5105400" y="1828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3" name="Oval 413">
                <a:extLst>
                  <a:ext uri="{FF2B5EF4-FFF2-40B4-BE49-F238E27FC236}">
                    <a16:creationId xmlns:a16="http://schemas.microsoft.com/office/drawing/2014/main" id="{F705AFEE-96FA-1EBE-8564-331CF352DCDC}"/>
                  </a:ext>
                </a:extLst>
              </p:cNvPr>
              <p:cNvSpPr/>
              <p:nvPr/>
            </p:nvSpPr>
            <p:spPr>
              <a:xfrm>
                <a:off x="5029200" y="1676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4" name="Oval 414">
                <a:extLst>
                  <a:ext uri="{FF2B5EF4-FFF2-40B4-BE49-F238E27FC236}">
                    <a16:creationId xmlns:a16="http://schemas.microsoft.com/office/drawing/2014/main" id="{9E33B8AA-F413-E07D-8376-81B77F2B39D4}"/>
                  </a:ext>
                </a:extLst>
              </p:cNvPr>
              <p:cNvSpPr/>
              <p:nvPr/>
            </p:nvSpPr>
            <p:spPr>
              <a:xfrm>
                <a:off x="4953000" y="2057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 name="Oval 415">
                <a:extLst>
                  <a:ext uri="{FF2B5EF4-FFF2-40B4-BE49-F238E27FC236}">
                    <a16:creationId xmlns:a16="http://schemas.microsoft.com/office/drawing/2014/main" id="{6F8273C6-E3D8-FB31-EA3D-40E10A45CE61}"/>
                  </a:ext>
                </a:extLst>
              </p:cNvPr>
              <p:cNvSpPr/>
              <p:nvPr/>
            </p:nvSpPr>
            <p:spPr>
              <a:xfrm>
                <a:off x="4648200" y="24384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6" name="Oval 416">
                <a:extLst>
                  <a:ext uri="{FF2B5EF4-FFF2-40B4-BE49-F238E27FC236}">
                    <a16:creationId xmlns:a16="http://schemas.microsoft.com/office/drawing/2014/main" id="{52660BBD-A4BF-3B26-E0FA-F0CEC525A1D2}"/>
                  </a:ext>
                </a:extLst>
              </p:cNvPr>
              <p:cNvSpPr/>
              <p:nvPr/>
            </p:nvSpPr>
            <p:spPr>
              <a:xfrm>
                <a:off x="4876800" y="2362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7" name="Oval 417">
                <a:extLst>
                  <a:ext uri="{FF2B5EF4-FFF2-40B4-BE49-F238E27FC236}">
                    <a16:creationId xmlns:a16="http://schemas.microsoft.com/office/drawing/2014/main" id="{3392CBD7-B50C-20C1-D63B-A1293FB9D36E}"/>
                  </a:ext>
                </a:extLst>
              </p:cNvPr>
              <p:cNvSpPr/>
              <p:nvPr/>
            </p:nvSpPr>
            <p:spPr>
              <a:xfrm>
                <a:off x="4419600" y="2590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8" name="Oval 418">
                <a:extLst>
                  <a:ext uri="{FF2B5EF4-FFF2-40B4-BE49-F238E27FC236}">
                    <a16:creationId xmlns:a16="http://schemas.microsoft.com/office/drawing/2014/main" id="{838029CC-74DC-14CD-73D0-10F150BB1B32}"/>
                  </a:ext>
                </a:extLst>
              </p:cNvPr>
              <p:cNvSpPr/>
              <p:nvPr/>
            </p:nvSpPr>
            <p:spPr>
              <a:xfrm>
                <a:off x="3581400" y="2667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9" name="Oval 419">
                <a:extLst>
                  <a:ext uri="{FF2B5EF4-FFF2-40B4-BE49-F238E27FC236}">
                    <a16:creationId xmlns:a16="http://schemas.microsoft.com/office/drawing/2014/main" id="{A1166610-D523-3AF6-719E-4607FE2E1381}"/>
                  </a:ext>
                </a:extLst>
              </p:cNvPr>
              <p:cNvSpPr/>
              <p:nvPr/>
            </p:nvSpPr>
            <p:spPr>
              <a:xfrm>
                <a:off x="3657600" y="30480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0" name="Oval 420">
                <a:extLst>
                  <a:ext uri="{FF2B5EF4-FFF2-40B4-BE49-F238E27FC236}">
                    <a16:creationId xmlns:a16="http://schemas.microsoft.com/office/drawing/2014/main" id="{3D97B171-136D-2FBD-6099-15F934BECF35}"/>
                  </a:ext>
                </a:extLst>
              </p:cNvPr>
              <p:cNvSpPr/>
              <p:nvPr/>
            </p:nvSpPr>
            <p:spPr>
              <a:xfrm>
                <a:off x="3886200" y="2819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231" name="Oval 421">
                <a:extLst>
                  <a:ext uri="{FF2B5EF4-FFF2-40B4-BE49-F238E27FC236}">
                    <a16:creationId xmlns:a16="http://schemas.microsoft.com/office/drawing/2014/main" id="{D1A8F909-AEF1-512B-7590-1D6E41F4139D}"/>
                  </a:ext>
                </a:extLst>
              </p:cNvPr>
              <p:cNvSpPr/>
              <p:nvPr/>
            </p:nvSpPr>
            <p:spPr>
              <a:xfrm>
                <a:off x="4114800" y="2590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2" name="Oval 422">
                <a:extLst>
                  <a:ext uri="{FF2B5EF4-FFF2-40B4-BE49-F238E27FC236}">
                    <a16:creationId xmlns:a16="http://schemas.microsoft.com/office/drawing/2014/main" id="{B86652EC-4CD7-A754-BC9F-0CB6B8C3E855}"/>
                  </a:ext>
                </a:extLst>
              </p:cNvPr>
              <p:cNvSpPr/>
              <p:nvPr/>
            </p:nvSpPr>
            <p:spPr>
              <a:xfrm>
                <a:off x="3810000" y="26670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3" name="Oval 423">
                <a:extLst>
                  <a:ext uri="{FF2B5EF4-FFF2-40B4-BE49-F238E27FC236}">
                    <a16:creationId xmlns:a16="http://schemas.microsoft.com/office/drawing/2014/main" id="{730ADDAF-4686-4799-4FC5-67B798F06634}"/>
                  </a:ext>
                </a:extLst>
              </p:cNvPr>
              <p:cNvSpPr/>
              <p:nvPr/>
            </p:nvSpPr>
            <p:spPr>
              <a:xfrm>
                <a:off x="3581400" y="3276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4" name="Oval 424">
                <a:extLst>
                  <a:ext uri="{FF2B5EF4-FFF2-40B4-BE49-F238E27FC236}">
                    <a16:creationId xmlns:a16="http://schemas.microsoft.com/office/drawing/2014/main" id="{F8591108-9756-35E6-0F7C-EA6579EBC9B7}"/>
                  </a:ext>
                </a:extLst>
              </p:cNvPr>
              <p:cNvSpPr/>
              <p:nvPr/>
            </p:nvSpPr>
            <p:spPr>
              <a:xfrm>
                <a:off x="3810000" y="3124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 name="Oval 425">
                <a:extLst>
                  <a:ext uri="{FF2B5EF4-FFF2-40B4-BE49-F238E27FC236}">
                    <a16:creationId xmlns:a16="http://schemas.microsoft.com/office/drawing/2014/main" id="{E58A5FF9-2BDD-F1C0-F49E-99E26A15EC57}"/>
                  </a:ext>
                </a:extLst>
              </p:cNvPr>
              <p:cNvSpPr/>
              <p:nvPr/>
            </p:nvSpPr>
            <p:spPr>
              <a:xfrm>
                <a:off x="4267200" y="3048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6" name="Oval 426">
                <a:extLst>
                  <a:ext uri="{FF2B5EF4-FFF2-40B4-BE49-F238E27FC236}">
                    <a16:creationId xmlns:a16="http://schemas.microsoft.com/office/drawing/2014/main" id="{B180BB1B-686F-F267-A71B-DF7561864825}"/>
                  </a:ext>
                </a:extLst>
              </p:cNvPr>
              <p:cNvSpPr/>
              <p:nvPr/>
            </p:nvSpPr>
            <p:spPr>
              <a:xfrm>
                <a:off x="4191000" y="2895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7" name="Oval 427">
                <a:extLst>
                  <a:ext uri="{FF2B5EF4-FFF2-40B4-BE49-F238E27FC236}">
                    <a16:creationId xmlns:a16="http://schemas.microsoft.com/office/drawing/2014/main" id="{79723B36-99C2-C21E-2BF7-AA867E0E87DF}"/>
                  </a:ext>
                </a:extLst>
              </p:cNvPr>
              <p:cNvSpPr/>
              <p:nvPr/>
            </p:nvSpPr>
            <p:spPr>
              <a:xfrm>
                <a:off x="4038600" y="3276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8" name="Oval 428">
                <a:extLst>
                  <a:ext uri="{FF2B5EF4-FFF2-40B4-BE49-F238E27FC236}">
                    <a16:creationId xmlns:a16="http://schemas.microsoft.com/office/drawing/2014/main" id="{5CF90227-F3E7-7AE7-33E0-4EE9574EE1AB}"/>
                  </a:ext>
                </a:extLst>
              </p:cNvPr>
              <p:cNvSpPr/>
              <p:nvPr/>
            </p:nvSpPr>
            <p:spPr>
              <a:xfrm>
                <a:off x="3733800" y="3581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9" name="Oval 429">
                <a:extLst>
                  <a:ext uri="{FF2B5EF4-FFF2-40B4-BE49-F238E27FC236}">
                    <a16:creationId xmlns:a16="http://schemas.microsoft.com/office/drawing/2014/main" id="{7D7E44D7-D19F-DEF1-777E-88FF540CF01F}"/>
                  </a:ext>
                </a:extLst>
              </p:cNvPr>
              <p:cNvSpPr/>
              <p:nvPr/>
            </p:nvSpPr>
            <p:spPr>
              <a:xfrm>
                <a:off x="4114800" y="3657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0" name="Oval 430">
                <a:extLst>
                  <a:ext uri="{FF2B5EF4-FFF2-40B4-BE49-F238E27FC236}">
                    <a16:creationId xmlns:a16="http://schemas.microsoft.com/office/drawing/2014/main" id="{5DD62CE1-F06E-FD8A-F4EA-2A68947EB4AC}"/>
                  </a:ext>
                </a:extLst>
              </p:cNvPr>
              <p:cNvSpPr/>
              <p:nvPr/>
            </p:nvSpPr>
            <p:spPr>
              <a:xfrm>
                <a:off x="3581400" y="3810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1" name="Oval 431">
                <a:extLst>
                  <a:ext uri="{FF2B5EF4-FFF2-40B4-BE49-F238E27FC236}">
                    <a16:creationId xmlns:a16="http://schemas.microsoft.com/office/drawing/2014/main" id="{03A81014-6791-917F-812E-49FC0E151095}"/>
                  </a:ext>
                </a:extLst>
              </p:cNvPr>
              <p:cNvSpPr/>
              <p:nvPr/>
            </p:nvSpPr>
            <p:spPr>
              <a:xfrm>
                <a:off x="4495800" y="2514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2" name="Oval 432">
                <a:extLst>
                  <a:ext uri="{FF2B5EF4-FFF2-40B4-BE49-F238E27FC236}">
                    <a16:creationId xmlns:a16="http://schemas.microsoft.com/office/drawing/2014/main" id="{E1635DB9-AB39-EFA1-5D95-3EACC03A2016}"/>
                  </a:ext>
                </a:extLst>
              </p:cNvPr>
              <p:cNvSpPr/>
              <p:nvPr/>
            </p:nvSpPr>
            <p:spPr>
              <a:xfrm>
                <a:off x="4495800" y="26670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3" name="Oval 433">
                <a:extLst>
                  <a:ext uri="{FF2B5EF4-FFF2-40B4-BE49-F238E27FC236}">
                    <a16:creationId xmlns:a16="http://schemas.microsoft.com/office/drawing/2014/main" id="{27686F1D-1EA0-49E2-F7C5-6BD4D3C4C57B}"/>
                  </a:ext>
                </a:extLst>
              </p:cNvPr>
              <p:cNvSpPr/>
              <p:nvPr/>
            </p:nvSpPr>
            <p:spPr>
              <a:xfrm>
                <a:off x="4800600" y="2667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244" name="Oval 434">
                <a:extLst>
                  <a:ext uri="{FF2B5EF4-FFF2-40B4-BE49-F238E27FC236}">
                    <a16:creationId xmlns:a16="http://schemas.microsoft.com/office/drawing/2014/main" id="{405718B7-38D1-55B2-4198-068FD91F6854}"/>
                  </a:ext>
                </a:extLst>
              </p:cNvPr>
              <p:cNvSpPr/>
              <p:nvPr/>
            </p:nvSpPr>
            <p:spPr>
              <a:xfrm>
                <a:off x="5029200" y="2438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 name="Oval 435">
                <a:extLst>
                  <a:ext uri="{FF2B5EF4-FFF2-40B4-BE49-F238E27FC236}">
                    <a16:creationId xmlns:a16="http://schemas.microsoft.com/office/drawing/2014/main" id="{C188288F-5A99-7507-9419-4E514EA51E3D}"/>
                  </a:ext>
                </a:extLst>
              </p:cNvPr>
              <p:cNvSpPr/>
              <p:nvPr/>
            </p:nvSpPr>
            <p:spPr>
              <a:xfrm>
                <a:off x="4648200" y="2667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6" name="Oval 436">
                <a:extLst>
                  <a:ext uri="{FF2B5EF4-FFF2-40B4-BE49-F238E27FC236}">
                    <a16:creationId xmlns:a16="http://schemas.microsoft.com/office/drawing/2014/main" id="{790AC750-4C4B-6769-063F-A5209A10BC28}"/>
                  </a:ext>
                </a:extLst>
              </p:cNvPr>
              <p:cNvSpPr/>
              <p:nvPr/>
            </p:nvSpPr>
            <p:spPr>
              <a:xfrm>
                <a:off x="4495800" y="3124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7" name="Oval 437">
                <a:extLst>
                  <a:ext uri="{FF2B5EF4-FFF2-40B4-BE49-F238E27FC236}">
                    <a16:creationId xmlns:a16="http://schemas.microsoft.com/office/drawing/2014/main" id="{C236E5AB-53B0-069A-D645-2C3E551D5ED0}"/>
                  </a:ext>
                </a:extLst>
              </p:cNvPr>
              <p:cNvSpPr/>
              <p:nvPr/>
            </p:nvSpPr>
            <p:spPr>
              <a:xfrm>
                <a:off x="4724400" y="2971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8" name="Oval 438">
                <a:extLst>
                  <a:ext uri="{FF2B5EF4-FFF2-40B4-BE49-F238E27FC236}">
                    <a16:creationId xmlns:a16="http://schemas.microsoft.com/office/drawing/2014/main" id="{B9CB9CC2-F324-3AA2-0C64-9B215347B619}"/>
                  </a:ext>
                </a:extLst>
              </p:cNvPr>
              <p:cNvSpPr/>
              <p:nvPr/>
            </p:nvSpPr>
            <p:spPr>
              <a:xfrm>
                <a:off x="5181600" y="2895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9" name="Oval 439">
                <a:extLst>
                  <a:ext uri="{FF2B5EF4-FFF2-40B4-BE49-F238E27FC236}">
                    <a16:creationId xmlns:a16="http://schemas.microsoft.com/office/drawing/2014/main" id="{94F6F21D-26E7-3601-BB94-B297A3312823}"/>
                  </a:ext>
                </a:extLst>
              </p:cNvPr>
              <p:cNvSpPr/>
              <p:nvPr/>
            </p:nvSpPr>
            <p:spPr>
              <a:xfrm>
                <a:off x="5105400" y="2743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0" name="Oval 440">
                <a:extLst>
                  <a:ext uri="{FF2B5EF4-FFF2-40B4-BE49-F238E27FC236}">
                    <a16:creationId xmlns:a16="http://schemas.microsoft.com/office/drawing/2014/main" id="{417B0F4C-29BD-EF9F-098A-069F1841F24F}"/>
                  </a:ext>
                </a:extLst>
              </p:cNvPr>
              <p:cNvSpPr/>
              <p:nvPr/>
            </p:nvSpPr>
            <p:spPr>
              <a:xfrm>
                <a:off x="4953000" y="3124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1" name="Oval 441">
                <a:extLst>
                  <a:ext uri="{FF2B5EF4-FFF2-40B4-BE49-F238E27FC236}">
                    <a16:creationId xmlns:a16="http://schemas.microsoft.com/office/drawing/2014/main" id="{37ED297A-729E-2802-BBD2-03CE9FF8D437}"/>
                  </a:ext>
                </a:extLst>
              </p:cNvPr>
              <p:cNvSpPr/>
              <p:nvPr/>
            </p:nvSpPr>
            <p:spPr>
              <a:xfrm>
                <a:off x="4648200" y="3429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2" name="Oval 442">
                <a:extLst>
                  <a:ext uri="{FF2B5EF4-FFF2-40B4-BE49-F238E27FC236}">
                    <a16:creationId xmlns:a16="http://schemas.microsoft.com/office/drawing/2014/main" id="{81E391D1-3140-A2DE-DBB0-5C113DB662B9}"/>
                  </a:ext>
                </a:extLst>
              </p:cNvPr>
              <p:cNvSpPr/>
              <p:nvPr/>
            </p:nvSpPr>
            <p:spPr>
              <a:xfrm>
                <a:off x="4953000" y="3429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3" name="Oval 443">
                <a:extLst>
                  <a:ext uri="{FF2B5EF4-FFF2-40B4-BE49-F238E27FC236}">
                    <a16:creationId xmlns:a16="http://schemas.microsoft.com/office/drawing/2014/main" id="{D9272022-E2A8-F5C7-E0BB-2444E4378964}"/>
                  </a:ext>
                </a:extLst>
              </p:cNvPr>
              <p:cNvSpPr/>
              <p:nvPr/>
            </p:nvSpPr>
            <p:spPr>
              <a:xfrm>
                <a:off x="4495800" y="3657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 name="Oval 444">
                <a:extLst>
                  <a:ext uri="{FF2B5EF4-FFF2-40B4-BE49-F238E27FC236}">
                    <a16:creationId xmlns:a16="http://schemas.microsoft.com/office/drawing/2014/main" id="{595A21D4-6E3E-F973-944A-86DEB17A63BE}"/>
                  </a:ext>
                </a:extLst>
              </p:cNvPr>
              <p:cNvSpPr/>
              <p:nvPr/>
            </p:nvSpPr>
            <p:spPr>
              <a:xfrm>
                <a:off x="5257800" y="381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5" name="Oval 445">
                <a:extLst>
                  <a:ext uri="{FF2B5EF4-FFF2-40B4-BE49-F238E27FC236}">
                    <a16:creationId xmlns:a16="http://schemas.microsoft.com/office/drawing/2014/main" id="{C0BBBAEF-C31B-56AA-5842-2388B41DF6E3}"/>
                  </a:ext>
                </a:extLst>
              </p:cNvPr>
              <p:cNvSpPr/>
              <p:nvPr/>
            </p:nvSpPr>
            <p:spPr>
              <a:xfrm>
                <a:off x="5257800" y="685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 name="Oval 446">
                <a:extLst>
                  <a:ext uri="{FF2B5EF4-FFF2-40B4-BE49-F238E27FC236}">
                    <a16:creationId xmlns:a16="http://schemas.microsoft.com/office/drawing/2014/main" id="{63DEF639-058A-FD5D-1C66-527621EF4D07}"/>
                  </a:ext>
                </a:extLst>
              </p:cNvPr>
              <p:cNvSpPr/>
              <p:nvPr/>
            </p:nvSpPr>
            <p:spPr>
              <a:xfrm>
                <a:off x="5562600" y="533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257" name="Oval 447">
                <a:extLst>
                  <a:ext uri="{FF2B5EF4-FFF2-40B4-BE49-F238E27FC236}">
                    <a16:creationId xmlns:a16="http://schemas.microsoft.com/office/drawing/2014/main" id="{61FC5D8C-A20D-E9BF-54CE-F6BDC818C13E}"/>
                  </a:ext>
                </a:extLst>
              </p:cNvPr>
              <p:cNvSpPr/>
              <p:nvPr/>
            </p:nvSpPr>
            <p:spPr>
              <a:xfrm>
                <a:off x="5715000" y="304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8" name="Oval 448">
                <a:extLst>
                  <a:ext uri="{FF2B5EF4-FFF2-40B4-BE49-F238E27FC236}">
                    <a16:creationId xmlns:a16="http://schemas.microsoft.com/office/drawing/2014/main" id="{04AE3505-6ABC-4B91-6969-80C565712DDA}"/>
                  </a:ext>
                </a:extLst>
              </p:cNvPr>
              <p:cNvSpPr/>
              <p:nvPr/>
            </p:nvSpPr>
            <p:spPr>
              <a:xfrm>
                <a:off x="5486400" y="3810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9" name="Oval 449">
                <a:extLst>
                  <a:ext uri="{FF2B5EF4-FFF2-40B4-BE49-F238E27FC236}">
                    <a16:creationId xmlns:a16="http://schemas.microsoft.com/office/drawing/2014/main" id="{187EC727-18FE-F815-46C9-0507913C74E0}"/>
                  </a:ext>
                </a:extLst>
              </p:cNvPr>
              <p:cNvSpPr/>
              <p:nvPr/>
            </p:nvSpPr>
            <p:spPr>
              <a:xfrm>
                <a:off x="5334000" y="10668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0" name="Oval 450">
                <a:extLst>
                  <a:ext uri="{FF2B5EF4-FFF2-40B4-BE49-F238E27FC236}">
                    <a16:creationId xmlns:a16="http://schemas.microsoft.com/office/drawing/2014/main" id="{42D61FC3-EF74-2B54-DAA5-994EDD9E458C}"/>
                  </a:ext>
                </a:extLst>
              </p:cNvPr>
              <p:cNvSpPr/>
              <p:nvPr/>
            </p:nvSpPr>
            <p:spPr>
              <a:xfrm>
                <a:off x="5562600" y="685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1" name="Oval 451">
                <a:extLst>
                  <a:ext uri="{FF2B5EF4-FFF2-40B4-BE49-F238E27FC236}">
                    <a16:creationId xmlns:a16="http://schemas.microsoft.com/office/drawing/2014/main" id="{D7BD7447-8AF9-1A6F-C808-AAB28630FF81}"/>
                  </a:ext>
                </a:extLst>
              </p:cNvPr>
              <p:cNvSpPr/>
              <p:nvPr/>
            </p:nvSpPr>
            <p:spPr>
              <a:xfrm>
                <a:off x="5943600" y="762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2" name="Oval 452">
                <a:extLst>
                  <a:ext uri="{FF2B5EF4-FFF2-40B4-BE49-F238E27FC236}">
                    <a16:creationId xmlns:a16="http://schemas.microsoft.com/office/drawing/2014/main" id="{03A099CB-1F24-6B25-C8F3-A9F597087C06}"/>
                  </a:ext>
                </a:extLst>
              </p:cNvPr>
              <p:cNvSpPr/>
              <p:nvPr/>
            </p:nvSpPr>
            <p:spPr>
              <a:xfrm>
                <a:off x="6019800" y="609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3" name="Oval 453">
                <a:extLst>
                  <a:ext uri="{FF2B5EF4-FFF2-40B4-BE49-F238E27FC236}">
                    <a16:creationId xmlns:a16="http://schemas.microsoft.com/office/drawing/2014/main" id="{BA6F0FD1-2A07-B096-3773-EB5FA4842587}"/>
                  </a:ext>
                </a:extLst>
              </p:cNvPr>
              <p:cNvSpPr/>
              <p:nvPr/>
            </p:nvSpPr>
            <p:spPr>
              <a:xfrm>
                <a:off x="5791200" y="8382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4" name="Oval 454">
                <a:extLst>
                  <a:ext uri="{FF2B5EF4-FFF2-40B4-BE49-F238E27FC236}">
                    <a16:creationId xmlns:a16="http://schemas.microsoft.com/office/drawing/2014/main" id="{E7E6D1C0-96C4-E167-8E78-986189D21716}"/>
                  </a:ext>
                </a:extLst>
              </p:cNvPr>
              <p:cNvSpPr/>
              <p:nvPr/>
            </p:nvSpPr>
            <p:spPr>
              <a:xfrm>
                <a:off x="5410200" y="1295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5" name="Oval 455">
                <a:extLst>
                  <a:ext uri="{FF2B5EF4-FFF2-40B4-BE49-F238E27FC236}">
                    <a16:creationId xmlns:a16="http://schemas.microsoft.com/office/drawing/2014/main" id="{29D97E16-5AD4-9D7E-9DD9-109C7B006B94}"/>
                  </a:ext>
                </a:extLst>
              </p:cNvPr>
              <p:cNvSpPr/>
              <p:nvPr/>
            </p:nvSpPr>
            <p:spPr>
              <a:xfrm>
                <a:off x="5791200" y="1371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 name="Oval 456">
                <a:extLst>
                  <a:ext uri="{FF2B5EF4-FFF2-40B4-BE49-F238E27FC236}">
                    <a16:creationId xmlns:a16="http://schemas.microsoft.com/office/drawing/2014/main" id="{0A0F8750-4287-1B67-D596-17296736C3F7}"/>
                  </a:ext>
                </a:extLst>
              </p:cNvPr>
              <p:cNvSpPr/>
              <p:nvPr/>
            </p:nvSpPr>
            <p:spPr>
              <a:xfrm>
                <a:off x="5257800" y="1524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7" name="Oval 457">
                <a:extLst>
                  <a:ext uri="{FF2B5EF4-FFF2-40B4-BE49-F238E27FC236}">
                    <a16:creationId xmlns:a16="http://schemas.microsoft.com/office/drawing/2014/main" id="{46A33A1E-557D-97EC-DA79-9ACCA0234DDD}"/>
                  </a:ext>
                </a:extLst>
              </p:cNvPr>
              <p:cNvSpPr/>
              <p:nvPr/>
            </p:nvSpPr>
            <p:spPr>
              <a:xfrm>
                <a:off x="5410200" y="1447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8" name="Oval 458">
                <a:extLst>
                  <a:ext uri="{FF2B5EF4-FFF2-40B4-BE49-F238E27FC236}">
                    <a16:creationId xmlns:a16="http://schemas.microsoft.com/office/drawing/2014/main" id="{5D43AA10-AD04-CFB1-D350-4FB586290656}"/>
                  </a:ext>
                </a:extLst>
              </p:cNvPr>
              <p:cNvSpPr/>
              <p:nvPr/>
            </p:nvSpPr>
            <p:spPr>
              <a:xfrm>
                <a:off x="5257800" y="1752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9" name="Oval 459">
                <a:extLst>
                  <a:ext uri="{FF2B5EF4-FFF2-40B4-BE49-F238E27FC236}">
                    <a16:creationId xmlns:a16="http://schemas.microsoft.com/office/drawing/2014/main" id="{7365C087-DE54-7E61-5681-73CC096A61A4}"/>
                  </a:ext>
                </a:extLst>
              </p:cNvPr>
              <p:cNvSpPr/>
              <p:nvPr/>
            </p:nvSpPr>
            <p:spPr>
              <a:xfrm>
                <a:off x="5562600" y="1600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270" name="Oval 460">
                <a:extLst>
                  <a:ext uri="{FF2B5EF4-FFF2-40B4-BE49-F238E27FC236}">
                    <a16:creationId xmlns:a16="http://schemas.microsoft.com/office/drawing/2014/main" id="{ECDAB926-DC4B-65A1-EBDE-1E01A5B6CB3F}"/>
                  </a:ext>
                </a:extLst>
              </p:cNvPr>
              <p:cNvSpPr/>
              <p:nvPr/>
            </p:nvSpPr>
            <p:spPr>
              <a:xfrm>
                <a:off x="5867400" y="1371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1" name="Oval 461">
                <a:extLst>
                  <a:ext uri="{FF2B5EF4-FFF2-40B4-BE49-F238E27FC236}">
                    <a16:creationId xmlns:a16="http://schemas.microsoft.com/office/drawing/2014/main" id="{AEF2531B-543E-9455-0D50-69E7E915CDFF}"/>
                  </a:ext>
                </a:extLst>
              </p:cNvPr>
              <p:cNvSpPr/>
              <p:nvPr/>
            </p:nvSpPr>
            <p:spPr>
              <a:xfrm>
                <a:off x="5486400" y="1447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2" name="Oval 462">
                <a:extLst>
                  <a:ext uri="{FF2B5EF4-FFF2-40B4-BE49-F238E27FC236}">
                    <a16:creationId xmlns:a16="http://schemas.microsoft.com/office/drawing/2014/main" id="{2C8E6F09-C6E6-D617-886E-210FCBC7412D}"/>
                  </a:ext>
                </a:extLst>
              </p:cNvPr>
              <p:cNvSpPr/>
              <p:nvPr/>
            </p:nvSpPr>
            <p:spPr>
              <a:xfrm>
                <a:off x="5257800" y="2133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3" name="Oval 463">
                <a:extLst>
                  <a:ext uri="{FF2B5EF4-FFF2-40B4-BE49-F238E27FC236}">
                    <a16:creationId xmlns:a16="http://schemas.microsoft.com/office/drawing/2014/main" id="{8A3C3DBF-7EE5-346E-4E7D-E082DF322926}"/>
                  </a:ext>
                </a:extLst>
              </p:cNvPr>
              <p:cNvSpPr/>
              <p:nvPr/>
            </p:nvSpPr>
            <p:spPr>
              <a:xfrm>
                <a:off x="5638800" y="1905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4" name="Oval 464">
                <a:extLst>
                  <a:ext uri="{FF2B5EF4-FFF2-40B4-BE49-F238E27FC236}">
                    <a16:creationId xmlns:a16="http://schemas.microsoft.com/office/drawing/2014/main" id="{9B8BEA45-6EA5-93D7-6F23-0B60ED491C6E}"/>
                  </a:ext>
                </a:extLst>
              </p:cNvPr>
              <p:cNvSpPr/>
              <p:nvPr/>
            </p:nvSpPr>
            <p:spPr>
              <a:xfrm>
                <a:off x="5943600" y="1828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5" name="Oval 465">
                <a:extLst>
                  <a:ext uri="{FF2B5EF4-FFF2-40B4-BE49-F238E27FC236}">
                    <a16:creationId xmlns:a16="http://schemas.microsoft.com/office/drawing/2014/main" id="{91A1C6C2-F4B6-9EAE-C617-D02F92BEC502}"/>
                  </a:ext>
                </a:extLst>
              </p:cNvPr>
              <p:cNvSpPr/>
              <p:nvPr/>
            </p:nvSpPr>
            <p:spPr>
              <a:xfrm>
                <a:off x="5867400" y="1676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 name="Oval 466">
                <a:extLst>
                  <a:ext uri="{FF2B5EF4-FFF2-40B4-BE49-F238E27FC236}">
                    <a16:creationId xmlns:a16="http://schemas.microsoft.com/office/drawing/2014/main" id="{6A4927B2-C340-0453-7E72-51D45141CB73}"/>
                  </a:ext>
                </a:extLst>
              </p:cNvPr>
              <p:cNvSpPr/>
              <p:nvPr/>
            </p:nvSpPr>
            <p:spPr>
              <a:xfrm>
                <a:off x="5715000" y="2057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7" name="Oval 467">
                <a:extLst>
                  <a:ext uri="{FF2B5EF4-FFF2-40B4-BE49-F238E27FC236}">
                    <a16:creationId xmlns:a16="http://schemas.microsoft.com/office/drawing/2014/main" id="{916CA426-D47E-1839-BECD-C1801BACADF5}"/>
                  </a:ext>
                </a:extLst>
              </p:cNvPr>
              <p:cNvSpPr/>
              <p:nvPr/>
            </p:nvSpPr>
            <p:spPr>
              <a:xfrm>
                <a:off x="5410200" y="2209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8" name="Oval 468">
                <a:extLst>
                  <a:ext uri="{FF2B5EF4-FFF2-40B4-BE49-F238E27FC236}">
                    <a16:creationId xmlns:a16="http://schemas.microsoft.com/office/drawing/2014/main" id="{E778467C-1C81-0EF4-2CE9-17B65AD63AF7}"/>
                  </a:ext>
                </a:extLst>
              </p:cNvPr>
              <p:cNvSpPr/>
              <p:nvPr/>
            </p:nvSpPr>
            <p:spPr>
              <a:xfrm>
                <a:off x="5715000" y="2209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9" name="Oval 469">
                <a:extLst>
                  <a:ext uri="{FF2B5EF4-FFF2-40B4-BE49-F238E27FC236}">
                    <a16:creationId xmlns:a16="http://schemas.microsoft.com/office/drawing/2014/main" id="{9121FD55-FF40-8BDA-7476-3D6E0121EFAD}"/>
                  </a:ext>
                </a:extLst>
              </p:cNvPr>
              <p:cNvSpPr/>
              <p:nvPr/>
            </p:nvSpPr>
            <p:spPr>
              <a:xfrm>
                <a:off x="5257800" y="2590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0" name="Oval 470">
                <a:extLst>
                  <a:ext uri="{FF2B5EF4-FFF2-40B4-BE49-F238E27FC236}">
                    <a16:creationId xmlns:a16="http://schemas.microsoft.com/office/drawing/2014/main" id="{9CEC95ED-9DB9-D931-299D-B6CFABFB32A3}"/>
                  </a:ext>
                </a:extLst>
              </p:cNvPr>
              <p:cNvSpPr/>
              <p:nvPr/>
            </p:nvSpPr>
            <p:spPr>
              <a:xfrm>
                <a:off x="6096000" y="304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1" name="Oval 471">
                <a:extLst>
                  <a:ext uri="{FF2B5EF4-FFF2-40B4-BE49-F238E27FC236}">
                    <a16:creationId xmlns:a16="http://schemas.microsoft.com/office/drawing/2014/main" id="{460E5BDB-D9EF-57D4-B5E4-849F0E0D979C}"/>
                  </a:ext>
                </a:extLst>
              </p:cNvPr>
              <p:cNvSpPr/>
              <p:nvPr/>
            </p:nvSpPr>
            <p:spPr>
              <a:xfrm>
                <a:off x="6096000" y="609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2" name="Oval 472">
                <a:extLst>
                  <a:ext uri="{FF2B5EF4-FFF2-40B4-BE49-F238E27FC236}">
                    <a16:creationId xmlns:a16="http://schemas.microsoft.com/office/drawing/2014/main" id="{EC057044-1160-3B22-F429-79F791869CF3}"/>
                  </a:ext>
                </a:extLst>
              </p:cNvPr>
              <p:cNvSpPr/>
              <p:nvPr/>
            </p:nvSpPr>
            <p:spPr>
              <a:xfrm>
                <a:off x="6400800" y="457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283" name="Oval 473">
                <a:extLst>
                  <a:ext uri="{FF2B5EF4-FFF2-40B4-BE49-F238E27FC236}">
                    <a16:creationId xmlns:a16="http://schemas.microsoft.com/office/drawing/2014/main" id="{D2A734DA-0B04-81B0-11FF-BB55BAF56B5D}"/>
                  </a:ext>
                </a:extLst>
              </p:cNvPr>
              <p:cNvSpPr/>
              <p:nvPr/>
            </p:nvSpPr>
            <p:spPr>
              <a:xfrm>
                <a:off x="6553200" y="228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4" name="Oval 474">
                <a:extLst>
                  <a:ext uri="{FF2B5EF4-FFF2-40B4-BE49-F238E27FC236}">
                    <a16:creationId xmlns:a16="http://schemas.microsoft.com/office/drawing/2014/main" id="{F6A811F4-1E7E-3728-8DB2-8E6CD857B859}"/>
                  </a:ext>
                </a:extLst>
              </p:cNvPr>
              <p:cNvSpPr/>
              <p:nvPr/>
            </p:nvSpPr>
            <p:spPr>
              <a:xfrm>
                <a:off x="6248400" y="5334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5" name="Oval 475">
                <a:extLst>
                  <a:ext uri="{FF2B5EF4-FFF2-40B4-BE49-F238E27FC236}">
                    <a16:creationId xmlns:a16="http://schemas.microsoft.com/office/drawing/2014/main" id="{1733FD0D-F8DD-46CE-1012-595C1FCD531D}"/>
                  </a:ext>
                </a:extLst>
              </p:cNvPr>
              <p:cNvSpPr/>
              <p:nvPr/>
            </p:nvSpPr>
            <p:spPr>
              <a:xfrm>
                <a:off x="6096000" y="914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 name="Oval 476">
                <a:extLst>
                  <a:ext uri="{FF2B5EF4-FFF2-40B4-BE49-F238E27FC236}">
                    <a16:creationId xmlns:a16="http://schemas.microsoft.com/office/drawing/2014/main" id="{8E51D637-D367-40CC-B7C3-0026114FB29C}"/>
                  </a:ext>
                </a:extLst>
              </p:cNvPr>
              <p:cNvSpPr/>
              <p:nvPr/>
            </p:nvSpPr>
            <p:spPr>
              <a:xfrm>
                <a:off x="6324600" y="762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7" name="Oval 477">
                <a:extLst>
                  <a:ext uri="{FF2B5EF4-FFF2-40B4-BE49-F238E27FC236}">
                    <a16:creationId xmlns:a16="http://schemas.microsoft.com/office/drawing/2014/main" id="{3CA7E7EB-31CE-886F-5706-9CB19C0B4963}"/>
                  </a:ext>
                </a:extLst>
              </p:cNvPr>
              <p:cNvSpPr/>
              <p:nvPr/>
            </p:nvSpPr>
            <p:spPr>
              <a:xfrm>
                <a:off x="6781800" y="685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8" name="Oval 478">
                <a:extLst>
                  <a:ext uri="{FF2B5EF4-FFF2-40B4-BE49-F238E27FC236}">
                    <a16:creationId xmlns:a16="http://schemas.microsoft.com/office/drawing/2014/main" id="{D93629AD-E414-DFF1-3A9E-7C9E59DC268F}"/>
                  </a:ext>
                </a:extLst>
              </p:cNvPr>
              <p:cNvSpPr/>
              <p:nvPr/>
            </p:nvSpPr>
            <p:spPr>
              <a:xfrm>
                <a:off x="6705600" y="533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9" name="Oval 479">
                <a:extLst>
                  <a:ext uri="{FF2B5EF4-FFF2-40B4-BE49-F238E27FC236}">
                    <a16:creationId xmlns:a16="http://schemas.microsoft.com/office/drawing/2014/main" id="{2424901D-0C66-32B1-33A2-1AE0A65B7103}"/>
                  </a:ext>
                </a:extLst>
              </p:cNvPr>
              <p:cNvSpPr/>
              <p:nvPr/>
            </p:nvSpPr>
            <p:spPr>
              <a:xfrm>
                <a:off x="6553200" y="990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0" name="Oval 480">
                <a:extLst>
                  <a:ext uri="{FF2B5EF4-FFF2-40B4-BE49-F238E27FC236}">
                    <a16:creationId xmlns:a16="http://schemas.microsoft.com/office/drawing/2014/main" id="{4F790D00-E8AD-858D-6C03-E4E1E52D9426}"/>
                  </a:ext>
                </a:extLst>
              </p:cNvPr>
              <p:cNvSpPr/>
              <p:nvPr/>
            </p:nvSpPr>
            <p:spPr>
              <a:xfrm>
                <a:off x="6248400" y="1219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1" name="Oval 481">
                <a:extLst>
                  <a:ext uri="{FF2B5EF4-FFF2-40B4-BE49-F238E27FC236}">
                    <a16:creationId xmlns:a16="http://schemas.microsoft.com/office/drawing/2014/main" id="{08B7CFCD-1948-642E-096D-66BAB392D73C}"/>
                  </a:ext>
                </a:extLst>
              </p:cNvPr>
              <p:cNvSpPr/>
              <p:nvPr/>
            </p:nvSpPr>
            <p:spPr>
              <a:xfrm>
                <a:off x="6553200" y="1219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2" name="Oval 482">
                <a:extLst>
                  <a:ext uri="{FF2B5EF4-FFF2-40B4-BE49-F238E27FC236}">
                    <a16:creationId xmlns:a16="http://schemas.microsoft.com/office/drawing/2014/main" id="{0B33EE93-A4AB-E3A3-28EC-6D94480B7EE9}"/>
                  </a:ext>
                </a:extLst>
              </p:cNvPr>
              <p:cNvSpPr/>
              <p:nvPr/>
            </p:nvSpPr>
            <p:spPr>
              <a:xfrm>
                <a:off x="6096000" y="1447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3" name="Oval 483">
                <a:extLst>
                  <a:ext uri="{FF2B5EF4-FFF2-40B4-BE49-F238E27FC236}">
                    <a16:creationId xmlns:a16="http://schemas.microsoft.com/office/drawing/2014/main" id="{7FDB2322-B2BF-1004-716D-1DE912A30EBD}"/>
                  </a:ext>
                </a:extLst>
              </p:cNvPr>
              <p:cNvSpPr/>
              <p:nvPr/>
            </p:nvSpPr>
            <p:spPr>
              <a:xfrm>
                <a:off x="6096000" y="1447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4" name="Oval 484">
                <a:extLst>
                  <a:ext uri="{FF2B5EF4-FFF2-40B4-BE49-F238E27FC236}">
                    <a16:creationId xmlns:a16="http://schemas.microsoft.com/office/drawing/2014/main" id="{6781B681-44BF-C4C4-D641-AC8E1E376E1A}"/>
                  </a:ext>
                </a:extLst>
              </p:cNvPr>
              <p:cNvSpPr/>
              <p:nvPr/>
            </p:nvSpPr>
            <p:spPr>
              <a:xfrm>
                <a:off x="6096000" y="1752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5" name="Oval 485">
                <a:extLst>
                  <a:ext uri="{FF2B5EF4-FFF2-40B4-BE49-F238E27FC236}">
                    <a16:creationId xmlns:a16="http://schemas.microsoft.com/office/drawing/2014/main" id="{42DBC3EA-A4D6-1D23-0A46-D185E4FB9069}"/>
                  </a:ext>
                </a:extLst>
              </p:cNvPr>
              <p:cNvSpPr/>
              <p:nvPr/>
            </p:nvSpPr>
            <p:spPr>
              <a:xfrm>
                <a:off x="6400800" y="1600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296" name="Oval 486">
                <a:extLst>
                  <a:ext uri="{FF2B5EF4-FFF2-40B4-BE49-F238E27FC236}">
                    <a16:creationId xmlns:a16="http://schemas.microsoft.com/office/drawing/2014/main" id="{E7C600C2-D90F-D545-8084-65106C75F6C5}"/>
                  </a:ext>
                </a:extLst>
              </p:cNvPr>
              <p:cNvSpPr/>
              <p:nvPr/>
            </p:nvSpPr>
            <p:spPr>
              <a:xfrm>
                <a:off x="6553200" y="1371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 name="Oval 487">
                <a:extLst>
                  <a:ext uri="{FF2B5EF4-FFF2-40B4-BE49-F238E27FC236}">
                    <a16:creationId xmlns:a16="http://schemas.microsoft.com/office/drawing/2014/main" id="{5A787380-0E51-1453-96C7-E7814EE1A30A}"/>
                  </a:ext>
                </a:extLst>
              </p:cNvPr>
              <p:cNvSpPr/>
              <p:nvPr/>
            </p:nvSpPr>
            <p:spPr>
              <a:xfrm>
                <a:off x="6477000" y="1447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8" name="Oval 488">
                <a:extLst>
                  <a:ext uri="{FF2B5EF4-FFF2-40B4-BE49-F238E27FC236}">
                    <a16:creationId xmlns:a16="http://schemas.microsoft.com/office/drawing/2014/main" id="{D6742CB5-3330-1462-4DBE-BBEF3DD1BF18}"/>
                  </a:ext>
                </a:extLst>
              </p:cNvPr>
              <p:cNvSpPr/>
              <p:nvPr/>
            </p:nvSpPr>
            <p:spPr>
              <a:xfrm>
                <a:off x="6248400" y="2057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9" name="Oval 489">
                <a:extLst>
                  <a:ext uri="{FF2B5EF4-FFF2-40B4-BE49-F238E27FC236}">
                    <a16:creationId xmlns:a16="http://schemas.microsoft.com/office/drawing/2014/main" id="{F7CF20AD-D713-B34F-8E7B-FE156E8FD82E}"/>
                  </a:ext>
                </a:extLst>
              </p:cNvPr>
              <p:cNvSpPr/>
              <p:nvPr/>
            </p:nvSpPr>
            <p:spPr>
              <a:xfrm>
                <a:off x="6324600" y="1905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0" name="Oval 490">
                <a:extLst>
                  <a:ext uri="{FF2B5EF4-FFF2-40B4-BE49-F238E27FC236}">
                    <a16:creationId xmlns:a16="http://schemas.microsoft.com/office/drawing/2014/main" id="{3936D7FD-B18A-D909-B71A-A2334E2817B2}"/>
                  </a:ext>
                </a:extLst>
              </p:cNvPr>
              <p:cNvSpPr/>
              <p:nvPr/>
            </p:nvSpPr>
            <p:spPr>
              <a:xfrm>
                <a:off x="6781800" y="1828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1" name="Oval 491">
                <a:extLst>
                  <a:ext uri="{FF2B5EF4-FFF2-40B4-BE49-F238E27FC236}">
                    <a16:creationId xmlns:a16="http://schemas.microsoft.com/office/drawing/2014/main" id="{7346F5D8-E8ED-DED9-551A-5C996945BCC1}"/>
                  </a:ext>
                </a:extLst>
              </p:cNvPr>
              <p:cNvSpPr/>
              <p:nvPr/>
            </p:nvSpPr>
            <p:spPr>
              <a:xfrm>
                <a:off x="6705600" y="1676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2" name="Oval 492">
                <a:extLst>
                  <a:ext uri="{FF2B5EF4-FFF2-40B4-BE49-F238E27FC236}">
                    <a16:creationId xmlns:a16="http://schemas.microsoft.com/office/drawing/2014/main" id="{B8C4ECE3-1EFD-8249-0B13-D48646509BBC}"/>
                  </a:ext>
                </a:extLst>
              </p:cNvPr>
              <p:cNvSpPr/>
              <p:nvPr/>
            </p:nvSpPr>
            <p:spPr>
              <a:xfrm>
                <a:off x="6629400" y="2057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3" name="Oval 493">
                <a:extLst>
                  <a:ext uri="{FF2B5EF4-FFF2-40B4-BE49-F238E27FC236}">
                    <a16:creationId xmlns:a16="http://schemas.microsoft.com/office/drawing/2014/main" id="{7F3ACCF3-B043-5C7E-61BA-3777C432272A}"/>
                  </a:ext>
                </a:extLst>
              </p:cNvPr>
              <p:cNvSpPr/>
              <p:nvPr/>
            </p:nvSpPr>
            <p:spPr>
              <a:xfrm>
                <a:off x="6324600" y="24384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4" name="Oval 494">
                <a:extLst>
                  <a:ext uri="{FF2B5EF4-FFF2-40B4-BE49-F238E27FC236}">
                    <a16:creationId xmlns:a16="http://schemas.microsoft.com/office/drawing/2014/main" id="{9F325D9C-BD2A-0ADE-4FCC-7120621EB267}"/>
                  </a:ext>
                </a:extLst>
              </p:cNvPr>
              <p:cNvSpPr/>
              <p:nvPr/>
            </p:nvSpPr>
            <p:spPr>
              <a:xfrm>
                <a:off x="6553200" y="2362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5" name="Oval 495">
                <a:extLst>
                  <a:ext uri="{FF2B5EF4-FFF2-40B4-BE49-F238E27FC236}">
                    <a16:creationId xmlns:a16="http://schemas.microsoft.com/office/drawing/2014/main" id="{29C3B817-8FF9-B3FF-08A2-FE9CBED4FF9F}"/>
                  </a:ext>
                </a:extLst>
              </p:cNvPr>
              <p:cNvSpPr/>
              <p:nvPr/>
            </p:nvSpPr>
            <p:spPr>
              <a:xfrm>
                <a:off x="6096000" y="2590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6" name="Oval 496">
                <a:extLst>
                  <a:ext uri="{FF2B5EF4-FFF2-40B4-BE49-F238E27FC236}">
                    <a16:creationId xmlns:a16="http://schemas.microsoft.com/office/drawing/2014/main" id="{EF931B47-2223-FC13-6C1E-594CFF0EEEE8}"/>
                  </a:ext>
                </a:extLst>
              </p:cNvPr>
              <p:cNvSpPr/>
              <p:nvPr/>
            </p:nvSpPr>
            <p:spPr>
              <a:xfrm>
                <a:off x="5257800" y="2667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 name="Oval 497">
                <a:extLst>
                  <a:ext uri="{FF2B5EF4-FFF2-40B4-BE49-F238E27FC236}">
                    <a16:creationId xmlns:a16="http://schemas.microsoft.com/office/drawing/2014/main" id="{4C0223F7-871A-0FB3-FF0A-5F2DC5038287}"/>
                  </a:ext>
                </a:extLst>
              </p:cNvPr>
              <p:cNvSpPr/>
              <p:nvPr/>
            </p:nvSpPr>
            <p:spPr>
              <a:xfrm>
                <a:off x="5334000" y="30480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8" name="Oval 498">
                <a:extLst>
                  <a:ext uri="{FF2B5EF4-FFF2-40B4-BE49-F238E27FC236}">
                    <a16:creationId xmlns:a16="http://schemas.microsoft.com/office/drawing/2014/main" id="{BEAC280F-0FD4-1564-DDD8-DA499F6EA290}"/>
                  </a:ext>
                </a:extLst>
              </p:cNvPr>
              <p:cNvSpPr/>
              <p:nvPr/>
            </p:nvSpPr>
            <p:spPr>
              <a:xfrm>
                <a:off x="5562600" y="2819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309" name="Oval 499">
                <a:extLst>
                  <a:ext uri="{FF2B5EF4-FFF2-40B4-BE49-F238E27FC236}">
                    <a16:creationId xmlns:a16="http://schemas.microsoft.com/office/drawing/2014/main" id="{06FB1209-1506-2E09-D6ED-5148AF3AF655}"/>
                  </a:ext>
                </a:extLst>
              </p:cNvPr>
              <p:cNvSpPr/>
              <p:nvPr/>
            </p:nvSpPr>
            <p:spPr>
              <a:xfrm>
                <a:off x="5791200" y="2590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0" name="Oval 500">
                <a:extLst>
                  <a:ext uri="{FF2B5EF4-FFF2-40B4-BE49-F238E27FC236}">
                    <a16:creationId xmlns:a16="http://schemas.microsoft.com/office/drawing/2014/main" id="{80EC1808-BCF6-6D27-172A-FB8A5A236376}"/>
                  </a:ext>
                </a:extLst>
              </p:cNvPr>
              <p:cNvSpPr/>
              <p:nvPr/>
            </p:nvSpPr>
            <p:spPr>
              <a:xfrm>
                <a:off x="5486400" y="26670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1" name="Oval 501">
                <a:extLst>
                  <a:ext uri="{FF2B5EF4-FFF2-40B4-BE49-F238E27FC236}">
                    <a16:creationId xmlns:a16="http://schemas.microsoft.com/office/drawing/2014/main" id="{77285A72-4F97-9CE9-51D7-508FDE89F65F}"/>
                  </a:ext>
                </a:extLst>
              </p:cNvPr>
              <p:cNvSpPr/>
              <p:nvPr/>
            </p:nvSpPr>
            <p:spPr>
              <a:xfrm>
                <a:off x="5257800" y="3276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2" name="Oval 502">
                <a:extLst>
                  <a:ext uri="{FF2B5EF4-FFF2-40B4-BE49-F238E27FC236}">
                    <a16:creationId xmlns:a16="http://schemas.microsoft.com/office/drawing/2014/main" id="{C97A4C9D-8006-4741-5FC4-255E72291B5B}"/>
                  </a:ext>
                </a:extLst>
              </p:cNvPr>
              <p:cNvSpPr/>
              <p:nvPr/>
            </p:nvSpPr>
            <p:spPr>
              <a:xfrm>
                <a:off x="5486400" y="3124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3" name="Oval 503">
                <a:extLst>
                  <a:ext uri="{FF2B5EF4-FFF2-40B4-BE49-F238E27FC236}">
                    <a16:creationId xmlns:a16="http://schemas.microsoft.com/office/drawing/2014/main" id="{A84D9048-5FF1-763F-AC6E-63FA9111A3D6}"/>
                  </a:ext>
                </a:extLst>
              </p:cNvPr>
              <p:cNvSpPr/>
              <p:nvPr/>
            </p:nvSpPr>
            <p:spPr>
              <a:xfrm>
                <a:off x="5943600" y="3048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4" name="Oval 504">
                <a:extLst>
                  <a:ext uri="{FF2B5EF4-FFF2-40B4-BE49-F238E27FC236}">
                    <a16:creationId xmlns:a16="http://schemas.microsoft.com/office/drawing/2014/main" id="{E9212B35-E15D-C747-0CD3-5D65E2CA4DDA}"/>
                  </a:ext>
                </a:extLst>
              </p:cNvPr>
              <p:cNvSpPr/>
              <p:nvPr/>
            </p:nvSpPr>
            <p:spPr>
              <a:xfrm>
                <a:off x="5867400" y="2895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5" name="Oval 505">
                <a:extLst>
                  <a:ext uri="{FF2B5EF4-FFF2-40B4-BE49-F238E27FC236}">
                    <a16:creationId xmlns:a16="http://schemas.microsoft.com/office/drawing/2014/main" id="{8429AAC1-40F4-FE3B-C73D-50AD85B373D2}"/>
                  </a:ext>
                </a:extLst>
              </p:cNvPr>
              <p:cNvSpPr/>
              <p:nvPr/>
            </p:nvSpPr>
            <p:spPr>
              <a:xfrm>
                <a:off x="5715000" y="3276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6" name="Oval 506">
                <a:extLst>
                  <a:ext uri="{FF2B5EF4-FFF2-40B4-BE49-F238E27FC236}">
                    <a16:creationId xmlns:a16="http://schemas.microsoft.com/office/drawing/2014/main" id="{CEC2B9BB-FD97-D582-3B42-8B4601B2EDCE}"/>
                  </a:ext>
                </a:extLst>
              </p:cNvPr>
              <p:cNvSpPr/>
              <p:nvPr/>
            </p:nvSpPr>
            <p:spPr>
              <a:xfrm>
                <a:off x="5410200" y="3581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 name="Oval 507">
                <a:extLst>
                  <a:ext uri="{FF2B5EF4-FFF2-40B4-BE49-F238E27FC236}">
                    <a16:creationId xmlns:a16="http://schemas.microsoft.com/office/drawing/2014/main" id="{A9448D29-C57A-6A77-E0E6-A4F53891AB1E}"/>
                  </a:ext>
                </a:extLst>
              </p:cNvPr>
              <p:cNvSpPr/>
              <p:nvPr/>
            </p:nvSpPr>
            <p:spPr>
              <a:xfrm>
                <a:off x="5791200" y="3657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8" name="Oval 508">
                <a:extLst>
                  <a:ext uri="{FF2B5EF4-FFF2-40B4-BE49-F238E27FC236}">
                    <a16:creationId xmlns:a16="http://schemas.microsoft.com/office/drawing/2014/main" id="{90358D4F-DA90-9931-164A-627D0D196A40}"/>
                  </a:ext>
                </a:extLst>
              </p:cNvPr>
              <p:cNvSpPr/>
              <p:nvPr/>
            </p:nvSpPr>
            <p:spPr>
              <a:xfrm>
                <a:off x="5257800" y="3810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9" name="Oval 509">
                <a:extLst>
                  <a:ext uri="{FF2B5EF4-FFF2-40B4-BE49-F238E27FC236}">
                    <a16:creationId xmlns:a16="http://schemas.microsoft.com/office/drawing/2014/main" id="{010BC98E-998D-EA08-E112-7C53827E7B50}"/>
                  </a:ext>
                </a:extLst>
              </p:cNvPr>
              <p:cNvSpPr/>
              <p:nvPr/>
            </p:nvSpPr>
            <p:spPr>
              <a:xfrm>
                <a:off x="6172200" y="2514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0" name="Oval 510">
                <a:extLst>
                  <a:ext uri="{FF2B5EF4-FFF2-40B4-BE49-F238E27FC236}">
                    <a16:creationId xmlns:a16="http://schemas.microsoft.com/office/drawing/2014/main" id="{06ACE516-5908-B15F-7669-901E3AFF275A}"/>
                  </a:ext>
                </a:extLst>
              </p:cNvPr>
              <p:cNvSpPr/>
              <p:nvPr/>
            </p:nvSpPr>
            <p:spPr>
              <a:xfrm>
                <a:off x="6172200" y="26670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1" name="Oval 511">
                <a:extLst>
                  <a:ext uri="{FF2B5EF4-FFF2-40B4-BE49-F238E27FC236}">
                    <a16:creationId xmlns:a16="http://schemas.microsoft.com/office/drawing/2014/main" id="{9661C1EF-9A41-0BFA-2626-1BC9B32E67C3}"/>
                  </a:ext>
                </a:extLst>
              </p:cNvPr>
              <p:cNvSpPr/>
              <p:nvPr/>
            </p:nvSpPr>
            <p:spPr>
              <a:xfrm>
                <a:off x="6477000" y="2667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322" name="Oval 512">
                <a:extLst>
                  <a:ext uri="{FF2B5EF4-FFF2-40B4-BE49-F238E27FC236}">
                    <a16:creationId xmlns:a16="http://schemas.microsoft.com/office/drawing/2014/main" id="{6F9C4EDE-47B4-9E3B-BE0D-51458C655C0F}"/>
                  </a:ext>
                </a:extLst>
              </p:cNvPr>
              <p:cNvSpPr/>
              <p:nvPr/>
            </p:nvSpPr>
            <p:spPr>
              <a:xfrm>
                <a:off x="6705600" y="2438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3" name="Oval 513">
                <a:extLst>
                  <a:ext uri="{FF2B5EF4-FFF2-40B4-BE49-F238E27FC236}">
                    <a16:creationId xmlns:a16="http://schemas.microsoft.com/office/drawing/2014/main" id="{0D63B588-ECBF-9610-3200-A88ACBB66DBD}"/>
                  </a:ext>
                </a:extLst>
              </p:cNvPr>
              <p:cNvSpPr/>
              <p:nvPr/>
            </p:nvSpPr>
            <p:spPr>
              <a:xfrm>
                <a:off x="6324600" y="2667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4" name="Oval 514">
                <a:extLst>
                  <a:ext uri="{FF2B5EF4-FFF2-40B4-BE49-F238E27FC236}">
                    <a16:creationId xmlns:a16="http://schemas.microsoft.com/office/drawing/2014/main" id="{629C4D5C-D0FE-E187-2616-E157A4F1957C}"/>
                  </a:ext>
                </a:extLst>
              </p:cNvPr>
              <p:cNvSpPr/>
              <p:nvPr/>
            </p:nvSpPr>
            <p:spPr>
              <a:xfrm>
                <a:off x="6172200" y="3124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5" name="Oval 515">
                <a:extLst>
                  <a:ext uri="{FF2B5EF4-FFF2-40B4-BE49-F238E27FC236}">
                    <a16:creationId xmlns:a16="http://schemas.microsoft.com/office/drawing/2014/main" id="{D5F988D2-49C5-6335-C42D-A692CF494117}"/>
                  </a:ext>
                </a:extLst>
              </p:cNvPr>
              <p:cNvSpPr/>
              <p:nvPr/>
            </p:nvSpPr>
            <p:spPr>
              <a:xfrm>
                <a:off x="6400800" y="2971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6" name="Oval 516">
                <a:extLst>
                  <a:ext uri="{FF2B5EF4-FFF2-40B4-BE49-F238E27FC236}">
                    <a16:creationId xmlns:a16="http://schemas.microsoft.com/office/drawing/2014/main" id="{EF0D96AE-77F7-E3E6-5E39-24A99A5B652A}"/>
                  </a:ext>
                </a:extLst>
              </p:cNvPr>
              <p:cNvSpPr/>
              <p:nvPr/>
            </p:nvSpPr>
            <p:spPr>
              <a:xfrm>
                <a:off x="6858000" y="2895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 name="Oval 517">
                <a:extLst>
                  <a:ext uri="{FF2B5EF4-FFF2-40B4-BE49-F238E27FC236}">
                    <a16:creationId xmlns:a16="http://schemas.microsoft.com/office/drawing/2014/main" id="{A2D48BBE-B275-D840-AC20-8C5B55EC2716}"/>
                  </a:ext>
                </a:extLst>
              </p:cNvPr>
              <p:cNvSpPr/>
              <p:nvPr/>
            </p:nvSpPr>
            <p:spPr>
              <a:xfrm>
                <a:off x="6781800" y="2743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8" name="Oval 518">
                <a:extLst>
                  <a:ext uri="{FF2B5EF4-FFF2-40B4-BE49-F238E27FC236}">
                    <a16:creationId xmlns:a16="http://schemas.microsoft.com/office/drawing/2014/main" id="{4E0B76E3-949E-223A-3F04-192D2F46BC73}"/>
                  </a:ext>
                </a:extLst>
              </p:cNvPr>
              <p:cNvSpPr/>
              <p:nvPr/>
            </p:nvSpPr>
            <p:spPr>
              <a:xfrm>
                <a:off x="6629400" y="3124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9" name="Oval 519">
                <a:extLst>
                  <a:ext uri="{FF2B5EF4-FFF2-40B4-BE49-F238E27FC236}">
                    <a16:creationId xmlns:a16="http://schemas.microsoft.com/office/drawing/2014/main" id="{18DAAE36-5BE7-67A7-44E8-255E113F2949}"/>
                  </a:ext>
                </a:extLst>
              </p:cNvPr>
              <p:cNvSpPr/>
              <p:nvPr/>
            </p:nvSpPr>
            <p:spPr>
              <a:xfrm>
                <a:off x="6324600" y="3429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0" name="Oval 520">
                <a:extLst>
                  <a:ext uri="{FF2B5EF4-FFF2-40B4-BE49-F238E27FC236}">
                    <a16:creationId xmlns:a16="http://schemas.microsoft.com/office/drawing/2014/main" id="{F6497CB2-AB71-B386-F56C-5CBB7EFE43F1}"/>
                  </a:ext>
                </a:extLst>
              </p:cNvPr>
              <p:cNvSpPr/>
              <p:nvPr/>
            </p:nvSpPr>
            <p:spPr>
              <a:xfrm>
                <a:off x="6629400" y="3429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Oval 521">
                <a:extLst>
                  <a:ext uri="{FF2B5EF4-FFF2-40B4-BE49-F238E27FC236}">
                    <a16:creationId xmlns:a16="http://schemas.microsoft.com/office/drawing/2014/main" id="{36ADA4D4-691A-17E0-D39B-BA015A0A82B1}"/>
                  </a:ext>
                </a:extLst>
              </p:cNvPr>
              <p:cNvSpPr/>
              <p:nvPr/>
            </p:nvSpPr>
            <p:spPr>
              <a:xfrm>
                <a:off x="6172200" y="3657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0" name="Straight Arrow Connector 200">
              <a:extLst>
                <a:ext uri="{FF2B5EF4-FFF2-40B4-BE49-F238E27FC236}">
                  <a16:creationId xmlns:a16="http://schemas.microsoft.com/office/drawing/2014/main" id="{B8090CDF-9BF8-9D88-06A3-75141516AA81}"/>
                </a:ext>
              </a:extLst>
            </p:cNvPr>
            <p:cNvCxnSpPr>
              <a:stCxn id="8" idx="6"/>
            </p:cNvCxnSpPr>
            <p:nvPr/>
          </p:nvCxnSpPr>
          <p:spPr>
            <a:xfrm flipV="1">
              <a:off x="685800" y="2057400"/>
              <a:ext cx="1524000" cy="38100"/>
            </a:xfrm>
            <a:prstGeom prst="straightConnector1">
              <a:avLst/>
            </a:prstGeom>
            <a:ln w="38100" cap="rnd">
              <a:solidFill>
                <a:srgbClr val="FF0000"/>
              </a:solidFill>
              <a:bevel/>
              <a:headEnd type="none" w="med" len="med"/>
              <a:tailEnd type="stealth" w="lg" len="lg"/>
            </a:ln>
            <a:scene3d>
              <a:camera prst="orthographicFront">
                <a:rot lat="21301142" lon="301140" rev="21573786"/>
              </a:camera>
              <a:lightRig rig="threePt" dir="t"/>
            </a:scene3d>
          </p:spPr>
          <p:style>
            <a:lnRef idx="1">
              <a:schemeClr val="accent1"/>
            </a:lnRef>
            <a:fillRef idx="0">
              <a:schemeClr val="accent1"/>
            </a:fillRef>
            <a:effectRef idx="0">
              <a:schemeClr val="accent1"/>
            </a:effectRef>
            <a:fontRef idx="minor">
              <a:schemeClr val="tx1"/>
            </a:fontRef>
          </p:style>
        </p:cxnSp>
        <p:grpSp>
          <p:nvGrpSpPr>
            <p:cNvPr id="11" name="Group 174">
              <a:extLst>
                <a:ext uri="{FF2B5EF4-FFF2-40B4-BE49-F238E27FC236}">
                  <a16:creationId xmlns:a16="http://schemas.microsoft.com/office/drawing/2014/main" id="{165CC22C-4F3A-D69D-3C84-CE80BF83FCD9}"/>
                </a:ext>
              </a:extLst>
            </p:cNvPr>
            <p:cNvGrpSpPr>
              <a:grpSpLocks/>
            </p:cNvGrpSpPr>
            <p:nvPr/>
          </p:nvGrpSpPr>
          <p:grpSpPr bwMode="auto">
            <a:xfrm>
              <a:off x="5029200" y="152400"/>
              <a:ext cx="3657600" cy="3962400"/>
              <a:chOff x="3581400" y="228600"/>
              <a:chExt cx="3657600" cy="3962400"/>
            </a:xfrm>
          </p:grpSpPr>
          <p:sp>
            <p:nvSpPr>
              <p:cNvPr id="20" name="Oval 3">
                <a:extLst>
                  <a:ext uri="{FF2B5EF4-FFF2-40B4-BE49-F238E27FC236}">
                    <a16:creationId xmlns:a16="http://schemas.microsoft.com/office/drawing/2014/main" id="{67D88321-74F7-8D41-B84D-31BB5A24E737}"/>
                  </a:ext>
                </a:extLst>
              </p:cNvPr>
              <p:cNvSpPr/>
              <p:nvPr/>
            </p:nvSpPr>
            <p:spPr>
              <a:xfrm>
                <a:off x="3581400" y="381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11">
                <a:extLst>
                  <a:ext uri="{FF2B5EF4-FFF2-40B4-BE49-F238E27FC236}">
                    <a16:creationId xmlns:a16="http://schemas.microsoft.com/office/drawing/2014/main" id="{E241F66B-65DE-257A-251F-6CBEECE47DF7}"/>
                  </a:ext>
                </a:extLst>
              </p:cNvPr>
              <p:cNvSpPr/>
              <p:nvPr/>
            </p:nvSpPr>
            <p:spPr>
              <a:xfrm>
                <a:off x="3581400" y="685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2">
                <a:extLst>
                  <a:ext uri="{FF2B5EF4-FFF2-40B4-BE49-F238E27FC236}">
                    <a16:creationId xmlns:a16="http://schemas.microsoft.com/office/drawing/2014/main" id="{BCAC4B2C-E948-0BCD-E087-FCDD6052E08D}"/>
                  </a:ext>
                </a:extLst>
              </p:cNvPr>
              <p:cNvSpPr/>
              <p:nvPr/>
            </p:nvSpPr>
            <p:spPr>
              <a:xfrm>
                <a:off x="3886200" y="533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23" name="Oval 213">
                <a:extLst>
                  <a:ext uri="{FF2B5EF4-FFF2-40B4-BE49-F238E27FC236}">
                    <a16:creationId xmlns:a16="http://schemas.microsoft.com/office/drawing/2014/main" id="{E94AC1A5-EF15-D827-302B-92BE1CBA1A79}"/>
                  </a:ext>
                </a:extLst>
              </p:cNvPr>
              <p:cNvSpPr/>
              <p:nvPr/>
            </p:nvSpPr>
            <p:spPr>
              <a:xfrm>
                <a:off x="4038600" y="304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14">
                <a:extLst>
                  <a:ext uri="{FF2B5EF4-FFF2-40B4-BE49-F238E27FC236}">
                    <a16:creationId xmlns:a16="http://schemas.microsoft.com/office/drawing/2014/main" id="{5AC49293-01F4-DAEA-2A97-DA77BF9430E4}"/>
                  </a:ext>
                </a:extLst>
              </p:cNvPr>
              <p:cNvSpPr/>
              <p:nvPr/>
            </p:nvSpPr>
            <p:spPr>
              <a:xfrm>
                <a:off x="3810000" y="3810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15">
                <a:extLst>
                  <a:ext uri="{FF2B5EF4-FFF2-40B4-BE49-F238E27FC236}">
                    <a16:creationId xmlns:a16="http://schemas.microsoft.com/office/drawing/2014/main" id="{90542B23-8A4B-B905-ADB7-ED94D847D001}"/>
                  </a:ext>
                </a:extLst>
              </p:cNvPr>
              <p:cNvSpPr/>
              <p:nvPr/>
            </p:nvSpPr>
            <p:spPr>
              <a:xfrm>
                <a:off x="3657600" y="10668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16">
                <a:extLst>
                  <a:ext uri="{FF2B5EF4-FFF2-40B4-BE49-F238E27FC236}">
                    <a16:creationId xmlns:a16="http://schemas.microsoft.com/office/drawing/2014/main" id="{697F659D-7D8B-7B36-1067-3E45CD1F1C62}"/>
                  </a:ext>
                </a:extLst>
              </p:cNvPr>
              <p:cNvSpPr/>
              <p:nvPr/>
            </p:nvSpPr>
            <p:spPr>
              <a:xfrm>
                <a:off x="3886200" y="685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17">
                <a:extLst>
                  <a:ext uri="{FF2B5EF4-FFF2-40B4-BE49-F238E27FC236}">
                    <a16:creationId xmlns:a16="http://schemas.microsoft.com/office/drawing/2014/main" id="{34C5E65F-13C7-AFDA-12C9-6401C09D86E5}"/>
                  </a:ext>
                </a:extLst>
              </p:cNvPr>
              <p:cNvSpPr/>
              <p:nvPr/>
            </p:nvSpPr>
            <p:spPr>
              <a:xfrm>
                <a:off x="4267200" y="762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18">
                <a:extLst>
                  <a:ext uri="{FF2B5EF4-FFF2-40B4-BE49-F238E27FC236}">
                    <a16:creationId xmlns:a16="http://schemas.microsoft.com/office/drawing/2014/main" id="{07C4C1C6-C84B-9EA4-5EA0-7A09F0723D6B}"/>
                  </a:ext>
                </a:extLst>
              </p:cNvPr>
              <p:cNvSpPr/>
              <p:nvPr/>
            </p:nvSpPr>
            <p:spPr>
              <a:xfrm>
                <a:off x="4343400" y="609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19">
                <a:extLst>
                  <a:ext uri="{FF2B5EF4-FFF2-40B4-BE49-F238E27FC236}">
                    <a16:creationId xmlns:a16="http://schemas.microsoft.com/office/drawing/2014/main" id="{0D9898EC-4E70-66EE-35DA-AF96E8B2EF6F}"/>
                  </a:ext>
                </a:extLst>
              </p:cNvPr>
              <p:cNvSpPr/>
              <p:nvPr/>
            </p:nvSpPr>
            <p:spPr>
              <a:xfrm>
                <a:off x="4114800" y="8382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20">
                <a:extLst>
                  <a:ext uri="{FF2B5EF4-FFF2-40B4-BE49-F238E27FC236}">
                    <a16:creationId xmlns:a16="http://schemas.microsoft.com/office/drawing/2014/main" id="{A1EB312F-3E82-73A1-E98E-342347CD465B}"/>
                  </a:ext>
                </a:extLst>
              </p:cNvPr>
              <p:cNvSpPr/>
              <p:nvPr/>
            </p:nvSpPr>
            <p:spPr>
              <a:xfrm>
                <a:off x="3733800" y="1295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221">
                <a:extLst>
                  <a:ext uri="{FF2B5EF4-FFF2-40B4-BE49-F238E27FC236}">
                    <a16:creationId xmlns:a16="http://schemas.microsoft.com/office/drawing/2014/main" id="{95A0FD1C-E574-80D8-FD42-3C5DD3E872A9}"/>
                  </a:ext>
                </a:extLst>
              </p:cNvPr>
              <p:cNvSpPr/>
              <p:nvPr/>
            </p:nvSpPr>
            <p:spPr>
              <a:xfrm>
                <a:off x="4114800" y="1371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 222">
                <a:extLst>
                  <a:ext uri="{FF2B5EF4-FFF2-40B4-BE49-F238E27FC236}">
                    <a16:creationId xmlns:a16="http://schemas.microsoft.com/office/drawing/2014/main" id="{B494D693-955E-D333-6225-D533C04BA87F}"/>
                  </a:ext>
                </a:extLst>
              </p:cNvPr>
              <p:cNvSpPr/>
              <p:nvPr/>
            </p:nvSpPr>
            <p:spPr>
              <a:xfrm>
                <a:off x="3581400" y="1524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223">
                <a:extLst>
                  <a:ext uri="{FF2B5EF4-FFF2-40B4-BE49-F238E27FC236}">
                    <a16:creationId xmlns:a16="http://schemas.microsoft.com/office/drawing/2014/main" id="{8E12729A-82AA-92A5-2798-206B4E4D0C50}"/>
                  </a:ext>
                </a:extLst>
              </p:cNvPr>
              <p:cNvSpPr/>
              <p:nvPr/>
            </p:nvSpPr>
            <p:spPr>
              <a:xfrm>
                <a:off x="3733800" y="1447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224">
                <a:extLst>
                  <a:ext uri="{FF2B5EF4-FFF2-40B4-BE49-F238E27FC236}">
                    <a16:creationId xmlns:a16="http://schemas.microsoft.com/office/drawing/2014/main" id="{8DB14FFF-0175-14D4-2BF5-9D1CC300922B}"/>
                  </a:ext>
                </a:extLst>
              </p:cNvPr>
              <p:cNvSpPr/>
              <p:nvPr/>
            </p:nvSpPr>
            <p:spPr>
              <a:xfrm>
                <a:off x="3581400" y="1752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225">
                <a:extLst>
                  <a:ext uri="{FF2B5EF4-FFF2-40B4-BE49-F238E27FC236}">
                    <a16:creationId xmlns:a16="http://schemas.microsoft.com/office/drawing/2014/main" id="{DF91C890-679C-3776-45EB-B413BCB56DD9}"/>
                  </a:ext>
                </a:extLst>
              </p:cNvPr>
              <p:cNvSpPr/>
              <p:nvPr/>
            </p:nvSpPr>
            <p:spPr>
              <a:xfrm>
                <a:off x="3886200" y="1600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36" name="Oval 226">
                <a:extLst>
                  <a:ext uri="{FF2B5EF4-FFF2-40B4-BE49-F238E27FC236}">
                    <a16:creationId xmlns:a16="http://schemas.microsoft.com/office/drawing/2014/main" id="{B5584AFD-0270-6B80-6F7B-62A0454547D2}"/>
                  </a:ext>
                </a:extLst>
              </p:cNvPr>
              <p:cNvSpPr/>
              <p:nvPr/>
            </p:nvSpPr>
            <p:spPr>
              <a:xfrm>
                <a:off x="4191000" y="1371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227">
                <a:extLst>
                  <a:ext uri="{FF2B5EF4-FFF2-40B4-BE49-F238E27FC236}">
                    <a16:creationId xmlns:a16="http://schemas.microsoft.com/office/drawing/2014/main" id="{E2E3AB91-1278-68CA-D912-5A16FE099D91}"/>
                  </a:ext>
                </a:extLst>
              </p:cNvPr>
              <p:cNvSpPr/>
              <p:nvPr/>
            </p:nvSpPr>
            <p:spPr>
              <a:xfrm>
                <a:off x="3810000" y="1447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val 228">
                <a:extLst>
                  <a:ext uri="{FF2B5EF4-FFF2-40B4-BE49-F238E27FC236}">
                    <a16:creationId xmlns:a16="http://schemas.microsoft.com/office/drawing/2014/main" id="{021FC3B6-CDE3-C761-0193-61D588463265}"/>
                  </a:ext>
                </a:extLst>
              </p:cNvPr>
              <p:cNvSpPr/>
              <p:nvPr/>
            </p:nvSpPr>
            <p:spPr>
              <a:xfrm>
                <a:off x="3581400" y="2133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Oval 229">
                <a:extLst>
                  <a:ext uri="{FF2B5EF4-FFF2-40B4-BE49-F238E27FC236}">
                    <a16:creationId xmlns:a16="http://schemas.microsoft.com/office/drawing/2014/main" id="{4FF1DBE4-8000-20F8-271F-AE09EF06AF11}"/>
                  </a:ext>
                </a:extLst>
              </p:cNvPr>
              <p:cNvSpPr/>
              <p:nvPr/>
            </p:nvSpPr>
            <p:spPr>
              <a:xfrm>
                <a:off x="3962400" y="1905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230">
                <a:extLst>
                  <a:ext uri="{FF2B5EF4-FFF2-40B4-BE49-F238E27FC236}">
                    <a16:creationId xmlns:a16="http://schemas.microsoft.com/office/drawing/2014/main" id="{770C324D-65F8-1465-6A09-70BB5A762CFA}"/>
                  </a:ext>
                </a:extLst>
              </p:cNvPr>
              <p:cNvSpPr/>
              <p:nvPr/>
            </p:nvSpPr>
            <p:spPr>
              <a:xfrm>
                <a:off x="4267200" y="1828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231">
                <a:extLst>
                  <a:ext uri="{FF2B5EF4-FFF2-40B4-BE49-F238E27FC236}">
                    <a16:creationId xmlns:a16="http://schemas.microsoft.com/office/drawing/2014/main" id="{96A48AE8-6942-4280-811F-24BAFE834277}"/>
                  </a:ext>
                </a:extLst>
              </p:cNvPr>
              <p:cNvSpPr/>
              <p:nvPr/>
            </p:nvSpPr>
            <p:spPr>
              <a:xfrm>
                <a:off x="4191000" y="1676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232">
                <a:extLst>
                  <a:ext uri="{FF2B5EF4-FFF2-40B4-BE49-F238E27FC236}">
                    <a16:creationId xmlns:a16="http://schemas.microsoft.com/office/drawing/2014/main" id="{94E7FBF8-8E1A-29C9-ECC9-959A1C491B1F}"/>
                  </a:ext>
                </a:extLst>
              </p:cNvPr>
              <p:cNvSpPr/>
              <p:nvPr/>
            </p:nvSpPr>
            <p:spPr>
              <a:xfrm>
                <a:off x="4038600" y="2057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Oval 233">
                <a:extLst>
                  <a:ext uri="{FF2B5EF4-FFF2-40B4-BE49-F238E27FC236}">
                    <a16:creationId xmlns:a16="http://schemas.microsoft.com/office/drawing/2014/main" id="{4E117D9B-34B6-B9E9-1657-92E7D80512C6}"/>
                  </a:ext>
                </a:extLst>
              </p:cNvPr>
              <p:cNvSpPr/>
              <p:nvPr/>
            </p:nvSpPr>
            <p:spPr>
              <a:xfrm>
                <a:off x="3733800" y="2209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Oval 234">
                <a:extLst>
                  <a:ext uri="{FF2B5EF4-FFF2-40B4-BE49-F238E27FC236}">
                    <a16:creationId xmlns:a16="http://schemas.microsoft.com/office/drawing/2014/main" id="{4CB21B32-C666-CC56-4645-C9177AC5EE20}"/>
                  </a:ext>
                </a:extLst>
              </p:cNvPr>
              <p:cNvSpPr/>
              <p:nvPr/>
            </p:nvSpPr>
            <p:spPr>
              <a:xfrm>
                <a:off x="4038600" y="2209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235">
                <a:extLst>
                  <a:ext uri="{FF2B5EF4-FFF2-40B4-BE49-F238E27FC236}">
                    <a16:creationId xmlns:a16="http://schemas.microsoft.com/office/drawing/2014/main" id="{8B1D5120-7304-98E6-5DFF-469BC6441027}"/>
                  </a:ext>
                </a:extLst>
              </p:cNvPr>
              <p:cNvSpPr/>
              <p:nvPr/>
            </p:nvSpPr>
            <p:spPr>
              <a:xfrm>
                <a:off x="3581400" y="2590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Oval 236">
                <a:extLst>
                  <a:ext uri="{FF2B5EF4-FFF2-40B4-BE49-F238E27FC236}">
                    <a16:creationId xmlns:a16="http://schemas.microsoft.com/office/drawing/2014/main" id="{D7DAB121-F9E1-36C2-AA5E-10BF3BD503BA}"/>
                  </a:ext>
                </a:extLst>
              </p:cNvPr>
              <p:cNvSpPr/>
              <p:nvPr/>
            </p:nvSpPr>
            <p:spPr>
              <a:xfrm>
                <a:off x="4419600" y="304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237">
                <a:extLst>
                  <a:ext uri="{FF2B5EF4-FFF2-40B4-BE49-F238E27FC236}">
                    <a16:creationId xmlns:a16="http://schemas.microsoft.com/office/drawing/2014/main" id="{7413A75B-5AD9-1C82-3A3A-782BFC1794A4}"/>
                  </a:ext>
                </a:extLst>
              </p:cNvPr>
              <p:cNvSpPr/>
              <p:nvPr/>
            </p:nvSpPr>
            <p:spPr>
              <a:xfrm>
                <a:off x="4419600" y="609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Oval 238">
                <a:extLst>
                  <a:ext uri="{FF2B5EF4-FFF2-40B4-BE49-F238E27FC236}">
                    <a16:creationId xmlns:a16="http://schemas.microsoft.com/office/drawing/2014/main" id="{71C045EC-FFDA-94FA-BA49-67D5D3D79A18}"/>
                  </a:ext>
                </a:extLst>
              </p:cNvPr>
              <p:cNvSpPr/>
              <p:nvPr/>
            </p:nvSpPr>
            <p:spPr>
              <a:xfrm>
                <a:off x="4724400" y="457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9" name="Oval 239">
                <a:extLst>
                  <a:ext uri="{FF2B5EF4-FFF2-40B4-BE49-F238E27FC236}">
                    <a16:creationId xmlns:a16="http://schemas.microsoft.com/office/drawing/2014/main" id="{2D12DC46-AF99-A6C9-1544-91B8EF306C7E}"/>
                  </a:ext>
                </a:extLst>
              </p:cNvPr>
              <p:cNvSpPr/>
              <p:nvPr/>
            </p:nvSpPr>
            <p:spPr>
              <a:xfrm>
                <a:off x="4876800" y="228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Oval 240">
                <a:extLst>
                  <a:ext uri="{FF2B5EF4-FFF2-40B4-BE49-F238E27FC236}">
                    <a16:creationId xmlns:a16="http://schemas.microsoft.com/office/drawing/2014/main" id="{E252DE35-6812-8AB2-541E-85096B83D1A3}"/>
                  </a:ext>
                </a:extLst>
              </p:cNvPr>
              <p:cNvSpPr/>
              <p:nvPr/>
            </p:nvSpPr>
            <p:spPr>
              <a:xfrm>
                <a:off x="4572000" y="5334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Oval 241">
                <a:extLst>
                  <a:ext uri="{FF2B5EF4-FFF2-40B4-BE49-F238E27FC236}">
                    <a16:creationId xmlns:a16="http://schemas.microsoft.com/office/drawing/2014/main" id="{C6EBCEC2-4357-2CA2-C281-A1FBAC4E5656}"/>
                  </a:ext>
                </a:extLst>
              </p:cNvPr>
              <p:cNvSpPr/>
              <p:nvPr/>
            </p:nvSpPr>
            <p:spPr>
              <a:xfrm>
                <a:off x="4419600" y="914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Oval 242">
                <a:extLst>
                  <a:ext uri="{FF2B5EF4-FFF2-40B4-BE49-F238E27FC236}">
                    <a16:creationId xmlns:a16="http://schemas.microsoft.com/office/drawing/2014/main" id="{0DC13E6E-67BB-85F9-4A96-3A1696261D47}"/>
                  </a:ext>
                </a:extLst>
              </p:cNvPr>
              <p:cNvSpPr/>
              <p:nvPr/>
            </p:nvSpPr>
            <p:spPr>
              <a:xfrm>
                <a:off x="4648200" y="762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Oval 243">
                <a:extLst>
                  <a:ext uri="{FF2B5EF4-FFF2-40B4-BE49-F238E27FC236}">
                    <a16:creationId xmlns:a16="http://schemas.microsoft.com/office/drawing/2014/main" id="{2E83637F-1747-24FC-78A1-41E3C035A705}"/>
                  </a:ext>
                </a:extLst>
              </p:cNvPr>
              <p:cNvSpPr/>
              <p:nvPr/>
            </p:nvSpPr>
            <p:spPr>
              <a:xfrm>
                <a:off x="5105400" y="685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Oval 244">
                <a:extLst>
                  <a:ext uri="{FF2B5EF4-FFF2-40B4-BE49-F238E27FC236}">
                    <a16:creationId xmlns:a16="http://schemas.microsoft.com/office/drawing/2014/main" id="{CF391C78-C830-4C55-AEAB-27F5A14B3F90}"/>
                  </a:ext>
                </a:extLst>
              </p:cNvPr>
              <p:cNvSpPr/>
              <p:nvPr/>
            </p:nvSpPr>
            <p:spPr>
              <a:xfrm>
                <a:off x="5029200" y="533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Oval 245">
                <a:extLst>
                  <a:ext uri="{FF2B5EF4-FFF2-40B4-BE49-F238E27FC236}">
                    <a16:creationId xmlns:a16="http://schemas.microsoft.com/office/drawing/2014/main" id="{D11CBB02-F5F4-5C6A-B709-0EA77A56659B}"/>
                  </a:ext>
                </a:extLst>
              </p:cNvPr>
              <p:cNvSpPr/>
              <p:nvPr/>
            </p:nvSpPr>
            <p:spPr>
              <a:xfrm>
                <a:off x="4876800" y="990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Oval 246">
                <a:extLst>
                  <a:ext uri="{FF2B5EF4-FFF2-40B4-BE49-F238E27FC236}">
                    <a16:creationId xmlns:a16="http://schemas.microsoft.com/office/drawing/2014/main" id="{8EA25BC2-6D83-8284-A444-AD55693B3BBF}"/>
                  </a:ext>
                </a:extLst>
              </p:cNvPr>
              <p:cNvSpPr/>
              <p:nvPr/>
            </p:nvSpPr>
            <p:spPr>
              <a:xfrm>
                <a:off x="4572000" y="1219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Oval 247">
                <a:extLst>
                  <a:ext uri="{FF2B5EF4-FFF2-40B4-BE49-F238E27FC236}">
                    <a16:creationId xmlns:a16="http://schemas.microsoft.com/office/drawing/2014/main" id="{516933EB-F748-A525-1866-498956018652}"/>
                  </a:ext>
                </a:extLst>
              </p:cNvPr>
              <p:cNvSpPr/>
              <p:nvPr/>
            </p:nvSpPr>
            <p:spPr>
              <a:xfrm>
                <a:off x="4876800" y="1219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Oval 248">
                <a:extLst>
                  <a:ext uri="{FF2B5EF4-FFF2-40B4-BE49-F238E27FC236}">
                    <a16:creationId xmlns:a16="http://schemas.microsoft.com/office/drawing/2014/main" id="{4EE5F11C-8C40-5142-484F-FCEDB3555EF9}"/>
                  </a:ext>
                </a:extLst>
              </p:cNvPr>
              <p:cNvSpPr/>
              <p:nvPr/>
            </p:nvSpPr>
            <p:spPr>
              <a:xfrm>
                <a:off x="4419600" y="1447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Oval 249">
                <a:extLst>
                  <a:ext uri="{FF2B5EF4-FFF2-40B4-BE49-F238E27FC236}">
                    <a16:creationId xmlns:a16="http://schemas.microsoft.com/office/drawing/2014/main" id="{3EC5709E-2982-8989-BF59-6F24C4C63831}"/>
                  </a:ext>
                </a:extLst>
              </p:cNvPr>
              <p:cNvSpPr/>
              <p:nvPr/>
            </p:nvSpPr>
            <p:spPr>
              <a:xfrm>
                <a:off x="4419600" y="1447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Oval 250">
                <a:extLst>
                  <a:ext uri="{FF2B5EF4-FFF2-40B4-BE49-F238E27FC236}">
                    <a16:creationId xmlns:a16="http://schemas.microsoft.com/office/drawing/2014/main" id="{F42DAFA5-8E11-896B-42DA-A2A908659400}"/>
                  </a:ext>
                </a:extLst>
              </p:cNvPr>
              <p:cNvSpPr/>
              <p:nvPr/>
            </p:nvSpPr>
            <p:spPr>
              <a:xfrm>
                <a:off x="4419600" y="1752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Oval 251">
                <a:extLst>
                  <a:ext uri="{FF2B5EF4-FFF2-40B4-BE49-F238E27FC236}">
                    <a16:creationId xmlns:a16="http://schemas.microsoft.com/office/drawing/2014/main" id="{E63A70B8-0A5C-5F4F-27D8-CDA14CC5BE3A}"/>
                  </a:ext>
                </a:extLst>
              </p:cNvPr>
              <p:cNvSpPr/>
              <p:nvPr/>
            </p:nvSpPr>
            <p:spPr>
              <a:xfrm>
                <a:off x="4724400" y="1600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62" name="Oval 252">
                <a:extLst>
                  <a:ext uri="{FF2B5EF4-FFF2-40B4-BE49-F238E27FC236}">
                    <a16:creationId xmlns:a16="http://schemas.microsoft.com/office/drawing/2014/main" id="{4DB3FBEC-AE42-F2F5-C197-360B4AE2499A}"/>
                  </a:ext>
                </a:extLst>
              </p:cNvPr>
              <p:cNvSpPr/>
              <p:nvPr/>
            </p:nvSpPr>
            <p:spPr>
              <a:xfrm>
                <a:off x="4876800" y="1371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Oval 253">
                <a:extLst>
                  <a:ext uri="{FF2B5EF4-FFF2-40B4-BE49-F238E27FC236}">
                    <a16:creationId xmlns:a16="http://schemas.microsoft.com/office/drawing/2014/main" id="{5004E4F3-BA6A-8147-2A9C-FED9FC86A6DC}"/>
                  </a:ext>
                </a:extLst>
              </p:cNvPr>
              <p:cNvSpPr/>
              <p:nvPr/>
            </p:nvSpPr>
            <p:spPr>
              <a:xfrm>
                <a:off x="4800600" y="1447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Oval 254">
                <a:extLst>
                  <a:ext uri="{FF2B5EF4-FFF2-40B4-BE49-F238E27FC236}">
                    <a16:creationId xmlns:a16="http://schemas.microsoft.com/office/drawing/2014/main" id="{F1AFCD91-0168-2583-E66D-61E946D24A1E}"/>
                  </a:ext>
                </a:extLst>
              </p:cNvPr>
              <p:cNvSpPr/>
              <p:nvPr/>
            </p:nvSpPr>
            <p:spPr>
              <a:xfrm>
                <a:off x="4572000" y="2057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Oval 255">
                <a:extLst>
                  <a:ext uri="{FF2B5EF4-FFF2-40B4-BE49-F238E27FC236}">
                    <a16:creationId xmlns:a16="http://schemas.microsoft.com/office/drawing/2014/main" id="{F5D0CAF1-899D-CB54-F02D-EBE2A3119520}"/>
                  </a:ext>
                </a:extLst>
              </p:cNvPr>
              <p:cNvSpPr/>
              <p:nvPr/>
            </p:nvSpPr>
            <p:spPr>
              <a:xfrm>
                <a:off x="4648200" y="1905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Oval 256">
                <a:extLst>
                  <a:ext uri="{FF2B5EF4-FFF2-40B4-BE49-F238E27FC236}">
                    <a16:creationId xmlns:a16="http://schemas.microsoft.com/office/drawing/2014/main" id="{3F8A0291-060D-95E5-7E21-DC3C287B339D}"/>
                  </a:ext>
                </a:extLst>
              </p:cNvPr>
              <p:cNvSpPr/>
              <p:nvPr/>
            </p:nvSpPr>
            <p:spPr>
              <a:xfrm>
                <a:off x="5105400" y="1828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Oval 257">
                <a:extLst>
                  <a:ext uri="{FF2B5EF4-FFF2-40B4-BE49-F238E27FC236}">
                    <a16:creationId xmlns:a16="http://schemas.microsoft.com/office/drawing/2014/main" id="{C3266CF2-7EDC-FAB0-9E5A-0100306EA5D8}"/>
                  </a:ext>
                </a:extLst>
              </p:cNvPr>
              <p:cNvSpPr/>
              <p:nvPr/>
            </p:nvSpPr>
            <p:spPr>
              <a:xfrm>
                <a:off x="5029200" y="1676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Oval 258">
                <a:extLst>
                  <a:ext uri="{FF2B5EF4-FFF2-40B4-BE49-F238E27FC236}">
                    <a16:creationId xmlns:a16="http://schemas.microsoft.com/office/drawing/2014/main" id="{EA3AE2C1-3F6B-2FDA-0D7D-717B45C660A6}"/>
                  </a:ext>
                </a:extLst>
              </p:cNvPr>
              <p:cNvSpPr/>
              <p:nvPr/>
            </p:nvSpPr>
            <p:spPr>
              <a:xfrm>
                <a:off x="4953000" y="2057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Oval 259">
                <a:extLst>
                  <a:ext uri="{FF2B5EF4-FFF2-40B4-BE49-F238E27FC236}">
                    <a16:creationId xmlns:a16="http://schemas.microsoft.com/office/drawing/2014/main" id="{962CF2C0-0A6E-BB86-75D5-544734AAEE61}"/>
                  </a:ext>
                </a:extLst>
              </p:cNvPr>
              <p:cNvSpPr/>
              <p:nvPr/>
            </p:nvSpPr>
            <p:spPr>
              <a:xfrm>
                <a:off x="4648200" y="24384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Oval 260">
                <a:extLst>
                  <a:ext uri="{FF2B5EF4-FFF2-40B4-BE49-F238E27FC236}">
                    <a16:creationId xmlns:a16="http://schemas.microsoft.com/office/drawing/2014/main" id="{89E30449-88C5-CF41-06AD-08105806DFA3}"/>
                  </a:ext>
                </a:extLst>
              </p:cNvPr>
              <p:cNvSpPr/>
              <p:nvPr/>
            </p:nvSpPr>
            <p:spPr>
              <a:xfrm>
                <a:off x="4876800" y="2362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Oval 261">
                <a:extLst>
                  <a:ext uri="{FF2B5EF4-FFF2-40B4-BE49-F238E27FC236}">
                    <a16:creationId xmlns:a16="http://schemas.microsoft.com/office/drawing/2014/main" id="{F22A4024-0017-803A-A186-C6BA351E5D9C}"/>
                  </a:ext>
                </a:extLst>
              </p:cNvPr>
              <p:cNvSpPr/>
              <p:nvPr/>
            </p:nvSpPr>
            <p:spPr>
              <a:xfrm>
                <a:off x="4419600" y="2590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Oval 262">
                <a:extLst>
                  <a:ext uri="{FF2B5EF4-FFF2-40B4-BE49-F238E27FC236}">
                    <a16:creationId xmlns:a16="http://schemas.microsoft.com/office/drawing/2014/main" id="{B9825DC1-87EA-B6FF-9ECC-A3EEAD718BDA}"/>
                  </a:ext>
                </a:extLst>
              </p:cNvPr>
              <p:cNvSpPr/>
              <p:nvPr/>
            </p:nvSpPr>
            <p:spPr>
              <a:xfrm>
                <a:off x="3581400" y="2667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Oval 263">
                <a:extLst>
                  <a:ext uri="{FF2B5EF4-FFF2-40B4-BE49-F238E27FC236}">
                    <a16:creationId xmlns:a16="http://schemas.microsoft.com/office/drawing/2014/main" id="{97E5DDDA-40FE-ADD4-E87A-7D45C9FBAB95}"/>
                  </a:ext>
                </a:extLst>
              </p:cNvPr>
              <p:cNvSpPr/>
              <p:nvPr/>
            </p:nvSpPr>
            <p:spPr>
              <a:xfrm>
                <a:off x="3657600" y="30480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Oval 264">
                <a:extLst>
                  <a:ext uri="{FF2B5EF4-FFF2-40B4-BE49-F238E27FC236}">
                    <a16:creationId xmlns:a16="http://schemas.microsoft.com/office/drawing/2014/main" id="{8D7702E8-8065-FD03-C763-4AE0690D2C11}"/>
                  </a:ext>
                </a:extLst>
              </p:cNvPr>
              <p:cNvSpPr/>
              <p:nvPr/>
            </p:nvSpPr>
            <p:spPr>
              <a:xfrm>
                <a:off x="3886200" y="2819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75" name="Oval 265">
                <a:extLst>
                  <a:ext uri="{FF2B5EF4-FFF2-40B4-BE49-F238E27FC236}">
                    <a16:creationId xmlns:a16="http://schemas.microsoft.com/office/drawing/2014/main" id="{7A540202-2EE6-AF14-BD00-B2A96390EFBD}"/>
                  </a:ext>
                </a:extLst>
              </p:cNvPr>
              <p:cNvSpPr/>
              <p:nvPr/>
            </p:nvSpPr>
            <p:spPr>
              <a:xfrm>
                <a:off x="4114800" y="2590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Oval 266">
                <a:extLst>
                  <a:ext uri="{FF2B5EF4-FFF2-40B4-BE49-F238E27FC236}">
                    <a16:creationId xmlns:a16="http://schemas.microsoft.com/office/drawing/2014/main" id="{4C33679F-C16C-945C-E09C-05E078485F8F}"/>
                  </a:ext>
                </a:extLst>
              </p:cNvPr>
              <p:cNvSpPr/>
              <p:nvPr/>
            </p:nvSpPr>
            <p:spPr>
              <a:xfrm>
                <a:off x="3810000" y="26670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Oval 267">
                <a:extLst>
                  <a:ext uri="{FF2B5EF4-FFF2-40B4-BE49-F238E27FC236}">
                    <a16:creationId xmlns:a16="http://schemas.microsoft.com/office/drawing/2014/main" id="{9D20D831-0FE4-57C5-150E-CB62AD260BC4}"/>
                  </a:ext>
                </a:extLst>
              </p:cNvPr>
              <p:cNvSpPr/>
              <p:nvPr/>
            </p:nvSpPr>
            <p:spPr>
              <a:xfrm>
                <a:off x="3581400" y="3276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Oval 268">
                <a:extLst>
                  <a:ext uri="{FF2B5EF4-FFF2-40B4-BE49-F238E27FC236}">
                    <a16:creationId xmlns:a16="http://schemas.microsoft.com/office/drawing/2014/main" id="{BD6A5BCE-8A7F-DCE3-2A8A-1D52AAC53163}"/>
                  </a:ext>
                </a:extLst>
              </p:cNvPr>
              <p:cNvSpPr/>
              <p:nvPr/>
            </p:nvSpPr>
            <p:spPr>
              <a:xfrm>
                <a:off x="3810000" y="3124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Oval 269">
                <a:extLst>
                  <a:ext uri="{FF2B5EF4-FFF2-40B4-BE49-F238E27FC236}">
                    <a16:creationId xmlns:a16="http://schemas.microsoft.com/office/drawing/2014/main" id="{8E39ECC2-ECA0-E400-CEA8-72A6D33B4359}"/>
                  </a:ext>
                </a:extLst>
              </p:cNvPr>
              <p:cNvSpPr/>
              <p:nvPr/>
            </p:nvSpPr>
            <p:spPr>
              <a:xfrm>
                <a:off x="4267200" y="3048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Oval 270">
                <a:extLst>
                  <a:ext uri="{FF2B5EF4-FFF2-40B4-BE49-F238E27FC236}">
                    <a16:creationId xmlns:a16="http://schemas.microsoft.com/office/drawing/2014/main" id="{3A1E7C1C-5D89-05B5-3FEE-BCA17317C85F}"/>
                  </a:ext>
                </a:extLst>
              </p:cNvPr>
              <p:cNvSpPr/>
              <p:nvPr/>
            </p:nvSpPr>
            <p:spPr>
              <a:xfrm>
                <a:off x="4191000" y="2895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Oval 271">
                <a:extLst>
                  <a:ext uri="{FF2B5EF4-FFF2-40B4-BE49-F238E27FC236}">
                    <a16:creationId xmlns:a16="http://schemas.microsoft.com/office/drawing/2014/main" id="{24F9BDF3-44E7-FFCE-D312-9EFD8B5C6E25}"/>
                  </a:ext>
                </a:extLst>
              </p:cNvPr>
              <p:cNvSpPr/>
              <p:nvPr/>
            </p:nvSpPr>
            <p:spPr>
              <a:xfrm>
                <a:off x="4038600" y="3276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Oval 272">
                <a:extLst>
                  <a:ext uri="{FF2B5EF4-FFF2-40B4-BE49-F238E27FC236}">
                    <a16:creationId xmlns:a16="http://schemas.microsoft.com/office/drawing/2014/main" id="{0608C015-1C81-CB32-B777-0FC249F47355}"/>
                  </a:ext>
                </a:extLst>
              </p:cNvPr>
              <p:cNvSpPr/>
              <p:nvPr/>
            </p:nvSpPr>
            <p:spPr>
              <a:xfrm>
                <a:off x="3733800" y="3581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Oval 273">
                <a:extLst>
                  <a:ext uri="{FF2B5EF4-FFF2-40B4-BE49-F238E27FC236}">
                    <a16:creationId xmlns:a16="http://schemas.microsoft.com/office/drawing/2014/main" id="{E4E37222-1E06-E160-938F-B052B9A3A6C6}"/>
                  </a:ext>
                </a:extLst>
              </p:cNvPr>
              <p:cNvSpPr/>
              <p:nvPr/>
            </p:nvSpPr>
            <p:spPr>
              <a:xfrm>
                <a:off x="4114800" y="3657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Oval 274">
                <a:extLst>
                  <a:ext uri="{FF2B5EF4-FFF2-40B4-BE49-F238E27FC236}">
                    <a16:creationId xmlns:a16="http://schemas.microsoft.com/office/drawing/2014/main" id="{7537696E-DAA4-2C23-AE52-C1E888139C1D}"/>
                  </a:ext>
                </a:extLst>
              </p:cNvPr>
              <p:cNvSpPr/>
              <p:nvPr/>
            </p:nvSpPr>
            <p:spPr>
              <a:xfrm>
                <a:off x="3581400" y="3810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Oval 275">
                <a:extLst>
                  <a:ext uri="{FF2B5EF4-FFF2-40B4-BE49-F238E27FC236}">
                    <a16:creationId xmlns:a16="http://schemas.microsoft.com/office/drawing/2014/main" id="{07451C11-AE93-5F06-1504-C9B766B323F3}"/>
                  </a:ext>
                </a:extLst>
              </p:cNvPr>
              <p:cNvSpPr/>
              <p:nvPr/>
            </p:nvSpPr>
            <p:spPr>
              <a:xfrm>
                <a:off x="4495800" y="2514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 name="Oval 276">
                <a:extLst>
                  <a:ext uri="{FF2B5EF4-FFF2-40B4-BE49-F238E27FC236}">
                    <a16:creationId xmlns:a16="http://schemas.microsoft.com/office/drawing/2014/main" id="{A4A75969-9605-516B-7ED8-05D8D2FDFA8F}"/>
                  </a:ext>
                </a:extLst>
              </p:cNvPr>
              <p:cNvSpPr/>
              <p:nvPr/>
            </p:nvSpPr>
            <p:spPr>
              <a:xfrm>
                <a:off x="4495800" y="26670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 name="Oval 277">
                <a:extLst>
                  <a:ext uri="{FF2B5EF4-FFF2-40B4-BE49-F238E27FC236}">
                    <a16:creationId xmlns:a16="http://schemas.microsoft.com/office/drawing/2014/main" id="{D43CEF4B-704A-6467-27B7-D79BCC2A24DF}"/>
                  </a:ext>
                </a:extLst>
              </p:cNvPr>
              <p:cNvSpPr/>
              <p:nvPr/>
            </p:nvSpPr>
            <p:spPr>
              <a:xfrm>
                <a:off x="4800600" y="2667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88" name="Oval 278">
                <a:extLst>
                  <a:ext uri="{FF2B5EF4-FFF2-40B4-BE49-F238E27FC236}">
                    <a16:creationId xmlns:a16="http://schemas.microsoft.com/office/drawing/2014/main" id="{8E9D42BE-FF1C-16BB-DB70-8BB4452E739E}"/>
                  </a:ext>
                </a:extLst>
              </p:cNvPr>
              <p:cNvSpPr/>
              <p:nvPr/>
            </p:nvSpPr>
            <p:spPr>
              <a:xfrm>
                <a:off x="5029200" y="2438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Oval 279">
                <a:extLst>
                  <a:ext uri="{FF2B5EF4-FFF2-40B4-BE49-F238E27FC236}">
                    <a16:creationId xmlns:a16="http://schemas.microsoft.com/office/drawing/2014/main" id="{75C92A36-8549-A130-5920-CFA1C1DE3DEC}"/>
                  </a:ext>
                </a:extLst>
              </p:cNvPr>
              <p:cNvSpPr/>
              <p:nvPr/>
            </p:nvSpPr>
            <p:spPr>
              <a:xfrm>
                <a:off x="4648200" y="2667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 name="Oval 280">
                <a:extLst>
                  <a:ext uri="{FF2B5EF4-FFF2-40B4-BE49-F238E27FC236}">
                    <a16:creationId xmlns:a16="http://schemas.microsoft.com/office/drawing/2014/main" id="{A1DC7F97-2482-9600-2731-1A6F405950E1}"/>
                  </a:ext>
                </a:extLst>
              </p:cNvPr>
              <p:cNvSpPr/>
              <p:nvPr/>
            </p:nvSpPr>
            <p:spPr>
              <a:xfrm>
                <a:off x="4495800" y="3124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Oval 281">
                <a:extLst>
                  <a:ext uri="{FF2B5EF4-FFF2-40B4-BE49-F238E27FC236}">
                    <a16:creationId xmlns:a16="http://schemas.microsoft.com/office/drawing/2014/main" id="{1199C0E7-E1D6-B498-7199-BA51799F285B}"/>
                  </a:ext>
                </a:extLst>
              </p:cNvPr>
              <p:cNvSpPr/>
              <p:nvPr/>
            </p:nvSpPr>
            <p:spPr>
              <a:xfrm>
                <a:off x="4724400" y="2971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Oval 282">
                <a:extLst>
                  <a:ext uri="{FF2B5EF4-FFF2-40B4-BE49-F238E27FC236}">
                    <a16:creationId xmlns:a16="http://schemas.microsoft.com/office/drawing/2014/main" id="{DD932E7F-76AE-D70D-AABC-5AB557C8CC08}"/>
                  </a:ext>
                </a:extLst>
              </p:cNvPr>
              <p:cNvSpPr/>
              <p:nvPr/>
            </p:nvSpPr>
            <p:spPr>
              <a:xfrm>
                <a:off x="5181600" y="2895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 name="Oval 283">
                <a:extLst>
                  <a:ext uri="{FF2B5EF4-FFF2-40B4-BE49-F238E27FC236}">
                    <a16:creationId xmlns:a16="http://schemas.microsoft.com/office/drawing/2014/main" id="{2C368C69-FA12-CB8C-8081-0B1125EF9839}"/>
                  </a:ext>
                </a:extLst>
              </p:cNvPr>
              <p:cNvSpPr/>
              <p:nvPr/>
            </p:nvSpPr>
            <p:spPr>
              <a:xfrm>
                <a:off x="5105400" y="2743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Oval 284">
                <a:extLst>
                  <a:ext uri="{FF2B5EF4-FFF2-40B4-BE49-F238E27FC236}">
                    <a16:creationId xmlns:a16="http://schemas.microsoft.com/office/drawing/2014/main" id="{A951B975-EC44-4D4F-379E-5EFDBA4F73E1}"/>
                  </a:ext>
                </a:extLst>
              </p:cNvPr>
              <p:cNvSpPr/>
              <p:nvPr/>
            </p:nvSpPr>
            <p:spPr>
              <a:xfrm>
                <a:off x="4953000" y="3124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Oval 285">
                <a:extLst>
                  <a:ext uri="{FF2B5EF4-FFF2-40B4-BE49-F238E27FC236}">
                    <a16:creationId xmlns:a16="http://schemas.microsoft.com/office/drawing/2014/main" id="{946B0141-3188-EE3A-9045-7751CD0C927C}"/>
                  </a:ext>
                </a:extLst>
              </p:cNvPr>
              <p:cNvSpPr/>
              <p:nvPr/>
            </p:nvSpPr>
            <p:spPr>
              <a:xfrm>
                <a:off x="4648200" y="3429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 name="Oval 286">
                <a:extLst>
                  <a:ext uri="{FF2B5EF4-FFF2-40B4-BE49-F238E27FC236}">
                    <a16:creationId xmlns:a16="http://schemas.microsoft.com/office/drawing/2014/main" id="{5BC90BE5-4515-67D6-81EE-40B21FEB7699}"/>
                  </a:ext>
                </a:extLst>
              </p:cNvPr>
              <p:cNvSpPr/>
              <p:nvPr/>
            </p:nvSpPr>
            <p:spPr>
              <a:xfrm>
                <a:off x="4953000" y="3429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Oval 287">
                <a:extLst>
                  <a:ext uri="{FF2B5EF4-FFF2-40B4-BE49-F238E27FC236}">
                    <a16:creationId xmlns:a16="http://schemas.microsoft.com/office/drawing/2014/main" id="{9361BF75-2B91-0585-925C-7B6AEAE2350F}"/>
                  </a:ext>
                </a:extLst>
              </p:cNvPr>
              <p:cNvSpPr/>
              <p:nvPr/>
            </p:nvSpPr>
            <p:spPr>
              <a:xfrm>
                <a:off x="4495800" y="3657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 name="Oval 288">
                <a:extLst>
                  <a:ext uri="{FF2B5EF4-FFF2-40B4-BE49-F238E27FC236}">
                    <a16:creationId xmlns:a16="http://schemas.microsoft.com/office/drawing/2014/main" id="{CEE7B92B-C6C1-83EB-1E53-4BF61B8A7F0E}"/>
                  </a:ext>
                </a:extLst>
              </p:cNvPr>
              <p:cNvSpPr/>
              <p:nvPr/>
            </p:nvSpPr>
            <p:spPr>
              <a:xfrm>
                <a:off x="5257800" y="381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 name="Oval 289">
                <a:extLst>
                  <a:ext uri="{FF2B5EF4-FFF2-40B4-BE49-F238E27FC236}">
                    <a16:creationId xmlns:a16="http://schemas.microsoft.com/office/drawing/2014/main" id="{FE8F5B6B-5F9D-41B2-78C3-48C5D0D6AC0E}"/>
                  </a:ext>
                </a:extLst>
              </p:cNvPr>
              <p:cNvSpPr/>
              <p:nvPr/>
            </p:nvSpPr>
            <p:spPr>
              <a:xfrm>
                <a:off x="5257800" y="685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Oval 290">
                <a:extLst>
                  <a:ext uri="{FF2B5EF4-FFF2-40B4-BE49-F238E27FC236}">
                    <a16:creationId xmlns:a16="http://schemas.microsoft.com/office/drawing/2014/main" id="{278E0734-9EE2-8F1C-2BF5-8B53F8E59A95}"/>
                  </a:ext>
                </a:extLst>
              </p:cNvPr>
              <p:cNvSpPr/>
              <p:nvPr/>
            </p:nvSpPr>
            <p:spPr>
              <a:xfrm>
                <a:off x="5562600" y="533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01" name="Oval 291">
                <a:extLst>
                  <a:ext uri="{FF2B5EF4-FFF2-40B4-BE49-F238E27FC236}">
                    <a16:creationId xmlns:a16="http://schemas.microsoft.com/office/drawing/2014/main" id="{98527A2B-2C65-04E6-DB28-BDDE3E06DAA1}"/>
                  </a:ext>
                </a:extLst>
              </p:cNvPr>
              <p:cNvSpPr/>
              <p:nvPr/>
            </p:nvSpPr>
            <p:spPr>
              <a:xfrm>
                <a:off x="5715000" y="304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 name="Oval 292">
                <a:extLst>
                  <a:ext uri="{FF2B5EF4-FFF2-40B4-BE49-F238E27FC236}">
                    <a16:creationId xmlns:a16="http://schemas.microsoft.com/office/drawing/2014/main" id="{D97B820E-9C0A-5B1D-030B-6EA8D679DE7F}"/>
                  </a:ext>
                </a:extLst>
              </p:cNvPr>
              <p:cNvSpPr/>
              <p:nvPr/>
            </p:nvSpPr>
            <p:spPr>
              <a:xfrm>
                <a:off x="5486400" y="3810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 name="Oval 293">
                <a:extLst>
                  <a:ext uri="{FF2B5EF4-FFF2-40B4-BE49-F238E27FC236}">
                    <a16:creationId xmlns:a16="http://schemas.microsoft.com/office/drawing/2014/main" id="{1B383C5C-9822-DAEE-CFC5-B4D549117686}"/>
                  </a:ext>
                </a:extLst>
              </p:cNvPr>
              <p:cNvSpPr/>
              <p:nvPr/>
            </p:nvSpPr>
            <p:spPr>
              <a:xfrm>
                <a:off x="5334000" y="10668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 name="Oval 294">
                <a:extLst>
                  <a:ext uri="{FF2B5EF4-FFF2-40B4-BE49-F238E27FC236}">
                    <a16:creationId xmlns:a16="http://schemas.microsoft.com/office/drawing/2014/main" id="{5CEEB612-54BE-EE06-EFB6-49F5A4645FCA}"/>
                  </a:ext>
                </a:extLst>
              </p:cNvPr>
              <p:cNvSpPr/>
              <p:nvPr/>
            </p:nvSpPr>
            <p:spPr>
              <a:xfrm>
                <a:off x="5562600" y="685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Oval 295">
                <a:extLst>
                  <a:ext uri="{FF2B5EF4-FFF2-40B4-BE49-F238E27FC236}">
                    <a16:creationId xmlns:a16="http://schemas.microsoft.com/office/drawing/2014/main" id="{E655C0BB-983E-0CE6-8397-C0C612B7491B}"/>
                  </a:ext>
                </a:extLst>
              </p:cNvPr>
              <p:cNvSpPr/>
              <p:nvPr/>
            </p:nvSpPr>
            <p:spPr>
              <a:xfrm>
                <a:off x="5943600" y="762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 name="Oval 296">
                <a:extLst>
                  <a:ext uri="{FF2B5EF4-FFF2-40B4-BE49-F238E27FC236}">
                    <a16:creationId xmlns:a16="http://schemas.microsoft.com/office/drawing/2014/main" id="{366790DD-D7A8-40CD-9218-B47508E51DE5}"/>
                  </a:ext>
                </a:extLst>
              </p:cNvPr>
              <p:cNvSpPr/>
              <p:nvPr/>
            </p:nvSpPr>
            <p:spPr>
              <a:xfrm>
                <a:off x="6019800" y="609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 name="Oval 297">
                <a:extLst>
                  <a:ext uri="{FF2B5EF4-FFF2-40B4-BE49-F238E27FC236}">
                    <a16:creationId xmlns:a16="http://schemas.microsoft.com/office/drawing/2014/main" id="{96EA7F11-586A-323C-D0CD-5CF9A4B7C4D3}"/>
                  </a:ext>
                </a:extLst>
              </p:cNvPr>
              <p:cNvSpPr/>
              <p:nvPr/>
            </p:nvSpPr>
            <p:spPr>
              <a:xfrm>
                <a:off x="5791200" y="8382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 name="Oval 298">
                <a:extLst>
                  <a:ext uri="{FF2B5EF4-FFF2-40B4-BE49-F238E27FC236}">
                    <a16:creationId xmlns:a16="http://schemas.microsoft.com/office/drawing/2014/main" id="{010C5C24-D622-FF1A-70B2-9029E5B77DD7}"/>
                  </a:ext>
                </a:extLst>
              </p:cNvPr>
              <p:cNvSpPr/>
              <p:nvPr/>
            </p:nvSpPr>
            <p:spPr>
              <a:xfrm>
                <a:off x="5410200" y="1295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Oval 299">
                <a:extLst>
                  <a:ext uri="{FF2B5EF4-FFF2-40B4-BE49-F238E27FC236}">
                    <a16:creationId xmlns:a16="http://schemas.microsoft.com/office/drawing/2014/main" id="{9EEA9858-F721-BDEF-A536-1C04BB90B8E4}"/>
                  </a:ext>
                </a:extLst>
              </p:cNvPr>
              <p:cNvSpPr/>
              <p:nvPr/>
            </p:nvSpPr>
            <p:spPr>
              <a:xfrm>
                <a:off x="5791200" y="1371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Oval 300">
                <a:extLst>
                  <a:ext uri="{FF2B5EF4-FFF2-40B4-BE49-F238E27FC236}">
                    <a16:creationId xmlns:a16="http://schemas.microsoft.com/office/drawing/2014/main" id="{968A88A5-C5A1-42C2-8B3B-4F36BF4F8DC4}"/>
                  </a:ext>
                </a:extLst>
              </p:cNvPr>
              <p:cNvSpPr/>
              <p:nvPr/>
            </p:nvSpPr>
            <p:spPr>
              <a:xfrm>
                <a:off x="5257800" y="1524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Oval 301">
                <a:extLst>
                  <a:ext uri="{FF2B5EF4-FFF2-40B4-BE49-F238E27FC236}">
                    <a16:creationId xmlns:a16="http://schemas.microsoft.com/office/drawing/2014/main" id="{765791A2-381A-5793-3280-1DD911E65907}"/>
                  </a:ext>
                </a:extLst>
              </p:cNvPr>
              <p:cNvSpPr/>
              <p:nvPr/>
            </p:nvSpPr>
            <p:spPr>
              <a:xfrm>
                <a:off x="5410200" y="1447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Oval 302">
                <a:extLst>
                  <a:ext uri="{FF2B5EF4-FFF2-40B4-BE49-F238E27FC236}">
                    <a16:creationId xmlns:a16="http://schemas.microsoft.com/office/drawing/2014/main" id="{B8ECCD5B-1257-C794-D444-262F4DEA265E}"/>
                  </a:ext>
                </a:extLst>
              </p:cNvPr>
              <p:cNvSpPr/>
              <p:nvPr/>
            </p:nvSpPr>
            <p:spPr>
              <a:xfrm>
                <a:off x="5257800" y="1752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Oval 303">
                <a:extLst>
                  <a:ext uri="{FF2B5EF4-FFF2-40B4-BE49-F238E27FC236}">
                    <a16:creationId xmlns:a16="http://schemas.microsoft.com/office/drawing/2014/main" id="{CEE85BDC-7950-540E-BC05-3ED820A511CE}"/>
                  </a:ext>
                </a:extLst>
              </p:cNvPr>
              <p:cNvSpPr/>
              <p:nvPr/>
            </p:nvSpPr>
            <p:spPr>
              <a:xfrm>
                <a:off x="5562600" y="1600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14" name="Oval 304">
                <a:extLst>
                  <a:ext uri="{FF2B5EF4-FFF2-40B4-BE49-F238E27FC236}">
                    <a16:creationId xmlns:a16="http://schemas.microsoft.com/office/drawing/2014/main" id="{F68A9CCB-F90B-B3EF-049F-FF7B19B1D2D8}"/>
                  </a:ext>
                </a:extLst>
              </p:cNvPr>
              <p:cNvSpPr/>
              <p:nvPr/>
            </p:nvSpPr>
            <p:spPr>
              <a:xfrm>
                <a:off x="5867400" y="1371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Oval 305">
                <a:extLst>
                  <a:ext uri="{FF2B5EF4-FFF2-40B4-BE49-F238E27FC236}">
                    <a16:creationId xmlns:a16="http://schemas.microsoft.com/office/drawing/2014/main" id="{4773F2E5-9806-8923-7404-D3905D733309}"/>
                  </a:ext>
                </a:extLst>
              </p:cNvPr>
              <p:cNvSpPr/>
              <p:nvPr/>
            </p:nvSpPr>
            <p:spPr>
              <a:xfrm>
                <a:off x="5486400" y="1447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 name="Oval 306">
                <a:extLst>
                  <a:ext uri="{FF2B5EF4-FFF2-40B4-BE49-F238E27FC236}">
                    <a16:creationId xmlns:a16="http://schemas.microsoft.com/office/drawing/2014/main" id="{B8D08ABE-7EDD-5891-B3DE-7E24D30ECE12}"/>
                  </a:ext>
                </a:extLst>
              </p:cNvPr>
              <p:cNvSpPr/>
              <p:nvPr/>
            </p:nvSpPr>
            <p:spPr>
              <a:xfrm>
                <a:off x="5257800" y="2133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 name="Oval 307">
                <a:extLst>
                  <a:ext uri="{FF2B5EF4-FFF2-40B4-BE49-F238E27FC236}">
                    <a16:creationId xmlns:a16="http://schemas.microsoft.com/office/drawing/2014/main" id="{68A6A3CA-4B79-034A-2B04-25DD7E0C2C5F}"/>
                  </a:ext>
                </a:extLst>
              </p:cNvPr>
              <p:cNvSpPr/>
              <p:nvPr/>
            </p:nvSpPr>
            <p:spPr>
              <a:xfrm>
                <a:off x="5638800" y="1905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8" name="Oval 308">
                <a:extLst>
                  <a:ext uri="{FF2B5EF4-FFF2-40B4-BE49-F238E27FC236}">
                    <a16:creationId xmlns:a16="http://schemas.microsoft.com/office/drawing/2014/main" id="{7C588114-F4C8-4A67-0152-CD97441A94C3}"/>
                  </a:ext>
                </a:extLst>
              </p:cNvPr>
              <p:cNvSpPr/>
              <p:nvPr/>
            </p:nvSpPr>
            <p:spPr>
              <a:xfrm>
                <a:off x="5943600" y="1828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 name="Oval 309">
                <a:extLst>
                  <a:ext uri="{FF2B5EF4-FFF2-40B4-BE49-F238E27FC236}">
                    <a16:creationId xmlns:a16="http://schemas.microsoft.com/office/drawing/2014/main" id="{FFD53EBA-3B3F-EBED-47CF-A39217762C51}"/>
                  </a:ext>
                </a:extLst>
              </p:cNvPr>
              <p:cNvSpPr/>
              <p:nvPr/>
            </p:nvSpPr>
            <p:spPr>
              <a:xfrm>
                <a:off x="5867400" y="1676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 name="Oval 310">
                <a:extLst>
                  <a:ext uri="{FF2B5EF4-FFF2-40B4-BE49-F238E27FC236}">
                    <a16:creationId xmlns:a16="http://schemas.microsoft.com/office/drawing/2014/main" id="{C681C7EB-3EF4-231A-6C1D-9849E53E0DF4}"/>
                  </a:ext>
                </a:extLst>
              </p:cNvPr>
              <p:cNvSpPr/>
              <p:nvPr/>
            </p:nvSpPr>
            <p:spPr>
              <a:xfrm>
                <a:off x="5715000" y="2057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 name="Oval 311">
                <a:extLst>
                  <a:ext uri="{FF2B5EF4-FFF2-40B4-BE49-F238E27FC236}">
                    <a16:creationId xmlns:a16="http://schemas.microsoft.com/office/drawing/2014/main" id="{CD6C7786-C875-9403-3959-B75F0F0B71F3}"/>
                  </a:ext>
                </a:extLst>
              </p:cNvPr>
              <p:cNvSpPr/>
              <p:nvPr/>
            </p:nvSpPr>
            <p:spPr>
              <a:xfrm>
                <a:off x="5410200" y="2209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 name="Oval 312">
                <a:extLst>
                  <a:ext uri="{FF2B5EF4-FFF2-40B4-BE49-F238E27FC236}">
                    <a16:creationId xmlns:a16="http://schemas.microsoft.com/office/drawing/2014/main" id="{B383C210-B2BF-549E-DEA5-F65ABAF640B0}"/>
                  </a:ext>
                </a:extLst>
              </p:cNvPr>
              <p:cNvSpPr/>
              <p:nvPr/>
            </p:nvSpPr>
            <p:spPr>
              <a:xfrm>
                <a:off x="5715000" y="2209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 name="Oval 313">
                <a:extLst>
                  <a:ext uri="{FF2B5EF4-FFF2-40B4-BE49-F238E27FC236}">
                    <a16:creationId xmlns:a16="http://schemas.microsoft.com/office/drawing/2014/main" id="{C5847AFC-AA68-6149-DE91-76EDA7C4458B}"/>
                  </a:ext>
                </a:extLst>
              </p:cNvPr>
              <p:cNvSpPr/>
              <p:nvPr/>
            </p:nvSpPr>
            <p:spPr>
              <a:xfrm>
                <a:off x="5257800" y="2590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 name="Oval 314">
                <a:extLst>
                  <a:ext uri="{FF2B5EF4-FFF2-40B4-BE49-F238E27FC236}">
                    <a16:creationId xmlns:a16="http://schemas.microsoft.com/office/drawing/2014/main" id="{376C81B0-3776-0196-B6FE-BD5BC66999AA}"/>
                  </a:ext>
                </a:extLst>
              </p:cNvPr>
              <p:cNvSpPr/>
              <p:nvPr/>
            </p:nvSpPr>
            <p:spPr>
              <a:xfrm>
                <a:off x="6096000" y="304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 name="Oval 315">
                <a:extLst>
                  <a:ext uri="{FF2B5EF4-FFF2-40B4-BE49-F238E27FC236}">
                    <a16:creationId xmlns:a16="http://schemas.microsoft.com/office/drawing/2014/main" id="{059D2D94-4E06-5BBA-EE0B-AF27CFF1AA34}"/>
                  </a:ext>
                </a:extLst>
              </p:cNvPr>
              <p:cNvSpPr/>
              <p:nvPr/>
            </p:nvSpPr>
            <p:spPr>
              <a:xfrm>
                <a:off x="6096000" y="609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6" name="Oval 316">
                <a:extLst>
                  <a:ext uri="{FF2B5EF4-FFF2-40B4-BE49-F238E27FC236}">
                    <a16:creationId xmlns:a16="http://schemas.microsoft.com/office/drawing/2014/main" id="{44C1738F-04B6-394E-A53B-1F5B08530667}"/>
                  </a:ext>
                </a:extLst>
              </p:cNvPr>
              <p:cNvSpPr/>
              <p:nvPr/>
            </p:nvSpPr>
            <p:spPr>
              <a:xfrm>
                <a:off x="6400800" y="457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27" name="Oval 317">
                <a:extLst>
                  <a:ext uri="{FF2B5EF4-FFF2-40B4-BE49-F238E27FC236}">
                    <a16:creationId xmlns:a16="http://schemas.microsoft.com/office/drawing/2014/main" id="{FDA6C871-B2E7-DB40-8BD0-640E60F1126D}"/>
                  </a:ext>
                </a:extLst>
              </p:cNvPr>
              <p:cNvSpPr/>
              <p:nvPr/>
            </p:nvSpPr>
            <p:spPr>
              <a:xfrm>
                <a:off x="6553200" y="228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 name="Oval 318">
                <a:extLst>
                  <a:ext uri="{FF2B5EF4-FFF2-40B4-BE49-F238E27FC236}">
                    <a16:creationId xmlns:a16="http://schemas.microsoft.com/office/drawing/2014/main" id="{0D8F0B6B-76D1-B914-3317-332B1A0979CD}"/>
                  </a:ext>
                </a:extLst>
              </p:cNvPr>
              <p:cNvSpPr/>
              <p:nvPr/>
            </p:nvSpPr>
            <p:spPr>
              <a:xfrm>
                <a:off x="6248400" y="5334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 name="Oval 319">
                <a:extLst>
                  <a:ext uri="{FF2B5EF4-FFF2-40B4-BE49-F238E27FC236}">
                    <a16:creationId xmlns:a16="http://schemas.microsoft.com/office/drawing/2014/main" id="{A340FA45-A367-9DFA-A555-1731EF605A59}"/>
                  </a:ext>
                </a:extLst>
              </p:cNvPr>
              <p:cNvSpPr/>
              <p:nvPr/>
            </p:nvSpPr>
            <p:spPr>
              <a:xfrm>
                <a:off x="6096000" y="914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 name="Oval 320">
                <a:extLst>
                  <a:ext uri="{FF2B5EF4-FFF2-40B4-BE49-F238E27FC236}">
                    <a16:creationId xmlns:a16="http://schemas.microsoft.com/office/drawing/2014/main" id="{F5AC4B45-DDAE-31A2-D272-A686989A90B1}"/>
                  </a:ext>
                </a:extLst>
              </p:cNvPr>
              <p:cNvSpPr/>
              <p:nvPr/>
            </p:nvSpPr>
            <p:spPr>
              <a:xfrm>
                <a:off x="6324600" y="762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 name="Oval 321">
                <a:extLst>
                  <a:ext uri="{FF2B5EF4-FFF2-40B4-BE49-F238E27FC236}">
                    <a16:creationId xmlns:a16="http://schemas.microsoft.com/office/drawing/2014/main" id="{78E81DE6-E077-27E1-A2B5-6AD4870CEA39}"/>
                  </a:ext>
                </a:extLst>
              </p:cNvPr>
              <p:cNvSpPr/>
              <p:nvPr/>
            </p:nvSpPr>
            <p:spPr>
              <a:xfrm>
                <a:off x="6781800" y="685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 name="Oval 322">
                <a:extLst>
                  <a:ext uri="{FF2B5EF4-FFF2-40B4-BE49-F238E27FC236}">
                    <a16:creationId xmlns:a16="http://schemas.microsoft.com/office/drawing/2014/main" id="{42BDD160-B0E1-3662-FD9C-C07C2F854ED1}"/>
                  </a:ext>
                </a:extLst>
              </p:cNvPr>
              <p:cNvSpPr/>
              <p:nvPr/>
            </p:nvSpPr>
            <p:spPr>
              <a:xfrm>
                <a:off x="6705600" y="533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 name="Oval 323">
                <a:extLst>
                  <a:ext uri="{FF2B5EF4-FFF2-40B4-BE49-F238E27FC236}">
                    <a16:creationId xmlns:a16="http://schemas.microsoft.com/office/drawing/2014/main" id="{275D0C79-8F98-1E85-6DB3-63F415B7A2AA}"/>
                  </a:ext>
                </a:extLst>
              </p:cNvPr>
              <p:cNvSpPr/>
              <p:nvPr/>
            </p:nvSpPr>
            <p:spPr>
              <a:xfrm>
                <a:off x="6553200" y="990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 name="Oval 324">
                <a:extLst>
                  <a:ext uri="{FF2B5EF4-FFF2-40B4-BE49-F238E27FC236}">
                    <a16:creationId xmlns:a16="http://schemas.microsoft.com/office/drawing/2014/main" id="{DB89AB6A-A672-1E73-1D15-6E13689D9C07}"/>
                  </a:ext>
                </a:extLst>
              </p:cNvPr>
              <p:cNvSpPr/>
              <p:nvPr/>
            </p:nvSpPr>
            <p:spPr>
              <a:xfrm>
                <a:off x="6248400" y="1219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 name="Oval 325">
                <a:extLst>
                  <a:ext uri="{FF2B5EF4-FFF2-40B4-BE49-F238E27FC236}">
                    <a16:creationId xmlns:a16="http://schemas.microsoft.com/office/drawing/2014/main" id="{36A97F56-012F-8D7B-8D8F-383214ED57BC}"/>
                  </a:ext>
                </a:extLst>
              </p:cNvPr>
              <p:cNvSpPr/>
              <p:nvPr/>
            </p:nvSpPr>
            <p:spPr>
              <a:xfrm>
                <a:off x="6553200" y="1219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 name="Oval 326">
                <a:extLst>
                  <a:ext uri="{FF2B5EF4-FFF2-40B4-BE49-F238E27FC236}">
                    <a16:creationId xmlns:a16="http://schemas.microsoft.com/office/drawing/2014/main" id="{5887E370-1BCD-CE39-629E-3A944FDAFEAC}"/>
                  </a:ext>
                </a:extLst>
              </p:cNvPr>
              <p:cNvSpPr/>
              <p:nvPr/>
            </p:nvSpPr>
            <p:spPr>
              <a:xfrm>
                <a:off x="6096000" y="1447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7" name="Oval 327">
                <a:extLst>
                  <a:ext uri="{FF2B5EF4-FFF2-40B4-BE49-F238E27FC236}">
                    <a16:creationId xmlns:a16="http://schemas.microsoft.com/office/drawing/2014/main" id="{0D85274D-2F04-B61E-C05A-C2ABEEDB787F}"/>
                  </a:ext>
                </a:extLst>
              </p:cNvPr>
              <p:cNvSpPr/>
              <p:nvPr/>
            </p:nvSpPr>
            <p:spPr>
              <a:xfrm>
                <a:off x="6096000" y="1447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 name="Oval 328">
                <a:extLst>
                  <a:ext uri="{FF2B5EF4-FFF2-40B4-BE49-F238E27FC236}">
                    <a16:creationId xmlns:a16="http://schemas.microsoft.com/office/drawing/2014/main" id="{FD4D6983-F6A6-EC1A-9488-FFF9BD7A5186}"/>
                  </a:ext>
                </a:extLst>
              </p:cNvPr>
              <p:cNvSpPr/>
              <p:nvPr/>
            </p:nvSpPr>
            <p:spPr>
              <a:xfrm>
                <a:off x="6096000" y="1752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9" name="Oval 329">
                <a:extLst>
                  <a:ext uri="{FF2B5EF4-FFF2-40B4-BE49-F238E27FC236}">
                    <a16:creationId xmlns:a16="http://schemas.microsoft.com/office/drawing/2014/main" id="{BF34BA00-7282-64F9-6E5C-AC0FA2B09262}"/>
                  </a:ext>
                </a:extLst>
              </p:cNvPr>
              <p:cNvSpPr/>
              <p:nvPr/>
            </p:nvSpPr>
            <p:spPr>
              <a:xfrm>
                <a:off x="6400800" y="1600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40" name="Oval 330">
                <a:extLst>
                  <a:ext uri="{FF2B5EF4-FFF2-40B4-BE49-F238E27FC236}">
                    <a16:creationId xmlns:a16="http://schemas.microsoft.com/office/drawing/2014/main" id="{38178520-35C7-6A84-D029-711AAA4298C9}"/>
                  </a:ext>
                </a:extLst>
              </p:cNvPr>
              <p:cNvSpPr/>
              <p:nvPr/>
            </p:nvSpPr>
            <p:spPr>
              <a:xfrm>
                <a:off x="6553200" y="1371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 name="Oval 331">
                <a:extLst>
                  <a:ext uri="{FF2B5EF4-FFF2-40B4-BE49-F238E27FC236}">
                    <a16:creationId xmlns:a16="http://schemas.microsoft.com/office/drawing/2014/main" id="{D4878E78-4602-DACB-97E7-466B5372BABB}"/>
                  </a:ext>
                </a:extLst>
              </p:cNvPr>
              <p:cNvSpPr/>
              <p:nvPr/>
            </p:nvSpPr>
            <p:spPr>
              <a:xfrm>
                <a:off x="6477000" y="1447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 name="Oval 332">
                <a:extLst>
                  <a:ext uri="{FF2B5EF4-FFF2-40B4-BE49-F238E27FC236}">
                    <a16:creationId xmlns:a16="http://schemas.microsoft.com/office/drawing/2014/main" id="{74187014-EDB8-4002-5E09-B25A0FD22033}"/>
                  </a:ext>
                </a:extLst>
              </p:cNvPr>
              <p:cNvSpPr/>
              <p:nvPr/>
            </p:nvSpPr>
            <p:spPr>
              <a:xfrm>
                <a:off x="6248400" y="2057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 name="Oval 333">
                <a:extLst>
                  <a:ext uri="{FF2B5EF4-FFF2-40B4-BE49-F238E27FC236}">
                    <a16:creationId xmlns:a16="http://schemas.microsoft.com/office/drawing/2014/main" id="{50455C30-C2F8-176F-3D80-C1D352F9288D}"/>
                  </a:ext>
                </a:extLst>
              </p:cNvPr>
              <p:cNvSpPr/>
              <p:nvPr/>
            </p:nvSpPr>
            <p:spPr>
              <a:xfrm>
                <a:off x="6324600" y="1905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4" name="Oval 334">
                <a:extLst>
                  <a:ext uri="{FF2B5EF4-FFF2-40B4-BE49-F238E27FC236}">
                    <a16:creationId xmlns:a16="http://schemas.microsoft.com/office/drawing/2014/main" id="{A933EB47-6970-FF0E-B471-D147CEF1BBEF}"/>
                  </a:ext>
                </a:extLst>
              </p:cNvPr>
              <p:cNvSpPr/>
              <p:nvPr/>
            </p:nvSpPr>
            <p:spPr>
              <a:xfrm>
                <a:off x="6781800" y="1828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5" name="Oval 335">
                <a:extLst>
                  <a:ext uri="{FF2B5EF4-FFF2-40B4-BE49-F238E27FC236}">
                    <a16:creationId xmlns:a16="http://schemas.microsoft.com/office/drawing/2014/main" id="{2E2679DF-38CD-CABA-5D95-6F703B37BC4B}"/>
                  </a:ext>
                </a:extLst>
              </p:cNvPr>
              <p:cNvSpPr/>
              <p:nvPr/>
            </p:nvSpPr>
            <p:spPr>
              <a:xfrm>
                <a:off x="6705600" y="1676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 name="Oval 336">
                <a:extLst>
                  <a:ext uri="{FF2B5EF4-FFF2-40B4-BE49-F238E27FC236}">
                    <a16:creationId xmlns:a16="http://schemas.microsoft.com/office/drawing/2014/main" id="{AD947FB5-07FB-D29F-4249-12CBF16217A7}"/>
                  </a:ext>
                </a:extLst>
              </p:cNvPr>
              <p:cNvSpPr/>
              <p:nvPr/>
            </p:nvSpPr>
            <p:spPr>
              <a:xfrm>
                <a:off x="6629400" y="2057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 name="Oval 337">
                <a:extLst>
                  <a:ext uri="{FF2B5EF4-FFF2-40B4-BE49-F238E27FC236}">
                    <a16:creationId xmlns:a16="http://schemas.microsoft.com/office/drawing/2014/main" id="{CF81D7F9-28D0-9AE2-E31F-077018F1E5AA}"/>
                  </a:ext>
                </a:extLst>
              </p:cNvPr>
              <p:cNvSpPr/>
              <p:nvPr/>
            </p:nvSpPr>
            <p:spPr>
              <a:xfrm>
                <a:off x="6324600" y="24384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 name="Oval 338">
                <a:extLst>
                  <a:ext uri="{FF2B5EF4-FFF2-40B4-BE49-F238E27FC236}">
                    <a16:creationId xmlns:a16="http://schemas.microsoft.com/office/drawing/2014/main" id="{862C1BB1-4388-8EA3-ADB3-9B9ED48BE31D}"/>
                  </a:ext>
                </a:extLst>
              </p:cNvPr>
              <p:cNvSpPr/>
              <p:nvPr/>
            </p:nvSpPr>
            <p:spPr>
              <a:xfrm>
                <a:off x="6553200" y="2362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 name="Oval 339">
                <a:extLst>
                  <a:ext uri="{FF2B5EF4-FFF2-40B4-BE49-F238E27FC236}">
                    <a16:creationId xmlns:a16="http://schemas.microsoft.com/office/drawing/2014/main" id="{94162615-BA84-E196-154A-A596DE016FD2}"/>
                  </a:ext>
                </a:extLst>
              </p:cNvPr>
              <p:cNvSpPr/>
              <p:nvPr/>
            </p:nvSpPr>
            <p:spPr>
              <a:xfrm>
                <a:off x="6096000" y="2590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0" name="Oval 340">
                <a:extLst>
                  <a:ext uri="{FF2B5EF4-FFF2-40B4-BE49-F238E27FC236}">
                    <a16:creationId xmlns:a16="http://schemas.microsoft.com/office/drawing/2014/main" id="{7E9447AE-AD23-DD37-554F-B2811C88D6AC}"/>
                  </a:ext>
                </a:extLst>
              </p:cNvPr>
              <p:cNvSpPr/>
              <p:nvPr/>
            </p:nvSpPr>
            <p:spPr>
              <a:xfrm>
                <a:off x="5257800" y="2667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1" name="Oval 341">
                <a:extLst>
                  <a:ext uri="{FF2B5EF4-FFF2-40B4-BE49-F238E27FC236}">
                    <a16:creationId xmlns:a16="http://schemas.microsoft.com/office/drawing/2014/main" id="{375D6DF1-9D81-3248-7EFD-0A68A6E58457}"/>
                  </a:ext>
                </a:extLst>
              </p:cNvPr>
              <p:cNvSpPr/>
              <p:nvPr/>
            </p:nvSpPr>
            <p:spPr>
              <a:xfrm>
                <a:off x="5334000" y="30480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2" name="Oval 342">
                <a:extLst>
                  <a:ext uri="{FF2B5EF4-FFF2-40B4-BE49-F238E27FC236}">
                    <a16:creationId xmlns:a16="http://schemas.microsoft.com/office/drawing/2014/main" id="{E5C2C6FC-0749-1CC5-A297-F7BE4416CEA7}"/>
                  </a:ext>
                </a:extLst>
              </p:cNvPr>
              <p:cNvSpPr/>
              <p:nvPr/>
            </p:nvSpPr>
            <p:spPr>
              <a:xfrm>
                <a:off x="5562600" y="2819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53" name="Oval 343">
                <a:extLst>
                  <a:ext uri="{FF2B5EF4-FFF2-40B4-BE49-F238E27FC236}">
                    <a16:creationId xmlns:a16="http://schemas.microsoft.com/office/drawing/2014/main" id="{71BD8593-2683-0349-5F9F-22A86A25D4A5}"/>
                  </a:ext>
                </a:extLst>
              </p:cNvPr>
              <p:cNvSpPr/>
              <p:nvPr/>
            </p:nvSpPr>
            <p:spPr>
              <a:xfrm>
                <a:off x="5791200" y="2590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 name="Oval 344">
                <a:extLst>
                  <a:ext uri="{FF2B5EF4-FFF2-40B4-BE49-F238E27FC236}">
                    <a16:creationId xmlns:a16="http://schemas.microsoft.com/office/drawing/2014/main" id="{8B8774E5-1916-E9AB-A7FC-0D3B9AEDB3A5}"/>
                  </a:ext>
                </a:extLst>
              </p:cNvPr>
              <p:cNvSpPr/>
              <p:nvPr/>
            </p:nvSpPr>
            <p:spPr>
              <a:xfrm>
                <a:off x="5486400" y="26670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5" name="Oval 345">
                <a:extLst>
                  <a:ext uri="{FF2B5EF4-FFF2-40B4-BE49-F238E27FC236}">
                    <a16:creationId xmlns:a16="http://schemas.microsoft.com/office/drawing/2014/main" id="{040FB9C1-A965-5B89-BD8A-70DB5D41360E}"/>
                  </a:ext>
                </a:extLst>
              </p:cNvPr>
              <p:cNvSpPr/>
              <p:nvPr/>
            </p:nvSpPr>
            <p:spPr>
              <a:xfrm>
                <a:off x="5257800" y="3276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6" name="Oval 346">
                <a:extLst>
                  <a:ext uri="{FF2B5EF4-FFF2-40B4-BE49-F238E27FC236}">
                    <a16:creationId xmlns:a16="http://schemas.microsoft.com/office/drawing/2014/main" id="{71889A0A-7557-314C-7B63-9BCC67F2E9A4}"/>
                  </a:ext>
                </a:extLst>
              </p:cNvPr>
              <p:cNvSpPr/>
              <p:nvPr/>
            </p:nvSpPr>
            <p:spPr>
              <a:xfrm>
                <a:off x="5486400" y="3124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 name="Oval 347">
                <a:extLst>
                  <a:ext uri="{FF2B5EF4-FFF2-40B4-BE49-F238E27FC236}">
                    <a16:creationId xmlns:a16="http://schemas.microsoft.com/office/drawing/2014/main" id="{71396503-70C7-0245-6D2A-B790BAD4AFDB}"/>
                  </a:ext>
                </a:extLst>
              </p:cNvPr>
              <p:cNvSpPr/>
              <p:nvPr/>
            </p:nvSpPr>
            <p:spPr>
              <a:xfrm>
                <a:off x="5943600" y="3048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8" name="Oval 348">
                <a:extLst>
                  <a:ext uri="{FF2B5EF4-FFF2-40B4-BE49-F238E27FC236}">
                    <a16:creationId xmlns:a16="http://schemas.microsoft.com/office/drawing/2014/main" id="{9C4E53E7-053E-6D9E-9DD0-FC86C3381793}"/>
                  </a:ext>
                </a:extLst>
              </p:cNvPr>
              <p:cNvSpPr/>
              <p:nvPr/>
            </p:nvSpPr>
            <p:spPr>
              <a:xfrm>
                <a:off x="5867400" y="2895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9" name="Oval 349">
                <a:extLst>
                  <a:ext uri="{FF2B5EF4-FFF2-40B4-BE49-F238E27FC236}">
                    <a16:creationId xmlns:a16="http://schemas.microsoft.com/office/drawing/2014/main" id="{0F50BA37-7B6A-61A9-0B1D-C5154AC84E34}"/>
                  </a:ext>
                </a:extLst>
              </p:cNvPr>
              <p:cNvSpPr/>
              <p:nvPr/>
            </p:nvSpPr>
            <p:spPr>
              <a:xfrm>
                <a:off x="5715000" y="3276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 name="Oval 350">
                <a:extLst>
                  <a:ext uri="{FF2B5EF4-FFF2-40B4-BE49-F238E27FC236}">
                    <a16:creationId xmlns:a16="http://schemas.microsoft.com/office/drawing/2014/main" id="{4EA1095C-F2FC-B396-021D-F5A7BABE6E39}"/>
                  </a:ext>
                </a:extLst>
              </p:cNvPr>
              <p:cNvSpPr/>
              <p:nvPr/>
            </p:nvSpPr>
            <p:spPr>
              <a:xfrm>
                <a:off x="5410200" y="3581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 name="Oval 351">
                <a:extLst>
                  <a:ext uri="{FF2B5EF4-FFF2-40B4-BE49-F238E27FC236}">
                    <a16:creationId xmlns:a16="http://schemas.microsoft.com/office/drawing/2014/main" id="{0672A842-7DEA-EE37-7A4D-D0001E3207CE}"/>
                  </a:ext>
                </a:extLst>
              </p:cNvPr>
              <p:cNvSpPr/>
              <p:nvPr/>
            </p:nvSpPr>
            <p:spPr>
              <a:xfrm>
                <a:off x="5791200" y="3657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 name="Oval 352">
                <a:extLst>
                  <a:ext uri="{FF2B5EF4-FFF2-40B4-BE49-F238E27FC236}">
                    <a16:creationId xmlns:a16="http://schemas.microsoft.com/office/drawing/2014/main" id="{E5E0CADC-FF9C-22AA-5C28-19DF2810205C}"/>
                  </a:ext>
                </a:extLst>
              </p:cNvPr>
              <p:cNvSpPr/>
              <p:nvPr/>
            </p:nvSpPr>
            <p:spPr>
              <a:xfrm>
                <a:off x="5257800" y="3810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 name="Oval 353">
                <a:extLst>
                  <a:ext uri="{FF2B5EF4-FFF2-40B4-BE49-F238E27FC236}">
                    <a16:creationId xmlns:a16="http://schemas.microsoft.com/office/drawing/2014/main" id="{376730CA-028C-1105-F9E9-63404FEFA02D}"/>
                  </a:ext>
                </a:extLst>
              </p:cNvPr>
              <p:cNvSpPr/>
              <p:nvPr/>
            </p:nvSpPr>
            <p:spPr>
              <a:xfrm>
                <a:off x="6172200" y="2514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 name="Oval 354">
                <a:extLst>
                  <a:ext uri="{FF2B5EF4-FFF2-40B4-BE49-F238E27FC236}">
                    <a16:creationId xmlns:a16="http://schemas.microsoft.com/office/drawing/2014/main" id="{D3437927-648E-C2C2-85D5-6975DF8F8E27}"/>
                  </a:ext>
                </a:extLst>
              </p:cNvPr>
              <p:cNvSpPr/>
              <p:nvPr/>
            </p:nvSpPr>
            <p:spPr>
              <a:xfrm>
                <a:off x="6172200" y="26670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 name="Oval 355">
                <a:extLst>
                  <a:ext uri="{FF2B5EF4-FFF2-40B4-BE49-F238E27FC236}">
                    <a16:creationId xmlns:a16="http://schemas.microsoft.com/office/drawing/2014/main" id="{C0CE7ADA-FFD9-8449-90B5-53BD3116CBC7}"/>
                  </a:ext>
                </a:extLst>
              </p:cNvPr>
              <p:cNvSpPr/>
              <p:nvPr/>
            </p:nvSpPr>
            <p:spPr>
              <a:xfrm>
                <a:off x="6477000" y="2667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66" name="Oval 356">
                <a:extLst>
                  <a:ext uri="{FF2B5EF4-FFF2-40B4-BE49-F238E27FC236}">
                    <a16:creationId xmlns:a16="http://schemas.microsoft.com/office/drawing/2014/main" id="{0628425B-7F59-E4CC-6095-E0BA3F3A9186}"/>
                  </a:ext>
                </a:extLst>
              </p:cNvPr>
              <p:cNvSpPr/>
              <p:nvPr/>
            </p:nvSpPr>
            <p:spPr>
              <a:xfrm>
                <a:off x="6705600" y="2438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7" name="Oval 357">
                <a:extLst>
                  <a:ext uri="{FF2B5EF4-FFF2-40B4-BE49-F238E27FC236}">
                    <a16:creationId xmlns:a16="http://schemas.microsoft.com/office/drawing/2014/main" id="{7B02760C-46D4-6DDF-9A6A-3BA7E67BD822}"/>
                  </a:ext>
                </a:extLst>
              </p:cNvPr>
              <p:cNvSpPr/>
              <p:nvPr/>
            </p:nvSpPr>
            <p:spPr>
              <a:xfrm>
                <a:off x="6324600" y="2667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8" name="Oval 358">
                <a:extLst>
                  <a:ext uri="{FF2B5EF4-FFF2-40B4-BE49-F238E27FC236}">
                    <a16:creationId xmlns:a16="http://schemas.microsoft.com/office/drawing/2014/main" id="{024B4841-60AE-ED03-15FA-D69FBDDD3051}"/>
                  </a:ext>
                </a:extLst>
              </p:cNvPr>
              <p:cNvSpPr/>
              <p:nvPr/>
            </p:nvSpPr>
            <p:spPr>
              <a:xfrm>
                <a:off x="6172200" y="3124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9" name="Oval 359">
                <a:extLst>
                  <a:ext uri="{FF2B5EF4-FFF2-40B4-BE49-F238E27FC236}">
                    <a16:creationId xmlns:a16="http://schemas.microsoft.com/office/drawing/2014/main" id="{9BD13E57-F342-AB5C-C2D0-154DE00E6642}"/>
                  </a:ext>
                </a:extLst>
              </p:cNvPr>
              <p:cNvSpPr/>
              <p:nvPr/>
            </p:nvSpPr>
            <p:spPr>
              <a:xfrm>
                <a:off x="6400800" y="2971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0" name="Oval 360">
                <a:extLst>
                  <a:ext uri="{FF2B5EF4-FFF2-40B4-BE49-F238E27FC236}">
                    <a16:creationId xmlns:a16="http://schemas.microsoft.com/office/drawing/2014/main" id="{64A448EE-04F1-B75B-B872-E37FC11B8C85}"/>
                  </a:ext>
                </a:extLst>
              </p:cNvPr>
              <p:cNvSpPr/>
              <p:nvPr/>
            </p:nvSpPr>
            <p:spPr>
              <a:xfrm>
                <a:off x="6858000" y="2895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1" name="Oval 361">
                <a:extLst>
                  <a:ext uri="{FF2B5EF4-FFF2-40B4-BE49-F238E27FC236}">
                    <a16:creationId xmlns:a16="http://schemas.microsoft.com/office/drawing/2014/main" id="{2210632A-A652-21CC-BDAF-171167F8927B}"/>
                  </a:ext>
                </a:extLst>
              </p:cNvPr>
              <p:cNvSpPr/>
              <p:nvPr/>
            </p:nvSpPr>
            <p:spPr>
              <a:xfrm>
                <a:off x="6781800" y="2743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2" name="Oval 362">
                <a:extLst>
                  <a:ext uri="{FF2B5EF4-FFF2-40B4-BE49-F238E27FC236}">
                    <a16:creationId xmlns:a16="http://schemas.microsoft.com/office/drawing/2014/main" id="{35958657-E86C-C625-6B16-086278F5A06F}"/>
                  </a:ext>
                </a:extLst>
              </p:cNvPr>
              <p:cNvSpPr/>
              <p:nvPr/>
            </p:nvSpPr>
            <p:spPr>
              <a:xfrm>
                <a:off x="6629400" y="3124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3" name="Oval 363">
                <a:extLst>
                  <a:ext uri="{FF2B5EF4-FFF2-40B4-BE49-F238E27FC236}">
                    <a16:creationId xmlns:a16="http://schemas.microsoft.com/office/drawing/2014/main" id="{51918CB9-8586-A978-432B-7A80010D1994}"/>
                  </a:ext>
                </a:extLst>
              </p:cNvPr>
              <p:cNvSpPr/>
              <p:nvPr/>
            </p:nvSpPr>
            <p:spPr>
              <a:xfrm>
                <a:off x="6324600" y="3429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 name="Oval 364">
                <a:extLst>
                  <a:ext uri="{FF2B5EF4-FFF2-40B4-BE49-F238E27FC236}">
                    <a16:creationId xmlns:a16="http://schemas.microsoft.com/office/drawing/2014/main" id="{B3C8ADDC-9A2C-3245-7025-057F02D28453}"/>
                  </a:ext>
                </a:extLst>
              </p:cNvPr>
              <p:cNvSpPr/>
              <p:nvPr/>
            </p:nvSpPr>
            <p:spPr>
              <a:xfrm>
                <a:off x="6629400" y="3429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5" name="Oval 365">
                <a:extLst>
                  <a:ext uri="{FF2B5EF4-FFF2-40B4-BE49-F238E27FC236}">
                    <a16:creationId xmlns:a16="http://schemas.microsoft.com/office/drawing/2014/main" id="{4298D2F2-8C60-00E0-BABC-A8BFCA304227}"/>
                  </a:ext>
                </a:extLst>
              </p:cNvPr>
              <p:cNvSpPr/>
              <p:nvPr/>
            </p:nvSpPr>
            <p:spPr>
              <a:xfrm>
                <a:off x="6172200" y="3657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2" name="Straight Connector 202">
              <a:extLst>
                <a:ext uri="{FF2B5EF4-FFF2-40B4-BE49-F238E27FC236}">
                  <a16:creationId xmlns:a16="http://schemas.microsoft.com/office/drawing/2014/main" id="{7B06CF79-B32B-6EE1-7145-FA4260839A71}"/>
                </a:ext>
              </a:extLst>
            </p:cNvPr>
            <p:cNvCxnSpPr>
              <a:cxnSpLocks noChangeShapeType="1"/>
            </p:cNvCxnSpPr>
            <p:nvPr/>
          </p:nvCxnSpPr>
          <p:spPr bwMode="auto">
            <a:xfrm>
              <a:off x="2133600" y="2057400"/>
              <a:ext cx="1981200" cy="1588"/>
            </a:xfrm>
            <a:prstGeom prst="line">
              <a:avLst/>
            </a:prstGeom>
            <a:noFill/>
            <a:ln w="25400" algn="ctr">
              <a:solidFill>
                <a:srgbClr val="FF9900"/>
              </a:solidFill>
              <a:round/>
              <a:headEnd/>
              <a:tailEnd/>
            </a:ln>
          </p:spPr>
        </p:cxnSp>
        <p:cxnSp>
          <p:nvCxnSpPr>
            <p:cNvPr id="13" name="Straight Connector 203">
              <a:extLst>
                <a:ext uri="{FF2B5EF4-FFF2-40B4-BE49-F238E27FC236}">
                  <a16:creationId xmlns:a16="http://schemas.microsoft.com/office/drawing/2014/main" id="{065D098E-2461-9DE2-72C2-C6935EA2C017}"/>
                </a:ext>
              </a:extLst>
            </p:cNvPr>
            <p:cNvCxnSpPr>
              <a:cxnSpLocks noChangeShapeType="1"/>
            </p:cNvCxnSpPr>
            <p:nvPr/>
          </p:nvCxnSpPr>
          <p:spPr bwMode="auto">
            <a:xfrm flipV="1">
              <a:off x="4114800" y="1600200"/>
              <a:ext cx="1676400" cy="457200"/>
            </a:xfrm>
            <a:prstGeom prst="line">
              <a:avLst/>
            </a:prstGeom>
            <a:noFill/>
            <a:ln w="25400" algn="ctr">
              <a:solidFill>
                <a:srgbClr val="FF9900"/>
              </a:solidFill>
              <a:round/>
              <a:headEnd/>
              <a:tailEnd/>
            </a:ln>
          </p:spPr>
        </p:cxnSp>
        <p:cxnSp>
          <p:nvCxnSpPr>
            <p:cNvPr id="14" name="Straight Connector 204">
              <a:extLst>
                <a:ext uri="{FF2B5EF4-FFF2-40B4-BE49-F238E27FC236}">
                  <a16:creationId xmlns:a16="http://schemas.microsoft.com/office/drawing/2014/main" id="{DEAEFA9F-7C96-87E1-A259-F0B558186AA2}"/>
                </a:ext>
              </a:extLst>
            </p:cNvPr>
            <p:cNvCxnSpPr>
              <a:cxnSpLocks noChangeShapeType="1"/>
            </p:cNvCxnSpPr>
            <p:nvPr/>
          </p:nvCxnSpPr>
          <p:spPr bwMode="auto">
            <a:xfrm>
              <a:off x="5791200" y="1600200"/>
              <a:ext cx="1295400" cy="228600"/>
            </a:xfrm>
            <a:prstGeom prst="line">
              <a:avLst/>
            </a:prstGeom>
            <a:noFill/>
            <a:ln w="25400" algn="ctr">
              <a:solidFill>
                <a:srgbClr val="FF9900"/>
              </a:solidFill>
              <a:round/>
              <a:headEnd/>
              <a:tailEnd/>
            </a:ln>
          </p:spPr>
        </p:cxnSp>
        <p:cxnSp>
          <p:nvCxnSpPr>
            <p:cNvPr id="15" name="Straight Connector 205">
              <a:extLst>
                <a:ext uri="{FF2B5EF4-FFF2-40B4-BE49-F238E27FC236}">
                  <a16:creationId xmlns:a16="http://schemas.microsoft.com/office/drawing/2014/main" id="{97F01493-C8E6-54D7-45AA-E9A98EB644C0}"/>
                </a:ext>
              </a:extLst>
            </p:cNvPr>
            <p:cNvCxnSpPr>
              <a:cxnSpLocks noChangeShapeType="1"/>
            </p:cNvCxnSpPr>
            <p:nvPr/>
          </p:nvCxnSpPr>
          <p:spPr bwMode="auto">
            <a:xfrm flipV="1">
              <a:off x="7086600" y="1143000"/>
              <a:ext cx="1524000" cy="685800"/>
            </a:xfrm>
            <a:prstGeom prst="line">
              <a:avLst/>
            </a:prstGeom>
            <a:noFill/>
            <a:ln w="38100" algn="ctr">
              <a:solidFill>
                <a:srgbClr val="FF9900"/>
              </a:solidFill>
              <a:round/>
              <a:headEnd/>
              <a:tailEnd type="stealth" w="lg" len="lg"/>
            </a:ln>
          </p:spPr>
        </p:cxnSp>
        <p:sp>
          <p:nvSpPr>
            <p:cNvPr id="16" name="Oval 206">
              <a:extLst>
                <a:ext uri="{FF2B5EF4-FFF2-40B4-BE49-F238E27FC236}">
                  <a16:creationId xmlns:a16="http://schemas.microsoft.com/office/drawing/2014/main" id="{3A29A33F-ADF7-9534-C9CD-F3FEC495DE42}"/>
                </a:ext>
              </a:extLst>
            </p:cNvPr>
            <p:cNvSpPr/>
            <p:nvPr/>
          </p:nvSpPr>
          <p:spPr>
            <a:xfrm>
              <a:off x="3173360" y="152400"/>
              <a:ext cx="228600" cy="22860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207">
              <a:extLst>
                <a:ext uri="{FF2B5EF4-FFF2-40B4-BE49-F238E27FC236}">
                  <a16:creationId xmlns:a16="http://schemas.microsoft.com/office/drawing/2014/main" id="{6F6A374A-3B73-5E76-247F-E51E1F46F159}"/>
                </a:ext>
              </a:extLst>
            </p:cNvPr>
            <p:cNvCxnSpPr>
              <a:cxnSpLocks noChangeShapeType="1"/>
            </p:cNvCxnSpPr>
            <p:nvPr/>
          </p:nvCxnSpPr>
          <p:spPr bwMode="auto">
            <a:xfrm rot="16200000" flipH="1">
              <a:off x="3009899" y="723901"/>
              <a:ext cx="1371600" cy="685798"/>
            </a:xfrm>
            <a:prstGeom prst="line">
              <a:avLst/>
            </a:prstGeom>
            <a:noFill/>
            <a:ln w="50800" algn="ctr">
              <a:solidFill>
                <a:srgbClr val="FF0000"/>
              </a:solidFill>
              <a:round/>
              <a:headEnd/>
              <a:tailEnd/>
            </a:ln>
          </p:spPr>
        </p:cxnSp>
        <p:cxnSp>
          <p:nvCxnSpPr>
            <p:cNvPr id="18" name="Straight Connector 208">
              <a:extLst>
                <a:ext uri="{FF2B5EF4-FFF2-40B4-BE49-F238E27FC236}">
                  <a16:creationId xmlns:a16="http://schemas.microsoft.com/office/drawing/2014/main" id="{27720D39-3A7A-21A8-39B7-0EA9FF73267B}"/>
                </a:ext>
              </a:extLst>
            </p:cNvPr>
            <p:cNvCxnSpPr>
              <a:cxnSpLocks noChangeShapeType="1"/>
            </p:cNvCxnSpPr>
            <p:nvPr/>
          </p:nvCxnSpPr>
          <p:spPr bwMode="auto">
            <a:xfrm rot="5400000">
              <a:off x="3467099" y="2171700"/>
              <a:ext cx="990600" cy="152400"/>
            </a:xfrm>
            <a:prstGeom prst="line">
              <a:avLst/>
            </a:prstGeom>
            <a:noFill/>
            <a:ln w="50800" algn="ctr">
              <a:solidFill>
                <a:srgbClr val="FF0000"/>
              </a:solidFill>
              <a:round/>
              <a:headEnd/>
              <a:tailEnd/>
            </a:ln>
          </p:spPr>
        </p:cxnSp>
        <p:cxnSp>
          <p:nvCxnSpPr>
            <p:cNvPr id="19" name="Straight Connector 209">
              <a:extLst>
                <a:ext uri="{FF2B5EF4-FFF2-40B4-BE49-F238E27FC236}">
                  <a16:creationId xmlns:a16="http://schemas.microsoft.com/office/drawing/2014/main" id="{21408275-A6B3-B25E-C5E3-FC7EA49CE3DC}"/>
                </a:ext>
              </a:extLst>
            </p:cNvPr>
            <p:cNvCxnSpPr>
              <a:cxnSpLocks noChangeShapeType="1"/>
            </p:cNvCxnSpPr>
            <p:nvPr/>
          </p:nvCxnSpPr>
          <p:spPr bwMode="auto">
            <a:xfrm rot="5400000">
              <a:off x="3124199" y="2819400"/>
              <a:ext cx="838200" cy="685800"/>
            </a:xfrm>
            <a:prstGeom prst="line">
              <a:avLst/>
            </a:prstGeom>
            <a:noFill/>
            <a:ln w="50800" algn="ctr">
              <a:solidFill>
                <a:srgbClr val="FF0000"/>
              </a:solidFill>
              <a:round/>
              <a:headEnd/>
              <a:tailEnd type="stealth" w="lg" len="lg"/>
            </a:ln>
          </p:spPr>
        </p:cxnSp>
      </p:grpSp>
      <p:sp>
        <p:nvSpPr>
          <p:cNvPr id="332" name="TextBox 532">
            <a:extLst>
              <a:ext uri="{FF2B5EF4-FFF2-40B4-BE49-F238E27FC236}">
                <a16:creationId xmlns:a16="http://schemas.microsoft.com/office/drawing/2014/main" id="{45F7F391-4F6F-1BB7-651A-757A1F8F04FE}"/>
              </a:ext>
            </a:extLst>
          </p:cNvPr>
          <p:cNvSpPr txBox="1">
            <a:spLocks noChangeArrowheads="1"/>
          </p:cNvSpPr>
          <p:nvPr/>
        </p:nvSpPr>
        <p:spPr bwMode="auto">
          <a:xfrm>
            <a:off x="5054866" y="1660112"/>
            <a:ext cx="6514862" cy="1754326"/>
          </a:xfrm>
          <a:prstGeom prst="rect">
            <a:avLst/>
          </a:prstGeom>
          <a:noFill/>
          <a:ln w="9525">
            <a:noFill/>
            <a:miter lim="800000"/>
            <a:headEnd/>
            <a:tailEnd/>
          </a:ln>
        </p:spPr>
        <p:txBody>
          <a:bodyPr wrap="square">
            <a:spAutoFit/>
          </a:bodyPr>
          <a:lstStyle/>
          <a:p>
            <a:pPr>
              <a:buFontTx/>
              <a:buChar char="•"/>
            </a:pPr>
            <a:r>
              <a:rPr lang="en-US">
                <a:cs typeface="Arial" charset="0"/>
              </a:rPr>
              <a:t>Large scattering probability</a:t>
            </a:r>
            <a:endParaRPr lang="ru-RU">
              <a:cs typeface="Arial" charset="0"/>
            </a:endParaRPr>
          </a:p>
          <a:p>
            <a:pPr>
              <a:buFontTx/>
              <a:buChar char="•"/>
            </a:pPr>
            <a:r>
              <a:rPr lang="en-US">
                <a:cs typeface="Arial" charset="0"/>
              </a:rPr>
              <a:t>Large scattering angle</a:t>
            </a:r>
            <a:endParaRPr lang="ru-RU">
              <a:cs typeface="Arial" charset="0"/>
            </a:endParaRPr>
          </a:p>
          <a:p>
            <a:pPr>
              <a:buFontTx/>
              <a:buChar char="•"/>
            </a:pPr>
            <a:r>
              <a:rPr lang="en-US">
                <a:cs typeface="Arial" charset="0"/>
              </a:rPr>
              <a:t>Small penetration</a:t>
            </a:r>
            <a:endParaRPr lang="ru-RU">
              <a:cs typeface="Arial" charset="0"/>
            </a:endParaRPr>
          </a:p>
          <a:p>
            <a:pPr>
              <a:buFontTx/>
              <a:buChar char="•"/>
            </a:pPr>
            <a:endParaRPr lang="ru-RU">
              <a:cs typeface="Arial" charset="0"/>
            </a:endParaRPr>
          </a:p>
          <a:p>
            <a:r>
              <a:rPr lang="en-US" b="1">
                <a:solidFill>
                  <a:srgbClr val="0000FF"/>
                </a:solidFill>
                <a:cs typeface="Arial" charset="0"/>
              </a:rPr>
              <a:t>Possible to have effective reflector </a:t>
            </a:r>
            <a:r>
              <a:rPr lang="ru-RU" b="1">
                <a:solidFill>
                  <a:srgbClr val="0000FF"/>
                </a:solidFill>
                <a:cs typeface="Arial" charset="0"/>
              </a:rPr>
              <a:t> </a:t>
            </a:r>
            <a:r>
              <a:rPr lang="en-US" b="1">
                <a:solidFill>
                  <a:srgbClr val="FF0000"/>
                </a:solidFill>
                <a:cs typeface="Arial" charset="0"/>
              </a:rPr>
              <a:t>at any incidence angle</a:t>
            </a:r>
            <a:endParaRPr lang="ru-RU" b="1">
              <a:solidFill>
                <a:srgbClr val="0000FF"/>
              </a:solidFill>
              <a:cs typeface="Arial" charset="0"/>
            </a:endParaRPr>
          </a:p>
          <a:p>
            <a:r>
              <a:rPr lang="ru-RU">
                <a:cs typeface="Arial" charset="0"/>
              </a:rPr>
              <a:t> </a:t>
            </a:r>
            <a:endParaRPr lang="en-US" sz="1600">
              <a:solidFill>
                <a:srgbClr val="FF0000"/>
              </a:solidFill>
              <a:latin typeface="Calibri" pitchFamily="34" charset="0"/>
              <a:cs typeface="Arial" charset="0"/>
            </a:endParaRPr>
          </a:p>
        </p:txBody>
      </p:sp>
      <p:sp>
        <p:nvSpPr>
          <p:cNvPr id="333" name="TextBox 533">
            <a:extLst>
              <a:ext uri="{FF2B5EF4-FFF2-40B4-BE49-F238E27FC236}">
                <a16:creationId xmlns:a16="http://schemas.microsoft.com/office/drawing/2014/main" id="{421E1792-B114-F180-BE9C-2C1C4F8A3770}"/>
              </a:ext>
            </a:extLst>
          </p:cNvPr>
          <p:cNvSpPr txBox="1">
            <a:spLocks noChangeArrowheads="1"/>
          </p:cNvSpPr>
          <p:nvPr/>
        </p:nvSpPr>
        <p:spPr bwMode="auto">
          <a:xfrm>
            <a:off x="8131147" y="4008578"/>
            <a:ext cx="3603855" cy="1477328"/>
          </a:xfrm>
          <a:prstGeom prst="rect">
            <a:avLst/>
          </a:prstGeom>
          <a:noFill/>
          <a:ln w="9525">
            <a:noFill/>
            <a:miter lim="800000"/>
            <a:headEnd/>
            <a:tailEnd/>
          </a:ln>
        </p:spPr>
        <p:txBody>
          <a:bodyPr wrap="square">
            <a:spAutoFit/>
          </a:bodyPr>
          <a:lstStyle/>
          <a:p>
            <a:pPr>
              <a:buFontTx/>
              <a:buChar char="•"/>
            </a:pPr>
            <a:r>
              <a:rPr lang="en-US"/>
              <a:t>Small scattering probability</a:t>
            </a:r>
            <a:endParaRPr lang="ru-RU"/>
          </a:p>
          <a:p>
            <a:pPr>
              <a:buFontTx/>
              <a:buChar char="•"/>
            </a:pPr>
            <a:r>
              <a:rPr lang="en-US"/>
              <a:t>Small scattering angle</a:t>
            </a:r>
            <a:endParaRPr lang="ru-RU"/>
          </a:p>
          <a:p>
            <a:pPr>
              <a:buFontTx/>
              <a:buChar char="•"/>
            </a:pPr>
            <a:r>
              <a:rPr lang="en-US"/>
              <a:t>Deep penetration</a:t>
            </a:r>
            <a:endParaRPr lang="ru-RU"/>
          </a:p>
          <a:p>
            <a:r>
              <a:rPr lang="en-US" b="1">
                <a:solidFill>
                  <a:srgbClr val="0000FF"/>
                </a:solidFill>
              </a:rPr>
              <a:t>Possible to have effective reflector</a:t>
            </a:r>
            <a:r>
              <a:rPr lang="en-US"/>
              <a:t> </a:t>
            </a:r>
            <a:r>
              <a:rPr lang="en-US" b="1">
                <a:solidFill>
                  <a:srgbClr val="FF0000"/>
                </a:solidFill>
              </a:rPr>
              <a:t>only at small incidence angle</a:t>
            </a:r>
            <a:endParaRPr lang="ru-RU" b="1">
              <a:solidFill>
                <a:srgbClr val="FF0000"/>
              </a:solidFill>
            </a:endParaRPr>
          </a:p>
        </p:txBody>
      </p:sp>
      <p:grpSp>
        <p:nvGrpSpPr>
          <p:cNvPr id="334" name="Group 536">
            <a:extLst>
              <a:ext uri="{FF2B5EF4-FFF2-40B4-BE49-F238E27FC236}">
                <a16:creationId xmlns:a16="http://schemas.microsoft.com/office/drawing/2014/main" id="{A4B8AD4D-2772-4182-8324-0952EA49D96A}"/>
              </a:ext>
            </a:extLst>
          </p:cNvPr>
          <p:cNvGrpSpPr>
            <a:grpSpLocks/>
          </p:cNvGrpSpPr>
          <p:nvPr/>
        </p:nvGrpSpPr>
        <p:grpSpPr bwMode="auto">
          <a:xfrm>
            <a:off x="498049" y="1444448"/>
            <a:ext cx="4340225" cy="2535237"/>
            <a:chOff x="533400" y="1524000"/>
            <a:chExt cx="4340352" cy="2535936"/>
          </a:xfrm>
        </p:grpSpPr>
        <p:grpSp>
          <p:nvGrpSpPr>
            <p:cNvPr id="335" name="Group 196">
              <a:extLst>
                <a:ext uri="{FF2B5EF4-FFF2-40B4-BE49-F238E27FC236}">
                  <a16:creationId xmlns:a16="http://schemas.microsoft.com/office/drawing/2014/main" id="{1A5399D4-EC5C-0B67-D6E4-250DBB77BDBC}"/>
                </a:ext>
              </a:extLst>
            </p:cNvPr>
            <p:cNvGrpSpPr>
              <a:grpSpLocks noChangeAspect="1"/>
            </p:cNvGrpSpPr>
            <p:nvPr/>
          </p:nvGrpSpPr>
          <p:grpSpPr bwMode="auto">
            <a:xfrm>
              <a:off x="533400" y="1524000"/>
              <a:ext cx="4340352" cy="2535936"/>
              <a:chOff x="457200" y="228600"/>
              <a:chExt cx="6781800" cy="3962400"/>
            </a:xfrm>
          </p:grpSpPr>
          <p:sp>
            <p:nvSpPr>
              <p:cNvPr id="338" name="Oval 81">
                <a:extLst>
                  <a:ext uri="{FF2B5EF4-FFF2-40B4-BE49-F238E27FC236}">
                    <a16:creationId xmlns:a16="http://schemas.microsoft.com/office/drawing/2014/main" id="{1A5756FF-37FB-2721-D37C-02438E33D0DF}"/>
                  </a:ext>
                </a:extLst>
              </p:cNvPr>
              <p:cNvSpPr/>
              <p:nvPr/>
            </p:nvSpPr>
            <p:spPr>
              <a:xfrm>
                <a:off x="457200" y="1295400"/>
                <a:ext cx="609600" cy="60960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39" name="Group 174">
                <a:extLst>
                  <a:ext uri="{FF2B5EF4-FFF2-40B4-BE49-F238E27FC236}">
                    <a16:creationId xmlns:a16="http://schemas.microsoft.com/office/drawing/2014/main" id="{7ED2DD52-09DE-AF85-A941-95F0DD8A232A}"/>
                  </a:ext>
                </a:extLst>
              </p:cNvPr>
              <p:cNvGrpSpPr>
                <a:grpSpLocks/>
              </p:cNvGrpSpPr>
              <p:nvPr/>
            </p:nvGrpSpPr>
            <p:grpSpPr bwMode="auto">
              <a:xfrm>
                <a:off x="3581400" y="228600"/>
                <a:ext cx="3657600" cy="3962400"/>
                <a:chOff x="3581400" y="228600"/>
                <a:chExt cx="3657600" cy="3962400"/>
              </a:xfrm>
            </p:grpSpPr>
            <p:sp>
              <p:nvSpPr>
                <p:cNvPr id="349" name="Oval 3">
                  <a:extLst>
                    <a:ext uri="{FF2B5EF4-FFF2-40B4-BE49-F238E27FC236}">
                      <a16:creationId xmlns:a16="http://schemas.microsoft.com/office/drawing/2014/main" id="{3BDB1BB5-0DBB-7960-2649-9A5C88AA9F0C}"/>
                    </a:ext>
                  </a:extLst>
                </p:cNvPr>
                <p:cNvSpPr/>
                <p:nvPr/>
              </p:nvSpPr>
              <p:spPr>
                <a:xfrm>
                  <a:off x="3581400" y="381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0" name="Oval 4">
                  <a:extLst>
                    <a:ext uri="{FF2B5EF4-FFF2-40B4-BE49-F238E27FC236}">
                      <a16:creationId xmlns:a16="http://schemas.microsoft.com/office/drawing/2014/main" id="{FD64ED01-00F9-6680-D50D-1D782C1A9051}"/>
                    </a:ext>
                  </a:extLst>
                </p:cNvPr>
                <p:cNvSpPr/>
                <p:nvPr/>
              </p:nvSpPr>
              <p:spPr>
                <a:xfrm>
                  <a:off x="3581400" y="685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1" name="Oval 5">
                  <a:extLst>
                    <a:ext uri="{FF2B5EF4-FFF2-40B4-BE49-F238E27FC236}">
                      <a16:creationId xmlns:a16="http://schemas.microsoft.com/office/drawing/2014/main" id="{8F31F5DD-4D3D-6A5B-53D0-C1FB7BE255AE}"/>
                    </a:ext>
                  </a:extLst>
                </p:cNvPr>
                <p:cNvSpPr/>
                <p:nvPr/>
              </p:nvSpPr>
              <p:spPr>
                <a:xfrm>
                  <a:off x="3886200" y="533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352" name="Oval 6">
                  <a:extLst>
                    <a:ext uri="{FF2B5EF4-FFF2-40B4-BE49-F238E27FC236}">
                      <a16:creationId xmlns:a16="http://schemas.microsoft.com/office/drawing/2014/main" id="{688E6879-471C-FF67-7D4D-D9F5E9AA5359}"/>
                    </a:ext>
                  </a:extLst>
                </p:cNvPr>
                <p:cNvSpPr/>
                <p:nvPr/>
              </p:nvSpPr>
              <p:spPr>
                <a:xfrm>
                  <a:off x="4038600" y="304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3" name="Oval 7">
                  <a:extLst>
                    <a:ext uri="{FF2B5EF4-FFF2-40B4-BE49-F238E27FC236}">
                      <a16:creationId xmlns:a16="http://schemas.microsoft.com/office/drawing/2014/main" id="{DB49DB16-A6A5-1161-858B-9C07A9AC8754}"/>
                    </a:ext>
                  </a:extLst>
                </p:cNvPr>
                <p:cNvSpPr/>
                <p:nvPr/>
              </p:nvSpPr>
              <p:spPr>
                <a:xfrm>
                  <a:off x="3810000" y="3810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4" name="Oval 8">
                  <a:extLst>
                    <a:ext uri="{FF2B5EF4-FFF2-40B4-BE49-F238E27FC236}">
                      <a16:creationId xmlns:a16="http://schemas.microsoft.com/office/drawing/2014/main" id="{443E628C-E9C4-58B3-7C02-700C0FBE1F7A}"/>
                    </a:ext>
                  </a:extLst>
                </p:cNvPr>
                <p:cNvSpPr/>
                <p:nvPr/>
              </p:nvSpPr>
              <p:spPr>
                <a:xfrm>
                  <a:off x="3657600" y="10668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5" name="Oval 9">
                  <a:extLst>
                    <a:ext uri="{FF2B5EF4-FFF2-40B4-BE49-F238E27FC236}">
                      <a16:creationId xmlns:a16="http://schemas.microsoft.com/office/drawing/2014/main" id="{A57D71A8-C6A4-C688-3D00-107613D09AE1}"/>
                    </a:ext>
                  </a:extLst>
                </p:cNvPr>
                <p:cNvSpPr/>
                <p:nvPr/>
              </p:nvSpPr>
              <p:spPr>
                <a:xfrm>
                  <a:off x="3886200" y="685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6" name="Oval 10">
                  <a:extLst>
                    <a:ext uri="{FF2B5EF4-FFF2-40B4-BE49-F238E27FC236}">
                      <a16:creationId xmlns:a16="http://schemas.microsoft.com/office/drawing/2014/main" id="{8181E905-A04D-D289-6C74-CC9B7F47C729}"/>
                    </a:ext>
                  </a:extLst>
                </p:cNvPr>
                <p:cNvSpPr/>
                <p:nvPr/>
              </p:nvSpPr>
              <p:spPr>
                <a:xfrm>
                  <a:off x="4267200" y="762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7" name="Oval 11">
                  <a:extLst>
                    <a:ext uri="{FF2B5EF4-FFF2-40B4-BE49-F238E27FC236}">
                      <a16:creationId xmlns:a16="http://schemas.microsoft.com/office/drawing/2014/main" id="{7D087768-22AF-ABA9-E34E-16F5BCD558BC}"/>
                    </a:ext>
                  </a:extLst>
                </p:cNvPr>
                <p:cNvSpPr/>
                <p:nvPr/>
              </p:nvSpPr>
              <p:spPr>
                <a:xfrm>
                  <a:off x="4343400" y="609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8" name="Oval 12">
                  <a:extLst>
                    <a:ext uri="{FF2B5EF4-FFF2-40B4-BE49-F238E27FC236}">
                      <a16:creationId xmlns:a16="http://schemas.microsoft.com/office/drawing/2014/main" id="{D143FD42-B119-0DF2-90F3-A351E53AF803}"/>
                    </a:ext>
                  </a:extLst>
                </p:cNvPr>
                <p:cNvSpPr/>
                <p:nvPr/>
              </p:nvSpPr>
              <p:spPr>
                <a:xfrm>
                  <a:off x="4114800" y="8382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9" name="Oval 13">
                  <a:extLst>
                    <a:ext uri="{FF2B5EF4-FFF2-40B4-BE49-F238E27FC236}">
                      <a16:creationId xmlns:a16="http://schemas.microsoft.com/office/drawing/2014/main" id="{455BE028-52DF-CB63-5C0D-1700F1CE2A40}"/>
                    </a:ext>
                  </a:extLst>
                </p:cNvPr>
                <p:cNvSpPr/>
                <p:nvPr/>
              </p:nvSpPr>
              <p:spPr>
                <a:xfrm>
                  <a:off x="3733800" y="1295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0" name="Oval 14">
                  <a:extLst>
                    <a:ext uri="{FF2B5EF4-FFF2-40B4-BE49-F238E27FC236}">
                      <a16:creationId xmlns:a16="http://schemas.microsoft.com/office/drawing/2014/main" id="{93C15C83-3EA5-3398-1EB4-364C4CF2BCC8}"/>
                    </a:ext>
                  </a:extLst>
                </p:cNvPr>
                <p:cNvSpPr/>
                <p:nvPr/>
              </p:nvSpPr>
              <p:spPr>
                <a:xfrm>
                  <a:off x="4114800" y="1371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1" name="Oval 15">
                  <a:extLst>
                    <a:ext uri="{FF2B5EF4-FFF2-40B4-BE49-F238E27FC236}">
                      <a16:creationId xmlns:a16="http://schemas.microsoft.com/office/drawing/2014/main" id="{D6712AF7-6E52-A09F-3909-CDFBE45C4C8D}"/>
                    </a:ext>
                  </a:extLst>
                </p:cNvPr>
                <p:cNvSpPr/>
                <p:nvPr/>
              </p:nvSpPr>
              <p:spPr>
                <a:xfrm>
                  <a:off x="3581400" y="1524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2" name="Oval 16">
                  <a:extLst>
                    <a:ext uri="{FF2B5EF4-FFF2-40B4-BE49-F238E27FC236}">
                      <a16:creationId xmlns:a16="http://schemas.microsoft.com/office/drawing/2014/main" id="{B14A8082-D52A-74B8-2D63-A16869BFDCFB}"/>
                    </a:ext>
                  </a:extLst>
                </p:cNvPr>
                <p:cNvSpPr/>
                <p:nvPr/>
              </p:nvSpPr>
              <p:spPr>
                <a:xfrm>
                  <a:off x="3733800" y="1447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3" name="Oval 17">
                  <a:extLst>
                    <a:ext uri="{FF2B5EF4-FFF2-40B4-BE49-F238E27FC236}">
                      <a16:creationId xmlns:a16="http://schemas.microsoft.com/office/drawing/2014/main" id="{A4EEB188-4B96-0CD0-866D-D450EC7CDE32}"/>
                    </a:ext>
                  </a:extLst>
                </p:cNvPr>
                <p:cNvSpPr/>
                <p:nvPr/>
              </p:nvSpPr>
              <p:spPr>
                <a:xfrm>
                  <a:off x="3581400" y="1752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4" name="Oval 18">
                  <a:extLst>
                    <a:ext uri="{FF2B5EF4-FFF2-40B4-BE49-F238E27FC236}">
                      <a16:creationId xmlns:a16="http://schemas.microsoft.com/office/drawing/2014/main" id="{0D778F35-E48B-308F-56A0-50151F444F7B}"/>
                    </a:ext>
                  </a:extLst>
                </p:cNvPr>
                <p:cNvSpPr/>
                <p:nvPr/>
              </p:nvSpPr>
              <p:spPr>
                <a:xfrm>
                  <a:off x="3886200" y="1600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365" name="Oval 19">
                  <a:extLst>
                    <a:ext uri="{FF2B5EF4-FFF2-40B4-BE49-F238E27FC236}">
                      <a16:creationId xmlns:a16="http://schemas.microsoft.com/office/drawing/2014/main" id="{DA145802-2029-7802-E600-2D5219091B15}"/>
                    </a:ext>
                  </a:extLst>
                </p:cNvPr>
                <p:cNvSpPr/>
                <p:nvPr/>
              </p:nvSpPr>
              <p:spPr>
                <a:xfrm>
                  <a:off x="4191000" y="1371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6" name="Oval 20">
                  <a:extLst>
                    <a:ext uri="{FF2B5EF4-FFF2-40B4-BE49-F238E27FC236}">
                      <a16:creationId xmlns:a16="http://schemas.microsoft.com/office/drawing/2014/main" id="{9D3A9D3B-515D-3D1A-4D2B-885049D96832}"/>
                    </a:ext>
                  </a:extLst>
                </p:cNvPr>
                <p:cNvSpPr/>
                <p:nvPr/>
              </p:nvSpPr>
              <p:spPr>
                <a:xfrm>
                  <a:off x="3810000" y="1447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7" name="Oval 21">
                  <a:extLst>
                    <a:ext uri="{FF2B5EF4-FFF2-40B4-BE49-F238E27FC236}">
                      <a16:creationId xmlns:a16="http://schemas.microsoft.com/office/drawing/2014/main" id="{A71F1893-C359-32F7-0539-05E09CD1F9BF}"/>
                    </a:ext>
                  </a:extLst>
                </p:cNvPr>
                <p:cNvSpPr/>
                <p:nvPr/>
              </p:nvSpPr>
              <p:spPr>
                <a:xfrm>
                  <a:off x="3581400" y="2133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8" name="Oval 22">
                  <a:extLst>
                    <a:ext uri="{FF2B5EF4-FFF2-40B4-BE49-F238E27FC236}">
                      <a16:creationId xmlns:a16="http://schemas.microsoft.com/office/drawing/2014/main" id="{96A0A58B-6DF1-11CC-A676-8D6A99700351}"/>
                    </a:ext>
                  </a:extLst>
                </p:cNvPr>
                <p:cNvSpPr/>
                <p:nvPr/>
              </p:nvSpPr>
              <p:spPr>
                <a:xfrm>
                  <a:off x="3962400" y="1905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9" name="Oval 23">
                  <a:extLst>
                    <a:ext uri="{FF2B5EF4-FFF2-40B4-BE49-F238E27FC236}">
                      <a16:creationId xmlns:a16="http://schemas.microsoft.com/office/drawing/2014/main" id="{30C2AAEC-D73E-F145-9FF0-6488E92B35AA}"/>
                    </a:ext>
                  </a:extLst>
                </p:cNvPr>
                <p:cNvSpPr/>
                <p:nvPr/>
              </p:nvSpPr>
              <p:spPr>
                <a:xfrm>
                  <a:off x="4267200" y="1828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0" name="Oval 24">
                  <a:extLst>
                    <a:ext uri="{FF2B5EF4-FFF2-40B4-BE49-F238E27FC236}">
                      <a16:creationId xmlns:a16="http://schemas.microsoft.com/office/drawing/2014/main" id="{623D6B27-1545-A8DB-D624-F3B3EF6F210A}"/>
                    </a:ext>
                  </a:extLst>
                </p:cNvPr>
                <p:cNvSpPr/>
                <p:nvPr/>
              </p:nvSpPr>
              <p:spPr>
                <a:xfrm>
                  <a:off x="4191000" y="1676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1" name="Oval 25">
                  <a:extLst>
                    <a:ext uri="{FF2B5EF4-FFF2-40B4-BE49-F238E27FC236}">
                      <a16:creationId xmlns:a16="http://schemas.microsoft.com/office/drawing/2014/main" id="{E336E3FF-BA99-1440-906F-C76E7B2382E8}"/>
                    </a:ext>
                  </a:extLst>
                </p:cNvPr>
                <p:cNvSpPr/>
                <p:nvPr/>
              </p:nvSpPr>
              <p:spPr>
                <a:xfrm>
                  <a:off x="4038600" y="2057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2" name="Oval 26">
                  <a:extLst>
                    <a:ext uri="{FF2B5EF4-FFF2-40B4-BE49-F238E27FC236}">
                      <a16:creationId xmlns:a16="http://schemas.microsoft.com/office/drawing/2014/main" id="{75C126CF-6CF2-E997-DE75-944FEC42717F}"/>
                    </a:ext>
                  </a:extLst>
                </p:cNvPr>
                <p:cNvSpPr/>
                <p:nvPr/>
              </p:nvSpPr>
              <p:spPr>
                <a:xfrm>
                  <a:off x="3733800" y="2209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3" name="Oval 27">
                  <a:extLst>
                    <a:ext uri="{FF2B5EF4-FFF2-40B4-BE49-F238E27FC236}">
                      <a16:creationId xmlns:a16="http://schemas.microsoft.com/office/drawing/2014/main" id="{9AF125FA-C777-6E24-2725-EAAAAEACEF25}"/>
                    </a:ext>
                  </a:extLst>
                </p:cNvPr>
                <p:cNvSpPr/>
                <p:nvPr/>
              </p:nvSpPr>
              <p:spPr>
                <a:xfrm>
                  <a:off x="4038600" y="2209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4" name="Oval 28">
                  <a:extLst>
                    <a:ext uri="{FF2B5EF4-FFF2-40B4-BE49-F238E27FC236}">
                      <a16:creationId xmlns:a16="http://schemas.microsoft.com/office/drawing/2014/main" id="{2D8FD2F3-4145-A917-243C-05AAF8F54CB3}"/>
                    </a:ext>
                  </a:extLst>
                </p:cNvPr>
                <p:cNvSpPr/>
                <p:nvPr/>
              </p:nvSpPr>
              <p:spPr>
                <a:xfrm>
                  <a:off x="3581400" y="2590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5" name="Oval 29">
                  <a:extLst>
                    <a:ext uri="{FF2B5EF4-FFF2-40B4-BE49-F238E27FC236}">
                      <a16:creationId xmlns:a16="http://schemas.microsoft.com/office/drawing/2014/main" id="{C5F2AB3C-E76A-F228-7E6E-21985B60D751}"/>
                    </a:ext>
                  </a:extLst>
                </p:cNvPr>
                <p:cNvSpPr/>
                <p:nvPr/>
              </p:nvSpPr>
              <p:spPr>
                <a:xfrm>
                  <a:off x="4419600" y="304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6" name="Oval 30">
                  <a:extLst>
                    <a:ext uri="{FF2B5EF4-FFF2-40B4-BE49-F238E27FC236}">
                      <a16:creationId xmlns:a16="http://schemas.microsoft.com/office/drawing/2014/main" id="{63D1C1AF-F4BF-8FD6-9B7C-99329D1D8CE4}"/>
                    </a:ext>
                  </a:extLst>
                </p:cNvPr>
                <p:cNvSpPr/>
                <p:nvPr/>
              </p:nvSpPr>
              <p:spPr>
                <a:xfrm>
                  <a:off x="4419600" y="609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7" name="Oval 31">
                  <a:extLst>
                    <a:ext uri="{FF2B5EF4-FFF2-40B4-BE49-F238E27FC236}">
                      <a16:creationId xmlns:a16="http://schemas.microsoft.com/office/drawing/2014/main" id="{62B2DA4C-3960-D900-29A1-2A96E81ED240}"/>
                    </a:ext>
                  </a:extLst>
                </p:cNvPr>
                <p:cNvSpPr/>
                <p:nvPr/>
              </p:nvSpPr>
              <p:spPr>
                <a:xfrm>
                  <a:off x="4724400" y="457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378" name="Oval 32">
                  <a:extLst>
                    <a:ext uri="{FF2B5EF4-FFF2-40B4-BE49-F238E27FC236}">
                      <a16:creationId xmlns:a16="http://schemas.microsoft.com/office/drawing/2014/main" id="{5C94DC44-3529-8369-853B-A6D1D0C0C34A}"/>
                    </a:ext>
                  </a:extLst>
                </p:cNvPr>
                <p:cNvSpPr/>
                <p:nvPr/>
              </p:nvSpPr>
              <p:spPr>
                <a:xfrm>
                  <a:off x="4876800" y="228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9" name="Oval 33">
                  <a:extLst>
                    <a:ext uri="{FF2B5EF4-FFF2-40B4-BE49-F238E27FC236}">
                      <a16:creationId xmlns:a16="http://schemas.microsoft.com/office/drawing/2014/main" id="{7A12B75F-C0FD-1A91-1B95-67886AD8A8D1}"/>
                    </a:ext>
                  </a:extLst>
                </p:cNvPr>
                <p:cNvSpPr/>
                <p:nvPr/>
              </p:nvSpPr>
              <p:spPr>
                <a:xfrm>
                  <a:off x="4572000" y="5334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0" name="Oval 34">
                  <a:extLst>
                    <a:ext uri="{FF2B5EF4-FFF2-40B4-BE49-F238E27FC236}">
                      <a16:creationId xmlns:a16="http://schemas.microsoft.com/office/drawing/2014/main" id="{6FC5119F-69B7-A90F-1516-AB8E0EC41DF0}"/>
                    </a:ext>
                  </a:extLst>
                </p:cNvPr>
                <p:cNvSpPr/>
                <p:nvPr/>
              </p:nvSpPr>
              <p:spPr>
                <a:xfrm>
                  <a:off x="4419600" y="914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1" name="Oval 35">
                  <a:extLst>
                    <a:ext uri="{FF2B5EF4-FFF2-40B4-BE49-F238E27FC236}">
                      <a16:creationId xmlns:a16="http://schemas.microsoft.com/office/drawing/2014/main" id="{93538DA7-994E-9DDD-229B-47D7FB06A6A0}"/>
                    </a:ext>
                  </a:extLst>
                </p:cNvPr>
                <p:cNvSpPr/>
                <p:nvPr/>
              </p:nvSpPr>
              <p:spPr>
                <a:xfrm>
                  <a:off x="4648200" y="762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2" name="Oval 36">
                  <a:extLst>
                    <a:ext uri="{FF2B5EF4-FFF2-40B4-BE49-F238E27FC236}">
                      <a16:creationId xmlns:a16="http://schemas.microsoft.com/office/drawing/2014/main" id="{D25B3ABE-675F-4266-65C7-65EA1103BC88}"/>
                    </a:ext>
                  </a:extLst>
                </p:cNvPr>
                <p:cNvSpPr/>
                <p:nvPr/>
              </p:nvSpPr>
              <p:spPr>
                <a:xfrm>
                  <a:off x="5105400" y="685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3" name="Oval 37">
                  <a:extLst>
                    <a:ext uri="{FF2B5EF4-FFF2-40B4-BE49-F238E27FC236}">
                      <a16:creationId xmlns:a16="http://schemas.microsoft.com/office/drawing/2014/main" id="{BED26D4E-88A4-3239-C29B-30BC87A23CAC}"/>
                    </a:ext>
                  </a:extLst>
                </p:cNvPr>
                <p:cNvSpPr/>
                <p:nvPr/>
              </p:nvSpPr>
              <p:spPr>
                <a:xfrm>
                  <a:off x="5029200" y="533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4" name="Oval 38">
                  <a:extLst>
                    <a:ext uri="{FF2B5EF4-FFF2-40B4-BE49-F238E27FC236}">
                      <a16:creationId xmlns:a16="http://schemas.microsoft.com/office/drawing/2014/main" id="{ADA4E05D-5CE1-403D-9BB8-8A2690485959}"/>
                    </a:ext>
                  </a:extLst>
                </p:cNvPr>
                <p:cNvSpPr/>
                <p:nvPr/>
              </p:nvSpPr>
              <p:spPr>
                <a:xfrm>
                  <a:off x="4876800" y="990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5" name="Oval 39">
                  <a:extLst>
                    <a:ext uri="{FF2B5EF4-FFF2-40B4-BE49-F238E27FC236}">
                      <a16:creationId xmlns:a16="http://schemas.microsoft.com/office/drawing/2014/main" id="{8AE88EA4-69E4-3551-1578-6010801C5382}"/>
                    </a:ext>
                  </a:extLst>
                </p:cNvPr>
                <p:cNvSpPr/>
                <p:nvPr/>
              </p:nvSpPr>
              <p:spPr>
                <a:xfrm>
                  <a:off x="4572000" y="1219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6" name="Oval 40">
                  <a:extLst>
                    <a:ext uri="{FF2B5EF4-FFF2-40B4-BE49-F238E27FC236}">
                      <a16:creationId xmlns:a16="http://schemas.microsoft.com/office/drawing/2014/main" id="{5A5B85E2-7C21-60D8-BBD6-B995CF594D88}"/>
                    </a:ext>
                  </a:extLst>
                </p:cNvPr>
                <p:cNvSpPr/>
                <p:nvPr/>
              </p:nvSpPr>
              <p:spPr>
                <a:xfrm>
                  <a:off x="4876800" y="1219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7" name="Oval 41">
                  <a:extLst>
                    <a:ext uri="{FF2B5EF4-FFF2-40B4-BE49-F238E27FC236}">
                      <a16:creationId xmlns:a16="http://schemas.microsoft.com/office/drawing/2014/main" id="{CE833FDA-501E-C5E0-EC80-5A38148969DA}"/>
                    </a:ext>
                  </a:extLst>
                </p:cNvPr>
                <p:cNvSpPr/>
                <p:nvPr/>
              </p:nvSpPr>
              <p:spPr>
                <a:xfrm>
                  <a:off x="4419600" y="1447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8" name="Oval 42">
                  <a:extLst>
                    <a:ext uri="{FF2B5EF4-FFF2-40B4-BE49-F238E27FC236}">
                      <a16:creationId xmlns:a16="http://schemas.microsoft.com/office/drawing/2014/main" id="{BB88EC18-832F-DA71-69E2-8D432BE44D14}"/>
                    </a:ext>
                  </a:extLst>
                </p:cNvPr>
                <p:cNvSpPr/>
                <p:nvPr/>
              </p:nvSpPr>
              <p:spPr>
                <a:xfrm>
                  <a:off x="4419600" y="1447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 name="Oval 43">
                  <a:extLst>
                    <a:ext uri="{FF2B5EF4-FFF2-40B4-BE49-F238E27FC236}">
                      <a16:creationId xmlns:a16="http://schemas.microsoft.com/office/drawing/2014/main" id="{EFEF51A5-972F-AE62-1FF5-F226BA96771D}"/>
                    </a:ext>
                  </a:extLst>
                </p:cNvPr>
                <p:cNvSpPr/>
                <p:nvPr/>
              </p:nvSpPr>
              <p:spPr>
                <a:xfrm>
                  <a:off x="4419600" y="1752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0" name="Oval 44">
                  <a:extLst>
                    <a:ext uri="{FF2B5EF4-FFF2-40B4-BE49-F238E27FC236}">
                      <a16:creationId xmlns:a16="http://schemas.microsoft.com/office/drawing/2014/main" id="{A5027C91-23D8-A009-26F6-7E319C8E56BF}"/>
                    </a:ext>
                  </a:extLst>
                </p:cNvPr>
                <p:cNvSpPr/>
                <p:nvPr/>
              </p:nvSpPr>
              <p:spPr>
                <a:xfrm>
                  <a:off x="4724400" y="1600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391" name="Oval 45">
                  <a:extLst>
                    <a:ext uri="{FF2B5EF4-FFF2-40B4-BE49-F238E27FC236}">
                      <a16:creationId xmlns:a16="http://schemas.microsoft.com/office/drawing/2014/main" id="{03F0712B-9671-9A14-3D5B-2D18A772AD3A}"/>
                    </a:ext>
                  </a:extLst>
                </p:cNvPr>
                <p:cNvSpPr/>
                <p:nvPr/>
              </p:nvSpPr>
              <p:spPr>
                <a:xfrm>
                  <a:off x="4876800" y="1371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2" name="Oval 46">
                  <a:extLst>
                    <a:ext uri="{FF2B5EF4-FFF2-40B4-BE49-F238E27FC236}">
                      <a16:creationId xmlns:a16="http://schemas.microsoft.com/office/drawing/2014/main" id="{73FCC465-C65D-A1FF-CECF-1CBF876E50BA}"/>
                    </a:ext>
                  </a:extLst>
                </p:cNvPr>
                <p:cNvSpPr/>
                <p:nvPr/>
              </p:nvSpPr>
              <p:spPr>
                <a:xfrm>
                  <a:off x="4800600" y="1447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3" name="Oval 47">
                  <a:extLst>
                    <a:ext uri="{FF2B5EF4-FFF2-40B4-BE49-F238E27FC236}">
                      <a16:creationId xmlns:a16="http://schemas.microsoft.com/office/drawing/2014/main" id="{CACD1F77-24E0-5A61-6F79-84FBF1D9C9AA}"/>
                    </a:ext>
                  </a:extLst>
                </p:cNvPr>
                <p:cNvSpPr/>
                <p:nvPr/>
              </p:nvSpPr>
              <p:spPr>
                <a:xfrm>
                  <a:off x="4572000" y="2057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4" name="Oval 48">
                  <a:extLst>
                    <a:ext uri="{FF2B5EF4-FFF2-40B4-BE49-F238E27FC236}">
                      <a16:creationId xmlns:a16="http://schemas.microsoft.com/office/drawing/2014/main" id="{EE79FB06-5635-0AF8-9FBC-96D186CCC1C0}"/>
                    </a:ext>
                  </a:extLst>
                </p:cNvPr>
                <p:cNvSpPr/>
                <p:nvPr/>
              </p:nvSpPr>
              <p:spPr>
                <a:xfrm>
                  <a:off x="4648200" y="1905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5" name="Oval 49">
                  <a:extLst>
                    <a:ext uri="{FF2B5EF4-FFF2-40B4-BE49-F238E27FC236}">
                      <a16:creationId xmlns:a16="http://schemas.microsoft.com/office/drawing/2014/main" id="{C18D882C-46FC-76AC-1994-1EBAF6696414}"/>
                    </a:ext>
                  </a:extLst>
                </p:cNvPr>
                <p:cNvSpPr/>
                <p:nvPr/>
              </p:nvSpPr>
              <p:spPr>
                <a:xfrm>
                  <a:off x="5105400" y="1828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6" name="Oval 50">
                  <a:extLst>
                    <a:ext uri="{FF2B5EF4-FFF2-40B4-BE49-F238E27FC236}">
                      <a16:creationId xmlns:a16="http://schemas.microsoft.com/office/drawing/2014/main" id="{70DB85A2-32E8-F129-177F-23D7FC1B948E}"/>
                    </a:ext>
                  </a:extLst>
                </p:cNvPr>
                <p:cNvSpPr/>
                <p:nvPr/>
              </p:nvSpPr>
              <p:spPr>
                <a:xfrm>
                  <a:off x="5029200" y="1676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7" name="Oval 51">
                  <a:extLst>
                    <a:ext uri="{FF2B5EF4-FFF2-40B4-BE49-F238E27FC236}">
                      <a16:creationId xmlns:a16="http://schemas.microsoft.com/office/drawing/2014/main" id="{F6E30EF0-FE19-5BBD-9BD2-8397A1D28657}"/>
                    </a:ext>
                  </a:extLst>
                </p:cNvPr>
                <p:cNvSpPr/>
                <p:nvPr/>
              </p:nvSpPr>
              <p:spPr>
                <a:xfrm>
                  <a:off x="4953000" y="2057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8" name="Oval 52">
                  <a:extLst>
                    <a:ext uri="{FF2B5EF4-FFF2-40B4-BE49-F238E27FC236}">
                      <a16:creationId xmlns:a16="http://schemas.microsoft.com/office/drawing/2014/main" id="{82F1803E-E046-5631-1F23-7DA4488E4617}"/>
                    </a:ext>
                  </a:extLst>
                </p:cNvPr>
                <p:cNvSpPr/>
                <p:nvPr/>
              </p:nvSpPr>
              <p:spPr>
                <a:xfrm>
                  <a:off x="4648200" y="24384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 name="Oval 53">
                  <a:extLst>
                    <a:ext uri="{FF2B5EF4-FFF2-40B4-BE49-F238E27FC236}">
                      <a16:creationId xmlns:a16="http://schemas.microsoft.com/office/drawing/2014/main" id="{B6F43729-C5D8-E266-9C0E-38AA8274906D}"/>
                    </a:ext>
                  </a:extLst>
                </p:cNvPr>
                <p:cNvSpPr/>
                <p:nvPr/>
              </p:nvSpPr>
              <p:spPr>
                <a:xfrm>
                  <a:off x="4876800" y="2362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0" name="Oval 54">
                  <a:extLst>
                    <a:ext uri="{FF2B5EF4-FFF2-40B4-BE49-F238E27FC236}">
                      <a16:creationId xmlns:a16="http://schemas.microsoft.com/office/drawing/2014/main" id="{2143049D-30CA-DD1B-D589-1700EB951C55}"/>
                    </a:ext>
                  </a:extLst>
                </p:cNvPr>
                <p:cNvSpPr/>
                <p:nvPr/>
              </p:nvSpPr>
              <p:spPr>
                <a:xfrm>
                  <a:off x="4419600" y="2590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1" name="Oval 55">
                  <a:extLst>
                    <a:ext uri="{FF2B5EF4-FFF2-40B4-BE49-F238E27FC236}">
                      <a16:creationId xmlns:a16="http://schemas.microsoft.com/office/drawing/2014/main" id="{FE9A5E29-92AA-F500-7633-542D5CB89DAD}"/>
                    </a:ext>
                  </a:extLst>
                </p:cNvPr>
                <p:cNvSpPr/>
                <p:nvPr/>
              </p:nvSpPr>
              <p:spPr>
                <a:xfrm>
                  <a:off x="3581400" y="2667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2" name="Oval 56">
                  <a:extLst>
                    <a:ext uri="{FF2B5EF4-FFF2-40B4-BE49-F238E27FC236}">
                      <a16:creationId xmlns:a16="http://schemas.microsoft.com/office/drawing/2014/main" id="{8C946E18-2FC7-77A9-136D-7C6FCAA05395}"/>
                    </a:ext>
                  </a:extLst>
                </p:cNvPr>
                <p:cNvSpPr/>
                <p:nvPr/>
              </p:nvSpPr>
              <p:spPr>
                <a:xfrm>
                  <a:off x="3657600" y="30480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3" name="Oval 57">
                  <a:extLst>
                    <a:ext uri="{FF2B5EF4-FFF2-40B4-BE49-F238E27FC236}">
                      <a16:creationId xmlns:a16="http://schemas.microsoft.com/office/drawing/2014/main" id="{B335921B-1556-3AEF-47B7-9ABB6F1CA1F0}"/>
                    </a:ext>
                  </a:extLst>
                </p:cNvPr>
                <p:cNvSpPr/>
                <p:nvPr/>
              </p:nvSpPr>
              <p:spPr>
                <a:xfrm>
                  <a:off x="3886200" y="2819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04" name="Oval 58">
                  <a:extLst>
                    <a:ext uri="{FF2B5EF4-FFF2-40B4-BE49-F238E27FC236}">
                      <a16:creationId xmlns:a16="http://schemas.microsoft.com/office/drawing/2014/main" id="{62BCFF59-DF60-623D-8754-67601801ABC8}"/>
                    </a:ext>
                  </a:extLst>
                </p:cNvPr>
                <p:cNvSpPr/>
                <p:nvPr/>
              </p:nvSpPr>
              <p:spPr>
                <a:xfrm>
                  <a:off x="4114800" y="2590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5" name="Oval 59">
                  <a:extLst>
                    <a:ext uri="{FF2B5EF4-FFF2-40B4-BE49-F238E27FC236}">
                      <a16:creationId xmlns:a16="http://schemas.microsoft.com/office/drawing/2014/main" id="{B76A5223-DBE9-75C6-7E04-B2EEC6269930}"/>
                    </a:ext>
                  </a:extLst>
                </p:cNvPr>
                <p:cNvSpPr/>
                <p:nvPr/>
              </p:nvSpPr>
              <p:spPr>
                <a:xfrm>
                  <a:off x="3810000" y="26670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6" name="Oval 60">
                  <a:extLst>
                    <a:ext uri="{FF2B5EF4-FFF2-40B4-BE49-F238E27FC236}">
                      <a16:creationId xmlns:a16="http://schemas.microsoft.com/office/drawing/2014/main" id="{5FBB21B5-6501-7D17-86E9-0EDD1280FB73}"/>
                    </a:ext>
                  </a:extLst>
                </p:cNvPr>
                <p:cNvSpPr/>
                <p:nvPr/>
              </p:nvSpPr>
              <p:spPr>
                <a:xfrm>
                  <a:off x="3581400" y="3276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7" name="Oval 61">
                  <a:extLst>
                    <a:ext uri="{FF2B5EF4-FFF2-40B4-BE49-F238E27FC236}">
                      <a16:creationId xmlns:a16="http://schemas.microsoft.com/office/drawing/2014/main" id="{297D88BB-885C-B7F4-60AA-49F94FCCB1BC}"/>
                    </a:ext>
                  </a:extLst>
                </p:cNvPr>
                <p:cNvSpPr/>
                <p:nvPr/>
              </p:nvSpPr>
              <p:spPr>
                <a:xfrm>
                  <a:off x="3810000" y="3124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8" name="Oval 62">
                  <a:extLst>
                    <a:ext uri="{FF2B5EF4-FFF2-40B4-BE49-F238E27FC236}">
                      <a16:creationId xmlns:a16="http://schemas.microsoft.com/office/drawing/2014/main" id="{32B8326B-31AB-DF6E-39E6-57F98E634C88}"/>
                    </a:ext>
                  </a:extLst>
                </p:cNvPr>
                <p:cNvSpPr/>
                <p:nvPr/>
              </p:nvSpPr>
              <p:spPr>
                <a:xfrm>
                  <a:off x="4267200" y="3048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9" name="Oval 63">
                  <a:extLst>
                    <a:ext uri="{FF2B5EF4-FFF2-40B4-BE49-F238E27FC236}">
                      <a16:creationId xmlns:a16="http://schemas.microsoft.com/office/drawing/2014/main" id="{E2E7A9F1-F6F8-5903-B5EE-3FA3E64F251D}"/>
                    </a:ext>
                  </a:extLst>
                </p:cNvPr>
                <p:cNvSpPr/>
                <p:nvPr/>
              </p:nvSpPr>
              <p:spPr>
                <a:xfrm>
                  <a:off x="4191000" y="2895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0" name="Oval 64">
                  <a:extLst>
                    <a:ext uri="{FF2B5EF4-FFF2-40B4-BE49-F238E27FC236}">
                      <a16:creationId xmlns:a16="http://schemas.microsoft.com/office/drawing/2014/main" id="{A40BC2F8-20B5-FE47-2961-C0E25C921EB8}"/>
                    </a:ext>
                  </a:extLst>
                </p:cNvPr>
                <p:cNvSpPr/>
                <p:nvPr/>
              </p:nvSpPr>
              <p:spPr>
                <a:xfrm>
                  <a:off x="4038600" y="3276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1" name="Oval 65">
                  <a:extLst>
                    <a:ext uri="{FF2B5EF4-FFF2-40B4-BE49-F238E27FC236}">
                      <a16:creationId xmlns:a16="http://schemas.microsoft.com/office/drawing/2014/main" id="{C94912DC-9B05-E5F4-C6EE-9D81EECC3371}"/>
                    </a:ext>
                  </a:extLst>
                </p:cNvPr>
                <p:cNvSpPr/>
                <p:nvPr/>
              </p:nvSpPr>
              <p:spPr>
                <a:xfrm>
                  <a:off x="3733800" y="3581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2" name="Oval 66">
                  <a:extLst>
                    <a:ext uri="{FF2B5EF4-FFF2-40B4-BE49-F238E27FC236}">
                      <a16:creationId xmlns:a16="http://schemas.microsoft.com/office/drawing/2014/main" id="{C3C82364-4496-76B3-A35D-D86F9032AF8C}"/>
                    </a:ext>
                  </a:extLst>
                </p:cNvPr>
                <p:cNvSpPr/>
                <p:nvPr/>
              </p:nvSpPr>
              <p:spPr>
                <a:xfrm>
                  <a:off x="4114800" y="3657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3" name="Oval 67">
                  <a:extLst>
                    <a:ext uri="{FF2B5EF4-FFF2-40B4-BE49-F238E27FC236}">
                      <a16:creationId xmlns:a16="http://schemas.microsoft.com/office/drawing/2014/main" id="{5EFD3E74-0593-0542-601A-17DB07997BB6}"/>
                    </a:ext>
                  </a:extLst>
                </p:cNvPr>
                <p:cNvSpPr/>
                <p:nvPr/>
              </p:nvSpPr>
              <p:spPr>
                <a:xfrm>
                  <a:off x="3581400" y="3810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4" name="Oval 68">
                  <a:extLst>
                    <a:ext uri="{FF2B5EF4-FFF2-40B4-BE49-F238E27FC236}">
                      <a16:creationId xmlns:a16="http://schemas.microsoft.com/office/drawing/2014/main" id="{6BBA6D9A-8457-8EAE-F2F2-4CB69B84F8CC}"/>
                    </a:ext>
                  </a:extLst>
                </p:cNvPr>
                <p:cNvSpPr/>
                <p:nvPr/>
              </p:nvSpPr>
              <p:spPr>
                <a:xfrm>
                  <a:off x="4495800" y="2514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5" name="Oval 69">
                  <a:extLst>
                    <a:ext uri="{FF2B5EF4-FFF2-40B4-BE49-F238E27FC236}">
                      <a16:creationId xmlns:a16="http://schemas.microsoft.com/office/drawing/2014/main" id="{8FD7F3D9-67FC-6E76-D97F-1D1FC1494B2B}"/>
                    </a:ext>
                  </a:extLst>
                </p:cNvPr>
                <p:cNvSpPr/>
                <p:nvPr/>
              </p:nvSpPr>
              <p:spPr>
                <a:xfrm>
                  <a:off x="4495800" y="26670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6" name="Oval 70">
                  <a:extLst>
                    <a:ext uri="{FF2B5EF4-FFF2-40B4-BE49-F238E27FC236}">
                      <a16:creationId xmlns:a16="http://schemas.microsoft.com/office/drawing/2014/main" id="{C56B9074-2A9C-ED62-5425-70E91D29A769}"/>
                    </a:ext>
                  </a:extLst>
                </p:cNvPr>
                <p:cNvSpPr/>
                <p:nvPr/>
              </p:nvSpPr>
              <p:spPr>
                <a:xfrm>
                  <a:off x="4800600" y="2667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17" name="Oval 71">
                  <a:extLst>
                    <a:ext uri="{FF2B5EF4-FFF2-40B4-BE49-F238E27FC236}">
                      <a16:creationId xmlns:a16="http://schemas.microsoft.com/office/drawing/2014/main" id="{6B4518D8-818F-AEC4-EAD0-3BB96235963A}"/>
                    </a:ext>
                  </a:extLst>
                </p:cNvPr>
                <p:cNvSpPr/>
                <p:nvPr/>
              </p:nvSpPr>
              <p:spPr>
                <a:xfrm>
                  <a:off x="5029200" y="2438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8" name="Oval 72">
                  <a:extLst>
                    <a:ext uri="{FF2B5EF4-FFF2-40B4-BE49-F238E27FC236}">
                      <a16:creationId xmlns:a16="http://schemas.microsoft.com/office/drawing/2014/main" id="{7CE0CC42-8E39-2078-B3B7-452E556EFD25}"/>
                    </a:ext>
                  </a:extLst>
                </p:cNvPr>
                <p:cNvSpPr/>
                <p:nvPr/>
              </p:nvSpPr>
              <p:spPr>
                <a:xfrm>
                  <a:off x="4648200" y="2667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9" name="Oval 73">
                  <a:extLst>
                    <a:ext uri="{FF2B5EF4-FFF2-40B4-BE49-F238E27FC236}">
                      <a16:creationId xmlns:a16="http://schemas.microsoft.com/office/drawing/2014/main" id="{84DF626F-8798-9BFD-20C4-CC4AB40C049F}"/>
                    </a:ext>
                  </a:extLst>
                </p:cNvPr>
                <p:cNvSpPr/>
                <p:nvPr/>
              </p:nvSpPr>
              <p:spPr>
                <a:xfrm>
                  <a:off x="4495800" y="3124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0" name="Oval 74">
                  <a:extLst>
                    <a:ext uri="{FF2B5EF4-FFF2-40B4-BE49-F238E27FC236}">
                      <a16:creationId xmlns:a16="http://schemas.microsoft.com/office/drawing/2014/main" id="{6AF9C0C6-C7E7-9F2D-C348-3489D2BA2895}"/>
                    </a:ext>
                  </a:extLst>
                </p:cNvPr>
                <p:cNvSpPr/>
                <p:nvPr/>
              </p:nvSpPr>
              <p:spPr>
                <a:xfrm>
                  <a:off x="4724400" y="2971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1" name="Oval 75">
                  <a:extLst>
                    <a:ext uri="{FF2B5EF4-FFF2-40B4-BE49-F238E27FC236}">
                      <a16:creationId xmlns:a16="http://schemas.microsoft.com/office/drawing/2014/main" id="{C9584CF2-B337-3D93-342A-A7C141EA1BC4}"/>
                    </a:ext>
                  </a:extLst>
                </p:cNvPr>
                <p:cNvSpPr/>
                <p:nvPr/>
              </p:nvSpPr>
              <p:spPr>
                <a:xfrm>
                  <a:off x="5181600" y="2895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2" name="Oval 76">
                  <a:extLst>
                    <a:ext uri="{FF2B5EF4-FFF2-40B4-BE49-F238E27FC236}">
                      <a16:creationId xmlns:a16="http://schemas.microsoft.com/office/drawing/2014/main" id="{5F99E08D-64B6-17F4-6A17-1384D9D28AE2}"/>
                    </a:ext>
                  </a:extLst>
                </p:cNvPr>
                <p:cNvSpPr/>
                <p:nvPr/>
              </p:nvSpPr>
              <p:spPr>
                <a:xfrm>
                  <a:off x="5105400" y="2743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3" name="Oval 77">
                  <a:extLst>
                    <a:ext uri="{FF2B5EF4-FFF2-40B4-BE49-F238E27FC236}">
                      <a16:creationId xmlns:a16="http://schemas.microsoft.com/office/drawing/2014/main" id="{4A0658C0-ADF9-2929-E6B2-8C90EDFD84FE}"/>
                    </a:ext>
                  </a:extLst>
                </p:cNvPr>
                <p:cNvSpPr/>
                <p:nvPr/>
              </p:nvSpPr>
              <p:spPr>
                <a:xfrm>
                  <a:off x="4953000" y="3124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4" name="Oval 78">
                  <a:extLst>
                    <a:ext uri="{FF2B5EF4-FFF2-40B4-BE49-F238E27FC236}">
                      <a16:creationId xmlns:a16="http://schemas.microsoft.com/office/drawing/2014/main" id="{5A907AF4-6F55-9F09-6A5B-AF2EF423E9AC}"/>
                    </a:ext>
                  </a:extLst>
                </p:cNvPr>
                <p:cNvSpPr/>
                <p:nvPr/>
              </p:nvSpPr>
              <p:spPr>
                <a:xfrm>
                  <a:off x="4648200" y="3429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5" name="Oval 79">
                  <a:extLst>
                    <a:ext uri="{FF2B5EF4-FFF2-40B4-BE49-F238E27FC236}">
                      <a16:creationId xmlns:a16="http://schemas.microsoft.com/office/drawing/2014/main" id="{B1EDDDCD-BBAA-0DD4-7630-B5D2ADCD15EE}"/>
                    </a:ext>
                  </a:extLst>
                </p:cNvPr>
                <p:cNvSpPr/>
                <p:nvPr/>
              </p:nvSpPr>
              <p:spPr>
                <a:xfrm>
                  <a:off x="4953000" y="3429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6" name="Oval 80">
                  <a:extLst>
                    <a:ext uri="{FF2B5EF4-FFF2-40B4-BE49-F238E27FC236}">
                      <a16:creationId xmlns:a16="http://schemas.microsoft.com/office/drawing/2014/main" id="{E1163BCC-4EDC-F26A-1200-6635224F96D9}"/>
                    </a:ext>
                  </a:extLst>
                </p:cNvPr>
                <p:cNvSpPr/>
                <p:nvPr/>
              </p:nvSpPr>
              <p:spPr>
                <a:xfrm>
                  <a:off x="4495800" y="3657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7" name="Oval 82">
                  <a:extLst>
                    <a:ext uri="{FF2B5EF4-FFF2-40B4-BE49-F238E27FC236}">
                      <a16:creationId xmlns:a16="http://schemas.microsoft.com/office/drawing/2014/main" id="{107EA62C-E9F5-83EA-9351-616577ADF53D}"/>
                    </a:ext>
                  </a:extLst>
                </p:cNvPr>
                <p:cNvSpPr/>
                <p:nvPr/>
              </p:nvSpPr>
              <p:spPr>
                <a:xfrm>
                  <a:off x="5257800" y="381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8" name="Oval 83">
                  <a:extLst>
                    <a:ext uri="{FF2B5EF4-FFF2-40B4-BE49-F238E27FC236}">
                      <a16:creationId xmlns:a16="http://schemas.microsoft.com/office/drawing/2014/main" id="{832BAC0A-0320-F3B2-E0A8-646C28F8FF53}"/>
                    </a:ext>
                  </a:extLst>
                </p:cNvPr>
                <p:cNvSpPr/>
                <p:nvPr/>
              </p:nvSpPr>
              <p:spPr>
                <a:xfrm>
                  <a:off x="5257800" y="685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9" name="Oval 84">
                  <a:extLst>
                    <a:ext uri="{FF2B5EF4-FFF2-40B4-BE49-F238E27FC236}">
                      <a16:creationId xmlns:a16="http://schemas.microsoft.com/office/drawing/2014/main" id="{FBB2A256-75CC-3E38-AD39-1D83212C4D17}"/>
                    </a:ext>
                  </a:extLst>
                </p:cNvPr>
                <p:cNvSpPr/>
                <p:nvPr/>
              </p:nvSpPr>
              <p:spPr>
                <a:xfrm>
                  <a:off x="5562600" y="533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30" name="Oval 85">
                  <a:extLst>
                    <a:ext uri="{FF2B5EF4-FFF2-40B4-BE49-F238E27FC236}">
                      <a16:creationId xmlns:a16="http://schemas.microsoft.com/office/drawing/2014/main" id="{3E85CA43-CEEE-61FF-3C0A-EDD919F68543}"/>
                    </a:ext>
                  </a:extLst>
                </p:cNvPr>
                <p:cNvSpPr/>
                <p:nvPr/>
              </p:nvSpPr>
              <p:spPr>
                <a:xfrm>
                  <a:off x="5715000" y="304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1" name="Oval 86">
                  <a:extLst>
                    <a:ext uri="{FF2B5EF4-FFF2-40B4-BE49-F238E27FC236}">
                      <a16:creationId xmlns:a16="http://schemas.microsoft.com/office/drawing/2014/main" id="{84EAC366-AF7F-9EC0-AE76-9CC6E2C0C406}"/>
                    </a:ext>
                  </a:extLst>
                </p:cNvPr>
                <p:cNvSpPr/>
                <p:nvPr/>
              </p:nvSpPr>
              <p:spPr>
                <a:xfrm>
                  <a:off x="5486400" y="3810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2" name="Oval 87">
                  <a:extLst>
                    <a:ext uri="{FF2B5EF4-FFF2-40B4-BE49-F238E27FC236}">
                      <a16:creationId xmlns:a16="http://schemas.microsoft.com/office/drawing/2014/main" id="{EA50A34C-51A0-0513-16B6-8C6EB022684C}"/>
                    </a:ext>
                  </a:extLst>
                </p:cNvPr>
                <p:cNvSpPr/>
                <p:nvPr/>
              </p:nvSpPr>
              <p:spPr>
                <a:xfrm>
                  <a:off x="5334000" y="10668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3" name="Oval 88">
                  <a:extLst>
                    <a:ext uri="{FF2B5EF4-FFF2-40B4-BE49-F238E27FC236}">
                      <a16:creationId xmlns:a16="http://schemas.microsoft.com/office/drawing/2014/main" id="{F15D61A1-66ED-F8F3-A65A-214C015ECBAC}"/>
                    </a:ext>
                  </a:extLst>
                </p:cNvPr>
                <p:cNvSpPr/>
                <p:nvPr/>
              </p:nvSpPr>
              <p:spPr>
                <a:xfrm>
                  <a:off x="5562600" y="685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4" name="Oval 89">
                  <a:extLst>
                    <a:ext uri="{FF2B5EF4-FFF2-40B4-BE49-F238E27FC236}">
                      <a16:creationId xmlns:a16="http://schemas.microsoft.com/office/drawing/2014/main" id="{5A2C8DFE-4129-9B34-A94F-E52DF9E6BC80}"/>
                    </a:ext>
                  </a:extLst>
                </p:cNvPr>
                <p:cNvSpPr/>
                <p:nvPr/>
              </p:nvSpPr>
              <p:spPr>
                <a:xfrm>
                  <a:off x="5943600" y="762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5" name="Oval 90">
                  <a:extLst>
                    <a:ext uri="{FF2B5EF4-FFF2-40B4-BE49-F238E27FC236}">
                      <a16:creationId xmlns:a16="http://schemas.microsoft.com/office/drawing/2014/main" id="{9879EACA-C23C-7AB3-36AF-335A1A9B18B4}"/>
                    </a:ext>
                  </a:extLst>
                </p:cNvPr>
                <p:cNvSpPr/>
                <p:nvPr/>
              </p:nvSpPr>
              <p:spPr>
                <a:xfrm>
                  <a:off x="6019800" y="609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6" name="Oval 91">
                  <a:extLst>
                    <a:ext uri="{FF2B5EF4-FFF2-40B4-BE49-F238E27FC236}">
                      <a16:creationId xmlns:a16="http://schemas.microsoft.com/office/drawing/2014/main" id="{68B3F022-23BC-C22A-31EF-551488F4F5D0}"/>
                    </a:ext>
                  </a:extLst>
                </p:cNvPr>
                <p:cNvSpPr/>
                <p:nvPr/>
              </p:nvSpPr>
              <p:spPr>
                <a:xfrm>
                  <a:off x="5791200" y="8382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7" name="Oval 92">
                  <a:extLst>
                    <a:ext uri="{FF2B5EF4-FFF2-40B4-BE49-F238E27FC236}">
                      <a16:creationId xmlns:a16="http://schemas.microsoft.com/office/drawing/2014/main" id="{47596FFF-48C4-D331-44C2-1D8DDABE7422}"/>
                    </a:ext>
                  </a:extLst>
                </p:cNvPr>
                <p:cNvSpPr/>
                <p:nvPr/>
              </p:nvSpPr>
              <p:spPr>
                <a:xfrm>
                  <a:off x="5410200" y="1295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8" name="Oval 93">
                  <a:extLst>
                    <a:ext uri="{FF2B5EF4-FFF2-40B4-BE49-F238E27FC236}">
                      <a16:creationId xmlns:a16="http://schemas.microsoft.com/office/drawing/2014/main" id="{4C9E4887-7848-17A5-EE4A-34D90EF09A12}"/>
                    </a:ext>
                  </a:extLst>
                </p:cNvPr>
                <p:cNvSpPr/>
                <p:nvPr/>
              </p:nvSpPr>
              <p:spPr>
                <a:xfrm>
                  <a:off x="5791200" y="1371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9" name="Oval 94">
                  <a:extLst>
                    <a:ext uri="{FF2B5EF4-FFF2-40B4-BE49-F238E27FC236}">
                      <a16:creationId xmlns:a16="http://schemas.microsoft.com/office/drawing/2014/main" id="{936F68EE-E66A-79CD-5116-FC7B4D77FED7}"/>
                    </a:ext>
                  </a:extLst>
                </p:cNvPr>
                <p:cNvSpPr/>
                <p:nvPr/>
              </p:nvSpPr>
              <p:spPr>
                <a:xfrm>
                  <a:off x="5257800" y="1524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 name="Oval 95">
                  <a:extLst>
                    <a:ext uri="{FF2B5EF4-FFF2-40B4-BE49-F238E27FC236}">
                      <a16:creationId xmlns:a16="http://schemas.microsoft.com/office/drawing/2014/main" id="{369AEEA7-18D9-E53F-7F01-072011293266}"/>
                    </a:ext>
                  </a:extLst>
                </p:cNvPr>
                <p:cNvSpPr/>
                <p:nvPr/>
              </p:nvSpPr>
              <p:spPr>
                <a:xfrm>
                  <a:off x="5410200" y="1447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1" name="Oval 96">
                  <a:extLst>
                    <a:ext uri="{FF2B5EF4-FFF2-40B4-BE49-F238E27FC236}">
                      <a16:creationId xmlns:a16="http://schemas.microsoft.com/office/drawing/2014/main" id="{350CABFA-F85C-DBBE-01CA-3E90951EC66B}"/>
                    </a:ext>
                  </a:extLst>
                </p:cNvPr>
                <p:cNvSpPr/>
                <p:nvPr/>
              </p:nvSpPr>
              <p:spPr>
                <a:xfrm>
                  <a:off x="5257800" y="1752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2" name="Oval 97">
                  <a:extLst>
                    <a:ext uri="{FF2B5EF4-FFF2-40B4-BE49-F238E27FC236}">
                      <a16:creationId xmlns:a16="http://schemas.microsoft.com/office/drawing/2014/main" id="{0CAE8963-502B-72DD-778B-4B585BACEA30}"/>
                    </a:ext>
                  </a:extLst>
                </p:cNvPr>
                <p:cNvSpPr/>
                <p:nvPr/>
              </p:nvSpPr>
              <p:spPr>
                <a:xfrm>
                  <a:off x="5562600" y="1600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43" name="Oval 98">
                  <a:extLst>
                    <a:ext uri="{FF2B5EF4-FFF2-40B4-BE49-F238E27FC236}">
                      <a16:creationId xmlns:a16="http://schemas.microsoft.com/office/drawing/2014/main" id="{F06E495E-B9B3-C6D5-7DA6-3853A38EAEB2}"/>
                    </a:ext>
                  </a:extLst>
                </p:cNvPr>
                <p:cNvSpPr/>
                <p:nvPr/>
              </p:nvSpPr>
              <p:spPr>
                <a:xfrm>
                  <a:off x="5867400" y="1371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4" name="Oval 99">
                  <a:extLst>
                    <a:ext uri="{FF2B5EF4-FFF2-40B4-BE49-F238E27FC236}">
                      <a16:creationId xmlns:a16="http://schemas.microsoft.com/office/drawing/2014/main" id="{0ED4A6ED-2AAB-AE13-3FE3-5BF95C134904}"/>
                    </a:ext>
                  </a:extLst>
                </p:cNvPr>
                <p:cNvSpPr/>
                <p:nvPr/>
              </p:nvSpPr>
              <p:spPr>
                <a:xfrm>
                  <a:off x="5486400" y="1447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5" name="Oval 100">
                  <a:extLst>
                    <a:ext uri="{FF2B5EF4-FFF2-40B4-BE49-F238E27FC236}">
                      <a16:creationId xmlns:a16="http://schemas.microsoft.com/office/drawing/2014/main" id="{C42CE10C-324B-1CB8-14D0-E889D9A0EE2D}"/>
                    </a:ext>
                  </a:extLst>
                </p:cNvPr>
                <p:cNvSpPr/>
                <p:nvPr/>
              </p:nvSpPr>
              <p:spPr>
                <a:xfrm>
                  <a:off x="5257800" y="2133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6" name="Oval 101">
                  <a:extLst>
                    <a:ext uri="{FF2B5EF4-FFF2-40B4-BE49-F238E27FC236}">
                      <a16:creationId xmlns:a16="http://schemas.microsoft.com/office/drawing/2014/main" id="{9EC308CD-0E90-8D75-0047-EFA65B049121}"/>
                    </a:ext>
                  </a:extLst>
                </p:cNvPr>
                <p:cNvSpPr/>
                <p:nvPr/>
              </p:nvSpPr>
              <p:spPr>
                <a:xfrm>
                  <a:off x="5638800" y="1905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7" name="Oval 102">
                  <a:extLst>
                    <a:ext uri="{FF2B5EF4-FFF2-40B4-BE49-F238E27FC236}">
                      <a16:creationId xmlns:a16="http://schemas.microsoft.com/office/drawing/2014/main" id="{A8B03F19-021B-954E-6B7A-62DDF3361A2B}"/>
                    </a:ext>
                  </a:extLst>
                </p:cNvPr>
                <p:cNvSpPr/>
                <p:nvPr/>
              </p:nvSpPr>
              <p:spPr>
                <a:xfrm>
                  <a:off x="5943600" y="1828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8" name="Oval 103">
                  <a:extLst>
                    <a:ext uri="{FF2B5EF4-FFF2-40B4-BE49-F238E27FC236}">
                      <a16:creationId xmlns:a16="http://schemas.microsoft.com/office/drawing/2014/main" id="{23CFF858-DE2C-952D-8D81-CA51586C1ACB}"/>
                    </a:ext>
                  </a:extLst>
                </p:cNvPr>
                <p:cNvSpPr/>
                <p:nvPr/>
              </p:nvSpPr>
              <p:spPr>
                <a:xfrm>
                  <a:off x="5867400" y="1676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9" name="Oval 104">
                  <a:extLst>
                    <a:ext uri="{FF2B5EF4-FFF2-40B4-BE49-F238E27FC236}">
                      <a16:creationId xmlns:a16="http://schemas.microsoft.com/office/drawing/2014/main" id="{4A53F655-63D7-2ADD-2FD2-57069529C330}"/>
                    </a:ext>
                  </a:extLst>
                </p:cNvPr>
                <p:cNvSpPr/>
                <p:nvPr/>
              </p:nvSpPr>
              <p:spPr>
                <a:xfrm>
                  <a:off x="5715000" y="2057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 name="Oval 105">
                  <a:extLst>
                    <a:ext uri="{FF2B5EF4-FFF2-40B4-BE49-F238E27FC236}">
                      <a16:creationId xmlns:a16="http://schemas.microsoft.com/office/drawing/2014/main" id="{7D297636-8432-718A-AB6B-75FD52765A8F}"/>
                    </a:ext>
                  </a:extLst>
                </p:cNvPr>
                <p:cNvSpPr/>
                <p:nvPr/>
              </p:nvSpPr>
              <p:spPr>
                <a:xfrm>
                  <a:off x="5410200" y="2209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1" name="Oval 106">
                  <a:extLst>
                    <a:ext uri="{FF2B5EF4-FFF2-40B4-BE49-F238E27FC236}">
                      <a16:creationId xmlns:a16="http://schemas.microsoft.com/office/drawing/2014/main" id="{72B791AB-7E6E-ACAB-D06B-619C4658FFB2}"/>
                    </a:ext>
                  </a:extLst>
                </p:cNvPr>
                <p:cNvSpPr/>
                <p:nvPr/>
              </p:nvSpPr>
              <p:spPr>
                <a:xfrm>
                  <a:off x="5715000" y="2209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2" name="Oval 107">
                  <a:extLst>
                    <a:ext uri="{FF2B5EF4-FFF2-40B4-BE49-F238E27FC236}">
                      <a16:creationId xmlns:a16="http://schemas.microsoft.com/office/drawing/2014/main" id="{DBA178EE-A05B-E3B8-132D-EF947820F2FC}"/>
                    </a:ext>
                  </a:extLst>
                </p:cNvPr>
                <p:cNvSpPr/>
                <p:nvPr/>
              </p:nvSpPr>
              <p:spPr>
                <a:xfrm>
                  <a:off x="5257800" y="2590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3" name="Oval 108">
                  <a:extLst>
                    <a:ext uri="{FF2B5EF4-FFF2-40B4-BE49-F238E27FC236}">
                      <a16:creationId xmlns:a16="http://schemas.microsoft.com/office/drawing/2014/main" id="{5D87E035-F0D6-6E39-5E76-B35B9220055D}"/>
                    </a:ext>
                  </a:extLst>
                </p:cNvPr>
                <p:cNvSpPr/>
                <p:nvPr/>
              </p:nvSpPr>
              <p:spPr>
                <a:xfrm>
                  <a:off x="6096000" y="304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4" name="Oval 109">
                  <a:extLst>
                    <a:ext uri="{FF2B5EF4-FFF2-40B4-BE49-F238E27FC236}">
                      <a16:creationId xmlns:a16="http://schemas.microsoft.com/office/drawing/2014/main" id="{831285EA-7E8A-DAA9-1D1A-6EEA6411460F}"/>
                    </a:ext>
                  </a:extLst>
                </p:cNvPr>
                <p:cNvSpPr/>
                <p:nvPr/>
              </p:nvSpPr>
              <p:spPr>
                <a:xfrm>
                  <a:off x="6096000" y="609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5" name="Oval 110">
                  <a:extLst>
                    <a:ext uri="{FF2B5EF4-FFF2-40B4-BE49-F238E27FC236}">
                      <a16:creationId xmlns:a16="http://schemas.microsoft.com/office/drawing/2014/main" id="{656A459A-1AC3-A408-07A1-D6C2D186C457}"/>
                    </a:ext>
                  </a:extLst>
                </p:cNvPr>
                <p:cNvSpPr/>
                <p:nvPr/>
              </p:nvSpPr>
              <p:spPr>
                <a:xfrm>
                  <a:off x="6400800" y="457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56" name="Oval 111">
                  <a:extLst>
                    <a:ext uri="{FF2B5EF4-FFF2-40B4-BE49-F238E27FC236}">
                      <a16:creationId xmlns:a16="http://schemas.microsoft.com/office/drawing/2014/main" id="{1DF1337A-83A3-C144-F49B-E8E0178E2EE5}"/>
                    </a:ext>
                  </a:extLst>
                </p:cNvPr>
                <p:cNvSpPr/>
                <p:nvPr/>
              </p:nvSpPr>
              <p:spPr>
                <a:xfrm>
                  <a:off x="6553200" y="228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7" name="Oval 112">
                  <a:extLst>
                    <a:ext uri="{FF2B5EF4-FFF2-40B4-BE49-F238E27FC236}">
                      <a16:creationId xmlns:a16="http://schemas.microsoft.com/office/drawing/2014/main" id="{D5101FB5-E49A-D753-AEBA-F0E37F1B9F00}"/>
                    </a:ext>
                  </a:extLst>
                </p:cNvPr>
                <p:cNvSpPr/>
                <p:nvPr/>
              </p:nvSpPr>
              <p:spPr>
                <a:xfrm>
                  <a:off x="6248400" y="5334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8" name="Oval 113">
                  <a:extLst>
                    <a:ext uri="{FF2B5EF4-FFF2-40B4-BE49-F238E27FC236}">
                      <a16:creationId xmlns:a16="http://schemas.microsoft.com/office/drawing/2014/main" id="{9E015141-051B-D34B-FDED-3A85789C03A5}"/>
                    </a:ext>
                  </a:extLst>
                </p:cNvPr>
                <p:cNvSpPr/>
                <p:nvPr/>
              </p:nvSpPr>
              <p:spPr>
                <a:xfrm>
                  <a:off x="6096000" y="914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9" name="Oval 114">
                  <a:extLst>
                    <a:ext uri="{FF2B5EF4-FFF2-40B4-BE49-F238E27FC236}">
                      <a16:creationId xmlns:a16="http://schemas.microsoft.com/office/drawing/2014/main" id="{ADCC3673-1229-D7AB-3343-7789948ABA46}"/>
                    </a:ext>
                  </a:extLst>
                </p:cNvPr>
                <p:cNvSpPr/>
                <p:nvPr/>
              </p:nvSpPr>
              <p:spPr>
                <a:xfrm>
                  <a:off x="6324600" y="762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0" name="Oval 115">
                  <a:extLst>
                    <a:ext uri="{FF2B5EF4-FFF2-40B4-BE49-F238E27FC236}">
                      <a16:creationId xmlns:a16="http://schemas.microsoft.com/office/drawing/2014/main" id="{C5B8A5CC-C385-3D9E-9692-300019DC7A0A}"/>
                    </a:ext>
                  </a:extLst>
                </p:cNvPr>
                <p:cNvSpPr/>
                <p:nvPr/>
              </p:nvSpPr>
              <p:spPr>
                <a:xfrm>
                  <a:off x="6781800" y="685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1" name="Oval 116">
                  <a:extLst>
                    <a:ext uri="{FF2B5EF4-FFF2-40B4-BE49-F238E27FC236}">
                      <a16:creationId xmlns:a16="http://schemas.microsoft.com/office/drawing/2014/main" id="{306A8FDF-A119-3F50-ADB5-CCB9BFADA5C0}"/>
                    </a:ext>
                  </a:extLst>
                </p:cNvPr>
                <p:cNvSpPr/>
                <p:nvPr/>
              </p:nvSpPr>
              <p:spPr>
                <a:xfrm>
                  <a:off x="6705600" y="533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2" name="Oval 117">
                  <a:extLst>
                    <a:ext uri="{FF2B5EF4-FFF2-40B4-BE49-F238E27FC236}">
                      <a16:creationId xmlns:a16="http://schemas.microsoft.com/office/drawing/2014/main" id="{AF13C7AD-C4D7-FA05-7221-487E742CE395}"/>
                    </a:ext>
                  </a:extLst>
                </p:cNvPr>
                <p:cNvSpPr/>
                <p:nvPr/>
              </p:nvSpPr>
              <p:spPr>
                <a:xfrm>
                  <a:off x="6553200" y="990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3" name="Oval 118">
                  <a:extLst>
                    <a:ext uri="{FF2B5EF4-FFF2-40B4-BE49-F238E27FC236}">
                      <a16:creationId xmlns:a16="http://schemas.microsoft.com/office/drawing/2014/main" id="{68CD5D37-3BF8-CDFD-C8B4-944B6578D271}"/>
                    </a:ext>
                  </a:extLst>
                </p:cNvPr>
                <p:cNvSpPr/>
                <p:nvPr/>
              </p:nvSpPr>
              <p:spPr>
                <a:xfrm>
                  <a:off x="6248400" y="1219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4" name="Oval 119">
                  <a:extLst>
                    <a:ext uri="{FF2B5EF4-FFF2-40B4-BE49-F238E27FC236}">
                      <a16:creationId xmlns:a16="http://schemas.microsoft.com/office/drawing/2014/main" id="{08C7D34E-02A6-CB10-A8F0-42F112CBFD52}"/>
                    </a:ext>
                  </a:extLst>
                </p:cNvPr>
                <p:cNvSpPr/>
                <p:nvPr/>
              </p:nvSpPr>
              <p:spPr>
                <a:xfrm>
                  <a:off x="6553200" y="1219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5" name="Oval 120">
                  <a:extLst>
                    <a:ext uri="{FF2B5EF4-FFF2-40B4-BE49-F238E27FC236}">
                      <a16:creationId xmlns:a16="http://schemas.microsoft.com/office/drawing/2014/main" id="{96E16FDD-228A-DC83-69B9-B2125BD17DD7}"/>
                    </a:ext>
                  </a:extLst>
                </p:cNvPr>
                <p:cNvSpPr/>
                <p:nvPr/>
              </p:nvSpPr>
              <p:spPr>
                <a:xfrm>
                  <a:off x="6096000" y="1447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6" name="Oval 121">
                  <a:extLst>
                    <a:ext uri="{FF2B5EF4-FFF2-40B4-BE49-F238E27FC236}">
                      <a16:creationId xmlns:a16="http://schemas.microsoft.com/office/drawing/2014/main" id="{39650D62-F87B-EEE2-3867-5EFA10960A2A}"/>
                    </a:ext>
                  </a:extLst>
                </p:cNvPr>
                <p:cNvSpPr/>
                <p:nvPr/>
              </p:nvSpPr>
              <p:spPr>
                <a:xfrm>
                  <a:off x="6096000" y="1447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7" name="Oval 122">
                  <a:extLst>
                    <a:ext uri="{FF2B5EF4-FFF2-40B4-BE49-F238E27FC236}">
                      <a16:creationId xmlns:a16="http://schemas.microsoft.com/office/drawing/2014/main" id="{D013ED55-5C7F-EAB0-E2AF-6A9EFAC93F99}"/>
                    </a:ext>
                  </a:extLst>
                </p:cNvPr>
                <p:cNvSpPr/>
                <p:nvPr/>
              </p:nvSpPr>
              <p:spPr>
                <a:xfrm>
                  <a:off x="6096000" y="1752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8" name="Oval 123">
                  <a:extLst>
                    <a:ext uri="{FF2B5EF4-FFF2-40B4-BE49-F238E27FC236}">
                      <a16:creationId xmlns:a16="http://schemas.microsoft.com/office/drawing/2014/main" id="{85F941CA-51E6-84C7-245C-8CBB63B70EFC}"/>
                    </a:ext>
                  </a:extLst>
                </p:cNvPr>
                <p:cNvSpPr/>
                <p:nvPr/>
              </p:nvSpPr>
              <p:spPr>
                <a:xfrm>
                  <a:off x="6400800" y="1600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69" name="Oval 124">
                  <a:extLst>
                    <a:ext uri="{FF2B5EF4-FFF2-40B4-BE49-F238E27FC236}">
                      <a16:creationId xmlns:a16="http://schemas.microsoft.com/office/drawing/2014/main" id="{BD2F00A8-BE23-0503-128C-8627F5CC0263}"/>
                    </a:ext>
                  </a:extLst>
                </p:cNvPr>
                <p:cNvSpPr/>
                <p:nvPr/>
              </p:nvSpPr>
              <p:spPr>
                <a:xfrm>
                  <a:off x="6553200" y="1371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0" name="Oval 125">
                  <a:extLst>
                    <a:ext uri="{FF2B5EF4-FFF2-40B4-BE49-F238E27FC236}">
                      <a16:creationId xmlns:a16="http://schemas.microsoft.com/office/drawing/2014/main" id="{075B76A4-0907-B5C5-1110-D6C64DEA36B7}"/>
                    </a:ext>
                  </a:extLst>
                </p:cNvPr>
                <p:cNvSpPr/>
                <p:nvPr/>
              </p:nvSpPr>
              <p:spPr>
                <a:xfrm>
                  <a:off x="6477000" y="14478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1" name="Oval 126">
                  <a:extLst>
                    <a:ext uri="{FF2B5EF4-FFF2-40B4-BE49-F238E27FC236}">
                      <a16:creationId xmlns:a16="http://schemas.microsoft.com/office/drawing/2014/main" id="{1098AA9A-E2EB-DEED-6B34-7D011C0B84EC}"/>
                    </a:ext>
                  </a:extLst>
                </p:cNvPr>
                <p:cNvSpPr/>
                <p:nvPr/>
              </p:nvSpPr>
              <p:spPr>
                <a:xfrm>
                  <a:off x="6248400" y="2057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2" name="Oval 127">
                  <a:extLst>
                    <a:ext uri="{FF2B5EF4-FFF2-40B4-BE49-F238E27FC236}">
                      <a16:creationId xmlns:a16="http://schemas.microsoft.com/office/drawing/2014/main" id="{3E961779-3D02-29A2-9565-3546CFE0B312}"/>
                    </a:ext>
                  </a:extLst>
                </p:cNvPr>
                <p:cNvSpPr/>
                <p:nvPr/>
              </p:nvSpPr>
              <p:spPr>
                <a:xfrm>
                  <a:off x="6324600" y="1905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3" name="Oval 128">
                  <a:extLst>
                    <a:ext uri="{FF2B5EF4-FFF2-40B4-BE49-F238E27FC236}">
                      <a16:creationId xmlns:a16="http://schemas.microsoft.com/office/drawing/2014/main" id="{3BC3FA29-40F1-4649-1D48-EE85856B2AF6}"/>
                    </a:ext>
                  </a:extLst>
                </p:cNvPr>
                <p:cNvSpPr/>
                <p:nvPr/>
              </p:nvSpPr>
              <p:spPr>
                <a:xfrm>
                  <a:off x="6781800" y="1828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4" name="Oval 129">
                  <a:extLst>
                    <a:ext uri="{FF2B5EF4-FFF2-40B4-BE49-F238E27FC236}">
                      <a16:creationId xmlns:a16="http://schemas.microsoft.com/office/drawing/2014/main" id="{894B4541-9525-01FB-49B9-4637DEE489F7}"/>
                    </a:ext>
                  </a:extLst>
                </p:cNvPr>
                <p:cNvSpPr/>
                <p:nvPr/>
              </p:nvSpPr>
              <p:spPr>
                <a:xfrm>
                  <a:off x="6705600" y="1676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5" name="Oval 130">
                  <a:extLst>
                    <a:ext uri="{FF2B5EF4-FFF2-40B4-BE49-F238E27FC236}">
                      <a16:creationId xmlns:a16="http://schemas.microsoft.com/office/drawing/2014/main" id="{3627331F-4E0C-F0ED-2ABD-96292E69DAA3}"/>
                    </a:ext>
                  </a:extLst>
                </p:cNvPr>
                <p:cNvSpPr/>
                <p:nvPr/>
              </p:nvSpPr>
              <p:spPr>
                <a:xfrm>
                  <a:off x="6629400" y="2057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6" name="Oval 131">
                  <a:extLst>
                    <a:ext uri="{FF2B5EF4-FFF2-40B4-BE49-F238E27FC236}">
                      <a16:creationId xmlns:a16="http://schemas.microsoft.com/office/drawing/2014/main" id="{2DCAB677-197B-C6CD-9AC7-A97E631380BB}"/>
                    </a:ext>
                  </a:extLst>
                </p:cNvPr>
                <p:cNvSpPr/>
                <p:nvPr/>
              </p:nvSpPr>
              <p:spPr>
                <a:xfrm>
                  <a:off x="6324600" y="24384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7" name="Oval 132">
                  <a:extLst>
                    <a:ext uri="{FF2B5EF4-FFF2-40B4-BE49-F238E27FC236}">
                      <a16:creationId xmlns:a16="http://schemas.microsoft.com/office/drawing/2014/main" id="{31F67862-93C6-8603-B3AE-545561A2D7EE}"/>
                    </a:ext>
                  </a:extLst>
                </p:cNvPr>
                <p:cNvSpPr/>
                <p:nvPr/>
              </p:nvSpPr>
              <p:spPr>
                <a:xfrm>
                  <a:off x="6553200" y="2362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8" name="Oval 133">
                  <a:extLst>
                    <a:ext uri="{FF2B5EF4-FFF2-40B4-BE49-F238E27FC236}">
                      <a16:creationId xmlns:a16="http://schemas.microsoft.com/office/drawing/2014/main" id="{CA409847-97B8-5D4C-6183-25F9BC31EC8B}"/>
                    </a:ext>
                  </a:extLst>
                </p:cNvPr>
                <p:cNvSpPr/>
                <p:nvPr/>
              </p:nvSpPr>
              <p:spPr>
                <a:xfrm>
                  <a:off x="6096000" y="2590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9" name="Oval 134">
                  <a:extLst>
                    <a:ext uri="{FF2B5EF4-FFF2-40B4-BE49-F238E27FC236}">
                      <a16:creationId xmlns:a16="http://schemas.microsoft.com/office/drawing/2014/main" id="{991DCD65-BA46-BCA6-3283-1CA6C5BCB001}"/>
                    </a:ext>
                  </a:extLst>
                </p:cNvPr>
                <p:cNvSpPr/>
                <p:nvPr/>
              </p:nvSpPr>
              <p:spPr>
                <a:xfrm>
                  <a:off x="5257800" y="2667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0" name="Oval 135">
                  <a:extLst>
                    <a:ext uri="{FF2B5EF4-FFF2-40B4-BE49-F238E27FC236}">
                      <a16:creationId xmlns:a16="http://schemas.microsoft.com/office/drawing/2014/main" id="{86E8719B-B46B-183F-5F27-B9CCAACBA8DA}"/>
                    </a:ext>
                  </a:extLst>
                </p:cNvPr>
                <p:cNvSpPr/>
                <p:nvPr/>
              </p:nvSpPr>
              <p:spPr>
                <a:xfrm>
                  <a:off x="5334000" y="30480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1" name="Oval 136">
                  <a:extLst>
                    <a:ext uri="{FF2B5EF4-FFF2-40B4-BE49-F238E27FC236}">
                      <a16:creationId xmlns:a16="http://schemas.microsoft.com/office/drawing/2014/main" id="{6ECBECF2-D563-B7DE-708F-6B23BE5ECC54}"/>
                    </a:ext>
                  </a:extLst>
                </p:cNvPr>
                <p:cNvSpPr/>
                <p:nvPr/>
              </p:nvSpPr>
              <p:spPr>
                <a:xfrm>
                  <a:off x="5562600" y="2819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82" name="Oval 137">
                  <a:extLst>
                    <a:ext uri="{FF2B5EF4-FFF2-40B4-BE49-F238E27FC236}">
                      <a16:creationId xmlns:a16="http://schemas.microsoft.com/office/drawing/2014/main" id="{ED316C49-A842-F693-6270-423F1AB18E5B}"/>
                    </a:ext>
                  </a:extLst>
                </p:cNvPr>
                <p:cNvSpPr/>
                <p:nvPr/>
              </p:nvSpPr>
              <p:spPr>
                <a:xfrm>
                  <a:off x="5791200" y="2590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3" name="Oval 138">
                  <a:extLst>
                    <a:ext uri="{FF2B5EF4-FFF2-40B4-BE49-F238E27FC236}">
                      <a16:creationId xmlns:a16="http://schemas.microsoft.com/office/drawing/2014/main" id="{9C8B6060-9819-F8A4-281D-E09516F916E0}"/>
                    </a:ext>
                  </a:extLst>
                </p:cNvPr>
                <p:cNvSpPr/>
                <p:nvPr/>
              </p:nvSpPr>
              <p:spPr>
                <a:xfrm>
                  <a:off x="5486400" y="26670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4" name="Oval 139">
                  <a:extLst>
                    <a:ext uri="{FF2B5EF4-FFF2-40B4-BE49-F238E27FC236}">
                      <a16:creationId xmlns:a16="http://schemas.microsoft.com/office/drawing/2014/main" id="{B8D7A55C-7671-DC32-C162-BCDDD2F5EF11}"/>
                    </a:ext>
                  </a:extLst>
                </p:cNvPr>
                <p:cNvSpPr/>
                <p:nvPr/>
              </p:nvSpPr>
              <p:spPr>
                <a:xfrm>
                  <a:off x="5257800" y="3276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5" name="Oval 140">
                  <a:extLst>
                    <a:ext uri="{FF2B5EF4-FFF2-40B4-BE49-F238E27FC236}">
                      <a16:creationId xmlns:a16="http://schemas.microsoft.com/office/drawing/2014/main" id="{731821AA-5D53-1515-5297-C8CC569B412B}"/>
                    </a:ext>
                  </a:extLst>
                </p:cNvPr>
                <p:cNvSpPr/>
                <p:nvPr/>
              </p:nvSpPr>
              <p:spPr>
                <a:xfrm>
                  <a:off x="5486400" y="3124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6" name="Oval 141">
                  <a:extLst>
                    <a:ext uri="{FF2B5EF4-FFF2-40B4-BE49-F238E27FC236}">
                      <a16:creationId xmlns:a16="http://schemas.microsoft.com/office/drawing/2014/main" id="{BD55F8BB-7999-CD70-8EC8-AF9A822C8D36}"/>
                    </a:ext>
                  </a:extLst>
                </p:cNvPr>
                <p:cNvSpPr/>
                <p:nvPr/>
              </p:nvSpPr>
              <p:spPr>
                <a:xfrm>
                  <a:off x="5943600" y="3048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7" name="Oval 142">
                  <a:extLst>
                    <a:ext uri="{FF2B5EF4-FFF2-40B4-BE49-F238E27FC236}">
                      <a16:creationId xmlns:a16="http://schemas.microsoft.com/office/drawing/2014/main" id="{84FB0010-506C-ADBD-133A-A8C2CE2E42FE}"/>
                    </a:ext>
                  </a:extLst>
                </p:cNvPr>
                <p:cNvSpPr/>
                <p:nvPr/>
              </p:nvSpPr>
              <p:spPr>
                <a:xfrm>
                  <a:off x="5867400" y="2895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8" name="Oval 143">
                  <a:extLst>
                    <a:ext uri="{FF2B5EF4-FFF2-40B4-BE49-F238E27FC236}">
                      <a16:creationId xmlns:a16="http://schemas.microsoft.com/office/drawing/2014/main" id="{8E5236C2-FD7A-C09B-7ABC-D15C958C3F6B}"/>
                    </a:ext>
                  </a:extLst>
                </p:cNvPr>
                <p:cNvSpPr/>
                <p:nvPr/>
              </p:nvSpPr>
              <p:spPr>
                <a:xfrm>
                  <a:off x="5715000" y="3276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9" name="Oval 144">
                  <a:extLst>
                    <a:ext uri="{FF2B5EF4-FFF2-40B4-BE49-F238E27FC236}">
                      <a16:creationId xmlns:a16="http://schemas.microsoft.com/office/drawing/2014/main" id="{4FCC7D0A-5D87-DD1B-5AA2-6EBB9146B7C8}"/>
                    </a:ext>
                  </a:extLst>
                </p:cNvPr>
                <p:cNvSpPr/>
                <p:nvPr/>
              </p:nvSpPr>
              <p:spPr>
                <a:xfrm>
                  <a:off x="5410200" y="3581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0" name="Oval 145">
                  <a:extLst>
                    <a:ext uri="{FF2B5EF4-FFF2-40B4-BE49-F238E27FC236}">
                      <a16:creationId xmlns:a16="http://schemas.microsoft.com/office/drawing/2014/main" id="{96C67D5A-EE00-7541-BD74-0C85371FC9D9}"/>
                    </a:ext>
                  </a:extLst>
                </p:cNvPr>
                <p:cNvSpPr/>
                <p:nvPr/>
              </p:nvSpPr>
              <p:spPr>
                <a:xfrm>
                  <a:off x="5791200" y="3657600"/>
                  <a:ext cx="304800" cy="3048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1" name="Oval 146">
                  <a:extLst>
                    <a:ext uri="{FF2B5EF4-FFF2-40B4-BE49-F238E27FC236}">
                      <a16:creationId xmlns:a16="http://schemas.microsoft.com/office/drawing/2014/main" id="{A9BBCEF2-91A4-B106-069D-FC36A565D53E}"/>
                    </a:ext>
                  </a:extLst>
                </p:cNvPr>
                <p:cNvSpPr/>
                <p:nvPr/>
              </p:nvSpPr>
              <p:spPr>
                <a:xfrm>
                  <a:off x="5257800" y="3810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2" name="Oval 147">
                  <a:extLst>
                    <a:ext uri="{FF2B5EF4-FFF2-40B4-BE49-F238E27FC236}">
                      <a16:creationId xmlns:a16="http://schemas.microsoft.com/office/drawing/2014/main" id="{CC251F64-5FBC-9B1B-4484-2409ED1471AD}"/>
                    </a:ext>
                  </a:extLst>
                </p:cNvPr>
                <p:cNvSpPr/>
                <p:nvPr/>
              </p:nvSpPr>
              <p:spPr>
                <a:xfrm>
                  <a:off x="6172200" y="2514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3" name="Oval 148">
                  <a:extLst>
                    <a:ext uri="{FF2B5EF4-FFF2-40B4-BE49-F238E27FC236}">
                      <a16:creationId xmlns:a16="http://schemas.microsoft.com/office/drawing/2014/main" id="{C8AAFD72-63DB-847A-F33F-520F4340FE55}"/>
                    </a:ext>
                  </a:extLst>
                </p:cNvPr>
                <p:cNvSpPr/>
                <p:nvPr/>
              </p:nvSpPr>
              <p:spPr>
                <a:xfrm>
                  <a:off x="6172200" y="2667000"/>
                  <a:ext cx="533400" cy="5334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4" name="Oval 149">
                  <a:extLst>
                    <a:ext uri="{FF2B5EF4-FFF2-40B4-BE49-F238E27FC236}">
                      <a16:creationId xmlns:a16="http://schemas.microsoft.com/office/drawing/2014/main" id="{7AE525B0-0CCF-C8A3-061F-70F63F1C16D4}"/>
                    </a:ext>
                  </a:extLst>
                </p:cNvPr>
                <p:cNvSpPr/>
                <p:nvPr/>
              </p:nvSpPr>
              <p:spPr>
                <a:xfrm>
                  <a:off x="6477000" y="2667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95" name="Oval 150">
                  <a:extLst>
                    <a:ext uri="{FF2B5EF4-FFF2-40B4-BE49-F238E27FC236}">
                      <a16:creationId xmlns:a16="http://schemas.microsoft.com/office/drawing/2014/main" id="{E054B130-D7CC-C557-1C5F-3333C955AFAA}"/>
                    </a:ext>
                  </a:extLst>
                </p:cNvPr>
                <p:cNvSpPr/>
                <p:nvPr/>
              </p:nvSpPr>
              <p:spPr>
                <a:xfrm>
                  <a:off x="6705600" y="24384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6" name="Oval 151">
                  <a:extLst>
                    <a:ext uri="{FF2B5EF4-FFF2-40B4-BE49-F238E27FC236}">
                      <a16:creationId xmlns:a16="http://schemas.microsoft.com/office/drawing/2014/main" id="{735FABCA-F441-3AB2-BA5B-ACEF5575FFAC}"/>
                    </a:ext>
                  </a:extLst>
                </p:cNvPr>
                <p:cNvSpPr/>
                <p:nvPr/>
              </p:nvSpPr>
              <p:spPr>
                <a:xfrm>
                  <a:off x="6324600" y="2667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7" name="Oval 152">
                  <a:extLst>
                    <a:ext uri="{FF2B5EF4-FFF2-40B4-BE49-F238E27FC236}">
                      <a16:creationId xmlns:a16="http://schemas.microsoft.com/office/drawing/2014/main" id="{D52827CD-05E9-DDB5-D748-26A4465BE14C}"/>
                    </a:ext>
                  </a:extLst>
                </p:cNvPr>
                <p:cNvSpPr/>
                <p:nvPr/>
              </p:nvSpPr>
              <p:spPr>
                <a:xfrm>
                  <a:off x="6172200" y="3124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8" name="Oval 153">
                  <a:extLst>
                    <a:ext uri="{FF2B5EF4-FFF2-40B4-BE49-F238E27FC236}">
                      <a16:creationId xmlns:a16="http://schemas.microsoft.com/office/drawing/2014/main" id="{87B532EB-D40B-66D0-DC6A-0AD3836CCCFD}"/>
                    </a:ext>
                  </a:extLst>
                </p:cNvPr>
                <p:cNvSpPr/>
                <p:nvPr/>
              </p:nvSpPr>
              <p:spPr>
                <a:xfrm>
                  <a:off x="6400800" y="29718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9" name="Oval 154">
                  <a:extLst>
                    <a:ext uri="{FF2B5EF4-FFF2-40B4-BE49-F238E27FC236}">
                      <a16:creationId xmlns:a16="http://schemas.microsoft.com/office/drawing/2014/main" id="{1793B2AC-1267-EF25-B57D-7C437EEBEE4E}"/>
                    </a:ext>
                  </a:extLst>
                </p:cNvPr>
                <p:cNvSpPr/>
                <p:nvPr/>
              </p:nvSpPr>
              <p:spPr>
                <a:xfrm>
                  <a:off x="6858000" y="2895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0" name="Oval 155">
                  <a:extLst>
                    <a:ext uri="{FF2B5EF4-FFF2-40B4-BE49-F238E27FC236}">
                      <a16:creationId xmlns:a16="http://schemas.microsoft.com/office/drawing/2014/main" id="{7047B70C-CCE5-05D1-8EE5-4F5B0BA7D4B9}"/>
                    </a:ext>
                  </a:extLst>
                </p:cNvPr>
                <p:cNvSpPr/>
                <p:nvPr/>
              </p:nvSpPr>
              <p:spPr>
                <a:xfrm>
                  <a:off x="6781800" y="2743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1" name="Oval 156">
                  <a:extLst>
                    <a:ext uri="{FF2B5EF4-FFF2-40B4-BE49-F238E27FC236}">
                      <a16:creationId xmlns:a16="http://schemas.microsoft.com/office/drawing/2014/main" id="{56FBDCA3-2836-D605-573C-699D21349F85}"/>
                    </a:ext>
                  </a:extLst>
                </p:cNvPr>
                <p:cNvSpPr/>
                <p:nvPr/>
              </p:nvSpPr>
              <p:spPr>
                <a:xfrm>
                  <a:off x="6629400" y="31242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2" name="Oval 157">
                  <a:extLst>
                    <a:ext uri="{FF2B5EF4-FFF2-40B4-BE49-F238E27FC236}">
                      <a16:creationId xmlns:a16="http://schemas.microsoft.com/office/drawing/2014/main" id="{D16A5BEC-3550-122D-3978-A416ECE25A63}"/>
                    </a:ext>
                  </a:extLst>
                </p:cNvPr>
                <p:cNvSpPr/>
                <p:nvPr/>
              </p:nvSpPr>
              <p:spPr>
                <a:xfrm>
                  <a:off x="6324600" y="3429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3" name="Oval 158">
                  <a:extLst>
                    <a:ext uri="{FF2B5EF4-FFF2-40B4-BE49-F238E27FC236}">
                      <a16:creationId xmlns:a16="http://schemas.microsoft.com/office/drawing/2014/main" id="{0FB15DC0-3C2C-8581-FA3B-E9A4CF84679D}"/>
                    </a:ext>
                  </a:extLst>
                </p:cNvPr>
                <p:cNvSpPr/>
                <p:nvPr/>
              </p:nvSpPr>
              <p:spPr>
                <a:xfrm>
                  <a:off x="6629400" y="34290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4" name="Oval 159">
                  <a:extLst>
                    <a:ext uri="{FF2B5EF4-FFF2-40B4-BE49-F238E27FC236}">
                      <a16:creationId xmlns:a16="http://schemas.microsoft.com/office/drawing/2014/main" id="{02852DBE-3A7A-D1B7-62D6-A1264894EEB3}"/>
                    </a:ext>
                  </a:extLst>
                </p:cNvPr>
                <p:cNvSpPr/>
                <p:nvPr/>
              </p:nvSpPr>
              <p:spPr>
                <a:xfrm>
                  <a:off x="6172200" y="3657600"/>
                  <a:ext cx="381000" cy="381000"/>
                </a:xfrm>
                <a:prstGeom prst="ellipse">
                  <a:avLst/>
                </a:prstGeom>
                <a:gradFill flip="none" rotWithShape="1">
                  <a:gsLst>
                    <a:gs pos="0">
                      <a:srgbClr val="D4DEFF"/>
                    </a:gs>
                    <a:gs pos="72000">
                      <a:schemeClr val="tx1">
                        <a:lumMod val="85000"/>
                        <a:lumOff val="15000"/>
                      </a:schemeClr>
                    </a:gs>
                    <a:gs pos="100000">
                      <a:srgbClr val="96AB94"/>
                    </a:gs>
                  </a:gsLst>
                  <a:path path="circle">
                    <a:fillToRect r="100000" b="100000"/>
                  </a:path>
                  <a:tileRect l="-100000" t="-100000"/>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340" name="Straight Arrow Connector 161">
                <a:extLst>
                  <a:ext uri="{FF2B5EF4-FFF2-40B4-BE49-F238E27FC236}">
                    <a16:creationId xmlns:a16="http://schemas.microsoft.com/office/drawing/2014/main" id="{674EF05C-D3B3-98BB-AC41-115FDC172F6D}"/>
                  </a:ext>
                </a:extLst>
              </p:cNvPr>
              <p:cNvCxnSpPr>
                <a:stCxn id="338" idx="6"/>
              </p:cNvCxnSpPr>
              <p:nvPr/>
            </p:nvCxnSpPr>
            <p:spPr>
              <a:xfrm>
                <a:off x="1066800" y="1600200"/>
                <a:ext cx="1066800" cy="1588"/>
              </a:xfrm>
              <a:prstGeom prst="straightConnector1">
                <a:avLst/>
              </a:prstGeom>
              <a:ln w="38100" cap="rnd">
                <a:solidFill>
                  <a:srgbClr val="FF0000"/>
                </a:solidFill>
                <a:bevel/>
                <a:headEnd type="none" w="med" len="med"/>
                <a:tailEnd type="stealth" w="lg" len="lg"/>
              </a:ln>
              <a:scene3d>
                <a:camera prst="orthographicFront">
                  <a:rot lat="21301142" lon="301140" rev="21573786"/>
                </a:camera>
                <a:lightRig rig="threePt" dir="t"/>
              </a:scene3d>
            </p:spPr>
            <p:style>
              <a:lnRef idx="1">
                <a:schemeClr val="accent1"/>
              </a:lnRef>
              <a:fillRef idx="0">
                <a:schemeClr val="accent1"/>
              </a:fillRef>
              <a:effectRef idx="0">
                <a:schemeClr val="accent1"/>
              </a:effectRef>
              <a:fontRef idx="minor">
                <a:schemeClr val="tx1"/>
              </a:fontRef>
            </p:style>
          </p:cxnSp>
          <p:cxnSp>
            <p:nvCxnSpPr>
              <p:cNvPr id="341" name="Straight Connector 163">
                <a:extLst>
                  <a:ext uri="{FF2B5EF4-FFF2-40B4-BE49-F238E27FC236}">
                    <a16:creationId xmlns:a16="http://schemas.microsoft.com/office/drawing/2014/main" id="{4E06E91D-1777-58AC-BA29-1418BA72573D}"/>
                  </a:ext>
                </a:extLst>
              </p:cNvPr>
              <p:cNvCxnSpPr/>
              <p:nvPr/>
            </p:nvCxnSpPr>
            <p:spPr>
              <a:xfrm>
                <a:off x="2057148" y="1590752"/>
                <a:ext cx="17537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2" name="Straight Connector 180">
                <a:extLst>
                  <a:ext uri="{FF2B5EF4-FFF2-40B4-BE49-F238E27FC236}">
                    <a16:creationId xmlns:a16="http://schemas.microsoft.com/office/drawing/2014/main" id="{89DA0C81-4B36-16CA-3C01-9E1503F4DF98}"/>
                  </a:ext>
                </a:extLst>
              </p:cNvPr>
              <p:cNvCxnSpPr/>
              <p:nvPr/>
            </p:nvCxnSpPr>
            <p:spPr>
              <a:xfrm>
                <a:off x="4344207" y="1600677"/>
                <a:ext cx="1513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3" name="Straight Connector 184">
                <a:extLst>
                  <a:ext uri="{FF2B5EF4-FFF2-40B4-BE49-F238E27FC236}">
                    <a16:creationId xmlns:a16="http://schemas.microsoft.com/office/drawing/2014/main" id="{4983635D-8C73-6F39-879F-EF8FC2158FB7}"/>
                  </a:ext>
                </a:extLst>
              </p:cNvPr>
              <p:cNvCxnSpPr/>
              <p:nvPr/>
            </p:nvCxnSpPr>
            <p:spPr>
              <a:xfrm flipV="1">
                <a:off x="4495521" y="838964"/>
                <a:ext cx="915319" cy="7617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4" name="Straight Connector 186">
                <a:extLst>
                  <a:ext uri="{FF2B5EF4-FFF2-40B4-BE49-F238E27FC236}">
                    <a16:creationId xmlns:a16="http://schemas.microsoft.com/office/drawing/2014/main" id="{5364515E-EA95-FD89-B676-6B1A1A823F21}"/>
                  </a:ext>
                </a:extLst>
              </p:cNvPr>
              <p:cNvCxnSpPr/>
              <p:nvPr/>
            </p:nvCxnSpPr>
            <p:spPr>
              <a:xfrm rot="16200000" flipH="1">
                <a:off x="4686325" y="1563479"/>
                <a:ext cx="1600343" cy="1513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5" name="Straight Connector 188">
                <a:extLst>
                  <a:ext uri="{FF2B5EF4-FFF2-40B4-BE49-F238E27FC236}">
                    <a16:creationId xmlns:a16="http://schemas.microsoft.com/office/drawing/2014/main" id="{FDC06124-A667-DBD7-5B7A-2E0263780F43}"/>
                  </a:ext>
                </a:extLst>
              </p:cNvPr>
              <p:cNvCxnSpPr/>
              <p:nvPr/>
            </p:nvCxnSpPr>
            <p:spPr>
              <a:xfrm rot="5400000" flipH="1" flipV="1">
                <a:off x="5218448" y="1562285"/>
                <a:ext cx="1220727" cy="5333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6" name="Straight Connector 190">
                <a:extLst>
                  <a:ext uri="{FF2B5EF4-FFF2-40B4-BE49-F238E27FC236}">
                    <a16:creationId xmlns:a16="http://schemas.microsoft.com/office/drawing/2014/main" id="{5F2D4A81-3359-5208-5CFA-8AECBAA6D4C6}"/>
                  </a:ext>
                </a:extLst>
              </p:cNvPr>
              <p:cNvCxnSpPr/>
              <p:nvPr/>
            </p:nvCxnSpPr>
            <p:spPr>
              <a:xfrm rot="10800000" flipV="1">
                <a:off x="4800627" y="1218579"/>
                <a:ext cx="1294843" cy="7617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7" name="Straight Connector 192">
                <a:extLst>
                  <a:ext uri="{FF2B5EF4-FFF2-40B4-BE49-F238E27FC236}">
                    <a16:creationId xmlns:a16="http://schemas.microsoft.com/office/drawing/2014/main" id="{61ED2FE2-7F38-7E85-6C0C-87D28C3D3BCE}"/>
                  </a:ext>
                </a:extLst>
              </p:cNvPr>
              <p:cNvCxnSpPr/>
              <p:nvPr/>
            </p:nvCxnSpPr>
            <p:spPr>
              <a:xfrm>
                <a:off x="4800627" y="1980294"/>
                <a:ext cx="838423" cy="6872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8" name="Straight Connector 194">
                <a:extLst>
                  <a:ext uri="{FF2B5EF4-FFF2-40B4-BE49-F238E27FC236}">
                    <a16:creationId xmlns:a16="http://schemas.microsoft.com/office/drawing/2014/main" id="{B7810131-537B-7790-0EA1-A4D3AB6A528D}"/>
                  </a:ext>
                </a:extLst>
              </p:cNvPr>
              <p:cNvCxnSpPr/>
              <p:nvPr/>
            </p:nvCxnSpPr>
            <p:spPr>
              <a:xfrm rot="5400000">
                <a:off x="2643618" y="2306725"/>
                <a:ext cx="1451475" cy="1299804"/>
              </a:xfrm>
              <a:prstGeom prst="line">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cxnSp>
          <p:nvCxnSpPr>
            <p:cNvPr id="336" name="Straight Connector 529">
              <a:extLst>
                <a:ext uri="{FF2B5EF4-FFF2-40B4-BE49-F238E27FC236}">
                  <a16:creationId xmlns:a16="http://schemas.microsoft.com/office/drawing/2014/main" id="{AC364459-B670-2023-8A85-70B98B01DB2C}"/>
                </a:ext>
              </a:extLst>
            </p:cNvPr>
            <p:cNvCxnSpPr/>
            <p:nvPr/>
          </p:nvCxnSpPr>
          <p:spPr>
            <a:xfrm rot="16200000" flipH="1">
              <a:off x="3167106" y="2426072"/>
              <a:ext cx="279477" cy="10128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7" name="TextBox 534">
              <a:extLst>
                <a:ext uri="{FF2B5EF4-FFF2-40B4-BE49-F238E27FC236}">
                  <a16:creationId xmlns:a16="http://schemas.microsoft.com/office/drawing/2014/main" id="{11D9E1B5-3B7E-CCFB-2C16-737D6738D729}"/>
                </a:ext>
              </a:extLst>
            </p:cNvPr>
            <p:cNvSpPr txBox="1">
              <a:spLocks noChangeArrowheads="1"/>
            </p:cNvSpPr>
            <p:nvPr/>
          </p:nvSpPr>
          <p:spPr bwMode="auto">
            <a:xfrm>
              <a:off x="533400" y="1828884"/>
              <a:ext cx="609618" cy="366814"/>
            </a:xfrm>
            <a:prstGeom prst="rect">
              <a:avLst/>
            </a:prstGeom>
            <a:noFill/>
            <a:ln w="9525">
              <a:noFill/>
              <a:miter lim="800000"/>
              <a:headEnd/>
              <a:tailEnd/>
            </a:ln>
          </p:spPr>
          <p:txBody>
            <a:bodyPr>
              <a:spAutoFit/>
            </a:bodyPr>
            <a:lstStyle/>
            <a:p>
              <a:r>
                <a:rPr lang="en-US" baseline="30000">
                  <a:latin typeface="Calibri" pitchFamily="34" charset="0"/>
                  <a:cs typeface="Arial" charset="0"/>
                </a:rPr>
                <a:t>1</a:t>
              </a:r>
              <a:r>
                <a:rPr lang="en-US">
                  <a:latin typeface="Calibri" pitchFamily="34" charset="0"/>
                  <a:cs typeface="Arial" charset="0"/>
                </a:rPr>
                <a:t>n</a:t>
              </a:r>
              <a:r>
                <a:rPr lang="en-US" baseline="-25000">
                  <a:latin typeface="Calibri" pitchFamily="34" charset="0"/>
                  <a:cs typeface="Arial" charset="0"/>
                </a:rPr>
                <a:t>0</a:t>
              </a:r>
            </a:p>
          </p:txBody>
        </p:sp>
      </p:grpSp>
      <p:sp>
        <p:nvSpPr>
          <p:cNvPr id="505" name="TextBox 535">
            <a:extLst>
              <a:ext uri="{FF2B5EF4-FFF2-40B4-BE49-F238E27FC236}">
                <a16:creationId xmlns:a16="http://schemas.microsoft.com/office/drawing/2014/main" id="{33C62339-4A82-CD1C-2D29-DB22E66F2C6B}"/>
              </a:ext>
            </a:extLst>
          </p:cNvPr>
          <p:cNvSpPr txBox="1">
            <a:spLocks noChangeArrowheads="1"/>
          </p:cNvSpPr>
          <p:nvPr/>
        </p:nvSpPr>
        <p:spPr bwMode="auto">
          <a:xfrm>
            <a:off x="2790078" y="4798262"/>
            <a:ext cx="609600" cy="366713"/>
          </a:xfrm>
          <a:prstGeom prst="rect">
            <a:avLst/>
          </a:prstGeom>
          <a:noFill/>
          <a:ln w="9525">
            <a:noFill/>
            <a:miter lim="800000"/>
            <a:headEnd/>
            <a:tailEnd/>
          </a:ln>
        </p:spPr>
        <p:txBody>
          <a:bodyPr>
            <a:spAutoFit/>
          </a:bodyPr>
          <a:lstStyle/>
          <a:p>
            <a:r>
              <a:rPr lang="en-US" baseline="30000">
                <a:latin typeface="Calibri" pitchFamily="34" charset="0"/>
                <a:cs typeface="Arial" charset="0"/>
              </a:rPr>
              <a:t>1</a:t>
            </a:r>
            <a:r>
              <a:rPr lang="en-US">
                <a:latin typeface="Calibri" pitchFamily="34" charset="0"/>
                <a:cs typeface="Arial" charset="0"/>
              </a:rPr>
              <a:t>n</a:t>
            </a:r>
            <a:r>
              <a:rPr lang="en-US" baseline="-25000">
                <a:latin typeface="Calibri" pitchFamily="34" charset="0"/>
                <a:cs typeface="Arial" charset="0"/>
              </a:rPr>
              <a:t>0</a:t>
            </a:r>
          </a:p>
        </p:txBody>
      </p:sp>
      <p:sp>
        <p:nvSpPr>
          <p:cNvPr id="506" name="TextBox 522">
            <a:extLst>
              <a:ext uri="{FF2B5EF4-FFF2-40B4-BE49-F238E27FC236}">
                <a16:creationId xmlns:a16="http://schemas.microsoft.com/office/drawing/2014/main" id="{A3501F15-DFA8-49D0-8FDB-5A4BA0A720E8}"/>
              </a:ext>
            </a:extLst>
          </p:cNvPr>
          <p:cNvSpPr txBox="1">
            <a:spLocks noChangeArrowheads="1"/>
          </p:cNvSpPr>
          <p:nvPr/>
        </p:nvSpPr>
        <p:spPr bwMode="auto">
          <a:xfrm>
            <a:off x="3522637" y="3533918"/>
            <a:ext cx="7705725" cy="396875"/>
          </a:xfrm>
          <a:prstGeom prst="rect">
            <a:avLst/>
          </a:prstGeom>
          <a:noFill/>
          <a:ln w="9525">
            <a:noFill/>
            <a:miter lim="800000"/>
            <a:headEnd/>
            <a:tailEnd/>
          </a:ln>
        </p:spPr>
        <p:txBody>
          <a:bodyPr>
            <a:spAutoFit/>
          </a:bodyPr>
          <a:lstStyle/>
          <a:p>
            <a:pPr algn="ctr"/>
            <a:r>
              <a:rPr lang="en-US" sz="2000" b="1">
                <a:cs typeface="Arial" charset="0"/>
              </a:rPr>
              <a:t>Cold neutron reflector</a:t>
            </a:r>
            <a:r>
              <a:rPr lang="ru-RU" sz="2000" b="1">
                <a:cs typeface="Arial" charset="0"/>
              </a:rPr>
              <a:t> </a:t>
            </a:r>
            <a:r>
              <a:rPr lang="ru-RU"/>
              <a:t>(</a:t>
            </a:r>
            <a:r>
              <a:rPr lang="en-US"/>
              <a:t>E&lt;</a:t>
            </a:r>
            <a:r>
              <a:rPr lang="ru-RU"/>
              <a:t>5</a:t>
            </a:r>
            <a:r>
              <a:rPr lang="en-US"/>
              <a:t>·</a:t>
            </a:r>
            <a:r>
              <a:rPr lang="ru-RU"/>
              <a:t>10</a:t>
            </a:r>
            <a:r>
              <a:rPr lang="ru-RU" baseline="30000"/>
              <a:t>-3</a:t>
            </a:r>
            <a:r>
              <a:rPr lang="ru-RU"/>
              <a:t> </a:t>
            </a:r>
            <a:r>
              <a:rPr lang="en-US"/>
              <a:t>eV</a:t>
            </a:r>
            <a:r>
              <a:rPr lang="ru-RU"/>
              <a:t>)</a:t>
            </a:r>
            <a:r>
              <a:rPr lang="ru-RU" sz="2000" b="1">
                <a:cs typeface="Arial" charset="0"/>
              </a:rPr>
              <a:t> </a:t>
            </a:r>
            <a:endParaRPr lang="en-US" sz="2000" b="1">
              <a:cs typeface="Arial" charset="0"/>
            </a:endParaRPr>
          </a:p>
        </p:txBody>
      </p:sp>
      <p:sp>
        <p:nvSpPr>
          <p:cNvPr id="507" name="TextBox 535">
            <a:extLst>
              <a:ext uri="{FF2B5EF4-FFF2-40B4-BE49-F238E27FC236}">
                <a16:creationId xmlns:a16="http://schemas.microsoft.com/office/drawing/2014/main" id="{12DC756D-1962-756E-696C-209086417388}"/>
              </a:ext>
            </a:extLst>
          </p:cNvPr>
          <p:cNvSpPr txBox="1">
            <a:spLocks noChangeArrowheads="1"/>
          </p:cNvSpPr>
          <p:nvPr/>
        </p:nvSpPr>
        <p:spPr bwMode="auto">
          <a:xfrm>
            <a:off x="3869578" y="4006098"/>
            <a:ext cx="609600" cy="366712"/>
          </a:xfrm>
          <a:prstGeom prst="rect">
            <a:avLst/>
          </a:prstGeom>
          <a:noFill/>
          <a:ln w="9525">
            <a:noFill/>
            <a:miter lim="800000"/>
            <a:headEnd/>
            <a:tailEnd/>
          </a:ln>
        </p:spPr>
        <p:txBody>
          <a:bodyPr>
            <a:spAutoFit/>
          </a:bodyPr>
          <a:lstStyle/>
          <a:p>
            <a:r>
              <a:rPr lang="en-US" baseline="30000">
                <a:latin typeface="Calibri" pitchFamily="34" charset="0"/>
                <a:cs typeface="Arial" charset="0"/>
              </a:rPr>
              <a:t>1</a:t>
            </a:r>
            <a:r>
              <a:rPr lang="en-US">
                <a:latin typeface="Calibri" pitchFamily="34" charset="0"/>
                <a:cs typeface="Arial" charset="0"/>
              </a:rPr>
              <a:t>n</a:t>
            </a:r>
            <a:r>
              <a:rPr lang="en-US" baseline="-25000">
                <a:latin typeface="Calibri" pitchFamily="34" charset="0"/>
                <a:cs typeface="Arial" charset="0"/>
              </a:rPr>
              <a:t>0</a:t>
            </a:r>
          </a:p>
        </p:txBody>
      </p:sp>
      <p:sp>
        <p:nvSpPr>
          <p:cNvPr id="508" name="Rectangle 1454">
            <a:extLst>
              <a:ext uri="{FF2B5EF4-FFF2-40B4-BE49-F238E27FC236}">
                <a16:creationId xmlns:a16="http://schemas.microsoft.com/office/drawing/2014/main" id="{B36ADA17-CBD8-F51F-B3E5-442473C1CC1C}"/>
              </a:ext>
            </a:extLst>
          </p:cNvPr>
          <p:cNvSpPr>
            <a:spLocks noChangeArrowheads="1"/>
          </p:cNvSpPr>
          <p:nvPr/>
        </p:nvSpPr>
        <p:spPr bwMode="auto">
          <a:xfrm>
            <a:off x="2255932" y="1124484"/>
            <a:ext cx="4189352" cy="400110"/>
          </a:xfrm>
          <a:prstGeom prst="rect">
            <a:avLst/>
          </a:prstGeom>
          <a:noFill/>
          <a:ln w="9525">
            <a:noFill/>
            <a:miter lim="800000"/>
            <a:headEnd/>
            <a:tailEnd/>
          </a:ln>
          <a:effectLst/>
        </p:spPr>
        <p:txBody>
          <a:bodyPr wrap="none">
            <a:spAutoFit/>
          </a:bodyPr>
          <a:lstStyle/>
          <a:p>
            <a:r>
              <a:rPr lang="en-US" sz="2000" b="1"/>
              <a:t>Very cold neutron reflector</a:t>
            </a:r>
            <a:r>
              <a:rPr lang="ru-RU" b="1"/>
              <a:t> </a:t>
            </a:r>
            <a:r>
              <a:rPr lang="ru-RU"/>
              <a:t>(</a:t>
            </a:r>
            <a:r>
              <a:rPr lang="en-US"/>
              <a:t>E&lt;</a:t>
            </a:r>
            <a:r>
              <a:rPr lang="ru-RU"/>
              <a:t>10</a:t>
            </a:r>
            <a:r>
              <a:rPr lang="ru-RU" baseline="30000"/>
              <a:t>-4</a:t>
            </a:r>
            <a:r>
              <a:rPr lang="ru-RU"/>
              <a:t> </a:t>
            </a:r>
            <a:r>
              <a:rPr lang="en-US"/>
              <a:t>eV</a:t>
            </a:r>
            <a:r>
              <a:rPr lang="ru-RU"/>
              <a:t>) </a:t>
            </a:r>
            <a:endParaRPr lang="en-US"/>
          </a:p>
        </p:txBody>
      </p:sp>
      <p:sp>
        <p:nvSpPr>
          <p:cNvPr id="509" name="TextBox 508">
            <a:extLst>
              <a:ext uri="{FF2B5EF4-FFF2-40B4-BE49-F238E27FC236}">
                <a16:creationId xmlns:a16="http://schemas.microsoft.com/office/drawing/2014/main" id="{DCB47833-32FE-FD0D-582D-4566C614C31E}"/>
              </a:ext>
            </a:extLst>
          </p:cNvPr>
          <p:cNvSpPr txBox="1"/>
          <p:nvPr/>
        </p:nvSpPr>
        <p:spPr>
          <a:xfrm>
            <a:off x="7468499" y="5433020"/>
            <a:ext cx="4330900" cy="923330"/>
          </a:xfrm>
          <a:prstGeom prst="rect">
            <a:avLst/>
          </a:prstGeom>
          <a:noFill/>
        </p:spPr>
        <p:txBody>
          <a:bodyPr wrap="square">
            <a:spAutoFit/>
          </a:bodyPr>
          <a:lstStyle/>
          <a:p>
            <a:pPr algn="just"/>
            <a:r>
              <a:rPr lang="en-US"/>
              <a:t>Impurity losses should not be significant since the path inside the powder is relatively small, and the neutron velocity is higher.</a:t>
            </a:r>
            <a:endParaRPr lang="ru-RU"/>
          </a:p>
        </p:txBody>
      </p:sp>
      <p:sp>
        <p:nvSpPr>
          <p:cNvPr id="3" name="Номер слайда 2"/>
          <p:cNvSpPr>
            <a:spLocks noGrp="1"/>
          </p:cNvSpPr>
          <p:nvPr>
            <p:ph type="sldNum" sz="quarter" idx="12"/>
          </p:nvPr>
        </p:nvSpPr>
        <p:spPr/>
        <p:txBody>
          <a:bodyPr/>
          <a:lstStyle/>
          <a:p>
            <a:fld id="{1DE01969-94A4-40D7-99FB-CC04F57F5503}" type="slidenum">
              <a:rPr lang="ru-RU" smtClean="0"/>
              <a:pPr/>
              <a:t>20</a:t>
            </a:fld>
            <a:endParaRPr lang="ru-RU" dirty="0"/>
          </a:p>
        </p:txBody>
      </p:sp>
    </p:spTree>
    <p:extLst>
      <p:ext uri="{BB962C8B-B14F-4D97-AF65-F5344CB8AC3E}">
        <p14:creationId xmlns:p14="http://schemas.microsoft.com/office/powerpoint/2010/main" val="12958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Квазизеркальное отражение холодных нейтронов (ХН)</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grpSp>
        <p:nvGrpSpPr>
          <p:cNvPr id="510" name="Группа 509">
            <a:extLst>
              <a:ext uri="{FF2B5EF4-FFF2-40B4-BE49-F238E27FC236}">
                <a16:creationId xmlns:a16="http://schemas.microsoft.com/office/drawing/2014/main" id="{0638DC34-69ED-D82B-1661-523B71CC83C2}"/>
              </a:ext>
            </a:extLst>
          </p:cNvPr>
          <p:cNvGrpSpPr/>
          <p:nvPr/>
        </p:nvGrpSpPr>
        <p:grpSpPr>
          <a:xfrm>
            <a:off x="940259" y="1187903"/>
            <a:ext cx="8857555" cy="3956450"/>
            <a:chOff x="251520" y="1196977"/>
            <a:chExt cx="8857555" cy="3956450"/>
          </a:xfrm>
        </p:grpSpPr>
        <p:sp>
          <p:nvSpPr>
            <p:cNvPr id="511" name="Text Box 1451">
              <a:extLst>
                <a:ext uri="{FF2B5EF4-FFF2-40B4-BE49-F238E27FC236}">
                  <a16:creationId xmlns:a16="http://schemas.microsoft.com/office/drawing/2014/main" id="{FAC89B61-1595-10F8-6AEE-780AD80A9283}"/>
                </a:ext>
              </a:extLst>
            </p:cNvPr>
            <p:cNvSpPr txBox="1">
              <a:spLocks noChangeArrowheads="1"/>
            </p:cNvSpPr>
            <p:nvPr/>
          </p:nvSpPr>
          <p:spPr bwMode="auto">
            <a:xfrm>
              <a:off x="466725" y="1196977"/>
              <a:ext cx="8642350" cy="366713"/>
            </a:xfrm>
            <a:prstGeom prst="rect">
              <a:avLst/>
            </a:prstGeom>
            <a:noFill/>
            <a:ln w="9525">
              <a:noFill/>
              <a:miter lim="800000"/>
              <a:headEnd/>
              <a:tailEnd/>
            </a:ln>
            <a:effectLst/>
          </p:spPr>
          <p:txBody>
            <a:bodyPr>
              <a:spAutoFit/>
            </a:bodyPr>
            <a:lstStyle/>
            <a:p>
              <a:endParaRPr lang="ru-RU"/>
            </a:p>
          </p:txBody>
        </p:sp>
        <p:grpSp>
          <p:nvGrpSpPr>
            <p:cNvPr id="512" name="Group 72">
              <a:extLst>
                <a:ext uri="{FF2B5EF4-FFF2-40B4-BE49-F238E27FC236}">
                  <a16:creationId xmlns:a16="http://schemas.microsoft.com/office/drawing/2014/main" id="{0C15DE40-68C1-A2F9-6868-4D8B162365B9}"/>
                </a:ext>
              </a:extLst>
            </p:cNvPr>
            <p:cNvGrpSpPr>
              <a:grpSpLocks/>
            </p:cNvGrpSpPr>
            <p:nvPr/>
          </p:nvGrpSpPr>
          <p:grpSpPr bwMode="auto">
            <a:xfrm>
              <a:off x="251520" y="1412778"/>
              <a:ext cx="8496944" cy="3740649"/>
              <a:chOff x="1702" y="1162"/>
              <a:chExt cx="9245" cy="4071"/>
            </a:xfrm>
          </p:grpSpPr>
          <p:grpSp>
            <p:nvGrpSpPr>
              <p:cNvPr id="513" name="Group 73">
                <a:extLst>
                  <a:ext uri="{FF2B5EF4-FFF2-40B4-BE49-F238E27FC236}">
                    <a16:creationId xmlns:a16="http://schemas.microsoft.com/office/drawing/2014/main" id="{B66C8F74-1A32-D9EC-B228-0C5EBA18272E}"/>
                  </a:ext>
                </a:extLst>
              </p:cNvPr>
              <p:cNvGrpSpPr>
                <a:grpSpLocks/>
              </p:cNvGrpSpPr>
              <p:nvPr/>
            </p:nvGrpSpPr>
            <p:grpSpPr bwMode="auto">
              <a:xfrm>
                <a:off x="1702" y="1162"/>
                <a:ext cx="9245" cy="4071"/>
                <a:chOff x="1702" y="1162"/>
                <a:chExt cx="9245" cy="4071"/>
              </a:xfrm>
            </p:grpSpPr>
            <p:sp>
              <p:nvSpPr>
                <p:cNvPr id="516" name="Text Box 74">
                  <a:extLst>
                    <a:ext uri="{FF2B5EF4-FFF2-40B4-BE49-F238E27FC236}">
                      <a16:creationId xmlns:a16="http://schemas.microsoft.com/office/drawing/2014/main" id="{602F3CC5-BAB9-E137-C091-D0F3F2D59341}"/>
                    </a:ext>
                  </a:extLst>
                </p:cNvPr>
                <p:cNvSpPr txBox="1">
                  <a:spLocks noChangeArrowheads="1"/>
                </p:cNvSpPr>
                <p:nvPr/>
              </p:nvSpPr>
              <p:spPr bwMode="auto">
                <a:xfrm>
                  <a:off x="5743" y="1162"/>
                  <a:ext cx="830" cy="2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defTabSz="914400" eaLnBrk="1" fontAlgn="base" latinLnBrk="0" hangingPunct="1">
                    <a:lnSpc>
                      <a:spcPct val="100000"/>
                    </a:lnSpc>
                    <a:spcBef>
                      <a:spcPct val="0"/>
                    </a:spcBef>
                    <a:spcAft>
                      <a:spcPts val="1000"/>
                    </a:spcAft>
                    <a:buClrTx/>
                    <a:buSzTx/>
                    <a:buFontTx/>
                    <a:buNone/>
                    <a:tabLst/>
                    <a:defRPr/>
                  </a:pPr>
                  <a:r>
                    <a:rPr kumimoji="0" lang="en-US" sz="1100" b="0" i="0" u="none" strike="noStrike" kern="0" cap="none" spc="0" normalizeH="0" baseline="0" noProof="0">
                      <a:ln>
                        <a:noFill/>
                      </a:ln>
                      <a:solidFill>
                        <a:prstClr val="black"/>
                      </a:solidFill>
                      <a:effectLst/>
                      <a:uLnTx/>
                      <a:uFillTx/>
                      <a:cs typeface="Arial" pitchFamily="34" charset="0"/>
                    </a:rPr>
                    <a:t>147 mm</a:t>
                  </a:r>
                  <a:endParaRPr kumimoji="0" lang="ru-RU"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517" name="Line 75">
                  <a:extLst>
                    <a:ext uri="{FF2B5EF4-FFF2-40B4-BE49-F238E27FC236}">
                      <a16:creationId xmlns:a16="http://schemas.microsoft.com/office/drawing/2014/main" id="{5C6AADF4-F604-C3EC-1B03-B8AE82D48C9E}"/>
                    </a:ext>
                  </a:extLst>
                </p:cNvPr>
                <p:cNvSpPr>
                  <a:spLocks noChangeShapeType="1"/>
                </p:cNvSpPr>
                <p:nvPr/>
              </p:nvSpPr>
              <p:spPr bwMode="auto">
                <a:xfrm rot="18900000">
                  <a:off x="3936" y="3919"/>
                  <a:ext cx="3402" cy="1"/>
                </a:xfrm>
                <a:prstGeom prst="line">
                  <a:avLst/>
                </a:prstGeom>
                <a:noFill/>
                <a:ln w="9525">
                  <a:solidFill>
                    <a:srgbClr val="000000"/>
                  </a:solidFill>
                  <a:round/>
                  <a:headEnd type="triangle" w="med" len="lg"/>
                  <a:tailEnd type="triangle" w="med" len="lg"/>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18" name="Line 76">
                  <a:extLst>
                    <a:ext uri="{FF2B5EF4-FFF2-40B4-BE49-F238E27FC236}">
                      <a16:creationId xmlns:a16="http://schemas.microsoft.com/office/drawing/2014/main" id="{7BF8271B-F8FE-B241-D4B2-96A30ECF2348}"/>
                    </a:ext>
                  </a:extLst>
                </p:cNvPr>
                <p:cNvSpPr>
                  <a:spLocks noChangeShapeType="1"/>
                </p:cNvSpPr>
                <p:nvPr/>
              </p:nvSpPr>
              <p:spPr bwMode="auto">
                <a:xfrm rot="18900000" flipV="1">
                  <a:off x="4310" y="4762"/>
                  <a:ext cx="1" cy="47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19" name="Arc 77">
                  <a:extLst>
                    <a:ext uri="{FF2B5EF4-FFF2-40B4-BE49-F238E27FC236}">
                      <a16:creationId xmlns:a16="http://schemas.microsoft.com/office/drawing/2014/main" id="{CDF0D0FE-2FC6-8195-6C06-E3C1ADCEB6B7}"/>
                    </a:ext>
                  </a:extLst>
                </p:cNvPr>
                <p:cNvSpPr>
                  <a:spLocks/>
                </p:cNvSpPr>
                <p:nvPr/>
              </p:nvSpPr>
              <p:spPr bwMode="auto">
                <a:xfrm flipV="1">
                  <a:off x="10749" y="2401"/>
                  <a:ext cx="198" cy="737"/>
                </a:xfrm>
                <a:custGeom>
                  <a:avLst/>
                  <a:gdLst>
                    <a:gd name="G0" fmla="+- 0 0 0"/>
                    <a:gd name="G1" fmla="+- 21600 0 0"/>
                    <a:gd name="G2" fmla="+- 21600 0 0"/>
                    <a:gd name="T0" fmla="*/ 0 w 21600"/>
                    <a:gd name="T1" fmla="*/ 0 h 23995"/>
                    <a:gd name="T2" fmla="*/ 21467 w 21600"/>
                    <a:gd name="T3" fmla="*/ 23995 h 23995"/>
                    <a:gd name="T4" fmla="*/ 0 w 21600"/>
                    <a:gd name="T5" fmla="*/ 21600 h 23995"/>
                  </a:gdLst>
                  <a:ahLst/>
                  <a:cxnLst>
                    <a:cxn ang="0">
                      <a:pos x="T0" y="T1"/>
                    </a:cxn>
                    <a:cxn ang="0">
                      <a:pos x="T2" y="T3"/>
                    </a:cxn>
                    <a:cxn ang="0">
                      <a:pos x="T4" y="T5"/>
                    </a:cxn>
                  </a:cxnLst>
                  <a:rect l="0" t="0" r="r" b="b"/>
                  <a:pathLst>
                    <a:path w="21600" h="23995" fill="none" extrusionOk="0">
                      <a:moveTo>
                        <a:pt x="-1" y="0"/>
                      </a:moveTo>
                      <a:cubicBezTo>
                        <a:pt x="11929" y="0"/>
                        <a:pt x="21600" y="9670"/>
                        <a:pt x="21600" y="21600"/>
                      </a:cubicBezTo>
                      <a:cubicBezTo>
                        <a:pt x="21600" y="22400"/>
                        <a:pt x="21555" y="23199"/>
                        <a:pt x="21466" y="23994"/>
                      </a:cubicBezTo>
                    </a:path>
                    <a:path w="21600" h="23995" stroke="0" extrusionOk="0">
                      <a:moveTo>
                        <a:pt x="-1" y="0"/>
                      </a:moveTo>
                      <a:cubicBezTo>
                        <a:pt x="11929" y="0"/>
                        <a:pt x="21600" y="9670"/>
                        <a:pt x="21600" y="21600"/>
                      </a:cubicBezTo>
                      <a:cubicBezTo>
                        <a:pt x="21600" y="22400"/>
                        <a:pt x="21555" y="23199"/>
                        <a:pt x="21466" y="23994"/>
                      </a:cubicBezTo>
                      <a:lnTo>
                        <a:pt x="0" y="2160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20" name="Oval 78">
                  <a:extLst>
                    <a:ext uri="{FF2B5EF4-FFF2-40B4-BE49-F238E27FC236}">
                      <a16:creationId xmlns:a16="http://schemas.microsoft.com/office/drawing/2014/main" id="{931EF881-C69D-0151-1356-CF6884710914}"/>
                    </a:ext>
                  </a:extLst>
                </p:cNvPr>
                <p:cNvSpPr>
                  <a:spLocks noChangeArrowheads="1"/>
                </p:cNvSpPr>
                <p:nvPr/>
              </p:nvSpPr>
              <p:spPr bwMode="auto">
                <a:xfrm>
                  <a:off x="10435" y="1712"/>
                  <a:ext cx="340" cy="136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21" name="Arc 79">
                  <a:extLst>
                    <a:ext uri="{FF2B5EF4-FFF2-40B4-BE49-F238E27FC236}">
                      <a16:creationId xmlns:a16="http://schemas.microsoft.com/office/drawing/2014/main" id="{ECA0AC19-EDD2-20F7-01C2-62058B9F53A6}"/>
                    </a:ext>
                  </a:extLst>
                </p:cNvPr>
                <p:cNvSpPr>
                  <a:spLocks/>
                </p:cNvSpPr>
                <p:nvPr/>
              </p:nvSpPr>
              <p:spPr bwMode="auto">
                <a:xfrm>
                  <a:off x="10613" y="1712"/>
                  <a:ext cx="82" cy="689"/>
                </a:xfrm>
                <a:custGeom>
                  <a:avLst/>
                  <a:gdLst>
                    <a:gd name="G0" fmla="+- 0 0 0"/>
                    <a:gd name="G1" fmla="+- 21600 0 0"/>
                    <a:gd name="G2" fmla="+- 21600 0 0"/>
                    <a:gd name="T0" fmla="*/ 0 w 11220"/>
                    <a:gd name="T1" fmla="*/ 0 h 21600"/>
                    <a:gd name="T2" fmla="*/ 11220 w 11220"/>
                    <a:gd name="T3" fmla="*/ 3143 h 21600"/>
                    <a:gd name="T4" fmla="*/ 0 w 11220"/>
                    <a:gd name="T5" fmla="*/ 21600 h 21600"/>
                  </a:gdLst>
                  <a:ahLst/>
                  <a:cxnLst>
                    <a:cxn ang="0">
                      <a:pos x="T0" y="T1"/>
                    </a:cxn>
                    <a:cxn ang="0">
                      <a:pos x="T2" y="T3"/>
                    </a:cxn>
                    <a:cxn ang="0">
                      <a:pos x="T4" y="T5"/>
                    </a:cxn>
                  </a:cxnLst>
                  <a:rect l="0" t="0" r="r" b="b"/>
                  <a:pathLst>
                    <a:path w="11220" h="21600" fill="none" extrusionOk="0">
                      <a:moveTo>
                        <a:pt x="-1" y="0"/>
                      </a:moveTo>
                      <a:cubicBezTo>
                        <a:pt x="3957" y="0"/>
                        <a:pt x="7838" y="1087"/>
                        <a:pt x="11220" y="3142"/>
                      </a:cubicBezTo>
                    </a:path>
                    <a:path w="11220" h="21600" stroke="0" extrusionOk="0">
                      <a:moveTo>
                        <a:pt x="-1" y="0"/>
                      </a:moveTo>
                      <a:cubicBezTo>
                        <a:pt x="3957" y="0"/>
                        <a:pt x="7838" y="1087"/>
                        <a:pt x="11220" y="3142"/>
                      </a:cubicBezTo>
                      <a:lnTo>
                        <a:pt x="0" y="21600"/>
                      </a:ln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22" name="Line 80">
                  <a:extLst>
                    <a:ext uri="{FF2B5EF4-FFF2-40B4-BE49-F238E27FC236}">
                      <a16:creationId xmlns:a16="http://schemas.microsoft.com/office/drawing/2014/main" id="{D13E7CB6-33FB-301C-62CD-2A4F1FBD5968}"/>
                    </a:ext>
                  </a:extLst>
                </p:cNvPr>
                <p:cNvSpPr>
                  <a:spLocks noChangeShapeType="1"/>
                </p:cNvSpPr>
                <p:nvPr/>
              </p:nvSpPr>
              <p:spPr bwMode="auto">
                <a:xfrm flipH="1">
                  <a:off x="6314" y="2001"/>
                  <a:ext cx="1953" cy="1"/>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23" name="Line 81">
                  <a:extLst>
                    <a:ext uri="{FF2B5EF4-FFF2-40B4-BE49-F238E27FC236}">
                      <a16:creationId xmlns:a16="http://schemas.microsoft.com/office/drawing/2014/main" id="{3234EA50-F4CE-ECDE-63CB-35EFA7D19E0A}"/>
                    </a:ext>
                  </a:extLst>
                </p:cNvPr>
                <p:cNvSpPr>
                  <a:spLocks noChangeShapeType="1"/>
                </p:cNvSpPr>
                <p:nvPr/>
              </p:nvSpPr>
              <p:spPr bwMode="auto">
                <a:xfrm flipH="1" flipV="1">
                  <a:off x="10932" y="2221"/>
                  <a:ext cx="15" cy="234"/>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24" name="Line 82">
                  <a:extLst>
                    <a:ext uri="{FF2B5EF4-FFF2-40B4-BE49-F238E27FC236}">
                      <a16:creationId xmlns:a16="http://schemas.microsoft.com/office/drawing/2014/main" id="{486AB7A8-4C80-E919-C7D3-2AF5FFD69894}"/>
                    </a:ext>
                  </a:extLst>
                </p:cNvPr>
                <p:cNvSpPr>
                  <a:spLocks noChangeShapeType="1"/>
                </p:cNvSpPr>
                <p:nvPr/>
              </p:nvSpPr>
              <p:spPr bwMode="auto">
                <a:xfrm flipH="1" flipV="1">
                  <a:off x="2542" y="2001"/>
                  <a:ext cx="5524" cy="1"/>
                </a:xfrm>
                <a:prstGeom prst="line">
                  <a:avLst/>
                </a:prstGeom>
                <a:noFill/>
                <a:ln w="9525">
                  <a:solidFill>
                    <a:srgbClr val="000000"/>
                  </a:solidFill>
                  <a:prstDash val="lgDash"/>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grpSp>
              <p:nvGrpSpPr>
                <p:cNvPr id="525" name="Group 83">
                  <a:extLst>
                    <a:ext uri="{FF2B5EF4-FFF2-40B4-BE49-F238E27FC236}">
                      <a16:creationId xmlns:a16="http://schemas.microsoft.com/office/drawing/2014/main" id="{C979A57D-B9E5-360D-C0F5-EDC0F72A1BC1}"/>
                    </a:ext>
                  </a:extLst>
                </p:cNvPr>
                <p:cNvGrpSpPr>
                  <a:grpSpLocks/>
                </p:cNvGrpSpPr>
                <p:nvPr/>
              </p:nvGrpSpPr>
              <p:grpSpPr bwMode="auto">
                <a:xfrm rot="21000000">
                  <a:off x="5332" y="1701"/>
                  <a:ext cx="1531" cy="340"/>
                  <a:chOff x="6270" y="1721"/>
                  <a:chExt cx="1531" cy="340"/>
                </a:xfrm>
              </p:grpSpPr>
              <p:sp>
                <p:nvSpPr>
                  <p:cNvPr id="562" name="AutoShape 84">
                    <a:extLst>
                      <a:ext uri="{FF2B5EF4-FFF2-40B4-BE49-F238E27FC236}">
                        <a16:creationId xmlns:a16="http://schemas.microsoft.com/office/drawing/2014/main" id="{AFBBE5A8-A1D1-BE21-1A79-1B732515F224}"/>
                      </a:ext>
                    </a:extLst>
                  </p:cNvPr>
                  <p:cNvSpPr>
                    <a:spLocks noChangeArrowheads="1"/>
                  </p:cNvSpPr>
                  <p:nvPr/>
                </p:nvSpPr>
                <p:spPr bwMode="auto">
                  <a:xfrm flipV="1">
                    <a:off x="6270" y="1721"/>
                    <a:ext cx="1531" cy="340"/>
                  </a:xfrm>
                  <a:custGeom>
                    <a:avLst/>
                    <a:gdLst>
                      <a:gd name="G0" fmla="+- 3117 0 0"/>
                      <a:gd name="G1" fmla="+- 21600 0 3117"/>
                      <a:gd name="G2" fmla="*/ 3117 1 2"/>
                      <a:gd name="G3" fmla="+- 21600 0 G2"/>
                      <a:gd name="G4" fmla="+/ 3117 21600 2"/>
                      <a:gd name="G5" fmla="+/ G1 0 2"/>
                      <a:gd name="G6" fmla="*/ 21600 21600 3117"/>
                      <a:gd name="G7" fmla="*/ G6 1 2"/>
                      <a:gd name="G8" fmla="+- 21600 0 G7"/>
                      <a:gd name="G9" fmla="*/ 21600 1 2"/>
                      <a:gd name="G10" fmla="+- 3117 0 G9"/>
                      <a:gd name="G11" fmla="?: G10 G8 0"/>
                      <a:gd name="G12" fmla="?: G10 G7 21600"/>
                      <a:gd name="T0" fmla="*/ 20041 w 21600"/>
                      <a:gd name="T1" fmla="*/ 10800 h 21600"/>
                      <a:gd name="T2" fmla="*/ 10800 w 21600"/>
                      <a:gd name="T3" fmla="*/ 21600 h 21600"/>
                      <a:gd name="T4" fmla="*/ 1559 w 21600"/>
                      <a:gd name="T5" fmla="*/ 10800 h 21600"/>
                      <a:gd name="T6" fmla="*/ 10800 w 21600"/>
                      <a:gd name="T7" fmla="*/ 0 h 21600"/>
                      <a:gd name="T8" fmla="*/ 3359 w 21600"/>
                      <a:gd name="T9" fmla="*/ 3359 h 21600"/>
                      <a:gd name="T10" fmla="*/ 18241 w 21600"/>
                      <a:gd name="T11" fmla="*/ 18241 h 21600"/>
                    </a:gdLst>
                    <a:ahLst/>
                    <a:cxnLst>
                      <a:cxn ang="0">
                        <a:pos x="T0" y="T1"/>
                      </a:cxn>
                      <a:cxn ang="0">
                        <a:pos x="T2" y="T3"/>
                      </a:cxn>
                      <a:cxn ang="0">
                        <a:pos x="T4" y="T5"/>
                      </a:cxn>
                      <a:cxn ang="0">
                        <a:pos x="T6" y="T7"/>
                      </a:cxn>
                    </a:cxnLst>
                    <a:rect l="T8" t="T9" r="T10" b="T11"/>
                    <a:pathLst>
                      <a:path w="21600" h="21600">
                        <a:moveTo>
                          <a:pt x="0" y="0"/>
                        </a:moveTo>
                        <a:lnTo>
                          <a:pt x="3117" y="21600"/>
                        </a:lnTo>
                        <a:lnTo>
                          <a:pt x="18483" y="21600"/>
                        </a:lnTo>
                        <a:lnTo>
                          <a:pt x="21600" y="0"/>
                        </a:lnTo>
                        <a:close/>
                      </a:path>
                    </a:pathLst>
                  </a:cu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63" name="AutoShape 85">
                    <a:extLst>
                      <a:ext uri="{FF2B5EF4-FFF2-40B4-BE49-F238E27FC236}">
                        <a16:creationId xmlns:a16="http://schemas.microsoft.com/office/drawing/2014/main" id="{DD1D56FB-1FAC-A59F-EBE7-57C37D8DDB3B}"/>
                      </a:ext>
                    </a:extLst>
                  </p:cNvPr>
                  <p:cNvSpPr>
                    <a:spLocks noChangeArrowheads="1"/>
                  </p:cNvSpPr>
                  <p:nvPr/>
                </p:nvSpPr>
                <p:spPr bwMode="auto">
                  <a:xfrm rot="10800000">
                    <a:off x="6331" y="1721"/>
                    <a:ext cx="1417" cy="340"/>
                  </a:xfrm>
                  <a:custGeom>
                    <a:avLst/>
                    <a:gdLst>
                      <a:gd name="G0" fmla="+- 3310 0 0"/>
                      <a:gd name="G1" fmla="+- 21600 0 3310"/>
                      <a:gd name="G2" fmla="*/ 3310 1 2"/>
                      <a:gd name="G3" fmla="+- 21600 0 G2"/>
                      <a:gd name="G4" fmla="+/ 3310 21600 2"/>
                      <a:gd name="G5" fmla="+/ G1 0 2"/>
                      <a:gd name="G6" fmla="*/ 21600 21600 3310"/>
                      <a:gd name="G7" fmla="*/ G6 1 2"/>
                      <a:gd name="G8" fmla="+- 21600 0 G7"/>
                      <a:gd name="G9" fmla="*/ 21600 1 2"/>
                      <a:gd name="G10" fmla="+- 3310 0 G9"/>
                      <a:gd name="G11" fmla="?: G10 G8 0"/>
                      <a:gd name="G12" fmla="?: G10 G7 21600"/>
                      <a:gd name="T0" fmla="*/ 19945 w 21600"/>
                      <a:gd name="T1" fmla="*/ 10800 h 21600"/>
                      <a:gd name="T2" fmla="*/ 10800 w 21600"/>
                      <a:gd name="T3" fmla="*/ 21600 h 21600"/>
                      <a:gd name="T4" fmla="*/ 1655 w 21600"/>
                      <a:gd name="T5" fmla="*/ 10800 h 21600"/>
                      <a:gd name="T6" fmla="*/ 10800 w 21600"/>
                      <a:gd name="T7" fmla="*/ 0 h 21600"/>
                      <a:gd name="T8" fmla="*/ 3455 w 21600"/>
                      <a:gd name="T9" fmla="*/ 3455 h 21600"/>
                      <a:gd name="T10" fmla="*/ 18145 w 21600"/>
                      <a:gd name="T11" fmla="*/ 18145 h 21600"/>
                    </a:gdLst>
                    <a:ahLst/>
                    <a:cxnLst>
                      <a:cxn ang="0">
                        <a:pos x="T0" y="T1"/>
                      </a:cxn>
                      <a:cxn ang="0">
                        <a:pos x="T2" y="T3"/>
                      </a:cxn>
                      <a:cxn ang="0">
                        <a:pos x="T4" y="T5"/>
                      </a:cxn>
                      <a:cxn ang="0">
                        <a:pos x="T6" y="T7"/>
                      </a:cxn>
                    </a:cxnLst>
                    <a:rect l="T8" t="T9" r="T10" b="T11"/>
                    <a:pathLst>
                      <a:path w="21600" h="21600">
                        <a:moveTo>
                          <a:pt x="0" y="0"/>
                        </a:moveTo>
                        <a:lnTo>
                          <a:pt x="3310" y="21600"/>
                        </a:lnTo>
                        <a:lnTo>
                          <a:pt x="18290" y="21600"/>
                        </a:lnTo>
                        <a:lnTo>
                          <a:pt x="21600" y="0"/>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grpSp>
            <p:sp>
              <p:nvSpPr>
                <p:cNvPr id="526" name="Line 86">
                  <a:extLst>
                    <a:ext uri="{FF2B5EF4-FFF2-40B4-BE49-F238E27FC236}">
                      <a16:creationId xmlns:a16="http://schemas.microsoft.com/office/drawing/2014/main" id="{D04F2D4B-1E23-890D-5684-933B50AAE4AC}"/>
                    </a:ext>
                  </a:extLst>
                </p:cNvPr>
                <p:cNvSpPr>
                  <a:spLocks noChangeShapeType="1"/>
                </p:cNvSpPr>
                <p:nvPr/>
              </p:nvSpPr>
              <p:spPr bwMode="auto">
                <a:xfrm rot="20400000" flipH="1">
                  <a:off x="2834" y="2608"/>
                  <a:ext cx="3402" cy="1"/>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27" name="Line 87">
                  <a:extLst>
                    <a:ext uri="{FF2B5EF4-FFF2-40B4-BE49-F238E27FC236}">
                      <a16:creationId xmlns:a16="http://schemas.microsoft.com/office/drawing/2014/main" id="{9C21E5DF-631C-4F2F-729A-F0690227274F}"/>
                    </a:ext>
                  </a:extLst>
                </p:cNvPr>
                <p:cNvSpPr>
                  <a:spLocks noChangeShapeType="1"/>
                </p:cNvSpPr>
                <p:nvPr/>
              </p:nvSpPr>
              <p:spPr bwMode="auto">
                <a:xfrm rot="21000000" flipV="1">
                  <a:off x="6852" y="1781"/>
                  <a:ext cx="1120" cy="1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28" name="Arc 88">
                  <a:extLst>
                    <a:ext uri="{FF2B5EF4-FFF2-40B4-BE49-F238E27FC236}">
                      <a16:creationId xmlns:a16="http://schemas.microsoft.com/office/drawing/2014/main" id="{87571870-3FAF-9877-0130-9BBBBE6F147F}"/>
                    </a:ext>
                  </a:extLst>
                </p:cNvPr>
                <p:cNvSpPr>
                  <a:spLocks/>
                </p:cNvSpPr>
                <p:nvPr/>
              </p:nvSpPr>
              <p:spPr bwMode="auto">
                <a:xfrm rot="2100000">
                  <a:off x="7491" y="1785"/>
                  <a:ext cx="170" cy="17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29" name="Rectangle 89">
                  <a:extLst>
                    <a:ext uri="{FF2B5EF4-FFF2-40B4-BE49-F238E27FC236}">
                      <a16:creationId xmlns:a16="http://schemas.microsoft.com/office/drawing/2014/main" id="{6D90BAAD-56C3-E4B9-3FBA-EB1A1CCE76E3}"/>
                    </a:ext>
                  </a:extLst>
                </p:cNvPr>
                <p:cNvSpPr>
                  <a:spLocks noChangeArrowheads="1"/>
                </p:cNvSpPr>
                <p:nvPr/>
              </p:nvSpPr>
              <p:spPr bwMode="auto">
                <a:xfrm rot="4200000">
                  <a:off x="2042" y="3131"/>
                  <a:ext cx="1701" cy="143"/>
                </a:xfrm>
                <a:prstGeom prst="rect">
                  <a:avLst/>
                </a:prstGeom>
                <a:solidFill>
                  <a:srgbClr val="80808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30" name="Arc 90">
                  <a:extLst>
                    <a:ext uri="{FF2B5EF4-FFF2-40B4-BE49-F238E27FC236}">
                      <a16:creationId xmlns:a16="http://schemas.microsoft.com/office/drawing/2014/main" id="{7DDBDB6D-FB83-2140-80EE-8E32F6486124}"/>
                    </a:ext>
                  </a:extLst>
                </p:cNvPr>
                <p:cNvSpPr>
                  <a:spLocks/>
                </p:cNvSpPr>
                <p:nvPr/>
              </p:nvSpPr>
              <p:spPr bwMode="auto">
                <a:xfrm rot="18300000" flipH="1">
                  <a:off x="3695" y="2099"/>
                  <a:ext cx="567" cy="56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31" name="Rectangle 91">
                  <a:extLst>
                    <a:ext uri="{FF2B5EF4-FFF2-40B4-BE49-F238E27FC236}">
                      <a16:creationId xmlns:a16="http://schemas.microsoft.com/office/drawing/2014/main" id="{DBCD948D-ABA7-9888-3A9A-E7308185F604}"/>
                    </a:ext>
                  </a:extLst>
                </p:cNvPr>
                <p:cNvSpPr>
                  <a:spLocks noChangeArrowheads="1"/>
                </p:cNvSpPr>
                <p:nvPr/>
              </p:nvSpPr>
              <p:spPr bwMode="auto">
                <a:xfrm rot="2700000">
                  <a:off x="2652" y="4191"/>
                  <a:ext cx="1701" cy="143"/>
                </a:xfrm>
                <a:prstGeom prst="rect">
                  <a:avLst/>
                </a:prstGeom>
                <a:noFill/>
                <a:ln w="3175">
                  <a:solidFill>
                    <a:srgbClr val="000000"/>
                  </a:solidFill>
                  <a:prstDash val="lgDash"/>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32" name="Line 92">
                  <a:extLst>
                    <a:ext uri="{FF2B5EF4-FFF2-40B4-BE49-F238E27FC236}">
                      <a16:creationId xmlns:a16="http://schemas.microsoft.com/office/drawing/2014/main" id="{D2556E59-2D53-CC53-7654-92BDE88A084A}"/>
                    </a:ext>
                  </a:extLst>
                </p:cNvPr>
                <p:cNvSpPr>
                  <a:spLocks noChangeShapeType="1"/>
                </p:cNvSpPr>
                <p:nvPr/>
              </p:nvSpPr>
              <p:spPr bwMode="auto">
                <a:xfrm rot="19200000">
                  <a:off x="3176" y="3103"/>
                  <a:ext cx="3402" cy="1"/>
                </a:xfrm>
                <a:prstGeom prst="line">
                  <a:avLst/>
                </a:prstGeom>
                <a:noFill/>
                <a:ln w="3175">
                  <a:solidFill>
                    <a:srgbClr val="000000"/>
                  </a:solidFill>
                  <a:prstDash val="lgDash"/>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33" name="Text Box 93">
                  <a:extLst>
                    <a:ext uri="{FF2B5EF4-FFF2-40B4-BE49-F238E27FC236}">
                      <a16:creationId xmlns:a16="http://schemas.microsoft.com/office/drawing/2014/main" id="{A3C9012C-5BD9-F550-4DAD-B312AE23327B}"/>
                    </a:ext>
                  </a:extLst>
                </p:cNvPr>
                <p:cNvSpPr txBox="1">
                  <a:spLocks noChangeArrowheads="1"/>
                </p:cNvSpPr>
                <p:nvPr/>
              </p:nvSpPr>
              <p:spPr bwMode="auto">
                <a:xfrm>
                  <a:off x="7672" y="1701"/>
                  <a:ext cx="264" cy="2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534" name="Text Box 94">
                  <a:extLst>
                    <a:ext uri="{FF2B5EF4-FFF2-40B4-BE49-F238E27FC236}">
                      <a16:creationId xmlns:a16="http://schemas.microsoft.com/office/drawing/2014/main" id="{2982FB90-F559-DF6F-2414-57F0591E9611}"/>
                    </a:ext>
                  </a:extLst>
                </p:cNvPr>
                <p:cNvSpPr txBox="1">
                  <a:spLocks noChangeArrowheads="1"/>
                </p:cNvSpPr>
                <p:nvPr/>
              </p:nvSpPr>
              <p:spPr bwMode="auto">
                <a:xfrm>
                  <a:off x="3362" y="2280"/>
                  <a:ext cx="0" cy="30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535" name="Arc 95">
                  <a:extLst>
                    <a:ext uri="{FF2B5EF4-FFF2-40B4-BE49-F238E27FC236}">
                      <a16:creationId xmlns:a16="http://schemas.microsoft.com/office/drawing/2014/main" id="{43D9574E-60FE-6A12-A5BA-5A59FDD6BF94}"/>
                    </a:ext>
                  </a:extLst>
                </p:cNvPr>
                <p:cNvSpPr>
                  <a:spLocks/>
                </p:cNvSpPr>
                <p:nvPr/>
              </p:nvSpPr>
              <p:spPr bwMode="auto">
                <a:xfrm rot="17700000" flipH="1">
                  <a:off x="4875" y="2089"/>
                  <a:ext cx="567" cy="56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36" name="Text Box 96">
                  <a:extLst>
                    <a:ext uri="{FF2B5EF4-FFF2-40B4-BE49-F238E27FC236}">
                      <a16:creationId xmlns:a16="http://schemas.microsoft.com/office/drawing/2014/main" id="{BC877210-49E1-9AF0-4CB0-0660DE82752D}"/>
                    </a:ext>
                  </a:extLst>
                </p:cNvPr>
                <p:cNvSpPr txBox="1">
                  <a:spLocks noChangeArrowheads="1"/>
                </p:cNvSpPr>
                <p:nvPr/>
              </p:nvSpPr>
              <p:spPr bwMode="auto">
                <a:xfrm>
                  <a:off x="5517" y="2666"/>
                  <a:ext cx="0" cy="30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537" name="Line 97">
                  <a:extLst>
                    <a:ext uri="{FF2B5EF4-FFF2-40B4-BE49-F238E27FC236}">
                      <a16:creationId xmlns:a16="http://schemas.microsoft.com/office/drawing/2014/main" id="{3D4C616E-21D8-2264-8115-D51ACA4AB29B}"/>
                    </a:ext>
                  </a:extLst>
                </p:cNvPr>
                <p:cNvSpPr>
                  <a:spLocks noChangeShapeType="1"/>
                </p:cNvSpPr>
                <p:nvPr/>
              </p:nvSpPr>
              <p:spPr bwMode="auto">
                <a:xfrm rot="4200000">
                  <a:off x="2317" y="2281"/>
                  <a:ext cx="0" cy="45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38" name="Line 98">
                  <a:extLst>
                    <a:ext uri="{FF2B5EF4-FFF2-40B4-BE49-F238E27FC236}">
                      <a16:creationId xmlns:a16="http://schemas.microsoft.com/office/drawing/2014/main" id="{FD4D4336-10AD-C1BB-47FF-AD105265BA81}"/>
                    </a:ext>
                  </a:extLst>
                </p:cNvPr>
                <p:cNvSpPr>
                  <a:spLocks noChangeShapeType="1"/>
                </p:cNvSpPr>
                <p:nvPr/>
              </p:nvSpPr>
              <p:spPr bwMode="auto">
                <a:xfrm rot="4200000">
                  <a:off x="2897" y="3875"/>
                  <a:ext cx="1" cy="45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39" name="Line 99">
                  <a:extLst>
                    <a:ext uri="{FF2B5EF4-FFF2-40B4-BE49-F238E27FC236}">
                      <a16:creationId xmlns:a16="http://schemas.microsoft.com/office/drawing/2014/main" id="{EFC9B3DC-49F1-1509-CD60-CDBD4A6A458E}"/>
                    </a:ext>
                  </a:extLst>
                </p:cNvPr>
                <p:cNvSpPr>
                  <a:spLocks noChangeShapeType="1"/>
                </p:cNvSpPr>
                <p:nvPr/>
              </p:nvSpPr>
              <p:spPr bwMode="auto">
                <a:xfrm rot="4200000">
                  <a:off x="1602" y="3361"/>
                  <a:ext cx="1701" cy="1"/>
                </a:xfrm>
                <a:prstGeom prst="line">
                  <a:avLst/>
                </a:prstGeom>
                <a:noFill/>
                <a:ln w="0">
                  <a:solidFill>
                    <a:srgbClr val="000000"/>
                  </a:solidFill>
                  <a:round/>
                  <a:headEnd type="triangle" w="med" len="lg"/>
                  <a:tailEnd type="triangle" w="med" len="lg"/>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40" name="Line 100">
                  <a:extLst>
                    <a:ext uri="{FF2B5EF4-FFF2-40B4-BE49-F238E27FC236}">
                      <a16:creationId xmlns:a16="http://schemas.microsoft.com/office/drawing/2014/main" id="{E44D0503-E592-0D06-0769-DA33B9865DB2}"/>
                    </a:ext>
                  </a:extLst>
                </p:cNvPr>
                <p:cNvSpPr>
                  <a:spLocks noChangeShapeType="1"/>
                </p:cNvSpPr>
                <p:nvPr/>
              </p:nvSpPr>
              <p:spPr bwMode="auto">
                <a:xfrm rot="18900000" flipV="1">
                  <a:off x="6530" y="1867"/>
                  <a:ext cx="1" cy="102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41" name="Text Box 101">
                  <a:extLst>
                    <a:ext uri="{FF2B5EF4-FFF2-40B4-BE49-F238E27FC236}">
                      <a16:creationId xmlns:a16="http://schemas.microsoft.com/office/drawing/2014/main" id="{4F592DF8-C820-BCD0-ECC6-65991930DC75}"/>
                    </a:ext>
                  </a:extLst>
                </p:cNvPr>
                <p:cNvSpPr txBox="1">
                  <a:spLocks noChangeArrowheads="1"/>
                </p:cNvSpPr>
                <p:nvPr/>
              </p:nvSpPr>
              <p:spPr bwMode="auto">
                <a:xfrm>
                  <a:off x="4622" y="3742"/>
                  <a:ext cx="1010" cy="2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defTabSz="914400" eaLnBrk="1" fontAlgn="base" latinLnBrk="0" hangingPunct="1">
                    <a:lnSpc>
                      <a:spcPct val="100000"/>
                    </a:lnSpc>
                    <a:spcBef>
                      <a:spcPct val="0"/>
                    </a:spcBef>
                    <a:spcAft>
                      <a:spcPts val="1000"/>
                    </a:spcAft>
                    <a:buClrTx/>
                    <a:buSzTx/>
                    <a:buFontTx/>
                    <a:buNone/>
                    <a:tabLst/>
                    <a:defRPr/>
                  </a:pPr>
                  <a:r>
                    <a:rPr kumimoji="0" lang="en-US" sz="1100" b="0" i="0" u="none" strike="noStrike" kern="0" cap="none" spc="0" normalizeH="0" baseline="0" noProof="0">
                      <a:ln>
                        <a:noFill/>
                      </a:ln>
                      <a:solidFill>
                        <a:prstClr val="black"/>
                      </a:solidFill>
                      <a:effectLst/>
                      <a:uLnTx/>
                      <a:uFillTx/>
                      <a:cs typeface="Arial" pitchFamily="34" charset="0"/>
                    </a:rPr>
                    <a:t>1100 mm</a:t>
                  </a:r>
                  <a:endParaRPr kumimoji="0" lang="ru-RU"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542" name="Text Box 102">
                  <a:extLst>
                    <a:ext uri="{FF2B5EF4-FFF2-40B4-BE49-F238E27FC236}">
                      <a16:creationId xmlns:a16="http://schemas.microsoft.com/office/drawing/2014/main" id="{EFC20A43-75B6-FF8D-ABA7-DF2F1268509F}"/>
                    </a:ext>
                  </a:extLst>
                </p:cNvPr>
                <p:cNvSpPr txBox="1">
                  <a:spLocks noChangeArrowheads="1"/>
                </p:cNvSpPr>
                <p:nvPr/>
              </p:nvSpPr>
              <p:spPr bwMode="auto">
                <a:xfrm>
                  <a:off x="1702" y="3481"/>
                  <a:ext cx="840" cy="2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defTabSz="914400" eaLnBrk="1" fontAlgn="base" latinLnBrk="0" hangingPunct="1">
                    <a:lnSpc>
                      <a:spcPct val="100000"/>
                    </a:lnSpc>
                    <a:spcBef>
                      <a:spcPct val="0"/>
                    </a:spcBef>
                    <a:spcAft>
                      <a:spcPts val="1000"/>
                    </a:spcAft>
                    <a:buClrTx/>
                    <a:buSzTx/>
                    <a:buFontTx/>
                    <a:buNone/>
                    <a:tabLst/>
                    <a:defRPr/>
                  </a:pPr>
                  <a:r>
                    <a:rPr kumimoji="0" lang="en-US" sz="1100" b="0" i="0" u="none" strike="noStrike" kern="0" cap="none" spc="0" normalizeH="0" baseline="0" noProof="0">
                      <a:ln>
                        <a:noFill/>
                      </a:ln>
                      <a:solidFill>
                        <a:prstClr val="black"/>
                      </a:solidFill>
                      <a:effectLst/>
                      <a:uLnTx/>
                      <a:uFillTx/>
                      <a:cs typeface="Arial" pitchFamily="34" charset="0"/>
                    </a:rPr>
                    <a:t>250 mm</a:t>
                  </a:r>
                  <a:endParaRPr kumimoji="0" lang="ru-RU"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grpSp>
              <p:nvGrpSpPr>
                <p:cNvPr id="543" name="Group 103">
                  <a:extLst>
                    <a:ext uri="{FF2B5EF4-FFF2-40B4-BE49-F238E27FC236}">
                      <a16:creationId xmlns:a16="http://schemas.microsoft.com/office/drawing/2014/main" id="{A176FB4B-C8BD-06A7-7ECF-67B0E2F5091E}"/>
                    </a:ext>
                  </a:extLst>
                </p:cNvPr>
                <p:cNvGrpSpPr>
                  <a:grpSpLocks/>
                </p:cNvGrpSpPr>
                <p:nvPr/>
              </p:nvGrpSpPr>
              <p:grpSpPr bwMode="auto">
                <a:xfrm rot="21000000">
                  <a:off x="5298" y="1381"/>
                  <a:ext cx="1531" cy="631"/>
                  <a:chOff x="8490" y="3829"/>
                  <a:chExt cx="1531" cy="631"/>
                </a:xfrm>
              </p:grpSpPr>
              <p:sp>
                <p:nvSpPr>
                  <p:cNvPr id="559" name="Line 104">
                    <a:extLst>
                      <a:ext uri="{FF2B5EF4-FFF2-40B4-BE49-F238E27FC236}">
                        <a16:creationId xmlns:a16="http://schemas.microsoft.com/office/drawing/2014/main" id="{F0368547-5510-4E46-359E-4039F4544146}"/>
                      </a:ext>
                    </a:extLst>
                  </p:cNvPr>
                  <p:cNvSpPr>
                    <a:spLocks noChangeShapeType="1"/>
                  </p:cNvSpPr>
                  <p:nvPr/>
                </p:nvSpPr>
                <p:spPr bwMode="auto">
                  <a:xfrm>
                    <a:off x="8490" y="3919"/>
                    <a:ext cx="1531" cy="1"/>
                  </a:xfrm>
                  <a:prstGeom prst="line">
                    <a:avLst/>
                  </a:prstGeom>
                  <a:noFill/>
                  <a:ln w="9525">
                    <a:solidFill>
                      <a:srgbClr val="000000"/>
                    </a:solidFill>
                    <a:round/>
                    <a:headEnd type="triangle" w="sm" len="lg"/>
                    <a:tailEnd type="triangle" w="sm" len="lg"/>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60" name="Line 105">
                    <a:extLst>
                      <a:ext uri="{FF2B5EF4-FFF2-40B4-BE49-F238E27FC236}">
                        <a16:creationId xmlns:a16="http://schemas.microsoft.com/office/drawing/2014/main" id="{E811FF41-3460-BD27-AAE3-F66708303846}"/>
                      </a:ext>
                    </a:extLst>
                  </p:cNvPr>
                  <p:cNvSpPr>
                    <a:spLocks noChangeShapeType="1"/>
                  </p:cNvSpPr>
                  <p:nvPr/>
                </p:nvSpPr>
                <p:spPr bwMode="auto">
                  <a:xfrm>
                    <a:off x="8490" y="3830"/>
                    <a:ext cx="1" cy="63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61" name="Line 106">
                    <a:extLst>
                      <a:ext uri="{FF2B5EF4-FFF2-40B4-BE49-F238E27FC236}">
                        <a16:creationId xmlns:a16="http://schemas.microsoft.com/office/drawing/2014/main" id="{3D320970-3D17-3166-3B85-ED40113B4A7E}"/>
                      </a:ext>
                    </a:extLst>
                  </p:cNvPr>
                  <p:cNvSpPr>
                    <a:spLocks noChangeShapeType="1"/>
                  </p:cNvSpPr>
                  <p:nvPr/>
                </p:nvSpPr>
                <p:spPr bwMode="auto">
                  <a:xfrm>
                    <a:off x="10020" y="3829"/>
                    <a:ext cx="1" cy="63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grpSp>
            <p:grpSp>
              <p:nvGrpSpPr>
                <p:cNvPr id="544" name="Group 107">
                  <a:extLst>
                    <a:ext uri="{FF2B5EF4-FFF2-40B4-BE49-F238E27FC236}">
                      <a16:creationId xmlns:a16="http://schemas.microsoft.com/office/drawing/2014/main" id="{561598F8-D24F-1B01-1162-C605AB7DE9FB}"/>
                    </a:ext>
                  </a:extLst>
                </p:cNvPr>
                <p:cNvGrpSpPr>
                  <a:grpSpLocks/>
                </p:cNvGrpSpPr>
                <p:nvPr/>
              </p:nvGrpSpPr>
              <p:grpSpPr bwMode="auto">
                <a:xfrm rot="15600000">
                  <a:off x="6773" y="1373"/>
                  <a:ext cx="341" cy="676"/>
                  <a:chOff x="9280" y="2605"/>
                  <a:chExt cx="341" cy="676"/>
                </a:xfrm>
              </p:grpSpPr>
              <p:sp>
                <p:nvSpPr>
                  <p:cNvPr id="557" name="Line 108">
                    <a:extLst>
                      <a:ext uri="{FF2B5EF4-FFF2-40B4-BE49-F238E27FC236}">
                        <a16:creationId xmlns:a16="http://schemas.microsoft.com/office/drawing/2014/main" id="{9D87C2EF-2816-A412-1D62-CCB082F3D458}"/>
                      </a:ext>
                    </a:extLst>
                  </p:cNvPr>
                  <p:cNvSpPr>
                    <a:spLocks noChangeShapeType="1"/>
                  </p:cNvSpPr>
                  <p:nvPr/>
                </p:nvSpPr>
                <p:spPr bwMode="auto">
                  <a:xfrm>
                    <a:off x="9280" y="3210"/>
                    <a:ext cx="340" cy="1"/>
                  </a:xfrm>
                  <a:prstGeom prst="line">
                    <a:avLst/>
                  </a:prstGeom>
                  <a:noFill/>
                  <a:ln w="9525">
                    <a:solidFill>
                      <a:srgbClr val="000000"/>
                    </a:solidFill>
                    <a:round/>
                    <a:headEnd type="triangle" w="sm" len="sm"/>
                    <a:tailEnd type="triangle" w="sm" len="sm"/>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58" name="Line 109">
                    <a:extLst>
                      <a:ext uri="{FF2B5EF4-FFF2-40B4-BE49-F238E27FC236}">
                        <a16:creationId xmlns:a16="http://schemas.microsoft.com/office/drawing/2014/main" id="{931F5F42-6E01-3F46-5281-C7F0225011C9}"/>
                      </a:ext>
                    </a:extLst>
                  </p:cNvPr>
                  <p:cNvSpPr>
                    <a:spLocks noChangeShapeType="1"/>
                  </p:cNvSpPr>
                  <p:nvPr/>
                </p:nvSpPr>
                <p:spPr bwMode="auto">
                  <a:xfrm flipV="1">
                    <a:off x="9620" y="2605"/>
                    <a:ext cx="1" cy="676"/>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grpSp>
            <p:sp>
              <p:nvSpPr>
                <p:cNvPr id="545" name="Text Box 110">
                  <a:extLst>
                    <a:ext uri="{FF2B5EF4-FFF2-40B4-BE49-F238E27FC236}">
                      <a16:creationId xmlns:a16="http://schemas.microsoft.com/office/drawing/2014/main" id="{9F591D1F-9749-62AC-7FCD-ECE66B5B1D71}"/>
                    </a:ext>
                  </a:extLst>
                </p:cNvPr>
                <p:cNvSpPr txBox="1">
                  <a:spLocks noChangeArrowheads="1"/>
                </p:cNvSpPr>
                <p:nvPr/>
              </p:nvSpPr>
              <p:spPr bwMode="auto">
                <a:xfrm>
                  <a:off x="7282" y="1435"/>
                  <a:ext cx="690" cy="2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defTabSz="914400" eaLnBrk="1" fontAlgn="base" latinLnBrk="0" hangingPunct="1">
                    <a:lnSpc>
                      <a:spcPct val="100000"/>
                    </a:lnSpc>
                    <a:spcBef>
                      <a:spcPct val="0"/>
                    </a:spcBef>
                    <a:spcAft>
                      <a:spcPts val="1000"/>
                    </a:spcAft>
                    <a:buClrTx/>
                    <a:buSzTx/>
                    <a:buFontTx/>
                    <a:buNone/>
                    <a:tabLst/>
                    <a:defRPr/>
                  </a:pPr>
                  <a:r>
                    <a:rPr kumimoji="0" lang="en-US" sz="1100" b="0" i="0" u="none" strike="noStrike" kern="0" cap="none" spc="0" normalizeH="0" baseline="0" noProof="0">
                      <a:ln>
                        <a:noFill/>
                      </a:ln>
                      <a:solidFill>
                        <a:prstClr val="black"/>
                      </a:solidFill>
                      <a:effectLst/>
                      <a:uLnTx/>
                      <a:uFillTx/>
                      <a:cs typeface="Arial" pitchFamily="34" charset="0"/>
                    </a:rPr>
                    <a:t>40 mm</a:t>
                  </a:r>
                  <a:endParaRPr kumimoji="0" lang="ru-RU"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546" name="Line 111">
                  <a:extLst>
                    <a:ext uri="{FF2B5EF4-FFF2-40B4-BE49-F238E27FC236}">
                      <a16:creationId xmlns:a16="http://schemas.microsoft.com/office/drawing/2014/main" id="{B094E17A-206D-5BC1-ACA2-975BCC3ACED2}"/>
                    </a:ext>
                  </a:extLst>
                </p:cNvPr>
                <p:cNvSpPr>
                  <a:spLocks noChangeShapeType="1"/>
                </p:cNvSpPr>
                <p:nvPr/>
              </p:nvSpPr>
              <p:spPr bwMode="auto">
                <a:xfrm>
                  <a:off x="4075" y="1701"/>
                  <a:ext cx="1367" cy="300"/>
                </a:xfrm>
                <a:prstGeom prst="line">
                  <a:avLst/>
                </a:prstGeom>
                <a:noFill/>
                <a:ln w="9525">
                  <a:solidFill>
                    <a:srgbClr val="000000"/>
                  </a:solidFill>
                  <a:round/>
                  <a:headEnd/>
                  <a:tailEnd type="triangle" w="sm" len="lg"/>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47" name="Text Box 112">
                  <a:extLst>
                    <a:ext uri="{FF2B5EF4-FFF2-40B4-BE49-F238E27FC236}">
                      <a16:creationId xmlns:a16="http://schemas.microsoft.com/office/drawing/2014/main" id="{AEA0A1A2-2958-FDA1-793C-A6865F778B28}"/>
                    </a:ext>
                  </a:extLst>
                </p:cNvPr>
                <p:cNvSpPr txBox="1">
                  <a:spLocks noChangeArrowheads="1"/>
                </p:cNvSpPr>
                <p:nvPr/>
              </p:nvSpPr>
              <p:spPr bwMode="auto">
                <a:xfrm>
                  <a:off x="2834" y="1162"/>
                  <a:ext cx="1862" cy="57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ts val="1000"/>
                    </a:spcAft>
                    <a:buClrTx/>
                    <a:buSzTx/>
                    <a:buFontTx/>
                    <a:buNone/>
                    <a:tabLst/>
                    <a:defRPr/>
                  </a:pPr>
                  <a:r>
                    <a:rPr kumimoji="0" lang="en-US" sz="1100" b="0" i="0" u="none" strike="noStrike" kern="0" cap="none" spc="0" normalizeH="0" baseline="0" noProof="0">
                      <a:ln>
                        <a:noFill/>
                      </a:ln>
                      <a:solidFill>
                        <a:prstClr val="black"/>
                      </a:solidFill>
                      <a:effectLst/>
                      <a:uLnTx/>
                      <a:uFillTx/>
                      <a:cs typeface="Arial" pitchFamily="34" charset="0"/>
                    </a:rPr>
                    <a:t>0.5 mm thickness Cd plates</a:t>
                  </a:r>
                  <a:endParaRPr kumimoji="0" lang="ru-RU"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548" name="Line 113">
                  <a:extLst>
                    <a:ext uri="{FF2B5EF4-FFF2-40B4-BE49-F238E27FC236}">
                      <a16:creationId xmlns:a16="http://schemas.microsoft.com/office/drawing/2014/main" id="{C6780DBA-3145-DB08-A6B2-6FCAC44E35EA}"/>
                    </a:ext>
                  </a:extLst>
                </p:cNvPr>
                <p:cNvSpPr>
                  <a:spLocks noChangeShapeType="1"/>
                </p:cNvSpPr>
                <p:nvPr/>
              </p:nvSpPr>
              <p:spPr bwMode="auto">
                <a:xfrm flipH="1" flipV="1">
                  <a:off x="8226" y="2002"/>
                  <a:ext cx="2147" cy="0"/>
                </a:xfrm>
                <a:prstGeom prst="line">
                  <a:avLst/>
                </a:prstGeom>
                <a:noFill/>
                <a:ln w="158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49" name="Text Box 114">
                  <a:extLst>
                    <a:ext uri="{FF2B5EF4-FFF2-40B4-BE49-F238E27FC236}">
                      <a16:creationId xmlns:a16="http://schemas.microsoft.com/office/drawing/2014/main" id="{55ADCFC5-2EBF-762A-8ECE-CACE90A98E54}"/>
                    </a:ext>
                  </a:extLst>
                </p:cNvPr>
                <p:cNvSpPr txBox="1">
                  <a:spLocks noChangeArrowheads="1"/>
                </p:cNvSpPr>
                <p:nvPr/>
              </p:nvSpPr>
              <p:spPr bwMode="auto">
                <a:xfrm>
                  <a:off x="8438" y="1741"/>
                  <a:ext cx="1388" cy="2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defTabSz="914400" eaLnBrk="1" fontAlgn="base" latinLnBrk="0" hangingPunct="1">
                    <a:lnSpc>
                      <a:spcPct val="100000"/>
                    </a:lnSpc>
                    <a:spcBef>
                      <a:spcPct val="0"/>
                    </a:spcBef>
                    <a:spcAft>
                      <a:spcPts val="1000"/>
                    </a:spcAft>
                    <a:buClrTx/>
                    <a:buSzTx/>
                    <a:buFontTx/>
                    <a:buNone/>
                    <a:tabLst/>
                    <a:defRPr/>
                  </a:pPr>
                  <a:r>
                    <a:rPr kumimoji="0" lang="en-US" sz="1100" b="0" i="0" u="none" strike="noStrike" kern="0" cap="none" spc="0" normalizeH="0" baseline="0" noProof="0">
                      <a:ln>
                        <a:noFill/>
                      </a:ln>
                      <a:solidFill>
                        <a:prstClr val="black"/>
                      </a:solidFill>
                      <a:effectLst/>
                      <a:uLnTx/>
                      <a:uFillTx/>
                      <a:cs typeface="Arial" pitchFamily="34" charset="0"/>
                    </a:rPr>
                    <a:t>Neutron beam</a:t>
                  </a:r>
                  <a:endParaRPr kumimoji="0" lang="ru-RU"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550" name="Line 115">
                  <a:extLst>
                    <a:ext uri="{FF2B5EF4-FFF2-40B4-BE49-F238E27FC236}">
                      <a16:creationId xmlns:a16="http://schemas.microsoft.com/office/drawing/2014/main" id="{E727C47C-48B7-98E6-341C-BD2A2238AB35}"/>
                    </a:ext>
                  </a:extLst>
                </p:cNvPr>
                <p:cNvSpPr>
                  <a:spLocks noChangeShapeType="1"/>
                </p:cNvSpPr>
                <p:nvPr/>
              </p:nvSpPr>
              <p:spPr bwMode="auto">
                <a:xfrm>
                  <a:off x="4075" y="1701"/>
                  <a:ext cx="2597" cy="35"/>
                </a:xfrm>
                <a:prstGeom prst="line">
                  <a:avLst/>
                </a:prstGeom>
                <a:noFill/>
                <a:ln w="9525">
                  <a:solidFill>
                    <a:srgbClr val="000000"/>
                  </a:solidFill>
                  <a:round/>
                  <a:headEnd/>
                  <a:tailEnd type="triangle" w="sm" len="lg"/>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51" name="Rectangle 116">
                  <a:extLst>
                    <a:ext uri="{FF2B5EF4-FFF2-40B4-BE49-F238E27FC236}">
                      <a16:creationId xmlns:a16="http://schemas.microsoft.com/office/drawing/2014/main" id="{CCD2660D-9A76-63FD-EF0F-3E9EB0208182}"/>
                    </a:ext>
                  </a:extLst>
                </p:cNvPr>
                <p:cNvSpPr>
                  <a:spLocks noChangeArrowheads="1"/>
                </p:cNvSpPr>
                <p:nvPr/>
              </p:nvSpPr>
              <p:spPr bwMode="auto">
                <a:xfrm>
                  <a:off x="8142" y="1378"/>
                  <a:ext cx="57" cy="567"/>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52" name="Rectangle 117">
                  <a:extLst>
                    <a:ext uri="{FF2B5EF4-FFF2-40B4-BE49-F238E27FC236}">
                      <a16:creationId xmlns:a16="http://schemas.microsoft.com/office/drawing/2014/main" id="{E18A0A70-C25A-8F19-E1E6-D9A829A7612C}"/>
                    </a:ext>
                  </a:extLst>
                </p:cNvPr>
                <p:cNvSpPr>
                  <a:spLocks noChangeArrowheads="1"/>
                </p:cNvSpPr>
                <p:nvPr/>
              </p:nvSpPr>
              <p:spPr bwMode="auto">
                <a:xfrm>
                  <a:off x="8142" y="2068"/>
                  <a:ext cx="57" cy="567"/>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53" name="Rectangle 118">
                  <a:extLst>
                    <a:ext uri="{FF2B5EF4-FFF2-40B4-BE49-F238E27FC236}">
                      <a16:creationId xmlns:a16="http://schemas.microsoft.com/office/drawing/2014/main" id="{CA54FFB3-45BF-98AE-2650-3E75CA1A11AC}"/>
                    </a:ext>
                  </a:extLst>
                </p:cNvPr>
                <p:cNvSpPr>
                  <a:spLocks noChangeArrowheads="1"/>
                </p:cNvSpPr>
                <p:nvPr/>
              </p:nvSpPr>
              <p:spPr bwMode="auto">
                <a:xfrm>
                  <a:off x="9822" y="1368"/>
                  <a:ext cx="57" cy="567"/>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54" name="Rectangle 119">
                  <a:extLst>
                    <a:ext uri="{FF2B5EF4-FFF2-40B4-BE49-F238E27FC236}">
                      <a16:creationId xmlns:a16="http://schemas.microsoft.com/office/drawing/2014/main" id="{B4A2A2BA-5751-6B6C-6BE9-8C8653C48052}"/>
                    </a:ext>
                  </a:extLst>
                </p:cNvPr>
                <p:cNvSpPr>
                  <a:spLocks noChangeArrowheads="1"/>
                </p:cNvSpPr>
                <p:nvPr/>
              </p:nvSpPr>
              <p:spPr bwMode="auto">
                <a:xfrm>
                  <a:off x="9822" y="2058"/>
                  <a:ext cx="57" cy="567"/>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black"/>
                    </a:solidFill>
                    <a:effectLst/>
                    <a:uLnTx/>
                    <a:uFillTx/>
                  </a:endParaRPr>
                </a:p>
              </p:txBody>
            </p:sp>
            <p:sp>
              <p:nvSpPr>
                <p:cNvPr id="555" name="Text Box 120">
                  <a:extLst>
                    <a:ext uri="{FF2B5EF4-FFF2-40B4-BE49-F238E27FC236}">
                      <a16:creationId xmlns:a16="http://schemas.microsoft.com/office/drawing/2014/main" id="{47FC21C2-792D-A756-AA94-0A92C868194C}"/>
                    </a:ext>
                  </a:extLst>
                </p:cNvPr>
                <p:cNvSpPr txBox="1">
                  <a:spLocks noChangeArrowheads="1"/>
                </p:cNvSpPr>
                <p:nvPr/>
              </p:nvSpPr>
              <p:spPr bwMode="auto">
                <a:xfrm>
                  <a:off x="1702" y="2033"/>
                  <a:ext cx="1440" cy="366"/>
                </a:xfrm>
                <a:prstGeom prst="rect">
                  <a:avLst/>
                </a:prstGeom>
                <a:noFill/>
                <a:ln w="5397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ts val="1000"/>
                    </a:spcAft>
                    <a:buClrTx/>
                    <a:buSzTx/>
                    <a:buFontTx/>
                    <a:buNone/>
                    <a:tabLst/>
                    <a:defRPr/>
                  </a:pPr>
                  <a:r>
                    <a:rPr kumimoji="0" lang="en-US" sz="1100" b="0" i="0" u="none" strike="noStrike" kern="0" cap="none" spc="0" normalizeH="0" baseline="0" noProof="0">
                      <a:ln>
                        <a:noFill/>
                      </a:ln>
                      <a:solidFill>
                        <a:prstClr val="black"/>
                      </a:solidFill>
                      <a:effectLst/>
                      <a:uLnTx/>
                      <a:uFillTx/>
                      <a:cs typeface="Arial" pitchFamily="34" charset="0"/>
                    </a:rPr>
                    <a:t>Detector</a:t>
                  </a:r>
                  <a:endParaRPr kumimoji="0" lang="ru-RU"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556" name="Text Box 121">
                  <a:extLst>
                    <a:ext uri="{FF2B5EF4-FFF2-40B4-BE49-F238E27FC236}">
                      <a16:creationId xmlns:a16="http://schemas.microsoft.com/office/drawing/2014/main" id="{836FB64C-6A71-46FF-1BE1-A66C419E9CCC}"/>
                    </a:ext>
                  </a:extLst>
                </p:cNvPr>
                <p:cNvSpPr txBox="1">
                  <a:spLocks noChangeArrowheads="1"/>
                </p:cNvSpPr>
                <p:nvPr/>
              </p:nvSpPr>
              <p:spPr bwMode="auto">
                <a:xfrm>
                  <a:off x="5482" y="1642"/>
                  <a:ext cx="108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ts val="1000"/>
                    </a:spcAft>
                    <a:buClrTx/>
                    <a:buSzTx/>
                    <a:buFontTx/>
                    <a:buNone/>
                    <a:tabLst/>
                    <a:defRPr/>
                  </a:pPr>
                  <a:r>
                    <a:rPr kumimoji="0" lang="en-US" sz="1100" b="0" i="0" u="none" strike="noStrike" kern="0" cap="none" spc="0" normalizeH="0" baseline="0" noProof="0">
                      <a:ln>
                        <a:noFill/>
                      </a:ln>
                      <a:solidFill>
                        <a:prstClr val="black"/>
                      </a:solidFill>
                      <a:effectLst/>
                      <a:uLnTx/>
                      <a:uFillTx/>
                      <a:cs typeface="Arial" pitchFamily="34" charset="0"/>
                    </a:rPr>
                    <a:t>Sample</a:t>
                  </a:r>
                  <a:endParaRPr kumimoji="0" lang="ru-RU"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grpSp>
          <p:sp>
            <p:nvSpPr>
              <p:cNvPr id="514" name="Text Box 122">
                <a:extLst>
                  <a:ext uri="{FF2B5EF4-FFF2-40B4-BE49-F238E27FC236}">
                    <a16:creationId xmlns:a16="http://schemas.microsoft.com/office/drawing/2014/main" id="{603CC739-E5AF-9E27-DFC7-EA914B4F3011}"/>
                  </a:ext>
                </a:extLst>
              </p:cNvPr>
              <p:cNvSpPr txBox="1">
                <a:spLocks noChangeArrowheads="1"/>
              </p:cNvSpPr>
              <p:nvPr/>
            </p:nvSpPr>
            <p:spPr bwMode="auto">
              <a:xfrm>
                <a:off x="8346" y="2455"/>
                <a:ext cx="1316" cy="44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ts val="1000"/>
                  </a:spcAft>
                  <a:buClrTx/>
                  <a:buSzTx/>
                  <a:buFontTx/>
                  <a:buNone/>
                  <a:tabLst/>
                  <a:defRPr/>
                </a:pPr>
                <a:r>
                  <a:rPr kumimoji="0" lang="fr-FR" sz="1100" b="0" i="0" u="none" strike="noStrike" kern="0" cap="none" spc="0" normalizeH="0" baseline="0" noProof="0">
                    <a:ln>
                      <a:noFill/>
                    </a:ln>
                    <a:solidFill>
                      <a:prstClr val="black"/>
                    </a:solidFill>
                    <a:effectLst/>
                    <a:uLnTx/>
                    <a:uFillTx/>
                    <a:cs typeface="Arial" pitchFamily="34" charset="0"/>
                  </a:rPr>
                  <a:t>Diafragms</a:t>
                </a:r>
                <a:endParaRPr kumimoji="0" lang="ru-RU"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sp>
            <p:nvSpPr>
              <p:cNvPr id="515" name="Text Box 123">
                <a:extLst>
                  <a:ext uri="{FF2B5EF4-FFF2-40B4-BE49-F238E27FC236}">
                    <a16:creationId xmlns:a16="http://schemas.microsoft.com/office/drawing/2014/main" id="{A41D75CA-97B1-F64D-8E01-EC8503608F20}"/>
                  </a:ext>
                </a:extLst>
              </p:cNvPr>
              <p:cNvSpPr txBox="1">
                <a:spLocks noChangeArrowheads="1"/>
              </p:cNvSpPr>
              <p:nvPr/>
            </p:nvSpPr>
            <p:spPr bwMode="auto">
              <a:xfrm>
                <a:off x="9768" y="3138"/>
                <a:ext cx="1164" cy="44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ts val="1000"/>
                  </a:spcAft>
                  <a:buClrTx/>
                  <a:buSzTx/>
                  <a:buFontTx/>
                  <a:buNone/>
                  <a:tabLst/>
                  <a:defRPr/>
                </a:pPr>
                <a:r>
                  <a:rPr kumimoji="0" lang="fr-FR" sz="1100" b="0" i="0" u="none" strike="noStrike" kern="0" cap="none" spc="0" normalizeH="0" baseline="0" noProof="0">
                    <a:ln>
                      <a:noFill/>
                    </a:ln>
                    <a:solidFill>
                      <a:prstClr val="black"/>
                    </a:solidFill>
                    <a:effectLst/>
                    <a:uLnTx/>
                    <a:uFillTx/>
                    <a:cs typeface="Arial" pitchFamily="34" charset="0"/>
                  </a:rPr>
                  <a:t>Chopper</a:t>
                </a:r>
                <a:endParaRPr kumimoji="0" lang="ru-RU" sz="1800" b="0" i="0" u="none" strike="noStrike" kern="0" cap="none" spc="0" normalizeH="0" baseline="0" noProof="0">
                  <a:ln>
                    <a:noFill/>
                  </a:ln>
                  <a:solidFill>
                    <a:prstClr val="black"/>
                  </a:solidFill>
                  <a:effectLst/>
                  <a:uLnTx/>
                  <a:uFillTx/>
                  <a:latin typeface="Arial" pitchFamily="34" charset="0"/>
                  <a:cs typeface="Arial" pitchFamily="34" charset="0"/>
                </a:endParaRPr>
              </a:p>
            </p:txBody>
          </p:sp>
        </p:grpSp>
      </p:grpSp>
      <p:pic>
        <p:nvPicPr>
          <p:cNvPr id="3" name="Рисунок 2"/>
          <p:cNvPicPr>
            <a:picLocks noChangeAspect="1"/>
          </p:cNvPicPr>
          <p:nvPr/>
        </p:nvPicPr>
        <p:blipFill>
          <a:blip r:embed="rId2"/>
          <a:stretch>
            <a:fillRect/>
          </a:stretch>
        </p:blipFill>
        <p:spPr>
          <a:xfrm>
            <a:off x="5013267" y="3582660"/>
            <a:ext cx="3645997" cy="2778460"/>
          </a:xfrm>
          <a:prstGeom prst="rect">
            <a:avLst/>
          </a:prstGeom>
        </p:spPr>
      </p:pic>
      <p:sp>
        <p:nvSpPr>
          <p:cNvPr id="7" name="Номер слайда 6"/>
          <p:cNvSpPr>
            <a:spLocks noGrp="1"/>
          </p:cNvSpPr>
          <p:nvPr>
            <p:ph type="sldNum" sz="quarter" idx="12"/>
          </p:nvPr>
        </p:nvSpPr>
        <p:spPr/>
        <p:txBody>
          <a:bodyPr/>
          <a:lstStyle/>
          <a:p>
            <a:fld id="{1DE01969-94A4-40D7-99FB-CC04F57F5503}" type="slidenum">
              <a:rPr lang="ru-RU" smtClean="0"/>
              <a:pPr/>
              <a:t>21</a:t>
            </a:fld>
            <a:endParaRPr lang="ru-RU" dirty="0"/>
          </a:p>
        </p:txBody>
      </p:sp>
    </p:spTree>
    <p:extLst>
      <p:ext uri="{BB962C8B-B14F-4D97-AF65-F5344CB8AC3E}">
        <p14:creationId xmlns:p14="http://schemas.microsoft.com/office/powerpoint/2010/main" val="1405054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Квазизеркальное отражение холодных нейтронов (ХН)</a:t>
            </a:r>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Рисунок 6"/>
          <p:cNvPicPr>
            <a:picLocks noChangeAspect="1"/>
          </p:cNvPicPr>
          <p:nvPr/>
        </p:nvPicPr>
        <p:blipFill>
          <a:blip r:embed="rId2"/>
          <a:stretch>
            <a:fillRect/>
          </a:stretch>
        </p:blipFill>
        <p:spPr>
          <a:xfrm>
            <a:off x="3102590" y="1069140"/>
            <a:ext cx="5980445" cy="5287210"/>
          </a:xfrm>
          <a:prstGeom prst="rect">
            <a:avLst/>
          </a:prstGeom>
        </p:spPr>
      </p:pic>
      <p:sp>
        <p:nvSpPr>
          <p:cNvPr id="3" name="Номер слайда 2"/>
          <p:cNvSpPr>
            <a:spLocks noGrp="1"/>
          </p:cNvSpPr>
          <p:nvPr>
            <p:ph type="sldNum" sz="quarter" idx="12"/>
          </p:nvPr>
        </p:nvSpPr>
        <p:spPr/>
        <p:txBody>
          <a:bodyPr/>
          <a:lstStyle/>
          <a:p>
            <a:fld id="{1DE01969-94A4-40D7-99FB-CC04F57F5503}" type="slidenum">
              <a:rPr lang="ru-RU" smtClean="0"/>
              <a:pPr/>
              <a:t>22</a:t>
            </a:fld>
            <a:endParaRPr lang="ru-RU" dirty="0"/>
          </a:p>
        </p:txBody>
      </p:sp>
    </p:spTree>
    <p:extLst>
      <p:ext uri="{BB962C8B-B14F-4D97-AF65-F5344CB8AC3E}">
        <p14:creationId xmlns:p14="http://schemas.microsoft.com/office/powerpoint/2010/main" val="7422379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Отражатели ОХН</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Объект 2">
            <a:extLst>
              <a:ext uri="{FF2B5EF4-FFF2-40B4-BE49-F238E27FC236}">
                <a16:creationId xmlns:a16="http://schemas.microsoft.com/office/drawing/2014/main" id="{638AAB69-861C-40EB-AD5B-80E08FAE0DA9}"/>
              </a:ext>
            </a:extLst>
          </p:cNvPr>
          <p:cNvSpPr>
            <a:spLocks noGrp="1"/>
          </p:cNvSpPr>
          <p:nvPr>
            <p:ph idx="1"/>
          </p:nvPr>
        </p:nvSpPr>
        <p:spPr>
          <a:xfrm>
            <a:off x="2086386" y="1059680"/>
            <a:ext cx="8080059" cy="690261"/>
          </a:xfrm>
        </p:spPr>
        <p:txBody>
          <a:bodyPr anchor="t">
            <a:normAutofit lnSpcReduction="10000"/>
          </a:bodyPr>
          <a:lstStyle/>
          <a:p>
            <a:pPr marL="0" indent="0" algn="ctr">
              <a:buNone/>
            </a:pPr>
            <a:r>
              <a:rPr lang="en-US" sz="1800" dirty="0"/>
              <a:t>Criteria for the VCN reflector are </a:t>
            </a:r>
            <a:r>
              <a:rPr lang="en-US" sz="1800" u="sng" dirty="0"/>
              <a:t>minimum losses</a:t>
            </a:r>
            <a:r>
              <a:rPr lang="en-US" sz="1800" dirty="0"/>
              <a:t> and </a:t>
            </a:r>
            <a:r>
              <a:rPr lang="en-US" sz="1800" u="sng" dirty="0"/>
              <a:t>maximum reflection</a:t>
            </a:r>
            <a:r>
              <a:rPr lang="en-US" sz="1800" dirty="0"/>
              <a:t>.</a:t>
            </a:r>
          </a:p>
          <a:p>
            <a:pPr marL="0" indent="0" algn="ctr">
              <a:buNone/>
            </a:pPr>
            <a:r>
              <a:rPr lang="en-US" sz="1800" dirty="0"/>
              <a:t>Detonation nanodiamonds (DND) are the ideal candidate!</a:t>
            </a:r>
          </a:p>
          <a:p>
            <a:pPr marL="0" indent="0">
              <a:buNone/>
            </a:pPr>
            <a:endParaRPr lang="en-US" sz="1800" dirty="0"/>
          </a:p>
        </p:txBody>
      </p:sp>
      <p:pic>
        <p:nvPicPr>
          <p:cNvPr id="8" name="Рисунок 7">
            <a:extLst>
              <a:ext uri="{FF2B5EF4-FFF2-40B4-BE49-F238E27FC236}">
                <a16:creationId xmlns:a16="http://schemas.microsoft.com/office/drawing/2014/main" id="{4CCC3E2F-C581-4586-B083-92343F94D3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1908"/>
          <a:stretch/>
        </p:blipFill>
        <p:spPr>
          <a:xfrm>
            <a:off x="2074113" y="1799077"/>
            <a:ext cx="2340000" cy="1644448"/>
          </a:xfrm>
          <a:prstGeom prst="rect">
            <a:avLst/>
          </a:prstGeom>
          <a:ln>
            <a:solidFill>
              <a:schemeClr val="tx1"/>
            </a:solidFill>
          </a:ln>
        </p:spPr>
      </p:pic>
      <p:pic>
        <p:nvPicPr>
          <p:cNvPr id="9" name="Рисунок 8">
            <a:extLst>
              <a:ext uri="{FF2B5EF4-FFF2-40B4-BE49-F238E27FC236}">
                <a16:creationId xmlns:a16="http://schemas.microsoft.com/office/drawing/2014/main" id="{52DA2532-811E-4BAF-88CF-F92EB45149BC}"/>
              </a:ext>
            </a:extLst>
          </p:cNvPr>
          <p:cNvPicPr>
            <a:picLocks noChangeAspect="1"/>
          </p:cNvPicPr>
          <p:nvPr/>
        </p:nvPicPr>
        <p:blipFill rotWithShape="1">
          <a:blip r:embed="rId3">
            <a:extLst>
              <a:ext uri="{28A0092B-C50C-407E-A947-70E740481C1C}">
                <a14:useLocalDpi xmlns:a14="http://schemas.microsoft.com/office/drawing/2010/main" val="0"/>
              </a:ext>
            </a:extLst>
          </a:blip>
          <a:srcRect t="81746" r="78411"/>
          <a:stretch/>
        </p:blipFill>
        <p:spPr>
          <a:xfrm>
            <a:off x="5001400" y="5671374"/>
            <a:ext cx="1826208" cy="648000"/>
          </a:xfrm>
          <a:prstGeom prst="rect">
            <a:avLst/>
          </a:prstGeom>
        </p:spPr>
      </p:pic>
      <mc:AlternateContent xmlns:mc="http://schemas.openxmlformats.org/markup-compatibility/2006">
        <mc:Choice xmlns:a14="http://schemas.microsoft.com/office/drawing/2010/main" Requires="a14">
          <p:sp>
            <p:nvSpPr>
              <p:cNvPr id="10" name="Объект 2">
                <a:extLst>
                  <a:ext uri="{FF2B5EF4-FFF2-40B4-BE49-F238E27FC236}">
                    <a16:creationId xmlns:a16="http://schemas.microsoft.com/office/drawing/2014/main" id="{E35CFAEC-6A38-40E2-8400-353A7FFD196E}"/>
                  </a:ext>
                </a:extLst>
              </p:cNvPr>
              <p:cNvSpPr txBox="1">
                <a:spLocks/>
              </p:cNvSpPr>
              <p:nvPr/>
            </p:nvSpPr>
            <p:spPr>
              <a:xfrm>
                <a:off x="7414895" y="2194126"/>
                <a:ext cx="2781691" cy="12550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14:m>
                  <m:oMathPara xmlns:m="http://schemas.openxmlformats.org/officeDocument/2006/math">
                    <m:oMathParaPr>
                      <m:jc m:val="center"/>
                    </m:oMathParaPr>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𝑅</m:t>
                          </m:r>
                        </m:e>
                        <m:sub>
                          <m:r>
                            <a:rPr lang="en-US" sz="1800" b="0" i="1" smtClean="0">
                              <a:latin typeface="Cambria Math" panose="02040503050406030204" pitchFamily="18" charset="0"/>
                            </a:rPr>
                            <m:t>𝑜𝑝𝑡</m:t>
                          </m:r>
                        </m:sub>
                      </m:sSub>
                      <m:d>
                        <m:dPr>
                          <m:ctrlPr>
                            <a:rPr lang="en-US" sz="1800" b="0" i="1" smtClean="0">
                              <a:latin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𝜆</m:t>
                          </m:r>
                        </m:e>
                      </m:d>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0.7−4.3 </m:t>
                      </m:r>
                      <m:r>
                        <a:rPr lang="en-US" sz="1800" b="0" i="1" smtClean="0">
                          <a:latin typeface="Cambria Math" panose="02040503050406030204" pitchFamily="18" charset="0"/>
                          <a:ea typeface="Cambria Math" panose="02040503050406030204" pitchFamily="18" charset="0"/>
                        </a:rPr>
                        <m:t>𝑛𝑚</m:t>
                      </m:r>
                      <m:r>
                        <a:rPr lang="en-US" sz="1800" b="0" i="1" smtClean="0">
                          <a:latin typeface="Cambria Math" panose="02040503050406030204" pitchFamily="18" charset="0"/>
                          <a:ea typeface="Cambria Math" panose="02040503050406030204" pitchFamily="18" charset="0"/>
                        </a:rPr>
                        <m:t>,</m:t>
                      </m:r>
                    </m:oMath>
                  </m:oMathPara>
                </a14:m>
                <a:endParaRPr lang="en-US" sz="1800" i="1" dirty="0">
                  <a:latin typeface="Cambria Math" panose="02040503050406030204" pitchFamily="18" charset="0"/>
                </a:endParaRPr>
              </a:p>
              <a:p>
                <a:pPr marL="0" indent="0" algn="ctr">
                  <a:lnSpc>
                    <a:spcPct val="100000"/>
                  </a:lnSpc>
                  <a:spcBef>
                    <a:spcPts val="0"/>
                  </a:spcBef>
                  <a:buNone/>
                </a:pPr>
                <a14:m>
                  <m:oMathPara xmlns:m="http://schemas.openxmlformats.org/officeDocument/2006/math">
                    <m:oMathParaPr>
                      <m:jc m:val="center"/>
                    </m:oMathParaPr>
                    <m:oMath xmlns:m="http://schemas.openxmlformats.org/officeDocument/2006/math">
                      <m:r>
                        <a:rPr lang="en-US" sz="1800" i="1">
                          <a:latin typeface="Cambria Math" panose="02040503050406030204" pitchFamily="18" charset="0"/>
                          <a:ea typeface="Cambria Math" panose="02040503050406030204" pitchFamily="18" charset="0"/>
                        </a:rPr>
                        <m:t>𝜆</m:t>
                      </m:r>
                      <m:r>
                        <a:rPr lang="en-US" sz="1800" i="1">
                          <a:latin typeface="Cambria Math" panose="02040503050406030204" pitchFamily="18" charset="0"/>
                          <a:ea typeface="Cambria Math" panose="02040503050406030204" pitchFamily="18" charset="0"/>
                        </a:rPr>
                        <m:t>∈</m:t>
                      </m:r>
                      <m:d>
                        <m:dPr>
                          <m:begChr m:val="["/>
                          <m:endChr m:val="]"/>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26, 160</m:t>
                          </m:r>
                        </m:e>
                      </m:d>
                      <m:r>
                        <a:rPr lang="en-US" sz="1800" i="1">
                          <a:latin typeface="Cambria Math" panose="02040503050406030204" pitchFamily="18" charset="0"/>
                          <a:ea typeface="Cambria Math" panose="02040503050406030204" pitchFamily="18" charset="0"/>
                        </a:rPr>
                        <m:t> Å</m:t>
                      </m:r>
                    </m:oMath>
                  </m:oMathPara>
                </a14:m>
                <a:endParaRPr lang="en-US" sz="1800" i="1" dirty="0"/>
              </a:p>
              <a:p>
                <a:pPr marL="0" indent="0" algn="ctr">
                  <a:lnSpc>
                    <a:spcPct val="100000"/>
                  </a:lnSpc>
                  <a:spcBef>
                    <a:spcPts val="0"/>
                  </a:spcBef>
                  <a:buNone/>
                </a:pPr>
                <a:r>
                  <a:rPr lang="en-US" sz="1800" b="0" dirty="0">
                    <a:ea typeface="Cambria Math" panose="02040503050406030204" pitchFamily="18" charset="0"/>
                  </a:rPr>
                  <a:t>or </a:t>
                </a:r>
                <a14:m>
                  <m:oMath xmlns:m="http://schemas.openxmlformats.org/officeDocument/2006/math">
                    <m:r>
                      <a:rPr lang="en-US" sz="1800" b="0" i="1" smtClean="0">
                        <a:latin typeface="Cambria Math" panose="02040503050406030204" pitchFamily="18" charset="0"/>
                        <a:ea typeface="Cambria Math" panose="02040503050406030204" pitchFamily="18" charset="0"/>
                      </a:rPr>
                      <m:t>𝑣</m:t>
                    </m:r>
                    <m:r>
                      <a:rPr lang="en-US" sz="1800" i="1" smtClean="0">
                        <a:latin typeface="Cambria Math" panose="02040503050406030204" pitchFamily="18" charset="0"/>
                        <a:ea typeface="Cambria Math" panose="02040503050406030204" pitchFamily="18" charset="0"/>
                      </a:rPr>
                      <m:t>∈</m:t>
                    </m:r>
                    <m:d>
                      <m:dPr>
                        <m:begChr m:val="["/>
                        <m:endChr m:val="]"/>
                        <m:ctrlPr>
                          <a:rPr lang="en-US" sz="180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25, 150</m:t>
                        </m:r>
                      </m:e>
                    </m:d>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𝑚</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𝑠</m:t>
                    </m:r>
                  </m:oMath>
                </a14:m>
                <a:endParaRPr lang="en-US" sz="1800" dirty="0"/>
              </a:p>
            </p:txBody>
          </p:sp>
        </mc:Choice>
        <mc:Fallback>
          <p:sp>
            <p:nvSpPr>
              <p:cNvPr id="10" name="Объект 2">
                <a:extLst>
                  <a:ext uri="{FF2B5EF4-FFF2-40B4-BE49-F238E27FC236}">
                    <a16:creationId xmlns:a16="http://schemas.microsoft.com/office/drawing/2014/main" id="{E35CFAEC-6A38-40E2-8400-353A7FFD196E}"/>
                  </a:ext>
                </a:extLst>
              </p:cNvPr>
              <p:cNvSpPr txBox="1">
                <a:spLocks noRot="1" noChangeAspect="1" noMove="1" noResize="1" noEditPoints="1" noAdjustHandles="1" noChangeArrowheads="1" noChangeShapeType="1" noTextEdit="1"/>
              </p:cNvSpPr>
              <p:nvPr/>
            </p:nvSpPr>
            <p:spPr>
              <a:xfrm>
                <a:off x="7414895" y="2194126"/>
                <a:ext cx="2781691" cy="1255081"/>
              </a:xfrm>
              <a:prstGeom prst="rect">
                <a:avLst/>
              </a:prstGeom>
              <a:blipFill>
                <a:blip r:embed="rId4"/>
                <a:stretch>
                  <a:fillRect/>
                </a:stretch>
              </a:blipFill>
            </p:spPr>
            <p:txBody>
              <a:bodyPr/>
              <a:lstStyle/>
              <a:p>
                <a:r>
                  <a:rPr lang="ru-RU">
                    <a:noFill/>
                  </a:rPr>
                  <a:t> </a:t>
                </a:r>
              </a:p>
            </p:txBody>
          </p:sp>
        </mc:Fallback>
      </mc:AlternateContent>
      <p:pic>
        <p:nvPicPr>
          <p:cNvPr id="11" name="Рисунок 10">
            <a:extLst>
              <a:ext uri="{FF2B5EF4-FFF2-40B4-BE49-F238E27FC236}">
                <a16:creationId xmlns:a16="http://schemas.microsoft.com/office/drawing/2014/main" id="{6EB43A13-0060-49A9-877E-5698D5CE2A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7204" y="1797532"/>
            <a:ext cx="2514600" cy="1628021"/>
          </a:xfrm>
          <a:prstGeom prst="rect">
            <a:avLst/>
          </a:prstGeom>
        </p:spPr>
      </p:pic>
      <mc:AlternateContent xmlns:mc="http://schemas.openxmlformats.org/markup-compatibility/2006">
        <mc:Choice xmlns:a14="http://schemas.microsoft.com/office/drawing/2010/main" Requires="a14">
          <p:sp>
            <p:nvSpPr>
              <p:cNvPr id="12" name="Объект 2">
                <a:extLst>
                  <a:ext uri="{FF2B5EF4-FFF2-40B4-BE49-F238E27FC236}">
                    <a16:creationId xmlns:a16="http://schemas.microsoft.com/office/drawing/2014/main" id="{3A6211CE-933E-40B4-AE8E-E05D04E75655}"/>
                  </a:ext>
                </a:extLst>
              </p:cNvPr>
              <p:cNvSpPr txBox="1">
                <a:spLocks/>
              </p:cNvSpPr>
              <p:nvPr/>
            </p:nvSpPr>
            <p:spPr>
              <a:xfrm>
                <a:off x="7701783" y="1797532"/>
                <a:ext cx="2207914" cy="432570"/>
              </a:xfrm>
              <a:prstGeom prst="rect">
                <a:avLst/>
              </a:prstGeom>
              <a:ln>
                <a:solidFill>
                  <a:schemeClr val="tx1"/>
                </a:solid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
                    </m:oMathParaPr>
                    <m:oMath xmlns:m="http://schemas.openxmlformats.org/officeDocument/2006/math">
                      <m:sSubSup>
                        <m:sSubSupPr>
                          <m:ctrlPr>
                            <a:rPr lang="en-US" sz="1800" i="1" smtClean="0">
                              <a:latin typeface="Cambria Math" panose="02040503050406030204" pitchFamily="18" charset="0"/>
                            </a:rPr>
                          </m:ctrlPr>
                        </m:sSubSupPr>
                        <m:e>
                          <m:r>
                            <a:rPr lang="en-US" sz="1800" b="0" i="1" smtClean="0">
                              <a:latin typeface="Cambria Math" panose="02040503050406030204" pitchFamily="18" charset="0"/>
                            </a:rPr>
                            <m:t>𝑃</m:t>
                          </m:r>
                        </m:e>
                        <m:sub>
                          <m:r>
                            <a:rPr lang="en-US" sz="1800" b="0" i="1" smtClean="0">
                              <a:latin typeface="Cambria Math" panose="02040503050406030204" pitchFamily="18" charset="0"/>
                            </a:rPr>
                            <m:t>𝑅𝐸𝐹</m:t>
                          </m:r>
                        </m:sub>
                        <m:sup>
                          <m:r>
                            <a:rPr lang="en-US" sz="1800" b="0" i="1" smtClean="0">
                              <a:latin typeface="Cambria Math" panose="02040503050406030204" pitchFamily="18" charset="0"/>
                            </a:rPr>
                            <m:t>𝑚𝑎𝑥</m:t>
                          </m:r>
                        </m:sup>
                      </m:sSubSup>
                      <m:r>
                        <a:rPr lang="en-US" sz="1800" b="0" i="1" smtClean="0">
                          <a:latin typeface="Cambria Math" panose="02040503050406030204" pitchFamily="18" charset="0"/>
                        </a:rPr>
                        <m:t>: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𝑅</m:t>
                          </m:r>
                        </m:e>
                        <m:sub>
                          <m:r>
                            <a:rPr lang="en-US" sz="1800" b="0" i="1" smtClean="0">
                              <a:latin typeface="Cambria Math" panose="02040503050406030204" pitchFamily="18" charset="0"/>
                            </a:rPr>
                            <m:t>𝑜𝑝𝑡</m:t>
                          </m:r>
                        </m:sub>
                      </m:sSub>
                      <m:r>
                        <a:rPr lang="en-US" sz="1800" b="0" i="1" smtClean="0">
                          <a:latin typeface="Cambria Math" panose="02040503050406030204" pitchFamily="18" charset="0"/>
                          <a:ea typeface="Cambria Math" panose="02040503050406030204" pitchFamily="18" charset="0"/>
                        </a:rPr>
                        <m:t>≈0.27</m:t>
                      </m:r>
                      <m:r>
                        <a:rPr lang="en-US" sz="1800" b="0" i="1" smtClean="0">
                          <a:latin typeface="Cambria Math" panose="02040503050406030204" pitchFamily="18" charset="0"/>
                          <a:ea typeface="Cambria Math" panose="02040503050406030204" pitchFamily="18" charset="0"/>
                        </a:rPr>
                        <m:t>𝜆</m:t>
                      </m:r>
                    </m:oMath>
                  </m:oMathPara>
                </a14:m>
                <a:endParaRPr lang="en-US" sz="3600" dirty="0"/>
              </a:p>
            </p:txBody>
          </p:sp>
        </mc:Choice>
        <mc:Fallback>
          <p:sp>
            <p:nvSpPr>
              <p:cNvPr id="12" name="Объект 2">
                <a:extLst>
                  <a:ext uri="{FF2B5EF4-FFF2-40B4-BE49-F238E27FC236}">
                    <a16:creationId xmlns:a16="http://schemas.microsoft.com/office/drawing/2014/main" id="{3A6211CE-933E-40B4-AE8E-E05D04E75655}"/>
                  </a:ext>
                </a:extLst>
              </p:cNvPr>
              <p:cNvSpPr txBox="1">
                <a:spLocks noRot="1" noChangeAspect="1" noMove="1" noResize="1" noEditPoints="1" noAdjustHandles="1" noChangeArrowheads="1" noChangeShapeType="1" noTextEdit="1"/>
              </p:cNvSpPr>
              <p:nvPr/>
            </p:nvSpPr>
            <p:spPr>
              <a:xfrm>
                <a:off x="7701783" y="1797532"/>
                <a:ext cx="2207914" cy="432570"/>
              </a:xfrm>
              <a:prstGeom prst="rect">
                <a:avLst/>
              </a:prstGeom>
              <a:blipFill>
                <a:blip r:embed="rId6"/>
                <a:stretch>
                  <a:fillRect b="-4110"/>
                </a:stretch>
              </a:blipFill>
              <a:ln>
                <a:solidFill>
                  <a:schemeClr val="tx1"/>
                </a:solidFill>
              </a:ln>
            </p:spPr>
            <p:txBody>
              <a:bodyPr/>
              <a:lstStyle/>
              <a:p>
                <a:r>
                  <a:rPr lang="ru-RU">
                    <a:noFill/>
                  </a:rPr>
                  <a:t> </a:t>
                </a:r>
              </a:p>
            </p:txBody>
          </p:sp>
        </mc:Fallback>
      </mc:AlternateContent>
      <mc:AlternateContent xmlns:mc="http://schemas.openxmlformats.org/markup-compatibility/2006">
        <mc:Choice xmlns:a14="http://schemas.microsoft.com/office/drawing/2010/main" Requires="a14">
          <p:sp>
            <p:nvSpPr>
              <p:cNvPr id="13" name="Объект 2">
                <a:extLst>
                  <a:ext uri="{FF2B5EF4-FFF2-40B4-BE49-F238E27FC236}">
                    <a16:creationId xmlns:a16="http://schemas.microsoft.com/office/drawing/2014/main" id="{19E3AE49-DD7F-4530-A22A-6A6723C03087}"/>
                  </a:ext>
                </a:extLst>
              </p:cNvPr>
              <p:cNvSpPr txBox="1">
                <a:spLocks/>
              </p:cNvSpPr>
              <p:nvPr/>
            </p:nvSpPr>
            <p:spPr>
              <a:xfrm>
                <a:off x="1945990" y="3534104"/>
                <a:ext cx="2468123" cy="282224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800" b="1" dirty="0">
                    <a:solidFill>
                      <a:srgbClr val="00B050"/>
                    </a:solidFill>
                  </a:rPr>
                  <a:t>Positive Factors:</a:t>
                </a:r>
              </a:p>
              <a:p>
                <a:pPr marL="0" indent="0" algn="ctr">
                  <a:lnSpc>
                    <a:spcPct val="100000"/>
                  </a:lnSpc>
                  <a:spcBef>
                    <a:spcPts val="0"/>
                  </a:spcBef>
                  <a:buNone/>
                </a:pPr>
                <a:r>
                  <a:rPr lang="en-US" sz="1800" dirty="0"/>
                  <a:t>size distribution;</a:t>
                </a:r>
              </a:p>
              <a:p>
                <a:pPr marL="0" indent="0" algn="ctr">
                  <a:lnSpc>
                    <a:spcPct val="100000"/>
                  </a:lnSpc>
                  <a:spcBef>
                    <a:spcPts val="0"/>
                  </a:spcBef>
                  <a:buNone/>
                </a:pPr>
                <a14:m>
                  <m:oMath xmlns:m="http://schemas.openxmlformats.org/officeDocument/2006/math">
                    <m:sSubSup>
                      <m:sSubSupPr>
                        <m:ctrlPr>
                          <a:rPr lang="en-US" sz="1800" i="1" smtClean="0">
                            <a:latin typeface="Cambria Math" panose="02040503050406030204" pitchFamily="18" charset="0"/>
                          </a:rPr>
                        </m:ctrlPr>
                      </m:sSubSupPr>
                      <m:e>
                        <m:r>
                          <a:rPr lang="en-US" sz="1800" b="0" i="1" smtClean="0">
                            <a:latin typeface="Cambria Math" panose="02040503050406030204" pitchFamily="18" charset="0"/>
                          </a:rPr>
                          <m:t>𝑏</m:t>
                        </m:r>
                      </m:e>
                      <m:sub>
                        <m:r>
                          <a:rPr lang="en-US" sz="1800" b="0" i="1" smtClean="0">
                            <a:latin typeface="Cambria Math" panose="02040503050406030204" pitchFamily="18" charset="0"/>
                          </a:rPr>
                          <m:t>𝑐</m:t>
                        </m:r>
                        <m:r>
                          <a:rPr lang="en-US" sz="1800" b="0" i="1" smtClean="0">
                            <a:latin typeface="Cambria Math" panose="02040503050406030204" pitchFamily="18" charset="0"/>
                          </a:rPr>
                          <m:t>.</m:t>
                        </m:r>
                        <m:r>
                          <a:rPr lang="en-US" sz="1800" b="0" i="1" smtClean="0">
                            <a:latin typeface="Cambria Math" panose="02040503050406030204" pitchFamily="18" charset="0"/>
                          </a:rPr>
                          <m:t>𝑠𝑐</m:t>
                        </m:r>
                        <m:r>
                          <a:rPr lang="en-US" sz="1800" b="0" i="1" smtClean="0">
                            <a:latin typeface="Cambria Math" panose="02040503050406030204" pitchFamily="18" charset="0"/>
                          </a:rPr>
                          <m:t>.</m:t>
                        </m:r>
                      </m:sub>
                      <m:sup>
                        <m:r>
                          <a:rPr lang="en-US" sz="1800" b="0" i="1" smtClean="0">
                            <a:latin typeface="Cambria Math" panose="02040503050406030204" pitchFamily="18" charset="0"/>
                          </a:rPr>
                          <m:t>𝐶</m:t>
                        </m:r>
                      </m:sup>
                    </m:sSubSup>
                    <m:r>
                      <a:rPr lang="en-US" sz="1800" b="0" i="1" smtClean="0">
                        <a:latin typeface="Cambria Math" panose="02040503050406030204" pitchFamily="18" charset="0"/>
                      </a:rPr>
                      <m:t>=6.65 </m:t>
                    </m:r>
                    <m:r>
                      <a:rPr lang="en-US" sz="1800" b="0" i="1" smtClean="0">
                        <a:latin typeface="Cambria Math" panose="02040503050406030204" pitchFamily="18" charset="0"/>
                      </a:rPr>
                      <m:t>𝑓𝑚</m:t>
                    </m:r>
                  </m:oMath>
                </a14:m>
                <a:r>
                  <a:rPr lang="en-US" sz="1800" dirty="0"/>
                  <a:t>;</a:t>
                </a:r>
              </a:p>
              <a:p>
                <a:pPr marL="0" indent="0" algn="ctr">
                  <a:lnSpc>
                    <a:spcPct val="100000"/>
                  </a:lnSpc>
                  <a:spcBef>
                    <a:spcPts val="0"/>
                  </a:spcBef>
                  <a:buNone/>
                </a:pPr>
                <a14:m>
                  <m:oMath xmlns:m="http://schemas.openxmlformats.org/officeDocument/2006/math">
                    <m:sSubSup>
                      <m:sSubSupPr>
                        <m:ctrlPr>
                          <a:rPr lang="en-US" sz="1800" i="1" smtClean="0">
                            <a:latin typeface="Cambria Math" panose="02040503050406030204" pitchFamily="18" charset="0"/>
                          </a:rPr>
                        </m:ctrlPr>
                      </m:sSubSupPr>
                      <m:e>
                        <m:r>
                          <a:rPr lang="en-US" sz="1800" i="1" smtClean="0">
                            <a:latin typeface="Cambria Math" panose="02040503050406030204" pitchFamily="18" charset="0"/>
                            <a:ea typeface="Cambria Math" panose="02040503050406030204" pitchFamily="18" charset="0"/>
                          </a:rPr>
                          <m:t>𝜎</m:t>
                        </m:r>
                      </m:e>
                      <m:sub>
                        <m:r>
                          <a:rPr lang="en-US" sz="1800" b="0" i="1" smtClean="0">
                            <a:latin typeface="Cambria Math" panose="02040503050406030204" pitchFamily="18" charset="0"/>
                          </a:rPr>
                          <m:t>𝑐</m:t>
                        </m:r>
                        <m:r>
                          <a:rPr lang="en-US" sz="1800" b="0" i="1" smtClean="0">
                            <a:latin typeface="Cambria Math" panose="02040503050406030204" pitchFamily="18" charset="0"/>
                          </a:rPr>
                          <m:t>.</m:t>
                        </m:r>
                        <m:r>
                          <a:rPr lang="en-US" sz="1800" b="0" i="1" smtClean="0">
                            <a:latin typeface="Cambria Math" panose="02040503050406030204" pitchFamily="18" charset="0"/>
                          </a:rPr>
                          <m:t>𝑠𝑐</m:t>
                        </m:r>
                        <m:r>
                          <a:rPr lang="en-US" sz="1800" b="0" i="1" smtClean="0">
                            <a:latin typeface="Cambria Math" panose="02040503050406030204" pitchFamily="18" charset="0"/>
                          </a:rPr>
                          <m:t>.</m:t>
                        </m:r>
                      </m:sub>
                      <m:sup>
                        <m:r>
                          <a:rPr lang="en-US" sz="1800" b="0" i="1" smtClean="0">
                            <a:latin typeface="Cambria Math" panose="02040503050406030204" pitchFamily="18" charset="0"/>
                          </a:rPr>
                          <m:t>𝐶</m:t>
                        </m:r>
                      </m:sup>
                    </m:sSubSup>
                    <m:r>
                      <a:rPr lang="en-US" sz="1800" b="0" i="1" smtClean="0">
                        <a:latin typeface="Cambria Math" panose="02040503050406030204" pitchFamily="18" charset="0"/>
                      </a:rPr>
                      <m:t>=5.55 </m:t>
                    </m:r>
                    <m:r>
                      <a:rPr lang="en-US" sz="1800" b="0" i="1" smtClean="0">
                        <a:latin typeface="Cambria Math" panose="02040503050406030204" pitchFamily="18" charset="0"/>
                      </a:rPr>
                      <m:t>𝑏</m:t>
                    </m:r>
                  </m:oMath>
                </a14:m>
                <a:r>
                  <a:rPr lang="en-US" sz="1800" dirty="0"/>
                  <a:t>;</a:t>
                </a:r>
              </a:p>
              <a:p>
                <a:pPr marL="0" indent="0" algn="ctr">
                  <a:lnSpc>
                    <a:spcPct val="100000"/>
                  </a:lnSpc>
                  <a:spcBef>
                    <a:spcPts val="0"/>
                  </a:spcBef>
                  <a:buNone/>
                </a:pP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𝜎</m:t>
                        </m:r>
                      </m:e>
                      <m:sub>
                        <m:r>
                          <a:rPr lang="en-US" sz="1800" b="0" i="1" smtClean="0">
                            <a:latin typeface="Cambria Math" panose="02040503050406030204" pitchFamily="18" charset="0"/>
                            <a:ea typeface="Cambria Math" panose="02040503050406030204" pitchFamily="18" charset="0"/>
                          </a:rPr>
                          <m:t>𝑎𝑏𝑠</m:t>
                        </m:r>
                      </m:sub>
                      <m:sup>
                        <m:r>
                          <a:rPr lang="en-US" sz="1800" i="1">
                            <a:latin typeface="Cambria Math" panose="02040503050406030204" pitchFamily="18" charset="0"/>
                          </a:rPr>
                          <m:t>𝐶</m:t>
                        </m:r>
                      </m:sup>
                    </m:sSubSup>
                    <m:r>
                      <a:rPr lang="en-US" sz="1800" b="0" i="1" smtClean="0">
                        <a:latin typeface="Cambria Math" panose="02040503050406030204" pitchFamily="18" charset="0"/>
                      </a:rPr>
                      <m:t>=3.5 </m:t>
                    </m:r>
                    <m:r>
                      <a:rPr lang="en-US" sz="1800" b="0" i="1" smtClean="0">
                        <a:latin typeface="Cambria Math" panose="02040503050406030204" pitchFamily="18" charset="0"/>
                      </a:rPr>
                      <m:t>𝑚𝑏</m:t>
                    </m:r>
                  </m:oMath>
                </a14:m>
                <a:r>
                  <a:rPr lang="en-US" sz="1800" dirty="0"/>
                  <a:t>;</a:t>
                </a:r>
              </a:p>
              <a:p>
                <a:pPr marL="0" indent="0" algn="ctr">
                  <a:lnSpc>
                    <a:spcPct val="100000"/>
                  </a:lnSpc>
                  <a:spcBef>
                    <a:spcPts val="0"/>
                  </a:spcBef>
                  <a:buNone/>
                </a:pP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ea typeface="Cambria Math" panose="02040503050406030204" pitchFamily="18" charset="0"/>
                          </a:rPr>
                          <m:t>𝑖𝑛</m:t>
                        </m:r>
                        <m:r>
                          <a:rPr lang="en-US" sz="1800" i="1">
                            <a:latin typeface="Cambria Math" panose="02040503050406030204" pitchFamily="18" charset="0"/>
                          </a:rPr>
                          <m:t>.</m:t>
                        </m:r>
                        <m:r>
                          <a:rPr lang="en-US" sz="1800" i="1">
                            <a:latin typeface="Cambria Math" panose="02040503050406030204" pitchFamily="18" charset="0"/>
                          </a:rPr>
                          <m:t>𝑠𝑐</m:t>
                        </m:r>
                        <m:r>
                          <a:rPr lang="en-US" sz="1800" i="1">
                            <a:latin typeface="Cambria Math" panose="02040503050406030204" pitchFamily="18" charset="0"/>
                          </a:rPr>
                          <m:t>.</m:t>
                        </m:r>
                      </m:sub>
                      <m:sup>
                        <m:r>
                          <a:rPr lang="en-US" sz="1800" i="1">
                            <a:latin typeface="Cambria Math" panose="02040503050406030204" pitchFamily="18" charset="0"/>
                          </a:rPr>
                          <m:t>𝐶</m:t>
                        </m:r>
                      </m:sup>
                    </m:sSubSup>
                    <m:r>
                      <a:rPr lang="en-US" sz="1800" i="1">
                        <a:latin typeface="Cambria Math" panose="02040503050406030204" pitchFamily="18" charset="0"/>
                      </a:rPr>
                      <m:t>→0 </m:t>
                    </m:r>
                    <m:d>
                      <m:dPr>
                        <m:ctrlPr>
                          <a:rPr lang="en-US" sz="1800" i="1">
                            <a:latin typeface="Cambria Math" panose="02040503050406030204" pitchFamily="18" charset="0"/>
                          </a:rPr>
                        </m:ctrlPr>
                      </m:dPr>
                      <m:e>
                        <m:r>
                          <a:rPr lang="en-US" sz="1800" i="1">
                            <a:latin typeface="Cambria Math" panose="02040503050406030204" pitchFamily="18" charset="0"/>
                          </a:rPr>
                          <m:t>𝑇</m:t>
                        </m:r>
                        <m:r>
                          <a:rPr lang="en-US" sz="1800" i="1">
                            <a:latin typeface="Cambria Math" panose="02040503050406030204" pitchFamily="18" charset="0"/>
                          </a:rPr>
                          <m:t>→0</m:t>
                        </m:r>
                      </m:e>
                    </m:d>
                  </m:oMath>
                </a14:m>
                <a:r>
                  <a:rPr lang="en-US" sz="1800" dirty="0"/>
                  <a:t>;</a:t>
                </a:r>
              </a:p>
              <a:p>
                <a:pPr marL="0" indent="0" algn="ctr">
                  <a:lnSpc>
                    <a:spcPct val="100000"/>
                  </a:lnSpc>
                  <a:spcBef>
                    <a:spcPts val="0"/>
                  </a:spcBef>
                  <a:buNone/>
                </a:pPr>
                <a14:m>
                  <m:oMath xmlns:m="http://schemas.openxmlformats.org/officeDocument/2006/math">
                    <m:sSup>
                      <m:sSupPr>
                        <m:ctrlPr>
                          <a:rPr lang="en-US" sz="1800" i="1" smtClean="0">
                            <a:latin typeface="Cambria Math" panose="02040503050406030204" pitchFamily="18" charset="0"/>
                          </a:rPr>
                        </m:ctrlPr>
                      </m:sSupPr>
                      <m:e>
                        <m:r>
                          <a:rPr lang="en-US" sz="1800" i="1" smtClean="0">
                            <a:latin typeface="Cambria Math" panose="02040503050406030204" pitchFamily="18" charset="0"/>
                            <a:ea typeface="Cambria Math" panose="02040503050406030204" pitchFamily="18" charset="0"/>
                          </a:rPr>
                          <m:t>𝜌</m:t>
                        </m:r>
                      </m:e>
                      <m:sup>
                        <m:r>
                          <a:rPr lang="en-US" sz="1800" b="0" i="1" smtClean="0">
                            <a:latin typeface="Cambria Math" panose="02040503050406030204" pitchFamily="18" charset="0"/>
                          </a:rPr>
                          <m:t>𝐷𝑖𝑎𝑚𝑜𝑛𝑑</m:t>
                        </m:r>
                      </m:sup>
                    </m:sSup>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3.5 </m:t>
                    </m:r>
                    <m:r>
                      <a:rPr lang="en-US" sz="1800" b="0" i="1" smtClean="0">
                        <a:latin typeface="Cambria Math" panose="02040503050406030204" pitchFamily="18" charset="0"/>
                        <a:ea typeface="Cambria Math" panose="02040503050406030204" pitchFamily="18" charset="0"/>
                      </a:rPr>
                      <m:t>𝑔</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𝑐𝑚</m:t>
                        </m:r>
                      </m:e>
                      <m:sup>
                        <m:r>
                          <a:rPr lang="en-US" sz="1800" b="0" i="1" smtClean="0">
                            <a:latin typeface="Cambria Math" panose="02040503050406030204" pitchFamily="18" charset="0"/>
                            <a:ea typeface="Cambria Math" panose="02040503050406030204" pitchFamily="18" charset="0"/>
                          </a:rPr>
                          <m:t>3</m:t>
                        </m:r>
                      </m:sup>
                    </m:sSup>
                  </m:oMath>
                </a14:m>
                <a:r>
                  <a:rPr lang="en-US" sz="1800" dirty="0"/>
                  <a:t>.</a:t>
                </a:r>
              </a:p>
              <a:p>
                <a:pPr marL="0" indent="0" algn="ctr">
                  <a:lnSpc>
                    <a:spcPct val="100000"/>
                  </a:lnSpc>
                  <a:spcBef>
                    <a:spcPts val="0"/>
                  </a:spcBef>
                  <a:buNone/>
                </a:pPr>
                <a:endParaRPr lang="en-US" sz="1800" dirty="0"/>
              </a:p>
              <a:p>
                <a:pPr marL="0" indent="0" algn="ctr">
                  <a:lnSpc>
                    <a:spcPct val="100000"/>
                  </a:lnSpc>
                  <a:spcBef>
                    <a:spcPts val="1800"/>
                  </a:spcBef>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𝑃</m:t>
                          </m:r>
                        </m:e>
                        <m:sub>
                          <m:r>
                            <a:rPr lang="en-US" sz="1800" b="0" i="1" smtClean="0">
                              <a:latin typeface="Cambria Math" panose="02040503050406030204" pitchFamily="18" charset="0"/>
                            </a:rPr>
                            <m:t>𝑅𝐸𝐹</m:t>
                          </m:r>
                        </m:sub>
                      </m:sSub>
                      <m:r>
                        <a:rPr lang="ru-RU" sz="1800" b="0" i="1" smtClean="0">
                          <a:latin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m:t>
                      </m:r>
                      <m:r>
                        <a:rPr lang="ru-RU"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95%</m:t>
                      </m:r>
                    </m:oMath>
                  </m:oMathPara>
                </a14:m>
                <a:endParaRPr lang="en-US" sz="1800" dirty="0"/>
              </a:p>
            </p:txBody>
          </p:sp>
        </mc:Choice>
        <mc:Fallback>
          <p:sp>
            <p:nvSpPr>
              <p:cNvPr id="13" name="Объект 2">
                <a:extLst>
                  <a:ext uri="{FF2B5EF4-FFF2-40B4-BE49-F238E27FC236}">
                    <a16:creationId xmlns:a16="http://schemas.microsoft.com/office/drawing/2014/main" id="{19E3AE49-DD7F-4530-A22A-6A6723C03087}"/>
                  </a:ext>
                </a:extLst>
              </p:cNvPr>
              <p:cNvSpPr txBox="1">
                <a:spLocks noRot="1" noChangeAspect="1" noMove="1" noResize="1" noEditPoints="1" noAdjustHandles="1" noChangeArrowheads="1" noChangeShapeType="1" noTextEdit="1"/>
              </p:cNvSpPr>
              <p:nvPr/>
            </p:nvSpPr>
            <p:spPr>
              <a:xfrm>
                <a:off x="1945990" y="3534104"/>
                <a:ext cx="2468123" cy="2822246"/>
              </a:xfrm>
              <a:prstGeom prst="rect">
                <a:avLst/>
              </a:prstGeom>
              <a:blipFill>
                <a:blip r:embed="rId7"/>
                <a:stretch>
                  <a:fillRect t="-1296" r="-1975"/>
                </a:stretch>
              </a:blipFill>
            </p:spPr>
            <p:txBody>
              <a:bodyPr/>
              <a:lstStyle/>
              <a:p>
                <a:r>
                  <a:rPr lang="ru-RU">
                    <a:noFill/>
                  </a:rPr>
                  <a:t> </a:t>
                </a:r>
              </a:p>
            </p:txBody>
          </p:sp>
        </mc:Fallback>
      </mc:AlternateContent>
      <mc:AlternateContent xmlns:mc="http://schemas.openxmlformats.org/markup-compatibility/2006">
        <mc:Choice xmlns:a14="http://schemas.microsoft.com/office/drawing/2010/main" Requires="a14">
          <p:sp>
            <p:nvSpPr>
              <p:cNvPr id="14" name="Объект 2">
                <a:extLst>
                  <a:ext uri="{FF2B5EF4-FFF2-40B4-BE49-F238E27FC236}">
                    <a16:creationId xmlns:a16="http://schemas.microsoft.com/office/drawing/2014/main" id="{51AC9358-C012-4C52-A546-BD9300655200}"/>
                  </a:ext>
                </a:extLst>
              </p:cNvPr>
              <p:cNvSpPr txBox="1">
                <a:spLocks/>
              </p:cNvSpPr>
              <p:nvPr/>
            </p:nvSpPr>
            <p:spPr>
              <a:xfrm>
                <a:off x="4657204" y="3534104"/>
                <a:ext cx="2514600" cy="16280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800" b="1" dirty="0">
                    <a:solidFill>
                      <a:srgbClr val="FF0000"/>
                    </a:solidFill>
                  </a:rPr>
                  <a:t>Negative Factors:</a:t>
                </a:r>
              </a:p>
              <a:p>
                <a:pPr marL="0" indent="0" algn="ctr">
                  <a:lnSpc>
                    <a:spcPct val="100000"/>
                  </a:lnSpc>
                  <a:spcBef>
                    <a:spcPts val="0"/>
                  </a:spcBef>
                  <a:buNone/>
                </a:pPr>
                <a:r>
                  <a:rPr lang="en-US" sz="1600" dirty="0"/>
                  <a:t>~10 at. % of hydrogen,</a:t>
                </a:r>
              </a:p>
              <a:p>
                <a:pPr marL="0" indent="0" algn="ctr">
                  <a:lnSpc>
                    <a:spcPct val="100000"/>
                  </a:lnSpc>
                  <a:spcBef>
                    <a:spcPts val="0"/>
                  </a:spcBef>
                  <a:buNone/>
                </a:pPr>
                <a14:m>
                  <m:oMath xmlns:m="http://schemas.openxmlformats.org/officeDocument/2006/math">
                    <m:sSubSup>
                      <m:sSubSupPr>
                        <m:ctrlPr>
                          <a:rPr lang="en-US" sz="1600" i="1" smtClean="0">
                            <a:latin typeface="Cambria Math" panose="02040503050406030204" pitchFamily="18" charset="0"/>
                          </a:rPr>
                        </m:ctrlPr>
                      </m:sSubSupPr>
                      <m:e>
                        <m:r>
                          <a:rPr lang="en-US" sz="1600" i="1" smtClean="0">
                            <a:latin typeface="Cambria Math" panose="02040503050406030204" pitchFamily="18" charset="0"/>
                            <a:ea typeface="Cambria Math" panose="02040503050406030204" pitchFamily="18" charset="0"/>
                          </a:rPr>
                          <m:t>𝜎</m:t>
                        </m:r>
                      </m:e>
                      <m:sub>
                        <m:r>
                          <a:rPr lang="en-US" sz="1600" b="0" i="1" smtClean="0">
                            <a:latin typeface="Cambria Math" panose="02040503050406030204" pitchFamily="18" charset="0"/>
                            <a:ea typeface="Cambria Math" panose="02040503050406030204" pitchFamily="18" charset="0"/>
                          </a:rPr>
                          <m:t>𝑎𝑏𝑠</m:t>
                        </m:r>
                      </m:sub>
                      <m:sup>
                        <m:r>
                          <a:rPr lang="en-US" sz="1600" b="0" i="1" smtClean="0">
                            <a:latin typeface="Cambria Math" panose="02040503050406030204" pitchFamily="18" charset="0"/>
                          </a:rPr>
                          <m:t>𝐻</m:t>
                        </m:r>
                      </m:sup>
                    </m:sSubSup>
                    <m:r>
                      <a:rPr lang="en-US" sz="1600" b="0" i="1" smtClean="0">
                        <a:latin typeface="Cambria Math" panose="02040503050406030204" pitchFamily="18" charset="0"/>
                      </a:rPr>
                      <m:t>=0.33 </m:t>
                    </m:r>
                    <m:r>
                      <a:rPr lang="en-US" sz="1600" b="0" i="1" smtClean="0">
                        <a:latin typeface="Cambria Math" panose="02040503050406030204" pitchFamily="18" charset="0"/>
                      </a:rPr>
                      <m:t>𝑏</m:t>
                    </m:r>
                  </m:oMath>
                </a14:m>
                <a:r>
                  <a:rPr lang="en-US" sz="1600" dirty="0"/>
                  <a:t>;</a:t>
                </a:r>
              </a:p>
              <a:p>
                <a:pPr marL="0" indent="0" algn="ctr">
                  <a:lnSpc>
                    <a:spcPct val="100000"/>
                  </a:lnSpc>
                  <a:spcBef>
                    <a:spcPts val="0"/>
                  </a:spcBef>
                  <a:buNone/>
                </a:pPr>
                <a14:m>
                  <m:oMath xmlns:m="http://schemas.openxmlformats.org/officeDocument/2006/math">
                    <m:sSubSup>
                      <m:sSubSupPr>
                        <m:ctrlPr>
                          <a:rPr lang="en-US" sz="1600" i="1" smtClean="0">
                            <a:latin typeface="Cambria Math" panose="02040503050406030204" pitchFamily="18" charset="0"/>
                          </a:rPr>
                        </m:ctrlPr>
                      </m:sSubSupPr>
                      <m:e>
                        <m:r>
                          <a:rPr lang="en-US" sz="1600" i="1" smtClean="0">
                            <a:latin typeface="Cambria Math" panose="02040503050406030204" pitchFamily="18" charset="0"/>
                            <a:ea typeface="Cambria Math" panose="02040503050406030204" pitchFamily="18" charset="0"/>
                          </a:rPr>
                          <m:t>𝜎</m:t>
                        </m:r>
                      </m:e>
                      <m:sub>
                        <m:r>
                          <a:rPr lang="en-US" sz="1600" b="0" i="1" smtClean="0">
                            <a:latin typeface="Cambria Math" panose="02040503050406030204" pitchFamily="18" charset="0"/>
                            <a:ea typeface="Cambria Math" panose="02040503050406030204" pitchFamily="18" charset="0"/>
                          </a:rPr>
                          <m:t>𝑖𝑛</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𝑠𝑐</m:t>
                        </m:r>
                        <m:r>
                          <a:rPr lang="en-US" sz="1600" b="0" i="1" smtClean="0">
                            <a:latin typeface="Cambria Math" panose="02040503050406030204" pitchFamily="18" charset="0"/>
                            <a:ea typeface="Cambria Math" panose="02040503050406030204" pitchFamily="18" charset="0"/>
                          </a:rPr>
                          <m:t>.</m:t>
                        </m:r>
                      </m:sub>
                      <m:sup>
                        <m:r>
                          <a:rPr lang="en-US" sz="1600" b="0" i="1" smtClean="0">
                            <a:latin typeface="Cambria Math" panose="02040503050406030204" pitchFamily="18" charset="0"/>
                          </a:rPr>
                          <m:t>𝐻</m:t>
                        </m:r>
                      </m:sup>
                    </m:sSubSup>
                    <m:r>
                      <a:rPr lang="en-US" sz="1600" b="0" i="1" smtClean="0">
                        <a:latin typeface="Cambria Math" panose="02040503050406030204" pitchFamily="18" charset="0"/>
                      </a:rPr>
                      <m:t>=108</m:t>
                    </m:r>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2 </m:t>
                    </m:r>
                    <m:r>
                      <a:rPr lang="en-US" sz="1600" b="0" i="1" smtClean="0">
                        <a:latin typeface="Cambria Math" panose="02040503050406030204" pitchFamily="18" charset="0"/>
                      </a:rPr>
                      <m:t>𝑏</m:t>
                    </m:r>
                  </m:oMath>
                </a14:m>
                <a:r>
                  <a:rPr lang="en-US" sz="1600" dirty="0"/>
                  <a:t>;</a:t>
                </a:r>
              </a:p>
              <a:p>
                <a:pPr marL="0" indent="0" algn="ctr">
                  <a:lnSpc>
                    <a:spcPct val="100000"/>
                  </a:lnSpc>
                  <a:spcBef>
                    <a:spcPts val="0"/>
                  </a:spcBef>
                  <a:buNone/>
                </a:pPr>
                <a:r>
                  <a:rPr lang="en-US" sz="1600" dirty="0"/>
                  <a:t>other impurities</a:t>
                </a:r>
              </a:p>
              <a:p>
                <a:pPr marL="0" indent="0" algn="ctr">
                  <a:lnSpc>
                    <a:spcPct val="100000"/>
                  </a:lnSpc>
                  <a:spcBef>
                    <a:spcPts val="0"/>
                  </a:spcBef>
                  <a:buNone/>
                </a:pPr>
                <a:r>
                  <a:rPr lang="en-US" sz="1600" dirty="0"/>
                  <a:t>&lt; 0.15 at. % </a:t>
                </a:r>
                <a:endParaRPr lang="en-US" sz="1800" dirty="0"/>
              </a:p>
            </p:txBody>
          </p:sp>
        </mc:Choice>
        <mc:Fallback>
          <p:sp>
            <p:nvSpPr>
              <p:cNvPr id="14" name="Объект 2">
                <a:extLst>
                  <a:ext uri="{FF2B5EF4-FFF2-40B4-BE49-F238E27FC236}">
                    <a16:creationId xmlns:a16="http://schemas.microsoft.com/office/drawing/2014/main" id="{51AC9358-C012-4C52-A546-BD9300655200}"/>
                  </a:ext>
                </a:extLst>
              </p:cNvPr>
              <p:cNvSpPr txBox="1">
                <a:spLocks noRot="1" noChangeAspect="1" noMove="1" noResize="1" noEditPoints="1" noAdjustHandles="1" noChangeArrowheads="1" noChangeShapeType="1" noTextEdit="1"/>
              </p:cNvSpPr>
              <p:nvPr/>
            </p:nvSpPr>
            <p:spPr>
              <a:xfrm>
                <a:off x="4657204" y="3534104"/>
                <a:ext cx="2514600" cy="1628022"/>
              </a:xfrm>
              <a:prstGeom prst="rect">
                <a:avLst/>
              </a:prstGeom>
              <a:blipFill>
                <a:blip r:embed="rId8"/>
                <a:stretch>
                  <a:fillRect t="-2247" b="-3745"/>
                </a:stretch>
              </a:blipFill>
            </p:spPr>
            <p:txBody>
              <a:bodyPr/>
              <a:lstStyle/>
              <a:p>
                <a:r>
                  <a:rPr lang="ru-RU">
                    <a:noFill/>
                  </a:rPr>
                  <a:t> </a:t>
                </a:r>
              </a:p>
            </p:txBody>
          </p:sp>
        </mc:Fallback>
      </mc:AlternateContent>
      <p:grpSp>
        <p:nvGrpSpPr>
          <p:cNvPr id="15" name="Группа 14">
            <a:extLst>
              <a:ext uri="{FF2B5EF4-FFF2-40B4-BE49-F238E27FC236}">
                <a16:creationId xmlns:a16="http://schemas.microsoft.com/office/drawing/2014/main" id="{B2BB1380-A9F3-410C-8527-A7D5BE328C3C}"/>
              </a:ext>
            </a:extLst>
          </p:cNvPr>
          <p:cNvGrpSpPr/>
          <p:nvPr/>
        </p:nvGrpSpPr>
        <p:grpSpPr>
          <a:xfrm>
            <a:off x="4114975" y="5085905"/>
            <a:ext cx="2444654" cy="123959"/>
            <a:chOff x="5302330" y="5252606"/>
            <a:chExt cx="2444654" cy="259728"/>
          </a:xfrm>
        </p:grpSpPr>
        <p:cxnSp>
          <p:nvCxnSpPr>
            <p:cNvPr id="16" name="Прямая со стрелкой 15">
              <a:extLst>
                <a:ext uri="{FF2B5EF4-FFF2-40B4-BE49-F238E27FC236}">
                  <a16:creationId xmlns:a16="http://schemas.microsoft.com/office/drawing/2014/main" id="{ECCDA373-DD17-406B-AA02-5E81876E97CE}"/>
                </a:ext>
              </a:extLst>
            </p:cNvPr>
            <p:cNvCxnSpPr>
              <a:cxnSpLocks/>
              <a:stCxn id="14" idx="2"/>
            </p:cNvCxnSpPr>
            <p:nvPr/>
          </p:nvCxnSpPr>
          <p:spPr>
            <a:xfrm flipH="1">
              <a:off x="5302330" y="5252675"/>
              <a:ext cx="612174" cy="2596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a:extLst>
                <a:ext uri="{FF2B5EF4-FFF2-40B4-BE49-F238E27FC236}">
                  <a16:creationId xmlns:a16="http://schemas.microsoft.com/office/drawing/2014/main" id="{1DE00055-9FDA-40FA-AB52-4BA7CD017960}"/>
                </a:ext>
              </a:extLst>
            </p:cNvPr>
            <p:cNvCxnSpPr>
              <a:cxnSpLocks/>
            </p:cNvCxnSpPr>
            <p:nvPr/>
          </p:nvCxnSpPr>
          <p:spPr>
            <a:xfrm>
              <a:off x="7101859" y="5252606"/>
              <a:ext cx="645125" cy="2596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Объект 2">
            <a:extLst>
              <a:ext uri="{FF2B5EF4-FFF2-40B4-BE49-F238E27FC236}">
                <a16:creationId xmlns:a16="http://schemas.microsoft.com/office/drawing/2014/main" id="{38D96CBF-A439-4912-B044-E4CDED75798E}"/>
              </a:ext>
            </a:extLst>
          </p:cNvPr>
          <p:cNvSpPr txBox="1">
            <a:spLocks/>
          </p:cNvSpPr>
          <p:nvPr/>
        </p:nvSpPr>
        <p:spPr>
          <a:xfrm>
            <a:off x="4790526" y="5209852"/>
            <a:ext cx="1023605" cy="4996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75000"/>
              </a:lnSpc>
              <a:spcBef>
                <a:spcPts val="0"/>
              </a:spcBef>
              <a:buNone/>
            </a:pPr>
            <a:r>
              <a:rPr lang="en-US" sz="1800" dirty="0"/>
              <a:t>neutron</a:t>
            </a:r>
          </a:p>
          <a:p>
            <a:pPr marL="0" indent="0" algn="ctr">
              <a:lnSpc>
                <a:spcPct val="75000"/>
              </a:lnSpc>
              <a:spcBef>
                <a:spcPts val="0"/>
              </a:spcBef>
              <a:buNone/>
            </a:pPr>
            <a:r>
              <a:rPr lang="en-US" sz="1800" dirty="0"/>
              <a:t>capture</a:t>
            </a:r>
          </a:p>
        </p:txBody>
      </p:sp>
      <p:sp>
        <p:nvSpPr>
          <p:cNvPr id="19" name="Объект 2">
            <a:extLst>
              <a:ext uri="{FF2B5EF4-FFF2-40B4-BE49-F238E27FC236}">
                <a16:creationId xmlns:a16="http://schemas.microsoft.com/office/drawing/2014/main" id="{3F178EEF-B8D9-42F1-AB9C-07A13ED2432B}"/>
              </a:ext>
            </a:extLst>
          </p:cNvPr>
          <p:cNvSpPr txBox="1">
            <a:spLocks/>
          </p:cNvSpPr>
          <p:nvPr/>
        </p:nvSpPr>
        <p:spPr>
          <a:xfrm>
            <a:off x="5941464" y="5209851"/>
            <a:ext cx="1230340" cy="4996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75000"/>
              </a:lnSpc>
              <a:spcBef>
                <a:spcPts val="0"/>
              </a:spcBef>
              <a:buNone/>
            </a:pPr>
            <a:r>
              <a:rPr lang="en-US" sz="1800" dirty="0"/>
              <a:t>neutron</a:t>
            </a:r>
          </a:p>
          <a:p>
            <a:pPr marL="0" indent="0" algn="ctr">
              <a:lnSpc>
                <a:spcPct val="75000"/>
              </a:lnSpc>
              <a:spcBef>
                <a:spcPts val="0"/>
              </a:spcBef>
              <a:buNone/>
            </a:pPr>
            <a:r>
              <a:rPr lang="en-US" sz="1800" dirty="0"/>
              <a:t>activation</a:t>
            </a:r>
          </a:p>
        </p:txBody>
      </p:sp>
      <mc:AlternateContent xmlns:mc="http://schemas.openxmlformats.org/markup-compatibility/2006">
        <mc:Choice xmlns:a14="http://schemas.microsoft.com/office/drawing/2010/main" Requires="a14">
          <p:sp>
            <p:nvSpPr>
              <p:cNvPr id="20" name="Объект 2">
                <a:extLst>
                  <a:ext uri="{FF2B5EF4-FFF2-40B4-BE49-F238E27FC236}">
                    <a16:creationId xmlns:a16="http://schemas.microsoft.com/office/drawing/2014/main" id="{57ACBDB6-670A-43FD-BECE-87D25258D940}"/>
                  </a:ext>
                </a:extLst>
              </p:cNvPr>
              <p:cNvSpPr txBox="1">
                <a:spLocks/>
              </p:cNvSpPr>
              <p:nvPr/>
            </p:nvSpPr>
            <p:spPr>
              <a:xfrm>
                <a:off x="7423244" y="3534104"/>
                <a:ext cx="2743201" cy="2785269"/>
              </a:xfrm>
              <a:prstGeom prst="rect">
                <a:avLst/>
              </a:prstGeom>
            </p:spPr>
            <p:txBody>
              <a:bodyPr vert="horz" lIns="0" tIns="45720" rIns="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800" b="1" dirty="0">
                    <a:solidFill>
                      <a:srgbClr val="00B0F0"/>
                    </a:solidFill>
                  </a:rPr>
                  <a:t>Implemented solutions:</a:t>
                </a:r>
              </a:p>
              <a:p>
                <a:pPr marL="0" indent="0" algn="ctr">
                  <a:lnSpc>
                    <a:spcPct val="100000"/>
                  </a:lnSpc>
                  <a:spcBef>
                    <a:spcPts val="300"/>
                  </a:spcBef>
                  <a:buNone/>
                </a:pPr>
                <a:r>
                  <a:rPr lang="en-US" sz="1400" u="sng" dirty="0"/>
                  <a:t>the fluorination of DND</a:t>
                </a:r>
              </a:p>
              <a:p>
                <a:pPr marL="0" indent="0" algn="ctr">
                  <a:lnSpc>
                    <a:spcPct val="100000"/>
                  </a:lnSpc>
                  <a:spcBef>
                    <a:spcPts val="0"/>
                  </a:spcBef>
                  <a:buNone/>
                </a:pPr>
                <a14:m>
                  <m:oMath xmlns:m="http://schemas.openxmlformats.org/officeDocument/2006/math">
                    <m:r>
                      <a:rPr lang="en-US" sz="1400" i="1">
                        <a:latin typeface="Cambria Math" panose="02040503050406030204" pitchFamily="18" charset="0"/>
                        <a:ea typeface="Cambria Math" panose="02040503050406030204" pitchFamily="18" charset="0"/>
                      </a:rPr>
                      <m:t>𝐶</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𝐻</m:t>
                    </m:r>
                    <m:r>
                      <a:rPr lang="en-US" sz="1400" i="1">
                        <a:latin typeface="Cambria Math" panose="02040503050406030204" pitchFamily="18" charset="0"/>
                        <a:ea typeface="Cambria Math" panose="02040503050406030204" pitchFamily="18" charset="0"/>
                      </a:rPr>
                      <m:t>=7.4±0.2</m:t>
                    </m:r>
                  </m:oMath>
                </a14:m>
                <a:r>
                  <a:rPr lang="en-US" sz="1400" dirty="0"/>
                  <a:t> (before)</a:t>
                </a:r>
              </a:p>
              <a:p>
                <a:pPr marL="0" indent="0" algn="ctr">
                  <a:lnSpc>
                    <a:spcPct val="100000"/>
                  </a:lnSpc>
                  <a:spcBef>
                    <a:spcPts val="0"/>
                  </a:spcBef>
                  <a:buNone/>
                </a:pPr>
                <a14:m>
                  <m:oMath xmlns:m="http://schemas.openxmlformats.org/officeDocument/2006/math">
                    <m:r>
                      <a:rPr lang="en-US" sz="1400" b="0" i="1" smtClean="0">
                        <a:latin typeface="Cambria Math" panose="02040503050406030204" pitchFamily="18" charset="0"/>
                        <a:ea typeface="Cambria Math" panose="02040503050406030204" pitchFamily="18" charset="0"/>
                      </a:rPr>
                      <m:t>𝐶</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𝐻</m:t>
                    </m:r>
                    <m:r>
                      <a:rPr lang="en-US" sz="1400" b="0" i="1" smtClean="0">
                        <a:latin typeface="Cambria Math" panose="02040503050406030204" pitchFamily="18" charset="0"/>
                        <a:ea typeface="Cambria Math" panose="02040503050406030204" pitchFamily="18" charset="0"/>
                      </a:rPr>
                      <m:t>=430±30</m:t>
                    </m:r>
                  </m:oMath>
                </a14:m>
                <a:r>
                  <a:rPr lang="en-US" sz="1400" dirty="0"/>
                  <a:t> (after)</a:t>
                </a:r>
              </a:p>
              <a:p>
                <a:pPr marL="0" indent="0" algn="ctr">
                  <a:lnSpc>
                    <a:spcPct val="100000"/>
                  </a:lnSpc>
                  <a:spcBef>
                    <a:spcPts val="900"/>
                  </a:spcBef>
                  <a:buNone/>
                </a:pPr>
                <a:r>
                  <a:rPr lang="en-US" sz="1400" u="sng" dirty="0"/>
                  <a:t>the</a:t>
                </a:r>
                <a:r>
                  <a:rPr lang="ru-RU" sz="1400" u="sng" dirty="0"/>
                  <a:t> </a:t>
                </a:r>
                <a:r>
                  <a:rPr lang="en-US" sz="1400" u="sng" dirty="0"/>
                  <a:t>additional purification of DND</a:t>
                </a:r>
              </a:p>
              <a:p>
                <a:pPr marL="0" indent="0" algn="ctr">
                  <a:lnSpc>
                    <a:spcPct val="100000"/>
                  </a:lnSpc>
                  <a:spcBef>
                    <a:spcPts val="0"/>
                  </a:spcBef>
                  <a:buNone/>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m:rPr>
                              <m:sty m:val="p"/>
                            </m:rPr>
                            <a:rPr lang="el-GR" sz="1400" i="1" smtClean="0">
                              <a:latin typeface="Cambria Math" panose="02040503050406030204" pitchFamily="18" charset="0"/>
                              <a:ea typeface="Cambria Math" panose="02040503050406030204" pitchFamily="18" charset="0"/>
                            </a:rPr>
                            <m:t>Σ</m:t>
                          </m:r>
                        </m:e>
                        <m:sub>
                          <m:r>
                            <a:rPr lang="en-US" sz="1400" i="1">
                              <a:latin typeface="Cambria Math" panose="02040503050406030204" pitchFamily="18" charset="0"/>
                              <a:ea typeface="Cambria Math" panose="02040503050406030204" pitchFamily="18" charset="0"/>
                            </a:rPr>
                            <m:t>𝑎𝑏𝑠</m:t>
                          </m:r>
                        </m:sub>
                        <m:sup>
                          <m:r>
                            <a:rPr lang="en-US" sz="1400" i="1">
                              <a:latin typeface="Cambria Math" panose="02040503050406030204" pitchFamily="18" charset="0"/>
                              <a:ea typeface="Cambria Math" panose="02040503050406030204" pitchFamily="18" charset="0"/>
                            </a:rPr>
                            <m:t>𝑎𝑓𝑡𝑒𝑟</m:t>
                          </m:r>
                        </m:sup>
                      </m:sSubSup>
                      <m:r>
                        <a:rPr lang="en-US" sz="1400" b="0" i="1" smtClean="0">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rPr>
                          </m:ctrlPr>
                        </m:sSubSupPr>
                        <m:e>
                          <m:r>
                            <m:rPr>
                              <m:sty m:val="p"/>
                            </m:rPr>
                            <a:rPr lang="el-GR" sz="1400" i="1">
                              <a:latin typeface="Cambria Math" panose="02040503050406030204" pitchFamily="18" charset="0"/>
                              <a:ea typeface="Cambria Math" panose="02040503050406030204" pitchFamily="18" charset="0"/>
                            </a:rPr>
                            <m:t>Σ</m:t>
                          </m:r>
                        </m:e>
                        <m:sub>
                          <m:r>
                            <a:rPr lang="en-US" sz="1400" i="1">
                              <a:latin typeface="Cambria Math" panose="02040503050406030204" pitchFamily="18" charset="0"/>
                              <a:ea typeface="Cambria Math" panose="02040503050406030204" pitchFamily="18" charset="0"/>
                            </a:rPr>
                            <m:t>𝑎𝑏𝑠</m:t>
                          </m:r>
                        </m:sub>
                        <m:sup>
                          <m:r>
                            <a:rPr lang="en-US" sz="1400" b="0" i="1" smtClean="0">
                              <a:latin typeface="Cambria Math" panose="02040503050406030204" pitchFamily="18" charset="0"/>
                              <a:ea typeface="Cambria Math" panose="02040503050406030204" pitchFamily="18" charset="0"/>
                            </a:rPr>
                            <m:t>𝑏𝑒𝑓𝑜𝑟𝑒</m:t>
                          </m:r>
                        </m:sup>
                      </m:sSubSup>
                      <m:r>
                        <a:rPr lang="en-US" sz="1400" i="1">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0.58</m:t>
                      </m:r>
                    </m:oMath>
                  </m:oMathPara>
                </a14:m>
                <a:endParaRPr lang="en-US" sz="1400" dirty="0"/>
              </a:p>
              <a:p>
                <a:pPr marL="0" indent="0" algn="ctr">
                  <a:lnSpc>
                    <a:spcPct val="100000"/>
                  </a:lnSpc>
                  <a:spcBef>
                    <a:spcPts val="0"/>
                  </a:spcBef>
                  <a:buNone/>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m:rPr>
                              <m:sty m:val="p"/>
                            </m:rPr>
                            <a:rPr lang="el-GR" sz="1400" i="1">
                              <a:latin typeface="Cambria Math" panose="02040503050406030204" pitchFamily="18" charset="0"/>
                              <a:ea typeface="Cambria Math" panose="02040503050406030204" pitchFamily="18" charset="0"/>
                            </a:rPr>
                            <m:t>Σ</m:t>
                          </m:r>
                        </m:e>
                        <m:sub>
                          <m:r>
                            <a:rPr lang="en-US" sz="1400" i="1">
                              <a:latin typeface="Cambria Math" panose="02040503050406030204" pitchFamily="18" charset="0"/>
                              <a:ea typeface="Cambria Math" panose="02040503050406030204" pitchFamily="18" charset="0"/>
                            </a:rPr>
                            <m:t>𝑎𝑏𝑠</m:t>
                          </m:r>
                        </m:sub>
                        <m:sup>
                          <m:r>
                            <a:rPr lang="en-US" sz="1400" b="0" i="1" smtClean="0">
                              <a:latin typeface="Cambria Math" panose="02040503050406030204" pitchFamily="18" charset="0"/>
                              <a:ea typeface="Cambria Math" panose="02040503050406030204" pitchFamily="18" charset="0"/>
                            </a:rPr>
                            <m:t>𝐻</m:t>
                          </m:r>
                        </m:sup>
                      </m:sSubSup>
                      <m:r>
                        <a:rPr lang="en-US" sz="1400" i="1">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rPr>
                        <m:t>0.2</m:t>
                      </m:r>
                      <m:sSubSup>
                        <m:sSubSupPr>
                          <m:ctrlPr>
                            <a:rPr lang="en-US" sz="1400" i="1" smtClean="0">
                              <a:latin typeface="Cambria Math" panose="02040503050406030204" pitchFamily="18" charset="0"/>
                            </a:rPr>
                          </m:ctrlPr>
                        </m:sSubSupPr>
                        <m:e>
                          <m:r>
                            <m:rPr>
                              <m:sty m:val="p"/>
                            </m:rPr>
                            <a:rPr lang="el-GR" sz="1400" i="1">
                              <a:latin typeface="Cambria Math" panose="02040503050406030204" pitchFamily="18" charset="0"/>
                              <a:ea typeface="Cambria Math" panose="02040503050406030204" pitchFamily="18" charset="0"/>
                            </a:rPr>
                            <m:t>Σ</m:t>
                          </m:r>
                        </m:e>
                        <m:sub>
                          <m:r>
                            <a:rPr lang="en-US" sz="1400" i="1">
                              <a:latin typeface="Cambria Math" panose="02040503050406030204" pitchFamily="18" charset="0"/>
                              <a:ea typeface="Cambria Math" panose="02040503050406030204" pitchFamily="18" charset="0"/>
                            </a:rPr>
                            <m:t>𝑎𝑏𝑠</m:t>
                          </m:r>
                        </m:sub>
                        <m:sup>
                          <m:r>
                            <a:rPr lang="en-US" sz="1400" i="1">
                              <a:latin typeface="Cambria Math" panose="02040503050406030204" pitchFamily="18" charset="0"/>
                              <a:ea typeface="Cambria Math" panose="02040503050406030204" pitchFamily="18" charset="0"/>
                            </a:rPr>
                            <m:t>𝑎𝑓𝑡𝑒𝑟</m:t>
                          </m:r>
                        </m:sup>
                      </m:sSubSup>
                    </m:oMath>
                  </m:oMathPara>
                </a14:m>
                <a:endParaRPr lang="ru-RU" sz="1400" dirty="0"/>
              </a:p>
              <a:p>
                <a:pPr marL="0" indent="0" algn="ctr">
                  <a:lnSpc>
                    <a:spcPct val="100000"/>
                  </a:lnSpc>
                  <a:spcBef>
                    <a:spcPts val="0"/>
                  </a:spcBef>
                  <a:buNone/>
                </a:pPr>
                <a:r>
                  <a:rPr lang="en-US" sz="1400" i="1" dirty="0"/>
                  <a:t>But still significant activation!</a:t>
                </a:r>
                <a:endParaRPr lang="ru-RU" sz="1400" i="1" dirty="0"/>
              </a:p>
              <a:p>
                <a:pPr marL="0" indent="0" algn="ctr">
                  <a:lnSpc>
                    <a:spcPct val="100000"/>
                  </a:lnSpc>
                  <a:spcBef>
                    <a:spcPts val="200"/>
                  </a:spcBef>
                  <a:buNone/>
                </a:pPr>
                <a:r>
                  <a:rPr lang="en-US" sz="1400" u="sng" dirty="0"/>
                  <a:t>the deagglomeration of DND</a:t>
                </a:r>
              </a:p>
              <a:p>
                <a:pPr marL="0" indent="0" algn="ctr">
                  <a:lnSpc>
                    <a:spcPct val="100000"/>
                  </a:lnSpc>
                  <a:spcBef>
                    <a:spcPts val="0"/>
                  </a:spcBef>
                  <a:buNone/>
                </a:pP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rPr>
                          </m:ctrlPr>
                        </m:sSubSupPr>
                        <m:e>
                          <m:r>
                            <a:rPr lang="en-US" sz="1400" b="0" i="1" smtClean="0">
                              <a:latin typeface="Cambria Math" panose="02040503050406030204" pitchFamily="18" charset="0"/>
                            </a:rPr>
                            <m:t>𝑃</m:t>
                          </m:r>
                        </m:e>
                        <m:sub>
                          <m:r>
                            <a:rPr lang="en-US" sz="1400" b="0" i="1" smtClean="0">
                              <a:latin typeface="Cambria Math" panose="02040503050406030204" pitchFamily="18" charset="0"/>
                            </a:rPr>
                            <m:t>𝑅𝐸𝐹</m:t>
                          </m:r>
                        </m:sub>
                        <m:sup>
                          <m:r>
                            <a:rPr lang="en-US" sz="1400" b="0" i="1" smtClean="0">
                              <a:latin typeface="Cambria Math" panose="02040503050406030204" pitchFamily="18" charset="0"/>
                            </a:rPr>
                            <m:t>𝑎𝑓𝑡𝑒𝑟</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𝑃</m:t>
                          </m:r>
                        </m:e>
                        <m:sub>
                          <m:r>
                            <a:rPr lang="en-US" sz="1400" i="1">
                              <a:latin typeface="Cambria Math" panose="02040503050406030204" pitchFamily="18" charset="0"/>
                            </a:rPr>
                            <m:t>𝑅𝐸𝐹</m:t>
                          </m:r>
                        </m:sub>
                        <m:sup>
                          <m:r>
                            <a:rPr lang="en-US" sz="1400" b="0" i="1" smtClean="0">
                              <a:latin typeface="Cambria Math" panose="02040503050406030204" pitchFamily="18" charset="0"/>
                            </a:rPr>
                            <m:t>𝑏𝑒𝑓𝑜𝑟𝑒</m:t>
                          </m:r>
                        </m:sup>
                      </m:sSubSup>
                      <m:r>
                        <a:rPr lang="en-US" sz="140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rPr>
                        <m:t>1.10</m:t>
                      </m:r>
                    </m:oMath>
                  </m:oMathPara>
                </a14:m>
                <a:endParaRPr lang="en-US" sz="1400" i="1" dirty="0">
                  <a:latin typeface="Cambria Math" panose="02040503050406030204" pitchFamily="18" charset="0"/>
                </a:endParaRPr>
              </a:p>
              <a:p>
                <a:pPr marL="0" indent="0" algn="ctr">
                  <a:lnSpc>
                    <a:spcPct val="100000"/>
                  </a:lnSpc>
                  <a:spcBef>
                    <a:spcPts val="0"/>
                  </a:spcBef>
                  <a:buNone/>
                </a:pP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𝜌</m:t>
                          </m:r>
                        </m:e>
                        <m:sub>
                          <m:r>
                            <a:rPr lang="en-US" sz="1400" b="0" i="1" smtClean="0">
                              <a:latin typeface="Cambria Math" panose="02040503050406030204" pitchFamily="18" charset="0"/>
                              <a:ea typeface="Cambria Math" panose="02040503050406030204" pitchFamily="18" charset="0"/>
                            </a:rPr>
                            <m:t>𝑏𝑢𝑙𝑘</m:t>
                          </m:r>
                        </m:sub>
                        <m:sup>
                          <m:r>
                            <a:rPr lang="en-US" sz="1400" b="0" i="1" smtClean="0">
                              <a:latin typeface="Cambria Math" panose="02040503050406030204" pitchFamily="18" charset="0"/>
                              <a:ea typeface="Cambria Math" panose="02040503050406030204" pitchFamily="18" charset="0"/>
                            </a:rPr>
                            <m:t>𝑎𝑓𝑡𝑒𝑟</m:t>
                          </m:r>
                        </m:sup>
                      </m:sSubSup>
                      <m:r>
                        <a:rPr lang="en-US" sz="1400" b="0" i="1" smtClean="0">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𝜌</m:t>
                          </m:r>
                        </m:e>
                        <m:sub>
                          <m:r>
                            <a:rPr lang="en-US" sz="1400" i="1">
                              <a:latin typeface="Cambria Math" panose="02040503050406030204" pitchFamily="18" charset="0"/>
                              <a:ea typeface="Cambria Math" panose="02040503050406030204" pitchFamily="18" charset="0"/>
                            </a:rPr>
                            <m:t>𝑏𝑢𝑙𝑘</m:t>
                          </m:r>
                        </m:sub>
                        <m:sup>
                          <m:r>
                            <a:rPr lang="en-US" sz="1400" i="1">
                              <a:latin typeface="Cambria Math" panose="02040503050406030204" pitchFamily="18" charset="0"/>
                            </a:rPr>
                            <m:t>𝑏𝑒𝑓𝑜𝑟𝑒</m:t>
                          </m:r>
                        </m:sup>
                      </m:sSubSup>
                      <m:r>
                        <a:rPr lang="en-US" sz="1400" i="1">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3</m:t>
                      </m:r>
                    </m:oMath>
                  </m:oMathPara>
                </a14:m>
                <a:endParaRPr lang="ru-RU" sz="1500" dirty="0"/>
              </a:p>
            </p:txBody>
          </p:sp>
        </mc:Choice>
        <mc:Fallback>
          <p:sp>
            <p:nvSpPr>
              <p:cNvPr id="20" name="Объект 2">
                <a:extLst>
                  <a:ext uri="{FF2B5EF4-FFF2-40B4-BE49-F238E27FC236}">
                    <a16:creationId xmlns:a16="http://schemas.microsoft.com/office/drawing/2014/main" id="{57ACBDB6-670A-43FD-BECE-87D25258D940}"/>
                  </a:ext>
                </a:extLst>
              </p:cNvPr>
              <p:cNvSpPr txBox="1">
                <a:spLocks noRot="1" noChangeAspect="1" noMove="1" noResize="1" noEditPoints="1" noAdjustHandles="1" noChangeArrowheads="1" noChangeShapeType="1" noTextEdit="1"/>
              </p:cNvSpPr>
              <p:nvPr/>
            </p:nvSpPr>
            <p:spPr>
              <a:xfrm>
                <a:off x="7423244" y="3534104"/>
                <a:ext cx="2743201" cy="2785269"/>
              </a:xfrm>
              <a:prstGeom prst="rect">
                <a:avLst/>
              </a:prstGeom>
              <a:blipFill>
                <a:blip r:embed="rId9"/>
                <a:stretch>
                  <a:fillRect l="-3778" t="-1313" r="-3556" b="-3501"/>
                </a:stretch>
              </a:blipFill>
            </p:spPr>
            <p:txBody>
              <a:bodyPr/>
              <a:lstStyle/>
              <a:p>
                <a:r>
                  <a:rPr lang="ru-RU">
                    <a:noFill/>
                  </a:rPr>
                  <a:t> </a:t>
                </a:r>
              </a:p>
            </p:txBody>
          </p:sp>
        </mc:Fallback>
      </mc:AlternateContent>
      <p:sp>
        <p:nvSpPr>
          <p:cNvPr id="21" name="Правая фигурная скобка 20">
            <a:extLst>
              <a:ext uri="{FF2B5EF4-FFF2-40B4-BE49-F238E27FC236}">
                <a16:creationId xmlns:a16="http://schemas.microsoft.com/office/drawing/2014/main" id="{A26843C2-4703-4D32-9432-EDD0B60BE240}"/>
              </a:ext>
            </a:extLst>
          </p:cNvPr>
          <p:cNvSpPr/>
          <p:nvPr/>
        </p:nvSpPr>
        <p:spPr>
          <a:xfrm>
            <a:off x="7087965" y="3893820"/>
            <a:ext cx="335280" cy="690260"/>
          </a:xfrm>
          <a:prstGeom prst="rightBrace">
            <a:avLst>
              <a:gd name="adj1" fmla="val 30975"/>
              <a:gd name="adj2" fmla="val 5000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2" name="Правая фигурная скобка 21">
            <a:extLst>
              <a:ext uri="{FF2B5EF4-FFF2-40B4-BE49-F238E27FC236}">
                <a16:creationId xmlns:a16="http://schemas.microsoft.com/office/drawing/2014/main" id="{1EE20EC7-99CE-497D-88B6-82C590828F4A}"/>
              </a:ext>
            </a:extLst>
          </p:cNvPr>
          <p:cNvSpPr/>
          <p:nvPr/>
        </p:nvSpPr>
        <p:spPr>
          <a:xfrm>
            <a:off x="7087965" y="4682582"/>
            <a:ext cx="335280" cy="924156"/>
          </a:xfrm>
          <a:prstGeom prst="rightBrace">
            <a:avLst>
              <a:gd name="adj1" fmla="val 30975"/>
              <a:gd name="adj2" fmla="val 5000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Правая фигурная скобка 22">
            <a:extLst>
              <a:ext uri="{FF2B5EF4-FFF2-40B4-BE49-F238E27FC236}">
                <a16:creationId xmlns:a16="http://schemas.microsoft.com/office/drawing/2014/main" id="{50189710-4319-4EE2-92C5-80D536C855BA}"/>
              </a:ext>
            </a:extLst>
          </p:cNvPr>
          <p:cNvSpPr/>
          <p:nvPr/>
        </p:nvSpPr>
        <p:spPr>
          <a:xfrm>
            <a:off x="7087965" y="5691931"/>
            <a:ext cx="335280" cy="627442"/>
          </a:xfrm>
          <a:prstGeom prst="rightBrace">
            <a:avLst>
              <a:gd name="adj1" fmla="val 30975"/>
              <a:gd name="adj2" fmla="val 5000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4" name="Номер слайда 23"/>
          <p:cNvSpPr>
            <a:spLocks noGrp="1"/>
          </p:cNvSpPr>
          <p:nvPr>
            <p:ph type="sldNum" sz="quarter" idx="12"/>
          </p:nvPr>
        </p:nvSpPr>
        <p:spPr/>
        <p:txBody>
          <a:bodyPr/>
          <a:lstStyle/>
          <a:p>
            <a:fld id="{1DE01969-94A4-40D7-99FB-CC04F57F5503}" type="slidenum">
              <a:rPr lang="ru-RU" smtClean="0"/>
              <a:pPr/>
              <a:t>23</a:t>
            </a:fld>
            <a:endParaRPr lang="ru-RU" dirty="0"/>
          </a:p>
        </p:txBody>
      </p:sp>
    </p:spTree>
    <p:extLst>
      <p:ext uri="{BB962C8B-B14F-4D97-AF65-F5344CB8AC3E}">
        <p14:creationId xmlns:p14="http://schemas.microsoft.com/office/powerpoint/2010/main" val="7682338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Первые эксперименты (</a:t>
            </a:r>
            <a:r>
              <a:rPr lang="en-US" dirty="0" smtClean="0"/>
              <a:t>~</a:t>
            </a:r>
            <a:r>
              <a:rPr lang="ru-RU" dirty="0" smtClean="0"/>
              <a:t>2005 г.)</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9">
            <a:extLst>
              <a:ext uri="{FF2B5EF4-FFF2-40B4-BE49-F238E27FC236}">
                <a16:creationId xmlns:a16="http://schemas.microsoft.com/office/drawing/2014/main" id="{01FD5B69-39BD-45E1-81BD-F568CE6B5F78}"/>
              </a:ext>
            </a:extLst>
          </p:cNvPr>
          <p:cNvPicPr>
            <a:picLocks noChangeAspect="1" noChangeArrowheads="1"/>
          </p:cNvPicPr>
          <p:nvPr/>
        </p:nvPicPr>
        <p:blipFill>
          <a:blip r:embed="rId2" cstate="print"/>
          <a:srcRect/>
          <a:stretch>
            <a:fillRect/>
          </a:stretch>
        </p:blipFill>
        <p:spPr bwMode="auto">
          <a:xfrm>
            <a:off x="832472" y="1323567"/>
            <a:ext cx="6021212" cy="3316980"/>
          </a:xfrm>
          <a:prstGeom prst="rect">
            <a:avLst/>
          </a:prstGeom>
          <a:noFill/>
          <a:ln w="9525">
            <a:noFill/>
            <a:miter lim="800000"/>
            <a:headEnd/>
            <a:tailEnd/>
          </a:ln>
          <a:effectLst/>
        </p:spPr>
      </p:pic>
      <p:pic>
        <p:nvPicPr>
          <p:cNvPr id="8" name="Picture 10">
            <a:extLst>
              <a:ext uri="{FF2B5EF4-FFF2-40B4-BE49-F238E27FC236}">
                <a16:creationId xmlns:a16="http://schemas.microsoft.com/office/drawing/2014/main" id="{8351D1B3-369B-83CF-0FB9-8F7724CF439F}"/>
              </a:ext>
            </a:extLst>
          </p:cNvPr>
          <p:cNvPicPr>
            <a:picLocks noChangeAspect="1" noChangeArrowheads="1"/>
          </p:cNvPicPr>
          <p:nvPr/>
        </p:nvPicPr>
        <p:blipFill>
          <a:blip r:embed="rId3" cstate="print"/>
          <a:srcRect/>
          <a:stretch>
            <a:fillRect/>
          </a:stretch>
        </p:blipFill>
        <p:spPr bwMode="auto">
          <a:xfrm>
            <a:off x="7059048" y="1903767"/>
            <a:ext cx="4348698" cy="3261523"/>
          </a:xfrm>
          <a:prstGeom prst="rect">
            <a:avLst/>
          </a:prstGeom>
          <a:noFill/>
          <a:ln w="9525">
            <a:noFill/>
            <a:miter lim="800000"/>
            <a:headEnd/>
            <a:tailEnd/>
          </a:ln>
          <a:effectLst/>
        </p:spPr>
      </p:pic>
      <p:pic>
        <p:nvPicPr>
          <p:cNvPr id="9" name="Picture 12" descr="Picture 029">
            <a:extLst>
              <a:ext uri="{FF2B5EF4-FFF2-40B4-BE49-F238E27FC236}">
                <a16:creationId xmlns:a16="http://schemas.microsoft.com/office/drawing/2014/main" id="{9F0EFF5C-EE26-0854-B747-93665236616A}"/>
              </a:ext>
            </a:extLst>
          </p:cNvPr>
          <p:cNvPicPr>
            <a:picLocks noChangeAspect="1" noChangeArrowheads="1"/>
          </p:cNvPicPr>
          <p:nvPr/>
        </p:nvPicPr>
        <p:blipFill>
          <a:blip r:embed="rId4" cstate="print"/>
          <a:srcRect/>
          <a:stretch>
            <a:fillRect/>
          </a:stretch>
        </p:blipFill>
        <p:spPr bwMode="auto">
          <a:xfrm>
            <a:off x="3313127" y="4753489"/>
            <a:ext cx="1674096" cy="1255357"/>
          </a:xfrm>
          <a:prstGeom prst="rect">
            <a:avLst/>
          </a:prstGeom>
          <a:noFill/>
        </p:spPr>
      </p:pic>
      <p:pic>
        <p:nvPicPr>
          <p:cNvPr id="10" name="Picture 13" descr="Picture 022">
            <a:extLst>
              <a:ext uri="{FF2B5EF4-FFF2-40B4-BE49-F238E27FC236}">
                <a16:creationId xmlns:a16="http://schemas.microsoft.com/office/drawing/2014/main" id="{ABDFA048-1537-C9B0-454A-15857C26DA31}"/>
              </a:ext>
            </a:extLst>
          </p:cNvPr>
          <p:cNvPicPr>
            <a:picLocks noChangeAspect="1" noChangeArrowheads="1"/>
          </p:cNvPicPr>
          <p:nvPr/>
        </p:nvPicPr>
        <p:blipFill>
          <a:blip r:embed="rId5" cstate="print"/>
          <a:srcRect/>
          <a:stretch>
            <a:fillRect/>
          </a:stretch>
        </p:blipFill>
        <p:spPr bwMode="auto">
          <a:xfrm>
            <a:off x="5176342" y="4751951"/>
            <a:ext cx="1677342" cy="1258432"/>
          </a:xfrm>
          <a:prstGeom prst="rect">
            <a:avLst/>
          </a:prstGeom>
          <a:noFill/>
        </p:spPr>
      </p:pic>
      <p:pic>
        <p:nvPicPr>
          <p:cNvPr id="11" name="Picture 10" descr="propertiessizeandshape_sizeplot UD90">
            <a:extLst>
              <a:ext uri="{FF2B5EF4-FFF2-40B4-BE49-F238E27FC236}">
                <a16:creationId xmlns:a16="http://schemas.microsoft.com/office/drawing/2014/main" id="{9736CD0A-4137-81EA-DFAA-C902B1AFF005}"/>
              </a:ext>
            </a:extLst>
          </p:cNvPr>
          <p:cNvPicPr>
            <a:picLocks noChangeAspect="1" noChangeArrowheads="1"/>
          </p:cNvPicPr>
          <p:nvPr/>
        </p:nvPicPr>
        <p:blipFill>
          <a:blip r:embed="rId6" cstate="print"/>
          <a:srcRect/>
          <a:stretch>
            <a:fillRect/>
          </a:stretch>
        </p:blipFill>
        <p:spPr bwMode="auto">
          <a:xfrm>
            <a:off x="1079635" y="4786635"/>
            <a:ext cx="1716994" cy="1287889"/>
          </a:xfrm>
          <a:prstGeom prst="rect">
            <a:avLst/>
          </a:prstGeom>
          <a:noFill/>
        </p:spPr>
      </p:pic>
      <p:sp>
        <p:nvSpPr>
          <p:cNvPr id="12" name="Объект 2">
            <a:extLst>
              <a:ext uri="{FF2B5EF4-FFF2-40B4-BE49-F238E27FC236}">
                <a16:creationId xmlns:a16="http://schemas.microsoft.com/office/drawing/2014/main" id="{638AAB69-861C-40EB-AD5B-80E08FAE0DA9}"/>
              </a:ext>
            </a:extLst>
          </p:cNvPr>
          <p:cNvSpPr>
            <a:spLocks noGrp="1"/>
          </p:cNvSpPr>
          <p:nvPr>
            <p:ph idx="1"/>
          </p:nvPr>
        </p:nvSpPr>
        <p:spPr>
          <a:xfrm>
            <a:off x="832472" y="1059680"/>
            <a:ext cx="10521328" cy="690261"/>
          </a:xfrm>
        </p:spPr>
        <p:txBody>
          <a:bodyPr anchor="t">
            <a:normAutofit/>
          </a:bodyPr>
          <a:lstStyle/>
          <a:p>
            <a:pPr marL="0" indent="0" algn="ctr">
              <a:buNone/>
            </a:pPr>
            <a:r>
              <a:rPr lang="ru-RU" sz="2000" dirty="0" smtClean="0"/>
              <a:t>Пропускание и отражение ОХН от наноалмазных слоев разной толщины.</a:t>
            </a:r>
            <a:endParaRPr lang="en-US" sz="2000" dirty="0"/>
          </a:p>
        </p:txBody>
      </p:sp>
      <p:sp>
        <p:nvSpPr>
          <p:cNvPr id="13" name="Номер слайда 12"/>
          <p:cNvSpPr>
            <a:spLocks noGrp="1"/>
          </p:cNvSpPr>
          <p:nvPr>
            <p:ph type="sldNum" sz="quarter" idx="12"/>
          </p:nvPr>
        </p:nvSpPr>
        <p:spPr/>
        <p:txBody>
          <a:bodyPr/>
          <a:lstStyle/>
          <a:p>
            <a:fld id="{1DE01969-94A4-40D7-99FB-CC04F57F5503}" type="slidenum">
              <a:rPr lang="ru-RU" smtClean="0"/>
              <a:pPr/>
              <a:t>24</a:t>
            </a:fld>
            <a:endParaRPr lang="ru-RU" dirty="0"/>
          </a:p>
        </p:txBody>
      </p:sp>
    </p:spTree>
    <p:extLst>
      <p:ext uri="{BB962C8B-B14F-4D97-AF65-F5344CB8AC3E}">
        <p14:creationId xmlns:p14="http://schemas.microsoft.com/office/powerpoint/2010/main" val="31435525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Первые эксперименты (</a:t>
            </a:r>
            <a:r>
              <a:rPr lang="en-US" dirty="0" smtClean="0"/>
              <a:t>~</a:t>
            </a:r>
            <a:r>
              <a:rPr lang="ru-RU" dirty="0" smtClean="0"/>
              <a:t>2005 г.)</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12" name="Объект 2">
            <a:extLst>
              <a:ext uri="{FF2B5EF4-FFF2-40B4-BE49-F238E27FC236}">
                <a16:creationId xmlns:a16="http://schemas.microsoft.com/office/drawing/2014/main" id="{638AAB69-861C-40EB-AD5B-80E08FAE0DA9}"/>
              </a:ext>
            </a:extLst>
          </p:cNvPr>
          <p:cNvSpPr>
            <a:spLocks noGrp="1"/>
          </p:cNvSpPr>
          <p:nvPr>
            <p:ph idx="1"/>
          </p:nvPr>
        </p:nvSpPr>
        <p:spPr>
          <a:xfrm>
            <a:off x="832472" y="1059680"/>
            <a:ext cx="10521328" cy="690261"/>
          </a:xfrm>
        </p:spPr>
        <p:txBody>
          <a:bodyPr anchor="t">
            <a:normAutofit/>
          </a:bodyPr>
          <a:lstStyle/>
          <a:p>
            <a:pPr marL="0" indent="0" algn="ctr">
              <a:buNone/>
            </a:pPr>
            <a:r>
              <a:rPr lang="ru-RU" sz="2000" dirty="0" smtClean="0"/>
              <a:t>Пропускание и отражение ОХН от наноалмазных слоев толщиной 2 мм.</a:t>
            </a:r>
            <a:endParaRPr lang="en-US" sz="2000" dirty="0"/>
          </a:p>
        </p:txBody>
      </p:sp>
      <p:pic>
        <p:nvPicPr>
          <p:cNvPr id="13" name="Picture 8">
            <a:extLst>
              <a:ext uri="{FF2B5EF4-FFF2-40B4-BE49-F238E27FC236}">
                <a16:creationId xmlns:a16="http://schemas.microsoft.com/office/drawing/2014/main" id="{6487E689-B4AF-0E6B-C13E-8F1C34006CEE}"/>
              </a:ext>
            </a:extLst>
          </p:cNvPr>
          <p:cNvPicPr>
            <a:picLocks noChangeAspect="1" noChangeArrowheads="1"/>
          </p:cNvPicPr>
          <p:nvPr/>
        </p:nvPicPr>
        <p:blipFill>
          <a:blip r:embed="rId2" cstate="print"/>
          <a:srcRect/>
          <a:stretch>
            <a:fillRect/>
          </a:stretch>
        </p:blipFill>
        <p:spPr bwMode="auto">
          <a:xfrm>
            <a:off x="344954" y="1903767"/>
            <a:ext cx="5748182" cy="3919281"/>
          </a:xfrm>
          <a:prstGeom prst="rect">
            <a:avLst/>
          </a:prstGeom>
          <a:noFill/>
          <a:ln w="9525">
            <a:noFill/>
            <a:miter lim="800000"/>
            <a:headEnd/>
            <a:tailEnd/>
          </a:ln>
          <a:effectLst/>
        </p:spPr>
      </p:pic>
      <p:pic>
        <p:nvPicPr>
          <p:cNvPr id="14" name="Picture 8">
            <a:extLst>
              <a:ext uri="{FF2B5EF4-FFF2-40B4-BE49-F238E27FC236}">
                <a16:creationId xmlns:a16="http://schemas.microsoft.com/office/drawing/2014/main" id="{3D6E1C7E-926B-6A90-FA8C-AA7EDD12C417}"/>
              </a:ext>
            </a:extLst>
          </p:cNvPr>
          <p:cNvPicPr>
            <a:picLocks noChangeAspect="1" noChangeArrowheads="1"/>
          </p:cNvPicPr>
          <p:nvPr/>
        </p:nvPicPr>
        <p:blipFill>
          <a:blip r:embed="rId3" cstate="print"/>
          <a:srcRect/>
          <a:stretch>
            <a:fillRect/>
          </a:stretch>
        </p:blipFill>
        <p:spPr bwMode="auto">
          <a:xfrm>
            <a:off x="6093136" y="1903767"/>
            <a:ext cx="5671108" cy="3782646"/>
          </a:xfrm>
          <a:prstGeom prst="rect">
            <a:avLst/>
          </a:prstGeom>
          <a:noFill/>
          <a:ln w="9525">
            <a:noFill/>
            <a:miter lim="800000"/>
            <a:headEnd/>
            <a:tailEnd/>
          </a:ln>
          <a:effectLst/>
        </p:spPr>
      </p:pic>
      <p:sp>
        <p:nvSpPr>
          <p:cNvPr id="3" name="Номер слайда 2"/>
          <p:cNvSpPr>
            <a:spLocks noGrp="1"/>
          </p:cNvSpPr>
          <p:nvPr>
            <p:ph type="sldNum" sz="quarter" idx="12"/>
          </p:nvPr>
        </p:nvSpPr>
        <p:spPr/>
        <p:txBody>
          <a:bodyPr/>
          <a:lstStyle/>
          <a:p>
            <a:fld id="{1DE01969-94A4-40D7-99FB-CC04F57F5503}" type="slidenum">
              <a:rPr lang="ru-RU" smtClean="0"/>
              <a:pPr/>
              <a:t>25</a:t>
            </a:fld>
            <a:endParaRPr lang="ru-RU" dirty="0"/>
          </a:p>
        </p:txBody>
      </p:sp>
    </p:spTree>
    <p:extLst>
      <p:ext uri="{BB962C8B-B14F-4D97-AF65-F5344CB8AC3E}">
        <p14:creationId xmlns:p14="http://schemas.microsoft.com/office/powerpoint/2010/main" val="19489972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Первые эксперименты (</a:t>
            </a:r>
            <a:r>
              <a:rPr lang="en-US" dirty="0" smtClean="0"/>
              <a:t>~</a:t>
            </a:r>
            <a:r>
              <a:rPr lang="ru-RU" dirty="0" smtClean="0"/>
              <a:t>2005 г.)</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12" name="Объект 2">
            <a:extLst>
              <a:ext uri="{FF2B5EF4-FFF2-40B4-BE49-F238E27FC236}">
                <a16:creationId xmlns:a16="http://schemas.microsoft.com/office/drawing/2014/main" id="{638AAB69-861C-40EB-AD5B-80E08FAE0DA9}"/>
              </a:ext>
            </a:extLst>
          </p:cNvPr>
          <p:cNvSpPr>
            <a:spLocks noGrp="1"/>
          </p:cNvSpPr>
          <p:nvPr>
            <p:ph idx="1"/>
          </p:nvPr>
        </p:nvSpPr>
        <p:spPr>
          <a:xfrm>
            <a:off x="832472" y="1059680"/>
            <a:ext cx="10521328" cy="690261"/>
          </a:xfrm>
        </p:spPr>
        <p:txBody>
          <a:bodyPr anchor="t">
            <a:normAutofit/>
          </a:bodyPr>
          <a:lstStyle/>
          <a:p>
            <a:pPr marL="0" indent="0" algn="ctr">
              <a:buNone/>
            </a:pPr>
            <a:r>
              <a:rPr lang="ru-RU" sz="2000" dirty="0" smtClean="0"/>
              <a:t>Пропускание и отражение ОХН от наноалмазных слоев разной толщины.</a:t>
            </a:r>
            <a:endParaRPr lang="en-US" sz="2000" dirty="0"/>
          </a:p>
        </p:txBody>
      </p:sp>
      <p:grpSp>
        <p:nvGrpSpPr>
          <p:cNvPr id="13" name="Group 14">
            <a:extLst>
              <a:ext uri="{FF2B5EF4-FFF2-40B4-BE49-F238E27FC236}">
                <a16:creationId xmlns:a16="http://schemas.microsoft.com/office/drawing/2014/main" id="{88452BD2-7E3E-93C1-58D7-70EFF2925122}"/>
              </a:ext>
            </a:extLst>
          </p:cNvPr>
          <p:cNvGrpSpPr>
            <a:grpSpLocks/>
          </p:cNvGrpSpPr>
          <p:nvPr/>
        </p:nvGrpSpPr>
        <p:grpSpPr bwMode="auto">
          <a:xfrm>
            <a:off x="2081651" y="1582452"/>
            <a:ext cx="3913187" cy="4572000"/>
            <a:chOff x="2820" y="994"/>
            <a:chExt cx="2465" cy="2880"/>
          </a:xfrm>
        </p:grpSpPr>
        <p:pic>
          <p:nvPicPr>
            <p:cNvPr id="14" name="Picture 9">
              <a:extLst>
                <a:ext uri="{FF2B5EF4-FFF2-40B4-BE49-F238E27FC236}">
                  <a16:creationId xmlns:a16="http://schemas.microsoft.com/office/drawing/2014/main" id="{90B467A7-1877-7CD8-6978-FCF6363E932F}"/>
                </a:ext>
              </a:extLst>
            </p:cNvPr>
            <p:cNvPicPr>
              <a:picLocks noChangeAspect="1" noChangeArrowheads="1"/>
            </p:cNvPicPr>
            <p:nvPr/>
          </p:nvPicPr>
          <p:blipFill>
            <a:blip r:embed="rId2" cstate="print"/>
            <a:srcRect/>
            <a:stretch>
              <a:fillRect/>
            </a:stretch>
          </p:blipFill>
          <p:spPr bwMode="auto">
            <a:xfrm>
              <a:off x="2840" y="994"/>
              <a:ext cx="2444" cy="1390"/>
            </a:xfrm>
            <a:prstGeom prst="rect">
              <a:avLst/>
            </a:prstGeom>
            <a:noFill/>
            <a:ln w="9525">
              <a:noFill/>
              <a:miter lim="800000"/>
              <a:headEnd/>
              <a:tailEnd/>
            </a:ln>
            <a:effectLst/>
          </p:spPr>
        </p:pic>
        <p:pic>
          <p:nvPicPr>
            <p:cNvPr id="15" name="Picture 12">
              <a:extLst>
                <a:ext uri="{FF2B5EF4-FFF2-40B4-BE49-F238E27FC236}">
                  <a16:creationId xmlns:a16="http://schemas.microsoft.com/office/drawing/2014/main" id="{E746838A-0949-D2B6-9A1A-5E66E2ED1FD0}"/>
                </a:ext>
              </a:extLst>
            </p:cNvPr>
            <p:cNvPicPr>
              <a:picLocks noChangeAspect="1" noChangeArrowheads="1"/>
            </p:cNvPicPr>
            <p:nvPr/>
          </p:nvPicPr>
          <p:blipFill>
            <a:blip r:embed="rId3" cstate="print"/>
            <a:srcRect/>
            <a:stretch>
              <a:fillRect/>
            </a:stretch>
          </p:blipFill>
          <p:spPr bwMode="auto">
            <a:xfrm>
              <a:off x="2820" y="2459"/>
              <a:ext cx="2465" cy="1415"/>
            </a:xfrm>
            <a:prstGeom prst="rect">
              <a:avLst/>
            </a:prstGeom>
            <a:noFill/>
            <a:ln w="9525">
              <a:noFill/>
              <a:miter lim="800000"/>
              <a:headEnd/>
              <a:tailEnd/>
            </a:ln>
            <a:effectLst/>
          </p:spPr>
        </p:pic>
      </p:grpSp>
      <p:sp>
        <p:nvSpPr>
          <p:cNvPr id="16" name="AutoShape 17">
            <a:extLst>
              <a:ext uri="{FF2B5EF4-FFF2-40B4-BE49-F238E27FC236}">
                <a16:creationId xmlns:a16="http://schemas.microsoft.com/office/drawing/2014/main" id="{E4240CF1-52EB-7B41-4742-F2648514CA72}"/>
              </a:ext>
            </a:extLst>
          </p:cNvPr>
          <p:cNvSpPr>
            <a:spLocks noChangeArrowheads="1"/>
          </p:cNvSpPr>
          <p:nvPr/>
        </p:nvSpPr>
        <p:spPr bwMode="auto">
          <a:xfrm flipV="1">
            <a:off x="6704818" y="2065052"/>
            <a:ext cx="215900" cy="215900"/>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ru-RU"/>
          </a:p>
        </p:txBody>
      </p:sp>
      <p:sp>
        <p:nvSpPr>
          <p:cNvPr id="17" name="Oval 18">
            <a:extLst>
              <a:ext uri="{FF2B5EF4-FFF2-40B4-BE49-F238E27FC236}">
                <a16:creationId xmlns:a16="http://schemas.microsoft.com/office/drawing/2014/main" id="{EBDB037C-AF1C-81F2-9CC5-C4BC415E801F}"/>
              </a:ext>
            </a:extLst>
          </p:cNvPr>
          <p:cNvSpPr>
            <a:spLocks noChangeArrowheads="1"/>
          </p:cNvSpPr>
          <p:nvPr/>
        </p:nvSpPr>
        <p:spPr bwMode="auto">
          <a:xfrm>
            <a:off x="6704818" y="4441540"/>
            <a:ext cx="215900" cy="215900"/>
          </a:xfrm>
          <a:prstGeom prst="ellipse">
            <a:avLst/>
          </a:prstGeom>
          <a:solidFill>
            <a:srgbClr val="FF0000"/>
          </a:solidFill>
          <a:ln w="9525">
            <a:solidFill>
              <a:srgbClr val="FF0000"/>
            </a:solidFill>
            <a:round/>
            <a:headEnd/>
            <a:tailEnd/>
          </a:ln>
          <a:effectLst/>
        </p:spPr>
        <p:txBody>
          <a:bodyPr wrap="none" anchor="ctr"/>
          <a:lstStyle/>
          <a:p>
            <a:endParaRPr lang="ru-RU"/>
          </a:p>
        </p:txBody>
      </p:sp>
      <p:sp>
        <p:nvSpPr>
          <p:cNvPr id="18" name="Line 19">
            <a:extLst>
              <a:ext uri="{FF2B5EF4-FFF2-40B4-BE49-F238E27FC236}">
                <a16:creationId xmlns:a16="http://schemas.microsoft.com/office/drawing/2014/main" id="{F312B8FF-87C2-00CB-8F3D-4AD3C6044BDB}"/>
              </a:ext>
            </a:extLst>
          </p:cNvPr>
          <p:cNvSpPr>
            <a:spLocks noChangeShapeType="1"/>
          </p:cNvSpPr>
          <p:nvPr/>
        </p:nvSpPr>
        <p:spPr bwMode="auto">
          <a:xfrm>
            <a:off x="6633381" y="2712752"/>
            <a:ext cx="360362" cy="0"/>
          </a:xfrm>
          <a:prstGeom prst="line">
            <a:avLst/>
          </a:prstGeom>
          <a:noFill/>
          <a:ln w="38100">
            <a:solidFill>
              <a:schemeClr val="tx1"/>
            </a:solidFill>
            <a:round/>
            <a:headEnd/>
            <a:tailEnd/>
          </a:ln>
          <a:effectLst/>
        </p:spPr>
        <p:txBody>
          <a:bodyPr/>
          <a:lstStyle/>
          <a:p>
            <a:endParaRPr lang="ru-RU"/>
          </a:p>
        </p:txBody>
      </p:sp>
      <p:sp>
        <p:nvSpPr>
          <p:cNvPr id="19" name="Line 20">
            <a:extLst>
              <a:ext uri="{FF2B5EF4-FFF2-40B4-BE49-F238E27FC236}">
                <a16:creationId xmlns:a16="http://schemas.microsoft.com/office/drawing/2014/main" id="{24E45D06-10BA-A9DA-361D-DCBF5E0D58B8}"/>
              </a:ext>
            </a:extLst>
          </p:cNvPr>
          <p:cNvSpPr>
            <a:spLocks noChangeShapeType="1"/>
          </p:cNvSpPr>
          <p:nvPr/>
        </p:nvSpPr>
        <p:spPr bwMode="auto">
          <a:xfrm>
            <a:off x="6633381" y="3217577"/>
            <a:ext cx="360362" cy="0"/>
          </a:xfrm>
          <a:prstGeom prst="line">
            <a:avLst/>
          </a:prstGeom>
          <a:noFill/>
          <a:ln w="38100">
            <a:solidFill>
              <a:schemeClr val="tx1"/>
            </a:solidFill>
            <a:prstDash val="sysDot"/>
            <a:round/>
            <a:headEnd/>
            <a:tailEnd/>
          </a:ln>
          <a:effectLst/>
        </p:spPr>
        <p:txBody>
          <a:bodyPr/>
          <a:lstStyle/>
          <a:p>
            <a:endParaRPr lang="ru-RU"/>
          </a:p>
        </p:txBody>
      </p:sp>
      <p:sp>
        <p:nvSpPr>
          <p:cNvPr id="20" name="Line 21">
            <a:extLst>
              <a:ext uri="{FF2B5EF4-FFF2-40B4-BE49-F238E27FC236}">
                <a16:creationId xmlns:a16="http://schemas.microsoft.com/office/drawing/2014/main" id="{E1A54E8E-B80B-611C-3DB8-D26A8ABED1BB}"/>
              </a:ext>
            </a:extLst>
          </p:cNvPr>
          <p:cNvSpPr>
            <a:spLocks noChangeShapeType="1"/>
          </p:cNvSpPr>
          <p:nvPr/>
        </p:nvSpPr>
        <p:spPr bwMode="auto">
          <a:xfrm>
            <a:off x="6633381" y="5089240"/>
            <a:ext cx="360362" cy="0"/>
          </a:xfrm>
          <a:prstGeom prst="line">
            <a:avLst/>
          </a:prstGeom>
          <a:noFill/>
          <a:ln w="38100">
            <a:solidFill>
              <a:srgbClr val="FF0000"/>
            </a:solidFill>
            <a:round/>
            <a:headEnd/>
            <a:tailEnd/>
          </a:ln>
          <a:effectLst/>
        </p:spPr>
        <p:txBody>
          <a:bodyPr/>
          <a:lstStyle/>
          <a:p>
            <a:endParaRPr lang="ru-RU"/>
          </a:p>
        </p:txBody>
      </p:sp>
      <p:sp>
        <p:nvSpPr>
          <p:cNvPr id="21" name="Line 22">
            <a:extLst>
              <a:ext uri="{FF2B5EF4-FFF2-40B4-BE49-F238E27FC236}">
                <a16:creationId xmlns:a16="http://schemas.microsoft.com/office/drawing/2014/main" id="{4D4D655C-E9B6-7B23-096D-A0BB6601A71F}"/>
              </a:ext>
            </a:extLst>
          </p:cNvPr>
          <p:cNvSpPr>
            <a:spLocks noChangeShapeType="1"/>
          </p:cNvSpPr>
          <p:nvPr/>
        </p:nvSpPr>
        <p:spPr bwMode="auto">
          <a:xfrm>
            <a:off x="6633381" y="5594065"/>
            <a:ext cx="360362" cy="0"/>
          </a:xfrm>
          <a:prstGeom prst="line">
            <a:avLst/>
          </a:prstGeom>
          <a:noFill/>
          <a:ln w="38100">
            <a:solidFill>
              <a:srgbClr val="FF0000"/>
            </a:solidFill>
            <a:prstDash val="sysDot"/>
            <a:round/>
            <a:headEnd/>
            <a:tailEnd/>
          </a:ln>
          <a:effectLst/>
        </p:spPr>
        <p:txBody>
          <a:bodyPr/>
          <a:lstStyle/>
          <a:p>
            <a:endParaRPr lang="ru-RU"/>
          </a:p>
        </p:txBody>
      </p:sp>
      <p:sp>
        <p:nvSpPr>
          <p:cNvPr id="22" name="Text Box 23">
            <a:extLst>
              <a:ext uri="{FF2B5EF4-FFF2-40B4-BE49-F238E27FC236}">
                <a16:creationId xmlns:a16="http://schemas.microsoft.com/office/drawing/2014/main" id="{CA3B5A1F-0AFC-DE0B-1FD6-017AEF034389}"/>
              </a:ext>
            </a:extLst>
          </p:cNvPr>
          <p:cNvSpPr txBox="1">
            <a:spLocks noChangeArrowheads="1"/>
          </p:cNvSpPr>
          <p:nvPr/>
        </p:nvSpPr>
        <p:spPr bwMode="auto">
          <a:xfrm>
            <a:off x="7712883" y="1561815"/>
            <a:ext cx="1149417" cy="369332"/>
          </a:xfrm>
          <a:prstGeom prst="rect">
            <a:avLst/>
          </a:prstGeom>
          <a:noFill/>
          <a:ln w="9525">
            <a:noFill/>
            <a:miter lim="800000"/>
            <a:headEnd/>
            <a:tailEnd/>
          </a:ln>
          <a:effectLst/>
        </p:spPr>
        <p:txBody>
          <a:bodyPr wrap="none">
            <a:spAutoFit/>
          </a:bodyPr>
          <a:lstStyle/>
          <a:p>
            <a:r>
              <a:rPr lang="en-US" b="1"/>
              <a:t>Reflection</a:t>
            </a:r>
            <a:endParaRPr lang="ru-RU" b="1"/>
          </a:p>
        </p:txBody>
      </p:sp>
      <p:sp>
        <p:nvSpPr>
          <p:cNvPr id="23" name="Text Box 24">
            <a:extLst>
              <a:ext uri="{FF2B5EF4-FFF2-40B4-BE49-F238E27FC236}">
                <a16:creationId xmlns:a16="http://schemas.microsoft.com/office/drawing/2014/main" id="{046A6D17-412D-2C4C-A769-4B4AD26381E0}"/>
              </a:ext>
            </a:extLst>
          </p:cNvPr>
          <p:cNvSpPr txBox="1">
            <a:spLocks noChangeArrowheads="1"/>
          </p:cNvSpPr>
          <p:nvPr/>
        </p:nvSpPr>
        <p:spPr bwMode="auto">
          <a:xfrm>
            <a:off x="7641445" y="3793840"/>
            <a:ext cx="1393523" cy="369332"/>
          </a:xfrm>
          <a:prstGeom prst="rect">
            <a:avLst/>
          </a:prstGeom>
          <a:noFill/>
          <a:ln w="9525">
            <a:noFill/>
            <a:miter lim="800000"/>
            <a:headEnd/>
            <a:tailEnd/>
          </a:ln>
          <a:effectLst/>
        </p:spPr>
        <p:txBody>
          <a:bodyPr wrap="none">
            <a:spAutoFit/>
          </a:bodyPr>
          <a:lstStyle/>
          <a:p>
            <a:r>
              <a:rPr lang="en-US">
                <a:solidFill>
                  <a:srgbClr val="FF3300"/>
                </a:solidFill>
              </a:rPr>
              <a:t>Transmission</a:t>
            </a:r>
            <a:endParaRPr lang="ru-RU">
              <a:solidFill>
                <a:srgbClr val="FF3300"/>
              </a:solidFill>
            </a:endParaRPr>
          </a:p>
        </p:txBody>
      </p:sp>
      <p:sp>
        <p:nvSpPr>
          <p:cNvPr id="24" name="Text Box 25">
            <a:extLst>
              <a:ext uri="{FF2B5EF4-FFF2-40B4-BE49-F238E27FC236}">
                <a16:creationId xmlns:a16="http://schemas.microsoft.com/office/drawing/2014/main" id="{29B8F3A8-72CE-E876-C197-28F6FF8FEAFA}"/>
              </a:ext>
            </a:extLst>
          </p:cNvPr>
          <p:cNvSpPr txBox="1">
            <a:spLocks noChangeArrowheads="1"/>
          </p:cNvSpPr>
          <p:nvPr/>
        </p:nvSpPr>
        <p:spPr bwMode="auto">
          <a:xfrm>
            <a:off x="7281081" y="1987265"/>
            <a:ext cx="2059538" cy="369332"/>
          </a:xfrm>
          <a:prstGeom prst="rect">
            <a:avLst/>
          </a:prstGeom>
          <a:noFill/>
          <a:ln w="9525">
            <a:noFill/>
            <a:miter lim="800000"/>
            <a:headEnd/>
            <a:tailEnd/>
          </a:ln>
          <a:effectLst/>
        </p:spPr>
        <p:txBody>
          <a:bodyPr wrap="none">
            <a:spAutoFit/>
          </a:bodyPr>
          <a:lstStyle/>
          <a:p>
            <a:r>
              <a:rPr lang="en-US"/>
              <a:t>Experimental points</a:t>
            </a:r>
            <a:endParaRPr lang="ru-RU"/>
          </a:p>
        </p:txBody>
      </p:sp>
      <p:sp>
        <p:nvSpPr>
          <p:cNvPr id="25" name="Text Box 26">
            <a:extLst>
              <a:ext uri="{FF2B5EF4-FFF2-40B4-BE49-F238E27FC236}">
                <a16:creationId xmlns:a16="http://schemas.microsoft.com/office/drawing/2014/main" id="{36E1D111-D2ED-8B51-ADFB-CE8344B6E172}"/>
              </a:ext>
            </a:extLst>
          </p:cNvPr>
          <p:cNvSpPr txBox="1">
            <a:spLocks noChangeArrowheads="1"/>
          </p:cNvSpPr>
          <p:nvPr/>
        </p:nvSpPr>
        <p:spPr bwMode="auto">
          <a:xfrm>
            <a:off x="7260445" y="2444465"/>
            <a:ext cx="2963953" cy="369332"/>
          </a:xfrm>
          <a:prstGeom prst="rect">
            <a:avLst/>
          </a:prstGeom>
          <a:noFill/>
          <a:ln w="9525">
            <a:noFill/>
            <a:miter lim="800000"/>
            <a:headEnd/>
            <a:tailEnd/>
          </a:ln>
          <a:effectLst/>
        </p:spPr>
        <p:txBody>
          <a:bodyPr wrap="none">
            <a:spAutoFit/>
          </a:bodyPr>
          <a:lstStyle/>
          <a:p>
            <a:r>
              <a:rPr lang="en-US"/>
              <a:t>Simulation  without hydrogen</a:t>
            </a:r>
            <a:endParaRPr lang="ru-RU"/>
          </a:p>
        </p:txBody>
      </p:sp>
      <p:sp>
        <p:nvSpPr>
          <p:cNvPr id="26" name="Text Box 27">
            <a:extLst>
              <a:ext uri="{FF2B5EF4-FFF2-40B4-BE49-F238E27FC236}">
                <a16:creationId xmlns:a16="http://schemas.microsoft.com/office/drawing/2014/main" id="{DC03FD7B-5B52-9ADC-5B78-6D74D88C1900}"/>
              </a:ext>
            </a:extLst>
          </p:cNvPr>
          <p:cNvSpPr txBox="1">
            <a:spLocks noChangeArrowheads="1"/>
          </p:cNvSpPr>
          <p:nvPr/>
        </p:nvSpPr>
        <p:spPr bwMode="auto">
          <a:xfrm>
            <a:off x="7281081" y="3001677"/>
            <a:ext cx="2643352" cy="369332"/>
          </a:xfrm>
          <a:prstGeom prst="rect">
            <a:avLst/>
          </a:prstGeom>
          <a:noFill/>
          <a:ln w="9525">
            <a:noFill/>
            <a:miter lim="800000"/>
            <a:headEnd/>
            <a:tailEnd/>
          </a:ln>
          <a:effectLst/>
        </p:spPr>
        <p:txBody>
          <a:bodyPr wrap="none">
            <a:spAutoFit/>
          </a:bodyPr>
          <a:lstStyle/>
          <a:p>
            <a:r>
              <a:rPr lang="en-US"/>
              <a:t>Simulation  with hydrogen</a:t>
            </a:r>
            <a:endParaRPr lang="ru-RU"/>
          </a:p>
        </p:txBody>
      </p:sp>
      <p:sp>
        <p:nvSpPr>
          <p:cNvPr id="27" name="Text Box 28">
            <a:extLst>
              <a:ext uri="{FF2B5EF4-FFF2-40B4-BE49-F238E27FC236}">
                <a16:creationId xmlns:a16="http://schemas.microsoft.com/office/drawing/2014/main" id="{3E8F078C-15EE-A460-C4CF-E628703DEB13}"/>
              </a:ext>
            </a:extLst>
          </p:cNvPr>
          <p:cNvSpPr txBox="1">
            <a:spLocks noChangeArrowheads="1"/>
          </p:cNvSpPr>
          <p:nvPr/>
        </p:nvSpPr>
        <p:spPr bwMode="auto">
          <a:xfrm>
            <a:off x="7209645" y="4873340"/>
            <a:ext cx="2963953" cy="369332"/>
          </a:xfrm>
          <a:prstGeom prst="rect">
            <a:avLst/>
          </a:prstGeom>
          <a:noFill/>
          <a:ln w="9525">
            <a:noFill/>
            <a:miter lim="800000"/>
            <a:headEnd/>
            <a:tailEnd/>
          </a:ln>
          <a:effectLst/>
        </p:spPr>
        <p:txBody>
          <a:bodyPr wrap="none">
            <a:spAutoFit/>
          </a:bodyPr>
          <a:lstStyle/>
          <a:p>
            <a:r>
              <a:rPr lang="en-US"/>
              <a:t>Simulation  without hydrogen</a:t>
            </a:r>
            <a:endParaRPr lang="ru-RU"/>
          </a:p>
        </p:txBody>
      </p:sp>
      <p:sp>
        <p:nvSpPr>
          <p:cNvPr id="28" name="Text Box 29">
            <a:extLst>
              <a:ext uri="{FF2B5EF4-FFF2-40B4-BE49-F238E27FC236}">
                <a16:creationId xmlns:a16="http://schemas.microsoft.com/office/drawing/2014/main" id="{AAB4C85C-7175-F76C-D5CB-ED5B25B37625}"/>
              </a:ext>
            </a:extLst>
          </p:cNvPr>
          <p:cNvSpPr txBox="1">
            <a:spLocks noChangeArrowheads="1"/>
          </p:cNvSpPr>
          <p:nvPr/>
        </p:nvSpPr>
        <p:spPr bwMode="auto">
          <a:xfrm>
            <a:off x="7230281" y="5430552"/>
            <a:ext cx="2643352" cy="369332"/>
          </a:xfrm>
          <a:prstGeom prst="rect">
            <a:avLst/>
          </a:prstGeom>
          <a:noFill/>
          <a:ln w="9525">
            <a:noFill/>
            <a:miter lim="800000"/>
            <a:headEnd/>
            <a:tailEnd/>
          </a:ln>
          <a:effectLst/>
        </p:spPr>
        <p:txBody>
          <a:bodyPr wrap="none">
            <a:spAutoFit/>
          </a:bodyPr>
          <a:lstStyle/>
          <a:p>
            <a:r>
              <a:rPr lang="en-US"/>
              <a:t>Simulation  with hydrogen</a:t>
            </a:r>
            <a:endParaRPr lang="ru-RU"/>
          </a:p>
        </p:txBody>
      </p:sp>
      <p:sp>
        <p:nvSpPr>
          <p:cNvPr id="29" name="Text Box 30">
            <a:extLst>
              <a:ext uri="{FF2B5EF4-FFF2-40B4-BE49-F238E27FC236}">
                <a16:creationId xmlns:a16="http://schemas.microsoft.com/office/drawing/2014/main" id="{924437DB-06B9-08DA-BD28-4B13B997E58A}"/>
              </a:ext>
            </a:extLst>
          </p:cNvPr>
          <p:cNvSpPr txBox="1">
            <a:spLocks noChangeArrowheads="1"/>
          </p:cNvSpPr>
          <p:nvPr/>
        </p:nvSpPr>
        <p:spPr bwMode="auto">
          <a:xfrm>
            <a:off x="7281081" y="4370102"/>
            <a:ext cx="2059538" cy="369332"/>
          </a:xfrm>
          <a:prstGeom prst="rect">
            <a:avLst/>
          </a:prstGeom>
          <a:noFill/>
          <a:ln w="9525">
            <a:noFill/>
            <a:miter lim="800000"/>
            <a:headEnd/>
            <a:tailEnd/>
          </a:ln>
          <a:effectLst/>
        </p:spPr>
        <p:txBody>
          <a:bodyPr wrap="none">
            <a:spAutoFit/>
          </a:bodyPr>
          <a:lstStyle/>
          <a:p>
            <a:r>
              <a:rPr lang="en-US"/>
              <a:t>Experimental points</a:t>
            </a:r>
            <a:endParaRPr lang="ru-RU"/>
          </a:p>
        </p:txBody>
      </p:sp>
      <p:sp>
        <p:nvSpPr>
          <p:cNvPr id="3" name="Номер слайда 2"/>
          <p:cNvSpPr>
            <a:spLocks noGrp="1"/>
          </p:cNvSpPr>
          <p:nvPr>
            <p:ph type="sldNum" sz="quarter" idx="12"/>
          </p:nvPr>
        </p:nvSpPr>
        <p:spPr/>
        <p:txBody>
          <a:bodyPr/>
          <a:lstStyle/>
          <a:p>
            <a:fld id="{1DE01969-94A4-40D7-99FB-CC04F57F5503}" type="slidenum">
              <a:rPr lang="ru-RU" smtClean="0"/>
              <a:pPr/>
              <a:t>26</a:t>
            </a:fld>
            <a:endParaRPr lang="ru-RU" dirty="0"/>
          </a:p>
        </p:txBody>
      </p:sp>
    </p:spTree>
    <p:extLst>
      <p:ext uri="{BB962C8B-B14F-4D97-AF65-F5344CB8AC3E}">
        <p14:creationId xmlns:p14="http://schemas.microsoft.com/office/powerpoint/2010/main" val="2479131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Первые эксперименты (</a:t>
            </a:r>
            <a:r>
              <a:rPr lang="en-US" dirty="0" smtClean="0"/>
              <a:t>~</a:t>
            </a:r>
            <a:r>
              <a:rPr lang="ru-RU" dirty="0" smtClean="0"/>
              <a:t>2005 г.)</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grpSp>
        <p:nvGrpSpPr>
          <p:cNvPr id="30" name="Группа 29">
            <a:extLst>
              <a:ext uri="{FF2B5EF4-FFF2-40B4-BE49-F238E27FC236}">
                <a16:creationId xmlns:a16="http://schemas.microsoft.com/office/drawing/2014/main" id="{C3753F9E-CDD5-A577-B71E-26A88314FFC2}"/>
              </a:ext>
            </a:extLst>
          </p:cNvPr>
          <p:cNvGrpSpPr/>
          <p:nvPr/>
        </p:nvGrpSpPr>
        <p:grpSpPr>
          <a:xfrm>
            <a:off x="1918837" y="1131180"/>
            <a:ext cx="7491863" cy="5225170"/>
            <a:chOff x="684213" y="1341438"/>
            <a:chExt cx="7272337" cy="5072062"/>
          </a:xfrm>
        </p:grpSpPr>
        <p:pic>
          <p:nvPicPr>
            <p:cNvPr id="31" name="Picture 7" descr="ForBelushkin">
              <a:extLst>
                <a:ext uri="{FF2B5EF4-FFF2-40B4-BE49-F238E27FC236}">
                  <a16:creationId xmlns:a16="http://schemas.microsoft.com/office/drawing/2014/main" id="{B068E967-3506-0843-D159-7BB8B300670D}"/>
                </a:ext>
              </a:extLst>
            </p:cNvPr>
            <p:cNvPicPr>
              <a:picLocks noChangeAspect="1" noChangeArrowheads="1"/>
            </p:cNvPicPr>
            <p:nvPr/>
          </p:nvPicPr>
          <p:blipFill>
            <a:blip r:embed="rId2" cstate="print"/>
            <a:srcRect/>
            <a:stretch>
              <a:fillRect/>
            </a:stretch>
          </p:blipFill>
          <p:spPr bwMode="auto">
            <a:xfrm>
              <a:off x="684213" y="1341438"/>
              <a:ext cx="7272337" cy="5072062"/>
            </a:xfrm>
            <a:prstGeom prst="rect">
              <a:avLst/>
            </a:prstGeom>
            <a:noFill/>
          </p:spPr>
        </p:pic>
        <p:sp>
          <p:nvSpPr>
            <p:cNvPr id="32" name="Прямоугольный треугольник 31">
              <a:extLst>
                <a:ext uri="{FF2B5EF4-FFF2-40B4-BE49-F238E27FC236}">
                  <a16:creationId xmlns:a16="http://schemas.microsoft.com/office/drawing/2014/main" id="{D9B46EF6-3466-F37E-4104-6D8294B39273}"/>
                </a:ext>
              </a:extLst>
            </p:cNvPr>
            <p:cNvSpPr/>
            <p:nvPr/>
          </p:nvSpPr>
          <p:spPr>
            <a:xfrm>
              <a:off x="3347864" y="1484784"/>
              <a:ext cx="2232248" cy="115212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рямоугольник 32">
              <a:extLst>
                <a:ext uri="{FF2B5EF4-FFF2-40B4-BE49-F238E27FC236}">
                  <a16:creationId xmlns:a16="http://schemas.microsoft.com/office/drawing/2014/main" id="{7AB6A626-AFBD-7ED2-6916-39D297DEE78B}"/>
                </a:ext>
              </a:extLst>
            </p:cNvPr>
            <p:cNvSpPr/>
            <p:nvPr/>
          </p:nvSpPr>
          <p:spPr>
            <a:xfrm>
              <a:off x="3707904" y="2564904"/>
              <a:ext cx="165618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 name="Номер слайда 6"/>
          <p:cNvSpPr>
            <a:spLocks noGrp="1"/>
          </p:cNvSpPr>
          <p:nvPr>
            <p:ph type="sldNum" sz="quarter" idx="12"/>
          </p:nvPr>
        </p:nvSpPr>
        <p:spPr/>
        <p:txBody>
          <a:bodyPr/>
          <a:lstStyle/>
          <a:p>
            <a:fld id="{1DE01969-94A4-40D7-99FB-CC04F57F5503}" type="slidenum">
              <a:rPr lang="ru-RU" smtClean="0"/>
              <a:pPr/>
              <a:t>27</a:t>
            </a:fld>
            <a:endParaRPr lang="ru-RU" dirty="0"/>
          </a:p>
        </p:txBody>
      </p:sp>
    </p:spTree>
    <p:extLst>
      <p:ext uri="{BB962C8B-B14F-4D97-AF65-F5344CB8AC3E}">
        <p14:creationId xmlns:p14="http://schemas.microsoft.com/office/powerpoint/2010/main" val="13171206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Хранение ОХН в ловушке со стенками из наноалмазов</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TextBox 6">
            <a:extLst>
              <a:ext uri="{FF2B5EF4-FFF2-40B4-BE49-F238E27FC236}">
                <a16:creationId xmlns:a16="http://schemas.microsoft.com/office/drawing/2014/main" id="{B2AD332B-2635-8045-DC62-ACBAD6BA1072}"/>
              </a:ext>
            </a:extLst>
          </p:cNvPr>
          <p:cNvSpPr txBox="1"/>
          <p:nvPr/>
        </p:nvSpPr>
        <p:spPr>
          <a:xfrm>
            <a:off x="-78675" y="1653544"/>
            <a:ext cx="1692166" cy="369332"/>
          </a:xfrm>
          <a:prstGeom prst="rect">
            <a:avLst/>
          </a:prstGeom>
          <a:noFill/>
        </p:spPr>
        <p:txBody>
          <a:bodyPr wrap="square">
            <a:spAutoFit/>
          </a:bodyPr>
          <a:lstStyle/>
          <a:p>
            <a:pPr marL="342900" indent="-342900" algn="ctr"/>
            <a:r>
              <a:rPr lang="en-US" sz="1800">
                <a:solidFill>
                  <a:srgbClr val="FF3300"/>
                </a:solidFill>
              </a:rPr>
              <a:t>Set-up scheme</a:t>
            </a:r>
            <a:endParaRPr lang="en-US" sz="1800"/>
          </a:p>
        </p:txBody>
      </p:sp>
      <p:grpSp>
        <p:nvGrpSpPr>
          <p:cNvPr id="8" name="Group 189">
            <a:extLst>
              <a:ext uri="{FF2B5EF4-FFF2-40B4-BE49-F238E27FC236}">
                <a16:creationId xmlns:a16="http://schemas.microsoft.com/office/drawing/2014/main" id="{7DB22066-948E-2ECA-D0B2-A217E8BEADC5}"/>
              </a:ext>
            </a:extLst>
          </p:cNvPr>
          <p:cNvGrpSpPr>
            <a:grpSpLocks/>
          </p:cNvGrpSpPr>
          <p:nvPr/>
        </p:nvGrpSpPr>
        <p:grpSpPr bwMode="auto">
          <a:xfrm>
            <a:off x="79300" y="1686949"/>
            <a:ext cx="7430244" cy="4171047"/>
            <a:chOff x="690" y="1071"/>
            <a:chExt cx="4231" cy="2237"/>
          </a:xfrm>
        </p:grpSpPr>
        <p:sp>
          <p:nvSpPr>
            <p:cNvPr id="9" name="Text Box 42">
              <a:extLst>
                <a:ext uri="{FF2B5EF4-FFF2-40B4-BE49-F238E27FC236}">
                  <a16:creationId xmlns:a16="http://schemas.microsoft.com/office/drawing/2014/main" id="{04F53EF8-38C9-AC42-49BE-B6EBB83AEF77}"/>
                </a:ext>
              </a:extLst>
            </p:cNvPr>
            <p:cNvSpPr txBox="1">
              <a:spLocks noChangeArrowheads="1"/>
            </p:cNvSpPr>
            <p:nvPr/>
          </p:nvSpPr>
          <p:spPr bwMode="auto">
            <a:xfrm>
              <a:off x="690" y="2753"/>
              <a:ext cx="678" cy="555"/>
            </a:xfrm>
            <a:prstGeom prst="rect">
              <a:avLst/>
            </a:prstGeom>
            <a:solidFill>
              <a:srgbClr val="FFFFFF"/>
            </a:solidFill>
            <a:ln w="9525">
              <a:noFill/>
              <a:miter lim="800000"/>
              <a:headEnd/>
              <a:tailEnd/>
            </a:ln>
          </p:spPr>
          <p:txBody>
            <a:bodyPr lIns="0" tIns="0" rIns="0" bIns="0"/>
            <a:lstStyle/>
            <a:p>
              <a:pPr algn="ctr"/>
              <a:r>
                <a:rPr lang="en-US" sz="1600"/>
                <a:t>exit 1 mm thik aluminium window</a:t>
              </a:r>
            </a:p>
            <a:p>
              <a:endParaRPr lang="ru-RU"/>
            </a:p>
          </p:txBody>
        </p:sp>
        <p:sp>
          <p:nvSpPr>
            <p:cNvPr id="10" name="Text Box 45">
              <a:extLst>
                <a:ext uri="{FF2B5EF4-FFF2-40B4-BE49-F238E27FC236}">
                  <a16:creationId xmlns:a16="http://schemas.microsoft.com/office/drawing/2014/main" id="{9B4BCAFB-BEB4-25DF-E22D-3447BC6A902B}"/>
                </a:ext>
              </a:extLst>
            </p:cNvPr>
            <p:cNvSpPr txBox="1">
              <a:spLocks noChangeArrowheads="1"/>
            </p:cNvSpPr>
            <p:nvPr/>
          </p:nvSpPr>
          <p:spPr bwMode="auto">
            <a:xfrm>
              <a:off x="4246" y="1603"/>
              <a:ext cx="675" cy="117"/>
            </a:xfrm>
            <a:prstGeom prst="rect">
              <a:avLst/>
            </a:prstGeom>
            <a:solidFill>
              <a:srgbClr val="FFFFFF"/>
            </a:solidFill>
            <a:ln w="9525">
              <a:noFill/>
              <a:miter lim="800000"/>
              <a:headEnd/>
              <a:tailEnd/>
            </a:ln>
          </p:spPr>
          <p:txBody>
            <a:bodyPr lIns="0" tIns="0" rIns="0" bIns="0"/>
            <a:lstStyle/>
            <a:p>
              <a:r>
                <a:rPr lang="ru-RU" sz="1600"/>
                <a:t>neutron beam</a:t>
              </a:r>
            </a:p>
          </p:txBody>
        </p:sp>
        <p:sp>
          <p:nvSpPr>
            <p:cNvPr id="11" name="Rectangle 46">
              <a:extLst>
                <a:ext uri="{FF2B5EF4-FFF2-40B4-BE49-F238E27FC236}">
                  <a16:creationId xmlns:a16="http://schemas.microsoft.com/office/drawing/2014/main" id="{0532FE58-6400-99D9-6803-B53CBA8453B5}"/>
                </a:ext>
              </a:extLst>
            </p:cNvPr>
            <p:cNvSpPr>
              <a:spLocks noChangeArrowheads="1"/>
            </p:cNvSpPr>
            <p:nvPr/>
          </p:nvSpPr>
          <p:spPr bwMode="auto">
            <a:xfrm>
              <a:off x="1384" y="1396"/>
              <a:ext cx="1257" cy="1860"/>
            </a:xfrm>
            <a:prstGeom prst="rect">
              <a:avLst/>
            </a:prstGeom>
            <a:solidFill>
              <a:srgbClr val="FFFFFF"/>
            </a:solidFill>
            <a:ln w="15875">
              <a:solidFill>
                <a:srgbClr val="000000"/>
              </a:solidFill>
              <a:miter lim="800000"/>
              <a:headEnd/>
              <a:tailEnd/>
            </a:ln>
          </p:spPr>
          <p:txBody>
            <a:bodyPr/>
            <a:lstStyle/>
            <a:p>
              <a:endParaRPr lang="ru-RU"/>
            </a:p>
          </p:txBody>
        </p:sp>
        <p:grpSp>
          <p:nvGrpSpPr>
            <p:cNvPr id="12" name="Group 47">
              <a:extLst>
                <a:ext uri="{FF2B5EF4-FFF2-40B4-BE49-F238E27FC236}">
                  <a16:creationId xmlns:a16="http://schemas.microsoft.com/office/drawing/2014/main" id="{78018477-299A-E1E8-9CCF-4840A29EBED0}"/>
                </a:ext>
              </a:extLst>
            </p:cNvPr>
            <p:cNvGrpSpPr>
              <a:grpSpLocks/>
            </p:cNvGrpSpPr>
            <p:nvPr/>
          </p:nvGrpSpPr>
          <p:grpSpPr bwMode="auto">
            <a:xfrm>
              <a:off x="1571" y="1484"/>
              <a:ext cx="909" cy="1240"/>
              <a:chOff x="3765" y="3294"/>
              <a:chExt cx="1938" cy="2394"/>
            </a:xfrm>
          </p:grpSpPr>
          <p:sp>
            <p:nvSpPr>
              <p:cNvPr id="53" name="Rectangle 48">
                <a:extLst>
                  <a:ext uri="{FF2B5EF4-FFF2-40B4-BE49-F238E27FC236}">
                    <a16:creationId xmlns:a16="http://schemas.microsoft.com/office/drawing/2014/main" id="{B512F65D-B018-FE6E-E507-AFA1B9BE842C}"/>
                  </a:ext>
                </a:extLst>
              </p:cNvPr>
              <p:cNvSpPr>
                <a:spLocks noChangeArrowheads="1"/>
              </p:cNvSpPr>
              <p:nvPr/>
            </p:nvSpPr>
            <p:spPr bwMode="auto">
              <a:xfrm>
                <a:off x="3765" y="3294"/>
                <a:ext cx="1938" cy="2394"/>
              </a:xfrm>
              <a:prstGeom prst="rect">
                <a:avLst/>
              </a:prstGeom>
              <a:solidFill>
                <a:srgbClr val="969696"/>
              </a:solidFill>
              <a:ln w="9525">
                <a:solidFill>
                  <a:srgbClr val="000000"/>
                </a:solidFill>
                <a:miter lim="800000"/>
                <a:headEnd/>
                <a:tailEnd/>
              </a:ln>
            </p:spPr>
            <p:txBody>
              <a:bodyPr/>
              <a:lstStyle/>
              <a:p>
                <a:endParaRPr lang="ru-RU"/>
              </a:p>
            </p:txBody>
          </p:sp>
          <p:sp>
            <p:nvSpPr>
              <p:cNvPr id="54" name="Rectangle 49">
                <a:extLst>
                  <a:ext uri="{FF2B5EF4-FFF2-40B4-BE49-F238E27FC236}">
                    <a16:creationId xmlns:a16="http://schemas.microsoft.com/office/drawing/2014/main" id="{0866DB6A-10AB-8490-F085-28521F3D53FC}"/>
                  </a:ext>
                </a:extLst>
              </p:cNvPr>
              <p:cNvSpPr>
                <a:spLocks noChangeArrowheads="1"/>
              </p:cNvSpPr>
              <p:nvPr/>
            </p:nvSpPr>
            <p:spPr bwMode="auto">
              <a:xfrm>
                <a:off x="3822" y="3351"/>
                <a:ext cx="1824" cy="2223"/>
              </a:xfrm>
              <a:prstGeom prst="rect">
                <a:avLst/>
              </a:prstGeom>
              <a:solidFill>
                <a:srgbClr val="FFFFFF"/>
              </a:solidFill>
              <a:ln w="9525">
                <a:noFill/>
                <a:miter lim="800000"/>
                <a:headEnd/>
                <a:tailEnd/>
              </a:ln>
            </p:spPr>
            <p:txBody>
              <a:bodyPr/>
              <a:lstStyle/>
              <a:p>
                <a:endParaRPr lang="ru-RU"/>
              </a:p>
            </p:txBody>
          </p:sp>
          <p:sp>
            <p:nvSpPr>
              <p:cNvPr id="55" name="Rectangle 50">
                <a:extLst>
                  <a:ext uri="{FF2B5EF4-FFF2-40B4-BE49-F238E27FC236}">
                    <a16:creationId xmlns:a16="http://schemas.microsoft.com/office/drawing/2014/main" id="{3B2CB571-7506-89FE-65C2-B32BFDF79F50}"/>
                  </a:ext>
                </a:extLst>
              </p:cNvPr>
              <p:cNvSpPr>
                <a:spLocks noChangeArrowheads="1"/>
              </p:cNvSpPr>
              <p:nvPr/>
            </p:nvSpPr>
            <p:spPr bwMode="auto">
              <a:xfrm>
                <a:off x="4563" y="3294"/>
                <a:ext cx="285" cy="228"/>
              </a:xfrm>
              <a:prstGeom prst="rect">
                <a:avLst/>
              </a:prstGeom>
              <a:solidFill>
                <a:srgbClr val="FFFFFF"/>
              </a:solidFill>
              <a:ln w="9525">
                <a:noFill/>
                <a:miter lim="800000"/>
                <a:headEnd/>
                <a:tailEnd/>
              </a:ln>
            </p:spPr>
            <p:txBody>
              <a:bodyPr/>
              <a:lstStyle/>
              <a:p>
                <a:endParaRPr lang="ru-RU"/>
              </a:p>
            </p:txBody>
          </p:sp>
        </p:grpSp>
        <p:sp>
          <p:nvSpPr>
            <p:cNvPr id="13" name="Line 51">
              <a:extLst>
                <a:ext uri="{FF2B5EF4-FFF2-40B4-BE49-F238E27FC236}">
                  <a16:creationId xmlns:a16="http://schemas.microsoft.com/office/drawing/2014/main" id="{CD22B456-379E-376B-3F94-05BBF0F31C4B}"/>
                </a:ext>
              </a:extLst>
            </p:cNvPr>
            <p:cNvSpPr>
              <a:spLocks noChangeShapeType="1"/>
            </p:cNvSpPr>
            <p:nvPr/>
          </p:nvSpPr>
          <p:spPr bwMode="auto">
            <a:xfrm>
              <a:off x="1865" y="1396"/>
              <a:ext cx="0" cy="88"/>
            </a:xfrm>
            <a:prstGeom prst="line">
              <a:avLst/>
            </a:prstGeom>
            <a:noFill/>
            <a:ln w="15875">
              <a:solidFill>
                <a:srgbClr val="000000"/>
              </a:solidFill>
              <a:round/>
              <a:headEnd/>
              <a:tailEnd/>
            </a:ln>
          </p:spPr>
          <p:txBody>
            <a:bodyPr/>
            <a:lstStyle/>
            <a:p>
              <a:endParaRPr lang="ru-RU"/>
            </a:p>
          </p:txBody>
        </p:sp>
        <p:sp>
          <p:nvSpPr>
            <p:cNvPr id="14" name="Line 52">
              <a:extLst>
                <a:ext uri="{FF2B5EF4-FFF2-40B4-BE49-F238E27FC236}">
                  <a16:creationId xmlns:a16="http://schemas.microsoft.com/office/drawing/2014/main" id="{303EFD79-9017-ACFD-84A5-1453F2B91389}"/>
                </a:ext>
              </a:extLst>
            </p:cNvPr>
            <p:cNvSpPr>
              <a:spLocks noChangeShapeType="1"/>
            </p:cNvSpPr>
            <p:nvPr/>
          </p:nvSpPr>
          <p:spPr bwMode="auto">
            <a:xfrm>
              <a:off x="1865" y="1484"/>
              <a:ext cx="295" cy="0"/>
            </a:xfrm>
            <a:prstGeom prst="line">
              <a:avLst/>
            </a:prstGeom>
            <a:noFill/>
            <a:ln w="9525">
              <a:solidFill>
                <a:srgbClr val="000000"/>
              </a:solidFill>
              <a:round/>
              <a:headEnd/>
              <a:tailEnd/>
            </a:ln>
          </p:spPr>
          <p:txBody>
            <a:bodyPr/>
            <a:lstStyle/>
            <a:p>
              <a:endParaRPr lang="ru-RU"/>
            </a:p>
          </p:txBody>
        </p:sp>
        <p:sp>
          <p:nvSpPr>
            <p:cNvPr id="15" name="Line 53">
              <a:extLst>
                <a:ext uri="{FF2B5EF4-FFF2-40B4-BE49-F238E27FC236}">
                  <a16:creationId xmlns:a16="http://schemas.microsoft.com/office/drawing/2014/main" id="{95E5432C-91D0-08AD-BAC7-BA4A6B663DB8}"/>
                </a:ext>
              </a:extLst>
            </p:cNvPr>
            <p:cNvSpPr>
              <a:spLocks noChangeShapeType="1"/>
            </p:cNvSpPr>
            <p:nvPr/>
          </p:nvSpPr>
          <p:spPr bwMode="auto">
            <a:xfrm flipV="1">
              <a:off x="2160" y="1396"/>
              <a:ext cx="0" cy="88"/>
            </a:xfrm>
            <a:prstGeom prst="line">
              <a:avLst/>
            </a:prstGeom>
            <a:noFill/>
            <a:ln w="15875">
              <a:solidFill>
                <a:srgbClr val="000000"/>
              </a:solidFill>
              <a:round/>
              <a:headEnd/>
              <a:tailEnd/>
            </a:ln>
          </p:spPr>
          <p:txBody>
            <a:bodyPr/>
            <a:lstStyle/>
            <a:p>
              <a:endParaRPr lang="ru-RU"/>
            </a:p>
          </p:txBody>
        </p:sp>
        <p:sp>
          <p:nvSpPr>
            <p:cNvPr id="16" name="Rectangle 54">
              <a:extLst>
                <a:ext uri="{FF2B5EF4-FFF2-40B4-BE49-F238E27FC236}">
                  <a16:creationId xmlns:a16="http://schemas.microsoft.com/office/drawing/2014/main" id="{E9A7A7A5-603C-9D62-3484-9683A8356B8A}"/>
                </a:ext>
              </a:extLst>
            </p:cNvPr>
            <p:cNvSpPr>
              <a:spLocks noChangeArrowheads="1"/>
            </p:cNvSpPr>
            <p:nvPr/>
          </p:nvSpPr>
          <p:spPr bwMode="auto">
            <a:xfrm>
              <a:off x="1892" y="1248"/>
              <a:ext cx="241" cy="207"/>
            </a:xfrm>
            <a:prstGeom prst="rect">
              <a:avLst/>
            </a:prstGeom>
            <a:solidFill>
              <a:srgbClr val="000000"/>
            </a:solidFill>
            <a:ln w="9525">
              <a:solidFill>
                <a:srgbClr val="000000"/>
              </a:solidFill>
              <a:miter lim="800000"/>
              <a:headEnd/>
              <a:tailEnd/>
            </a:ln>
          </p:spPr>
          <p:txBody>
            <a:bodyPr/>
            <a:lstStyle/>
            <a:p>
              <a:endParaRPr lang="ru-RU"/>
            </a:p>
          </p:txBody>
        </p:sp>
        <p:sp>
          <p:nvSpPr>
            <p:cNvPr id="17" name="Rectangle 55">
              <a:extLst>
                <a:ext uri="{FF2B5EF4-FFF2-40B4-BE49-F238E27FC236}">
                  <a16:creationId xmlns:a16="http://schemas.microsoft.com/office/drawing/2014/main" id="{02D60FA2-4441-132C-E536-AB38A8ED168B}"/>
                </a:ext>
              </a:extLst>
            </p:cNvPr>
            <p:cNvSpPr>
              <a:spLocks noChangeArrowheads="1"/>
            </p:cNvSpPr>
            <p:nvPr/>
          </p:nvSpPr>
          <p:spPr bwMode="auto">
            <a:xfrm>
              <a:off x="2447" y="1662"/>
              <a:ext cx="54" cy="29"/>
            </a:xfrm>
            <a:prstGeom prst="rect">
              <a:avLst/>
            </a:prstGeom>
            <a:solidFill>
              <a:srgbClr val="FFFFFF"/>
            </a:solidFill>
            <a:ln w="9525">
              <a:noFill/>
              <a:miter lim="800000"/>
              <a:headEnd/>
              <a:tailEnd/>
            </a:ln>
          </p:spPr>
          <p:txBody>
            <a:bodyPr/>
            <a:lstStyle/>
            <a:p>
              <a:endParaRPr lang="ru-RU"/>
            </a:p>
          </p:txBody>
        </p:sp>
        <p:sp>
          <p:nvSpPr>
            <p:cNvPr id="18" name="Rectangle 56">
              <a:extLst>
                <a:ext uri="{FF2B5EF4-FFF2-40B4-BE49-F238E27FC236}">
                  <a16:creationId xmlns:a16="http://schemas.microsoft.com/office/drawing/2014/main" id="{974BEE7C-0E6E-DA8D-97ED-CF3F34DC27C6}"/>
                </a:ext>
              </a:extLst>
            </p:cNvPr>
            <p:cNvSpPr>
              <a:spLocks noChangeArrowheads="1"/>
            </p:cNvSpPr>
            <p:nvPr/>
          </p:nvSpPr>
          <p:spPr bwMode="auto">
            <a:xfrm>
              <a:off x="2629" y="1632"/>
              <a:ext cx="26" cy="88"/>
            </a:xfrm>
            <a:prstGeom prst="rect">
              <a:avLst/>
            </a:prstGeom>
            <a:solidFill>
              <a:srgbClr val="FFFFFF"/>
            </a:solidFill>
            <a:ln w="9525">
              <a:solidFill>
                <a:srgbClr val="000000"/>
              </a:solidFill>
              <a:miter lim="800000"/>
              <a:headEnd/>
              <a:tailEnd/>
            </a:ln>
          </p:spPr>
          <p:txBody>
            <a:bodyPr/>
            <a:lstStyle/>
            <a:p>
              <a:endParaRPr lang="ru-RU"/>
            </a:p>
          </p:txBody>
        </p:sp>
        <p:sp>
          <p:nvSpPr>
            <p:cNvPr id="19" name="Rectangle 57">
              <a:extLst>
                <a:ext uri="{FF2B5EF4-FFF2-40B4-BE49-F238E27FC236}">
                  <a16:creationId xmlns:a16="http://schemas.microsoft.com/office/drawing/2014/main" id="{8708FA7A-40C8-2090-EF25-5B25256F2AE5}"/>
                </a:ext>
              </a:extLst>
            </p:cNvPr>
            <p:cNvSpPr>
              <a:spLocks noChangeArrowheads="1"/>
            </p:cNvSpPr>
            <p:nvPr/>
          </p:nvSpPr>
          <p:spPr bwMode="auto">
            <a:xfrm>
              <a:off x="2748" y="1455"/>
              <a:ext cx="27" cy="177"/>
            </a:xfrm>
            <a:prstGeom prst="rect">
              <a:avLst/>
            </a:prstGeom>
            <a:solidFill>
              <a:srgbClr val="000000"/>
            </a:solidFill>
            <a:ln w="9525">
              <a:solidFill>
                <a:srgbClr val="000000"/>
              </a:solidFill>
              <a:miter lim="800000"/>
              <a:headEnd/>
              <a:tailEnd/>
            </a:ln>
          </p:spPr>
          <p:txBody>
            <a:bodyPr/>
            <a:lstStyle/>
            <a:p>
              <a:endParaRPr lang="ru-RU"/>
            </a:p>
          </p:txBody>
        </p:sp>
        <p:sp>
          <p:nvSpPr>
            <p:cNvPr id="20" name="Rectangle 58">
              <a:extLst>
                <a:ext uri="{FF2B5EF4-FFF2-40B4-BE49-F238E27FC236}">
                  <a16:creationId xmlns:a16="http://schemas.microsoft.com/office/drawing/2014/main" id="{A6D756FF-E40E-B796-4B73-1C71EE09CD36}"/>
                </a:ext>
              </a:extLst>
            </p:cNvPr>
            <p:cNvSpPr>
              <a:spLocks noChangeArrowheads="1"/>
            </p:cNvSpPr>
            <p:nvPr/>
          </p:nvSpPr>
          <p:spPr bwMode="auto">
            <a:xfrm>
              <a:off x="2748" y="1632"/>
              <a:ext cx="27" cy="177"/>
            </a:xfrm>
            <a:prstGeom prst="rect">
              <a:avLst/>
            </a:prstGeom>
            <a:solidFill>
              <a:srgbClr val="FFFFFF"/>
            </a:solidFill>
            <a:ln w="9525" cap="rnd">
              <a:solidFill>
                <a:srgbClr val="000000"/>
              </a:solidFill>
              <a:prstDash val="sysDot"/>
              <a:miter lim="800000"/>
              <a:headEnd/>
              <a:tailEnd/>
            </a:ln>
          </p:spPr>
          <p:txBody>
            <a:bodyPr/>
            <a:lstStyle/>
            <a:p>
              <a:endParaRPr lang="ru-RU"/>
            </a:p>
          </p:txBody>
        </p:sp>
        <p:sp>
          <p:nvSpPr>
            <p:cNvPr id="21" name="Line 59">
              <a:extLst>
                <a:ext uri="{FF2B5EF4-FFF2-40B4-BE49-F238E27FC236}">
                  <a16:creationId xmlns:a16="http://schemas.microsoft.com/office/drawing/2014/main" id="{9B78B6BE-5D59-4D1C-4434-9604BAA4D535}"/>
                </a:ext>
              </a:extLst>
            </p:cNvPr>
            <p:cNvSpPr>
              <a:spLocks noChangeShapeType="1"/>
            </p:cNvSpPr>
            <p:nvPr/>
          </p:nvSpPr>
          <p:spPr bwMode="auto">
            <a:xfrm flipV="1">
              <a:off x="2828" y="1425"/>
              <a:ext cx="0" cy="207"/>
            </a:xfrm>
            <a:prstGeom prst="line">
              <a:avLst/>
            </a:prstGeom>
            <a:noFill/>
            <a:ln w="9525">
              <a:solidFill>
                <a:srgbClr val="000000"/>
              </a:solidFill>
              <a:round/>
              <a:headEnd type="stealth" w="med" len="med"/>
              <a:tailEnd type="stealth" w="med" len="med"/>
            </a:ln>
          </p:spPr>
          <p:txBody>
            <a:bodyPr/>
            <a:lstStyle/>
            <a:p>
              <a:endParaRPr lang="ru-RU"/>
            </a:p>
          </p:txBody>
        </p:sp>
        <p:sp>
          <p:nvSpPr>
            <p:cNvPr id="22" name="Rectangle 60">
              <a:extLst>
                <a:ext uri="{FF2B5EF4-FFF2-40B4-BE49-F238E27FC236}">
                  <a16:creationId xmlns:a16="http://schemas.microsoft.com/office/drawing/2014/main" id="{EC34BF95-6B28-6ABC-9A2F-88FBAE95FAD5}"/>
                </a:ext>
              </a:extLst>
            </p:cNvPr>
            <p:cNvSpPr>
              <a:spLocks noChangeArrowheads="1"/>
            </p:cNvSpPr>
            <p:nvPr/>
          </p:nvSpPr>
          <p:spPr bwMode="auto">
            <a:xfrm>
              <a:off x="3015" y="1632"/>
              <a:ext cx="894" cy="455"/>
            </a:xfrm>
            <a:prstGeom prst="rect">
              <a:avLst/>
            </a:prstGeom>
            <a:solidFill>
              <a:srgbClr val="FFFFFF"/>
            </a:solidFill>
            <a:ln w="9525">
              <a:solidFill>
                <a:srgbClr val="000000"/>
              </a:solidFill>
              <a:miter lim="800000"/>
              <a:headEnd/>
              <a:tailEnd/>
            </a:ln>
          </p:spPr>
          <p:txBody>
            <a:bodyPr/>
            <a:lstStyle/>
            <a:p>
              <a:endParaRPr lang="ru-RU"/>
            </a:p>
          </p:txBody>
        </p:sp>
        <p:sp>
          <p:nvSpPr>
            <p:cNvPr id="23" name="Line 61">
              <a:extLst>
                <a:ext uri="{FF2B5EF4-FFF2-40B4-BE49-F238E27FC236}">
                  <a16:creationId xmlns:a16="http://schemas.microsoft.com/office/drawing/2014/main" id="{279054F9-4721-8E51-477C-B5365B8FDB16}"/>
                </a:ext>
              </a:extLst>
            </p:cNvPr>
            <p:cNvSpPr>
              <a:spLocks noChangeShapeType="1"/>
            </p:cNvSpPr>
            <p:nvPr/>
          </p:nvSpPr>
          <p:spPr bwMode="auto">
            <a:xfrm>
              <a:off x="1595" y="1665"/>
              <a:ext cx="2614" cy="4"/>
            </a:xfrm>
            <a:prstGeom prst="line">
              <a:avLst/>
            </a:prstGeom>
            <a:noFill/>
            <a:ln w="9525" cap="rnd">
              <a:solidFill>
                <a:srgbClr val="000000"/>
              </a:solidFill>
              <a:prstDash val="sysDot"/>
              <a:round/>
              <a:headEnd type="none" w="med" len="lg"/>
              <a:tailEnd/>
            </a:ln>
          </p:spPr>
          <p:txBody>
            <a:bodyPr/>
            <a:lstStyle/>
            <a:p>
              <a:endParaRPr lang="ru-RU"/>
            </a:p>
          </p:txBody>
        </p:sp>
        <p:sp>
          <p:nvSpPr>
            <p:cNvPr id="24" name="Line 62">
              <a:extLst>
                <a:ext uri="{FF2B5EF4-FFF2-40B4-BE49-F238E27FC236}">
                  <a16:creationId xmlns:a16="http://schemas.microsoft.com/office/drawing/2014/main" id="{6C7ACA93-1876-18A0-1152-1DB069749728}"/>
                </a:ext>
              </a:extLst>
            </p:cNvPr>
            <p:cNvSpPr>
              <a:spLocks noChangeShapeType="1"/>
            </p:cNvSpPr>
            <p:nvPr/>
          </p:nvSpPr>
          <p:spPr bwMode="auto">
            <a:xfrm>
              <a:off x="2427" y="1682"/>
              <a:ext cx="1782" cy="1"/>
            </a:xfrm>
            <a:prstGeom prst="line">
              <a:avLst/>
            </a:prstGeom>
            <a:noFill/>
            <a:ln w="9525" cap="rnd">
              <a:solidFill>
                <a:srgbClr val="000000"/>
              </a:solidFill>
              <a:prstDash val="sysDot"/>
              <a:round/>
              <a:headEnd/>
              <a:tailEnd/>
            </a:ln>
          </p:spPr>
          <p:txBody>
            <a:bodyPr/>
            <a:lstStyle/>
            <a:p>
              <a:endParaRPr lang="ru-RU"/>
            </a:p>
          </p:txBody>
        </p:sp>
        <p:sp>
          <p:nvSpPr>
            <p:cNvPr id="25" name="Text Box 63">
              <a:extLst>
                <a:ext uri="{FF2B5EF4-FFF2-40B4-BE49-F238E27FC236}">
                  <a16:creationId xmlns:a16="http://schemas.microsoft.com/office/drawing/2014/main" id="{F2D101BD-79C7-BEC0-3472-1AF1F90F6474}"/>
                </a:ext>
              </a:extLst>
            </p:cNvPr>
            <p:cNvSpPr txBox="1">
              <a:spLocks noChangeArrowheads="1"/>
            </p:cNvSpPr>
            <p:nvPr/>
          </p:nvSpPr>
          <p:spPr bwMode="auto">
            <a:xfrm>
              <a:off x="3076" y="1902"/>
              <a:ext cx="799" cy="148"/>
            </a:xfrm>
            <a:prstGeom prst="rect">
              <a:avLst/>
            </a:prstGeom>
            <a:solidFill>
              <a:srgbClr val="FFFFFF"/>
            </a:solidFill>
            <a:ln w="9525">
              <a:noFill/>
              <a:miter lim="800000"/>
              <a:headEnd/>
              <a:tailEnd/>
            </a:ln>
          </p:spPr>
          <p:txBody>
            <a:bodyPr lIns="0" tIns="0" rIns="0" bIns="0"/>
            <a:lstStyle/>
            <a:p>
              <a:r>
                <a:rPr lang="ru-RU" sz="1600"/>
                <a:t>velocity selector</a:t>
              </a:r>
            </a:p>
          </p:txBody>
        </p:sp>
        <p:sp>
          <p:nvSpPr>
            <p:cNvPr id="26" name="Text Box 64">
              <a:extLst>
                <a:ext uri="{FF2B5EF4-FFF2-40B4-BE49-F238E27FC236}">
                  <a16:creationId xmlns:a16="http://schemas.microsoft.com/office/drawing/2014/main" id="{D2897863-A014-AF05-A4D3-C06429140005}"/>
                </a:ext>
              </a:extLst>
            </p:cNvPr>
            <p:cNvSpPr txBox="1">
              <a:spLocks noChangeArrowheads="1"/>
            </p:cNvSpPr>
            <p:nvPr/>
          </p:nvSpPr>
          <p:spPr bwMode="auto">
            <a:xfrm>
              <a:off x="1624" y="2990"/>
              <a:ext cx="910" cy="118"/>
            </a:xfrm>
            <a:prstGeom prst="rect">
              <a:avLst/>
            </a:prstGeom>
            <a:solidFill>
              <a:srgbClr val="FFFFFF"/>
            </a:solidFill>
            <a:ln w="9525">
              <a:noFill/>
              <a:miter lim="800000"/>
              <a:headEnd/>
              <a:tailEnd/>
            </a:ln>
          </p:spPr>
          <p:txBody>
            <a:bodyPr lIns="0" tIns="0" rIns="0" bIns="0"/>
            <a:lstStyle/>
            <a:p>
              <a:r>
                <a:rPr lang="ru-RU" sz="1600"/>
                <a:t>vacuum chamber</a:t>
              </a:r>
            </a:p>
          </p:txBody>
        </p:sp>
        <p:sp>
          <p:nvSpPr>
            <p:cNvPr id="27" name="Text Box 65">
              <a:extLst>
                <a:ext uri="{FF2B5EF4-FFF2-40B4-BE49-F238E27FC236}">
                  <a16:creationId xmlns:a16="http://schemas.microsoft.com/office/drawing/2014/main" id="{60A6BB26-56D8-60C7-FD28-CEF3E82B9DD4}"/>
                </a:ext>
              </a:extLst>
            </p:cNvPr>
            <p:cNvSpPr txBox="1">
              <a:spLocks noChangeArrowheads="1"/>
            </p:cNvSpPr>
            <p:nvPr/>
          </p:nvSpPr>
          <p:spPr bwMode="auto">
            <a:xfrm>
              <a:off x="1708" y="2118"/>
              <a:ext cx="675" cy="443"/>
            </a:xfrm>
            <a:prstGeom prst="rect">
              <a:avLst/>
            </a:prstGeom>
            <a:noFill/>
            <a:ln w="9525">
              <a:noFill/>
              <a:miter lim="800000"/>
              <a:headEnd/>
              <a:tailEnd/>
            </a:ln>
          </p:spPr>
          <p:txBody>
            <a:bodyPr lIns="0" tIns="0" rIns="0" bIns="0"/>
            <a:lstStyle/>
            <a:p>
              <a:pPr algn="ctr"/>
              <a:r>
                <a:rPr lang="ru-RU"/>
                <a:t>diamond</a:t>
              </a:r>
            </a:p>
            <a:p>
              <a:pPr algn="ctr"/>
              <a:r>
                <a:rPr lang="ru-RU"/>
                <a:t>powder</a:t>
              </a:r>
            </a:p>
            <a:p>
              <a:pPr algn="ctr"/>
              <a:r>
                <a:rPr lang="ru-RU"/>
                <a:t>trap</a:t>
              </a:r>
            </a:p>
          </p:txBody>
        </p:sp>
        <p:sp>
          <p:nvSpPr>
            <p:cNvPr id="28" name="Text Box 66">
              <a:extLst>
                <a:ext uri="{FF2B5EF4-FFF2-40B4-BE49-F238E27FC236}">
                  <a16:creationId xmlns:a16="http://schemas.microsoft.com/office/drawing/2014/main" id="{46F95CD0-4E95-24D7-9F78-FC7C26C3F297}"/>
                </a:ext>
              </a:extLst>
            </p:cNvPr>
            <p:cNvSpPr txBox="1">
              <a:spLocks noChangeArrowheads="1"/>
            </p:cNvSpPr>
            <p:nvPr/>
          </p:nvSpPr>
          <p:spPr bwMode="auto">
            <a:xfrm>
              <a:off x="1651" y="1071"/>
              <a:ext cx="910" cy="118"/>
            </a:xfrm>
            <a:prstGeom prst="rect">
              <a:avLst/>
            </a:prstGeom>
            <a:solidFill>
              <a:srgbClr val="FFFFFF"/>
            </a:solidFill>
            <a:ln w="9525">
              <a:noFill/>
              <a:miter lim="800000"/>
              <a:headEnd/>
              <a:tailEnd/>
            </a:ln>
          </p:spPr>
          <p:txBody>
            <a:bodyPr lIns="0" tIns="0" rIns="0" bIns="0"/>
            <a:lstStyle/>
            <a:p>
              <a:r>
                <a:rPr lang="ru-RU" sz="1600"/>
                <a:t>neutron detector</a:t>
              </a:r>
            </a:p>
          </p:txBody>
        </p:sp>
        <p:sp>
          <p:nvSpPr>
            <p:cNvPr id="29" name="Text Box 67">
              <a:extLst>
                <a:ext uri="{FF2B5EF4-FFF2-40B4-BE49-F238E27FC236}">
                  <a16:creationId xmlns:a16="http://schemas.microsoft.com/office/drawing/2014/main" id="{7A748A2B-F7B3-894B-8801-A3ABA56415A1}"/>
                </a:ext>
              </a:extLst>
            </p:cNvPr>
            <p:cNvSpPr txBox="1">
              <a:spLocks noChangeArrowheads="1"/>
            </p:cNvSpPr>
            <p:nvPr/>
          </p:nvSpPr>
          <p:spPr bwMode="auto">
            <a:xfrm>
              <a:off x="2775" y="1130"/>
              <a:ext cx="675" cy="295"/>
            </a:xfrm>
            <a:prstGeom prst="rect">
              <a:avLst/>
            </a:prstGeom>
            <a:solidFill>
              <a:srgbClr val="FFFFFF"/>
            </a:solidFill>
            <a:ln w="9525">
              <a:noFill/>
              <a:miter lim="800000"/>
              <a:headEnd/>
              <a:tailEnd/>
            </a:ln>
          </p:spPr>
          <p:txBody>
            <a:bodyPr lIns="0" tIns="0" rIns="0" bIns="0"/>
            <a:lstStyle/>
            <a:p>
              <a:r>
                <a:rPr lang="ru-RU" sz="1600"/>
                <a:t>neutron beam</a:t>
              </a:r>
            </a:p>
            <a:p>
              <a:r>
                <a:rPr lang="ru-RU" sz="1600"/>
                <a:t>chopper</a:t>
              </a:r>
            </a:p>
          </p:txBody>
        </p:sp>
        <p:sp>
          <p:nvSpPr>
            <p:cNvPr id="30" name="Line 68">
              <a:extLst>
                <a:ext uri="{FF2B5EF4-FFF2-40B4-BE49-F238E27FC236}">
                  <a16:creationId xmlns:a16="http://schemas.microsoft.com/office/drawing/2014/main" id="{70ABB057-CF0F-A2EF-C604-A099D30D795C}"/>
                </a:ext>
              </a:extLst>
            </p:cNvPr>
            <p:cNvSpPr>
              <a:spLocks noChangeShapeType="1"/>
            </p:cNvSpPr>
            <p:nvPr/>
          </p:nvSpPr>
          <p:spPr bwMode="auto">
            <a:xfrm>
              <a:off x="2668" y="1750"/>
              <a:ext cx="214" cy="517"/>
            </a:xfrm>
            <a:prstGeom prst="line">
              <a:avLst/>
            </a:prstGeom>
            <a:noFill/>
            <a:ln w="9525">
              <a:solidFill>
                <a:srgbClr val="000000"/>
              </a:solidFill>
              <a:round/>
              <a:headEnd type="stealth" w="med" len="med"/>
              <a:tailEnd/>
            </a:ln>
          </p:spPr>
          <p:txBody>
            <a:bodyPr/>
            <a:lstStyle/>
            <a:p>
              <a:endParaRPr lang="ru-RU"/>
            </a:p>
          </p:txBody>
        </p:sp>
        <p:sp>
          <p:nvSpPr>
            <p:cNvPr id="31" name="Text Box 69">
              <a:extLst>
                <a:ext uri="{FF2B5EF4-FFF2-40B4-BE49-F238E27FC236}">
                  <a16:creationId xmlns:a16="http://schemas.microsoft.com/office/drawing/2014/main" id="{AFBBA779-DB9B-64C5-600A-B96E18F80ABD}"/>
                </a:ext>
              </a:extLst>
            </p:cNvPr>
            <p:cNvSpPr txBox="1">
              <a:spLocks noChangeArrowheads="1"/>
            </p:cNvSpPr>
            <p:nvPr/>
          </p:nvSpPr>
          <p:spPr bwMode="auto">
            <a:xfrm>
              <a:off x="2761" y="2258"/>
              <a:ext cx="478" cy="401"/>
            </a:xfrm>
            <a:prstGeom prst="rect">
              <a:avLst/>
            </a:prstGeom>
            <a:noFill/>
            <a:ln w="9525">
              <a:noFill/>
              <a:miter lim="800000"/>
              <a:headEnd/>
              <a:tailEnd/>
            </a:ln>
          </p:spPr>
          <p:txBody>
            <a:bodyPr lIns="0" tIns="0" rIns="0" bIns="0"/>
            <a:lstStyle/>
            <a:p>
              <a:pPr algn="ctr"/>
              <a:r>
                <a:rPr lang="en-US" sz="1600"/>
                <a:t>e</a:t>
              </a:r>
              <a:r>
                <a:rPr lang="ru-RU" sz="1600"/>
                <a:t>ntrance</a:t>
              </a:r>
              <a:endParaRPr lang="en-US" sz="1600"/>
            </a:p>
            <a:p>
              <a:pPr algn="ctr"/>
              <a:r>
                <a:rPr lang="ru-RU" sz="1600"/>
                <a:t>quartz</a:t>
              </a:r>
              <a:endParaRPr lang="en-US" sz="1600"/>
            </a:p>
            <a:p>
              <a:pPr algn="ctr"/>
              <a:r>
                <a:rPr lang="ru-RU" sz="1600"/>
                <a:t>window</a:t>
              </a:r>
            </a:p>
            <a:p>
              <a:endParaRPr lang="ru-RU"/>
            </a:p>
          </p:txBody>
        </p:sp>
        <p:sp>
          <p:nvSpPr>
            <p:cNvPr id="32" name="Line 70">
              <a:extLst>
                <a:ext uri="{FF2B5EF4-FFF2-40B4-BE49-F238E27FC236}">
                  <a16:creationId xmlns:a16="http://schemas.microsoft.com/office/drawing/2014/main" id="{F9201A27-44D5-149A-81FB-3A39A8291C7E}"/>
                </a:ext>
              </a:extLst>
            </p:cNvPr>
            <p:cNvSpPr>
              <a:spLocks noChangeShapeType="1"/>
            </p:cNvSpPr>
            <p:nvPr/>
          </p:nvSpPr>
          <p:spPr bwMode="auto">
            <a:xfrm flipH="1">
              <a:off x="1052" y="1514"/>
              <a:ext cx="947" cy="1272"/>
            </a:xfrm>
            <a:prstGeom prst="line">
              <a:avLst/>
            </a:prstGeom>
            <a:noFill/>
            <a:ln w="9525">
              <a:solidFill>
                <a:srgbClr val="000000"/>
              </a:solidFill>
              <a:round/>
              <a:headEnd type="stealth" w="med" len="med"/>
              <a:tailEnd/>
            </a:ln>
          </p:spPr>
          <p:txBody>
            <a:bodyPr/>
            <a:lstStyle/>
            <a:p>
              <a:endParaRPr lang="ru-RU"/>
            </a:p>
          </p:txBody>
        </p:sp>
        <p:sp>
          <p:nvSpPr>
            <p:cNvPr id="33" name="Line 71">
              <a:extLst>
                <a:ext uri="{FF2B5EF4-FFF2-40B4-BE49-F238E27FC236}">
                  <a16:creationId xmlns:a16="http://schemas.microsoft.com/office/drawing/2014/main" id="{EFF8831F-E717-3E2F-780A-867F8CB66653}"/>
                </a:ext>
              </a:extLst>
            </p:cNvPr>
            <p:cNvSpPr>
              <a:spLocks noChangeShapeType="1"/>
            </p:cNvSpPr>
            <p:nvPr/>
          </p:nvSpPr>
          <p:spPr bwMode="auto">
            <a:xfrm>
              <a:off x="1603" y="2208"/>
              <a:ext cx="428" cy="457"/>
            </a:xfrm>
            <a:prstGeom prst="line">
              <a:avLst/>
            </a:prstGeom>
            <a:noFill/>
            <a:ln w="9525" cap="rnd">
              <a:solidFill>
                <a:srgbClr val="000000"/>
              </a:solidFill>
              <a:prstDash val="sysDot"/>
              <a:round/>
              <a:headEnd/>
              <a:tailEnd/>
            </a:ln>
          </p:spPr>
          <p:txBody>
            <a:bodyPr/>
            <a:lstStyle/>
            <a:p>
              <a:endParaRPr lang="ru-RU"/>
            </a:p>
          </p:txBody>
        </p:sp>
        <p:sp>
          <p:nvSpPr>
            <p:cNvPr id="34" name="Line 72">
              <a:extLst>
                <a:ext uri="{FF2B5EF4-FFF2-40B4-BE49-F238E27FC236}">
                  <a16:creationId xmlns:a16="http://schemas.microsoft.com/office/drawing/2014/main" id="{9AF26EE3-A63B-DC6B-18CB-3BB979C21243}"/>
                </a:ext>
              </a:extLst>
            </p:cNvPr>
            <p:cNvSpPr>
              <a:spLocks noChangeShapeType="1"/>
            </p:cNvSpPr>
            <p:nvPr/>
          </p:nvSpPr>
          <p:spPr bwMode="auto">
            <a:xfrm flipH="1" flipV="1">
              <a:off x="2037" y="1497"/>
              <a:ext cx="411" cy="1022"/>
            </a:xfrm>
            <a:prstGeom prst="line">
              <a:avLst/>
            </a:prstGeom>
            <a:noFill/>
            <a:ln w="9525" cap="rnd">
              <a:solidFill>
                <a:srgbClr val="000000"/>
              </a:solidFill>
              <a:prstDash val="sysDot"/>
              <a:round/>
              <a:headEnd/>
              <a:tailEnd type="triangle" w="med" len="med"/>
            </a:ln>
          </p:spPr>
          <p:txBody>
            <a:bodyPr/>
            <a:lstStyle/>
            <a:p>
              <a:endParaRPr lang="ru-RU"/>
            </a:p>
          </p:txBody>
        </p:sp>
        <p:sp>
          <p:nvSpPr>
            <p:cNvPr id="35" name="Line 80">
              <a:extLst>
                <a:ext uri="{FF2B5EF4-FFF2-40B4-BE49-F238E27FC236}">
                  <a16:creationId xmlns:a16="http://schemas.microsoft.com/office/drawing/2014/main" id="{A2D2CAED-56EB-A82A-122E-EC74D038254B}"/>
                </a:ext>
              </a:extLst>
            </p:cNvPr>
            <p:cNvSpPr>
              <a:spLocks noChangeShapeType="1"/>
            </p:cNvSpPr>
            <p:nvPr/>
          </p:nvSpPr>
          <p:spPr bwMode="auto">
            <a:xfrm flipV="1">
              <a:off x="1598" y="1512"/>
              <a:ext cx="0" cy="1160"/>
            </a:xfrm>
            <a:prstGeom prst="line">
              <a:avLst/>
            </a:prstGeom>
            <a:noFill/>
            <a:ln w="9525">
              <a:solidFill>
                <a:srgbClr val="000000"/>
              </a:solidFill>
              <a:round/>
              <a:headEnd/>
              <a:tailEnd/>
            </a:ln>
          </p:spPr>
          <p:txBody>
            <a:bodyPr/>
            <a:lstStyle/>
            <a:p>
              <a:endParaRPr lang="ru-RU"/>
            </a:p>
          </p:txBody>
        </p:sp>
        <p:sp>
          <p:nvSpPr>
            <p:cNvPr id="36" name="Line 81">
              <a:extLst>
                <a:ext uri="{FF2B5EF4-FFF2-40B4-BE49-F238E27FC236}">
                  <a16:creationId xmlns:a16="http://schemas.microsoft.com/office/drawing/2014/main" id="{654B76EB-1317-7775-16D2-31299AA407F9}"/>
                </a:ext>
              </a:extLst>
            </p:cNvPr>
            <p:cNvSpPr>
              <a:spLocks noChangeShapeType="1"/>
            </p:cNvSpPr>
            <p:nvPr/>
          </p:nvSpPr>
          <p:spPr bwMode="auto">
            <a:xfrm>
              <a:off x="1573" y="1512"/>
              <a:ext cx="371" cy="1"/>
            </a:xfrm>
            <a:prstGeom prst="line">
              <a:avLst/>
            </a:prstGeom>
            <a:noFill/>
            <a:ln w="9525">
              <a:solidFill>
                <a:srgbClr val="000000"/>
              </a:solidFill>
              <a:round/>
              <a:headEnd/>
              <a:tailEnd/>
            </a:ln>
          </p:spPr>
          <p:txBody>
            <a:bodyPr/>
            <a:lstStyle/>
            <a:p>
              <a:endParaRPr lang="ru-RU"/>
            </a:p>
          </p:txBody>
        </p:sp>
        <p:sp>
          <p:nvSpPr>
            <p:cNvPr id="37" name="Line 82">
              <a:extLst>
                <a:ext uri="{FF2B5EF4-FFF2-40B4-BE49-F238E27FC236}">
                  <a16:creationId xmlns:a16="http://schemas.microsoft.com/office/drawing/2014/main" id="{295FD344-9203-18C8-220E-3FE1B0E00347}"/>
                </a:ext>
              </a:extLst>
            </p:cNvPr>
            <p:cNvSpPr>
              <a:spLocks noChangeShapeType="1"/>
            </p:cNvSpPr>
            <p:nvPr/>
          </p:nvSpPr>
          <p:spPr bwMode="auto">
            <a:xfrm flipV="1">
              <a:off x="1944" y="1484"/>
              <a:ext cx="0" cy="25"/>
            </a:xfrm>
            <a:prstGeom prst="line">
              <a:avLst/>
            </a:prstGeom>
            <a:noFill/>
            <a:ln w="9525">
              <a:solidFill>
                <a:srgbClr val="000000"/>
              </a:solidFill>
              <a:round/>
              <a:headEnd/>
              <a:tailEnd/>
            </a:ln>
          </p:spPr>
          <p:txBody>
            <a:bodyPr/>
            <a:lstStyle/>
            <a:p>
              <a:endParaRPr lang="ru-RU"/>
            </a:p>
          </p:txBody>
        </p:sp>
        <p:sp>
          <p:nvSpPr>
            <p:cNvPr id="38" name="Line 83">
              <a:extLst>
                <a:ext uri="{FF2B5EF4-FFF2-40B4-BE49-F238E27FC236}">
                  <a16:creationId xmlns:a16="http://schemas.microsoft.com/office/drawing/2014/main" id="{581E7442-A1D2-5E42-6EF9-708D3D5A8474}"/>
                </a:ext>
              </a:extLst>
            </p:cNvPr>
            <p:cNvSpPr>
              <a:spLocks noChangeShapeType="1"/>
            </p:cNvSpPr>
            <p:nvPr/>
          </p:nvSpPr>
          <p:spPr bwMode="auto">
            <a:xfrm>
              <a:off x="2077" y="1487"/>
              <a:ext cx="0" cy="22"/>
            </a:xfrm>
            <a:prstGeom prst="line">
              <a:avLst/>
            </a:prstGeom>
            <a:noFill/>
            <a:ln w="9525">
              <a:solidFill>
                <a:srgbClr val="000000"/>
              </a:solidFill>
              <a:round/>
              <a:headEnd/>
              <a:tailEnd/>
            </a:ln>
          </p:spPr>
          <p:txBody>
            <a:bodyPr/>
            <a:lstStyle/>
            <a:p>
              <a:endParaRPr lang="ru-RU"/>
            </a:p>
          </p:txBody>
        </p:sp>
        <p:sp>
          <p:nvSpPr>
            <p:cNvPr id="39" name="Line 84">
              <a:extLst>
                <a:ext uri="{FF2B5EF4-FFF2-40B4-BE49-F238E27FC236}">
                  <a16:creationId xmlns:a16="http://schemas.microsoft.com/office/drawing/2014/main" id="{DF7F1A81-BCD4-640C-F38A-A4D919604BFF}"/>
                </a:ext>
              </a:extLst>
            </p:cNvPr>
            <p:cNvSpPr>
              <a:spLocks noChangeShapeType="1"/>
            </p:cNvSpPr>
            <p:nvPr/>
          </p:nvSpPr>
          <p:spPr bwMode="auto">
            <a:xfrm>
              <a:off x="2077" y="1512"/>
              <a:ext cx="402" cy="1"/>
            </a:xfrm>
            <a:prstGeom prst="line">
              <a:avLst/>
            </a:prstGeom>
            <a:noFill/>
            <a:ln w="9525">
              <a:solidFill>
                <a:srgbClr val="000000"/>
              </a:solidFill>
              <a:round/>
              <a:headEnd/>
              <a:tailEnd/>
            </a:ln>
          </p:spPr>
          <p:txBody>
            <a:bodyPr/>
            <a:lstStyle/>
            <a:p>
              <a:endParaRPr lang="ru-RU"/>
            </a:p>
          </p:txBody>
        </p:sp>
        <p:sp>
          <p:nvSpPr>
            <p:cNvPr id="40" name="Line 85">
              <a:extLst>
                <a:ext uri="{FF2B5EF4-FFF2-40B4-BE49-F238E27FC236}">
                  <a16:creationId xmlns:a16="http://schemas.microsoft.com/office/drawing/2014/main" id="{100D8D67-090C-1197-A0D3-B5147BC180D7}"/>
                </a:ext>
              </a:extLst>
            </p:cNvPr>
            <p:cNvSpPr>
              <a:spLocks noChangeShapeType="1"/>
            </p:cNvSpPr>
            <p:nvPr/>
          </p:nvSpPr>
          <p:spPr bwMode="auto">
            <a:xfrm>
              <a:off x="2451" y="1512"/>
              <a:ext cx="0" cy="1157"/>
            </a:xfrm>
            <a:prstGeom prst="line">
              <a:avLst/>
            </a:prstGeom>
            <a:noFill/>
            <a:ln w="9525">
              <a:solidFill>
                <a:srgbClr val="000000"/>
              </a:solidFill>
              <a:round/>
              <a:headEnd/>
              <a:tailEnd/>
            </a:ln>
          </p:spPr>
          <p:txBody>
            <a:bodyPr/>
            <a:lstStyle/>
            <a:p>
              <a:endParaRPr lang="ru-RU"/>
            </a:p>
          </p:txBody>
        </p:sp>
        <p:sp>
          <p:nvSpPr>
            <p:cNvPr id="41" name="Line 92">
              <a:extLst>
                <a:ext uri="{FF2B5EF4-FFF2-40B4-BE49-F238E27FC236}">
                  <a16:creationId xmlns:a16="http://schemas.microsoft.com/office/drawing/2014/main" id="{7144EF8F-1325-FF97-2F4E-0FCB656F95DD}"/>
                </a:ext>
              </a:extLst>
            </p:cNvPr>
            <p:cNvSpPr>
              <a:spLocks noChangeShapeType="1"/>
            </p:cNvSpPr>
            <p:nvPr/>
          </p:nvSpPr>
          <p:spPr bwMode="auto">
            <a:xfrm flipV="1">
              <a:off x="2870" y="1860"/>
              <a:ext cx="1211" cy="1"/>
            </a:xfrm>
            <a:prstGeom prst="line">
              <a:avLst/>
            </a:prstGeom>
            <a:noFill/>
            <a:ln w="9525">
              <a:solidFill>
                <a:srgbClr val="000000"/>
              </a:solidFill>
              <a:prstDash val="lgDashDot"/>
              <a:round/>
              <a:headEnd/>
              <a:tailEnd/>
            </a:ln>
          </p:spPr>
          <p:txBody>
            <a:bodyPr/>
            <a:lstStyle/>
            <a:p>
              <a:endParaRPr lang="ru-RU"/>
            </a:p>
          </p:txBody>
        </p:sp>
        <p:sp>
          <p:nvSpPr>
            <p:cNvPr id="42" name="Rectangle 93">
              <a:extLst>
                <a:ext uri="{FF2B5EF4-FFF2-40B4-BE49-F238E27FC236}">
                  <a16:creationId xmlns:a16="http://schemas.microsoft.com/office/drawing/2014/main" id="{0C9785F5-A2BD-D020-0933-0AB4D6C6A7C4}"/>
                </a:ext>
              </a:extLst>
            </p:cNvPr>
            <p:cNvSpPr>
              <a:spLocks noChangeArrowheads="1"/>
            </p:cNvSpPr>
            <p:nvPr/>
          </p:nvSpPr>
          <p:spPr bwMode="auto">
            <a:xfrm>
              <a:off x="2972" y="1805"/>
              <a:ext cx="42" cy="108"/>
            </a:xfrm>
            <a:prstGeom prst="rect">
              <a:avLst/>
            </a:prstGeom>
            <a:solidFill>
              <a:srgbClr val="FFFFFF"/>
            </a:solidFill>
            <a:ln w="9525">
              <a:solidFill>
                <a:srgbClr val="000000"/>
              </a:solidFill>
              <a:miter lim="800000"/>
              <a:headEnd/>
              <a:tailEnd/>
            </a:ln>
          </p:spPr>
          <p:txBody>
            <a:bodyPr/>
            <a:lstStyle/>
            <a:p>
              <a:endParaRPr lang="ru-RU"/>
            </a:p>
          </p:txBody>
        </p:sp>
        <p:sp>
          <p:nvSpPr>
            <p:cNvPr id="43" name="Rectangle 94">
              <a:extLst>
                <a:ext uri="{FF2B5EF4-FFF2-40B4-BE49-F238E27FC236}">
                  <a16:creationId xmlns:a16="http://schemas.microsoft.com/office/drawing/2014/main" id="{527F1E32-6CDA-8803-73C7-BD74AF35A84F}"/>
                </a:ext>
              </a:extLst>
            </p:cNvPr>
            <p:cNvSpPr>
              <a:spLocks noChangeArrowheads="1"/>
            </p:cNvSpPr>
            <p:nvPr/>
          </p:nvSpPr>
          <p:spPr bwMode="auto">
            <a:xfrm>
              <a:off x="3909" y="1805"/>
              <a:ext cx="42" cy="108"/>
            </a:xfrm>
            <a:prstGeom prst="rect">
              <a:avLst/>
            </a:prstGeom>
            <a:solidFill>
              <a:srgbClr val="FFFFFF"/>
            </a:solidFill>
            <a:ln w="9525">
              <a:solidFill>
                <a:srgbClr val="000000"/>
              </a:solidFill>
              <a:miter lim="800000"/>
              <a:headEnd/>
              <a:tailEnd/>
            </a:ln>
          </p:spPr>
          <p:txBody>
            <a:bodyPr/>
            <a:lstStyle/>
            <a:p>
              <a:endParaRPr lang="ru-RU"/>
            </a:p>
          </p:txBody>
        </p:sp>
        <p:grpSp>
          <p:nvGrpSpPr>
            <p:cNvPr id="44" name="Group 95">
              <a:extLst>
                <a:ext uri="{FF2B5EF4-FFF2-40B4-BE49-F238E27FC236}">
                  <a16:creationId xmlns:a16="http://schemas.microsoft.com/office/drawing/2014/main" id="{D681B699-A2D4-A7E8-F77C-0EE3337E6CFE}"/>
                </a:ext>
              </a:extLst>
            </p:cNvPr>
            <p:cNvGrpSpPr>
              <a:grpSpLocks/>
            </p:cNvGrpSpPr>
            <p:nvPr/>
          </p:nvGrpSpPr>
          <p:grpSpPr bwMode="auto">
            <a:xfrm>
              <a:off x="4019" y="1748"/>
              <a:ext cx="118" cy="280"/>
              <a:chOff x="8982" y="3690"/>
              <a:chExt cx="252" cy="540"/>
            </a:xfrm>
          </p:grpSpPr>
          <p:sp>
            <p:nvSpPr>
              <p:cNvPr id="50" name="Oval 96">
                <a:extLst>
                  <a:ext uri="{FF2B5EF4-FFF2-40B4-BE49-F238E27FC236}">
                    <a16:creationId xmlns:a16="http://schemas.microsoft.com/office/drawing/2014/main" id="{D90E4B4C-49A7-E034-CC19-C134FAD2F1A7}"/>
                  </a:ext>
                </a:extLst>
              </p:cNvPr>
              <p:cNvSpPr>
                <a:spLocks noChangeArrowheads="1"/>
              </p:cNvSpPr>
              <p:nvPr/>
            </p:nvSpPr>
            <p:spPr bwMode="auto">
              <a:xfrm>
                <a:off x="8982" y="3690"/>
                <a:ext cx="186" cy="420"/>
              </a:xfrm>
              <a:prstGeom prst="ellipse">
                <a:avLst/>
              </a:prstGeom>
              <a:noFill/>
              <a:ln w="9525">
                <a:solidFill>
                  <a:srgbClr val="000000"/>
                </a:solidFill>
                <a:round/>
                <a:headEnd/>
                <a:tailEnd/>
              </a:ln>
            </p:spPr>
            <p:txBody>
              <a:bodyPr/>
              <a:lstStyle/>
              <a:p>
                <a:endParaRPr lang="ru-RU"/>
              </a:p>
            </p:txBody>
          </p:sp>
          <p:sp>
            <p:nvSpPr>
              <p:cNvPr id="51" name="Rectangle 97">
                <a:extLst>
                  <a:ext uri="{FF2B5EF4-FFF2-40B4-BE49-F238E27FC236}">
                    <a16:creationId xmlns:a16="http://schemas.microsoft.com/office/drawing/2014/main" id="{50EAF47C-7F07-5160-98DE-A54281150F7E}"/>
                  </a:ext>
                </a:extLst>
              </p:cNvPr>
              <p:cNvSpPr>
                <a:spLocks noChangeArrowheads="1"/>
              </p:cNvSpPr>
              <p:nvPr/>
            </p:nvSpPr>
            <p:spPr bwMode="auto">
              <a:xfrm>
                <a:off x="9054" y="3954"/>
                <a:ext cx="180" cy="276"/>
              </a:xfrm>
              <a:prstGeom prst="rect">
                <a:avLst/>
              </a:prstGeom>
              <a:solidFill>
                <a:srgbClr val="FFFFFF"/>
              </a:solidFill>
              <a:ln w="9525">
                <a:noFill/>
                <a:miter lim="800000"/>
                <a:headEnd/>
                <a:tailEnd/>
              </a:ln>
            </p:spPr>
            <p:txBody>
              <a:bodyPr/>
              <a:lstStyle/>
              <a:p>
                <a:endParaRPr lang="ru-RU"/>
              </a:p>
            </p:txBody>
          </p:sp>
          <p:sp>
            <p:nvSpPr>
              <p:cNvPr id="52" name="Line 98">
                <a:extLst>
                  <a:ext uri="{FF2B5EF4-FFF2-40B4-BE49-F238E27FC236}">
                    <a16:creationId xmlns:a16="http://schemas.microsoft.com/office/drawing/2014/main" id="{BE0B276A-0F74-F5F6-0B1E-D91A13B19EF5}"/>
                  </a:ext>
                </a:extLst>
              </p:cNvPr>
              <p:cNvSpPr>
                <a:spLocks noChangeShapeType="1"/>
              </p:cNvSpPr>
              <p:nvPr/>
            </p:nvSpPr>
            <p:spPr bwMode="auto">
              <a:xfrm>
                <a:off x="9018" y="4056"/>
                <a:ext cx="42" cy="66"/>
              </a:xfrm>
              <a:prstGeom prst="line">
                <a:avLst/>
              </a:prstGeom>
              <a:noFill/>
              <a:ln w="9525">
                <a:solidFill>
                  <a:srgbClr val="000000"/>
                </a:solidFill>
                <a:round/>
                <a:headEnd/>
                <a:tailEnd type="stealth" w="med" len="med"/>
              </a:ln>
            </p:spPr>
            <p:txBody>
              <a:bodyPr/>
              <a:lstStyle/>
              <a:p>
                <a:endParaRPr lang="ru-RU"/>
              </a:p>
            </p:txBody>
          </p:sp>
        </p:grpSp>
        <p:sp>
          <p:nvSpPr>
            <p:cNvPr id="45" name="Line 99">
              <a:extLst>
                <a:ext uri="{FF2B5EF4-FFF2-40B4-BE49-F238E27FC236}">
                  <a16:creationId xmlns:a16="http://schemas.microsoft.com/office/drawing/2014/main" id="{6D3CADA8-5D42-A215-6AA1-2B2CDB718DC5}"/>
                </a:ext>
              </a:extLst>
            </p:cNvPr>
            <p:cNvSpPr>
              <a:spLocks noChangeShapeType="1"/>
            </p:cNvSpPr>
            <p:nvPr/>
          </p:nvSpPr>
          <p:spPr bwMode="auto">
            <a:xfrm>
              <a:off x="2451" y="1658"/>
              <a:ext cx="28" cy="0"/>
            </a:xfrm>
            <a:prstGeom prst="line">
              <a:avLst/>
            </a:prstGeom>
            <a:noFill/>
            <a:ln w="9525">
              <a:solidFill>
                <a:srgbClr val="000000"/>
              </a:solidFill>
              <a:round/>
              <a:headEnd/>
              <a:tailEnd/>
            </a:ln>
          </p:spPr>
          <p:txBody>
            <a:bodyPr/>
            <a:lstStyle/>
            <a:p>
              <a:endParaRPr lang="ru-RU"/>
            </a:p>
          </p:txBody>
        </p:sp>
        <p:sp>
          <p:nvSpPr>
            <p:cNvPr id="46" name="Line 100">
              <a:extLst>
                <a:ext uri="{FF2B5EF4-FFF2-40B4-BE49-F238E27FC236}">
                  <a16:creationId xmlns:a16="http://schemas.microsoft.com/office/drawing/2014/main" id="{D081F389-FDA5-A42D-707F-817B9D08C0A9}"/>
                </a:ext>
              </a:extLst>
            </p:cNvPr>
            <p:cNvSpPr>
              <a:spLocks noChangeShapeType="1"/>
            </p:cNvSpPr>
            <p:nvPr/>
          </p:nvSpPr>
          <p:spPr bwMode="auto">
            <a:xfrm flipV="1">
              <a:off x="1595" y="1512"/>
              <a:ext cx="143" cy="150"/>
            </a:xfrm>
            <a:prstGeom prst="line">
              <a:avLst/>
            </a:prstGeom>
            <a:noFill/>
            <a:ln w="9525" cap="rnd">
              <a:solidFill>
                <a:srgbClr val="000000"/>
              </a:solidFill>
              <a:prstDash val="sysDot"/>
              <a:round/>
              <a:headEnd/>
              <a:tailEnd/>
            </a:ln>
          </p:spPr>
          <p:txBody>
            <a:bodyPr/>
            <a:lstStyle/>
            <a:p>
              <a:endParaRPr lang="ru-RU"/>
            </a:p>
          </p:txBody>
        </p:sp>
        <p:sp>
          <p:nvSpPr>
            <p:cNvPr id="47" name="Line 101">
              <a:extLst>
                <a:ext uri="{FF2B5EF4-FFF2-40B4-BE49-F238E27FC236}">
                  <a16:creationId xmlns:a16="http://schemas.microsoft.com/office/drawing/2014/main" id="{1F925138-18B9-C598-3F0A-84DD547158B3}"/>
                </a:ext>
              </a:extLst>
            </p:cNvPr>
            <p:cNvSpPr>
              <a:spLocks noChangeShapeType="1"/>
            </p:cNvSpPr>
            <p:nvPr/>
          </p:nvSpPr>
          <p:spPr bwMode="auto">
            <a:xfrm>
              <a:off x="1738" y="1515"/>
              <a:ext cx="715" cy="488"/>
            </a:xfrm>
            <a:prstGeom prst="line">
              <a:avLst/>
            </a:prstGeom>
            <a:noFill/>
            <a:ln w="9525" cap="rnd">
              <a:solidFill>
                <a:srgbClr val="000000"/>
              </a:solidFill>
              <a:prstDash val="sysDot"/>
              <a:round/>
              <a:headEnd/>
              <a:tailEnd/>
            </a:ln>
          </p:spPr>
          <p:txBody>
            <a:bodyPr/>
            <a:lstStyle/>
            <a:p>
              <a:endParaRPr lang="ru-RU"/>
            </a:p>
          </p:txBody>
        </p:sp>
        <p:sp>
          <p:nvSpPr>
            <p:cNvPr id="48" name="Line 102">
              <a:extLst>
                <a:ext uri="{FF2B5EF4-FFF2-40B4-BE49-F238E27FC236}">
                  <a16:creationId xmlns:a16="http://schemas.microsoft.com/office/drawing/2014/main" id="{D4354D32-343D-63B4-E5B2-99CE2C8DF6C0}"/>
                </a:ext>
              </a:extLst>
            </p:cNvPr>
            <p:cNvSpPr>
              <a:spLocks noChangeShapeType="1"/>
            </p:cNvSpPr>
            <p:nvPr/>
          </p:nvSpPr>
          <p:spPr bwMode="auto">
            <a:xfrm flipH="1">
              <a:off x="1603" y="2003"/>
              <a:ext cx="848" cy="199"/>
            </a:xfrm>
            <a:prstGeom prst="line">
              <a:avLst/>
            </a:prstGeom>
            <a:noFill/>
            <a:ln w="9525" cap="rnd">
              <a:solidFill>
                <a:srgbClr val="000000"/>
              </a:solidFill>
              <a:prstDash val="sysDot"/>
              <a:round/>
              <a:headEnd/>
              <a:tailEnd/>
            </a:ln>
          </p:spPr>
          <p:txBody>
            <a:bodyPr/>
            <a:lstStyle/>
            <a:p>
              <a:endParaRPr lang="ru-RU"/>
            </a:p>
          </p:txBody>
        </p:sp>
        <p:sp>
          <p:nvSpPr>
            <p:cNvPr id="49" name="Line 103">
              <a:extLst>
                <a:ext uri="{FF2B5EF4-FFF2-40B4-BE49-F238E27FC236}">
                  <a16:creationId xmlns:a16="http://schemas.microsoft.com/office/drawing/2014/main" id="{EA2C999E-0DF3-1CA8-D8D8-87C1A2F14E7A}"/>
                </a:ext>
              </a:extLst>
            </p:cNvPr>
            <p:cNvSpPr>
              <a:spLocks noChangeShapeType="1"/>
            </p:cNvSpPr>
            <p:nvPr/>
          </p:nvSpPr>
          <p:spPr bwMode="auto">
            <a:xfrm flipV="1">
              <a:off x="2029" y="2519"/>
              <a:ext cx="419" cy="143"/>
            </a:xfrm>
            <a:prstGeom prst="line">
              <a:avLst/>
            </a:prstGeom>
            <a:noFill/>
            <a:ln w="9525" cap="rnd">
              <a:solidFill>
                <a:srgbClr val="000000"/>
              </a:solidFill>
              <a:prstDash val="sysDot"/>
              <a:round/>
              <a:headEnd/>
              <a:tailEnd/>
            </a:ln>
          </p:spPr>
          <p:txBody>
            <a:bodyPr/>
            <a:lstStyle/>
            <a:p>
              <a:endParaRPr lang="ru-RU"/>
            </a:p>
          </p:txBody>
        </p:sp>
      </p:grpSp>
      <p:pic>
        <p:nvPicPr>
          <p:cNvPr id="56" name="Picture 11" descr="IMG_2023_p">
            <a:extLst>
              <a:ext uri="{FF2B5EF4-FFF2-40B4-BE49-F238E27FC236}">
                <a16:creationId xmlns:a16="http://schemas.microsoft.com/office/drawing/2014/main" id="{401785D4-7534-5D80-A4FA-8B284FFF8B81}"/>
              </a:ext>
            </a:extLst>
          </p:cNvPr>
          <p:cNvPicPr>
            <a:picLocks noChangeAspect="1" noChangeArrowheads="1"/>
          </p:cNvPicPr>
          <p:nvPr/>
        </p:nvPicPr>
        <p:blipFill>
          <a:blip r:embed="rId2" cstate="print"/>
          <a:srcRect/>
          <a:stretch>
            <a:fillRect/>
          </a:stretch>
        </p:blipFill>
        <p:spPr bwMode="auto">
          <a:xfrm>
            <a:off x="7517733" y="1757058"/>
            <a:ext cx="2202307" cy="2492845"/>
          </a:xfrm>
          <a:prstGeom prst="rect">
            <a:avLst/>
          </a:prstGeom>
          <a:noFill/>
          <a:ln w="9525">
            <a:noFill/>
            <a:miter lim="800000"/>
            <a:headEnd/>
            <a:tailEnd/>
          </a:ln>
        </p:spPr>
      </p:pic>
      <p:sp>
        <p:nvSpPr>
          <p:cNvPr id="57" name="Text Box 20">
            <a:extLst>
              <a:ext uri="{FF2B5EF4-FFF2-40B4-BE49-F238E27FC236}">
                <a16:creationId xmlns:a16="http://schemas.microsoft.com/office/drawing/2014/main" id="{EA4902EF-56DC-4B80-6F02-23E2F1E32841}"/>
              </a:ext>
            </a:extLst>
          </p:cNvPr>
          <p:cNvSpPr txBox="1">
            <a:spLocks noChangeArrowheads="1"/>
          </p:cNvSpPr>
          <p:nvPr/>
        </p:nvSpPr>
        <p:spPr bwMode="auto">
          <a:xfrm>
            <a:off x="7013243" y="5487856"/>
            <a:ext cx="4077526" cy="369332"/>
          </a:xfrm>
          <a:prstGeom prst="rect">
            <a:avLst/>
          </a:prstGeom>
          <a:noFill/>
          <a:ln w="9525">
            <a:noFill/>
            <a:miter lim="800000"/>
            <a:headEnd/>
            <a:tailEnd/>
          </a:ln>
          <a:effectLst/>
        </p:spPr>
        <p:txBody>
          <a:bodyPr wrap="none">
            <a:spAutoFit/>
          </a:bodyPr>
          <a:lstStyle/>
          <a:p>
            <a:r>
              <a:rPr lang="en-US"/>
              <a:t>Total mass of diamond in the trap is 10 kg</a:t>
            </a:r>
            <a:endParaRPr lang="ru-RU"/>
          </a:p>
        </p:txBody>
      </p:sp>
      <p:sp>
        <p:nvSpPr>
          <p:cNvPr id="58" name="Text Box 12">
            <a:extLst>
              <a:ext uri="{FF2B5EF4-FFF2-40B4-BE49-F238E27FC236}">
                <a16:creationId xmlns:a16="http://schemas.microsoft.com/office/drawing/2014/main" id="{319F7576-956F-D303-EF91-D9546AF7E43F}"/>
              </a:ext>
            </a:extLst>
          </p:cNvPr>
          <p:cNvSpPr txBox="1">
            <a:spLocks noChangeArrowheads="1"/>
          </p:cNvSpPr>
          <p:nvPr/>
        </p:nvSpPr>
        <p:spPr bwMode="auto">
          <a:xfrm>
            <a:off x="5506837" y="4418065"/>
            <a:ext cx="2216150" cy="366712"/>
          </a:xfrm>
          <a:prstGeom prst="rect">
            <a:avLst/>
          </a:prstGeom>
          <a:noFill/>
          <a:ln w="9525">
            <a:noFill/>
            <a:miter lim="800000"/>
            <a:headEnd/>
            <a:tailEnd/>
          </a:ln>
          <a:effectLst/>
        </p:spPr>
        <p:txBody>
          <a:bodyPr>
            <a:spAutoFit/>
          </a:bodyPr>
          <a:lstStyle/>
          <a:p>
            <a:r>
              <a:rPr lang="ru-RU">
                <a:sym typeface="Symbol" pitchFamily="18" charset="2"/>
              </a:rPr>
              <a:t></a:t>
            </a:r>
            <a:r>
              <a:rPr lang="en-US" baseline="-25000">
                <a:sym typeface="Symbol" pitchFamily="18" charset="2"/>
              </a:rPr>
              <a:t>powder</a:t>
            </a:r>
            <a:r>
              <a:rPr lang="ru-RU">
                <a:sym typeface="Symbol" pitchFamily="18" charset="2"/>
              </a:rPr>
              <a:t>~0.</a:t>
            </a:r>
            <a:r>
              <a:rPr lang="en-US">
                <a:sym typeface="Symbol" pitchFamily="18" charset="2"/>
              </a:rPr>
              <a:t>4 g</a:t>
            </a:r>
            <a:r>
              <a:rPr lang="ru-RU">
                <a:sym typeface="Symbol" pitchFamily="18" charset="2"/>
              </a:rPr>
              <a:t>/</a:t>
            </a:r>
            <a:r>
              <a:rPr lang="en-US">
                <a:sym typeface="Symbol" pitchFamily="18" charset="2"/>
              </a:rPr>
              <a:t>cm</a:t>
            </a:r>
            <a:r>
              <a:rPr lang="ru-RU" baseline="30000">
                <a:sym typeface="Symbol" pitchFamily="18" charset="2"/>
              </a:rPr>
              <a:t>3</a:t>
            </a:r>
            <a:r>
              <a:rPr lang="ru-RU">
                <a:sym typeface="Symbol" pitchFamily="18" charset="2"/>
              </a:rPr>
              <a:t> </a:t>
            </a:r>
          </a:p>
        </p:txBody>
      </p:sp>
      <p:sp>
        <p:nvSpPr>
          <p:cNvPr id="59" name="Text Box 13">
            <a:extLst>
              <a:ext uri="{FF2B5EF4-FFF2-40B4-BE49-F238E27FC236}">
                <a16:creationId xmlns:a16="http://schemas.microsoft.com/office/drawing/2014/main" id="{07B0B88C-918D-B3D1-14B9-DFA4FE95300A}"/>
              </a:ext>
            </a:extLst>
          </p:cNvPr>
          <p:cNvSpPr txBox="1">
            <a:spLocks noChangeArrowheads="1"/>
          </p:cNvSpPr>
          <p:nvPr/>
        </p:nvSpPr>
        <p:spPr bwMode="auto">
          <a:xfrm>
            <a:off x="5936865" y="3933909"/>
            <a:ext cx="1100686" cy="369332"/>
          </a:xfrm>
          <a:prstGeom prst="rect">
            <a:avLst/>
          </a:prstGeom>
          <a:noFill/>
          <a:ln w="9525">
            <a:noFill/>
            <a:miter lim="800000"/>
            <a:headEnd/>
            <a:tailEnd/>
          </a:ln>
          <a:effectLst/>
        </p:spPr>
        <p:txBody>
          <a:bodyPr wrap="none">
            <a:spAutoFit/>
          </a:bodyPr>
          <a:lstStyle/>
          <a:p>
            <a:r>
              <a:rPr lang="en-US" b="1"/>
              <a:t>Side wall:</a:t>
            </a:r>
            <a:endParaRPr lang="ru-RU" b="1"/>
          </a:p>
        </p:txBody>
      </p:sp>
      <p:sp>
        <p:nvSpPr>
          <p:cNvPr id="60" name="Text Box 14">
            <a:extLst>
              <a:ext uri="{FF2B5EF4-FFF2-40B4-BE49-F238E27FC236}">
                <a16:creationId xmlns:a16="http://schemas.microsoft.com/office/drawing/2014/main" id="{651B662A-3CBF-5C29-0043-93015C41D5C5}"/>
              </a:ext>
            </a:extLst>
          </p:cNvPr>
          <p:cNvSpPr txBox="1">
            <a:spLocks noChangeArrowheads="1"/>
          </p:cNvSpPr>
          <p:nvPr/>
        </p:nvSpPr>
        <p:spPr bwMode="auto">
          <a:xfrm>
            <a:off x="5506837" y="4155160"/>
            <a:ext cx="1954318" cy="369332"/>
          </a:xfrm>
          <a:prstGeom prst="rect">
            <a:avLst/>
          </a:prstGeom>
          <a:noFill/>
          <a:ln w="9525">
            <a:noFill/>
            <a:miter lim="800000"/>
            <a:headEnd/>
            <a:tailEnd/>
          </a:ln>
          <a:effectLst/>
        </p:spPr>
        <p:txBody>
          <a:bodyPr wrap="none">
            <a:spAutoFit/>
          </a:bodyPr>
          <a:lstStyle/>
          <a:p>
            <a:r>
              <a:rPr lang="en-US"/>
              <a:t>20 </a:t>
            </a:r>
            <a:r>
              <a:rPr lang="en-US">
                <a:sym typeface="Symbol" pitchFamily="18" charset="2"/>
              </a:rPr>
              <a:t> a</a:t>
            </a:r>
            <a:r>
              <a:rPr lang="en-US"/>
              <a:t>luminum foil</a:t>
            </a:r>
            <a:endParaRPr lang="ru-RU"/>
          </a:p>
        </p:txBody>
      </p:sp>
      <p:sp>
        <p:nvSpPr>
          <p:cNvPr id="61" name="Text Box 15">
            <a:extLst>
              <a:ext uri="{FF2B5EF4-FFF2-40B4-BE49-F238E27FC236}">
                <a16:creationId xmlns:a16="http://schemas.microsoft.com/office/drawing/2014/main" id="{A130C631-67A5-DB7E-8353-672515131C3D}"/>
              </a:ext>
            </a:extLst>
          </p:cNvPr>
          <p:cNvSpPr txBox="1">
            <a:spLocks noChangeArrowheads="1"/>
          </p:cNvSpPr>
          <p:nvPr/>
        </p:nvSpPr>
        <p:spPr bwMode="auto">
          <a:xfrm>
            <a:off x="7641917" y="4758284"/>
            <a:ext cx="2216150" cy="366713"/>
          </a:xfrm>
          <a:prstGeom prst="rect">
            <a:avLst/>
          </a:prstGeom>
          <a:noFill/>
          <a:ln w="9525">
            <a:noFill/>
            <a:miter lim="800000"/>
            <a:headEnd/>
            <a:tailEnd/>
          </a:ln>
          <a:effectLst/>
        </p:spPr>
        <p:txBody>
          <a:bodyPr>
            <a:spAutoFit/>
          </a:bodyPr>
          <a:lstStyle/>
          <a:p>
            <a:r>
              <a:rPr lang="ru-RU">
                <a:sym typeface="Symbol" pitchFamily="18" charset="2"/>
              </a:rPr>
              <a:t></a:t>
            </a:r>
            <a:r>
              <a:rPr lang="en-US" baseline="-25000">
                <a:sym typeface="Symbol" pitchFamily="18" charset="2"/>
              </a:rPr>
              <a:t>powder</a:t>
            </a:r>
            <a:r>
              <a:rPr lang="ru-RU">
                <a:sym typeface="Symbol" pitchFamily="18" charset="2"/>
              </a:rPr>
              <a:t>~0.</a:t>
            </a:r>
            <a:r>
              <a:rPr lang="en-US">
                <a:sym typeface="Symbol" pitchFamily="18" charset="2"/>
              </a:rPr>
              <a:t>3 g</a:t>
            </a:r>
            <a:r>
              <a:rPr lang="ru-RU">
                <a:sym typeface="Symbol" pitchFamily="18" charset="2"/>
              </a:rPr>
              <a:t>/</a:t>
            </a:r>
            <a:r>
              <a:rPr lang="en-US">
                <a:sym typeface="Symbol" pitchFamily="18" charset="2"/>
              </a:rPr>
              <a:t>cm</a:t>
            </a:r>
            <a:r>
              <a:rPr lang="ru-RU" baseline="30000">
                <a:sym typeface="Symbol" pitchFamily="18" charset="2"/>
              </a:rPr>
              <a:t>3</a:t>
            </a:r>
            <a:r>
              <a:rPr lang="ru-RU">
                <a:sym typeface="Symbol" pitchFamily="18" charset="2"/>
              </a:rPr>
              <a:t> </a:t>
            </a:r>
          </a:p>
        </p:txBody>
      </p:sp>
      <p:sp>
        <p:nvSpPr>
          <p:cNvPr id="62" name="Text Box 16">
            <a:extLst>
              <a:ext uri="{FF2B5EF4-FFF2-40B4-BE49-F238E27FC236}">
                <a16:creationId xmlns:a16="http://schemas.microsoft.com/office/drawing/2014/main" id="{8149CBB0-88E0-4139-00FE-A1CB9DD6BE33}"/>
              </a:ext>
            </a:extLst>
          </p:cNvPr>
          <p:cNvSpPr txBox="1">
            <a:spLocks noChangeArrowheads="1"/>
          </p:cNvSpPr>
          <p:nvPr/>
        </p:nvSpPr>
        <p:spPr bwMode="auto">
          <a:xfrm>
            <a:off x="7969678" y="4253627"/>
            <a:ext cx="968407" cy="369332"/>
          </a:xfrm>
          <a:prstGeom prst="rect">
            <a:avLst/>
          </a:prstGeom>
          <a:noFill/>
          <a:ln w="9525">
            <a:noFill/>
            <a:miter lim="800000"/>
            <a:headEnd/>
            <a:tailEnd/>
          </a:ln>
          <a:effectLst/>
        </p:spPr>
        <p:txBody>
          <a:bodyPr wrap="none">
            <a:spAutoFit/>
          </a:bodyPr>
          <a:lstStyle/>
          <a:p>
            <a:r>
              <a:rPr lang="en-US" b="1"/>
              <a:t>Bottom:</a:t>
            </a:r>
            <a:endParaRPr lang="ru-RU" b="1"/>
          </a:p>
        </p:txBody>
      </p:sp>
      <p:sp>
        <p:nvSpPr>
          <p:cNvPr id="63" name="Text Box 17">
            <a:extLst>
              <a:ext uri="{FF2B5EF4-FFF2-40B4-BE49-F238E27FC236}">
                <a16:creationId xmlns:a16="http://schemas.microsoft.com/office/drawing/2014/main" id="{3D01CE7F-3108-4ED0-5C8B-CF7D39EF26E2}"/>
              </a:ext>
            </a:extLst>
          </p:cNvPr>
          <p:cNvSpPr txBox="1">
            <a:spLocks noChangeArrowheads="1"/>
          </p:cNvSpPr>
          <p:nvPr/>
        </p:nvSpPr>
        <p:spPr bwMode="auto">
          <a:xfrm>
            <a:off x="7767024" y="4520166"/>
            <a:ext cx="1430520" cy="369332"/>
          </a:xfrm>
          <a:prstGeom prst="rect">
            <a:avLst/>
          </a:prstGeom>
          <a:noFill/>
          <a:ln w="9525">
            <a:noFill/>
            <a:miter lim="800000"/>
            <a:headEnd/>
            <a:tailEnd/>
          </a:ln>
          <a:effectLst/>
        </p:spPr>
        <p:txBody>
          <a:bodyPr wrap="none">
            <a:spAutoFit/>
          </a:bodyPr>
          <a:lstStyle/>
          <a:p>
            <a:r>
              <a:rPr lang="en-US"/>
              <a:t>Open surface</a:t>
            </a:r>
            <a:endParaRPr lang="ru-RU"/>
          </a:p>
        </p:txBody>
      </p:sp>
      <p:sp>
        <p:nvSpPr>
          <p:cNvPr id="64" name="Text Box 18">
            <a:extLst>
              <a:ext uri="{FF2B5EF4-FFF2-40B4-BE49-F238E27FC236}">
                <a16:creationId xmlns:a16="http://schemas.microsoft.com/office/drawing/2014/main" id="{D23B736C-1558-37F2-CCC8-3F6A99EFF31C}"/>
              </a:ext>
            </a:extLst>
          </p:cNvPr>
          <p:cNvSpPr txBox="1">
            <a:spLocks noChangeArrowheads="1"/>
          </p:cNvSpPr>
          <p:nvPr/>
        </p:nvSpPr>
        <p:spPr bwMode="auto">
          <a:xfrm>
            <a:off x="7696841" y="5068552"/>
            <a:ext cx="1648208" cy="369332"/>
          </a:xfrm>
          <a:prstGeom prst="rect">
            <a:avLst/>
          </a:prstGeom>
          <a:noFill/>
          <a:ln w="9525">
            <a:noFill/>
            <a:miter lim="800000"/>
            <a:headEnd/>
            <a:tailEnd/>
          </a:ln>
          <a:effectLst/>
        </p:spPr>
        <p:txBody>
          <a:bodyPr wrap="none">
            <a:spAutoFit/>
          </a:bodyPr>
          <a:lstStyle/>
          <a:p>
            <a:r>
              <a:rPr lang="en-US"/>
              <a:t>Thickness  3 cm</a:t>
            </a:r>
            <a:endParaRPr lang="ru-RU"/>
          </a:p>
        </p:txBody>
      </p:sp>
      <p:sp>
        <p:nvSpPr>
          <p:cNvPr id="65" name="Text Box 19">
            <a:extLst>
              <a:ext uri="{FF2B5EF4-FFF2-40B4-BE49-F238E27FC236}">
                <a16:creationId xmlns:a16="http://schemas.microsoft.com/office/drawing/2014/main" id="{C6B016BA-A2D7-D4F2-905E-8D69E619DE10}"/>
              </a:ext>
            </a:extLst>
          </p:cNvPr>
          <p:cNvSpPr txBox="1">
            <a:spLocks noChangeArrowheads="1"/>
          </p:cNvSpPr>
          <p:nvPr/>
        </p:nvSpPr>
        <p:spPr bwMode="auto">
          <a:xfrm>
            <a:off x="5450700" y="4666614"/>
            <a:ext cx="2066591" cy="369332"/>
          </a:xfrm>
          <a:prstGeom prst="rect">
            <a:avLst/>
          </a:prstGeom>
          <a:noFill/>
          <a:ln w="9525">
            <a:noFill/>
            <a:miter lim="800000"/>
            <a:headEnd/>
            <a:tailEnd/>
          </a:ln>
          <a:effectLst/>
        </p:spPr>
        <p:txBody>
          <a:bodyPr wrap="none">
            <a:spAutoFit/>
          </a:bodyPr>
          <a:lstStyle/>
          <a:p>
            <a:r>
              <a:rPr lang="en-US"/>
              <a:t>Thickness  2</a:t>
            </a:r>
            <a:r>
              <a:rPr lang="en-US">
                <a:sym typeface="Symbol" pitchFamily="18" charset="2"/>
              </a:rPr>
              <a:t>2.5</a:t>
            </a:r>
            <a:r>
              <a:rPr lang="en-US"/>
              <a:t> cm</a:t>
            </a:r>
            <a:endParaRPr lang="ru-RU"/>
          </a:p>
        </p:txBody>
      </p:sp>
      <p:pic>
        <p:nvPicPr>
          <p:cNvPr id="66" name="Picture 9" descr="IMG_2003_p">
            <a:extLst>
              <a:ext uri="{FF2B5EF4-FFF2-40B4-BE49-F238E27FC236}">
                <a16:creationId xmlns:a16="http://schemas.microsoft.com/office/drawing/2014/main" id="{5CD54DCD-FF81-A0DE-F98C-2E02690B7BF3}"/>
              </a:ext>
            </a:extLst>
          </p:cNvPr>
          <p:cNvPicPr>
            <a:picLocks noChangeAspect="1" noChangeArrowheads="1"/>
          </p:cNvPicPr>
          <p:nvPr/>
        </p:nvPicPr>
        <p:blipFill>
          <a:blip r:embed="rId3" cstate="print"/>
          <a:srcRect/>
          <a:stretch>
            <a:fillRect/>
          </a:stretch>
        </p:blipFill>
        <p:spPr bwMode="auto">
          <a:xfrm>
            <a:off x="9804337" y="1757058"/>
            <a:ext cx="2200553" cy="2492845"/>
          </a:xfrm>
          <a:prstGeom prst="rect">
            <a:avLst/>
          </a:prstGeom>
          <a:noFill/>
          <a:ln w="9525">
            <a:noFill/>
            <a:miter lim="800000"/>
            <a:headEnd/>
            <a:tailEnd/>
          </a:ln>
        </p:spPr>
      </p:pic>
      <p:sp>
        <p:nvSpPr>
          <p:cNvPr id="67" name="Text Box 10">
            <a:extLst>
              <a:ext uri="{FF2B5EF4-FFF2-40B4-BE49-F238E27FC236}">
                <a16:creationId xmlns:a16="http://schemas.microsoft.com/office/drawing/2014/main" id="{545B5B61-FCF9-4197-E5F9-A4C9DCF5902B}"/>
              </a:ext>
            </a:extLst>
          </p:cNvPr>
          <p:cNvSpPr txBox="1">
            <a:spLocks noChangeArrowheads="1"/>
          </p:cNvSpPr>
          <p:nvPr/>
        </p:nvSpPr>
        <p:spPr bwMode="auto">
          <a:xfrm>
            <a:off x="9982694" y="4528711"/>
            <a:ext cx="2216150" cy="366712"/>
          </a:xfrm>
          <a:prstGeom prst="rect">
            <a:avLst/>
          </a:prstGeom>
          <a:noFill/>
          <a:ln w="9525">
            <a:noFill/>
            <a:miter lim="800000"/>
            <a:headEnd/>
            <a:tailEnd/>
          </a:ln>
          <a:effectLst/>
        </p:spPr>
        <p:txBody>
          <a:bodyPr>
            <a:spAutoFit/>
          </a:bodyPr>
          <a:lstStyle/>
          <a:p>
            <a:r>
              <a:rPr lang="ru-RU" b="1">
                <a:sym typeface="Symbol" pitchFamily="18" charset="2"/>
              </a:rPr>
              <a:t></a:t>
            </a:r>
            <a:r>
              <a:rPr lang="en-US" b="1" baseline="-25000">
                <a:sym typeface="Symbol" pitchFamily="18" charset="2"/>
              </a:rPr>
              <a:t>powder</a:t>
            </a:r>
            <a:r>
              <a:rPr lang="ru-RU" b="1">
                <a:sym typeface="Symbol" pitchFamily="18" charset="2"/>
              </a:rPr>
              <a:t>~0.28</a:t>
            </a:r>
            <a:r>
              <a:rPr lang="en-US" b="1">
                <a:sym typeface="Symbol" pitchFamily="18" charset="2"/>
              </a:rPr>
              <a:t> g</a:t>
            </a:r>
            <a:r>
              <a:rPr lang="ru-RU" b="1">
                <a:sym typeface="Symbol" pitchFamily="18" charset="2"/>
              </a:rPr>
              <a:t>/</a:t>
            </a:r>
            <a:r>
              <a:rPr lang="en-US" b="1">
                <a:sym typeface="Symbol" pitchFamily="18" charset="2"/>
              </a:rPr>
              <a:t>cm</a:t>
            </a:r>
            <a:r>
              <a:rPr lang="ru-RU" b="1" baseline="30000">
                <a:sym typeface="Symbol" pitchFamily="18" charset="2"/>
              </a:rPr>
              <a:t>3</a:t>
            </a:r>
            <a:r>
              <a:rPr lang="ru-RU">
                <a:sym typeface="Symbol" pitchFamily="18" charset="2"/>
              </a:rPr>
              <a:t> </a:t>
            </a:r>
          </a:p>
        </p:txBody>
      </p:sp>
      <p:sp>
        <p:nvSpPr>
          <p:cNvPr id="68" name="Text Box 11">
            <a:extLst>
              <a:ext uri="{FF2B5EF4-FFF2-40B4-BE49-F238E27FC236}">
                <a16:creationId xmlns:a16="http://schemas.microsoft.com/office/drawing/2014/main" id="{D114B4CF-CAE6-1810-6477-9146619F35BC}"/>
              </a:ext>
            </a:extLst>
          </p:cNvPr>
          <p:cNvSpPr txBox="1">
            <a:spLocks noChangeArrowheads="1"/>
          </p:cNvSpPr>
          <p:nvPr/>
        </p:nvSpPr>
        <p:spPr bwMode="auto">
          <a:xfrm>
            <a:off x="9982283" y="4212668"/>
            <a:ext cx="1954318" cy="369332"/>
          </a:xfrm>
          <a:prstGeom prst="rect">
            <a:avLst/>
          </a:prstGeom>
          <a:noFill/>
          <a:ln w="9525">
            <a:noFill/>
            <a:miter lim="800000"/>
            <a:headEnd/>
            <a:tailEnd/>
          </a:ln>
          <a:effectLst/>
        </p:spPr>
        <p:txBody>
          <a:bodyPr wrap="none">
            <a:spAutoFit/>
          </a:bodyPr>
          <a:lstStyle/>
          <a:p>
            <a:r>
              <a:rPr lang="en-US"/>
              <a:t>30 </a:t>
            </a:r>
            <a:r>
              <a:rPr lang="en-US">
                <a:sym typeface="Symbol" pitchFamily="18" charset="2"/>
              </a:rPr>
              <a:t> a</a:t>
            </a:r>
            <a:r>
              <a:rPr lang="en-US"/>
              <a:t>luminum foil</a:t>
            </a:r>
            <a:endParaRPr lang="ru-RU"/>
          </a:p>
        </p:txBody>
      </p:sp>
      <p:sp>
        <p:nvSpPr>
          <p:cNvPr id="69" name="Text Box 12">
            <a:extLst>
              <a:ext uri="{FF2B5EF4-FFF2-40B4-BE49-F238E27FC236}">
                <a16:creationId xmlns:a16="http://schemas.microsoft.com/office/drawing/2014/main" id="{0FDE60EB-2D32-CE42-511A-74F889FCA37E}"/>
              </a:ext>
            </a:extLst>
          </p:cNvPr>
          <p:cNvSpPr txBox="1">
            <a:spLocks noChangeArrowheads="1"/>
          </p:cNvSpPr>
          <p:nvPr/>
        </p:nvSpPr>
        <p:spPr bwMode="auto">
          <a:xfrm>
            <a:off x="10109217" y="4891554"/>
            <a:ext cx="1648208" cy="369332"/>
          </a:xfrm>
          <a:prstGeom prst="rect">
            <a:avLst/>
          </a:prstGeom>
          <a:noFill/>
          <a:ln w="9525">
            <a:noFill/>
            <a:miter lim="800000"/>
            <a:headEnd/>
            <a:tailEnd/>
          </a:ln>
          <a:effectLst/>
        </p:spPr>
        <p:txBody>
          <a:bodyPr wrap="none">
            <a:spAutoFit/>
          </a:bodyPr>
          <a:lstStyle/>
          <a:p>
            <a:r>
              <a:rPr lang="en-US"/>
              <a:t>Thickness  3 cm</a:t>
            </a:r>
            <a:endParaRPr lang="ru-RU"/>
          </a:p>
        </p:txBody>
      </p:sp>
      <p:sp>
        <p:nvSpPr>
          <p:cNvPr id="70" name="Номер слайда 69"/>
          <p:cNvSpPr>
            <a:spLocks noGrp="1"/>
          </p:cNvSpPr>
          <p:nvPr>
            <p:ph type="sldNum" sz="quarter" idx="12"/>
          </p:nvPr>
        </p:nvSpPr>
        <p:spPr/>
        <p:txBody>
          <a:bodyPr/>
          <a:lstStyle/>
          <a:p>
            <a:fld id="{1DE01969-94A4-40D7-99FB-CC04F57F5503}" type="slidenum">
              <a:rPr lang="ru-RU" smtClean="0"/>
              <a:pPr/>
              <a:t>28</a:t>
            </a:fld>
            <a:endParaRPr lang="ru-RU" dirty="0"/>
          </a:p>
        </p:txBody>
      </p:sp>
    </p:spTree>
    <p:extLst>
      <p:ext uri="{BB962C8B-B14F-4D97-AF65-F5344CB8AC3E}">
        <p14:creationId xmlns:p14="http://schemas.microsoft.com/office/powerpoint/2010/main" val="23839287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Хранение ОХН в ловушке со стенками из наноалмазов</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0" name="Text Box 13">
            <a:extLst>
              <a:ext uri="{FF2B5EF4-FFF2-40B4-BE49-F238E27FC236}">
                <a16:creationId xmlns:a16="http://schemas.microsoft.com/office/drawing/2014/main" id="{8D9C841A-586B-E34D-DBFB-58BD17BC84DD}"/>
              </a:ext>
            </a:extLst>
          </p:cNvPr>
          <p:cNvSpPr txBox="1">
            <a:spLocks noChangeArrowheads="1"/>
          </p:cNvSpPr>
          <p:nvPr/>
        </p:nvSpPr>
        <p:spPr bwMode="auto">
          <a:xfrm>
            <a:off x="7142355" y="4724905"/>
            <a:ext cx="4536690" cy="646331"/>
          </a:xfrm>
          <a:prstGeom prst="rect">
            <a:avLst/>
          </a:prstGeom>
          <a:noFill/>
          <a:ln w="9525">
            <a:noFill/>
            <a:miter lim="800000"/>
            <a:headEnd/>
            <a:tailEnd/>
          </a:ln>
          <a:effectLst/>
        </p:spPr>
        <p:txBody>
          <a:bodyPr wrap="none">
            <a:spAutoFit/>
          </a:bodyPr>
          <a:lstStyle/>
          <a:p>
            <a:pPr algn="ctr"/>
            <a:r>
              <a:rPr lang="en-US"/>
              <a:t>Time dependence of the chopper motion</a:t>
            </a:r>
          </a:p>
          <a:p>
            <a:pPr algn="ctr"/>
            <a:r>
              <a:rPr lang="en-US"/>
              <a:t>(relative units). Opening/closing time is ~5 </a:t>
            </a:r>
            <a:r>
              <a:rPr lang="en-US" err="1"/>
              <a:t>ms.</a:t>
            </a:r>
            <a:endParaRPr lang="ru-RU"/>
          </a:p>
        </p:txBody>
      </p:sp>
      <p:grpSp>
        <p:nvGrpSpPr>
          <p:cNvPr id="71" name="Группа 70">
            <a:extLst>
              <a:ext uri="{FF2B5EF4-FFF2-40B4-BE49-F238E27FC236}">
                <a16:creationId xmlns:a16="http://schemas.microsoft.com/office/drawing/2014/main" id="{19F5932C-7B62-BA6A-E3E4-0AFA3169798B}"/>
              </a:ext>
            </a:extLst>
          </p:cNvPr>
          <p:cNvGrpSpPr/>
          <p:nvPr/>
        </p:nvGrpSpPr>
        <p:grpSpPr>
          <a:xfrm>
            <a:off x="6811433" y="1425021"/>
            <a:ext cx="4820284" cy="3497307"/>
            <a:chOff x="7324388" y="1097475"/>
            <a:chExt cx="4820284" cy="3497307"/>
          </a:xfrm>
        </p:grpSpPr>
        <p:graphicFrame>
          <p:nvGraphicFramePr>
            <p:cNvPr id="72" name="Object 10">
              <a:extLst>
                <a:ext uri="{FF2B5EF4-FFF2-40B4-BE49-F238E27FC236}">
                  <a16:creationId xmlns:a16="http://schemas.microsoft.com/office/drawing/2014/main" id="{C0CAD02E-1F10-3791-56AF-2496331AAECC}"/>
                </a:ext>
              </a:extLst>
            </p:cNvPr>
            <p:cNvGraphicFramePr>
              <a:graphicFrameLocks noChangeAspect="1"/>
            </p:cNvGraphicFramePr>
            <p:nvPr>
              <p:extLst/>
            </p:nvPr>
          </p:nvGraphicFramePr>
          <p:xfrm>
            <a:off x="7324388" y="1097475"/>
            <a:ext cx="4820284" cy="3497307"/>
          </p:xfrm>
          <a:graphic>
            <a:graphicData uri="http://schemas.openxmlformats.org/presentationml/2006/ole">
              <mc:AlternateContent xmlns:mc="http://schemas.openxmlformats.org/markup-compatibility/2006">
                <mc:Choice xmlns:v="urn:schemas-microsoft-com:vml" Requires="v">
                  <p:oleObj spid="_x0000_s68632" name="Graph" r:id="rId3" imgW="4579315" imgH="3327197" progId="Origin50.Graph">
                    <p:embed/>
                  </p:oleObj>
                </mc:Choice>
                <mc:Fallback>
                  <p:oleObj name="Graph" r:id="rId3" imgW="4579315" imgH="3327197" progId="Origin50.Graph">
                    <p:embed/>
                    <p:pic>
                      <p:nvPicPr>
                        <p:cNvPr id="88" name="Object 10">
                          <a:extLst>
                            <a:ext uri="{FF2B5EF4-FFF2-40B4-BE49-F238E27FC236}">
                              <a16:creationId xmlns:a16="http://schemas.microsoft.com/office/drawing/2014/main" id="{C0CAD02E-1F10-3791-56AF-2496331AAE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4388" y="1097475"/>
                          <a:ext cx="4820284" cy="3497307"/>
                        </a:xfrm>
                        <a:prstGeom prst="rect">
                          <a:avLst/>
                        </a:prstGeom>
                        <a:noFill/>
                      </p:spPr>
                    </p:pic>
                  </p:oleObj>
                </mc:Fallback>
              </mc:AlternateContent>
            </a:graphicData>
          </a:graphic>
        </p:graphicFrame>
        <p:sp>
          <p:nvSpPr>
            <p:cNvPr id="73" name="TextBox 72">
              <a:extLst>
                <a:ext uri="{FF2B5EF4-FFF2-40B4-BE49-F238E27FC236}">
                  <a16:creationId xmlns:a16="http://schemas.microsoft.com/office/drawing/2014/main" id="{986CE9BC-F570-D4E2-AB3C-9F5FDC396543}"/>
                </a:ext>
              </a:extLst>
            </p:cNvPr>
            <p:cNvSpPr txBox="1"/>
            <p:nvPr/>
          </p:nvSpPr>
          <p:spPr>
            <a:xfrm>
              <a:off x="10723187" y="1432516"/>
              <a:ext cx="1179786" cy="379108"/>
            </a:xfrm>
            <a:prstGeom prst="rect">
              <a:avLst/>
            </a:prstGeom>
            <a:noFill/>
          </p:spPr>
          <p:txBody>
            <a:bodyPr wrap="square">
              <a:spAutoFit/>
            </a:bodyPr>
            <a:lstStyle/>
            <a:p>
              <a:r>
                <a:rPr lang="en-US" sz="1800" err="1">
                  <a:solidFill>
                    <a:srgbClr val="FF3300"/>
                  </a:solidFill>
                </a:rPr>
                <a:t>v</a:t>
              </a:r>
              <a:r>
                <a:rPr lang="en-US" sz="1800" baseline="-25000" err="1">
                  <a:solidFill>
                    <a:srgbClr val="FF3300"/>
                  </a:solidFill>
                </a:rPr>
                <a:t>n</a:t>
              </a:r>
              <a:r>
                <a:rPr lang="en-US" sz="1800">
                  <a:solidFill>
                    <a:srgbClr val="FF3300"/>
                  </a:solidFill>
                </a:rPr>
                <a:t>=85 m/s</a:t>
              </a:r>
              <a:endParaRPr lang="ru-RU"/>
            </a:p>
          </p:txBody>
        </p:sp>
      </p:grpSp>
      <p:graphicFrame>
        <p:nvGraphicFramePr>
          <p:cNvPr id="74" name="Object 12">
            <a:extLst>
              <a:ext uri="{FF2B5EF4-FFF2-40B4-BE49-F238E27FC236}">
                <a16:creationId xmlns:a16="http://schemas.microsoft.com/office/drawing/2014/main" id="{9115B960-A121-9190-9F18-D5C951EF48F6}"/>
              </a:ext>
            </a:extLst>
          </p:cNvPr>
          <p:cNvGraphicFramePr>
            <a:graphicFrameLocks noChangeAspect="1"/>
          </p:cNvGraphicFramePr>
          <p:nvPr>
            <p:extLst>
              <p:ext uri="{D42A27DB-BD31-4B8C-83A1-F6EECF244321}">
                <p14:modId xmlns:p14="http://schemas.microsoft.com/office/powerpoint/2010/main" val="4038734779"/>
              </p:ext>
            </p:extLst>
          </p:nvPr>
        </p:nvGraphicFramePr>
        <p:xfrm>
          <a:off x="838199" y="1308137"/>
          <a:ext cx="5907147" cy="4645929"/>
        </p:xfrm>
        <a:graphic>
          <a:graphicData uri="http://schemas.openxmlformats.org/presentationml/2006/ole">
            <mc:AlternateContent xmlns:mc="http://schemas.openxmlformats.org/markup-compatibility/2006">
              <mc:Choice xmlns:v="urn:schemas-microsoft-com:vml" Requires="v">
                <p:oleObj spid="_x0000_s68633" name="Graph" r:id="rId5" imgW="4430880" imgH="3486240" progId="Origin50.Graph">
                  <p:embed/>
                </p:oleObj>
              </mc:Choice>
              <mc:Fallback>
                <p:oleObj name="Graph" r:id="rId5" imgW="4430880" imgH="3486240" progId="Origin50.Graph">
                  <p:embed/>
                  <p:pic>
                    <p:nvPicPr>
                      <p:cNvPr id="139" name="Object 12">
                        <a:extLst>
                          <a:ext uri="{FF2B5EF4-FFF2-40B4-BE49-F238E27FC236}">
                            <a16:creationId xmlns:a16="http://schemas.microsoft.com/office/drawing/2014/main" id="{9115B960-A121-9190-9F18-D5C951EF48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199" y="1308137"/>
                        <a:ext cx="5907147" cy="4645929"/>
                      </a:xfrm>
                      <a:prstGeom prst="rect">
                        <a:avLst/>
                      </a:prstGeom>
                      <a:noFill/>
                      <a:ln>
                        <a:noFill/>
                      </a:ln>
                      <a:effectLst/>
                    </p:spPr>
                  </p:pic>
                </p:oleObj>
              </mc:Fallback>
            </mc:AlternateContent>
          </a:graphicData>
        </a:graphic>
      </p:graphicFrame>
      <p:sp>
        <p:nvSpPr>
          <p:cNvPr id="3" name="Номер слайда 2"/>
          <p:cNvSpPr>
            <a:spLocks noGrp="1"/>
          </p:cNvSpPr>
          <p:nvPr>
            <p:ph type="sldNum" sz="quarter" idx="12"/>
          </p:nvPr>
        </p:nvSpPr>
        <p:spPr/>
        <p:txBody>
          <a:bodyPr/>
          <a:lstStyle/>
          <a:p>
            <a:fld id="{1DE01969-94A4-40D7-99FB-CC04F57F5503}" type="slidenum">
              <a:rPr lang="ru-RU" smtClean="0"/>
              <a:pPr/>
              <a:t>29</a:t>
            </a:fld>
            <a:endParaRPr lang="ru-RU" dirty="0"/>
          </a:p>
        </p:txBody>
      </p:sp>
    </p:spTree>
    <p:extLst>
      <p:ext uri="{BB962C8B-B14F-4D97-AF65-F5344CB8AC3E}">
        <p14:creationId xmlns:p14="http://schemas.microsoft.com/office/powerpoint/2010/main" val="11874741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dirty="0"/>
              <a:t>Основные характеристики нейтрона</a:t>
            </a:r>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dirty="0" smtClean="0"/>
              <a:t>Семинар ОМУС в Доме ученых ОИЯИ, Незванов А.Ю.</a:t>
            </a:r>
            <a:endParaRPr lang="ru-RU" dirty="0"/>
          </a:p>
        </p:txBody>
      </p:sp>
      <mc:AlternateContent xmlns:mc="http://schemas.openxmlformats.org/markup-compatibility/2006">
        <mc:Choice xmlns:a14="http://schemas.microsoft.com/office/drawing/2010/main" Requires="a14">
          <p:graphicFrame>
            <p:nvGraphicFramePr>
              <p:cNvPr id="10" name="Таблица 9"/>
              <p:cNvGraphicFramePr>
                <a:graphicFrameLocks noGrp="1"/>
              </p:cNvGraphicFramePr>
              <p:nvPr>
                <p:extLst>
                  <p:ext uri="{D42A27DB-BD31-4B8C-83A1-F6EECF244321}">
                    <p14:modId xmlns:p14="http://schemas.microsoft.com/office/powerpoint/2010/main" val="4289415690"/>
                  </p:ext>
                </p:extLst>
              </p:nvPr>
            </p:nvGraphicFramePr>
            <p:xfrm>
              <a:off x="838197" y="1062237"/>
              <a:ext cx="10515604" cy="5001768"/>
            </p:xfrm>
            <a:graphic>
              <a:graphicData uri="http://schemas.openxmlformats.org/drawingml/2006/table">
                <a:tbl>
                  <a:tblPr firstRow="1" bandRow="1">
                    <a:tableStyleId>{5C22544A-7EE6-4342-B048-85BDC9FD1C3A}</a:tableStyleId>
                  </a:tblPr>
                  <a:tblGrid>
                    <a:gridCol w="2628901">
                      <a:extLst>
                        <a:ext uri="{9D8B030D-6E8A-4147-A177-3AD203B41FA5}">
                          <a16:colId xmlns:a16="http://schemas.microsoft.com/office/drawing/2014/main" val="1156118925"/>
                        </a:ext>
                      </a:extLst>
                    </a:gridCol>
                    <a:gridCol w="2628901">
                      <a:extLst>
                        <a:ext uri="{9D8B030D-6E8A-4147-A177-3AD203B41FA5}">
                          <a16:colId xmlns:a16="http://schemas.microsoft.com/office/drawing/2014/main" val="3666861446"/>
                        </a:ext>
                      </a:extLst>
                    </a:gridCol>
                    <a:gridCol w="2628901">
                      <a:extLst>
                        <a:ext uri="{9D8B030D-6E8A-4147-A177-3AD203B41FA5}">
                          <a16:colId xmlns:a16="http://schemas.microsoft.com/office/drawing/2014/main" val="2169450183"/>
                        </a:ext>
                      </a:extLst>
                    </a:gridCol>
                    <a:gridCol w="2628901">
                      <a:extLst>
                        <a:ext uri="{9D8B030D-6E8A-4147-A177-3AD203B41FA5}">
                          <a16:colId xmlns:a16="http://schemas.microsoft.com/office/drawing/2014/main" val="734449977"/>
                        </a:ext>
                      </a:extLst>
                    </a:gridCol>
                  </a:tblGrid>
                  <a:tr h="336737">
                    <a:tc>
                      <a:txBody>
                        <a:bodyPr/>
                        <a:lstStyle/>
                        <a:p>
                          <a:pPr algn="ctr"/>
                          <a:endParaRPr lang="ru-RU" sz="1900" dirty="0">
                            <a:latin typeface="Palatino Linotype" panose="02040502050505030304" pitchFamily="18" charset="0"/>
                          </a:endParaRPr>
                        </a:p>
                      </a:txBody>
                      <a:tcPr marL="82296" marR="82296" marT="41148" marB="41148" anchor="ctr"/>
                    </a:tc>
                    <a:tc>
                      <a:txBody>
                        <a:bodyPr/>
                        <a:lstStyle/>
                        <a:p>
                          <a:pPr algn="ctr"/>
                          <a:r>
                            <a:rPr lang="ru-RU" sz="1900" dirty="0" smtClean="0">
                              <a:latin typeface="Palatino Linotype" panose="02040502050505030304" pitchFamily="18" charset="0"/>
                            </a:rPr>
                            <a:t>Протон</a:t>
                          </a:r>
                          <a:endParaRPr lang="ru-RU" sz="1900" dirty="0">
                            <a:latin typeface="Palatino Linotype" panose="02040502050505030304" pitchFamily="18" charset="0"/>
                          </a:endParaRPr>
                        </a:p>
                      </a:txBody>
                      <a:tcPr marL="82296" marR="82296" marT="41148" marB="41148" anchor="ctr">
                        <a:lnR w="12700" cap="flat" cmpd="sng" algn="ctr">
                          <a:solidFill>
                            <a:schemeClr val="tx1"/>
                          </a:solidFill>
                          <a:prstDash val="solid"/>
                          <a:round/>
                          <a:headEnd type="none" w="med" len="med"/>
                          <a:tailEnd type="none" w="med" len="med"/>
                        </a:lnR>
                      </a:tcPr>
                    </a:tc>
                    <a:tc>
                      <a:txBody>
                        <a:bodyPr/>
                        <a:lstStyle/>
                        <a:p>
                          <a:pPr algn="ctr"/>
                          <a:r>
                            <a:rPr lang="ru-RU" sz="1900" b="1" dirty="0" smtClean="0">
                              <a:latin typeface="Palatino Linotype" panose="02040502050505030304" pitchFamily="18" charset="0"/>
                            </a:rPr>
                            <a:t>Нейтрон</a:t>
                          </a:r>
                          <a:endParaRPr lang="ru-RU" sz="1900" b="1"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ru-RU" sz="1900" dirty="0" smtClean="0">
                              <a:latin typeface="Palatino Linotype" panose="02040502050505030304" pitchFamily="18" charset="0"/>
                            </a:rPr>
                            <a:t>Электрон</a:t>
                          </a:r>
                          <a:endParaRPr lang="ru-RU" sz="1900"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362142144"/>
                      </a:ext>
                    </a:extLst>
                  </a:tr>
                  <a:tr h="336737">
                    <a:tc>
                      <a:txBody>
                        <a:bodyPr/>
                        <a:lstStyle/>
                        <a:p>
                          <a:pPr algn="ctr"/>
                          <a:r>
                            <a:rPr lang="ru-RU" sz="1900" dirty="0" smtClean="0">
                              <a:latin typeface="Palatino Linotype" panose="02040502050505030304" pitchFamily="18" charset="0"/>
                            </a:rPr>
                            <a:t>Масса, МэВ</a:t>
                          </a:r>
                          <a:endParaRPr lang="ru-RU" sz="1900" dirty="0">
                            <a:latin typeface="Palatino Linotype" panose="02040502050505030304" pitchFamily="18" charset="0"/>
                          </a:endParaRPr>
                        </a:p>
                      </a:txBody>
                      <a:tcPr marL="82296" marR="82296" marT="41148" marB="41148" anchor="ctr"/>
                    </a:tc>
                    <a:tc>
                      <a:txBody>
                        <a:bodyPr/>
                        <a:lstStyle/>
                        <a:p>
                          <a:pPr algn="ctr"/>
                          <a:r>
                            <a:rPr lang="ru-RU" sz="1900" dirty="0" smtClean="0">
                              <a:latin typeface="Palatino Linotype" panose="02040502050505030304" pitchFamily="18" charset="0"/>
                            </a:rPr>
                            <a:t>938,28</a:t>
                          </a:r>
                          <a:endParaRPr lang="ru-RU" sz="1900" dirty="0">
                            <a:latin typeface="Palatino Linotype" panose="02040502050505030304" pitchFamily="18" charset="0"/>
                          </a:endParaRPr>
                        </a:p>
                      </a:txBody>
                      <a:tcPr marL="82296" marR="82296" marT="41148" marB="41148" anchor="ctr">
                        <a:lnR w="12700" cap="flat" cmpd="sng" algn="ctr">
                          <a:solidFill>
                            <a:schemeClr val="tx1"/>
                          </a:solidFill>
                          <a:prstDash val="solid"/>
                          <a:round/>
                          <a:headEnd type="none" w="med" len="med"/>
                          <a:tailEnd type="none" w="med" len="med"/>
                        </a:lnR>
                      </a:tcPr>
                    </a:tc>
                    <a:tc>
                      <a:txBody>
                        <a:bodyPr/>
                        <a:lstStyle/>
                        <a:p>
                          <a:pPr algn="ctr"/>
                          <a:r>
                            <a:rPr lang="ru-RU" sz="1900" b="1" dirty="0" smtClean="0">
                              <a:latin typeface="Palatino Linotype" panose="02040502050505030304" pitchFamily="18" charset="0"/>
                            </a:rPr>
                            <a:t>939,57</a:t>
                          </a:r>
                          <a:endParaRPr lang="ru-RU" sz="1900" b="1"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ru-RU" sz="1900" dirty="0" smtClean="0">
                              <a:latin typeface="Palatino Linotype" panose="02040502050505030304" pitchFamily="18" charset="0"/>
                            </a:rPr>
                            <a:t>0,511</a:t>
                          </a:r>
                          <a:endParaRPr lang="ru-RU" sz="1900"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00672802"/>
                      </a:ext>
                    </a:extLst>
                  </a:tr>
                  <a:tr h="867582">
                    <a:tc>
                      <a:txBody>
                        <a:bodyPr/>
                        <a:lstStyle/>
                        <a:p>
                          <a:pPr algn="ctr"/>
                          <a:r>
                            <a:rPr lang="ru-RU" sz="1900" dirty="0" smtClean="0">
                              <a:latin typeface="Palatino Linotype" panose="02040502050505030304" pitchFamily="18" charset="0"/>
                            </a:rPr>
                            <a:t>Электрический заряд (в единицах заряда электрона)</a:t>
                          </a:r>
                          <a:endParaRPr lang="ru-RU" sz="1900" dirty="0">
                            <a:latin typeface="Palatino Linotype" panose="02040502050505030304" pitchFamily="18" charset="0"/>
                          </a:endParaRPr>
                        </a:p>
                      </a:txBody>
                      <a:tcPr marL="82296" marR="82296" marT="41148" marB="41148" anchor="ctr"/>
                    </a:tc>
                    <a:tc>
                      <a:txBody>
                        <a:bodyPr/>
                        <a:lstStyle/>
                        <a:p>
                          <a:pPr algn="ctr"/>
                          <a:r>
                            <a:rPr lang="ru-RU" sz="1900" dirty="0" smtClean="0">
                              <a:latin typeface="Palatino Linotype" panose="02040502050505030304" pitchFamily="18" charset="0"/>
                            </a:rPr>
                            <a:t>+1</a:t>
                          </a:r>
                          <a:endParaRPr lang="ru-RU" sz="1900" dirty="0">
                            <a:latin typeface="Palatino Linotype" panose="02040502050505030304" pitchFamily="18" charset="0"/>
                          </a:endParaRPr>
                        </a:p>
                      </a:txBody>
                      <a:tcPr marL="82296" marR="82296" marT="41148" marB="41148" anchor="ctr">
                        <a:lnR w="12700" cap="flat" cmpd="sng" algn="ctr">
                          <a:solidFill>
                            <a:schemeClr val="tx1"/>
                          </a:solidFill>
                          <a:prstDash val="solid"/>
                          <a:round/>
                          <a:headEnd type="none" w="med" len="med"/>
                          <a:tailEnd type="none" w="med" len="med"/>
                        </a:lnR>
                      </a:tcPr>
                    </a:tc>
                    <a:tc>
                      <a:txBody>
                        <a:bodyPr/>
                        <a:lstStyle/>
                        <a:p>
                          <a:pPr algn="ctr"/>
                          <a:r>
                            <a:rPr lang="ru-RU" sz="1900" b="1" dirty="0" smtClean="0">
                              <a:latin typeface="Palatino Linotype" panose="02040502050505030304" pitchFamily="18" charset="0"/>
                            </a:rPr>
                            <a:t>0</a:t>
                          </a:r>
                          <a:endParaRPr lang="ru-RU" sz="1900" b="1"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ru-RU" sz="1900" dirty="0" smtClean="0">
                              <a:latin typeface="Palatino Linotype" panose="02040502050505030304" pitchFamily="18" charset="0"/>
                            </a:rPr>
                            <a:t>-1</a:t>
                          </a:r>
                          <a:endParaRPr lang="ru-RU" sz="1900"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47576239"/>
                      </a:ext>
                    </a:extLst>
                  </a:tr>
                  <a:tr h="877420">
                    <a:tc>
                      <a:txBody>
                        <a:bodyPr/>
                        <a:lstStyle/>
                        <a:p>
                          <a:pPr algn="ctr"/>
                          <a:r>
                            <a:rPr lang="ru-RU" sz="1900" dirty="0" smtClean="0">
                              <a:latin typeface="Palatino Linotype" panose="02040502050505030304" pitchFamily="18" charset="0"/>
                            </a:rPr>
                            <a:t>Внутренний момент количества движения (спин,</a:t>
                          </a:r>
                          <a:r>
                            <a:rPr lang="ru-RU" sz="1900" baseline="0" dirty="0" smtClean="0">
                              <a:latin typeface="Palatino Linotype" panose="02040502050505030304" pitchFamily="18" charset="0"/>
                            </a:rPr>
                            <a:t> в единицах </a:t>
                          </a:r>
                          <a14:m>
                            <m:oMath xmlns:m="http://schemas.openxmlformats.org/officeDocument/2006/math">
                              <m:r>
                                <a:rPr lang="ru-RU" sz="1900" i="1" baseline="0" smtClean="0">
                                  <a:latin typeface="Cambria Math" panose="02040503050406030204" pitchFamily="18" charset="0"/>
                                  <a:ea typeface="Cambria Math" panose="02040503050406030204" pitchFamily="18" charset="0"/>
                                </a:rPr>
                                <m:t>ℏ</m:t>
                              </m:r>
                            </m:oMath>
                          </a14:m>
                          <a:r>
                            <a:rPr lang="ru-RU" sz="1900" baseline="0" dirty="0" smtClean="0">
                              <a:latin typeface="Palatino Linotype" panose="02040502050505030304" pitchFamily="18" charset="0"/>
                            </a:rPr>
                            <a:t>)</a:t>
                          </a:r>
                          <a:endParaRPr lang="ru-RU" sz="1900" dirty="0">
                            <a:latin typeface="Palatino Linotype" panose="02040502050505030304" pitchFamily="18" charset="0"/>
                          </a:endParaRPr>
                        </a:p>
                      </a:txBody>
                      <a:tcPr marL="82296" marR="82296" marT="41148" marB="41148" anchor="ctr"/>
                    </a:tc>
                    <a:tc>
                      <a:txBody>
                        <a:bodyPr/>
                        <a:lstStyle/>
                        <a:p>
                          <a:pPr algn="ctr"/>
                          <a:r>
                            <a:rPr lang="ru-RU" sz="1900" dirty="0" smtClean="0">
                              <a:latin typeface="Palatino Linotype" panose="02040502050505030304" pitchFamily="18" charset="0"/>
                            </a:rPr>
                            <a:t>1</a:t>
                          </a:r>
                          <a:r>
                            <a:rPr lang="en-US" sz="1900" dirty="0" smtClean="0">
                              <a:latin typeface="Palatino Linotype" panose="02040502050505030304" pitchFamily="18" charset="0"/>
                            </a:rPr>
                            <a:t>/2</a:t>
                          </a:r>
                          <a:endParaRPr lang="ru-RU" sz="1900" dirty="0">
                            <a:latin typeface="Palatino Linotype" panose="02040502050505030304" pitchFamily="18" charset="0"/>
                          </a:endParaRPr>
                        </a:p>
                      </a:txBody>
                      <a:tcPr marL="82296" marR="82296" marT="41148" marB="41148" anchor="ctr">
                        <a:lnR w="12700" cap="flat" cmpd="sng" algn="ctr">
                          <a:solidFill>
                            <a:schemeClr val="tx1"/>
                          </a:solidFill>
                          <a:prstDash val="solid"/>
                          <a:round/>
                          <a:headEnd type="none" w="med" len="med"/>
                          <a:tailEnd type="none" w="med" len="med"/>
                        </a:lnR>
                      </a:tcPr>
                    </a:tc>
                    <a:tc>
                      <a:txBody>
                        <a:bodyPr/>
                        <a:lstStyle/>
                        <a:p>
                          <a:pPr algn="ctr"/>
                          <a:r>
                            <a:rPr lang="en-US" sz="1900" b="1" dirty="0" smtClean="0">
                              <a:latin typeface="Palatino Linotype" panose="02040502050505030304" pitchFamily="18" charset="0"/>
                            </a:rPr>
                            <a:t>1/2</a:t>
                          </a:r>
                          <a:endParaRPr lang="ru-RU" sz="1900" b="1"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900" dirty="0" smtClean="0">
                              <a:latin typeface="Palatino Linotype" panose="02040502050505030304" pitchFamily="18" charset="0"/>
                            </a:rPr>
                            <a:t>1/2</a:t>
                          </a:r>
                          <a:endParaRPr lang="ru-RU" sz="1900"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96877975"/>
                      </a:ext>
                    </a:extLst>
                  </a:tr>
                  <a:tr h="3367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900" dirty="0" smtClean="0">
                              <a:latin typeface="Palatino Linotype" panose="02040502050505030304" pitchFamily="18" charset="0"/>
                            </a:rPr>
                            <a:t>Магнитный момент</a:t>
                          </a:r>
                          <a:endParaRPr lang="en-US" sz="1900" dirty="0" smtClean="0">
                            <a:latin typeface="Palatino Linotype" panose="0204050205050503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1900" dirty="0" smtClean="0">
                              <a:latin typeface="Palatino Linotype" panose="02040502050505030304" pitchFamily="18" charset="0"/>
                            </a:rPr>
                            <a:t>(в единицах ядерного магнетона)</a:t>
                          </a:r>
                        </a:p>
                      </a:txBody>
                      <a:tcPr marL="82296" marR="82296" marT="41148" marB="41148" anchor="ctr"/>
                    </a:tc>
                    <a:tc>
                      <a:txBody>
                        <a:bodyPr/>
                        <a:lstStyle/>
                        <a:p>
                          <a:pPr algn="ctr"/>
                          <a:r>
                            <a:rPr lang="ru-RU" sz="1900" dirty="0" smtClean="0">
                              <a:latin typeface="Palatino Linotype" panose="02040502050505030304" pitchFamily="18" charset="0"/>
                            </a:rPr>
                            <a:t>+2,79</a:t>
                          </a:r>
                          <a:endParaRPr lang="ru-RU" sz="1900" dirty="0">
                            <a:latin typeface="Palatino Linotype" panose="02040502050505030304" pitchFamily="18" charset="0"/>
                          </a:endParaRPr>
                        </a:p>
                      </a:txBody>
                      <a:tcPr marL="82296" marR="82296" marT="41148" marB="41148" anchor="ctr">
                        <a:lnR w="12700" cap="flat" cmpd="sng" algn="ctr">
                          <a:solidFill>
                            <a:schemeClr val="tx1"/>
                          </a:solidFill>
                          <a:prstDash val="solid"/>
                          <a:round/>
                          <a:headEnd type="none" w="med" len="med"/>
                          <a:tailEnd type="none" w="med" len="med"/>
                        </a:lnR>
                      </a:tcPr>
                    </a:tc>
                    <a:tc>
                      <a:txBody>
                        <a:bodyPr/>
                        <a:lstStyle/>
                        <a:p>
                          <a:pPr algn="ctr"/>
                          <a:r>
                            <a:rPr lang="ru-RU" sz="1900" b="1" dirty="0" smtClean="0">
                              <a:latin typeface="Palatino Linotype" panose="02040502050505030304" pitchFamily="18" charset="0"/>
                            </a:rPr>
                            <a:t>-1,91</a:t>
                          </a:r>
                          <a:endParaRPr lang="ru-RU" sz="1900" b="1"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ru-RU" sz="1900"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88041563"/>
                      </a:ext>
                    </a:extLst>
                  </a:tr>
                  <a:tr h="336737">
                    <a:tc>
                      <a:txBody>
                        <a:bodyPr/>
                        <a:lstStyle/>
                        <a:p>
                          <a:pPr algn="ctr"/>
                          <a:r>
                            <a:rPr lang="ru-RU" sz="1900" dirty="0" smtClean="0">
                              <a:latin typeface="Palatino Linotype" panose="02040502050505030304" pitchFamily="18" charset="0"/>
                            </a:rPr>
                            <a:t>(в единицах магнетона Бора)</a:t>
                          </a:r>
                          <a:endParaRPr lang="ru-RU" sz="1900" dirty="0">
                            <a:latin typeface="Palatino Linotype" panose="02040502050505030304" pitchFamily="18" charset="0"/>
                          </a:endParaRPr>
                        </a:p>
                      </a:txBody>
                      <a:tcPr marL="82296" marR="82296" marT="41148" marB="41148" anchor="ctr"/>
                    </a:tc>
                    <a:tc>
                      <a:txBody>
                        <a:bodyPr/>
                        <a:lstStyle/>
                        <a:p>
                          <a:pPr algn="ctr"/>
                          <a:endParaRPr lang="ru-RU" sz="1900">
                            <a:latin typeface="Palatino Linotype" panose="02040502050505030304" pitchFamily="18" charset="0"/>
                          </a:endParaRPr>
                        </a:p>
                      </a:txBody>
                      <a:tcPr marL="82296" marR="82296" marT="41148" marB="41148" anchor="ctr">
                        <a:lnR w="12700" cap="flat" cmpd="sng" algn="ctr">
                          <a:solidFill>
                            <a:schemeClr val="tx1"/>
                          </a:solidFill>
                          <a:prstDash val="solid"/>
                          <a:round/>
                          <a:headEnd type="none" w="med" len="med"/>
                          <a:tailEnd type="none" w="med" len="med"/>
                        </a:lnR>
                      </a:tcPr>
                    </a:tc>
                    <a:tc>
                      <a:txBody>
                        <a:bodyPr/>
                        <a:lstStyle/>
                        <a:p>
                          <a:pPr algn="ctr"/>
                          <a:endParaRPr lang="ru-RU" sz="1900" b="1"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ru-RU" sz="1900" dirty="0" smtClean="0">
                              <a:latin typeface="Palatino Linotype" panose="02040502050505030304" pitchFamily="18" charset="0"/>
                            </a:rPr>
                            <a:t>1,001</a:t>
                          </a:r>
                          <a:endParaRPr lang="ru-RU" sz="1900"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58076813"/>
                      </a:ext>
                    </a:extLst>
                  </a:tr>
                  <a:tr h="336737">
                    <a:tc>
                      <a:txBody>
                        <a:bodyPr/>
                        <a:lstStyle/>
                        <a:p>
                          <a:pPr algn="ctr"/>
                          <a:r>
                            <a:rPr lang="ru-RU" sz="1900" dirty="0" smtClean="0">
                              <a:latin typeface="Palatino Linotype" panose="02040502050505030304" pitchFamily="18" charset="0"/>
                            </a:rPr>
                            <a:t>Время жизни</a:t>
                          </a:r>
                          <a:endParaRPr lang="ru-RU" sz="1900" dirty="0">
                            <a:latin typeface="Palatino Linotype" panose="02040502050505030304" pitchFamily="18" charset="0"/>
                          </a:endParaRPr>
                        </a:p>
                      </a:txBody>
                      <a:tcPr marL="82296" marR="82296" marT="41148" marB="41148" anchor="ctr"/>
                    </a:tc>
                    <a:tc>
                      <a:txBody>
                        <a:bodyPr/>
                        <a:lstStyle/>
                        <a:p>
                          <a:pPr algn="ctr"/>
                          <a:r>
                            <a:rPr lang="en-US" sz="1900" dirty="0" smtClean="0">
                              <a:latin typeface="Palatino Linotype" panose="02040502050505030304" pitchFamily="18" charset="0"/>
                            </a:rPr>
                            <a:t>&gt;</a:t>
                          </a:r>
                          <a:r>
                            <a:rPr lang="en-US" sz="1900" baseline="0" dirty="0" smtClean="0">
                              <a:latin typeface="Palatino Linotype" panose="02040502050505030304" pitchFamily="18" charset="0"/>
                            </a:rPr>
                            <a:t>10</a:t>
                          </a:r>
                          <a:r>
                            <a:rPr lang="en-US" sz="1900" baseline="30000" dirty="0" smtClean="0">
                              <a:latin typeface="Palatino Linotype" panose="02040502050505030304" pitchFamily="18" charset="0"/>
                            </a:rPr>
                            <a:t>25</a:t>
                          </a:r>
                          <a:r>
                            <a:rPr lang="en-US" sz="1900" baseline="0" dirty="0" smtClean="0">
                              <a:latin typeface="Palatino Linotype" panose="02040502050505030304" pitchFamily="18" charset="0"/>
                            </a:rPr>
                            <a:t> </a:t>
                          </a:r>
                          <a:r>
                            <a:rPr lang="ru-RU" sz="1900" baseline="0" dirty="0" smtClean="0">
                              <a:latin typeface="Palatino Linotype" panose="02040502050505030304" pitchFamily="18" charset="0"/>
                            </a:rPr>
                            <a:t>лет</a:t>
                          </a:r>
                          <a:endParaRPr lang="ru-RU" sz="1900" dirty="0">
                            <a:latin typeface="Palatino Linotype" panose="02040502050505030304" pitchFamily="18" charset="0"/>
                          </a:endParaRPr>
                        </a:p>
                      </a:txBody>
                      <a:tcPr marL="82296" marR="82296" marT="41148" marB="41148" anchor="ctr">
                        <a:lnR w="12700" cap="flat" cmpd="sng" algn="ctr">
                          <a:solidFill>
                            <a:schemeClr val="tx1"/>
                          </a:solidFill>
                          <a:prstDash val="solid"/>
                          <a:round/>
                          <a:headEnd type="none" w="med" len="med"/>
                          <a:tailEnd type="none" w="med" len="med"/>
                        </a:lnR>
                      </a:tcPr>
                    </a:tc>
                    <a:tc>
                      <a:txBody>
                        <a:bodyPr/>
                        <a:lstStyle/>
                        <a:p>
                          <a:pPr algn="ctr"/>
                          <a:r>
                            <a:rPr lang="ru-RU" sz="1900" b="1" dirty="0" smtClean="0">
                              <a:latin typeface="Palatino Linotype" panose="02040502050505030304" pitchFamily="18" charset="0"/>
                            </a:rPr>
                            <a:t>880,3 ± 1,1 с</a:t>
                          </a:r>
                          <a:endParaRPr lang="ru-RU" sz="1900" b="1"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smtClean="0">
                              <a:latin typeface="Palatino Linotype" panose="02040502050505030304" pitchFamily="18" charset="0"/>
                            </a:rPr>
                            <a:t>&gt;</a:t>
                          </a:r>
                          <a:r>
                            <a:rPr lang="ru-RU" sz="1900" dirty="0" smtClean="0">
                              <a:latin typeface="Palatino Linotype" panose="02040502050505030304" pitchFamily="18" charset="0"/>
                            </a:rPr>
                            <a:t>4,3</a:t>
                          </a:r>
                          <a:r>
                            <a:rPr lang="ru-RU" sz="1900" dirty="0" smtClean="0">
                              <a:latin typeface="Times New Roman" panose="02020603050405020304" pitchFamily="18" charset="0"/>
                              <a:cs typeface="Times New Roman" panose="02020603050405020304" pitchFamily="18" charset="0"/>
                            </a:rPr>
                            <a:t>∙</a:t>
                          </a:r>
                          <a:r>
                            <a:rPr lang="en-US" sz="1900" baseline="0" dirty="0" smtClean="0">
                              <a:latin typeface="Palatino Linotype" panose="02040502050505030304" pitchFamily="18" charset="0"/>
                            </a:rPr>
                            <a:t>10</a:t>
                          </a:r>
                          <a:r>
                            <a:rPr lang="en-US" sz="1900" baseline="30000" dirty="0" smtClean="0">
                              <a:latin typeface="Palatino Linotype" panose="02040502050505030304" pitchFamily="18" charset="0"/>
                            </a:rPr>
                            <a:t>2</a:t>
                          </a:r>
                          <a:r>
                            <a:rPr lang="ru-RU" sz="1900" baseline="30000" dirty="0" smtClean="0">
                              <a:latin typeface="Palatino Linotype" panose="02040502050505030304" pitchFamily="18" charset="0"/>
                            </a:rPr>
                            <a:t>3</a:t>
                          </a:r>
                          <a:r>
                            <a:rPr lang="en-US" sz="1900" baseline="0" dirty="0" smtClean="0">
                              <a:latin typeface="Palatino Linotype" panose="02040502050505030304" pitchFamily="18" charset="0"/>
                            </a:rPr>
                            <a:t> </a:t>
                          </a:r>
                          <a:r>
                            <a:rPr lang="ru-RU" sz="1900" baseline="0" dirty="0" smtClean="0">
                              <a:latin typeface="Palatino Linotype" panose="02040502050505030304" pitchFamily="18" charset="0"/>
                            </a:rPr>
                            <a:t>лет</a:t>
                          </a:r>
                          <a:endParaRPr lang="ru-RU" sz="1900" dirty="0" smtClean="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15745994"/>
                      </a:ext>
                    </a:extLst>
                  </a:tr>
                  <a:tr h="336737">
                    <a:tc>
                      <a:txBody>
                        <a:bodyPr/>
                        <a:lstStyle/>
                        <a:p>
                          <a:pPr algn="ctr"/>
                          <a:r>
                            <a:rPr lang="ru-RU" sz="1900" dirty="0" smtClean="0">
                              <a:latin typeface="Palatino Linotype" panose="02040502050505030304" pitchFamily="18" charset="0"/>
                            </a:rPr>
                            <a:t>Тип распада</a:t>
                          </a:r>
                          <a:endParaRPr lang="ru-RU" sz="1900" dirty="0">
                            <a:latin typeface="Palatino Linotype" panose="02040502050505030304" pitchFamily="18" charset="0"/>
                          </a:endParaRPr>
                        </a:p>
                      </a:txBody>
                      <a:tcPr marL="82296" marR="82296" marT="41148" marB="41148" anchor="ctr"/>
                    </a:tc>
                    <a:tc>
                      <a:txBody>
                        <a:bodyPr/>
                        <a:lstStyle/>
                        <a:p>
                          <a:pPr algn="ctr"/>
                          <a:endParaRPr lang="ru-RU" sz="1900">
                            <a:latin typeface="Palatino Linotype" panose="02040502050505030304" pitchFamily="18" charset="0"/>
                          </a:endParaRPr>
                        </a:p>
                      </a:txBody>
                      <a:tcPr marL="82296" marR="82296" marT="41148" marB="41148" anchor="ctr">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Group"/>
                              </m:oMathParaPr>
                              <m:oMath xmlns:m="http://schemas.openxmlformats.org/officeDocument/2006/math">
                                <m:r>
                                  <a:rPr lang="en-US" sz="1900" b="1" i="1" smtClean="0">
                                    <a:latin typeface="Cambria Math" panose="02040503050406030204" pitchFamily="18" charset="0"/>
                                  </a:rPr>
                                  <m:t>𝒑</m:t>
                                </m:r>
                                <m:sSup>
                                  <m:sSupPr>
                                    <m:ctrlPr>
                                      <a:rPr lang="en-US" sz="1900" b="1" i="1" smtClean="0">
                                        <a:latin typeface="Cambria Math" panose="02040503050406030204" pitchFamily="18" charset="0"/>
                                      </a:rPr>
                                    </m:ctrlPr>
                                  </m:sSupPr>
                                  <m:e>
                                    <m:r>
                                      <a:rPr lang="en-US" sz="1900" b="1" i="1" smtClean="0">
                                        <a:latin typeface="Cambria Math" panose="02040503050406030204" pitchFamily="18" charset="0"/>
                                      </a:rPr>
                                      <m:t>𝒆</m:t>
                                    </m:r>
                                  </m:e>
                                  <m:sup>
                                    <m:r>
                                      <a:rPr lang="en-US" sz="1900" b="1" i="1" smtClean="0">
                                        <a:latin typeface="Cambria Math" panose="02040503050406030204" pitchFamily="18" charset="0"/>
                                      </a:rPr>
                                      <m:t>−</m:t>
                                    </m:r>
                                  </m:sup>
                                </m:sSup>
                                <m:sSub>
                                  <m:sSubPr>
                                    <m:ctrlPr>
                                      <a:rPr lang="en-US" sz="1900" b="1" i="1" smtClean="0">
                                        <a:latin typeface="Cambria Math" panose="02040503050406030204" pitchFamily="18" charset="0"/>
                                      </a:rPr>
                                    </m:ctrlPr>
                                  </m:sSubPr>
                                  <m:e>
                                    <m:acc>
                                      <m:accPr>
                                        <m:chr m:val="̅"/>
                                        <m:ctrlPr>
                                          <a:rPr lang="en-US" sz="1900" b="1" i="1" smtClean="0">
                                            <a:latin typeface="Cambria Math" panose="02040503050406030204" pitchFamily="18" charset="0"/>
                                          </a:rPr>
                                        </m:ctrlPr>
                                      </m:accPr>
                                      <m:e>
                                        <m:r>
                                          <a:rPr lang="en-US" sz="1900" b="1" i="1" smtClean="0">
                                            <a:latin typeface="Cambria Math" panose="02040503050406030204" pitchFamily="18" charset="0"/>
                                            <a:ea typeface="Cambria Math" panose="02040503050406030204" pitchFamily="18" charset="0"/>
                                          </a:rPr>
                                          <m:t>𝝂</m:t>
                                        </m:r>
                                      </m:e>
                                    </m:acc>
                                  </m:e>
                                  <m:sub>
                                    <m:r>
                                      <a:rPr lang="en-US" sz="1900" b="1" i="1" smtClean="0">
                                        <a:latin typeface="Cambria Math" panose="02040503050406030204" pitchFamily="18" charset="0"/>
                                      </a:rPr>
                                      <m:t>𝒆</m:t>
                                    </m:r>
                                  </m:sub>
                                </m:sSub>
                              </m:oMath>
                            </m:oMathPara>
                          </a14:m>
                          <a:endParaRPr lang="ru-RU" sz="1900" b="1"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endParaRPr lang="ru-RU" sz="1900"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07916646"/>
                      </a:ext>
                    </a:extLst>
                  </a:tr>
                </a:tbl>
              </a:graphicData>
            </a:graphic>
          </p:graphicFrame>
        </mc:Choice>
        <mc:Fallback>
          <p:graphicFrame>
            <p:nvGraphicFramePr>
              <p:cNvPr id="10" name="Таблица 9"/>
              <p:cNvGraphicFramePr>
                <a:graphicFrameLocks noGrp="1"/>
              </p:cNvGraphicFramePr>
              <p:nvPr>
                <p:extLst>
                  <p:ext uri="{D42A27DB-BD31-4B8C-83A1-F6EECF244321}">
                    <p14:modId xmlns:p14="http://schemas.microsoft.com/office/powerpoint/2010/main" val="4289415690"/>
                  </p:ext>
                </p:extLst>
              </p:nvPr>
            </p:nvGraphicFramePr>
            <p:xfrm>
              <a:off x="838197" y="1062237"/>
              <a:ext cx="10515604" cy="5001768"/>
            </p:xfrm>
            <a:graphic>
              <a:graphicData uri="http://schemas.openxmlformats.org/drawingml/2006/table">
                <a:tbl>
                  <a:tblPr firstRow="1" bandRow="1">
                    <a:tableStyleId>{5C22544A-7EE6-4342-B048-85BDC9FD1C3A}</a:tableStyleId>
                  </a:tblPr>
                  <a:tblGrid>
                    <a:gridCol w="2628901">
                      <a:extLst>
                        <a:ext uri="{9D8B030D-6E8A-4147-A177-3AD203B41FA5}">
                          <a16:colId xmlns:a16="http://schemas.microsoft.com/office/drawing/2014/main" val="1156118925"/>
                        </a:ext>
                      </a:extLst>
                    </a:gridCol>
                    <a:gridCol w="2628901">
                      <a:extLst>
                        <a:ext uri="{9D8B030D-6E8A-4147-A177-3AD203B41FA5}">
                          <a16:colId xmlns:a16="http://schemas.microsoft.com/office/drawing/2014/main" val="3666861446"/>
                        </a:ext>
                      </a:extLst>
                    </a:gridCol>
                    <a:gridCol w="2628901">
                      <a:extLst>
                        <a:ext uri="{9D8B030D-6E8A-4147-A177-3AD203B41FA5}">
                          <a16:colId xmlns:a16="http://schemas.microsoft.com/office/drawing/2014/main" val="2169450183"/>
                        </a:ext>
                      </a:extLst>
                    </a:gridCol>
                    <a:gridCol w="2628901">
                      <a:extLst>
                        <a:ext uri="{9D8B030D-6E8A-4147-A177-3AD203B41FA5}">
                          <a16:colId xmlns:a16="http://schemas.microsoft.com/office/drawing/2014/main" val="734449977"/>
                        </a:ext>
                      </a:extLst>
                    </a:gridCol>
                  </a:tblGrid>
                  <a:tr h="371856">
                    <a:tc>
                      <a:txBody>
                        <a:bodyPr/>
                        <a:lstStyle/>
                        <a:p>
                          <a:pPr algn="ctr"/>
                          <a:endParaRPr lang="ru-RU" sz="1900" dirty="0">
                            <a:latin typeface="Palatino Linotype" panose="02040502050505030304" pitchFamily="18" charset="0"/>
                          </a:endParaRPr>
                        </a:p>
                      </a:txBody>
                      <a:tcPr marL="82296" marR="82296" marT="41148" marB="41148" anchor="ctr"/>
                    </a:tc>
                    <a:tc>
                      <a:txBody>
                        <a:bodyPr/>
                        <a:lstStyle/>
                        <a:p>
                          <a:pPr algn="ctr"/>
                          <a:r>
                            <a:rPr lang="ru-RU" sz="1900" dirty="0" smtClean="0">
                              <a:latin typeface="Palatino Linotype" panose="02040502050505030304" pitchFamily="18" charset="0"/>
                            </a:rPr>
                            <a:t>Протон</a:t>
                          </a:r>
                          <a:endParaRPr lang="ru-RU" sz="1900" dirty="0">
                            <a:latin typeface="Palatino Linotype" panose="02040502050505030304" pitchFamily="18" charset="0"/>
                          </a:endParaRPr>
                        </a:p>
                      </a:txBody>
                      <a:tcPr marL="82296" marR="82296" marT="41148" marB="41148" anchor="ctr">
                        <a:lnR w="12700" cap="flat" cmpd="sng" algn="ctr">
                          <a:solidFill>
                            <a:schemeClr val="tx1"/>
                          </a:solidFill>
                          <a:prstDash val="solid"/>
                          <a:round/>
                          <a:headEnd type="none" w="med" len="med"/>
                          <a:tailEnd type="none" w="med" len="med"/>
                        </a:lnR>
                      </a:tcPr>
                    </a:tc>
                    <a:tc>
                      <a:txBody>
                        <a:bodyPr/>
                        <a:lstStyle/>
                        <a:p>
                          <a:pPr algn="ctr"/>
                          <a:r>
                            <a:rPr lang="ru-RU" sz="1900" b="1" dirty="0" smtClean="0">
                              <a:latin typeface="Palatino Linotype" panose="02040502050505030304" pitchFamily="18" charset="0"/>
                            </a:rPr>
                            <a:t>Нейтрон</a:t>
                          </a:r>
                          <a:endParaRPr lang="ru-RU" sz="1900" b="1"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ru-RU" sz="1900" dirty="0" smtClean="0">
                              <a:latin typeface="Palatino Linotype" panose="02040502050505030304" pitchFamily="18" charset="0"/>
                            </a:rPr>
                            <a:t>Электрон</a:t>
                          </a:r>
                          <a:endParaRPr lang="ru-RU" sz="1900"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362142144"/>
                      </a:ext>
                    </a:extLst>
                  </a:tr>
                  <a:tr h="371856">
                    <a:tc>
                      <a:txBody>
                        <a:bodyPr/>
                        <a:lstStyle/>
                        <a:p>
                          <a:pPr algn="ctr"/>
                          <a:r>
                            <a:rPr lang="ru-RU" sz="1900" dirty="0" smtClean="0">
                              <a:latin typeface="Palatino Linotype" panose="02040502050505030304" pitchFamily="18" charset="0"/>
                            </a:rPr>
                            <a:t>Масса, МэВ</a:t>
                          </a:r>
                          <a:endParaRPr lang="ru-RU" sz="1900" dirty="0">
                            <a:latin typeface="Palatino Linotype" panose="02040502050505030304" pitchFamily="18" charset="0"/>
                          </a:endParaRPr>
                        </a:p>
                      </a:txBody>
                      <a:tcPr marL="82296" marR="82296" marT="41148" marB="41148" anchor="ctr"/>
                    </a:tc>
                    <a:tc>
                      <a:txBody>
                        <a:bodyPr/>
                        <a:lstStyle/>
                        <a:p>
                          <a:pPr algn="ctr"/>
                          <a:r>
                            <a:rPr lang="ru-RU" sz="1900" dirty="0" smtClean="0">
                              <a:latin typeface="Palatino Linotype" panose="02040502050505030304" pitchFamily="18" charset="0"/>
                            </a:rPr>
                            <a:t>938,28</a:t>
                          </a:r>
                          <a:endParaRPr lang="ru-RU" sz="1900" dirty="0">
                            <a:latin typeface="Palatino Linotype" panose="02040502050505030304" pitchFamily="18" charset="0"/>
                          </a:endParaRPr>
                        </a:p>
                      </a:txBody>
                      <a:tcPr marL="82296" marR="82296" marT="41148" marB="41148" anchor="ctr">
                        <a:lnR w="12700" cap="flat" cmpd="sng" algn="ctr">
                          <a:solidFill>
                            <a:schemeClr val="tx1"/>
                          </a:solidFill>
                          <a:prstDash val="solid"/>
                          <a:round/>
                          <a:headEnd type="none" w="med" len="med"/>
                          <a:tailEnd type="none" w="med" len="med"/>
                        </a:lnR>
                      </a:tcPr>
                    </a:tc>
                    <a:tc>
                      <a:txBody>
                        <a:bodyPr/>
                        <a:lstStyle/>
                        <a:p>
                          <a:pPr algn="ctr"/>
                          <a:r>
                            <a:rPr lang="ru-RU" sz="1900" b="1" dirty="0" smtClean="0">
                              <a:latin typeface="Palatino Linotype" panose="02040502050505030304" pitchFamily="18" charset="0"/>
                            </a:rPr>
                            <a:t>939,57</a:t>
                          </a:r>
                          <a:endParaRPr lang="ru-RU" sz="1900" b="1"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ru-RU" sz="1900" dirty="0" smtClean="0">
                              <a:latin typeface="Palatino Linotype" panose="02040502050505030304" pitchFamily="18" charset="0"/>
                            </a:rPr>
                            <a:t>0,511</a:t>
                          </a:r>
                          <a:endParaRPr lang="ru-RU" sz="1900"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00672802"/>
                      </a:ext>
                    </a:extLst>
                  </a:tr>
                  <a:tr h="950976">
                    <a:tc>
                      <a:txBody>
                        <a:bodyPr/>
                        <a:lstStyle/>
                        <a:p>
                          <a:pPr algn="ctr"/>
                          <a:r>
                            <a:rPr lang="ru-RU" sz="1900" dirty="0" smtClean="0">
                              <a:latin typeface="Palatino Linotype" panose="02040502050505030304" pitchFamily="18" charset="0"/>
                            </a:rPr>
                            <a:t>Электрический заряд (в единицах заряда электрона)</a:t>
                          </a:r>
                          <a:endParaRPr lang="ru-RU" sz="1900" dirty="0">
                            <a:latin typeface="Palatino Linotype" panose="02040502050505030304" pitchFamily="18" charset="0"/>
                          </a:endParaRPr>
                        </a:p>
                      </a:txBody>
                      <a:tcPr marL="82296" marR="82296" marT="41148" marB="41148" anchor="ctr"/>
                    </a:tc>
                    <a:tc>
                      <a:txBody>
                        <a:bodyPr/>
                        <a:lstStyle/>
                        <a:p>
                          <a:pPr algn="ctr"/>
                          <a:r>
                            <a:rPr lang="ru-RU" sz="1900" dirty="0" smtClean="0">
                              <a:latin typeface="Palatino Linotype" panose="02040502050505030304" pitchFamily="18" charset="0"/>
                            </a:rPr>
                            <a:t>+1</a:t>
                          </a:r>
                          <a:endParaRPr lang="ru-RU" sz="1900" dirty="0">
                            <a:latin typeface="Palatino Linotype" panose="02040502050505030304" pitchFamily="18" charset="0"/>
                          </a:endParaRPr>
                        </a:p>
                      </a:txBody>
                      <a:tcPr marL="82296" marR="82296" marT="41148" marB="41148" anchor="ctr">
                        <a:lnR w="12700" cap="flat" cmpd="sng" algn="ctr">
                          <a:solidFill>
                            <a:schemeClr val="tx1"/>
                          </a:solidFill>
                          <a:prstDash val="solid"/>
                          <a:round/>
                          <a:headEnd type="none" w="med" len="med"/>
                          <a:tailEnd type="none" w="med" len="med"/>
                        </a:lnR>
                      </a:tcPr>
                    </a:tc>
                    <a:tc>
                      <a:txBody>
                        <a:bodyPr/>
                        <a:lstStyle/>
                        <a:p>
                          <a:pPr algn="ctr"/>
                          <a:r>
                            <a:rPr lang="ru-RU" sz="1900" b="1" dirty="0" smtClean="0">
                              <a:latin typeface="Palatino Linotype" panose="02040502050505030304" pitchFamily="18" charset="0"/>
                            </a:rPr>
                            <a:t>0</a:t>
                          </a:r>
                          <a:endParaRPr lang="ru-RU" sz="1900" b="1"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ru-RU" sz="1900" dirty="0" smtClean="0">
                              <a:latin typeface="Palatino Linotype" panose="02040502050505030304" pitchFamily="18" charset="0"/>
                            </a:rPr>
                            <a:t>-1</a:t>
                          </a:r>
                          <a:endParaRPr lang="ru-RU" sz="1900"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47576239"/>
                      </a:ext>
                    </a:extLst>
                  </a:tr>
                  <a:tr h="950976">
                    <a:tc>
                      <a:txBody>
                        <a:bodyPr/>
                        <a:lstStyle/>
                        <a:p>
                          <a:endParaRPr lang="ru-RU"/>
                        </a:p>
                      </a:txBody>
                      <a:tcPr marL="82296" marR="82296" marT="41148" marB="41148" anchor="ctr">
                        <a:blipFill>
                          <a:blip r:embed="rId2"/>
                          <a:stretch>
                            <a:fillRect l="-231" t="-181410" r="-300463" b="-259615"/>
                          </a:stretch>
                        </a:blipFill>
                      </a:tcPr>
                    </a:tc>
                    <a:tc>
                      <a:txBody>
                        <a:bodyPr/>
                        <a:lstStyle/>
                        <a:p>
                          <a:pPr algn="ctr"/>
                          <a:r>
                            <a:rPr lang="ru-RU" sz="1900" dirty="0" smtClean="0">
                              <a:latin typeface="Palatino Linotype" panose="02040502050505030304" pitchFamily="18" charset="0"/>
                            </a:rPr>
                            <a:t>1</a:t>
                          </a:r>
                          <a:r>
                            <a:rPr lang="en-US" sz="1900" dirty="0" smtClean="0">
                              <a:latin typeface="Palatino Linotype" panose="02040502050505030304" pitchFamily="18" charset="0"/>
                            </a:rPr>
                            <a:t>/2</a:t>
                          </a:r>
                          <a:endParaRPr lang="ru-RU" sz="1900" dirty="0">
                            <a:latin typeface="Palatino Linotype" panose="02040502050505030304" pitchFamily="18" charset="0"/>
                          </a:endParaRPr>
                        </a:p>
                      </a:txBody>
                      <a:tcPr marL="82296" marR="82296" marT="41148" marB="41148" anchor="ctr">
                        <a:lnR w="12700" cap="flat" cmpd="sng" algn="ctr">
                          <a:solidFill>
                            <a:schemeClr val="tx1"/>
                          </a:solidFill>
                          <a:prstDash val="solid"/>
                          <a:round/>
                          <a:headEnd type="none" w="med" len="med"/>
                          <a:tailEnd type="none" w="med" len="med"/>
                        </a:lnR>
                      </a:tcPr>
                    </a:tc>
                    <a:tc>
                      <a:txBody>
                        <a:bodyPr/>
                        <a:lstStyle/>
                        <a:p>
                          <a:pPr algn="ctr"/>
                          <a:r>
                            <a:rPr lang="en-US" sz="1900" b="1" dirty="0" smtClean="0">
                              <a:latin typeface="Palatino Linotype" panose="02040502050505030304" pitchFamily="18" charset="0"/>
                            </a:rPr>
                            <a:t>1/2</a:t>
                          </a:r>
                          <a:endParaRPr lang="ru-RU" sz="1900" b="1"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900" dirty="0" smtClean="0">
                              <a:latin typeface="Palatino Linotype" panose="02040502050505030304" pitchFamily="18" charset="0"/>
                            </a:rPr>
                            <a:t>1/2</a:t>
                          </a:r>
                          <a:endParaRPr lang="ru-RU" sz="1900"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96877975"/>
                      </a:ext>
                    </a:extLst>
                  </a:tr>
                  <a:tr h="9509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900" dirty="0" smtClean="0">
                              <a:latin typeface="Palatino Linotype" panose="02040502050505030304" pitchFamily="18" charset="0"/>
                            </a:rPr>
                            <a:t>Магнитный момент</a:t>
                          </a:r>
                          <a:endParaRPr lang="en-US" sz="1900" dirty="0" smtClean="0">
                            <a:latin typeface="Palatino Linotype" panose="0204050205050503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1900" dirty="0" smtClean="0">
                              <a:latin typeface="Palatino Linotype" panose="02040502050505030304" pitchFamily="18" charset="0"/>
                            </a:rPr>
                            <a:t>(в единицах ядерного магнетона)</a:t>
                          </a:r>
                        </a:p>
                      </a:txBody>
                      <a:tcPr marL="82296" marR="82296" marT="41148" marB="41148" anchor="ctr"/>
                    </a:tc>
                    <a:tc>
                      <a:txBody>
                        <a:bodyPr/>
                        <a:lstStyle/>
                        <a:p>
                          <a:pPr algn="ctr"/>
                          <a:r>
                            <a:rPr lang="ru-RU" sz="1900" dirty="0" smtClean="0">
                              <a:latin typeface="Palatino Linotype" panose="02040502050505030304" pitchFamily="18" charset="0"/>
                            </a:rPr>
                            <a:t>+2,79</a:t>
                          </a:r>
                          <a:endParaRPr lang="ru-RU" sz="1900" dirty="0">
                            <a:latin typeface="Palatino Linotype" panose="02040502050505030304" pitchFamily="18" charset="0"/>
                          </a:endParaRPr>
                        </a:p>
                      </a:txBody>
                      <a:tcPr marL="82296" marR="82296" marT="41148" marB="41148" anchor="ctr">
                        <a:lnR w="12700" cap="flat" cmpd="sng" algn="ctr">
                          <a:solidFill>
                            <a:schemeClr val="tx1"/>
                          </a:solidFill>
                          <a:prstDash val="solid"/>
                          <a:round/>
                          <a:headEnd type="none" w="med" len="med"/>
                          <a:tailEnd type="none" w="med" len="med"/>
                        </a:lnR>
                      </a:tcPr>
                    </a:tc>
                    <a:tc>
                      <a:txBody>
                        <a:bodyPr/>
                        <a:lstStyle/>
                        <a:p>
                          <a:pPr algn="ctr"/>
                          <a:r>
                            <a:rPr lang="ru-RU" sz="1900" b="1" dirty="0" smtClean="0">
                              <a:latin typeface="Palatino Linotype" panose="02040502050505030304" pitchFamily="18" charset="0"/>
                            </a:rPr>
                            <a:t>-1,91</a:t>
                          </a:r>
                          <a:endParaRPr lang="ru-RU" sz="1900" b="1"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ru-RU" sz="1900"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88041563"/>
                      </a:ext>
                    </a:extLst>
                  </a:tr>
                  <a:tr h="661416">
                    <a:tc>
                      <a:txBody>
                        <a:bodyPr/>
                        <a:lstStyle/>
                        <a:p>
                          <a:pPr algn="ctr"/>
                          <a:r>
                            <a:rPr lang="ru-RU" sz="1900" dirty="0" smtClean="0">
                              <a:latin typeface="Palatino Linotype" panose="02040502050505030304" pitchFamily="18" charset="0"/>
                            </a:rPr>
                            <a:t>(в единицах магнетона Бора)</a:t>
                          </a:r>
                          <a:endParaRPr lang="ru-RU" sz="1900" dirty="0">
                            <a:latin typeface="Palatino Linotype" panose="02040502050505030304" pitchFamily="18" charset="0"/>
                          </a:endParaRPr>
                        </a:p>
                      </a:txBody>
                      <a:tcPr marL="82296" marR="82296" marT="41148" marB="41148" anchor="ctr"/>
                    </a:tc>
                    <a:tc>
                      <a:txBody>
                        <a:bodyPr/>
                        <a:lstStyle/>
                        <a:p>
                          <a:pPr algn="ctr"/>
                          <a:endParaRPr lang="ru-RU" sz="1900">
                            <a:latin typeface="Palatino Linotype" panose="02040502050505030304" pitchFamily="18" charset="0"/>
                          </a:endParaRPr>
                        </a:p>
                      </a:txBody>
                      <a:tcPr marL="82296" marR="82296" marT="41148" marB="41148" anchor="ctr">
                        <a:lnR w="12700" cap="flat" cmpd="sng" algn="ctr">
                          <a:solidFill>
                            <a:schemeClr val="tx1"/>
                          </a:solidFill>
                          <a:prstDash val="solid"/>
                          <a:round/>
                          <a:headEnd type="none" w="med" len="med"/>
                          <a:tailEnd type="none" w="med" len="med"/>
                        </a:lnR>
                      </a:tcPr>
                    </a:tc>
                    <a:tc>
                      <a:txBody>
                        <a:bodyPr/>
                        <a:lstStyle/>
                        <a:p>
                          <a:pPr algn="ctr"/>
                          <a:endParaRPr lang="ru-RU" sz="1900" b="1"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ru-RU" sz="1900" dirty="0" smtClean="0">
                              <a:latin typeface="Palatino Linotype" panose="02040502050505030304" pitchFamily="18" charset="0"/>
                            </a:rPr>
                            <a:t>1,001</a:t>
                          </a:r>
                          <a:endParaRPr lang="ru-RU" sz="1900"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58076813"/>
                      </a:ext>
                    </a:extLst>
                  </a:tr>
                  <a:tr h="371856">
                    <a:tc>
                      <a:txBody>
                        <a:bodyPr/>
                        <a:lstStyle/>
                        <a:p>
                          <a:pPr algn="ctr"/>
                          <a:r>
                            <a:rPr lang="ru-RU" sz="1900" dirty="0" smtClean="0">
                              <a:latin typeface="Palatino Linotype" panose="02040502050505030304" pitchFamily="18" charset="0"/>
                            </a:rPr>
                            <a:t>Время жизни</a:t>
                          </a:r>
                          <a:endParaRPr lang="ru-RU" sz="1900" dirty="0">
                            <a:latin typeface="Palatino Linotype" panose="02040502050505030304" pitchFamily="18" charset="0"/>
                          </a:endParaRPr>
                        </a:p>
                      </a:txBody>
                      <a:tcPr marL="82296" marR="82296" marT="41148" marB="41148" anchor="ctr"/>
                    </a:tc>
                    <a:tc>
                      <a:txBody>
                        <a:bodyPr/>
                        <a:lstStyle/>
                        <a:p>
                          <a:pPr algn="ctr"/>
                          <a:r>
                            <a:rPr lang="en-US" sz="1900" dirty="0" smtClean="0">
                              <a:latin typeface="Palatino Linotype" panose="02040502050505030304" pitchFamily="18" charset="0"/>
                            </a:rPr>
                            <a:t>&gt;</a:t>
                          </a:r>
                          <a:r>
                            <a:rPr lang="en-US" sz="1900" baseline="0" dirty="0" smtClean="0">
                              <a:latin typeface="Palatino Linotype" panose="02040502050505030304" pitchFamily="18" charset="0"/>
                            </a:rPr>
                            <a:t>10</a:t>
                          </a:r>
                          <a:r>
                            <a:rPr lang="en-US" sz="1900" baseline="30000" dirty="0" smtClean="0">
                              <a:latin typeface="Palatino Linotype" panose="02040502050505030304" pitchFamily="18" charset="0"/>
                            </a:rPr>
                            <a:t>25</a:t>
                          </a:r>
                          <a:r>
                            <a:rPr lang="en-US" sz="1900" baseline="0" dirty="0" smtClean="0">
                              <a:latin typeface="Palatino Linotype" panose="02040502050505030304" pitchFamily="18" charset="0"/>
                            </a:rPr>
                            <a:t> </a:t>
                          </a:r>
                          <a:r>
                            <a:rPr lang="ru-RU" sz="1900" baseline="0" dirty="0" smtClean="0">
                              <a:latin typeface="Palatino Linotype" panose="02040502050505030304" pitchFamily="18" charset="0"/>
                            </a:rPr>
                            <a:t>лет</a:t>
                          </a:r>
                          <a:endParaRPr lang="ru-RU" sz="1900" dirty="0">
                            <a:latin typeface="Palatino Linotype" panose="02040502050505030304" pitchFamily="18" charset="0"/>
                          </a:endParaRPr>
                        </a:p>
                      </a:txBody>
                      <a:tcPr marL="82296" marR="82296" marT="41148" marB="41148" anchor="ctr">
                        <a:lnR w="12700" cap="flat" cmpd="sng" algn="ctr">
                          <a:solidFill>
                            <a:schemeClr val="tx1"/>
                          </a:solidFill>
                          <a:prstDash val="solid"/>
                          <a:round/>
                          <a:headEnd type="none" w="med" len="med"/>
                          <a:tailEnd type="none" w="med" len="med"/>
                        </a:lnR>
                      </a:tcPr>
                    </a:tc>
                    <a:tc>
                      <a:txBody>
                        <a:bodyPr/>
                        <a:lstStyle/>
                        <a:p>
                          <a:pPr algn="ctr"/>
                          <a:r>
                            <a:rPr lang="ru-RU" sz="1900" b="1" dirty="0" smtClean="0">
                              <a:latin typeface="Palatino Linotype" panose="02040502050505030304" pitchFamily="18" charset="0"/>
                            </a:rPr>
                            <a:t>880,3 ± 1,1 с</a:t>
                          </a:r>
                          <a:endParaRPr lang="ru-RU" sz="1900" b="1"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smtClean="0">
                              <a:latin typeface="Palatino Linotype" panose="02040502050505030304" pitchFamily="18" charset="0"/>
                            </a:rPr>
                            <a:t>&gt;</a:t>
                          </a:r>
                          <a:r>
                            <a:rPr lang="ru-RU" sz="1900" dirty="0" smtClean="0">
                              <a:latin typeface="Palatino Linotype" panose="02040502050505030304" pitchFamily="18" charset="0"/>
                            </a:rPr>
                            <a:t>4,3</a:t>
                          </a:r>
                          <a:r>
                            <a:rPr lang="ru-RU" sz="1900" dirty="0" smtClean="0">
                              <a:latin typeface="Times New Roman" panose="02020603050405020304" pitchFamily="18" charset="0"/>
                              <a:cs typeface="Times New Roman" panose="02020603050405020304" pitchFamily="18" charset="0"/>
                            </a:rPr>
                            <a:t>∙</a:t>
                          </a:r>
                          <a:r>
                            <a:rPr lang="en-US" sz="1900" baseline="0" dirty="0" smtClean="0">
                              <a:latin typeface="Palatino Linotype" panose="02040502050505030304" pitchFamily="18" charset="0"/>
                            </a:rPr>
                            <a:t>10</a:t>
                          </a:r>
                          <a:r>
                            <a:rPr lang="en-US" sz="1900" baseline="30000" dirty="0" smtClean="0">
                              <a:latin typeface="Palatino Linotype" panose="02040502050505030304" pitchFamily="18" charset="0"/>
                            </a:rPr>
                            <a:t>2</a:t>
                          </a:r>
                          <a:r>
                            <a:rPr lang="ru-RU" sz="1900" baseline="30000" dirty="0" smtClean="0">
                              <a:latin typeface="Palatino Linotype" panose="02040502050505030304" pitchFamily="18" charset="0"/>
                            </a:rPr>
                            <a:t>3</a:t>
                          </a:r>
                          <a:r>
                            <a:rPr lang="en-US" sz="1900" baseline="0" dirty="0" smtClean="0">
                              <a:latin typeface="Palatino Linotype" panose="02040502050505030304" pitchFamily="18" charset="0"/>
                            </a:rPr>
                            <a:t> </a:t>
                          </a:r>
                          <a:r>
                            <a:rPr lang="ru-RU" sz="1900" baseline="0" dirty="0" smtClean="0">
                              <a:latin typeface="Palatino Linotype" panose="02040502050505030304" pitchFamily="18" charset="0"/>
                            </a:rPr>
                            <a:t>лет</a:t>
                          </a:r>
                          <a:endParaRPr lang="ru-RU" sz="1900" dirty="0" smtClean="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15745994"/>
                      </a:ext>
                    </a:extLst>
                  </a:tr>
                  <a:tr h="371856">
                    <a:tc>
                      <a:txBody>
                        <a:bodyPr/>
                        <a:lstStyle/>
                        <a:p>
                          <a:pPr algn="ctr"/>
                          <a:r>
                            <a:rPr lang="ru-RU" sz="1900" dirty="0" smtClean="0">
                              <a:latin typeface="Palatino Linotype" panose="02040502050505030304" pitchFamily="18" charset="0"/>
                            </a:rPr>
                            <a:t>Тип распада</a:t>
                          </a:r>
                          <a:endParaRPr lang="ru-RU" sz="1900" dirty="0">
                            <a:latin typeface="Palatino Linotype" panose="02040502050505030304" pitchFamily="18" charset="0"/>
                          </a:endParaRPr>
                        </a:p>
                      </a:txBody>
                      <a:tcPr marL="82296" marR="82296" marT="41148" marB="41148" anchor="ctr"/>
                    </a:tc>
                    <a:tc>
                      <a:txBody>
                        <a:bodyPr/>
                        <a:lstStyle/>
                        <a:p>
                          <a:pPr algn="ctr"/>
                          <a:endParaRPr lang="ru-RU" sz="1900">
                            <a:latin typeface="Palatino Linotype" panose="02040502050505030304" pitchFamily="18" charset="0"/>
                          </a:endParaRPr>
                        </a:p>
                      </a:txBody>
                      <a:tcPr marL="82296" marR="82296" marT="41148" marB="41148" anchor="ctr">
                        <a:lnR w="12700" cap="flat" cmpd="sng" algn="ctr">
                          <a:solidFill>
                            <a:schemeClr val="tx1"/>
                          </a:solidFill>
                          <a:prstDash val="solid"/>
                          <a:round/>
                          <a:headEnd type="none" w="med" len="med"/>
                          <a:tailEnd type="none" w="med" len="med"/>
                        </a:lnR>
                      </a:tcPr>
                    </a:tc>
                    <a:tc>
                      <a:txBody>
                        <a:bodyPr/>
                        <a:lstStyle/>
                        <a:p>
                          <a:endParaRPr lang="ru-RU"/>
                        </a:p>
                      </a:txBody>
                      <a:tcPr marL="82296" marR="82296"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2"/>
                          <a:stretch>
                            <a:fillRect l="-200000" t="-1254098" r="-100694" b="-29508"/>
                          </a:stretch>
                        </a:blipFill>
                      </a:tcPr>
                    </a:tc>
                    <a:tc>
                      <a:txBody>
                        <a:bodyPr/>
                        <a:lstStyle/>
                        <a:p>
                          <a:pPr algn="ctr"/>
                          <a:endParaRPr lang="ru-RU" sz="1900" dirty="0">
                            <a:latin typeface="Palatino Linotype" panose="02040502050505030304" pitchFamily="18" charset="0"/>
                          </a:endParaRPr>
                        </a:p>
                      </a:txBody>
                      <a:tcPr marL="82296" marR="82296" marT="41148" marB="41148"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07916646"/>
                      </a:ext>
                    </a:extLst>
                  </a:tr>
                </a:tbl>
              </a:graphicData>
            </a:graphic>
          </p:graphicFrame>
        </mc:Fallback>
      </mc:AlternateContent>
      <p:sp>
        <p:nvSpPr>
          <p:cNvPr id="13" name="Номер слайда 12"/>
          <p:cNvSpPr>
            <a:spLocks noGrp="1"/>
          </p:cNvSpPr>
          <p:nvPr>
            <p:ph type="sldNum" sz="quarter" idx="12"/>
          </p:nvPr>
        </p:nvSpPr>
        <p:spPr/>
        <p:txBody>
          <a:bodyPr/>
          <a:lstStyle/>
          <a:p>
            <a:fld id="{1DE01969-94A4-40D7-99FB-CC04F57F5503}" type="slidenum">
              <a:rPr lang="ru-RU" smtClean="0"/>
              <a:pPr/>
              <a:t>3</a:t>
            </a:fld>
            <a:endParaRPr lang="ru-RU" dirty="0"/>
          </a:p>
        </p:txBody>
      </p:sp>
    </p:spTree>
    <p:extLst>
      <p:ext uri="{BB962C8B-B14F-4D97-AF65-F5344CB8AC3E}">
        <p14:creationId xmlns:p14="http://schemas.microsoft.com/office/powerpoint/2010/main" val="2215951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Хранение ОХН в ловушке со стенками из наноалмазов</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grpSp>
        <p:nvGrpSpPr>
          <p:cNvPr id="11" name="Group 20">
            <a:extLst>
              <a:ext uri="{FF2B5EF4-FFF2-40B4-BE49-F238E27FC236}">
                <a16:creationId xmlns:a16="http://schemas.microsoft.com/office/drawing/2014/main" id="{F82EEBA7-0659-D42F-9E05-01BB1AFA2ECF}"/>
              </a:ext>
            </a:extLst>
          </p:cNvPr>
          <p:cNvGrpSpPr>
            <a:grpSpLocks/>
          </p:cNvGrpSpPr>
          <p:nvPr/>
        </p:nvGrpSpPr>
        <p:grpSpPr bwMode="auto">
          <a:xfrm>
            <a:off x="796475" y="2138587"/>
            <a:ext cx="6126943" cy="4217763"/>
            <a:chOff x="703" y="947"/>
            <a:chExt cx="4464" cy="3073"/>
          </a:xfrm>
        </p:grpSpPr>
        <p:pic>
          <p:nvPicPr>
            <p:cNvPr id="12" name="Picture 4">
              <a:extLst>
                <a:ext uri="{FF2B5EF4-FFF2-40B4-BE49-F238E27FC236}">
                  <a16:creationId xmlns:a16="http://schemas.microsoft.com/office/drawing/2014/main" id="{86FAF5A7-92A0-438F-8536-9E941B9D0A76}"/>
                </a:ext>
              </a:extLst>
            </p:cNvPr>
            <p:cNvPicPr>
              <a:picLocks noChangeAspect="1" noChangeArrowheads="1"/>
            </p:cNvPicPr>
            <p:nvPr/>
          </p:nvPicPr>
          <p:blipFill>
            <a:blip r:embed="rId2" cstate="print"/>
            <a:srcRect/>
            <a:stretch>
              <a:fillRect/>
            </a:stretch>
          </p:blipFill>
          <p:spPr bwMode="auto">
            <a:xfrm>
              <a:off x="703" y="947"/>
              <a:ext cx="4400" cy="3073"/>
            </a:xfrm>
            <a:prstGeom prst="rect">
              <a:avLst/>
            </a:prstGeom>
            <a:noFill/>
            <a:ln w="9525">
              <a:noFill/>
              <a:miter lim="800000"/>
              <a:headEnd/>
              <a:tailEnd/>
            </a:ln>
          </p:spPr>
        </p:pic>
        <p:sp>
          <p:nvSpPr>
            <p:cNvPr id="13" name="Text Box 14">
              <a:extLst>
                <a:ext uri="{FF2B5EF4-FFF2-40B4-BE49-F238E27FC236}">
                  <a16:creationId xmlns:a16="http://schemas.microsoft.com/office/drawing/2014/main" id="{5CAE341D-61C9-4A4D-FBD5-3B51E5E75EE1}"/>
                </a:ext>
              </a:extLst>
            </p:cNvPr>
            <p:cNvSpPr txBox="1">
              <a:spLocks noChangeArrowheads="1"/>
            </p:cNvSpPr>
            <p:nvPr/>
          </p:nvSpPr>
          <p:spPr bwMode="auto">
            <a:xfrm>
              <a:off x="1429" y="3154"/>
              <a:ext cx="1089" cy="231"/>
            </a:xfrm>
            <a:prstGeom prst="rect">
              <a:avLst/>
            </a:prstGeom>
            <a:solidFill>
              <a:schemeClr val="bg1"/>
            </a:solidFill>
            <a:ln w="9525">
              <a:noFill/>
              <a:miter lim="800000"/>
              <a:headEnd/>
              <a:tailEnd/>
            </a:ln>
            <a:effectLst/>
          </p:spPr>
          <p:txBody>
            <a:bodyPr>
              <a:spAutoFit/>
            </a:bodyPr>
            <a:lstStyle/>
            <a:p>
              <a:r>
                <a:rPr lang="en-US"/>
                <a:t>Fermi potential</a:t>
              </a:r>
              <a:endParaRPr lang="ru-RU"/>
            </a:p>
          </p:txBody>
        </p:sp>
        <p:sp>
          <p:nvSpPr>
            <p:cNvPr id="14" name="Text Box 15">
              <a:extLst>
                <a:ext uri="{FF2B5EF4-FFF2-40B4-BE49-F238E27FC236}">
                  <a16:creationId xmlns:a16="http://schemas.microsoft.com/office/drawing/2014/main" id="{F48090D6-BC88-3186-5DA3-21862978B51B}"/>
                </a:ext>
              </a:extLst>
            </p:cNvPr>
            <p:cNvSpPr txBox="1">
              <a:spLocks noChangeArrowheads="1"/>
            </p:cNvSpPr>
            <p:nvPr/>
          </p:nvSpPr>
          <p:spPr bwMode="auto">
            <a:xfrm>
              <a:off x="1927" y="2337"/>
              <a:ext cx="953" cy="231"/>
            </a:xfrm>
            <a:prstGeom prst="rect">
              <a:avLst/>
            </a:prstGeom>
            <a:solidFill>
              <a:schemeClr val="bg1"/>
            </a:solidFill>
            <a:ln w="9525">
              <a:noFill/>
              <a:miter lim="800000"/>
              <a:headEnd/>
              <a:tailEnd/>
            </a:ln>
            <a:effectLst/>
          </p:spPr>
          <p:txBody>
            <a:bodyPr>
              <a:spAutoFit/>
            </a:bodyPr>
            <a:lstStyle/>
            <a:p>
              <a:r>
                <a:rPr lang="en-US">
                  <a:solidFill>
                    <a:srgbClr val="008000"/>
                  </a:solidFill>
                </a:rPr>
                <a:t>Supermirrow</a:t>
              </a:r>
              <a:endParaRPr lang="ru-RU">
                <a:solidFill>
                  <a:srgbClr val="008000"/>
                </a:solidFill>
              </a:endParaRPr>
            </a:p>
          </p:txBody>
        </p:sp>
        <p:sp>
          <p:nvSpPr>
            <p:cNvPr id="15" name="Text Box 16">
              <a:extLst>
                <a:ext uri="{FF2B5EF4-FFF2-40B4-BE49-F238E27FC236}">
                  <a16:creationId xmlns:a16="http://schemas.microsoft.com/office/drawing/2014/main" id="{8C6F7C70-9D23-6648-49D4-E79C43655D8F}"/>
                </a:ext>
              </a:extLst>
            </p:cNvPr>
            <p:cNvSpPr txBox="1">
              <a:spLocks noChangeArrowheads="1"/>
            </p:cNvSpPr>
            <p:nvPr/>
          </p:nvSpPr>
          <p:spPr bwMode="auto">
            <a:xfrm>
              <a:off x="3535" y="1028"/>
              <a:ext cx="1632" cy="231"/>
            </a:xfrm>
            <a:prstGeom prst="rect">
              <a:avLst/>
            </a:prstGeom>
            <a:noFill/>
            <a:ln w="9525">
              <a:noFill/>
              <a:miter lim="800000"/>
              <a:headEnd/>
              <a:tailEnd/>
            </a:ln>
            <a:effectLst/>
          </p:spPr>
          <p:txBody>
            <a:bodyPr>
              <a:spAutoFit/>
            </a:bodyPr>
            <a:lstStyle/>
            <a:p>
              <a:r>
                <a:rPr lang="en-US" dirty="0">
                  <a:solidFill>
                    <a:srgbClr val="FF3300"/>
                  </a:solidFill>
                </a:rPr>
                <a:t>Diamond Nanoparticles</a:t>
              </a:r>
              <a:endParaRPr lang="ru-RU" dirty="0">
                <a:solidFill>
                  <a:srgbClr val="FF3300"/>
                </a:solidFill>
              </a:endParaRPr>
            </a:p>
          </p:txBody>
        </p:sp>
        <p:sp>
          <p:nvSpPr>
            <p:cNvPr id="16" name="Text Box 17">
              <a:extLst>
                <a:ext uri="{FF2B5EF4-FFF2-40B4-BE49-F238E27FC236}">
                  <a16:creationId xmlns:a16="http://schemas.microsoft.com/office/drawing/2014/main" id="{105B60B6-D84D-C60C-E8B1-BAA4E4AE5BE6}"/>
                </a:ext>
              </a:extLst>
            </p:cNvPr>
            <p:cNvSpPr txBox="1">
              <a:spLocks noChangeArrowheads="1"/>
            </p:cNvSpPr>
            <p:nvPr/>
          </p:nvSpPr>
          <p:spPr bwMode="auto">
            <a:xfrm>
              <a:off x="3535" y="1405"/>
              <a:ext cx="1543" cy="287"/>
            </a:xfrm>
            <a:prstGeom prst="rect">
              <a:avLst/>
            </a:prstGeom>
            <a:noFill/>
            <a:ln w="9525">
              <a:noFill/>
              <a:miter lim="800000"/>
              <a:headEnd/>
              <a:tailEnd/>
            </a:ln>
            <a:effectLst/>
          </p:spPr>
          <p:txBody>
            <a:bodyPr wrap="square">
              <a:spAutoFit/>
            </a:bodyPr>
            <a:lstStyle/>
            <a:p>
              <a:r>
                <a:rPr lang="en-US" dirty="0">
                  <a:solidFill>
                    <a:srgbClr val="FF3300"/>
                  </a:solidFill>
                </a:rPr>
                <a:t>Theory</a:t>
              </a:r>
              <a:endParaRPr lang="ru-RU" dirty="0">
                <a:solidFill>
                  <a:srgbClr val="FF3300"/>
                </a:solidFill>
              </a:endParaRPr>
            </a:p>
          </p:txBody>
        </p:sp>
        <p:sp>
          <p:nvSpPr>
            <p:cNvPr id="17" name="Text Box 18">
              <a:extLst>
                <a:ext uri="{FF2B5EF4-FFF2-40B4-BE49-F238E27FC236}">
                  <a16:creationId xmlns:a16="http://schemas.microsoft.com/office/drawing/2014/main" id="{BB97CA14-C926-99DE-B42A-6001C1BCE8EF}"/>
                </a:ext>
              </a:extLst>
            </p:cNvPr>
            <p:cNvSpPr txBox="1">
              <a:spLocks noChangeArrowheads="1"/>
            </p:cNvSpPr>
            <p:nvPr/>
          </p:nvSpPr>
          <p:spPr bwMode="auto">
            <a:xfrm>
              <a:off x="2517" y="1752"/>
              <a:ext cx="1155" cy="287"/>
            </a:xfrm>
            <a:prstGeom prst="rect">
              <a:avLst/>
            </a:prstGeom>
            <a:noFill/>
            <a:ln w="9525">
              <a:noFill/>
              <a:miter lim="800000"/>
              <a:headEnd/>
              <a:tailEnd/>
            </a:ln>
            <a:effectLst/>
          </p:spPr>
          <p:txBody>
            <a:bodyPr wrap="square">
              <a:spAutoFit/>
            </a:bodyPr>
            <a:lstStyle/>
            <a:p>
              <a:r>
                <a:rPr lang="en-US" dirty="0">
                  <a:solidFill>
                    <a:srgbClr val="FF3300"/>
                  </a:solidFill>
                </a:rPr>
                <a:t>Experiment</a:t>
              </a:r>
              <a:endParaRPr lang="ru-RU" dirty="0">
                <a:solidFill>
                  <a:srgbClr val="FF3300"/>
                </a:solidFill>
              </a:endParaRPr>
            </a:p>
          </p:txBody>
        </p:sp>
        <p:sp>
          <p:nvSpPr>
            <p:cNvPr id="18" name="Text Box 19">
              <a:extLst>
                <a:ext uri="{FF2B5EF4-FFF2-40B4-BE49-F238E27FC236}">
                  <a16:creationId xmlns:a16="http://schemas.microsoft.com/office/drawing/2014/main" id="{FCD253B4-CDA2-193B-46CC-930796BF514A}"/>
                </a:ext>
              </a:extLst>
            </p:cNvPr>
            <p:cNvSpPr txBox="1">
              <a:spLocks noChangeArrowheads="1"/>
            </p:cNvSpPr>
            <p:nvPr/>
          </p:nvSpPr>
          <p:spPr bwMode="auto">
            <a:xfrm>
              <a:off x="3787" y="2568"/>
              <a:ext cx="952" cy="231"/>
            </a:xfrm>
            <a:prstGeom prst="rect">
              <a:avLst/>
            </a:prstGeom>
            <a:solidFill>
              <a:schemeClr val="bg1"/>
            </a:solidFill>
            <a:ln w="9525">
              <a:noFill/>
              <a:miter lim="800000"/>
              <a:headEnd/>
              <a:tailEnd/>
            </a:ln>
            <a:effectLst/>
          </p:spPr>
          <p:txBody>
            <a:bodyPr>
              <a:spAutoFit/>
            </a:bodyPr>
            <a:lstStyle/>
            <a:p>
              <a:r>
                <a:rPr lang="en-US"/>
                <a:t>Graphite</a:t>
              </a:r>
              <a:endParaRPr lang="ru-RU"/>
            </a:p>
          </p:txBody>
        </p:sp>
      </p:grpSp>
      <p:sp>
        <p:nvSpPr>
          <p:cNvPr id="19" name="Text Box 34">
            <a:extLst>
              <a:ext uri="{FF2B5EF4-FFF2-40B4-BE49-F238E27FC236}">
                <a16:creationId xmlns:a16="http://schemas.microsoft.com/office/drawing/2014/main" id="{CB963725-7CA9-69CB-EA94-2774E4AE2CC7}"/>
              </a:ext>
            </a:extLst>
          </p:cNvPr>
          <p:cNvSpPr txBox="1">
            <a:spLocks noChangeArrowheads="1"/>
          </p:cNvSpPr>
          <p:nvPr/>
        </p:nvSpPr>
        <p:spPr bwMode="auto">
          <a:xfrm>
            <a:off x="843702" y="1122924"/>
            <a:ext cx="5582534" cy="1015663"/>
          </a:xfrm>
          <a:prstGeom prst="rect">
            <a:avLst/>
          </a:prstGeom>
          <a:noFill/>
          <a:ln w="9525">
            <a:noFill/>
            <a:miter lim="800000"/>
            <a:headEnd/>
            <a:tailEnd/>
          </a:ln>
          <a:effectLst/>
        </p:spPr>
        <p:txBody>
          <a:bodyPr wrap="square">
            <a:spAutoFit/>
          </a:bodyPr>
          <a:lstStyle/>
          <a:p>
            <a:r>
              <a:rPr lang="ru-RU" sz="2000" dirty="0" smtClean="0">
                <a:latin typeface="Palatino Linotype" panose="02040502050505030304" pitchFamily="18" charset="0"/>
              </a:rPr>
              <a:t>Расхождение с теорией:</a:t>
            </a:r>
          </a:p>
          <a:p>
            <a:pPr marL="342900" indent="-342900">
              <a:buFont typeface="Arial" panose="020B0604020202020204" pitchFamily="34" charset="0"/>
              <a:buChar char="•"/>
            </a:pPr>
            <a:r>
              <a:rPr lang="ru-RU" sz="2000" dirty="0" smtClean="0">
                <a:latin typeface="Palatino Linotype" panose="02040502050505030304" pitchFamily="18" charset="0"/>
              </a:rPr>
              <a:t>конечная толщина стенок;</a:t>
            </a:r>
          </a:p>
          <a:p>
            <a:pPr marL="342900" indent="-342900">
              <a:buFont typeface="Arial" panose="020B0604020202020204" pitchFamily="34" charset="0"/>
              <a:buChar char="•"/>
            </a:pPr>
            <a:r>
              <a:rPr lang="ru-RU" sz="2000" dirty="0" smtClean="0">
                <a:latin typeface="Palatino Linotype" panose="02040502050505030304" pitchFamily="18" charset="0"/>
              </a:rPr>
              <a:t>неупругое рассеяние ОХН.</a:t>
            </a:r>
            <a:endParaRPr lang="ru-RU" sz="2000" dirty="0">
              <a:latin typeface="Palatino Linotype" panose="02040502050505030304" pitchFamily="18" charset="0"/>
            </a:endParaRPr>
          </a:p>
        </p:txBody>
      </p:sp>
      <p:grpSp>
        <p:nvGrpSpPr>
          <p:cNvPr id="20" name="Группа 19">
            <a:extLst>
              <a:ext uri="{FF2B5EF4-FFF2-40B4-BE49-F238E27FC236}">
                <a16:creationId xmlns:a16="http://schemas.microsoft.com/office/drawing/2014/main" id="{B520C3BF-0152-44C4-BEE1-EE05966A95BC}"/>
              </a:ext>
            </a:extLst>
          </p:cNvPr>
          <p:cNvGrpSpPr/>
          <p:nvPr/>
        </p:nvGrpSpPr>
        <p:grpSpPr>
          <a:xfrm>
            <a:off x="8552067" y="1709656"/>
            <a:ext cx="1933732" cy="4503440"/>
            <a:chOff x="6977662" y="1296561"/>
            <a:chExt cx="1933732" cy="4503440"/>
          </a:xfrm>
        </p:grpSpPr>
        <p:grpSp>
          <p:nvGrpSpPr>
            <p:cNvPr id="21" name="Группа 20">
              <a:extLst>
                <a:ext uri="{FF2B5EF4-FFF2-40B4-BE49-F238E27FC236}">
                  <a16:creationId xmlns:a16="http://schemas.microsoft.com/office/drawing/2014/main" id="{BB337FFA-0B22-4274-BA77-BEB4CFFAEEC8}"/>
                </a:ext>
              </a:extLst>
            </p:cNvPr>
            <p:cNvGrpSpPr/>
            <p:nvPr/>
          </p:nvGrpSpPr>
          <p:grpSpPr>
            <a:xfrm>
              <a:off x="6977662" y="1296561"/>
              <a:ext cx="1933732" cy="4503440"/>
              <a:chOff x="1948721" y="1049310"/>
              <a:chExt cx="1933732" cy="5010705"/>
            </a:xfrm>
          </p:grpSpPr>
          <p:sp>
            <p:nvSpPr>
              <p:cNvPr id="32" name="Прямоугольник 31">
                <a:extLst>
                  <a:ext uri="{FF2B5EF4-FFF2-40B4-BE49-F238E27FC236}">
                    <a16:creationId xmlns:a16="http://schemas.microsoft.com/office/drawing/2014/main" id="{BC92749D-1509-4388-A704-AF095D10223B}"/>
                  </a:ext>
                </a:extLst>
              </p:cNvPr>
              <p:cNvSpPr/>
              <p:nvPr/>
            </p:nvSpPr>
            <p:spPr>
              <a:xfrm>
                <a:off x="1948721" y="1259174"/>
                <a:ext cx="1933731" cy="3585192"/>
              </a:xfrm>
              <a:prstGeom prst="rect">
                <a:avLst/>
              </a:prstGeom>
              <a:blipFill>
                <a:blip r:embed="rId3"/>
                <a:tile tx="0" ty="0" sx="100000" sy="100000" flip="none" algn="tl"/>
              </a:blipFill>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33" name="Прямоугольник 32">
                <a:extLst>
                  <a:ext uri="{FF2B5EF4-FFF2-40B4-BE49-F238E27FC236}">
                    <a16:creationId xmlns:a16="http://schemas.microsoft.com/office/drawing/2014/main" id="{625EC5EF-8526-4BD8-A3A1-E96C907FACD9}"/>
                  </a:ext>
                </a:extLst>
              </p:cNvPr>
              <p:cNvSpPr/>
              <p:nvPr/>
            </p:nvSpPr>
            <p:spPr>
              <a:xfrm>
                <a:off x="1948721" y="4844366"/>
                <a:ext cx="1933732" cy="1215649"/>
              </a:xfrm>
              <a:prstGeom prst="rect">
                <a:avLst/>
              </a:prstGeom>
              <a:blipFill>
                <a:blip r:embed="rId3"/>
                <a:tile tx="0" ty="0" sx="100000" sy="100000" flip="none" algn="tl"/>
              </a:blipFill>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34" name="Прямоугольник 33">
                <a:extLst>
                  <a:ext uri="{FF2B5EF4-FFF2-40B4-BE49-F238E27FC236}">
                    <a16:creationId xmlns:a16="http://schemas.microsoft.com/office/drawing/2014/main" id="{37353558-AEB6-4F0C-AC76-2B4F8B3B0188}"/>
                  </a:ext>
                </a:extLst>
              </p:cNvPr>
              <p:cNvSpPr/>
              <p:nvPr/>
            </p:nvSpPr>
            <p:spPr>
              <a:xfrm>
                <a:off x="2586068" y="1259174"/>
                <a:ext cx="659035" cy="3585195"/>
              </a:xfrm>
              <a:prstGeom prst="rect">
                <a:avLst/>
              </a:prstGeom>
              <a:solidFill>
                <a:schemeClr val="bg1"/>
              </a:solidFill>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35" name="Прямоугольник 34">
                <a:extLst>
                  <a:ext uri="{FF2B5EF4-FFF2-40B4-BE49-F238E27FC236}">
                    <a16:creationId xmlns:a16="http://schemas.microsoft.com/office/drawing/2014/main" id="{1919C315-3D0C-44EE-AC49-8FB0D43BB80E}"/>
                  </a:ext>
                </a:extLst>
              </p:cNvPr>
              <p:cNvSpPr/>
              <p:nvPr/>
            </p:nvSpPr>
            <p:spPr>
              <a:xfrm flipH="1">
                <a:off x="2614871" y="1049310"/>
                <a:ext cx="601200" cy="306917"/>
              </a:xfrm>
              <a:prstGeom prst="rect">
                <a:avLst/>
              </a:prstGeom>
              <a:solidFill>
                <a:schemeClr val="bg1"/>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grpSp>
        <p:grpSp>
          <p:nvGrpSpPr>
            <p:cNvPr id="22" name="Группа 21">
              <a:extLst>
                <a:ext uri="{FF2B5EF4-FFF2-40B4-BE49-F238E27FC236}">
                  <a16:creationId xmlns:a16="http://schemas.microsoft.com/office/drawing/2014/main" id="{4F388EF2-6F1C-43FD-8C25-4204A7286918}"/>
                </a:ext>
              </a:extLst>
            </p:cNvPr>
            <p:cNvGrpSpPr/>
            <p:nvPr/>
          </p:nvGrpSpPr>
          <p:grpSpPr>
            <a:xfrm>
              <a:off x="7226804" y="3743864"/>
              <a:ext cx="1432451" cy="1353755"/>
              <a:chOff x="648010" y="3038266"/>
              <a:chExt cx="1432451" cy="1474642"/>
            </a:xfrm>
          </p:grpSpPr>
          <p:sp>
            <p:nvSpPr>
              <p:cNvPr id="23" name="Овал 22">
                <a:extLst>
                  <a:ext uri="{FF2B5EF4-FFF2-40B4-BE49-F238E27FC236}">
                    <a16:creationId xmlns:a16="http://schemas.microsoft.com/office/drawing/2014/main" id="{06C8359F-23C9-41EB-861C-EE689D40A384}"/>
                  </a:ext>
                </a:extLst>
              </p:cNvPr>
              <p:cNvSpPr/>
              <p:nvPr/>
            </p:nvSpPr>
            <p:spPr>
              <a:xfrm>
                <a:off x="1228110" y="3634408"/>
                <a:ext cx="286536" cy="286536"/>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24" name="Прямая со стрелкой 23">
                <a:extLst>
                  <a:ext uri="{FF2B5EF4-FFF2-40B4-BE49-F238E27FC236}">
                    <a16:creationId xmlns:a16="http://schemas.microsoft.com/office/drawing/2014/main" id="{BFB26E29-8A19-4B15-AF2B-C3C3AE111DDB}"/>
                  </a:ext>
                </a:extLst>
              </p:cNvPr>
              <p:cNvCxnSpPr>
                <a:stCxn id="23" idx="7"/>
              </p:cNvCxnSpPr>
              <p:nvPr/>
            </p:nvCxnSpPr>
            <p:spPr>
              <a:xfrm flipV="1">
                <a:off x="1472684" y="3246906"/>
                <a:ext cx="418511" cy="4294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a:extLst>
                  <a:ext uri="{FF2B5EF4-FFF2-40B4-BE49-F238E27FC236}">
                    <a16:creationId xmlns:a16="http://schemas.microsoft.com/office/drawing/2014/main" id="{B31BC1CA-3692-4EE7-BDD5-30EF15AC7E7B}"/>
                  </a:ext>
                </a:extLst>
              </p:cNvPr>
              <p:cNvCxnSpPr>
                <a:stCxn id="23" idx="6"/>
              </p:cNvCxnSpPr>
              <p:nvPr/>
            </p:nvCxnSpPr>
            <p:spPr>
              <a:xfrm>
                <a:off x="1514646" y="3777676"/>
                <a:ext cx="5658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a:extLst>
                  <a:ext uri="{FF2B5EF4-FFF2-40B4-BE49-F238E27FC236}">
                    <a16:creationId xmlns:a16="http://schemas.microsoft.com/office/drawing/2014/main" id="{5657A36E-C9B7-42E8-9765-304DD18E6E3D}"/>
                  </a:ext>
                </a:extLst>
              </p:cNvPr>
              <p:cNvCxnSpPr>
                <a:stCxn id="23" idx="5"/>
              </p:cNvCxnSpPr>
              <p:nvPr/>
            </p:nvCxnSpPr>
            <p:spPr>
              <a:xfrm>
                <a:off x="1472684" y="3878982"/>
                <a:ext cx="404385" cy="4294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4ACC8B43-DA5E-4A8B-8692-294707DE2565}"/>
                  </a:ext>
                </a:extLst>
              </p:cNvPr>
              <p:cNvCxnSpPr>
                <a:stCxn id="23" idx="4"/>
              </p:cNvCxnSpPr>
              <p:nvPr/>
            </p:nvCxnSpPr>
            <p:spPr>
              <a:xfrm flipH="1">
                <a:off x="1365181" y="3920944"/>
                <a:ext cx="6197" cy="5919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a:extLst>
                  <a:ext uri="{FF2B5EF4-FFF2-40B4-BE49-F238E27FC236}">
                    <a16:creationId xmlns:a16="http://schemas.microsoft.com/office/drawing/2014/main" id="{B4ED4E77-1D90-4286-9558-EAFA3304745C}"/>
                  </a:ext>
                </a:extLst>
              </p:cNvPr>
              <p:cNvCxnSpPr>
                <a:stCxn id="23" idx="3"/>
              </p:cNvCxnSpPr>
              <p:nvPr/>
            </p:nvCxnSpPr>
            <p:spPr>
              <a:xfrm flipH="1">
                <a:off x="857668" y="3878982"/>
                <a:ext cx="412404" cy="355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a:extLst>
                  <a:ext uri="{FF2B5EF4-FFF2-40B4-BE49-F238E27FC236}">
                    <a16:creationId xmlns:a16="http://schemas.microsoft.com/office/drawing/2014/main" id="{D62C8AFB-337C-4E95-9A18-CDFD5F6BED8B}"/>
                  </a:ext>
                </a:extLst>
              </p:cNvPr>
              <p:cNvCxnSpPr>
                <a:stCxn id="23" idx="2"/>
              </p:cNvCxnSpPr>
              <p:nvPr/>
            </p:nvCxnSpPr>
            <p:spPr>
              <a:xfrm flipH="1">
                <a:off x="648010" y="3777676"/>
                <a:ext cx="5801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a:extLst>
                  <a:ext uri="{FF2B5EF4-FFF2-40B4-BE49-F238E27FC236}">
                    <a16:creationId xmlns:a16="http://schemas.microsoft.com/office/drawing/2014/main" id="{788A1590-A76D-4C7A-B8D4-E6BB291F5519}"/>
                  </a:ext>
                </a:extLst>
              </p:cNvPr>
              <p:cNvCxnSpPr>
                <a:cxnSpLocks/>
                <a:stCxn id="23" idx="0"/>
              </p:cNvCxnSpPr>
              <p:nvPr/>
            </p:nvCxnSpPr>
            <p:spPr>
              <a:xfrm flipV="1">
                <a:off x="1371378" y="3038266"/>
                <a:ext cx="0" cy="5961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a:extLst>
                  <a:ext uri="{FF2B5EF4-FFF2-40B4-BE49-F238E27FC236}">
                    <a16:creationId xmlns:a16="http://schemas.microsoft.com/office/drawing/2014/main" id="{92DED60E-5664-44F4-91FB-72FF943ADC9C}"/>
                  </a:ext>
                </a:extLst>
              </p:cNvPr>
              <p:cNvCxnSpPr>
                <a:stCxn id="23" idx="1"/>
              </p:cNvCxnSpPr>
              <p:nvPr/>
            </p:nvCxnSpPr>
            <p:spPr>
              <a:xfrm flipH="1" flipV="1">
                <a:off x="892069" y="3246906"/>
                <a:ext cx="378003" cy="4294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6" name="Text Box 34">
            <a:extLst>
              <a:ext uri="{FF2B5EF4-FFF2-40B4-BE49-F238E27FC236}">
                <a16:creationId xmlns:a16="http://schemas.microsoft.com/office/drawing/2014/main" id="{CB963725-7CA9-69CB-EA94-2774E4AE2CC7}"/>
              </a:ext>
            </a:extLst>
          </p:cNvPr>
          <p:cNvSpPr txBox="1">
            <a:spLocks noChangeArrowheads="1"/>
          </p:cNvSpPr>
          <p:nvPr/>
        </p:nvSpPr>
        <p:spPr bwMode="auto">
          <a:xfrm>
            <a:off x="7465324" y="1001770"/>
            <a:ext cx="4107219" cy="707886"/>
          </a:xfrm>
          <a:prstGeom prst="rect">
            <a:avLst/>
          </a:prstGeom>
          <a:noFill/>
          <a:ln w="9525">
            <a:noFill/>
            <a:miter lim="800000"/>
            <a:headEnd/>
            <a:tailEnd/>
          </a:ln>
          <a:effectLst/>
        </p:spPr>
        <p:txBody>
          <a:bodyPr wrap="square">
            <a:spAutoFit/>
          </a:bodyPr>
          <a:lstStyle/>
          <a:p>
            <a:pPr algn="ctr"/>
            <a:r>
              <a:rPr lang="ru-RU" sz="2000" dirty="0" smtClean="0">
                <a:latin typeface="Palatino Linotype" panose="02040502050505030304" pitchFamily="18" charset="0"/>
              </a:rPr>
              <a:t>Требуется удалить водород из нанопорошка (вода</a:t>
            </a:r>
            <a:r>
              <a:rPr lang="en-US" sz="2000" dirty="0">
                <a:latin typeface="Palatino Linotype" panose="02040502050505030304" pitchFamily="18" charset="0"/>
              </a:rPr>
              <a:t>,</a:t>
            </a:r>
            <a:r>
              <a:rPr lang="ru-RU" sz="2000" dirty="0" smtClean="0">
                <a:latin typeface="Palatino Linotype" panose="02040502050505030304" pitchFamily="18" charset="0"/>
              </a:rPr>
              <a:t> </a:t>
            </a:r>
            <a:r>
              <a:rPr lang="en-US" sz="2000" dirty="0" smtClean="0">
                <a:latin typeface="Palatino Linotype" panose="02040502050505030304" pitchFamily="18" charset="0"/>
              </a:rPr>
              <a:t>C-H/OH).</a:t>
            </a:r>
            <a:endParaRPr lang="ru-RU" sz="2000" dirty="0">
              <a:latin typeface="Palatino Linotype" panose="02040502050505030304" pitchFamily="18" charset="0"/>
            </a:endParaRPr>
          </a:p>
        </p:txBody>
      </p:sp>
      <p:sp>
        <p:nvSpPr>
          <p:cNvPr id="3" name="Номер слайда 2"/>
          <p:cNvSpPr>
            <a:spLocks noGrp="1"/>
          </p:cNvSpPr>
          <p:nvPr>
            <p:ph type="sldNum" sz="quarter" idx="12"/>
          </p:nvPr>
        </p:nvSpPr>
        <p:spPr/>
        <p:txBody>
          <a:bodyPr/>
          <a:lstStyle/>
          <a:p>
            <a:fld id="{1DE01969-94A4-40D7-99FB-CC04F57F5503}" type="slidenum">
              <a:rPr lang="ru-RU" smtClean="0"/>
              <a:pPr/>
              <a:t>30</a:t>
            </a:fld>
            <a:endParaRPr lang="ru-RU" dirty="0"/>
          </a:p>
        </p:txBody>
      </p:sp>
    </p:spTree>
    <p:extLst>
      <p:ext uri="{BB962C8B-B14F-4D97-AF65-F5344CB8AC3E}">
        <p14:creationId xmlns:p14="http://schemas.microsoft.com/office/powerpoint/2010/main" val="8437851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Рисунок 6"/>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86485"/>
            <a:ext cx="5398827" cy="4986769"/>
          </a:xfrm>
          <a:prstGeom prst="rect">
            <a:avLst/>
          </a:prstGeom>
          <a:noFill/>
          <a:ln>
            <a:noFill/>
          </a:ln>
        </p:spPr>
      </p:pic>
      <p:sp>
        <p:nvSpPr>
          <p:cNvPr id="8" name="TextBox 7">
            <a:extLst>
              <a:ext uri="{FF2B5EF4-FFF2-40B4-BE49-F238E27FC236}">
                <a16:creationId xmlns:a16="http://schemas.microsoft.com/office/drawing/2014/main" id="{037CE66C-91BB-41A9-A403-CF7DB42E45C9}"/>
              </a:ext>
            </a:extLst>
          </p:cNvPr>
          <p:cNvSpPr txBox="1"/>
          <p:nvPr/>
        </p:nvSpPr>
        <p:spPr>
          <a:xfrm>
            <a:off x="4353636" y="1086485"/>
            <a:ext cx="7000164" cy="1892826"/>
          </a:xfrm>
          <a:prstGeom prst="rect">
            <a:avLst/>
          </a:prstGeom>
          <a:noFill/>
        </p:spPr>
        <p:txBody>
          <a:bodyPr wrap="square" lIns="0" rIns="0">
            <a:spAutoFit/>
          </a:bodyPr>
          <a:lstStyle/>
          <a:p>
            <a:pPr algn="just">
              <a:lnSpc>
                <a:spcPct val="90000"/>
              </a:lnSpc>
            </a:pPr>
            <a:r>
              <a:rPr lang="en-US" dirty="0" smtClean="0">
                <a:latin typeface="Palatino Linotype" panose="02040502050505030304" pitchFamily="18" charset="0"/>
              </a:rPr>
              <a:t>Schematic </a:t>
            </a:r>
            <a:r>
              <a:rPr lang="en-US" dirty="0">
                <a:latin typeface="Palatino Linotype" panose="02040502050505030304" pitchFamily="18" charset="0"/>
              </a:rPr>
              <a:t>layout of the experimental </a:t>
            </a:r>
            <a:r>
              <a:rPr lang="en-US" dirty="0" smtClean="0">
                <a:latin typeface="Palatino Linotype" panose="02040502050505030304" pitchFamily="18" charset="0"/>
              </a:rPr>
              <a:t>setup</a:t>
            </a:r>
            <a:r>
              <a:rPr lang="en-US" dirty="0">
                <a:latin typeface="Palatino Linotype" panose="02040502050505030304" pitchFamily="18" charset="0"/>
              </a:rPr>
              <a:t>.</a:t>
            </a:r>
            <a:endParaRPr lang="en-US" dirty="0" smtClean="0">
              <a:latin typeface="Palatino Linotype" panose="02040502050505030304" pitchFamily="18" charset="0"/>
            </a:endParaRPr>
          </a:p>
          <a:p>
            <a:pPr algn="just">
              <a:lnSpc>
                <a:spcPct val="90000"/>
              </a:lnSpc>
            </a:pPr>
            <a:r>
              <a:rPr lang="en-US" sz="1600" dirty="0" smtClean="0">
                <a:latin typeface="Palatino Linotype" panose="02040502050505030304" pitchFamily="18" charset="0"/>
              </a:rPr>
              <a:t>1 - </a:t>
            </a:r>
            <a:r>
              <a:rPr lang="en-US" sz="1600" dirty="0">
                <a:latin typeface="Palatino Linotype" panose="02040502050505030304" pitchFamily="18" charset="0"/>
              </a:rPr>
              <a:t>a cylindrical tube made of </a:t>
            </a:r>
            <a:r>
              <a:rPr lang="en-US" sz="1600" dirty="0" smtClean="0">
                <a:latin typeface="Palatino Linotype" panose="02040502050505030304" pitchFamily="18" charset="0"/>
              </a:rPr>
              <a:t>reflector; 2 - a </a:t>
            </a:r>
            <a:r>
              <a:rPr lang="en-US" sz="1600" dirty="0">
                <a:latin typeface="Palatino Linotype" panose="02040502050505030304" pitchFamily="18" charset="0"/>
              </a:rPr>
              <a:t>reflector in the disk </a:t>
            </a:r>
            <a:r>
              <a:rPr lang="en-US" sz="1600" dirty="0" smtClean="0">
                <a:latin typeface="Palatino Linotype" panose="02040502050505030304" pitchFamily="18" charset="0"/>
              </a:rPr>
              <a:t>shape;</a:t>
            </a:r>
          </a:p>
          <a:p>
            <a:pPr algn="just">
              <a:lnSpc>
                <a:spcPct val="90000"/>
              </a:lnSpc>
            </a:pPr>
            <a:r>
              <a:rPr lang="en-US" sz="1600" dirty="0" smtClean="0">
                <a:latin typeface="Palatino Linotype" panose="02040502050505030304" pitchFamily="18" charset="0"/>
              </a:rPr>
              <a:t>2’ - the </a:t>
            </a:r>
            <a:r>
              <a:rPr lang="en-US" sz="1600" dirty="0">
                <a:latin typeface="Palatino Linotype" panose="02040502050505030304" pitchFamily="18" charset="0"/>
              </a:rPr>
              <a:t>disk position when measuring the incident beam </a:t>
            </a:r>
            <a:r>
              <a:rPr lang="en-US" sz="1600" dirty="0" smtClean="0">
                <a:latin typeface="Palatino Linotype" panose="02040502050505030304" pitchFamily="18" charset="0"/>
              </a:rPr>
              <a:t>flux;</a:t>
            </a:r>
          </a:p>
          <a:p>
            <a:pPr algn="just">
              <a:lnSpc>
                <a:spcPct val="90000"/>
              </a:lnSpc>
            </a:pPr>
            <a:r>
              <a:rPr lang="en-US" sz="1600" dirty="0" smtClean="0">
                <a:latin typeface="Palatino Linotype" panose="02040502050505030304" pitchFamily="18" charset="0"/>
              </a:rPr>
              <a:t>3 - a </a:t>
            </a:r>
            <a:r>
              <a:rPr lang="en-US" sz="1600" dirty="0">
                <a:latin typeface="Palatino Linotype" panose="02040502050505030304" pitchFamily="18" charset="0"/>
              </a:rPr>
              <a:t>rotating velocity selector with screw </a:t>
            </a:r>
            <a:r>
              <a:rPr lang="en-US" sz="1600" dirty="0" smtClean="0">
                <a:latin typeface="Palatino Linotype" panose="02040502050505030304" pitchFamily="18" charset="0"/>
              </a:rPr>
              <a:t>slits;</a:t>
            </a:r>
          </a:p>
          <a:p>
            <a:pPr algn="just">
              <a:lnSpc>
                <a:spcPct val="90000"/>
              </a:lnSpc>
            </a:pPr>
            <a:r>
              <a:rPr lang="en-US" sz="1600" dirty="0" smtClean="0">
                <a:latin typeface="Palatino Linotype" panose="02040502050505030304" pitchFamily="18" charset="0"/>
              </a:rPr>
              <a:t>4 - a </a:t>
            </a:r>
            <a:r>
              <a:rPr lang="en-US" sz="1600" dirty="0">
                <a:latin typeface="Palatino Linotype" panose="02040502050505030304" pitchFamily="18" charset="0"/>
              </a:rPr>
              <a:t>position-sensitive </a:t>
            </a:r>
            <a:r>
              <a:rPr lang="en-US" sz="1600" dirty="0" smtClean="0">
                <a:latin typeface="Palatino Linotype" panose="02040502050505030304" pitchFamily="18" charset="0"/>
              </a:rPr>
              <a:t>detector (PSD) for </a:t>
            </a:r>
            <a:r>
              <a:rPr lang="en-US" sz="1600" dirty="0">
                <a:latin typeface="Palatino Linotype" panose="02040502050505030304" pitchFamily="18" charset="0"/>
              </a:rPr>
              <a:t>measuring the flux of escaping </a:t>
            </a:r>
            <a:r>
              <a:rPr lang="en-US" sz="1600" dirty="0" smtClean="0">
                <a:latin typeface="Palatino Linotype" panose="02040502050505030304" pitchFamily="18" charset="0"/>
              </a:rPr>
              <a:t>neutrons; 4’ - the </a:t>
            </a:r>
            <a:r>
              <a:rPr lang="en-US" sz="1600" dirty="0">
                <a:latin typeface="Palatino Linotype" panose="02040502050505030304" pitchFamily="18" charset="0"/>
              </a:rPr>
              <a:t>PSD position when measuring the incident beam flux; </a:t>
            </a:r>
            <a:endParaRPr lang="en-US" sz="1600" dirty="0" smtClean="0">
              <a:latin typeface="Palatino Linotype" panose="02040502050505030304" pitchFamily="18" charset="0"/>
            </a:endParaRPr>
          </a:p>
          <a:p>
            <a:pPr algn="just">
              <a:lnSpc>
                <a:spcPct val="90000"/>
              </a:lnSpc>
            </a:pPr>
            <a:r>
              <a:rPr lang="en-US" sz="1600" dirty="0" smtClean="0">
                <a:latin typeface="Palatino Linotype" panose="02040502050505030304" pitchFamily="18" charset="0"/>
              </a:rPr>
              <a:t>4” - the </a:t>
            </a:r>
            <a:r>
              <a:rPr lang="en-US" sz="1600" dirty="0">
                <a:latin typeface="Palatino Linotype" panose="02040502050505030304" pitchFamily="18" charset="0"/>
              </a:rPr>
              <a:t>PSD position when measuring the angular distribution of escaping </a:t>
            </a:r>
            <a:r>
              <a:rPr lang="en-US" sz="1600" dirty="0" smtClean="0">
                <a:latin typeface="Palatino Linotype" panose="02040502050505030304" pitchFamily="18" charset="0"/>
              </a:rPr>
              <a:t>neutrons; 5 - a </a:t>
            </a:r>
            <a:r>
              <a:rPr lang="en-US" sz="1600" dirty="0">
                <a:latin typeface="Palatino Linotype" panose="02040502050505030304" pitchFamily="18" charset="0"/>
              </a:rPr>
              <a:t>Cd-diaphragm; </a:t>
            </a:r>
            <a:r>
              <a:rPr lang="en-US" sz="1600" dirty="0" smtClean="0">
                <a:latin typeface="Palatino Linotype" panose="02040502050505030304" pitchFamily="18" charset="0"/>
              </a:rPr>
              <a:t>6 - an </a:t>
            </a:r>
            <a:r>
              <a:rPr lang="en-US" sz="1600" dirty="0">
                <a:latin typeface="Palatino Linotype" panose="02040502050505030304" pitchFamily="18" charset="0"/>
              </a:rPr>
              <a:t>evacuated </a:t>
            </a:r>
            <a:r>
              <a:rPr lang="en-US" sz="1600" dirty="0" smtClean="0">
                <a:latin typeface="Palatino Linotype" panose="02040502050505030304" pitchFamily="18" charset="0"/>
              </a:rPr>
              <a:t>volume.</a:t>
            </a:r>
            <a:endParaRPr lang="en-US" sz="1600" dirty="0">
              <a:latin typeface="Palatino Linotype" panose="02040502050505030304" pitchFamily="18" charset="0"/>
            </a:endParaRPr>
          </a:p>
        </p:txBody>
      </p:sp>
      <p:sp>
        <p:nvSpPr>
          <p:cNvPr id="9" name="TextBox 8">
            <a:extLst>
              <a:ext uri="{FF2B5EF4-FFF2-40B4-BE49-F238E27FC236}">
                <a16:creationId xmlns:a16="http://schemas.microsoft.com/office/drawing/2014/main" id="{037CE66C-91BB-41A9-A403-CF7DB42E45C9}"/>
              </a:ext>
            </a:extLst>
          </p:cNvPr>
          <p:cNvSpPr txBox="1"/>
          <p:nvPr/>
        </p:nvSpPr>
        <p:spPr>
          <a:xfrm>
            <a:off x="6523630" y="5748509"/>
            <a:ext cx="4830170" cy="535531"/>
          </a:xfrm>
          <a:prstGeom prst="rect">
            <a:avLst/>
          </a:prstGeom>
          <a:noFill/>
        </p:spPr>
        <p:txBody>
          <a:bodyPr wrap="square" lIns="0" rIns="0">
            <a:spAutoFit/>
          </a:bodyPr>
          <a:lstStyle/>
          <a:p>
            <a:pPr algn="ctr">
              <a:lnSpc>
                <a:spcPct val="90000"/>
              </a:lnSpc>
            </a:pPr>
            <a:r>
              <a:rPr lang="en-US" sz="1600" dirty="0" smtClean="0">
                <a:latin typeface="Palatino Linotype" panose="02040502050505030304" pitchFamily="18" charset="0"/>
              </a:rPr>
              <a:t>Photos </a:t>
            </a:r>
            <a:r>
              <a:rPr lang="en-US" sz="1600" dirty="0">
                <a:latin typeface="Palatino Linotype" panose="02040502050505030304" pitchFamily="18" charset="0"/>
              </a:rPr>
              <a:t>of an evacuated </a:t>
            </a:r>
            <a:r>
              <a:rPr lang="en-US" sz="1600" dirty="0" smtClean="0">
                <a:latin typeface="Palatino Linotype" panose="02040502050505030304" pitchFamily="18" charset="0"/>
              </a:rPr>
              <a:t>volume of the reflector (on left) and the installation setup (on right).</a:t>
            </a:r>
            <a:endParaRPr lang="en-US" sz="1600" dirty="0">
              <a:latin typeface="Palatino Linotype" panose="02040502050505030304" pitchFamily="18" charset="0"/>
            </a:endParaRPr>
          </a:p>
        </p:txBody>
      </p:sp>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l="17114" t="17114" r="17114" b="17114"/>
          <a:stretch/>
        </p:blipFill>
        <p:spPr>
          <a:xfrm>
            <a:off x="9328800" y="2976199"/>
            <a:ext cx="2025000" cy="2700000"/>
          </a:xfrm>
          <a:prstGeom prst="rect">
            <a:avLst/>
          </a:prstGeom>
          <a:ln>
            <a:solidFill>
              <a:schemeClr val="tx1"/>
            </a:solidFill>
          </a:ln>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5600" y="2976199"/>
            <a:ext cx="2025000" cy="2700000"/>
          </a:xfrm>
          <a:prstGeom prst="rect">
            <a:avLst/>
          </a:prstGeom>
          <a:ln>
            <a:solidFill>
              <a:schemeClr val="tx1"/>
            </a:solidFill>
          </a:ln>
        </p:spPr>
      </p:pic>
      <p:sp>
        <p:nvSpPr>
          <p:cNvPr id="12" name="Номер слайда 11"/>
          <p:cNvSpPr>
            <a:spLocks noGrp="1"/>
          </p:cNvSpPr>
          <p:nvPr>
            <p:ph type="sldNum" sz="quarter" idx="12"/>
          </p:nvPr>
        </p:nvSpPr>
        <p:spPr/>
        <p:txBody>
          <a:bodyPr/>
          <a:lstStyle/>
          <a:p>
            <a:fld id="{1DE01969-94A4-40D7-99FB-CC04F57F5503}" type="slidenum">
              <a:rPr lang="ru-RU" smtClean="0"/>
              <a:pPr/>
              <a:t>31</a:t>
            </a:fld>
            <a:endParaRPr lang="ru-RU" dirty="0"/>
          </a:p>
        </p:txBody>
      </p:sp>
    </p:spTree>
    <p:extLst>
      <p:ext uri="{BB962C8B-B14F-4D97-AF65-F5344CB8AC3E}">
        <p14:creationId xmlns:p14="http://schemas.microsoft.com/office/powerpoint/2010/main" val="5913153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Experimental Results</a:t>
            </a:r>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068410"/>
            <a:ext cx="4860000" cy="3326603"/>
          </a:xfrm>
          <a:prstGeom prst="rect">
            <a:avLst/>
          </a:prstGeom>
          <a:noFill/>
          <a:ln>
            <a:noFill/>
          </a:ln>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800" y="1068410"/>
            <a:ext cx="4860000" cy="3882835"/>
          </a:xfrm>
          <a:prstGeom prst="rect">
            <a:avLst/>
          </a:prstGeom>
        </p:spPr>
      </p:pic>
      <p:sp>
        <p:nvSpPr>
          <p:cNvPr id="8" name="TextBox 7">
            <a:extLst>
              <a:ext uri="{FF2B5EF4-FFF2-40B4-BE49-F238E27FC236}">
                <a16:creationId xmlns:a16="http://schemas.microsoft.com/office/drawing/2014/main" id="{037CE66C-91BB-41A9-A403-CF7DB42E45C9}"/>
              </a:ext>
            </a:extLst>
          </p:cNvPr>
          <p:cNvSpPr txBox="1"/>
          <p:nvPr/>
        </p:nvSpPr>
        <p:spPr>
          <a:xfrm>
            <a:off x="6523630" y="4951245"/>
            <a:ext cx="4830170" cy="1421928"/>
          </a:xfrm>
          <a:prstGeom prst="rect">
            <a:avLst/>
          </a:prstGeom>
          <a:noFill/>
        </p:spPr>
        <p:txBody>
          <a:bodyPr wrap="square" lIns="0" rIns="0">
            <a:spAutoFit/>
          </a:bodyPr>
          <a:lstStyle/>
          <a:p>
            <a:pPr algn="ctr">
              <a:lnSpc>
                <a:spcPct val="90000"/>
              </a:lnSpc>
            </a:pPr>
            <a:r>
              <a:rPr lang="en-US" sz="1600" dirty="0" smtClean="0">
                <a:latin typeface="Palatino Linotype" panose="02040502050505030304" pitchFamily="18" charset="0"/>
              </a:rPr>
              <a:t>Fig. </a:t>
            </a:r>
            <a:r>
              <a:rPr lang="en-US" sz="1600" dirty="0">
                <a:latin typeface="Palatino Linotype" panose="02040502050505030304" pitchFamily="18" charset="0"/>
              </a:rPr>
              <a:t>7</a:t>
            </a:r>
            <a:r>
              <a:rPr lang="en-US" sz="1600" dirty="0" smtClean="0">
                <a:latin typeface="Palatino Linotype" panose="02040502050505030304" pitchFamily="18" charset="0"/>
              </a:rPr>
              <a:t>. </a:t>
            </a:r>
            <a:r>
              <a:rPr lang="en-US" sz="1600" dirty="0">
                <a:latin typeface="Palatino Linotype" panose="02040502050505030304" pitchFamily="18" charset="0"/>
              </a:rPr>
              <a:t>Left axis: The probability of the VCN escape through the open end of the </a:t>
            </a:r>
            <a:r>
              <a:rPr lang="en-US" sz="1600" dirty="0" smtClean="0">
                <a:latin typeface="Palatino Linotype" panose="02040502050505030304" pitchFamily="18" charset="0"/>
              </a:rPr>
              <a:t>reflector as </a:t>
            </a:r>
            <a:r>
              <a:rPr lang="en-US" sz="1600" dirty="0">
                <a:latin typeface="Palatino Linotype" panose="02040502050505030304" pitchFamily="18" charset="0"/>
              </a:rPr>
              <a:t>a function of VCN velocity. Right axis: gain factor G in the escaping flux relative to the flux that would pass through the diaphragm from a homogeneous isotropic source </a:t>
            </a:r>
            <a:r>
              <a:rPr lang="en-US" sz="1600" dirty="0" smtClean="0">
                <a:latin typeface="Palatino Linotype" panose="02040502050505030304" pitchFamily="18" charset="0"/>
              </a:rPr>
              <a:t>located </a:t>
            </a:r>
            <a:r>
              <a:rPr lang="en-US" sz="1600" dirty="0">
                <a:latin typeface="Palatino Linotype" panose="02040502050505030304" pitchFamily="18" charset="0"/>
              </a:rPr>
              <a:t>at the cavity bottom.</a:t>
            </a:r>
          </a:p>
        </p:txBody>
      </p:sp>
      <p:sp>
        <p:nvSpPr>
          <p:cNvPr id="9" name="TextBox 8">
            <a:extLst>
              <a:ext uri="{FF2B5EF4-FFF2-40B4-BE49-F238E27FC236}">
                <a16:creationId xmlns:a16="http://schemas.microsoft.com/office/drawing/2014/main" id="{037CE66C-91BB-41A9-A403-CF7DB42E45C9}"/>
              </a:ext>
            </a:extLst>
          </p:cNvPr>
          <p:cNvSpPr txBox="1"/>
          <p:nvPr/>
        </p:nvSpPr>
        <p:spPr>
          <a:xfrm>
            <a:off x="838200" y="4398478"/>
            <a:ext cx="4860000" cy="2086725"/>
          </a:xfrm>
          <a:prstGeom prst="rect">
            <a:avLst/>
          </a:prstGeom>
          <a:noFill/>
        </p:spPr>
        <p:txBody>
          <a:bodyPr wrap="square" lIns="0" rIns="0">
            <a:spAutoFit/>
          </a:bodyPr>
          <a:lstStyle/>
          <a:p>
            <a:pPr algn="ctr">
              <a:lnSpc>
                <a:spcPct val="90000"/>
              </a:lnSpc>
            </a:pPr>
            <a:r>
              <a:rPr lang="en-US" sz="1600" dirty="0" smtClean="0">
                <a:latin typeface="Palatino Linotype" panose="02040502050505030304" pitchFamily="18" charset="0"/>
              </a:rPr>
              <a:t>Fig. </a:t>
            </a:r>
            <a:r>
              <a:rPr lang="en-US" sz="1600" dirty="0">
                <a:latin typeface="Palatino Linotype" panose="02040502050505030304" pitchFamily="18" charset="0"/>
              </a:rPr>
              <a:t>6</a:t>
            </a:r>
            <a:r>
              <a:rPr lang="en-US" sz="1600" dirty="0" smtClean="0">
                <a:latin typeface="Palatino Linotype" panose="02040502050505030304" pitchFamily="18" charset="0"/>
              </a:rPr>
              <a:t>. </a:t>
            </a:r>
            <a:r>
              <a:rPr lang="en-US" sz="1600" dirty="0">
                <a:latin typeface="Palatino Linotype" panose="02040502050505030304" pitchFamily="18" charset="0"/>
              </a:rPr>
              <a:t>Left axis and dots correspond to the radial dependence of the specific probability of VCN </a:t>
            </a:r>
            <a:r>
              <a:rPr lang="en-US" sz="1600" dirty="0" smtClean="0">
                <a:latin typeface="Palatino Linotype" panose="02040502050505030304" pitchFamily="18" charset="0"/>
              </a:rPr>
              <a:t>detection. </a:t>
            </a:r>
            <a:r>
              <a:rPr lang="en-US" sz="1600" dirty="0">
                <a:latin typeface="Palatino Linotype" panose="02040502050505030304" pitchFamily="18" charset="0"/>
              </a:rPr>
              <a:t>Round dots correspond to the neutron velocity of ~57 m/s, square dots to ~75 m/s. Right axis and solid line indicate the specific probability </a:t>
            </a:r>
            <a:r>
              <a:rPr lang="en-US" sz="1600" dirty="0" smtClean="0">
                <a:latin typeface="Palatino Linotype" panose="02040502050505030304" pitchFamily="18" charset="0"/>
              </a:rPr>
              <a:t>of </a:t>
            </a:r>
            <a:r>
              <a:rPr lang="en-US" sz="1600" dirty="0">
                <a:latin typeface="Palatino Linotype" panose="02040502050505030304" pitchFamily="18" charset="0"/>
              </a:rPr>
              <a:t>VCN detection calculated for the homogeneous isotropic source. Vertical dashed line stands for the reflector cavity and the Cd diaphragm radii. The insert shows a map of the PSD counts by pixels </a:t>
            </a:r>
            <a:r>
              <a:rPr lang="en-US" sz="1600" dirty="0" smtClean="0">
                <a:latin typeface="Palatino Linotype" panose="02040502050505030304" pitchFamily="18" charset="0"/>
              </a:rPr>
              <a:t>for ~75 </a:t>
            </a:r>
            <a:r>
              <a:rPr lang="en-US" sz="1600" dirty="0">
                <a:latin typeface="Palatino Linotype" panose="02040502050505030304" pitchFamily="18" charset="0"/>
              </a:rPr>
              <a:t>m/s.</a:t>
            </a:r>
          </a:p>
        </p:txBody>
      </p:sp>
      <p:sp>
        <p:nvSpPr>
          <p:cNvPr id="10" name="Дата 9"/>
          <p:cNvSpPr>
            <a:spLocks noGrp="1"/>
          </p:cNvSpPr>
          <p:nvPr>
            <p:ph type="dt" sz="half" idx="10"/>
          </p:nvPr>
        </p:nvSpPr>
        <p:spPr/>
        <p:txBody>
          <a:bodyPr/>
          <a:lstStyle/>
          <a:p>
            <a:r>
              <a:rPr lang="ru-RU" smtClean="0"/>
              <a:t>14.06.2023</a:t>
            </a:r>
            <a:endParaRPr lang="ru-RU" sz="1400" dirty="0"/>
          </a:p>
        </p:txBody>
      </p:sp>
      <p:sp>
        <p:nvSpPr>
          <p:cNvPr id="11" name="Нижний колонтитул 10"/>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3" name="Номер слайда 2"/>
          <p:cNvSpPr>
            <a:spLocks noGrp="1"/>
          </p:cNvSpPr>
          <p:nvPr>
            <p:ph type="sldNum" sz="quarter" idx="12"/>
          </p:nvPr>
        </p:nvSpPr>
        <p:spPr/>
        <p:txBody>
          <a:bodyPr/>
          <a:lstStyle/>
          <a:p>
            <a:fld id="{1DE01969-94A4-40D7-99FB-CC04F57F5503}" type="slidenum">
              <a:rPr lang="ru-RU" smtClean="0"/>
              <a:pPr/>
              <a:t>32</a:t>
            </a:fld>
            <a:endParaRPr lang="ru-RU" dirty="0"/>
          </a:p>
        </p:txBody>
      </p:sp>
    </p:spTree>
    <p:extLst>
      <p:ext uri="{BB962C8B-B14F-4D97-AF65-F5344CB8AC3E}">
        <p14:creationId xmlns:p14="http://schemas.microsoft.com/office/powerpoint/2010/main" val="10524382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Применения ОХН</a:t>
            </a:r>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Объект 2">
            <a:extLst>
              <a:ext uri="{FF2B5EF4-FFF2-40B4-BE49-F238E27FC236}">
                <a16:creationId xmlns:a16="http://schemas.microsoft.com/office/drawing/2014/main" id="{E50654AB-E41B-4081-ABD1-04D598CA23CF}"/>
              </a:ext>
            </a:extLst>
          </p:cNvPr>
          <p:cNvSpPr>
            <a:spLocks noGrp="1"/>
          </p:cNvSpPr>
          <p:nvPr>
            <p:ph idx="1"/>
          </p:nvPr>
        </p:nvSpPr>
        <p:spPr>
          <a:xfrm>
            <a:off x="838200" y="1059680"/>
            <a:ext cx="6960079" cy="5117284"/>
          </a:xfrm>
        </p:spPr>
        <p:txBody>
          <a:bodyPr lIns="0">
            <a:normAutofit/>
          </a:bodyPr>
          <a:lstStyle/>
          <a:p>
            <a:pPr marL="0" indent="0">
              <a:buNone/>
            </a:pPr>
            <a:r>
              <a:rPr lang="en-US" dirty="0">
                <a:latin typeface="Palatino Linotype" panose="02040502050505030304" pitchFamily="18" charset="0"/>
              </a:rPr>
              <a:t>The VCN advantages are:</a:t>
            </a:r>
            <a:br>
              <a:rPr lang="en-US" dirty="0">
                <a:latin typeface="Palatino Linotype" panose="02040502050505030304" pitchFamily="18" charset="0"/>
              </a:rPr>
            </a:br>
            <a:r>
              <a:rPr lang="en-US" dirty="0">
                <a:latin typeface="Palatino Linotype" panose="02040502050505030304" pitchFamily="18" charset="0"/>
              </a:rPr>
              <a:t>• long time of observation;</a:t>
            </a:r>
            <a:br>
              <a:rPr lang="en-US" dirty="0">
                <a:latin typeface="Palatino Linotype" panose="02040502050505030304" pitchFamily="18" charset="0"/>
              </a:rPr>
            </a:br>
            <a:r>
              <a:rPr lang="en-US" dirty="0">
                <a:latin typeface="Palatino Linotype" panose="02040502050505030304" pitchFamily="18" charset="0"/>
              </a:rPr>
              <a:t>• large angles of reflections from mirrors;</a:t>
            </a:r>
            <a:br>
              <a:rPr lang="en-US" dirty="0">
                <a:latin typeface="Palatino Linotype" panose="02040502050505030304" pitchFamily="18" charset="0"/>
              </a:rPr>
            </a:br>
            <a:r>
              <a:rPr lang="en-US" dirty="0">
                <a:latin typeface="Palatino Linotype" panose="02040502050505030304" pitchFamily="18" charset="0"/>
              </a:rPr>
              <a:t>• larger phase shift and as result more sensitive to contrast variation;</a:t>
            </a:r>
            <a:br>
              <a:rPr lang="en-US" dirty="0">
                <a:latin typeface="Palatino Linotype" panose="02040502050505030304" pitchFamily="18" charset="0"/>
              </a:rPr>
            </a:br>
            <a:r>
              <a:rPr lang="en-US" dirty="0">
                <a:latin typeface="Palatino Linotype" panose="02040502050505030304" pitchFamily="18" charset="0"/>
              </a:rPr>
              <a:t>• large coherent length;</a:t>
            </a:r>
            <a:br>
              <a:rPr lang="en-US" dirty="0">
                <a:latin typeface="Palatino Linotype" panose="02040502050505030304" pitchFamily="18" charset="0"/>
              </a:rPr>
            </a:br>
            <a:r>
              <a:rPr lang="en-US" dirty="0">
                <a:latin typeface="Palatino Linotype" panose="02040502050505030304" pitchFamily="18" charset="0"/>
              </a:rPr>
              <a:t>• large capture cross-section and big contrast at transmission;</a:t>
            </a:r>
            <a:br>
              <a:rPr lang="en-US" dirty="0">
                <a:latin typeface="Palatino Linotype" panose="02040502050505030304" pitchFamily="18" charset="0"/>
              </a:rPr>
            </a:br>
            <a:r>
              <a:rPr lang="en-US" dirty="0">
                <a:latin typeface="Palatino Linotype" panose="02040502050505030304" pitchFamily="18" charset="0"/>
              </a:rPr>
              <a:t>• structure analysis of large molecular complexes; etc.</a:t>
            </a:r>
          </a:p>
          <a:p>
            <a:pPr marL="0" indent="0">
              <a:buNone/>
            </a:pPr>
            <a:endParaRPr lang="en-US" sz="1800" dirty="0"/>
          </a:p>
          <a:p>
            <a:pPr marL="0" indent="0">
              <a:buNone/>
            </a:pPr>
            <a:r>
              <a:rPr lang="en-US" sz="2600" u="sng" dirty="0">
                <a:latin typeface="Palatino Linotype" panose="02040502050505030304" pitchFamily="18" charset="0"/>
              </a:rPr>
              <a:t>The main disadvantage is a low flux intensity!</a:t>
            </a:r>
          </a:p>
        </p:txBody>
      </p:sp>
      <p:sp>
        <p:nvSpPr>
          <p:cNvPr id="8" name="Объект 2">
            <a:extLst>
              <a:ext uri="{FF2B5EF4-FFF2-40B4-BE49-F238E27FC236}">
                <a16:creationId xmlns:a16="http://schemas.microsoft.com/office/drawing/2014/main" id="{152F3819-FD8A-4B3C-A231-67D33837F37A}"/>
              </a:ext>
            </a:extLst>
          </p:cNvPr>
          <p:cNvSpPr txBox="1">
            <a:spLocks/>
          </p:cNvSpPr>
          <p:nvPr/>
        </p:nvSpPr>
        <p:spPr>
          <a:xfrm>
            <a:off x="8091577" y="1059680"/>
            <a:ext cx="3262224" cy="5117284"/>
          </a:xfrm>
          <a:prstGeom prst="rect">
            <a:avLst/>
          </a:prstGeom>
        </p:spPr>
        <p:txBody>
          <a:bodyPr vert="horz" lIns="0" tIns="45720" rIns="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Neutron techniques:</a:t>
            </a:r>
          </a:p>
          <a:p>
            <a:pPr>
              <a:spcBef>
                <a:spcPts val="0"/>
              </a:spcBef>
            </a:pPr>
            <a:r>
              <a:rPr lang="en-US" sz="2000" dirty="0"/>
              <a:t>SANS;</a:t>
            </a:r>
          </a:p>
          <a:p>
            <a:pPr>
              <a:spcBef>
                <a:spcPts val="0"/>
              </a:spcBef>
            </a:pPr>
            <a:r>
              <a:rPr lang="en-US" sz="2000" dirty="0"/>
              <a:t>spin-echo;</a:t>
            </a:r>
          </a:p>
          <a:p>
            <a:pPr>
              <a:spcBef>
                <a:spcPts val="0"/>
              </a:spcBef>
            </a:pPr>
            <a:r>
              <a:rPr lang="en-US" sz="2000" dirty="0"/>
              <a:t>TOF spectroscopy, in particular, high-resolution inelastic scattering;</a:t>
            </a:r>
          </a:p>
          <a:p>
            <a:pPr>
              <a:spcBef>
                <a:spcPts val="0"/>
              </a:spcBef>
            </a:pPr>
            <a:r>
              <a:rPr lang="en-US" sz="2000" dirty="0"/>
              <a:t>reflectometry, diffraction, microscopy, holography, tomography, etc.</a:t>
            </a:r>
          </a:p>
          <a:p>
            <a:pPr marL="0" indent="0">
              <a:buFont typeface="Arial" panose="020B0604020202020204" pitchFamily="34" charset="0"/>
              <a:buNone/>
            </a:pPr>
            <a:r>
              <a:rPr lang="en-US" sz="2000" b="1" dirty="0"/>
              <a:t>Fundamental Physics:</a:t>
            </a:r>
          </a:p>
          <a:p>
            <a:pPr>
              <a:spcBef>
                <a:spcPts val="0"/>
              </a:spcBef>
            </a:pPr>
            <a:r>
              <a:rPr lang="en-US" sz="2000" dirty="0"/>
              <a:t>a search of extra-short-range interactions at neutron scattering;</a:t>
            </a:r>
          </a:p>
          <a:p>
            <a:pPr>
              <a:spcBef>
                <a:spcPts val="0"/>
              </a:spcBef>
            </a:pPr>
            <a:r>
              <a:rPr lang="en-US" sz="2000" dirty="0"/>
              <a:t>experiments with neutrons in a whispering gallery;</a:t>
            </a:r>
          </a:p>
          <a:p>
            <a:pPr>
              <a:spcBef>
                <a:spcPts val="0"/>
              </a:spcBef>
            </a:pPr>
            <a:r>
              <a:rPr lang="en-US" sz="2000" dirty="0"/>
              <a:t>beam experiment to measure of the neutron decay, etc.</a:t>
            </a:r>
          </a:p>
        </p:txBody>
      </p:sp>
      <p:sp>
        <p:nvSpPr>
          <p:cNvPr id="9" name="Правая фигурная скобка 8">
            <a:extLst>
              <a:ext uri="{FF2B5EF4-FFF2-40B4-BE49-F238E27FC236}">
                <a16:creationId xmlns:a16="http://schemas.microsoft.com/office/drawing/2014/main" id="{807023D2-22AA-4E03-9451-643C65D44F80}"/>
              </a:ext>
            </a:extLst>
          </p:cNvPr>
          <p:cNvSpPr/>
          <p:nvPr/>
        </p:nvSpPr>
        <p:spPr>
          <a:xfrm>
            <a:off x="7343775" y="1085240"/>
            <a:ext cx="666750" cy="3918081"/>
          </a:xfrm>
          <a:prstGeom prst="rightBrace">
            <a:avLst>
              <a:gd name="adj1" fmla="val 55630"/>
              <a:gd name="adj2" fmla="val 50000"/>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Номер слайда 9"/>
          <p:cNvSpPr>
            <a:spLocks noGrp="1"/>
          </p:cNvSpPr>
          <p:nvPr>
            <p:ph type="sldNum" sz="quarter" idx="12"/>
          </p:nvPr>
        </p:nvSpPr>
        <p:spPr/>
        <p:txBody>
          <a:bodyPr/>
          <a:lstStyle/>
          <a:p>
            <a:fld id="{1DE01969-94A4-40D7-99FB-CC04F57F5503}" type="slidenum">
              <a:rPr lang="ru-RU" smtClean="0"/>
              <a:pPr/>
              <a:t>33</a:t>
            </a:fld>
            <a:endParaRPr lang="ru-RU" dirty="0"/>
          </a:p>
        </p:txBody>
      </p:sp>
    </p:spTree>
    <p:extLst>
      <p:ext uri="{BB962C8B-B14F-4D97-AF65-F5344CB8AC3E}">
        <p14:creationId xmlns:p14="http://schemas.microsoft.com/office/powerpoint/2010/main" val="10275586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Источник ОХН</a:t>
            </a:r>
            <a:r>
              <a:rPr lang="en-US" dirty="0" smtClean="0"/>
              <a:t>/</a:t>
            </a:r>
            <a:r>
              <a:rPr lang="ru-RU" dirty="0" smtClean="0"/>
              <a:t>УХН в Институте Лауэ-Ланжевена</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61442" name="Picture 2" descr="https://www.ill.eu/fileadmin/_processed_/e/a/csm_layout_PF2_5ab4af5b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198" y="1178841"/>
            <a:ext cx="2846697" cy="5071863"/>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3"/>
          <a:stretch>
            <a:fillRect/>
          </a:stretch>
        </p:blipFill>
        <p:spPr>
          <a:xfrm>
            <a:off x="3918897" y="1178840"/>
            <a:ext cx="7499929" cy="4785231"/>
          </a:xfrm>
          <a:prstGeom prst="rect">
            <a:avLst/>
          </a:prstGeom>
        </p:spPr>
      </p:pic>
      <p:sp>
        <p:nvSpPr>
          <p:cNvPr id="8" name="Прямоугольник 7"/>
          <p:cNvSpPr/>
          <p:nvPr/>
        </p:nvSpPr>
        <p:spPr>
          <a:xfrm>
            <a:off x="5786651" y="2647667"/>
            <a:ext cx="5308979" cy="1337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Номер слайда 8"/>
          <p:cNvSpPr>
            <a:spLocks noGrp="1"/>
          </p:cNvSpPr>
          <p:nvPr>
            <p:ph type="sldNum" sz="quarter" idx="12"/>
          </p:nvPr>
        </p:nvSpPr>
        <p:spPr/>
        <p:txBody>
          <a:bodyPr/>
          <a:lstStyle/>
          <a:p>
            <a:fld id="{1DE01969-94A4-40D7-99FB-CC04F57F5503}" type="slidenum">
              <a:rPr lang="ru-RU" smtClean="0"/>
              <a:pPr/>
              <a:t>34</a:t>
            </a:fld>
            <a:endParaRPr lang="ru-RU" dirty="0"/>
          </a:p>
        </p:txBody>
      </p:sp>
    </p:spTree>
    <p:extLst>
      <p:ext uri="{BB962C8B-B14F-4D97-AF65-F5344CB8AC3E}">
        <p14:creationId xmlns:p14="http://schemas.microsoft.com/office/powerpoint/2010/main" val="21106701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Применение ОХН в </a:t>
            </a:r>
            <a:r>
              <a:rPr lang="en-US" dirty="0" smtClean="0"/>
              <a:t>ESS</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Рисунок 6"/>
          <p:cNvPicPr>
            <a:picLocks noChangeAspect="1"/>
          </p:cNvPicPr>
          <p:nvPr/>
        </p:nvPicPr>
        <p:blipFill>
          <a:blip r:embed="rId2"/>
          <a:stretch>
            <a:fillRect/>
          </a:stretch>
        </p:blipFill>
        <p:spPr>
          <a:xfrm>
            <a:off x="838199" y="1059680"/>
            <a:ext cx="4524375" cy="2733675"/>
          </a:xfrm>
          <a:prstGeom prst="rect">
            <a:avLst/>
          </a:prstGeom>
        </p:spPr>
      </p:pic>
      <p:pic>
        <p:nvPicPr>
          <p:cNvPr id="8" name="Рисунок 7"/>
          <p:cNvPicPr>
            <a:picLocks noChangeAspect="1"/>
          </p:cNvPicPr>
          <p:nvPr/>
        </p:nvPicPr>
        <p:blipFill rotWithShape="1">
          <a:blip r:embed="rId3"/>
          <a:srcRect t="17913"/>
          <a:stretch/>
        </p:blipFill>
        <p:spPr>
          <a:xfrm>
            <a:off x="4763069" y="3693701"/>
            <a:ext cx="6590730" cy="2662649"/>
          </a:xfrm>
          <a:prstGeom prst="rect">
            <a:avLst/>
          </a:prstGeom>
        </p:spPr>
      </p:pic>
      <p:sp>
        <p:nvSpPr>
          <p:cNvPr id="9" name="Объект 2"/>
          <p:cNvSpPr>
            <a:spLocks noGrp="1"/>
          </p:cNvSpPr>
          <p:nvPr>
            <p:ph idx="1"/>
          </p:nvPr>
        </p:nvSpPr>
        <p:spPr>
          <a:xfrm>
            <a:off x="7219666" y="3140628"/>
            <a:ext cx="4134133" cy="553073"/>
          </a:xfrm>
        </p:spPr>
        <p:txBody>
          <a:bodyPr>
            <a:normAutofit/>
          </a:bodyPr>
          <a:lstStyle/>
          <a:p>
            <a:pPr marL="0" indent="0" algn="ctr">
              <a:buNone/>
            </a:pPr>
            <a:r>
              <a:rPr lang="ru-RU" sz="2000" dirty="0" smtClean="0"/>
              <a:t>Фактор выигрыша 10 выше 4 </a:t>
            </a:r>
            <a:r>
              <a:rPr lang="en-US" sz="2000" dirty="0" smtClean="0"/>
              <a:t>Å</a:t>
            </a:r>
            <a:r>
              <a:rPr lang="ru-RU" sz="2000" dirty="0" smtClean="0"/>
              <a:t>!</a:t>
            </a:r>
            <a:endParaRPr lang="ru-RU" sz="2000" dirty="0"/>
          </a:p>
        </p:txBody>
      </p:sp>
      <p:sp>
        <p:nvSpPr>
          <p:cNvPr id="10" name="Номер слайда 9"/>
          <p:cNvSpPr>
            <a:spLocks noGrp="1"/>
          </p:cNvSpPr>
          <p:nvPr>
            <p:ph type="sldNum" sz="quarter" idx="12"/>
          </p:nvPr>
        </p:nvSpPr>
        <p:spPr/>
        <p:txBody>
          <a:bodyPr/>
          <a:lstStyle/>
          <a:p>
            <a:fld id="{1DE01969-94A4-40D7-99FB-CC04F57F5503}" type="slidenum">
              <a:rPr lang="ru-RU" smtClean="0"/>
              <a:pPr/>
              <a:t>35</a:t>
            </a:fld>
            <a:endParaRPr lang="ru-RU" dirty="0"/>
          </a:p>
        </p:txBody>
      </p:sp>
    </p:spTree>
    <p:extLst>
      <p:ext uri="{BB962C8B-B14F-4D97-AF65-F5344CB8AC3E}">
        <p14:creationId xmlns:p14="http://schemas.microsoft.com/office/powerpoint/2010/main" val="16208336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Применение ОХН в </a:t>
            </a:r>
            <a:r>
              <a:rPr lang="en-US" dirty="0"/>
              <a:t>ESS</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Рисунок 6"/>
          <p:cNvPicPr>
            <a:picLocks noChangeAspect="1"/>
          </p:cNvPicPr>
          <p:nvPr/>
        </p:nvPicPr>
        <p:blipFill>
          <a:blip r:embed="rId2"/>
          <a:stretch>
            <a:fillRect/>
          </a:stretch>
        </p:blipFill>
        <p:spPr>
          <a:xfrm>
            <a:off x="1555750" y="1083164"/>
            <a:ext cx="9124950" cy="5095875"/>
          </a:xfrm>
          <a:prstGeom prst="rect">
            <a:avLst/>
          </a:prstGeom>
        </p:spPr>
      </p:pic>
      <p:sp>
        <p:nvSpPr>
          <p:cNvPr id="8" name="Номер слайда 7"/>
          <p:cNvSpPr>
            <a:spLocks noGrp="1"/>
          </p:cNvSpPr>
          <p:nvPr>
            <p:ph type="sldNum" sz="quarter" idx="12"/>
          </p:nvPr>
        </p:nvSpPr>
        <p:spPr/>
        <p:txBody>
          <a:bodyPr/>
          <a:lstStyle/>
          <a:p>
            <a:fld id="{1DE01969-94A4-40D7-99FB-CC04F57F5503}" type="slidenum">
              <a:rPr lang="ru-RU" smtClean="0"/>
              <a:pPr/>
              <a:t>36</a:t>
            </a:fld>
            <a:endParaRPr lang="ru-RU" dirty="0"/>
          </a:p>
        </p:txBody>
      </p:sp>
    </p:spTree>
    <p:extLst>
      <p:ext uri="{BB962C8B-B14F-4D97-AF65-F5344CB8AC3E}">
        <p14:creationId xmlns:p14="http://schemas.microsoft.com/office/powerpoint/2010/main" val="10812363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Применение ОХН в </a:t>
            </a:r>
            <a:r>
              <a:rPr lang="en-US" dirty="0"/>
              <a:t>ESS</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Oval 20">
            <a:extLst>
              <a:ext uri="{FF2B5EF4-FFF2-40B4-BE49-F238E27FC236}">
                <a16:creationId xmlns:a16="http://schemas.microsoft.com/office/drawing/2014/main" id="{544034DE-87EC-3049-B94C-5DDAA7018295}"/>
              </a:ext>
            </a:extLst>
          </p:cNvPr>
          <p:cNvSpPr/>
          <p:nvPr/>
        </p:nvSpPr>
        <p:spPr>
          <a:xfrm>
            <a:off x="6522499" y="2008875"/>
            <a:ext cx="2935383" cy="1389558"/>
          </a:xfrm>
          <a:prstGeom prst="ellipse">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8" name="Straight Arrow Connector 4">
            <a:extLst>
              <a:ext uri="{FF2B5EF4-FFF2-40B4-BE49-F238E27FC236}">
                <a16:creationId xmlns:a16="http://schemas.microsoft.com/office/drawing/2014/main" id="{560EA336-6B53-0649-8683-662F5828C1FC}"/>
              </a:ext>
            </a:extLst>
          </p:cNvPr>
          <p:cNvCxnSpPr>
            <a:cxnSpLocks/>
          </p:cNvCxnSpPr>
          <p:nvPr/>
        </p:nvCxnSpPr>
        <p:spPr>
          <a:xfrm>
            <a:off x="2483721" y="5111496"/>
            <a:ext cx="695288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5">
            <a:extLst>
              <a:ext uri="{FF2B5EF4-FFF2-40B4-BE49-F238E27FC236}">
                <a16:creationId xmlns:a16="http://schemas.microsoft.com/office/drawing/2014/main" id="{E13D1CDE-C8D6-BC42-BCAD-6C5FA89D2F13}"/>
              </a:ext>
            </a:extLst>
          </p:cNvPr>
          <p:cNvCxnSpPr>
            <a:cxnSpLocks/>
          </p:cNvCxnSpPr>
          <p:nvPr/>
        </p:nvCxnSpPr>
        <p:spPr>
          <a:xfrm flipV="1">
            <a:off x="2483721" y="1320035"/>
            <a:ext cx="0" cy="382583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1AB884A-2688-9347-A2B1-C004A0C95E3B}"/>
              </a:ext>
            </a:extLst>
          </p:cNvPr>
          <p:cNvSpPr txBox="1"/>
          <p:nvPr/>
        </p:nvSpPr>
        <p:spPr>
          <a:xfrm>
            <a:off x="9284801" y="5212815"/>
            <a:ext cx="2294218" cy="369332"/>
          </a:xfrm>
          <a:prstGeom prst="rect">
            <a:avLst/>
          </a:prstGeom>
          <a:noFill/>
        </p:spPr>
        <p:txBody>
          <a:bodyPr wrap="none" rtlCol="0">
            <a:spAutoFit/>
          </a:bodyPr>
          <a:lstStyle/>
          <a:p>
            <a:r>
              <a:rPr lang="sv-SE" dirty="0" err="1">
                <a:latin typeface="Titillium" pitchFamily="2" charset="77"/>
              </a:rPr>
              <a:t>Wavelength</a:t>
            </a:r>
            <a:r>
              <a:rPr lang="sv-SE" dirty="0">
                <a:latin typeface="Titillium" pitchFamily="2" charset="77"/>
              </a:rPr>
              <a:t> </a:t>
            </a:r>
            <a:r>
              <a:rPr lang="sv-SE" dirty="0" err="1">
                <a:latin typeface="Titillium" pitchFamily="2" charset="77"/>
              </a:rPr>
              <a:t>range</a:t>
            </a:r>
            <a:r>
              <a:rPr lang="sv-SE" dirty="0">
                <a:latin typeface="Titillium" pitchFamily="2" charset="77"/>
              </a:rPr>
              <a:t> [Å]</a:t>
            </a:r>
          </a:p>
        </p:txBody>
      </p:sp>
      <p:sp>
        <p:nvSpPr>
          <p:cNvPr id="11" name="TextBox 10">
            <a:extLst>
              <a:ext uri="{FF2B5EF4-FFF2-40B4-BE49-F238E27FC236}">
                <a16:creationId xmlns:a16="http://schemas.microsoft.com/office/drawing/2014/main" id="{448D2FAC-380D-124F-B8ED-A219C9412774}"/>
              </a:ext>
            </a:extLst>
          </p:cNvPr>
          <p:cNvSpPr txBox="1"/>
          <p:nvPr/>
        </p:nvSpPr>
        <p:spPr>
          <a:xfrm>
            <a:off x="3314080" y="5519854"/>
            <a:ext cx="5403274" cy="369332"/>
          </a:xfrm>
          <a:prstGeom prst="rect">
            <a:avLst/>
          </a:prstGeom>
          <a:noFill/>
        </p:spPr>
        <p:txBody>
          <a:bodyPr wrap="none" rtlCol="0">
            <a:spAutoFit/>
          </a:bodyPr>
          <a:lstStyle/>
          <a:p>
            <a:r>
              <a:rPr lang="sv-SE" dirty="0" err="1">
                <a:latin typeface="Titillium" pitchFamily="2" charset="77"/>
              </a:rPr>
              <a:t>Thermal</a:t>
            </a:r>
            <a:r>
              <a:rPr lang="sv-SE" dirty="0">
                <a:latin typeface="Titillium" pitchFamily="2" charset="77"/>
              </a:rPr>
              <a:t>                  Cold                 </a:t>
            </a:r>
            <a:r>
              <a:rPr lang="sv-SE" dirty="0">
                <a:solidFill>
                  <a:srgbClr val="0070C0"/>
                </a:solidFill>
                <a:latin typeface="Titillium" pitchFamily="2" charset="77"/>
              </a:rPr>
              <a:t>VCN                          UCN</a:t>
            </a:r>
          </a:p>
        </p:txBody>
      </p:sp>
      <p:sp>
        <p:nvSpPr>
          <p:cNvPr id="12" name="TextBox 11">
            <a:extLst>
              <a:ext uri="{FF2B5EF4-FFF2-40B4-BE49-F238E27FC236}">
                <a16:creationId xmlns:a16="http://schemas.microsoft.com/office/drawing/2014/main" id="{DD3B9810-2D28-374D-83E8-DAA3C6AFC2B6}"/>
              </a:ext>
            </a:extLst>
          </p:cNvPr>
          <p:cNvSpPr txBox="1"/>
          <p:nvPr/>
        </p:nvSpPr>
        <p:spPr>
          <a:xfrm>
            <a:off x="480060" y="2284000"/>
            <a:ext cx="2030364" cy="923330"/>
          </a:xfrm>
          <a:prstGeom prst="rect">
            <a:avLst/>
          </a:prstGeom>
          <a:noFill/>
        </p:spPr>
        <p:txBody>
          <a:bodyPr wrap="none" rtlCol="0">
            <a:spAutoFit/>
          </a:bodyPr>
          <a:lstStyle/>
          <a:p>
            <a:r>
              <a:rPr lang="sv-SE" dirty="0" err="1">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High</a:t>
            </a:r>
            <a:r>
              <a:rPr lang="sv-SE"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a:t>
            </a:r>
            <a:r>
              <a:rPr lang="sv-SE" dirty="0" err="1">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intensity</a:t>
            </a:r>
            <a:endParaRPr lang="sv-SE"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endParaRPr>
          </a:p>
          <a:p>
            <a:r>
              <a:rPr lang="sv-SE"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HighNESS source</a:t>
            </a:r>
          </a:p>
          <a:p>
            <a:r>
              <a:rPr lang="sv-SE" dirty="0" err="1">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Lower</a:t>
            </a:r>
            <a:r>
              <a:rPr lang="sv-SE"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Moderator </a:t>
            </a:r>
          </a:p>
        </p:txBody>
      </p:sp>
      <p:sp>
        <p:nvSpPr>
          <p:cNvPr id="13" name="Oval 12">
            <a:extLst>
              <a:ext uri="{FF2B5EF4-FFF2-40B4-BE49-F238E27FC236}">
                <a16:creationId xmlns:a16="http://schemas.microsoft.com/office/drawing/2014/main" id="{860C3B02-D947-6041-B15D-B15FD62369F3}"/>
              </a:ext>
            </a:extLst>
          </p:cNvPr>
          <p:cNvSpPr/>
          <p:nvPr/>
        </p:nvSpPr>
        <p:spPr>
          <a:xfrm>
            <a:off x="4548026" y="1907556"/>
            <a:ext cx="2935383" cy="1389558"/>
          </a:xfrm>
          <a:prstGeom prst="ellipse">
            <a:avLst/>
          </a:prstGeom>
          <a:solidFill>
            <a:schemeClr val="accent6">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TextBox 13">
            <a:extLst>
              <a:ext uri="{FF2B5EF4-FFF2-40B4-BE49-F238E27FC236}">
                <a16:creationId xmlns:a16="http://schemas.microsoft.com/office/drawing/2014/main" id="{480B0D45-0976-3847-88E3-ACDE045060AE}"/>
              </a:ext>
            </a:extLst>
          </p:cNvPr>
          <p:cNvSpPr txBox="1"/>
          <p:nvPr/>
        </p:nvSpPr>
        <p:spPr>
          <a:xfrm>
            <a:off x="3226661" y="5200922"/>
            <a:ext cx="301686" cy="369332"/>
          </a:xfrm>
          <a:prstGeom prst="rect">
            <a:avLst/>
          </a:prstGeom>
          <a:noFill/>
        </p:spPr>
        <p:txBody>
          <a:bodyPr wrap="none" rtlCol="0">
            <a:spAutoFit/>
          </a:bodyPr>
          <a:lstStyle/>
          <a:p>
            <a:r>
              <a:rPr lang="sv-SE" dirty="0"/>
              <a:t>1</a:t>
            </a:r>
          </a:p>
        </p:txBody>
      </p:sp>
      <p:sp>
        <p:nvSpPr>
          <p:cNvPr id="15" name="TextBox 14">
            <a:extLst>
              <a:ext uri="{FF2B5EF4-FFF2-40B4-BE49-F238E27FC236}">
                <a16:creationId xmlns:a16="http://schemas.microsoft.com/office/drawing/2014/main" id="{90B34EBC-A8CD-BB42-89DD-BEFF871B0616}"/>
              </a:ext>
            </a:extLst>
          </p:cNvPr>
          <p:cNvSpPr txBox="1"/>
          <p:nvPr/>
        </p:nvSpPr>
        <p:spPr>
          <a:xfrm>
            <a:off x="5848857" y="5200922"/>
            <a:ext cx="418704" cy="369332"/>
          </a:xfrm>
          <a:prstGeom prst="rect">
            <a:avLst/>
          </a:prstGeom>
          <a:noFill/>
        </p:spPr>
        <p:txBody>
          <a:bodyPr wrap="none" rtlCol="0">
            <a:spAutoFit/>
          </a:bodyPr>
          <a:lstStyle/>
          <a:p>
            <a:r>
              <a:rPr lang="sv-SE" dirty="0"/>
              <a:t>25</a:t>
            </a:r>
          </a:p>
        </p:txBody>
      </p:sp>
      <p:sp>
        <p:nvSpPr>
          <p:cNvPr id="16" name="TextBox 15">
            <a:extLst>
              <a:ext uri="{FF2B5EF4-FFF2-40B4-BE49-F238E27FC236}">
                <a16:creationId xmlns:a16="http://schemas.microsoft.com/office/drawing/2014/main" id="{38B01526-EA55-6946-89F8-BE40B2D6B631}"/>
              </a:ext>
            </a:extLst>
          </p:cNvPr>
          <p:cNvSpPr txBox="1"/>
          <p:nvPr/>
        </p:nvSpPr>
        <p:spPr>
          <a:xfrm>
            <a:off x="7327665" y="5200922"/>
            <a:ext cx="535724" cy="369332"/>
          </a:xfrm>
          <a:prstGeom prst="rect">
            <a:avLst/>
          </a:prstGeom>
          <a:noFill/>
        </p:spPr>
        <p:txBody>
          <a:bodyPr wrap="square" rtlCol="0">
            <a:spAutoFit/>
          </a:bodyPr>
          <a:lstStyle/>
          <a:p>
            <a:r>
              <a:rPr lang="sv-SE" dirty="0">
                <a:solidFill>
                  <a:srgbClr val="0070C0"/>
                </a:solidFill>
              </a:rPr>
              <a:t>100</a:t>
            </a:r>
          </a:p>
        </p:txBody>
      </p:sp>
      <p:sp>
        <p:nvSpPr>
          <p:cNvPr id="17" name="TextBox 16">
            <a:extLst>
              <a:ext uri="{FF2B5EF4-FFF2-40B4-BE49-F238E27FC236}">
                <a16:creationId xmlns:a16="http://schemas.microsoft.com/office/drawing/2014/main" id="{8F912454-20A3-624D-8242-32BAD222DEE2}"/>
              </a:ext>
            </a:extLst>
          </p:cNvPr>
          <p:cNvSpPr txBox="1"/>
          <p:nvPr/>
        </p:nvSpPr>
        <p:spPr>
          <a:xfrm>
            <a:off x="8574347" y="5200922"/>
            <a:ext cx="535724" cy="369332"/>
          </a:xfrm>
          <a:prstGeom prst="rect">
            <a:avLst/>
          </a:prstGeom>
          <a:noFill/>
        </p:spPr>
        <p:txBody>
          <a:bodyPr wrap="square" rtlCol="0">
            <a:spAutoFit/>
          </a:bodyPr>
          <a:lstStyle/>
          <a:p>
            <a:r>
              <a:rPr lang="sv-SE" dirty="0">
                <a:solidFill>
                  <a:srgbClr val="0070C0"/>
                </a:solidFill>
              </a:rPr>
              <a:t>500</a:t>
            </a:r>
          </a:p>
        </p:txBody>
      </p:sp>
      <p:sp>
        <p:nvSpPr>
          <p:cNvPr id="18" name="TextBox 17">
            <a:extLst>
              <a:ext uri="{FF2B5EF4-FFF2-40B4-BE49-F238E27FC236}">
                <a16:creationId xmlns:a16="http://schemas.microsoft.com/office/drawing/2014/main" id="{6B38DDF0-D7C6-9041-949F-A6272BE9BFF6}"/>
              </a:ext>
            </a:extLst>
          </p:cNvPr>
          <p:cNvSpPr txBox="1"/>
          <p:nvPr/>
        </p:nvSpPr>
        <p:spPr>
          <a:xfrm>
            <a:off x="4548026" y="5200922"/>
            <a:ext cx="301686" cy="369332"/>
          </a:xfrm>
          <a:prstGeom prst="rect">
            <a:avLst/>
          </a:prstGeom>
          <a:noFill/>
        </p:spPr>
        <p:txBody>
          <a:bodyPr wrap="none" rtlCol="0">
            <a:spAutoFit/>
          </a:bodyPr>
          <a:lstStyle/>
          <a:p>
            <a:r>
              <a:rPr lang="sv-SE" dirty="0"/>
              <a:t>4</a:t>
            </a:r>
          </a:p>
        </p:txBody>
      </p:sp>
      <p:sp>
        <p:nvSpPr>
          <p:cNvPr id="19" name="TextBox 18">
            <a:extLst>
              <a:ext uri="{FF2B5EF4-FFF2-40B4-BE49-F238E27FC236}">
                <a16:creationId xmlns:a16="http://schemas.microsoft.com/office/drawing/2014/main" id="{357702BB-5571-E242-9876-1113F20B1215}"/>
              </a:ext>
            </a:extLst>
          </p:cNvPr>
          <p:cNvSpPr txBox="1"/>
          <p:nvPr/>
        </p:nvSpPr>
        <p:spPr>
          <a:xfrm>
            <a:off x="6445139" y="2536568"/>
            <a:ext cx="2379177" cy="369332"/>
          </a:xfrm>
          <a:prstGeom prst="rect">
            <a:avLst/>
          </a:prstGeom>
          <a:noFill/>
        </p:spPr>
        <p:txBody>
          <a:bodyPr wrap="none" rtlCol="0">
            <a:spAutoFit/>
          </a:bodyPr>
          <a:lstStyle/>
          <a:p>
            <a:r>
              <a:rPr lang="sv-SE" dirty="0">
                <a:latin typeface="Helvetica Neue" panose="02000503000000020004" pitchFamily="2" charset="0"/>
                <a:ea typeface="Helvetica Neue" panose="02000503000000020004" pitchFamily="2" charset="0"/>
                <a:cs typeface="Helvetica Neue" panose="02000503000000020004" pitchFamily="2" charset="0"/>
              </a:rPr>
              <a:t>Fundamental </a:t>
            </a:r>
            <a:r>
              <a:rPr lang="sv-SE" dirty="0" err="1">
                <a:latin typeface="Helvetica Neue" panose="02000503000000020004" pitchFamily="2" charset="0"/>
                <a:ea typeface="Helvetica Neue" panose="02000503000000020004" pitchFamily="2" charset="0"/>
                <a:cs typeface="Helvetica Neue" panose="02000503000000020004" pitchFamily="2" charset="0"/>
              </a:rPr>
              <a:t>physics</a:t>
            </a:r>
            <a:endParaRPr lang="sv-SE"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Box 19">
            <a:extLst>
              <a:ext uri="{FF2B5EF4-FFF2-40B4-BE49-F238E27FC236}">
                <a16:creationId xmlns:a16="http://schemas.microsoft.com/office/drawing/2014/main" id="{EB6B8B9E-A41C-6A44-BA7A-E53F8596D5FB}"/>
              </a:ext>
            </a:extLst>
          </p:cNvPr>
          <p:cNvSpPr txBox="1"/>
          <p:nvPr/>
        </p:nvSpPr>
        <p:spPr>
          <a:xfrm>
            <a:off x="4944594" y="2121557"/>
            <a:ext cx="1002197" cy="369332"/>
          </a:xfrm>
          <a:prstGeom prst="rect">
            <a:avLst/>
          </a:prstGeom>
          <a:noFill/>
        </p:spPr>
        <p:txBody>
          <a:bodyPr wrap="none" rtlCol="0">
            <a:spAutoFit/>
          </a:bodyPr>
          <a:lstStyle/>
          <a:p>
            <a:r>
              <a:rPr lang="sv-SE" dirty="0" err="1">
                <a:latin typeface="Helvetica Neue" panose="02000503000000020004" pitchFamily="2" charset="0"/>
                <a:ea typeface="Helvetica Neue" panose="02000503000000020004" pitchFamily="2" charset="0"/>
                <a:cs typeface="Helvetica Neue" panose="02000503000000020004" pitchFamily="2" charset="0"/>
              </a:rPr>
              <a:t>imaging</a:t>
            </a:r>
            <a:endParaRPr lang="sv-SE"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TextBox 20">
            <a:extLst>
              <a:ext uri="{FF2B5EF4-FFF2-40B4-BE49-F238E27FC236}">
                <a16:creationId xmlns:a16="http://schemas.microsoft.com/office/drawing/2014/main" id="{A6BEB36D-D103-A149-BAA0-21CAD2A83E9F}"/>
              </a:ext>
            </a:extLst>
          </p:cNvPr>
          <p:cNvSpPr txBox="1"/>
          <p:nvPr/>
        </p:nvSpPr>
        <p:spPr>
          <a:xfrm>
            <a:off x="5087420" y="2765112"/>
            <a:ext cx="1221809" cy="369332"/>
          </a:xfrm>
          <a:prstGeom prst="rect">
            <a:avLst/>
          </a:prstGeom>
          <a:noFill/>
        </p:spPr>
        <p:txBody>
          <a:bodyPr wrap="none" rtlCol="0">
            <a:spAutoFit/>
          </a:bodyPr>
          <a:lstStyle/>
          <a:p>
            <a:r>
              <a:rPr lang="sv-SE" dirty="0">
                <a:latin typeface="Helvetica Neue" panose="02000503000000020004" pitchFamily="2" charset="0"/>
                <a:ea typeface="Helvetica Neue" panose="02000503000000020004" pitchFamily="2" charset="0"/>
                <a:cs typeface="Helvetica Neue" panose="02000503000000020004" pitchFamily="2" charset="0"/>
              </a:rPr>
              <a:t>Spin </a:t>
            </a:r>
            <a:r>
              <a:rPr lang="sv-SE" dirty="0" err="1">
                <a:latin typeface="Helvetica Neue" panose="02000503000000020004" pitchFamily="2" charset="0"/>
                <a:ea typeface="Helvetica Neue" panose="02000503000000020004" pitchFamily="2" charset="0"/>
                <a:cs typeface="Helvetica Neue" panose="02000503000000020004" pitchFamily="2" charset="0"/>
              </a:rPr>
              <a:t>echo</a:t>
            </a:r>
            <a:endParaRPr lang="sv-SE"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TextBox 21">
            <a:extLst>
              <a:ext uri="{FF2B5EF4-FFF2-40B4-BE49-F238E27FC236}">
                <a16:creationId xmlns:a16="http://schemas.microsoft.com/office/drawing/2014/main" id="{C546933B-B5DD-454D-A346-F36BE631653C}"/>
              </a:ext>
            </a:extLst>
          </p:cNvPr>
          <p:cNvSpPr txBox="1"/>
          <p:nvPr/>
        </p:nvSpPr>
        <p:spPr>
          <a:xfrm>
            <a:off x="4698869" y="2444542"/>
            <a:ext cx="1538242" cy="369332"/>
          </a:xfrm>
          <a:prstGeom prst="rect">
            <a:avLst/>
          </a:prstGeom>
          <a:noFill/>
        </p:spPr>
        <p:txBody>
          <a:bodyPr wrap="none" rtlCol="0">
            <a:spAutoFit/>
          </a:bodyPr>
          <a:lstStyle/>
          <a:p>
            <a:r>
              <a:rPr lang="sv-SE" dirty="0" err="1">
                <a:latin typeface="Helvetica Neue" panose="02000503000000020004" pitchFamily="2" charset="0"/>
                <a:ea typeface="Helvetica Neue" panose="02000503000000020004" pitchFamily="2" charset="0"/>
                <a:cs typeface="Helvetica Neue" panose="02000503000000020004" pitchFamily="2" charset="0"/>
              </a:rPr>
              <a:t>reflectometry</a:t>
            </a:r>
            <a:endParaRPr lang="sv-SE"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TextBox 22">
            <a:extLst>
              <a:ext uri="{FF2B5EF4-FFF2-40B4-BE49-F238E27FC236}">
                <a16:creationId xmlns:a16="http://schemas.microsoft.com/office/drawing/2014/main" id="{F4B622EB-7FD1-EC47-B766-E2EE3BF5A121}"/>
              </a:ext>
            </a:extLst>
          </p:cNvPr>
          <p:cNvSpPr txBox="1"/>
          <p:nvPr/>
        </p:nvSpPr>
        <p:spPr>
          <a:xfrm>
            <a:off x="6154819" y="2154314"/>
            <a:ext cx="798617" cy="369332"/>
          </a:xfrm>
          <a:prstGeom prst="rect">
            <a:avLst/>
          </a:prstGeom>
          <a:noFill/>
        </p:spPr>
        <p:txBody>
          <a:bodyPr wrap="none" rtlCol="0">
            <a:spAutoFit/>
          </a:bodyPr>
          <a:lstStyle/>
          <a:p>
            <a:r>
              <a:rPr lang="sv-SE" dirty="0">
                <a:latin typeface="Helvetica Neue" panose="02000503000000020004" pitchFamily="2" charset="0"/>
                <a:ea typeface="Helvetica Neue" panose="02000503000000020004" pitchFamily="2" charset="0"/>
                <a:cs typeface="Helvetica Neue" panose="02000503000000020004" pitchFamily="2" charset="0"/>
              </a:rPr>
              <a:t>SANS</a:t>
            </a:r>
          </a:p>
        </p:txBody>
      </p:sp>
      <p:sp>
        <p:nvSpPr>
          <p:cNvPr id="24" name="TextBox 23">
            <a:extLst>
              <a:ext uri="{FF2B5EF4-FFF2-40B4-BE49-F238E27FC236}">
                <a16:creationId xmlns:a16="http://schemas.microsoft.com/office/drawing/2014/main" id="{322231F1-8AE9-164D-8314-47AC60DD7CB5}"/>
              </a:ext>
            </a:extLst>
          </p:cNvPr>
          <p:cNvSpPr txBox="1"/>
          <p:nvPr/>
        </p:nvSpPr>
        <p:spPr>
          <a:xfrm>
            <a:off x="4606398" y="1466633"/>
            <a:ext cx="3080330" cy="369332"/>
          </a:xfrm>
          <a:prstGeom prst="rect">
            <a:avLst/>
          </a:prstGeom>
          <a:noFill/>
        </p:spPr>
        <p:txBody>
          <a:bodyPr wrap="none" rtlCol="0">
            <a:spAutoFit/>
          </a:bodyPr>
          <a:lstStyle/>
          <a:p>
            <a:r>
              <a:rPr lang="sv-SE" dirty="0" err="1">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Lower</a:t>
            </a:r>
            <a:r>
              <a:rPr lang="sv-SE"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 </a:t>
            </a:r>
            <a:r>
              <a:rPr lang="sv-SE" dirty="0" err="1">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cold</a:t>
            </a:r>
            <a:r>
              <a:rPr lang="sv-SE"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 and VCN source</a:t>
            </a:r>
          </a:p>
        </p:txBody>
      </p:sp>
      <p:sp>
        <p:nvSpPr>
          <p:cNvPr id="25" name="TextBox 24">
            <a:extLst>
              <a:ext uri="{FF2B5EF4-FFF2-40B4-BE49-F238E27FC236}">
                <a16:creationId xmlns:a16="http://schemas.microsoft.com/office/drawing/2014/main" id="{1B2BA9CC-B09E-DF42-8ADA-C1C38E11634A}"/>
              </a:ext>
            </a:extLst>
          </p:cNvPr>
          <p:cNvSpPr txBox="1"/>
          <p:nvPr/>
        </p:nvSpPr>
        <p:spPr>
          <a:xfrm>
            <a:off x="7436426" y="1707756"/>
            <a:ext cx="1445267" cy="369332"/>
          </a:xfrm>
          <a:prstGeom prst="rect">
            <a:avLst/>
          </a:prstGeom>
          <a:noFill/>
        </p:spPr>
        <p:txBody>
          <a:bodyPr wrap="none" rtlCol="0">
            <a:spAutoFit/>
          </a:bodyPr>
          <a:lstStyle/>
          <a:p>
            <a:r>
              <a:rPr lang="sv-SE"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UCN source</a:t>
            </a:r>
          </a:p>
        </p:txBody>
      </p:sp>
      <p:pic>
        <p:nvPicPr>
          <p:cNvPr id="26" name="Picture 33">
            <a:extLst>
              <a:ext uri="{FF2B5EF4-FFF2-40B4-BE49-F238E27FC236}">
                <a16:creationId xmlns:a16="http://schemas.microsoft.com/office/drawing/2014/main" id="{5C373ADF-3B33-A347-BF05-0195F834ECE4}"/>
              </a:ext>
            </a:extLst>
          </p:cNvPr>
          <p:cNvPicPr>
            <a:picLocks noChangeAspect="1"/>
          </p:cNvPicPr>
          <p:nvPr/>
        </p:nvPicPr>
        <p:blipFill>
          <a:blip r:embed="rId2"/>
          <a:stretch>
            <a:fillRect/>
          </a:stretch>
        </p:blipFill>
        <p:spPr>
          <a:xfrm>
            <a:off x="8737791" y="3429441"/>
            <a:ext cx="2841228" cy="1406686"/>
          </a:xfrm>
          <a:prstGeom prst="rect">
            <a:avLst/>
          </a:prstGeom>
          <a:ln w="57150">
            <a:solidFill>
              <a:srgbClr val="C00000"/>
            </a:solidFill>
          </a:ln>
        </p:spPr>
      </p:pic>
      <p:sp>
        <p:nvSpPr>
          <p:cNvPr id="27" name="TextBox 26">
            <a:extLst>
              <a:ext uri="{FF2B5EF4-FFF2-40B4-BE49-F238E27FC236}">
                <a16:creationId xmlns:a16="http://schemas.microsoft.com/office/drawing/2014/main" id="{A6E59882-A327-1149-83F5-BDE745326F87}"/>
              </a:ext>
            </a:extLst>
          </p:cNvPr>
          <p:cNvSpPr txBox="1"/>
          <p:nvPr/>
        </p:nvSpPr>
        <p:spPr>
          <a:xfrm>
            <a:off x="2802661" y="4634604"/>
            <a:ext cx="4684296" cy="369332"/>
          </a:xfrm>
          <a:prstGeom prst="rect">
            <a:avLst/>
          </a:prstGeom>
          <a:noFill/>
        </p:spPr>
        <p:txBody>
          <a:bodyPr wrap="none" rtlCol="0">
            <a:spAutoFit/>
          </a:bodyPr>
          <a:lstStyle/>
          <a:p>
            <a:r>
              <a:rPr lang="sv-SE" dirty="0" err="1">
                <a:solidFill>
                  <a:schemeClr val="accent6">
                    <a:lumMod val="50000"/>
                  </a:schemeClr>
                </a:solidFill>
                <a:latin typeface="Helvetica Neue" panose="02000503000000020004" pitchFamily="2" charset="0"/>
                <a:ea typeface="Helvetica Neue" panose="02000503000000020004" pitchFamily="2" charset="0"/>
                <a:cs typeface="Helvetica Neue" panose="02000503000000020004" pitchFamily="2" charset="0"/>
              </a:rPr>
              <a:t>Upper</a:t>
            </a:r>
            <a:r>
              <a:rPr lang="sv-SE" dirty="0">
                <a:solidFill>
                  <a:schemeClr val="accent6">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sv-SE" dirty="0" err="1">
                <a:solidFill>
                  <a:schemeClr val="accent6">
                    <a:lumMod val="50000"/>
                  </a:schemeClr>
                </a:solidFill>
                <a:latin typeface="Helvetica Neue" panose="02000503000000020004" pitchFamily="2" charset="0"/>
                <a:ea typeface="Helvetica Neue" panose="02000503000000020004" pitchFamily="2" charset="0"/>
                <a:cs typeface="Helvetica Neue" panose="02000503000000020004" pitchFamily="2" charset="0"/>
              </a:rPr>
              <a:t>high</a:t>
            </a:r>
            <a:r>
              <a:rPr lang="sv-SE" dirty="0">
                <a:solidFill>
                  <a:schemeClr val="accent6">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sv-SE" dirty="0" err="1">
                <a:solidFill>
                  <a:schemeClr val="accent6">
                    <a:lumMod val="50000"/>
                  </a:schemeClr>
                </a:solidFill>
                <a:latin typeface="Helvetica Neue" panose="02000503000000020004" pitchFamily="2" charset="0"/>
                <a:ea typeface="Helvetica Neue" panose="02000503000000020004" pitchFamily="2" charset="0"/>
                <a:cs typeface="Helvetica Neue" panose="02000503000000020004" pitchFamily="2" charset="0"/>
              </a:rPr>
              <a:t>brightness</a:t>
            </a:r>
            <a:r>
              <a:rPr lang="sv-SE" dirty="0">
                <a:solidFill>
                  <a:schemeClr val="accent6">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sv-SE" dirty="0" err="1">
                <a:solidFill>
                  <a:schemeClr val="accent6">
                    <a:lumMod val="50000"/>
                  </a:schemeClr>
                </a:solidFill>
                <a:latin typeface="Helvetica Neue" panose="02000503000000020004" pitchFamily="2" charset="0"/>
                <a:ea typeface="Helvetica Neue" panose="02000503000000020004" pitchFamily="2" charset="0"/>
                <a:cs typeface="Helvetica Neue" panose="02000503000000020004" pitchFamily="2" charset="0"/>
              </a:rPr>
              <a:t>bispectral</a:t>
            </a:r>
            <a:r>
              <a:rPr lang="sv-SE" dirty="0">
                <a:solidFill>
                  <a:schemeClr val="accent6">
                    <a:lumMod val="50000"/>
                  </a:schemeClr>
                </a:solidFill>
                <a:latin typeface="Helvetica Neue" panose="02000503000000020004" pitchFamily="2" charset="0"/>
                <a:ea typeface="Helvetica Neue" panose="02000503000000020004" pitchFamily="2" charset="0"/>
                <a:cs typeface="Helvetica Neue" panose="02000503000000020004" pitchFamily="2" charset="0"/>
              </a:rPr>
              <a:t> moderator</a:t>
            </a:r>
          </a:p>
        </p:txBody>
      </p:sp>
      <p:sp>
        <p:nvSpPr>
          <p:cNvPr id="28" name="TextBox 27">
            <a:extLst>
              <a:ext uri="{FF2B5EF4-FFF2-40B4-BE49-F238E27FC236}">
                <a16:creationId xmlns:a16="http://schemas.microsoft.com/office/drawing/2014/main" id="{9E8114FC-499E-A94D-99F2-AA6F127C40D7}"/>
              </a:ext>
            </a:extLst>
          </p:cNvPr>
          <p:cNvSpPr txBox="1"/>
          <p:nvPr/>
        </p:nvSpPr>
        <p:spPr>
          <a:xfrm>
            <a:off x="522265" y="3566808"/>
            <a:ext cx="1961456" cy="1200329"/>
          </a:xfrm>
          <a:prstGeom prst="rect">
            <a:avLst/>
          </a:prstGeom>
          <a:noFill/>
        </p:spPr>
        <p:txBody>
          <a:bodyPr wrap="square" rtlCol="0">
            <a:spAutoFit/>
          </a:bodyPr>
          <a:lstStyle/>
          <a:p>
            <a:r>
              <a:rPr lang="sv-SE" dirty="0" err="1">
                <a:latin typeface="Helvetica Neue" panose="02000503000000020004" pitchFamily="2" charset="0"/>
                <a:ea typeface="Helvetica Neue" panose="02000503000000020004" pitchFamily="2" charset="0"/>
                <a:cs typeface="Helvetica Neue" panose="02000503000000020004" pitchFamily="2" charset="0"/>
              </a:rPr>
              <a:t>High</a:t>
            </a:r>
            <a:r>
              <a:rPr lang="sv-SE" dirty="0">
                <a:latin typeface="Helvetica Neue" panose="02000503000000020004" pitchFamily="2" charset="0"/>
                <a:ea typeface="Helvetica Neue" panose="02000503000000020004" pitchFamily="2" charset="0"/>
                <a:cs typeface="Helvetica Neue" panose="02000503000000020004" pitchFamily="2" charset="0"/>
              </a:rPr>
              <a:t> </a:t>
            </a:r>
            <a:r>
              <a:rPr lang="sv-SE" dirty="0" err="1">
                <a:latin typeface="Helvetica Neue" panose="02000503000000020004" pitchFamily="2" charset="0"/>
                <a:ea typeface="Helvetica Neue" panose="02000503000000020004" pitchFamily="2" charset="0"/>
                <a:cs typeface="Helvetica Neue" panose="02000503000000020004" pitchFamily="2" charset="0"/>
              </a:rPr>
              <a:t>Brightness</a:t>
            </a:r>
            <a:endParaRPr lang="sv-SE" dirty="0">
              <a:latin typeface="Helvetica Neue" panose="02000503000000020004" pitchFamily="2" charset="0"/>
              <a:ea typeface="Helvetica Neue" panose="02000503000000020004" pitchFamily="2" charset="0"/>
              <a:cs typeface="Helvetica Neue" panose="02000503000000020004" pitchFamily="2" charset="0"/>
            </a:endParaRPr>
          </a:p>
          <a:p>
            <a:r>
              <a:rPr lang="sv-SE" dirty="0">
                <a:latin typeface="Helvetica Neue" panose="02000503000000020004" pitchFamily="2" charset="0"/>
                <a:ea typeface="Helvetica Neue" panose="02000503000000020004" pitchFamily="2" charset="0"/>
                <a:cs typeface="Helvetica Neue" panose="02000503000000020004" pitchFamily="2" charset="0"/>
              </a:rPr>
              <a:t>ESS </a:t>
            </a:r>
            <a:r>
              <a:rPr lang="sv-SE" dirty="0" err="1">
                <a:latin typeface="Helvetica Neue" panose="02000503000000020004" pitchFamily="2" charset="0"/>
                <a:ea typeface="Helvetica Neue" panose="02000503000000020004" pitchFamily="2" charset="0"/>
                <a:cs typeface="Helvetica Neue" panose="02000503000000020004" pitchFamily="2" charset="0"/>
              </a:rPr>
              <a:t>current</a:t>
            </a:r>
            <a:r>
              <a:rPr lang="sv-SE" dirty="0">
                <a:latin typeface="Helvetica Neue" panose="02000503000000020004" pitchFamily="2" charset="0"/>
                <a:ea typeface="Helvetica Neue" panose="02000503000000020004" pitchFamily="2" charset="0"/>
                <a:cs typeface="Helvetica Neue" panose="02000503000000020004" pitchFamily="2" charset="0"/>
              </a:rPr>
              <a:t> </a:t>
            </a:r>
          </a:p>
          <a:p>
            <a:r>
              <a:rPr lang="sv-SE" dirty="0">
                <a:latin typeface="Helvetica Neue" panose="02000503000000020004" pitchFamily="2" charset="0"/>
                <a:ea typeface="Helvetica Neue" panose="02000503000000020004" pitchFamily="2" charset="0"/>
                <a:cs typeface="Helvetica Neue" panose="02000503000000020004" pitchFamily="2" charset="0"/>
              </a:rPr>
              <a:t>Source</a:t>
            </a:r>
          </a:p>
          <a:p>
            <a:r>
              <a:rPr lang="sv-SE" dirty="0" err="1">
                <a:latin typeface="Helvetica Neue" panose="02000503000000020004" pitchFamily="2" charset="0"/>
                <a:ea typeface="Helvetica Neue" panose="02000503000000020004" pitchFamily="2" charset="0"/>
                <a:cs typeface="Helvetica Neue" panose="02000503000000020004" pitchFamily="2" charset="0"/>
              </a:rPr>
              <a:t>Upper</a:t>
            </a:r>
            <a:r>
              <a:rPr lang="sv-SE" dirty="0">
                <a:latin typeface="Helvetica Neue" panose="02000503000000020004" pitchFamily="2" charset="0"/>
                <a:ea typeface="Helvetica Neue" panose="02000503000000020004" pitchFamily="2" charset="0"/>
                <a:cs typeface="Helvetica Neue" panose="02000503000000020004" pitchFamily="2" charset="0"/>
              </a:rPr>
              <a:t> Moderator</a:t>
            </a:r>
          </a:p>
        </p:txBody>
      </p:sp>
      <p:sp>
        <p:nvSpPr>
          <p:cNvPr id="29" name="Oval 42">
            <a:extLst>
              <a:ext uri="{FF2B5EF4-FFF2-40B4-BE49-F238E27FC236}">
                <a16:creationId xmlns:a16="http://schemas.microsoft.com/office/drawing/2014/main" id="{BC7F2205-772B-AA48-A7A7-76CF75B40F66}"/>
              </a:ext>
            </a:extLst>
          </p:cNvPr>
          <p:cNvSpPr/>
          <p:nvPr/>
        </p:nvSpPr>
        <p:spPr>
          <a:xfrm>
            <a:off x="3043549" y="3229862"/>
            <a:ext cx="3131139" cy="1412556"/>
          </a:xfrm>
          <a:prstGeom prst="ellipse">
            <a:avLst/>
          </a:prstGeom>
          <a:solidFill>
            <a:schemeClr val="accent2">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TextBox 29">
            <a:extLst>
              <a:ext uri="{FF2B5EF4-FFF2-40B4-BE49-F238E27FC236}">
                <a16:creationId xmlns:a16="http://schemas.microsoft.com/office/drawing/2014/main" id="{39B524CC-29F4-7846-A760-51E5F8B3F261}"/>
              </a:ext>
            </a:extLst>
          </p:cNvPr>
          <p:cNvSpPr txBox="1"/>
          <p:nvPr/>
        </p:nvSpPr>
        <p:spPr>
          <a:xfrm>
            <a:off x="3494758" y="3382142"/>
            <a:ext cx="1002197" cy="369332"/>
          </a:xfrm>
          <a:prstGeom prst="rect">
            <a:avLst/>
          </a:prstGeom>
          <a:noFill/>
        </p:spPr>
        <p:txBody>
          <a:bodyPr wrap="none" rtlCol="0">
            <a:spAutoFit/>
          </a:bodyPr>
          <a:lstStyle/>
          <a:p>
            <a:r>
              <a:rPr lang="sv-SE" dirty="0" err="1">
                <a:latin typeface="Helvetica Neue" panose="02000503000000020004" pitchFamily="2" charset="0"/>
                <a:ea typeface="Helvetica Neue" panose="02000503000000020004" pitchFamily="2" charset="0"/>
                <a:cs typeface="Helvetica Neue" panose="02000503000000020004" pitchFamily="2" charset="0"/>
              </a:rPr>
              <a:t>imaging</a:t>
            </a:r>
            <a:endParaRPr lang="sv-SE"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1" name="TextBox 30">
            <a:extLst>
              <a:ext uri="{FF2B5EF4-FFF2-40B4-BE49-F238E27FC236}">
                <a16:creationId xmlns:a16="http://schemas.microsoft.com/office/drawing/2014/main" id="{691C32E6-EE35-1D4F-9C64-42E1D04C4A19}"/>
              </a:ext>
            </a:extLst>
          </p:cNvPr>
          <p:cNvSpPr txBox="1"/>
          <p:nvPr/>
        </p:nvSpPr>
        <p:spPr>
          <a:xfrm>
            <a:off x="4866244" y="3714168"/>
            <a:ext cx="1214435" cy="369332"/>
          </a:xfrm>
          <a:prstGeom prst="rect">
            <a:avLst/>
          </a:prstGeom>
          <a:noFill/>
        </p:spPr>
        <p:txBody>
          <a:bodyPr wrap="none" rtlCol="0">
            <a:spAutoFit/>
          </a:bodyPr>
          <a:lstStyle/>
          <a:p>
            <a:r>
              <a:rPr lang="sv-SE" dirty="0" err="1">
                <a:latin typeface="Helvetica Neue" panose="02000503000000020004" pitchFamily="2" charset="0"/>
                <a:ea typeface="Helvetica Neue" panose="02000503000000020004" pitchFamily="2" charset="0"/>
                <a:cs typeface="Helvetica Neue" panose="02000503000000020004" pitchFamily="2" charset="0"/>
              </a:rPr>
              <a:t>diffraction</a:t>
            </a:r>
            <a:endParaRPr lang="sv-SE"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TextBox 31">
            <a:extLst>
              <a:ext uri="{FF2B5EF4-FFF2-40B4-BE49-F238E27FC236}">
                <a16:creationId xmlns:a16="http://schemas.microsoft.com/office/drawing/2014/main" id="{28031431-9836-EC41-9AC7-10F992C36329}"/>
              </a:ext>
            </a:extLst>
          </p:cNvPr>
          <p:cNvSpPr txBox="1"/>
          <p:nvPr/>
        </p:nvSpPr>
        <p:spPr>
          <a:xfrm>
            <a:off x="3292079" y="3672951"/>
            <a:ext cx="1538242" cy="369332"/>
          </a:xfrm>
          <a:prstGeom prst="rect">
            <a:avLst/>
          </a:prstGeom>
          <a:noFill/>
        </p:spPr>
        <p:txBody>
          <a:bodyPr wrap="none" rtlCol="0">
            <a:spAutoFit/>
          </a:bodyPr>
          <a:lstStyle/>
          <a:p>
            <a:r>
              <a:rPr lang="sv-SE" dirty="0" err="1">
                <a:latin typeface="Helvetica Neue" panose="02000503000000020004" pitchFamily="2" charset="0"/>
                <a:ea typeface="Helvetica Neue" panose="02000503000000020004" pitchFamily="2" charset="0"/>
                <a:cs typeface="Helvetica Neue" panose="02000503000000020004" pitchFamily="2" charset="0"/>
              </a:rPr>
              <a:t>reflectometry</a:t>
            </a:r>
            <a:endParaRPr lang="sv-SE"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3" name="TextBox 32">
            <a:extLst>
              <a:ext uri="{FF2B5EF4-FFF2-40B4-BE49-F238E27FC236}">
                <a16:creationId xmlns:a16="http://schemas.microsoft.com/office/drawing/2014/main" id="{0D6AE294-E8D6-1442-AAFC-ABF887452817}"/>
              </a:ext>
            </a:extLst>
          </p:cNvPr>
          <p:cNvSpPr txBox="1"/>
          <p:nvPr/>
        </p:nvSpPr>
        <p:spPr>
          <a:xfrm>
            <a:off x="3102262" y="4000776"/>
            <a:ext cx="1584729" cy="369332"/>
          </a:xfrm>
          <a:prstGeom prst="rect">
            <a:avLst/>
          </a:prstGeom>
          <a:noFill/>
        </p:spPr>
        <p:txBody>
          <a:bodyPr wrap="none" rtlCol="0">
            <a:spAutoFit/>
          </a:bodyPr>
          <a:lstStyle/>
          <a:p>
            <a:r>
              <a:rPr lang="sv-SE" dirty="0" err="1">
                <a:latin typeface="Helvetica Neue" panose="02000503000000020004" pitchFamily="2" charset="0"/>
                <a:ea typeface="Helvetica Neue" panose="02000503000000020004" pitchFamily="2" charset="0"/>
                <a:cs typeface="Helvetica Neue" panose="02000503000000020004" pitchFamily="2" charset="0"/>
              </a:rPr>
              <a:t>spectroscopy</a:t>
            </a:r>
            <a:endParaRPr lang="sv-SE"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4" name="TextBox 33">
            <a:extLst>
              <a:ext uri="{FF2B5EF4-FFF2-40B4-BE49-F238E27FC236}">
                <a16:creationId xmlns:a16="http://schemas.microsoft.com/office/drawing/2014/main" id="{C28D3ADC-275A-E547-9906-B015ADE635AF}"/>
              </a:ext>
            </a:extLst>
          </p:cNvPr>
          <p:cNvSpPr txBox="1"/>
          <p:nvPr/>
        </p:nvSpPr>
        <p:spPr>
          <a:xfrm>
            <a:off x="4580552" y="3354151"/>
            <a:ext cx="798617" cy="369332"/>
          </a:xfrm>
          <a:prstGeom prst="rect">
            <a:avLst/>
          </a:prstGeom>
          <a:noFill/>
        </p:spPr>
        <p:txBody>
          <a:bodyPr wrap="none" rtlCol="0">
            <a:spAutoFit/>
          </a:bodyPr>
          <a:lstStyle/>
          <a:p>
            <a:r>
              <a:rPr lang="sv-SE" dirty="0">
                <a:latin typeface="Helvetica Neue" panose="02000503000000020004" pitchFamily="2" charset="0"/>
                <a:ea typeface="Helvetica Neue" panose="02000503000000020004" pitchFamily="2" charset="0"/>
                <a:cs typeface="Helvetica Neue" panose="02000503000000020004" pitchFamily="2" charset="0"/>
              </a:rPr>
              <a:t>SANS</a:t>
            </a:r>
          </a:p>
        </p:txBody>
      </p:sp>
      <p:sp>
        <p:nvSpPr>
          <p:cNvPr id="35" name="TextBox 34">
            <a:extLst>
              <a:ext uri="{FF2B5EF4-FFF2-40B4-BE49-F238E27FC236}">
                <a16:creationId xmlns:a16="http://schemas.microsoft.com/office/drawing/2014/main" id="{7472AEC8-0DBD-064B-9CA1-2BFBB7DF4CBF}"/>
              </a:ext>
            </a:extLst>
          </p:cNvPr>
          <p:cNvSpPr txBox="1"/>
          <p:nvPr/>
        </p:nvSpPr>
        <p:spPr>
          <a:xfrm>
            <a:off x="4624759" y="4032517"/>
            <a:ext cx="184731" cy="369332"/>
          </a:xfrm>
          <a:prstGeom prst="rect">
            <a:avLst/>
          </a:prstGeom>
          <a:noFill/>
        </p:spPr>
        <p:txBody>
          <a:bodyPr wrap="none" rtlCol="0">
            <a:spAutoFit/>
          </a:bodyPr>
          <a:lstStyle/>
          <a:p>
            <a:endParaRPr lang="sv-SE" dirty="0" err="1">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Номер слайда 35"/>
          <p:cNvSpPr>
            <a:spLocks noGrp="1"/>
          </p:cNvSpPr>
          <p:nvPr>
            <p:ph type="sldNum" sz="quarter" idx="12"/>
          </p:nvPr>
        </p:nvSpPr>
        <p:spPr/>
        <p:txBody>
          <a:bodyPr/>
          <a:lstStyle/>
          <a:p>
            <a:fld id="{1DE01969-94A4-40D7-99FB-CC04F57F5503}" type="slidenum">
              <a:rPr lang="ru-RU" smtClean="0"/>
              <a:pPr/>
              <a:t>37</a:t>
            </a:fld>
            <a:endParaRPr lang="ru-RU" dirty="0"/>
          </a:p>
        </p:txBody>
      </p:sp>
    </p:spTree>
    <p:extLst>
      <p:ext uri="{BB962C8B-B14F-4D97-AF65-F5344CB8AC3E}">
        <p14:creationId xmlns:p14="http://schemas.microsoft.com/office/powerpoint/2010/main" val="13000240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Condensed Matter Science</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26">
            <a:extLst>
              <a:ext uri="{FF2B5EF4-FFF2-40B4-BE49-F238E27FC236}">
                <a16:creationId xmlns:a16="http://schemas.microsoft.com/office/drawing/2014/main" id="{9753490D-B935-4BA9-A6A3-5D86A9176FE2}"/>
              </a:ext>
            </a:extLst>
          </p:cNvPr>
          <p:cNvPicPr/>
          <p:nvPr/>
        </p:nvPicPr>
        <p:blipFill rotWithShape="1">
          <a:blip r:embed="rId2" cstate="print">
            <a:extLst>
              <a:ext uri="{28A0092B-C50C-407E-A947-70E740481C1C}">
                <a14:useLocalDpi xmlns:a14="http://schemas.microsoft.com/office/drawing/2010/main" val="0"/>
              </a:ext>
            </a:extLst>
          </a:blip>
          <a:srcRect b="50381"/>
          <a:stretch/>
        </p:blipFill>
        <p:spPr>
          <a:xfrm>
            <a:off x="803178" y="1401035"/>
            <a:ext cx="5021682" cy="2586790"/>
          </a:xfrm>
          <a:prstGeom prst="rect">
            <a:avLst/>
          </a:prstGeom>
        </p:spPr>
      </p:pic>
      <p:sp>
        <p:nvSpPr>
          <p:cNvPr id="8" name="TextBox 7"/>
          <p:cNvSpPr txBox="1"/>
          <p:nvPr/>
        </p:nvSpPr>
        <p:spPr>
          <a:xfrm>
            <a:off x="1855588" y="1031703"/>
            <a:ext cx="3090141" cy="369332"/>
          </a:xfrm>
          <a:prstGeom prst="rect">
            <a:avLst/>
          </a:prstGeom>
          <a:noFill/>
        </p:spPr>
        <p:txBody>
          <a:bodyPr wrap="none" rtlCol="0">
            <a:spAutoFit/>
          </a:bodyPr>
          <a:lstStyle/>
          <a:p>
            <a:r>
              <a:rPr lang="en-US" dirty="0">
                <a:latin typeface="Palatino Linotype" panose="02040502050505030304" pitchFamily="18" charset="0"/>
              </a:rPr>
              <a:t>Conventional SANS concept</a:t>
            </a:r>
          </a:p>
        </p:txBody>
      </p:sp>
      <p:pic>
        <p:nvPicPr>
          <p:cNvPr id="9" name="Picture 5">
            <a:extLst>
              <a:ext uri="{FF2B5EF4-FFF2-40B4-BE49-F238E27FC236}">
                <a16:creationId xmlns:a16="http://schemas.microsoft.com/office/drawing/2014/main" id="{5EE0051C-4B75-F14D-890C-BA2FFF4737A7}"/>
              </a:ext>
            </a:extLst>
          </p:cNvPr>
          <p:cNvPicPr>
            <a:picLocks noChangeAspect="1"/>
          </p:cNvPicPr>
          <p:nvPr/>
        </p:nvPicPr>
        <p:blipFill>
          <a:blip r:embed="rId3"/>
          <a:stretch>
            <a:fillRect/>
          </a:stretch>
        </p:blipFill>
        <p:spPr>
          <a:xfrm>
            <a:off x="6444819" y="1399796"/>
            <a:ext cx="5195940" cy="2262855"/>
          </a:xfrm>
          <a:prstGeom prst="rect">
            <a:avLst/>
          </a:prstGeom>
        </p:spPr>
      </p:pic>
      <p:sp>
        <p:nvSpPr>
          <p:cNvPr id="11" name="TextBox 10">
            <a:extLst>
              <a:ext uri="{FF2B5EF4-FFF2-40B4-BE49-F238E27FC236}">
                <a16:creationId xmlns:a16="http://schemas.microsoft.com/office/drawing/2014/main" id="{E9AB0ED1-3BD5-F947-A682-E7F0F2CB5865}"/>
              </a:ext>
            </a:extLst>
          </p:cNvPr>
          <p:cNvSpPr txBox="1"/>
          <p:nvPr/>
        </p:nvSpPr>
        <p:spPr>
          <a:xfrm>
            <a:off x="8020538" y="1030464"/>
            <a:ext cx="2851293" cy="369332"/>
          </a:xfrm>
          <a:prstGeom prst="rect">
            <a:avLst/>
          </a:prstGeom>
          <a:noFill/>
        </p:spPr>
        <p:txBody>
          <a:bodyPr wrap="none" rtlCol="0">
            <a:spAutoFit/>
          </a:bodyPr>
          <a:lstStyle/>
          <a:p>
            <a:r>
              <a:rPr lang="en-US" dirty="0">
                <a:latin typeface="Palatino Linotype" panose="02040502050505030304" pitchFamily="18" charset="0"/>
              </a:rPr>
              <a:t>SANS with </a:t>
            </a:r>
            <a:r>
              <a:rPr lang="en-US" dirty="0" err="1">
                <a:latin typeface="Palatino Linotype" panose="02040502050505030304" pitchFamily="18" charset="0"/>
              </a:rPr>
              <a:t>Wolter</a:t>
            </a:r>
            <a:r>
              <a:rPr lang="en-US" dirty="0">
                <a:latin typeface="Palatino Linotype" panose="02040502050505030304" pitchFamily="18" charset="0"/>
              </a:rPr>
              <a:t> Optics </a:t>
            </a:r>
          </a:p>
        </p:txBody>
      </p:sp>
      <p:pic>
        <p:nvPicPr>
          <p:cNvPr id="12" name="Picture 7">
            <a:extLst>
              <a:ext uri="{FF2B5EF4-FFF2-40B4-BE49-F238E27FC236}">
                <a16:creationId xmlns:a16="http://schemas.microsoft.com/office/drawing/2014/main" id="{DE67059D-3A69-D84D-84E8-2601B07F0374}"/>
              </a:ext>
            </a:extLst>
          </p:cNvPr>
          <p:cNvPicPr>
            <a:picLocks noChangeAspect="1"/>
          </p:cNvPicPr>
          <p:nvPr/>
        </p:nvPicPr>
        <p:blipFill>
          <a:blip r:embed="rId4"/>
          <a:stretch>
            <a:fillRect/>
          </a:stretch>
        </p:blipFill>
        <p:spPr>
          <a:xfrm>
            <a:off x="697692" y="4403779"/>
            <a:ext cx="3272725" cy="1440000"/>
          </a:xfrm>
          <a:prstGeom prst="rect">
            <a:avLst/>
          </a:prstGeom>
        </p:spPr>
      </p:pic>
      <p:pic>
        <p:nvPicPr>
          <p:cNvPr id="13" name="Bildobjekt 15">
            <a:extLst>
              <a:ext uri="{FF2B5EF4-FFF2-40B4-BE49-F238E27FC236}">
                <a16:creationId xmlns:a16="http://schemas.microsoft.com/office/drawing/2014/main" id="{7960923D-2FA4-1041-A890-6F5AFFBEEB7A}"/>
              </a:ext>
            </a:extLst>
          </p:cNvPr>
          <p:cNvPicPr>
            <a:picLocks noChangeAspect="1"/>
          </p:cNvPicPr>
          <p:nvPr/>
        </p:nvPicPr>
        <p:blipFill>
          <a:blip r:embed="rId5"/>
          <a:srcRect/>
          <a:stretch/>
        </p:blipFill>
        <p:spPr>
          <a:xfrm>
            <a:off x="4337537" y="4403779"/>
            <a:ext cx="1487323" cy="1440000"/>
          </a:xfrm>
          <a:prstGeom prst="rect">
            <a:avLst/>
          </a:prstGeom>
        </p:spPr>
      </p:pic>
      <p:pic>
        <p:nvPicPr>
          <p:cNvPr id="14" name="Picture 16">
            <a:extLst>
              <a:ext uri="{FF2B5EF4-FFF2-40B4-BE49-F238E27FC236}">
                <a16:creationId xmlns:a16="http://schemas.microsoft.com/office/drawing/2014/main" id="{64205192-1FAE-8C4A-8EAA-28B56679F3A5}"/>
              </a:ext>
            </a:extLst>
          </p:cNvPr>
          <p:cNvPicPr>
            <a:picLocks noChangeAspect="1"/>
          </p:cNvPicPr>
          <p:nvPr/>
        </p:nvPicPr>
        <p:blipFill>
          <a:blip r:embed="rId6"/>
          <a:stretch>
            <a:fillRect/>
          </a:stretch>
        </p:blipFill>
        <p:spPr>
          <a:xfrm>
            <a:off x="6559100" y="3628914"/>
            <a:ext cx="4967378" cy="2743560"/>
          </a:xfrm>
          <a:prstGeom prst="rect">
            <a:avLst/>
          </a:prstGeom>
        </p:spPr>
      </p:pic>
      <p:sp>
        <p:nvSpPr>
          <p:cNvPr id="10" name="TextBox 9">
            <a:extLst>
              <a:ext uri="{FF2B5EF4-FFF2-40B4-BE49-F238E27FC236}">
                <a16:creationId xmlns:a16="http://schemas.microsoft.com/office/drawing/2014/main" id="{0D14AF9E-AF1E-7B40-A9BA-6AE2962AA3FB}"/>
              </a:ext>
            </a:extLst>
          </p:cNvPr>
          <p:cNvSpPr txBox="1"/>
          <p:nvPr/>
        </p:nvSpPr>
        <p:spPr>
          <a:xfrm>
            <a:off x="7646268" y="3521875"/>
            <a:ext cx="3225563" cy="369332"/>
          </a:xfrm>
          <a:prstGeom prst="rect">
            <a:avLst/>
          </a:prstGeom>
          <a:noFill/>
        </p:spPr>
        <p:txBody>
          <a:bodyPr wrap="none" rtlCol="0">
            <a:spAutoFit/>
          </a:bodyPr>
          <a:lstStyle/>
          <a:p>
            <a:r>
              <a:rPr lang="en-US" dirty="0">
                <a:latin typeface="Palatino Linotype" panose="02040502050505030304" pitchFamily="18" charset="0"/>
              </a:rPr>
              <a:t>Neutron Imaging Instrument </a:t>
            </a:r>
          </a:p>
        </p:txBody>
      </p:sp>
      <p:sp>
        <p:nvSpPr>
          <p:cNvPr id="15" name="Номер слайда 14"/>
          <p:cNvSpPr>
            <a:spLocks noGrp="1"/>
          </p:cNvSpPr>
          <p:nvPr>
            <p:ph type="sldNum" sz="quarter" idx="12"/>
          </p:nvPr>
        </p:nvSpPr>
        <p:spPr/>
        <p:txBody>
          <a:bodyPr/>
          <a:lstStyle/>
          <a:p>
            <a:fld id="{1DE01969-94A4-40D7-99FB-CC04F57F5503}" type="slidenum">
              <a:rPr lang="ru-RU" smtClean="0"/>
              <a:pPr/>
              <a:t>38</a:t>
            </a:fld>
            <a:endParaRPr lang="ru-RU" dirty="0"/>
          </a:p>
        </p:txBody>
      </p:sp>
    </p:spTree>
    <p:extLst>
      <p:ext uri="{BB962C8B-B14F-4D97-AF65-F5344CB8AC3E}">
        <p14:creationId xmlns:p14="http://schemas.microsoft.com/office/powerpoint/2010/main" val="35909408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Fundamental Physics</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CA065B94-AF77-BC46-A91E-FA321E68685B}"/>
                  </a:ext>
                </a:extLst>
              </p:cNvPr>
              <p:cNvSpPr txBox="1"/>
              <p:nvPr/>
            </p:nvSpPr>
            <p:spPr>
              <a:xfrm>
                <a:off x="794238" y="1057344"/>
                <a:ext cx="10922119" cy="1631216"/>
              </a:xfrm>
              <a:prstGeom prst="rect">
                <a:avLst/>
              </a:prstGeom>
              <a:noFill/>
            </p:spPr>
            <p:txBody>
              <a:bodyPr wrap="square" rtlCol="0">
                <a:spAutoFit/>
              </a:bodyPr>
              <a:lstStyle/>
              <a:p>
                <a:pPr marL="285750" indent="-285750">
                  <a:buFont typeface="Arial" panose="020B0604020202020204" pitchFamily="34" charset="0"/>
                  <a:buChar char="•"/>
                </a:pPr>
                <a:r>
                  <a:rPr lang="en-AU" sz="2000" dirty="0">
                    <a:latin typeface="Helvetica Neue" panose="02000503000000020004" pitchFamily="2" charset="0"/>
                    <a:ea typeface="Helvetica Neue" panose="02000503000000020004" pitchFamily="2" charset="0"/>
                    <a:cs typeface="Helvetica Neue" panose="02000503000000020004" pitchFamily="2" charset="0"/>
                  </a:rPr>
                  <a:t>The large liquid deuterium moderator that we are developing in the project is also ideal for the neutron antineutron oscillation experiment NNBAR </a:t>
                </a:r>
              </a:p>
              <a:p>
                <a:pPr marL="285750" indent="-285750">
                  <a:buFont typeface="Arial" panose="020B0604020202020204" pitchFamily="34" charset="0"/>
                  <a:buChar char="•"/>
                </a:pPr>
                <a:endParaRPr lang="en-AU" sz="2000" dirty="0">
                  <a:latin typeface="Candara" panose="020E0502030303020204" pitchFamily="34" charset="0"/>
                </a:endParaRPr>
              </a:p>
              <a:p>
                <a:pPr marL="285750" indent="-285750">
                  <a:buFont typeface="Arial" panose="020B0604020202020204" pitchFamily="34" charset="0"/>
                  <a:buChar char="•"/>
                </a:pPr>
                <a:r>
                  <a:rPr lang="en-AU" sz="2000" dirty="0">
                    <a:latin typeface="Helvetica Neue" panose="02000503000000020004" pitchFamily="2" charset="0"/>
                    <a:ea typeface="Helvetica Neue" panose="02000503000000020004" pitchFamily="2" charset="0"/>
                    <a:cs typeface="Helvetica Neue" panose="02000503000000020004" pitchFamily="2" charset="0"/>
                  </a:rPr>
                  <a:t>The NNBAR experiment will look for the process </a:t>
                </a:r>
                <a14:m>
                  <m:oMath xmlns:m="http://schemas.openxmlformats.org/officeDocument/2006/math">
                    <m:r>
                      <a:rPr lang="en-US" sz="2000" b="1" smtClean="0">
                        <a:latin typeface="Cambria Math" panose="02040503050406030204" pitchFamily="18" charset="0"/>
                      </a:rPr>
                      <m:t>𝑛</m:t>
                    </m:r>
                    <m:r>
                      <a:rPr lang="en-US" sz="2000" b="1">
                        <a:latin typeface="Cambria Math" panose="02040503050406030204" pitchFamily="18" charset="0"/>
                      </a:rPr>
                      <m:t>→</m:t>
                    </m:r>
                    <m:acc>
                      <m:accPr>
                        <m:chr m:val="̅"/>
                        <m:ctrlPr>
                          <a:rPr lang="en-US" sz="2000" b="1" i="1">
                            <a:latin typeface="Cambria Math" panose="02040503050406030204" pitchFamily="18" charset="0"/>
                          </a:rPr>
                        </m:ctrlPr>
                      </m:accPr>
                      <m:e>
                        <m:r>
                          <a:rPr lang="en-US" sz="2000" b="1">
                            <a:latin typeface="Cambria Math" panose="02040503050406030204" pitchFamily="18" charset="0"/>
                          </a:rPr>
                          <m:t>𝑛</m:t>
                        </m:r>
                      </m:e>
                    </m:acc>
                  </m:oMath>
                </a14:m>
                <a:r>
                  <a:rPr lang="en-AU" sz="2000" dirty="0">
                    <a:latin typeface="Helvetica Neue" panose="02000503000000020004" pitchFamily="2" charset="0"/>
                    <a:ea typeface="Helvetica Neue" panose="02000503000000020004" pitchFamily="2" charset="0"/>
                    <a:cs typeface="Helvetica Neue" panose="02000503000000020004" pitchFamily="2" charset="0"/>
                  </a:rPr>
                  <a:t>  that violate baryon number and could shed light to the matter-antimatter asymmetry of the </a:t>
                </a:r>
                <a:r>
                  <a:rPr lang="en-AU" sz="2000" dirty="0" smtClean="0">
                    <a:latin typeface="Helvetica Neue" panose="02000503000000020004" pitchFamily="2" charset="0"/>
                    <a:ea typeface="Helvetica Neue" panose="02000503000000020004" pitchFamily="2" charset="0"/>
                    <a:cs typeface="Helvetica Neue" panose="02000503000000020004" pitchFamily="2" charset="0"/>
                  </a:rPr>
                  <a:t>universe</a:t>
                </a:r>
                <a:endParaRPr lang="en-AU" sz="2000" dirty="0">
                  <a:latin typeface="Candara" panose="020E0502030303020204" pitchFamily="34" charset="0"/>
                </a:endParaRPr>
              </a:p>
            </p:txBody>
          </p:sp>
        </mc:Choice>
        <mc:Fallback>
          <p:sp>
            <p:nvSpPr>
              <p:cNvPr id="10" name="TextBox 9">
                <a:extLst>
                  <a:ext uri="{FF2B5EF4-FFF2-40B4-BE49-F238E27FC236}">
                    <a16:creationId xmlns:a16="http://schemas.microsoft.com/office/drawing/2014/main" id="{CA065B94-AF77-BC46-A91E-FA321E68685B}"/>
                  </a:ext>
                </a:extLst>
              </p:cNvPr>
              <p:cNvSpPr txBox="1">
                <a:spLocks noRot="1" noChangeAspect="1" noMove="1" noResize="1" noEditPoints="1" noAdjustHandles="1" noChangeArrowheads="1" noChangeShapeType="1" noTextEdit="1"/>
              </p:cNvSpPr>
              <p:nvPr/>
            </p:nvSpPr>
            <p:spPr>
              <a:xfrm>
                <a:off x="794238" y="1057344"/>
                <a:ext cx="10922119" cy="1631216"/>
              </a:xfrm>
              <a:prstGeom prst="rect">
                <a:avLst/>
              </a:prstGeom>
              <a:blipFill>
                <a:blip r:embed="rId2"/>
                <a:stretch>
                  <a:fillRect l="-502" t="-1866" b="-5224"/>
                </a:stretch>
              </a:blipFill>
            </p:spPr>
            <p:txBody>
              <a:bodyPr/>
              <a:lstStyle/>
              <a:p>
                <a:r>
                  <a:rPr lang="ru-RU">
                    <a:noFill/>
                  </a:rPr>
                  <a:t> </a:t>
                </a:r>
              </a:p>
            </p:txBody>
          </p:sp>
        </mc:Fallback>
      </mc:AlternateContent>
      <p:pic>
        <p:nvPicPr>
          <p:cNvPr id="11" name="Picture 2">
            <a:extLst>
              <a:ext uri="{FF2B5EF4-FFF2-40B4-BE49-F238E27FC236}">
                <a16:creationId xmlns:a16="http://schemas.microsoft.com/office/drawing/2014/main" id="{F3B1903B-7E44-9948-B73D-42C618901280}"/>
              </a:ext>
            </a:extLst>
          </p:cNvPr>
          <p:cNvPicPr>
            <a:picLocks noChangeAspect="1"/>
          </p:cNvPicPr>
          <p:nvPr/>
        </p:nvPicPr>
        <p:blipFill>
          <a:blip r:embed="rId3"/>
          <a:stretch>
            <a:fillRect/>
          </a:stretch>
        </p:blipFill>
        <p:spPr>
          <a:xfrm>
            <a:off x="794238" y="2688560"/>
            <a:ext cx="10568354" cy="2551656"/>
          </a:xfrm>
          <a:prstGeom prst="rect">
            <a:avLst/>
          </a:prstGeom>
        </p:spPr>
      </p:pic>
      <p:pic>
        <p:nvPicPr>
          <p:cNvPr id="12" name="Picture 6">
            <a:extLst>
              <a:ext uri="{FF2B5EF4-FFF2-40B4-BE49-F238E27FC236}">
                <a16:creationId xmlns:a16="http://schemas.microsoft.com/office/drawing/2014/main" id="{8F53D1A2-1A6B-C145-88D5-96E252E74B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5650" y="2556928"/>
            <a:ext cx="4982307" cy="2483912"/>
          </a:xfrm>
          <a:prstGeom prst="rect">
            <a:avLst/>
          </a:prstGeom>
        </p:spPr>
      </p:pic>
      <p:sp>
        <p:nvSpPr>
          <p:cNvPr id="13" name="Rectangle 7">
            <a:extLst>
              <a:ext uri="{FF2B5EF4-FFF2-40B4-BE49-F238E27FC236}">
                <a16:creationId xmlns:a16="http://schemas.microsoft.com/office/drawing/2014/main" id="{56B13365-6D89-B349-9464-3015278D7B3C}"/>
              </a:ext>
            </a:extLst>
          </p:cNvPr>
          <p:cNvSpPr/>
          <p:nvPr/>
        </p:nvSpPr>
        <p:spPr>
          <a:xfrm>
            <a:off x="838199" y="5157508"/>
            <a:ext cx="10878158" cy="369332"/>
          </a:xfrm>
          <a:prstGeom prst="rect">
            <a:avLst/>
          </a:prstGeom>
        </p:spPr>
        <p:txBody>
          <a:bodyPr wrap="square">
            <a:spAutoFit/>
          </a:bodyPr>
          <a:lstStyle/>
          <a:p>
            <a:r>
              <a:rPr lang="en-AU" dirty="0">
                <a:latin typeface="Candara" panose="020E0502030303020204" pitchFamily="34" charset="0"/>
                <a:ea typeface="Malgun Gothic" panose="020B0503020000020004" pitchFamily="34" charset="-127"/>
              </a:rPr>
              <a:t>In the HighNESS project we are working towards the </a:t>
            </a:r>
            <a:r>
              <a:rPr lang="en-US" dirty="0">
                <a:latin typeface="Candara" panose="020E0502030303020204" pitchFamily="34" charset="0"/>
                <a:ea typeface="Malgun Gothic" panose="020B0503020000020004" pitchFamily="34" charset="-127"/>
              </a:rPr>
              <a:t>Conceptual Design Report of the NNBAR experiment </a:t>
            </a:r>
            <a:endParaRPr lang="en-AU" dirty="0"/>
          </a:p>
        </p:txBody>
      </p:sp>
      <p:sp>
        <p:nvSpPr>
          <p:cNvPr id="14" name="Google Shape;115;ge6364e66c5_1_126">
            <a:extLst>
              <a:ext uri="{FF2B5EF4-FFF2-40B4-BE49-F238E27FC236}">
                <a16:creationId xmlns:a16="http://schemas.microsoft.com/office/drawing/2014/main" id="{319560FD-F9FA-174F-BEA7-035D1D0D24E7}"/>
              </a:ext>
            </a:extLst>
          </p:cNvPr>
          <p:cNvSpPr/>
          <p:nvPr/>
        </p:nvSpPr>
        <p:spPr>
          <a:xfrm>
            <a:off x="838199" y="5639677"/>
            <a:ext cx="10878158" cy="603836"/>
          </a:xfrm>
          <a:prstGeom prst="rect">
            <a:avLst/>
          </a:prstGeom>
          <a:solidFill>
            <a:srgbClr val="E8DBF4"/>
          </a:solidFill>
          <a:ln w="12700" cap="flat" cmpd="sng">
            <a:solidFill>
              <a:schemeClr val="accent1"/>
            </a:solidFill>
            <a:prstDash val="solid"/>
            <a:miter lim="400000"/>
            <a:headEnd type="none" w="sm" len="sm"/>
            <a:tailEnd type="none" w="sm" len="sm"/>
          </a:ln>
        </p:spPr>
        <p:txBody>
          <a:bodyPr spcFirstLastPara="1" wrap="square" lIns="35700" tIns="35700" rIns="35700" bIns="35700" anchor="ctr" anchorCtr="0">
            <a:noAutofit/>
          </a:bodyPr>
          <a:lstStyle/>
          <a:p>
            <a:pPr marL="0" marR="292100" lvl="0" indent="0" algn="l" rtl="0">
              <a:lnSpc>
                <a:spcPct val="115000"/>
              </a:lnSpc>
              <a:spcBef>
                <a:spcPts val="0"/>
              </a:spcBef>
              <a:spcAft>
                <a:spcPts val="600"/>
              </a:spcAft>
              <a:buSzPts val="1100"/>
              <a:buNone/>
            </a:pPr>
            <a:r>
              <a:rPr lang="sv-SE" sz="1200" b="1" dirty="0">
                <a:solidFill>
                  <a:schemeClr val="dk1"/>
                </a:solidFill>
                <a:latin typeface="Malgun Gothic" panose="020B0503020000020004" pitchFamily="34" charset="-127"/>
                <a:ea typeface="Malgun Gothic" panose="020B0503020000020004" pitchFamily="34" charset="-127"/>
                <a:cs typeface="Roboto"/>
                <a:sym typeface="Roboto"/>
              </a:rPr>
              <a:t>New </a:t>
            </a:r>
            <a:r>
              <a:rPr lang="sv-SE" sz="1200" b="1" dirty="0" err="1">
                <a:solidFill>
                  <a:schemeClr val="dk1"/>
                </a:solidFill>
                <a:latin typeface="Malgun Gothic" panose="020B0503020000020004" pitchFamily="34" charset="-127"/>
                <a:ea typeface="Malgun Gothic" panose="020B0503020000020004" pitchFamily="34" charset="-127"/>
                <a:cs typeface="Roboto"/>
                <a:sym typeface="Roboto"/>
              </a:rPr>
              <a:t>high-sensitivity</a:t>
            </a:r>
            <a:r>
              <a:rPr lang="sv-SE" sz="1200" b="1" dirty="0">
                <a:solidFill>
                  <a:schemeClr val="dk1"/>
                </a:solidFill>
                <a:latin typeface="Malgun Gothic" panose="020B0503020000020004" pitchFamily="34" charset="-127"/>
                <a:ea typeface="Malgun Gothic" panose="020B0503020000020004" pitchFamily="34" charset="-127"/>
                <a:cs typeface="Roboto"/>
                <a:sym typeface="Roboto"/>
              </a:rPr>
              <a:t> </a:t>
            </a:r>
            <a:r>
              <a:rPr lang="sv-SE" sz="1200" b="1" dirty="0" err="1">
                <a:solidFill>
                  <a:schemeClr val="dk1"/>
                </a:solidFill>
                <a:latin typeface="Malgun Gothic" panose="020B0503020000020004" pitchFamily="34" charset="-127"/>
                <a:ea typeface="Malgun Gothic" panose="020B0503020000020004" pitchFamily="34" charset="-127"/>
                <a:cs typeface="Roboto"/>
                <a:sym typeface="Roboto"/>
              </a:rPr>
              <a:t>searches</a:t>
            </a:r>
            <a:r>
              <a:rPr lang="sv-SE" sz="1200" b="1" dirty="0">
                <a:solidFill>
                  <a:schemeClr val="dk1"/>
                </a:solidFill>
                <a:latin typeface="Malgun Gothic" panose="020B0503020000020004" pitchFamily="34" charset="-127"/>
                <a:ea typeface="Malgun Gothic" panose="020B0503020000020004" pitchFamily="34" charset="-127"/>
                <a:cs typeface="Roboto"/>
                <a:sym typeface="Roboto"/>
              </a:rPr>
              <a:t> for neutrons </a:t>
            </a:r>
            <a:r>
              <a:rPr lang="sv-SE" sz="1200" b="1" dirty="0" err="1">
                <a:solidFill>
                  <a:schemeClr val="dk1"/>
                </a:solidFill>
                <a:latin typeface="Malgun Gothic" panose="020B0503020000020004" pitchFamily="34" charset="-127"/>
                <a:ea typeface="Malgun Gothic" panose="020B0503020000020004" pitchFamily="34" charset="-127"/>
                <a:cs typeface="Roboto"/>
                <a:sym typeface="Roboto"/>
              </a:rPr>
              <a:t>converting</a:t>
            </a:r>
            <a:r>
              <a:rPr lang="sv-SE" sz="1200" b="1" dirty="0">
                <a:solidFill>
                  <a:schemeClr val="dk1"/>
                </a:solidFill>
                <a:latin typeface="Malgun Gothic" panose="020B0503020000020004" pitchFamily="34" charset="-127"/>
                <a:ea typeface="Malgun Gothic" panose="020B0503020000020004" pitchFamily="34" charset="-127"/>
                <a:cs typeface="Roboto"/>
                <a:sym typeface="Roboto"/>
              </a:rPr>
              <a:t> </a:t>
            </a:r>
            <a:r>
              <a:rPr lang="sv-SE" sz="1200" b="1" dirty="0" err="1">
                <a:solidFill>
                  <a:schemeClr val="dk1"/>
                </a:solidFill>
                <a:latin typeface="Malgun Gothic" panose="020B0503020000020004" pitchFamily="34" charset="-127"/>
                <a:ea typeface="Malgun Gothic" panose="020B0503020000020004" pitchFamily="34" charset="-127"/>
                <a:cs typeface="Roboto"/>
                <a:sym typeface="Roboto"/>
              </a:rPr>
              <a:t>into</a:t>
            </a:r>
            <a:r>
              <a:rPr lang="sv-SE" sz="1200" b="1" dirty="0">
                <a:solidFill>
                  <a:schemeClr val="dk1"/>
                </a:solidFill>
                <a:latin typeface="Malgun Gothic" panose="020B0503020000020004" pitchFamily="34" charset="-127"/>
                <a:ea typeface="Malgun Gothic" panose="020B0503020000020004" pitchFamily="34" charset="-127"/>
                <a:cs typeface="Roboto"/>
                <a:sym typeface="Roboto"/>
              </a:rPr>
              <a:t> antineutrons and/or sterile neutrons at the HIBEAM/NNBAR experiment at the </a:t>
            </a:r>
            <a:r>
              <a:rPr lang="sv-SE" sz="1200" b="1" dirty="0" err="1">
                <a:solidFill>
                  <a:schemeClr val="dk1"/>
                </a:solidFill>
                <a:latin typeface="Malgun Gothic" panose="020B0503020000020004" pitchFamily="34" charset="-127"/>
                <a:ea typeface="Malgun Gothic" panose="020B0503020000020004" pitchFamily="34" charset="-127"/>
                <a:cs typeface="Roboto"/>
                <a:sym typeface="Roboto"/>
              </a:rPr>
              <a:t>European</a:t>
            </a:r>
            <a:r>
              <a:rPr lang="sv-SE" sz="1200" b="1" dirty="0">
                <a:solidFill>
                  <a:schemeClr val="dk1"/>
                </a:solidFill>
                <a:latin typeface="Malgun Gothic" panose="020B0503020000020004" pitchFamily="34" charset="-127"/>
                <a:ea typeface="Malgun Gothic" panose="020B0503020000020004" pitchFamily="34" charset="-127"/>
                <a:cs typeface="Roboto"/>
                <a:sym typeface="Roboto"/>
              </a:rPr>
              <a:t> </a:t>
            </a:r>
            <a:r>
              <a:rPr lang="sv-SE" sz="1200" b="1" dirty="0" err="1">
                <a:solidFill>
                  <a:schemeClr val="dk1"/>
                </a:solidFill>
                <a:latin typeface="Malgun Gothic" panose="020B0503020000020004" pitchFamily="34" charset="-127"/>
                <a:ea typeface="Malgun Gothic" panose="020B0503020000020004" pitchFamily="34" charset="-127"/>
                <a:cs typeface="Roboto"/>
                <a:sym typeface="Roboto"/>
              </a:rPr>
              <a:t>Spallation</a:t>
            </a:r>
            <a:r>
              <a:rPr lang="sv-SE" sz="1200" b="1" dirty="0">
                <a:solidFill>
                  <a:schemeClr val="dk1"/>
                </a:solidFill>
                <a:latin typeface="Malgun Gothic" panose="020B0503020000020004" pitchFamily="34" charset="-127"/>
                <a:ea typeface="Malgun Gothic" panose="020B0503020000020004" pitchFamily="34" charset="-127"/>
                <a:cs typeface="Roboto"/>
                <a:sym typeface="Roboto"/>
              </a:rPr>
              <a:t> Source </a:t>
            </a:r>
            <a:r>
              <a:rPr lang="sv-SE" sz="1200" b="1" dirty="0">
                <a:solidFill>
                  <a:srgbClr val="FF0000"/>
                </a:solidFill>
                <a:latin typeface="Malgun Gothic" panose="020B0503020000020004" pitchFamily="34" charset="-127"/>
                <a:ea typeface="Malgun Gothic" panose="020B0503020000020004" pitchFamily="34" charset="-127"/>
                <a:cs typeface="Roboto"/>
                <a:sym typeface="Roboto"/>
              </a:rPr>
              <a:t>A </a:t>
            </a:r>
            <a:r>
              <a:rPr lang="sv-SE" sz="1200" b="1" dirty="0" err="1">
                <a:solidFill>
                  <a:srgbClr val="FF0000"/>
                </a:solidFill>
                <a:latin typeface="Malgun Gothic" panose="020B0503020000020004" pitchFamily="34" charset="-127"/>
                <a:ea typeface="Malgun Gothic" panose="020B0503020000020004" pitchFamily="34" charset="-127"/>
                <a:cs typeface="Roboto"/>
                <a:sym typeface="Roboto"/>
              </a:rPr>
              <a:t>Addazi</a:t>
            </a:r>
            <a:r>
              <a:rPr lang="sv-SE" sz="1200" b="1" dirty="0">
                <a:solidFill>
                  <a:srgbClr val="FF0000"/>
                </a:solidFill>
                <a:latin typeface="Malgun Gothic" panose="020B0503020000020004" pitchFamily="34" charset="-127"/>
                <a:ea typeface="Malgun Gothic" panose="020B0503020000020004" pitchFamily="34" charset="-127"/>
                <a:cs typeface="Roboto"/>
                <a:sym typeface="Roboto"/>
              </a:rPr>
              <a:t> </a:t>
            </a:r>
            <a:r>
              <a:rPr lang="sv-SE" sz="1200" b="1" i="1" dirty="0">
                <a:solidFill>
                  <a:srgbClr val="FF0000"/>
                </a:solidFill>
                <a:latin typeface="Malgun Gothic" panose="020B0503020000020004" pitchFamily="34" charset="-127"/>
                <a:ea typeface="Malgun Gothic" panose="020B0503020000020004" pitchFamily="34" charset="-127"/>
                <a:cs typeface="Roboto"/>
                <a:sym typeface="Roboto"/>
              </a:rPr>
              <a:t>et al</a:t>
            </a:r>
            <a:r>
              <a:rPr lang="sv-SE" sz="1200" b="1" dirty="0">
                <a:solidFill>
                  <a:srgbClr val="FF0000"/>
                </a:solidFill>
                <a:latin typeface="Malgun Gothic" panose="020B0503020000020004" pitchFamily="34" charset="-127"/>
                <a:ea typeface="Malgun Gothic" panose="020B0503020000020004" pitchFamily="34" charset="-127"/>
                <a:cs typeface="Roboto"/>
                <a:sym typeface="Roboto"/>
              </a:rPr>
              <a:t> 2021 </a:t>
            </a:r>
            <a:r>
              <a:rPr lang="sv-SE" sz="1200" b="1" i="1" dirty="0">
                <a:solidFill>
                  <a:srgbClr val="FF0000"/>
                </a:solidFill>
                <a:latin typeface="Malgun Gothic" panose="020B0503020000020004" pitchFamily="34" charset="-127"/>
                <a:ea typeface="Malgun Gothic" panose="020B0503020000020004" pitchFamily="34" charset="-127"/>
                <a:cs typeface="Roboto"/>
                <a:sym typeface="Roboto"/>
              </a:rPr>
              <a:t>J. </a:t>
            </a:r>
            <a:r>
              <a:rPr lang="sv-SE" sz="1200" b="1" i="1" dirty="0" err="1">
                <a:solidFill>
                  <a:srgbClr val="FF0000"/>
                </a:solidFill>
                <a:latin typeface="Malgun Gothic" panose="020B0503020000020004" pitchFamily="34" charset="-127"/>
                <a:ea typeface="Malgun Gothic" panose="020B0503020000020004" pitchFamily="34" charset="-127"/>
                <a:cs typeface="Roboto"/>
                <a:sym typeface="Roboto"/>
              </a:rPr>
              <a:t>Phys</a:t>
            </a:r>
            <a:r>
              <a:rPr lang="sv-SE" sz="1200" b="1" i="1" dirty="0">
                <a:solidFill>
                  <a:srgbClr val="FF0000"/>
                </a:solidFill>
                <a:latin typeface="Malgun Gothic" panose="020B0503020000020004" pitchFamily="34" charset="-127"/>
                <a:ea typeface="Malgun Gothic" panose="020B0503020000020004" pitchFamily="34" charset="-127"/>
                <a:cs typeface="Roboto"/>
                <a:sym typeface="Roboto"/>
              </a:rPr>
              <a:t>. G: </a:t>
            </a:r>
            <a:r>
              <a:rPr lang="sv-SE" sz="1200" b="1" i="1" dirty="0" err="1">
                <a:solidFill>
                  <a:srgbClr val="FF0000"/>
                </a:solidFill>
                <a:latin typeface="Malgun Gothic" panose="020B0503020000020004" pitchFamily="34" charset="-127"/>
                <a:ea typeface="Malgun Gothic" panose="020B0503020000020004" pitchFamily="34" charset="-127"/>
                <a:cs typeface="Roboto"/>
                <a:sym typeface="Roboto"/>
              </a:rPr>
              <a:t>Nucl</a:t>
            </a:r>
            <a:r>
              <a:rPr lang="sv-SE" sz="1200" b="1" i="1" dirty="0">
                <a:solidFill>
                  <a:srgbClr val="FF0000"/>
                </a:solidFill>
                <a:latin typeface="Malgun Gothic" panose="020B0503020000020004" pitchFamily="34" charset="-127"/>
                <a:ea typeface="Malgun Gothic" panose="020B0503020000020004" pitchFamily="34" charset="-127"/>
                <a:cs typeface="Roboto"/>
                <a:sym typeface="Roboto"/>
              </a:rPr>
              <a:t>. Part. </a:t>
            </a:r>
            <a:r>
              <a:rPr lang="sv-SE" sz="1200" b="1" i="1" dirty="0" err="1">
                <a:solidFill>
                  <a:srgbClr val="FF0000"/>
                </a:solidFill>
                <a:latin typeface="Malgun Gothic" panose="020B0503020000020004" pitchFamily="34" charset="-127"/>
                <a:ea typeface="Malgun Gothic" panose="020B0503020000020004" pitchFamily="34" charset="-127"/>
                <a:cs typeface="Roboto"/>
                <a:sym typeface="Roboto"/>
              </a:rPr>
              <a:t>Phys</a:t>
            </a:r>
            <a:r>
              <a:rPr lang="sv-SE" sz="1200" b="1" i="1" dirty="0">
                <a:solidFill>
                  <a:srgbClr val="FF0000"/>
                </a:solidFill>
                <a:latin typeface="Malgun Gothic" panose="020B0503020000020004" pitchFamily="34" charset="-127"/>
                <a:ea typeface="Malgun Gothic" panose="020B0503020000020004" pitchFamily="34" charset="-127"/>
                <a:cs typeface="Roboto"/>
                <a:sym typeface="Roboto"/>
              </a:rPr>
              <a:t>.</a:t>
            </a:r>
            <a:r>
              <a:rPr lang="sv-SE" sz="1200" b="1" dirty="0">
                <a:solidFill>
                  <a:srgbClr val="FF0000"/>
                </a:solidFill>
                <a:latin typeface="Malgun Gothic" panose="020B0503020000020004" pitchFamily="34" charset="-127"/>
                <a:ea typeface="Malgun Gothic" panose="020B0503020000020004" pitchFamily="34" charset="-127"/>
                <a:cs typeface="Roboto"/>
                <a:sym typeface="Roboto"/>
              </a:rPr>
              <a:t> 48 </a:t>
            </a:r>
            <a:r>
              <a:rPr lang="sv-SE" sz="1200" b="1" dirty="0">
                <a:solidFill>
                  <a:srgbClr val="FF0000"/>
                </a:solidFill>
                <a:latin typeface="Roboto"/>
                <a:ea typeface="Roboto"/>
                <a:cs typeface="Roboto"/>
                <a:sym typeface="Roboto"/>
              </a:rPr>
              <a:t>070501</a:t>
            </a:r>
            <a:endParaRPr sz="1200" b="1" dirty="0">
              <a:solidFill>
                <a:srgbClr val="FF0000"/>
              </a:solidFill>
            </a:endParaRPr>
          </a:p>
        </p:txBody>
      </p:sp>
      <p:sp>
        <p:nvSpPr>
          <p:cNvPr id="15" name="Номер слайда 14"/>
          <p:cNvSpPr>
            <a:spLocks noGrp="1"/>
          </p:cNvSpPr>
          <p:nvPr>
            <p:ph type="sldNum" sz="quarter" idx="12"/>
          </p:nvPr>
        </p:nvSpPr>
        <p:spPr/>
        <p:txBody>
          <a:bodyPr/>
          <a:lstStyle/>
          <a:p>
            <a:fld id="{1DE01969-94A4-40D7-99FB-CC04F57F5503}" type="slidenum">
              <a:rPr lang="ru-RU" smtClean="0"/>
              <a:pPr/>
              <a:t>39</a:t>
            </a:fld>
            <a:endParaRPr lang="ru-RU" dirty="0"/>
          </a:p>
        </p:txBody>
      </p:sp>
    </p:spTree>
    <p:extLst>
      <p:ext uri="{BB962C8B-B14F-4D97-AF65-F5344CB8AC3E}">
        <p14:creationId xmlns:p14="http://schemas.microsoft.com/office/powerpoint/2010/main" val="25128322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Источники нейтронов</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2343" y="1340206"/>
            <a:ext cx="4833429" cy="3004781"/>
          </a:xfrm>
          <a:prstGeom prst="rect">
            <a:avLst/>
          </a:prstGeom>
          <a:ln>
            <a:solidFill>
              <a:schemeClr val="tx1"/>
            </a:solidFill>
          </a:ln>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44" y="1340205"/>
            <a:ext cx="5296416" cy="2976587"/>
          </a:xfrm>
          <a:prstGeom prst="rect">
            <a:avLst/>
          </a:prstGeom>
          <a:ln>
            <a:solidFill>
              <a:schemeClr val="tx1"/>
            </a:solidFill>
          </a:ln>
        </p:spPr>
      </p:pic>
      <p:sp>
        <p:nvSpPr>
          <p:cNvPr id="9" name="Espace réservé du contenu 1"/>
          <p:cNvSpPr txBox="1">
            <a:spLocks/>
          </p:cNvSpPr>
          <p:nvPr/>
        </p:nvSpPr>
        <p:spPr>
          <a:xfrm>
            <a:off x="850025" y="4449491"/>
            <a:ext cx="5268836" cy="153732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en-US" dirty="0" smtClean="0"/>
              <a:t> </a:t>
            </a:r>
            <a:r>
              <a:rPr lang="ru-RU" dirty="0" smtClean="0"/>
              <a:t>Цепная реакция</a:t>
            </a:r>
            <a:endParaRPr lang="en-US" dirty="0" smtClean="0"/>
          </a:p>
          <a:p>
            <a:pPr algn="just">
              <a:buFont typeface="Wingdings" panose="05000000000000000000" pitchFamily="2" charset="2"/>
              <a:buChar char="q"/>
            </a:pPr>
            <a:r>
              <a:rPr lang="en-US" dirty="0" smtClean="0"/>
              <a:t> </a:t>
            </a:r>
            <a:r>
              <a:rPr lang="ru-RU" dirty="0" smtClean="0"/>
              <a:t>Стационарный режим</a:t>
            </a:r>
            <a:endParaRPr lang="en-US" dirty="0" smtClean="0"/>
          </a:p>
          <a:p>
            <a:pPr algn="just">
              <a:buFont typeface="Wingdings" panose="05000000000000000000" pitchFamily="2" charset="2"/>
              <a:buChar char="q"/>
            </a:pPr>
            <a:r>
              <a:rPr lang="en-US" dirty="0" smtClean="0"/>
              <a:t> ~2.5 </a:t>
            </a:r>
            <a:r>
              <a:rPr lang="ru-RU" dirty="0" smtClean="0"/>
              <a:t>нейтрона</a:t>
            </a:r>
            <a:r>
              <a:rPr lang="en-US" dirty="0" smtClean="0"/>
              <a:t>/</a:t>
            </a:r>
            <a:r>
              <a:rPr lang="ru-RU" dirty="0" smtClean="0"/>
              <a:t>деление</a:t>
            </a:r>
            <a:endParaRPr lang="fr-FR" dirty="0"/>
          </a:p>
        </p:txBody>
      </p:sp>
      <p:sp>
        <p:nvSpPr>
          <p:cNvPr id="10" name="Espace réservé du contenu 1"/>
          <p:cNvSpPr txBox="1">
            <a:spLocks/>
          </p:cNvSpPr>
          <p:nvPr/>
        </p:nvSpPr>
        <p:spPr>
          <a:xfrm>
            <a:off x="6354639" y="4477686"/>
            <a:ext cx="5268836" cy="1509132"/>
          </a:xfrm>
          <a:prstGeom prst="rect">
            <a:avLst/>
          </a:prstGeom>
        </p:spPr>
        <p:txBody>
          <a:bodyPr vert="horz" anchor="ctr"/>
          <a:lstStyle>
            <a:lvl1pPr marL="182563" indent="-182563" algn="l" defTabSz="457200" rtl="0" eaLnBrk="1" latinLnBrk="0" hangingPunct="1">
              <a:spcBef>
                <a:spcPct val="20000"/>
              </a:spcBef>
              <a:buFont typeface="Arial"/>
              <a:buChar char="•"/>
              <a:defRPr sz="2400" b="0" i="0" kern="1200">
                <a:solidFill>
                  <a:schemeClr val="tx1"/>
                </a:solidFill>
                <a:latin typeface="Verdana"/>
                <a:ea typeface="+mn-ea"/>
                <a:cs typeface="Verdana"/>
              </a:defRPr>
            </a:lvl1pPr>
            <a:lvl2pPr marL="355600" indent="-173038" algn="l" defTabSz="457200" rtl="0" eaLnBrk="1" latinLnBrk="0" hangingPunct="1">
              <a:spcBef>
                <a:spcPct val="20000"/>
              </a:spcBef>
              <a:buSzPct val="50000"/>
              <a:buFont typeface="Arial"/>
              <a:buChar char="–"/>
              <a:defRPr sz="1600" b="0" i="0" kern="1200">
                <a:solidFill>
                  <a:schemeClr val="tx1"/>
                </a:solidFill>
                <a:latin typeface="Verdana"/>
                <a:ea typeface="+mn-ea"/>
                <a:cs typeface="Verdana"/>
              </a:defRPr>
            </a:lvl2pPr>
            <a:lvl3pPr marL="539750" indent="-184150" algn="l" defTabSz="457200" rtl="0" eaLnBrk="1" latinLnBrk="0" hangingPunct="1">
              <a:spcBef>
                <a:spcPct val="20000"/>
              </a:spcBef>
              <a:buSzPct val="50000"/>
              <a:buFont typeface="Wingdings" charset="2"/>
              <a:buChar char="§"/>
              <a:defRPr sz="1400" b="0" i="0" kern="1200">
                <a:solidFill>
                  <a:schemeClr val="tx1"/>
                </a:solidFill>
                <a:latin typeface="Verdana"/>
                <a:ea typeface="+mn-ea"/>
                <a:cs typeface="Verdana"/>
              </a:defRPr>
            </a:lvl3pPr>
            <a:lvl4pPr marL="722313" indent="-182563" algn="l" defTabSz="457200" rtl="0" eaLnBrk="1" latinLnBrk="0" hangingPunct="1">
              <a:spcBef>
                <a:spcPct val="20000"/>
              </a:spcBef>
              <a:buSzPct val="50000"/>
              <a:buFont typeface="Courier New"/>
              <a:buChar char="o"/>
              <a:defRPr sz="1100" b="0" i="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b="0" i="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Wingdings" panose="05000000000000000000" pitchFamily="2" charset="2"/>
              <a:buChar char="q"/>
            </a:pPr>
            <a:r>
              <a:rPr lang="en-US" sz="2800" dirty="0">
                <a:latin typeface="Palatino Linotype" panose="02040502050505030304" pitchFamily="18" charset="0"/>
              </a:rPr>
              <a:t> </a:t>
            </a:r>
            <a:r>
              <a:rPr lang="ru-RU" sz="2800" dirty="0" smtClean="0">
                <a:latin typeface="Palatino Linotype" panose="02040502050505030304" pitchFamily="18" charset="0"/>
              </a:rPr>
              <a:t>Нет цепной реакции</a:t>
            </a:r>
            <a:endParaRPr lang="en-US" sz="2800" dirty="0">
              <a:latin typeface="Palatino Linotype" panose="02040502050505030304" pitchFamily="18" charset="0"/>
            </a:endParaRPr>
          </a:p>
          <a:p>
            <a:pPr algn="just">
              <a:buFont typeface="Wingdings" panose="05000000000000000000" pitchFamily="2" charset="2"/>
              <a:buChar char="q"/>
            </a:pPr>
            <a:r>
              <a:rPr lang="en-US" sz="2800" dirty="0">
                <a:latin typeface="Palatino Linotype" panose="02040502050505030304" pitchFamily="18" charset="0"/>
              </a:rPr>
              <a:t> </a:t>
            </a:r>
            <a:r>
              <a:rPr lang="ru-RU" sz="2800" dirty="0" smtClean="0">
                <a:latin typeface="Palatino Linotype" panose="02040502050505030304" pitchFamily="18" charset="0"/>
              </a:rPr>
              <a:t>Импульсный режим</a:t>
            </a:r>
            <a:endParaRPr lang="en-US" sz="2800" dirty="0">
              <a:latin typeface="Palatino Linotype" panose="02040502050505030304" pitchFamily="18" charset="0"/>
            </a:endParaRPr>
          </a:p>
          <a:p>
            <a:pPr algn="just">
              <a:buFont typeface="Wingdings" panose="05000000000000000000" pitchFamily="2" charset="2"/>
              <a:buChar char="q"/>
            </a:pPr>
            <a:r>
              <a:rPr lang="en-US" sz="2800" dirty="0">
                <a:latin typeface="Palatino Linotype" panose="02040502050505030304" pitchFamily="18" charset="0"/>
              </a:rPr>
              <a:t> ~30 </a:t>
            </a:r>
            <a:r>
              <a:rPr lang="ru-RU" sz="2800" dirty="0" smtClean="0">
                <a:latin typeface="Palatino Linotype" panose="02040502050505030304" pitchFamily="18" charset="0"/>
              </a:rPr>
              <a:t>нейтронов</a:t>
            </a:r>
            <a:r>
              <a:rPr lang="en-US" sz="2800" dirty="0" smtClean="0">
                <a:latin typeface="Palatino Linotype" panose="02040502050505030304" pitchFamily="18" charset="0"/>
              </a:rPr>
              <a:t>/</a:t>
            </a:r>
            <a:r>
              <a:rPr lang="ru-RU" sz="2800" dirty="0" smtClean="0">
                <a:latin typeface="Palatino Linotype" panose="02040502050505030304" pitchFamily="18" charset="0"/>
              </a:rPr>
              <a:t>протон</a:t>
            </a:r>
            <a:endParaRPr lang="fr-FR" sz="2800" dirty="0">
              <a:latin typeface="Palatino Linotype" panose="02040502050505030304" pitchFamily="18" charset="0"/>
            </a:endParaRPr>
          </a:p>
        </p:txBody>
      </p:sp>
      <p:pic>
        <p:nvPicPr>
          <p:cNvPr id="59394" name="Picture 2" descr="First British Atomic Bomb Test | History Tod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9910" y="2980877"/>
            <a:ext cx="1715862" cy="13641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Номер слайда 10"/>
          <p:cNvSpPr>
            <a:spLocks noGrp="1"/>
          </p:cNvSpPr>
          <p:nvPr>
            <p:ph type="sldNum" sz="quarter" idx="12"/>
          </p:nvPr>
        </p:nvSpPr>
        <p:spPr/>
        <p:txBody>
          <a:bodyPr/>
          <a:lstStyle/>
          <a:p>
            <a:fld id="{1DE01969-94A4-40D7-99FB-CC04F57F5503}" type="slidenum">
              <a:rPr lang="ru-RU" smtClean="0"/>
              <a:pPr/>
              <a:t>4</a:t>
            </a:fld>
            <a:endParaRPr lang="ru-RU" dirty="0"/>
          </a:p>
        </p:txBody>
      </p:sp>
    </p:spTree>
    <p:extLst>
      <p:ext uri="{BB962C8B-B14F-4D97-AF65-F5344CB8AC3E}">
        <p14:creationId xmlns:p14="http://schemas.microsoft.com/office/powerpoint/2010/main" val="42822668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Характерные параметры УХН</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Rectangle 3">
            <a:extLst>
              <a:ext uri="{FF2B5EF4-FFF2-40B4-BE49-F238E27FC236}">
                <a16:creationId xmlns:a16="http://schemas.microsoft.com/office/drawing/2014/main" id="{DA6E75A2-04CB-4838-A59E-ACEE1B3872CF}"/>
              </a:ext>
            </a:extLst>
          </p:cNvPr>
          <p:cNvSpPr txBox="1">
            <a:spLocks noChangeArrowheads="1"/>
          </p:cNvSpPr>
          <p:nvPr/>
        </p:nvSpPr>
        <p:spPr>
          <a:xfrm>
            <a:off x="2149418" y="1916832"/>
            <a:ext cx="2880320" cy="492656"/>
          </a:xfrm>
          <a:prstGeom prst="rect">
            <a:avLst/>
          </a:prstGeom>
          <a:solidFill>
            <a:schemeClr val="bg1">
              <a:alpha val="80000"/>
            </a:schemeClr>
          </a:solidFill>
        </p:spPr>
        <p:txBody>
          <a:bodyPr vert="horz" lIns="91440" tIns="45720" rIns="91440" bIns="45720" rtlCol="0">
            <a:normAutofit fontScale="62500" lnSpcReduction="20000"/>
          </a:bodyPr>
          <a:lstStyle/>
          <a:p>
            <a:pPr marL="342900" indent="-342900">
              <a:spcBef>
                <a:spcPct val="20000"/>
              </a:spcBef>
              <a:defRPr/>
            </a:pPr>
            <a:r>
              <a:rPr lang="en-US" sz="3800" dirty="0">
                <a:solidFill>
                  <a:prstClr val="black"/>
                </a:solidFill>
              </a:rPr>
              <a:t>V </a:t>
            </a:r>
            <a:r>
              <a:rPr lang="en-US" sz="3800" dirty="0">
                <a:solidFill>
                  <a:prstClr val="black"/>
                </a:solidFill>
                <a:sym typeface="Symbol" pitchFamily="18" charset="2"/>
              </a:rPr>
              <a:t> 6 </a:t>
            </a:r>
            <a:r>
              <a:rPr lang="ru-RU" sz="3800" dirty="0">
                <a:solidFill>
                  <a:prstClr val="black"/>
                </a:solidFill>
                <a:sym typeface="Symbol" pitchFamily="18" charset="2"/>
              </a:rPr>
              <a:t>м</a:t>
            </a:r>
            <a:r>
              <a:rPr lang="en-US" sz="3800" dirty="0">
                <a:solidFill>
                  <a:prstClr val="black"/>
                </a:solidFill>
                <a:sym typeface="Symbol" pitchFamily="18" charset="2"/>
              </a:rPr>
              <a:t>/</a:t>
            </a:r>
            <a:r>
              <a:rPr lang="ru-RU" sz="3800" dirty="0">
                <a:solidFill>
                  <a:prstClr val="black"/>
                </a:solidFill>
                <a:sym typeface="Symbol" pitchFamily="18" charset="2"/>
              </a:rPr>
              <a:t>с</a:t>
            </a:r>
            <a:r>
              <a:rPr lang="en-US" sz="3800" dirty="0">
                <a:solidFill>
                  <a:prstClr val="black"/>
                </a:solidFill>
                <a:sym typeface="Symbol" pitchFamily="18" charset="2"/>
              </a:rPr>
              <a:t>     21</a:t>
            </a:r>
            <a:r>
              <a:rPr lang="ru-RU" sz="3800" dirty="0">
                <a:solidFill>
                  <a:prstClr val="black"/>
                </a:solidFill>
                <a:sym typeface="Symbol" pitchFamily="18" charset="2"/>
              </a:rPr>
              <a:t> км</a:t>
            </a:r>
            <a:r>
              <a:rPr lang="en-US" sz="3800" dirty="0">
                <a:solidFill>
                  <a:prstClr val="black"/>
                </a:solidFill>
                <a:sym typeface="Symbol" pitchFamily="18" charset="2"/>
              </a:rPr>
              <a:t>/</a:t>
            </a:r>
            <a:r>
              <a:rPr lang="ru-RU" sz="3800" dirty="0">
                <a:solidFill>
                  <a:prstClr val="black"/>
                </a:solidFill>
                <a:sym typeface="Symbol" pitchFamily="18" charset="2"/>
              </a:rPr>
              <a:t>ч</a:t>
            </a:r>
            <a:endParaRPr lang="en-US" sz="3800" dirty="0">
              <a:solidFill>
                <a:prstClr val="black"/>
              </a:solidFill>
              <a:sym typeface="Symbol" pitchFamily="18" charset="2"/>
            </a:endParaRPr>
          </a:p>
          <a:p>
            <a:pPr marL="342900" indent="-342900">
              <a:spcBef>
                <a:spcPct val="20000"/>
              </a:spcBef>
              <a:defRPr/>
            </a:pPr>
            <a:endParaRPr lang="ru-RU" sz="3200" dirty="0">
              <a:solidFill>
                <a:prstClr val="black"/>
              </a:solidFill>
              <a:sym typeface="Symbol" pitchFamily="18" charset="2"/>
            </a:endParaRPr>
          </a:p>
        </p:txBody>
      </p:sp>
      <p:sp>
        <p:nvSpPr>
          <p:cNvPr id="8" name="Прямоугольник 7">
            <a:extLst>
              <a:ext uri="{FF2B5EF4-FFF2-40B4-BE49-F238E27FC236}">
                <a16:creationId xmlns:a16="http://schemas.microsoft.com/office/drawing/2014/main" id="{357CF426-8C06-4289-9F1A-646A2C3F3A1C}"/>
              </a:ext>
            </a:extLst>
          </p:cNvPr>
          <p:cNvSpPr/>
          <p:nvPr/>
        </p:nvSpPr>
        <p:spPr>
          <a:xfrm>
            <a:off x="2005402" y="3717033"/>
            <a:ext cx="2592288" cy="461665"/>
          </a:xfrm>
          <a:prstGeom prst="rect">
            <a:avLst/>
          </a:prstGeom>
        </p:spPr>
        <p:txBody>
          <a:bodyPr wrap="square">
            <a:spAutoFit/>
          </a:bodyPr>
          <a:lstStyle/>
          <a:p>
            <a:pPr marL="342900" indent="-342900">
              <a:spcBef>
                <a:spcPct val="20000"/>
              </a:spcBef>
              <a:defRPr/>
            </a:pPr>
            <a:r>
              <a:rPr lang="en-US" sz="2400" dirty="0">
                <a:solidFill>
                  <a:prstClr val="black"/>
                </a:solidFill>
                <a:sym typeface="Symbol" pitchFamily="18" charset="2"/>
              </a:rPr>
              <a:t>  660 </a:t>
            </a:r>
            <a:r>
              <a:rPr lang="en-US" sz="2400" dirty="0">
                <a:solidFill>
                  <a:prstClr val="black"/>
                </a:solidFill>
                <a:cs typeface="Times New Roman" pitchFamily="18" charset="0"/>
                <a:sym typeface="Symbol" pitchFamily="18" charset="2"/>
              </a:rPr>
              <a:t>Å      66 </a:t>
            </a:r>
            <a:r>
              <a:rPr lang="ru-RU" sz="2400" dirty="0" err="1">
                <a:solidFill>
                  <a:prstClr val="black"/>
                </a:solidFill>
                <a:cs typeface="Times New Roman" pitchFamily="18" charset="0"/>
                <a:sym typeface="Symbol" pitchFamily="18" charset="2"/>
              </a:rPr>
              <a:t>нм</a:t>
            </a:r>
            <a:endParaRPr lang="en-US" sz="2400" dirty="0">
              <a:solidFill>
                <a:prstClr val="black"/>
              </a:solidFill>
              <a:cs typeface="Times New Roman" pitchFamily="18" charset="0"/>
              <a:sym typeface="Symbol" pitchFamily="18" charset="2"/>
            </a:endParaRPr>
          </a:p>
        </p:txBody>
      </p:sp>
      <p:sp>
        <p:nvSpPr>
          <p:cNvPr id="9" name="Прямоугольник 8">
            <a:extLst>
              <a:ext uri="{FF2B5EF4-FFF2-40B4-BE49-F238E27FC236}">
                <a16:creationId xmlns:a16="http://schemas.microsoft.com/office/drawing/2014/main" id="{AB1B52B3-DE84-41E6-8327-ED8B760DA340}"/>
              </a:ext>
            </a:extLst>
          </p:cNvPr>
          <p:cNvSpPr/>
          <p:nvPr/>
        </p:nvSpPr>
        <p:spPr>
          <a:xfrm>
            <a:off x="1913074" y="5141301"/>
            <a:ext cx="2160240" cy="904863"/>
          </a:xfrm>
          <a:prstGeom prst="rect">
            <a:avLst/>
          </a:prstGeom>
        </p:spPr>
        <p:txBody>
          <a:bodyPr wrap="square">
            <a:spAutoFit/>
          </a:bodyPr>
          <a:lstStyle/>
          <a:p>
            <a:pPr marL="342900" indent="-342900">
              <a:spcBef>
                <a:spcPct val="20000"/>
              </a:spcBef>
              <a:defRPr/>
            </a:pPr>
            <a:r>
              <a:rPr lang="en-US" sz="2400" dirty="0">
                <a:solidFill>
                  <a:prstClr val="black"/>
                </a:solidFill>
                <a:cs typeface="Times New Roman" pitchFamily="18" charset="0"/>
                <a:sym typeface="Symbol" pitchFamily="18" charset="2"/>
              </a:rPr>
              <a:t>E </a:t>
            </a:r>
            <a:r>
              <a:rPr lang="en-US" sz="2400" dirty="0">
                <a:solidFill>
                  <a:prstClr val="black"/>
                </a:solidFill>
                <a:sym typeface="Symbol" pitchFamily="18" charset="2"/>
              </a:rPr>
              <a:t> 210</a:t>
            </a:r>
            <a:r>
              <a:rPr lang="en-US" sz="2400" baseline="30000" dirty="0">
                <a:solidFill>
                  <a:prstClr val="black"/>
                </a:solidFill>
                <a:sym typeface="Symbol" pitchFamily="18" charset="2"/>
              </a:rPr>
              <a:t>-7 </a:t>
            </a:r>
            <a:r>
              <a:rPr lang="ru-RU" sz="2400" dirty="0">
                <a:solidFill>
                  <a:prstClr val="black"/>
                </a:solidFill>
                <a:sym typeface="Symbol" pitchFamily="18" charset="2"/>
              </a:rPr>
              <a:t>эВ</a:t>
            </a:r>
            <a:endParaRPr lang="en-US" sz="2400" dirty="0">
              <a:solidFill>
                <a:prstClr val="black"/>
              </a:solidFill>
              <a:sym typeface="Symbol" pitchFamily="18" charset="2"/>
            </a:endParaRPr>
          </a:p>
          <a:p>
            <a:pPr marL="342900" indent="-342900">
              <a:spcBef>
                <a:spcPct val="20000"/>
              </a:spcBef>
              <a:defRPr/>
            </a:pPr>
            <a:r>
              <a:rPr lang="en-US" sz="2400" dirty="0">
                <a:solidFill>
                  <a:prstClr val="black"/>
                </a:solidFill>
                <a:sym typeface="Symbol" pitchFamily="18" charset="2"/>
              </a:rPr>
              <a:t>T  210</a:t>
            </a:r>
            <a:r>
              <a:rPr lang="en-US" sz="2400" baseline="30000" dirty="0">
                <a:solidFill>
                  <a:prstClr val="black"/>
                </a:solidFill>
                <a:sym typeface="Symbol" pitchFamily="18" charset="2"/>
              </a:rPr>
              <a:t>-3</a:t>
            </a:r>
            <a:r>
              <a:rPr lang="en-US" sz="2400" dirty="0">
                <a:solidFill>
                  <a:prstClr val="black"/>
                </a:solidFill>
                <a:sym typeface="Symbol" pitchFamily="18" charset="2"/>
              </a:rPr>
              <a:t> K</a:t>
            </a:r>
            <a:endParaRPr lang="ru-RU" sz="2400" dirty="0"/>
          </a:p>
        </p:txBody>
      </p:sp>
      <p:pic>
        <p:nvPicPr>
          <p:cNvPr id="11" name="Picture 8" descr="&amp;Mcy;&amp;ncy;&amp;ocy;&amp;gcy;&amp;ocy;&amp;ocy;&amp;bcy;&amp;rcy;&amp;acy;&amp;zcy;&amp;icy;&amp;iecy; &amp;vcy;&amp;icy;&amp;rcy;&amp;ucy;&amp;scy;&amp;ocy;&amp;vcy;">
            <a:extLst>
              <a:ext uri="{FF2B5EF4-FFF2-40B4-BE49-F238E27FC236}">
                <a16:creationId xmlns:a16="http://schemas.microsoft.com/office/drawing/2014/main" id="{B09BD866-0C88-4D3F-9BF6-A3A42E008497}"/>
              </a:ext>
            </a:extLst>
          </p:cNvPr>
          <p:cNvPicPr>
            <a:picLocks noChangeAspect="1" noChangeArrowheads="1"/>
          </p:cNvPicPr>
          <p:nvPr/>
        </p:nvPicPr>
        <p:blipFill>
          <a:blip r:embed="rId3" cstate="print"/>
          <a:srcRect/>
          <a:stretch>
            <a:fillRect/>
          </a:stretch>
        </p:blipFill>
        <p:spPr bwMode="auto">
          <a:xfrm>
            <a:off x="4813715" y="3140968"/>
            <a:ext cx="2208245" cy="1656184"/>
          </a:xfrm>
          <a:prstGeom prst="rect">
            <a:avLst/>
          </a:prstGeom>
          <a:noFill/>
        </p:spPr>
      </p:pic>
      <p:sp>
        <p:nvSpPr>
          <p:cNvPr id="12" name="TextBox 11">
            <a:extLst>
              <a:ext uri="{FF2B5EF4-FFF2-40B4-BE49-F238E27FC236}">
                <a16:creationId xmlns:a16="http://schemas.microsoft.com/office/drawing/2014/main" id="{9057656B-4BAC-4A40-BD89-6DEC276B0086}"/>
              </a:ext>
            </a:extLst>
          </p:cNvPr>
          <p:cNvSpPr txBox="1"/>
          <p:nvPr/>
        </p:nvSpPr>
        <p:spPr>
          <a:xfrm>
            <a:off x="7117970" y="3861048"/>
            <a:ext cx="3178114" cy="369332"/>
          </a:xfrm>
          <a:prstGeom prst="rect">
            <a:avLst/>
          </a:prstGeom>
          <a:noFill/>
        </p:spPr>
        <p:txBody>
          <a:bodyPr wrap="none" rtlCol="0">
            <a:spAutoFit/>
          </a:bodyPr>
          <a:lstStyle/>
          <a:p>
            <a:r>
              <a:rPr lang="ru-RU" dirty="0"/>
              <a:t>Размер типичный для вирусов</a:t>
            </a:r>
          </a:p>
        </p:txBody>
      </p:sp>
      <p:sp>
        <p:nvSpPr>
          <p:cNvPr id="13" name="Прямоугольник 12">
            <a:extLst>
              <a:ext uri="{FF2B5EF4-FFF2-40B4-BE49-F238E27FC236}">
                <a16:creationId xmlns:a16="http://schemas.microsoft.com/office/drawing/2014/main" id="{5FE83E64-779B-4EF1-88CB-C3EEBEF2F32D}"/>
              </a:ext>
            </a:extLst>
          </p:cNvPr>
          <p:cNvSpPr/>
          <p:nvPr/>
        </p:nvSpPr>
        <p:spPr>
          <a:xfrm>
            <a:off x="8097224" y="1674105"/>
            <a:ext cx="2555930" cy="923330"/>
          </a:xfrm>
          <a:prstGeom prst="rect">
            <a:avLst/>
          </a:prstGeom>
        </p:spPr>
        <p:txBody>
          <a:bodyPr wrap="square">
            <a:spAutoFit/>
          </a:bodyPr>
          <a:lstStyle/>
          <a:p>
            <a:pPr algn="ctr"/>
            <a:r>
              <a:rPr lang="ru-RU" dirty="0"/>
              <a:t>Вы можете обогнать их на велосипеде если попробуете!</a:t>
            </a:r>
          </a:p>
        </p:txBody>
      </p:sp>
      <p:sp>
        <p:nvSpPr>
          <p:cNvPr id="14" name="Text Box 87">
            <a:extLst>
              <a:ext uri="{FF2B5EF4-FFF2-40B4-BE49-F238E27FC236}">
                <a16:creationId xmlns:a16="http://schemas.microsoft.com/office/drawing/2014/main" id="{D8B3FBC2-EC14-461B-B846-27ACED9B4650}"/>
              </a:ext>
            </a:extLst>
          </p:cNvPr>
          <p:cNvSpPr txBox="1">
            <a:spLocks noChangeArrowheads="1"/>
          </p:cNvSpPr>
          <p:nvPr/>
        </p:nvSpPr>
        <p:spPr bwMode="auto">
          <a:xfrm>
            <a:off x="7097650" y="5376106"/>
            <a:ext cx="15937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dirty="0"/>
              <a:t>1</a:t>
            </a:r>
            <a:r>
              <a:rPr lang="ru-RU" altLang="ru-RU" dirty="0"/>
              <a:t> см</a:t>
            </a:r>
            <a:r>
              <a:rPr lang="en-US" altLang="ru-RU" dirty="0"/>
              <a:t> ~1</a:t>
            </a:r>
            <a:r>
              <a:rPr lang="ru-RU" altLang="ru-RU" dirty="0"/>
              <a:t>.02</a:t>
            </a:r>
            <a:r>
              <a:rPr lang="en-US" altLang="ru-RU" dirty="0">
                <a:sym typeface="Symbol" pitchFamily="18" charset="2"/>
              </a:rPr>
              <a:t></a:t>
            </a:r>
            <a:r>
              <a:rPr lang="ru-RU" altLang="ru-RU" dirty="0" err="1">
                <a:sym typeface="Symbol" pitchFamily="18" charset="2"/>
              </a:rPr>
              <a:t>нэВ</a:t>
            </a:r>
            <a:endParaRPr lang="ru-RU" altLang="ru-RU" dirty="0"/>
          </a:p>
        </p:txBody>
      </p:sp>
      <p:grpSp>
        <p:nvGrpSpPr>
          <p:cNvPr id="15" name="Группа 14">
            <a:extLst>
              <a:ext uri="{FF2B5EF4-FFF2-40B4-BE49-F238E27FC236}">
                <a16:creationId xmlns:a16="http://schemas.microsoft.com/office/drawing/2014/main" id="{25BA00EA-DBB4-4E70-A66E-015C621299D4}"/>
              </a:ext>
            </a:extLst>
          </p:cNvPr>
          <p:cNvGrpSpPr/>
          <p:nvPr/>
        </p:nvGrpSpPr>
        <p:grpSpPr>
          <a:xfrm>
            <a:off x="4001306" y="5086804"/>
            <a:ext cx="2381346" cy="1157572"/>
            <a:chOff x="2339752" y="5030688"/>
            <a:chExt cx="2381346" cy="1157572"/>
          </a:xfrm>
        </p:grpSpPr>
        <p:grpSp>
          <p:nvGrpSpPr>
            <p:cNvPr id="16" name="Group 77">
              <a:extLst>
                <a:ext uri="{FF2B5EF4-FFF2-40B4-BE49-F238E27FC236}">
                  <a16:creationId xmlns:a16="http://schemas.microsoft.com/office/drawing/2014/main" id="{ECFCD4D5-70D2-4A1D-B938-1BFA172C8086}"/>
                </a:ext>
              </a:extLst>
            </p:cNvPr>
            <p:cNvGrpSpPr>
              <a:grpSpLocks/>
            </p:cNvGrpSpPr>
            <p:nvPr/>
          </p:nvGrpSpPr>
          <p:grpSpPr bwMode="auto">
            <a:xfrm>
              <a:off x="2587498" y="5045260"/>
              <a:ext cx="2133600" cy="1143000"/>
              <a:chOff x="4272" y="3024"/>
              <a:chExt cx="1344" cy="720"/>
            </a:xfrm>
          </p:grpSpPr>
          <p:sp>
            <p:nvSpPr>
              <p:cNvPr id="22" name="Rectangle 57" descr="Широкий диагональный 2">
                <a:extLst>
                  <a:ext uri="{FF2B5EF4-FFF2-40B4-BE49-F238E27FC236}">
                    <a16:creationId xmlns:a16="http://schemas.microsoft.com/office/drawing/2014/main" id="{D473ABFF-ADE3-44AE-A042-0E6CFC888723}"/>
                  </a:ext>
                </a:extLst>
              </p:cNvPr>
              <p:cNvSpPr>
                <a:spLocks noChangeArrowheads="1"/>
              </p:cNvSpPr>
              <p:nvPr/>
            </p:nvSpPr>
            <p:spPr bwMode="auto">
              <a:xfrm>
                <a:off x="4272" y="3648"/>
                <a:ext cx="1344" cy="96"/>
              </a:xfrm>
              <a:prstGeom prst="rect">
                <a:avLst/>
              </a:prstGeom>
              <a:pattFill prst="wdUpDiag">
                <a:fgClr>
                  <a:srgbClr val="000000"/>
                </a:fgClr>
                <a:bgClr>
                  <a:schemeClr val="bg1"/>
                </a:bgClr>
              </a:pattFill>
              <a:ln w="9525">
                <a:noFill/>
                <a:miter lim="800000"/>
                <a:headEnd/>
                <a:tailEnd/>
              </a:ln>
            </p:spPr>
            <p:txBody>
              <a:bodyPr wrap="none" anchor="ctr"/>
              <a:lstStyle/>
              <a:p>
                <a:pPr latinLnBrk="0"/>
                <a:endParaRPr lang="ru-RU">
                  <a:solidFill>
                    <a:prstClr val="black"/>
                  </a:solidFill>
                </a:endParaRPr>
              </a:p>
            </p:txBody>
          </p:sp>
          <p:sp>
            <p:nvSpPr>
              <p:cNvPr id="23" name="Line 58">
                <a:extLst>
                  <a:ext uri="{FF2B5EF4-FFF2-40B4-BE49-F238E27FC236}">
                    <a16:creationId xmlns:a16="http://schemas.microsoft.com/office/drawing/2014/main" id="{0C6E998F-8FFD-4B87-9330-95C008F17D96}"/>
                  </a:ext>
                </a:extLst>
              </p:cNvPr>
              <p:cNvSpPr>
                <a:spLocks noChangeShapeType="1"/>
              </p:cNvSpPr>
              <p:nvPr/>
            </p:nvSpPr>
            <p:spPr bwMode="auto">
              <a:xfrm>
                <a:off x="4272" y="3648"/>
                <a:ext cx="1344" cy="0"/>
              </a:xfrm>
              <a:prstGeom prst="line">
                <a:avLst/>
              </a:prstGeom>
              <a:noFill/>
              <a:ln w="25400">
                <a:solidFill>
                  <a:schemeClr val="tx1"/>
                </a:solidFill>
                <a:round/>
                <a:headEnd/>
                <a:tailEnd/>
              </a:ln>
            </p:spPr>
            <p:txBody>
              <a:bodyPr/>
              <a:lstStyle/>
              <a:p>
                <a:pPr latinLnBrk="0"/>
                <a:endParaRPr lang="ru-RU">
                  <a:solidFill>
                    <a:prstClr val="black"/>
                  </a:solidFill>
                </a:endParaRPr>
              </a:p>
            </p:txBody>
          </p:sp>
          <p:grpSp>
            <p:nvGrpSpPr>
              <p:cNvPr id="24" name="Group 62">
                <a:extLst>
                  <a:ext uri="{FF2B5EF4-FFF2-40B4-BE49-F238E27FC236}">
                    <a16:creationId xmlns:a16="http://schemas.microsoft.com/office/drawing/2014/main" id="{A9B982A9-F66F-4074-9F88-36E29DE8AB02}"/>
                  </a:ext>
                </a:extLst>
              </p:cNvPr>
              <p:cNvGrpSpPr>
                <a:grpSpLocks/>
              </p:cNvGrpSpPr>
              <p:nvPr/>
            </p:nvGrpSpPr>
            <p:grpSpPr bwMode="auto">
              <a:xfrm>
                <a:off x="4464" y="3024"/>
                <a:ext cx="192" cy="624"/>
                <a:chOff x="4464" y="3024"/>
                <a:chExt cx="192" cy="624"/>
              </a:xfrm>
            </p:grpSpPr>
            <p:sp>
              <p:nvSpPr>
                <p:cNvPr id="37" name="Arc 59">
                  <a:extLst>
                    <a:ext uri="{FF2B5EF4-FFF2-40B4-BE49-F238E27FC236}">
                      <a16:creationId xmlns:a16="http://schemas.microsoft.com/office/drawing/2014/main" id="{AFF82B70-56AA-4D0A-A2B5-42AD850BF919}"/>
                    </a:ext>
                  </a:extLst>
                </p:cNvPr>
                <p:cNvSpPr>
                  <a:spLocks/>
                </p:cNvSpPr>
                <p:nvPr/>
              </p:nvSpPr>
              <p:spPr bwMode="auto">
                <a:xfrm>
                  <a:off x="4560"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38" name="Arc 60">
                  <a:extLst>
                    <a:ext uri="{FF2B5EF4-FFF2-40B4-BE49-F238E27FC236}">
                      <a16:creationId xmlns:a16="http://schemas.microsoft.com/office/drawing/2014/main" id="{D8953A93-6279-46F3-BE6B-D34785C4131A}"/>
                    </a:ext>
                  </a:extLst>
                </p:cNvPr>
                <p:cNvSpPr>
                  <a:spLocks/>
                </p:cNvSpPr>
                <p:nvPr/>
              </p:nvSpPr>
              <p:spPr bwMode="auto">
                <a:xfrm flipH="1">
                  <a:off x="4464"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39" name="Line 61">
                  <a:extLst>
                    <a:ext uri="{FF2B5EF4-FFF2-40B4-BE49-F238E27FC236}">
                      <a16:creationId xmlns:a16="http://schemas.microsoft.com/office/drawing/2014/main" id="{E080DC02-552E-4203-BC76-9EED79032DB7}"/>
                    </a:ext>
                  </a:extLst>
                </p:cNvPr>
                <p:cNvSpPr>
                  <a:spLocks noChangeShapeType="1"/>
                </p:cNvSpPr>
                <p:nvPr/>
              </p:nvSpPr>
              <p:spPr bwMode="auto">
                <a:xfrm>
                  <a:off x="4643" y="3312"/>
                  <a:ext cx="0" cy="48"/>
                </a:xfrm>
                <a:prstGeom prst="line">
                  <a:avLst/>
                </a:prstGeom>
                <a:noFill/>
                <a:ln w="9525">
                  <a:solidFill>
                    <a:srgbClr val="FF0000"/>
                  </a:solidFill>
                  <a:round/>
                  <a:headEnd/>
                  <a:tailEnd type="arrow" w="med" len="med"/>
                </a:ln>
              </p:spPr>
              <p:txBody>
                <a:bodyPr/>
                <a:lstStyle/>
                <a:p>
                  <a:pPr latinLnBrk="0"/>
                  <a:endParaRPr lang="ru-RU">
                    <a:solidFill>
                      <a:prstClr val="black"/>
                    </a:solidFill>
                  </a:endParaRPr>
                </a:p>
              </p:txBody>
            </p:sp>
          </p:grpSp>
          <p:grpSp>
            <p:nvGrpSpPr>
              <p:cNvPr id="25" name="Group 63">
                <a:extLst>
                  <a:ext uri="{FF2B5EF4-FFF2-40B4-BE49-F238E27FC236}">
                    <a16:creationId xmlns:a16="http://schemas.microsoft.com/office/drawing/2014/main" id="{C4D4D7FB-ECC3-41F7-B733-7F661D464634}"/>
                  </a:ext>
                </a:extLst>
              </p:cNvPr>
              <p:cNvGrpSpPr>
                <a:grpSpLocks/>
              </p:cNvGrpSpPr>
              <p:nvPr/>
            </p:nvGrpSpPr>
            <p:grpSpPr bwMode="auto">
              <a:xfrm>
                <a:off x="4656" y="3024"/>
                <a:ext cx="192" cy="624"/>
                <a:chOff x="4464" y="3024"/>
                <a:chExt cx="192" cy="624"/>
              </a:xfrm>
            </p:grpSpPr>
            <p:sp>
              <p:nvSpPr>
                <p:cNvPr id="34" name="Arc 64">
                  <a:extLst>
                    <a:ext uri="{FF2B5EF4-FFF2-40B4-BE49-F238E27FC236}">
                      <a16:creationId xmlns:a16="http://schemas.microsoft.com/office/drawing/2014/main" id="{5D824A4B-C332-4513-836E-C3BF974739B2}"/>
                    </a:ext>
                  </a:extLst>
                </p:cNvPr>
                <p:cNvSpPr>
                  <a:spLocks/>
                </p:cNvSpPr>
                <p:nvPr/>
              </p:nvSpPr>
              <p:spPr bwMode="auto">
                <a:xfrm>
                  <a:off x="4560"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35" name="Arc 65">
                  <a:extLst>
                    <a:ext uri="{FF2B5EF4-FFF2-40B4-BE49-F238E27FC236}">
                      <a16:creationId xmlns:a16="http://schemas.microsoft.com/office/drawing/2014/main" id="{704BF19A-AF90-49C3-849A-F6B26560D9F3}"/>
                    </a:ext>
                  </a:extLst>
                </p:cNvPr>
                <p:cNvSpPr>
                  <a:spLocks/>
                </p:cNvSpPr>
                <p:nvPr/>
              </p:nvSpPr>
              <p:spPr bwMode="auto">
                <a:xfrm flipH="1">
                  <a:off x="4464"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36" name="Line 66">
                  <a:extLst>
                    <a:ext uri="{FF2B5EF4-FFF2-40B4-BE49-F238E27FC236}">
                      <a16:creationId xmlns:a16="http://schemas.microsoft.com/office/drawing/2014/main" id="{C3E8E559-E996-471C-BBC8-364F49420FEB}"/>
                    </a:ext>
                  </a:extLst>
                </p:cNvPr>
                <p:cNvSpPr>
                  <a:spLocks noChangeShapeType="1"/>
                </p:cNvSpPr>
                <p:nvPr/>
              </p:nvSpPr>
              <p:spPr bwMode="auto">
                <a:xfrm>
                  <a:off x="4643" y="3312"/>
                  <a:ext cx="0" cy="48"/>
                </a:xfrm>
                <a:prstGeom prst="line">
                  <a:avLst/>
                </a:prstGeom>
                <a:noFill/>
                <a:ln w="9525">
                  <a:solidFill>
                    <a:srgbClr val="FF0000"/>
                  </a:solidFill>
                  <a:round/>
                  <a:headEnd/>
                  <a:tailEnd type="arrow" w="med" len="med"/>
                </a:ln>
              </p:spPr>
              <p:txBody>
                <a:bodyPr/>
                <a:lstStyle/>
                <a:p>
                  <a:pPr latinLnBrk="0"/>
                  <a:endParaRPr lang="ru-RU">
                    <a:solidFill>
                      <a:prstClr val="black"/>
                    </a:solidFill>
                  </a:endParaRPr>
                </a:p>
              </p:txBody>
            </p:sp>
          </p:grpSp>
          <p:grpSp>
            <p:nvGrpSpPr>
              <p:cNvPr id="26" name="Group 67">
                <a:extLst>
                  <a:ext uri="{FF2B5EF4-FFF2-40B4-BE49-F238E27FC236}">
                    <a16:creationId xmlns:a16="http://schemas.microsoft.com/office/drawing/2014/main" id="{32F39895-5D59-4753-875C-6DE583ED6E3C}"/>
                  </a:ext>
                </a:extLst>
              </p:cNvPr>
              <p:cNvGrpSpPr>
                <a:grpSpLocks/>
              </p:cNvGrpSpPr>
              <p:nvPr/>
            </p:nvGrpSpPr>
            <p:grpSpPr bwMode="auto">
              <a:xfrm>
                <a:off x="4848" y="3024"/>
                <a:ext cx="192" cy="624"/>
                <a:chOff x="4464" y="3024"/>
                <a:chExt cx="192" cy="624"/>
              </a:xfrm>
            </p:grpSpPr>
            <p:sp>
              <p:nvSpPr>
                <p:cNvPr id="31" name="Arc 68">
                  <a:extLst>
                    <a:ext uri="{FF2B5EF4-FFF2-40B4-BE49-F238E27FC236}">
                      <a16:creationId xmlns:a16="http://schemas.microsoft.com/office/drawing/2014/main" id="{1F4588F6-60DF-4159-A6D8-D69E5ADF36FD}"/>
                    </a:ext>
                  </a:extLst>
                </p:cNvPr>
                <p:cNvSpPr>
                  <a:spLocks/>
                </p:cNvSpPr>
                <p:nvPr/>
              </p:nvSpPr>
              <p:spPr bwMode="auto">
                <a:xfrm>
                  <a:off x="4560"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32" name="Arc 69">
                  <a:extLst>
                    <a:ext uri="{FF2B5EF4-FFF2-40B4-BE49-F238E27FC236}">
                      <a16:creationId xmlns:a16="http://schemas.microsoft.com/office/drawing/2014/main" id="{F4462EEB-31BE-477D-99A4-0A96920BD927}"/>
                    </a:ext>
                  </a:extLst>
                </p:cNvPr>
                <p:cNvSpPr>
                  <a:spLocks/>
                </p:cNvSpPr>
                <p:nvPr/>
              </p:nvSpPr>
              <p:spPr bwMode="auto">
                <a:xfrm flipH="1">
                  <a:off x="4464"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33" name="Line 70">
                  <a:extLst>
                    <a:ext uri="{FF2B5EF4-FFF2-40B4-BE49-F238E27FC236}">
                      <a16:creationId xmlns:a16="http://schemas.microsoft.com/office/drawing/2014/main" id="{4DDF785B-9847-4423-A58B-22D116E3C400}"/>
                    </a:ext>
                  </a:extLst>
                </p:cNvPr>
                <p:cNvSpPr>
                  <a:spLocks noChangeShapeType="1"/>
                </p:cNvSpPr>
                <p:nvPr/>
              </p:nvSpPr>
              <p:spPr bwMode="auto">
                <a:xfrm>
                  <a:off x="4643" y="3312"/>
                  <a:ext cx="0" cy="48"/>
                </a:xfrm>
                <a:prstGeom prst="line">
                  <a:avLst/>
                </a:prstGeom>
                <a:noFill/>
                <a:ln w="9525">
                  <a:solidFill>
                    <a:srgbClr val="FF0000"/>
                  </a:solidFill>
                  <a:round/>
                  <a:headEnd/>
                  <a:tailEnd type="arrow" w="med" len="med"/>
                </a:ln>
              </p:spPr>
              <p:txBody>
                <a:bodyPr/>
                <a:lstStyle/>
                <a:p>
                  <a:pPr latinLnBrk="0"/>
                  <a:endParaRPr lang="ru-RU">
                    <a:solidFill>
                      <a:prstClr val="black"/>
                    </a:solidFill>
                  </a:endParaRPr>
                </a:p>
              </p:txBody>
            </p:sp>
          </p:grpSp>
          <p:sp>
            <p:nvSpPr>
              <p:cNvPr id="27" name="Arc 72">
                <a:extLst>
                  <a:ext uri="{FF2B5EF4-FFF2-40B4-BE49-F238E27FC236}">
                    <a16:creationId xmlns:a16="http://schemas.microsoft.com/office/drawing/2014/main" id="{4F1DB562-9622-4C46-9F2C-C38590914FCF}"/>
                  </a:ext>
                </a:extLst>
              </p:cNvPr>
              <p:cNvSpPr>
                <a:spLocks/>
              </p:cNvSpPr>
              <p:nvPr/>
            </p:nvSpPr>
            <p:spPr bwMode="auto">
              <a:xfrm>
                <a:off x="5136" y="3025"/>
                <a:ext cx="85" cy="624"/>
              </a:xfrm>
              <a:custGeom>
                <a:avLst/>
                <a:gdLst>
                  <a:gd name="T0" fmla="*/ 0 w 19116"/>
                  <a:gd name="T1" fmla="*/ 0 h 21600"/>
                  <a:gd name="T2" fmla="*/ 0 w 19116"/>
                  <a:gd name="T3" fmla="*/ 0 h 21600"/>
                  <a:gd name="T4" fmla="*/ 0 w 19116"/>
                  <a:gd name="T5" fmla="*/ 0 h 21600"/>
                  <a:gd name="T6" fmla="*/ 0 60000 65536"/>
                  <a:gd name="T7" fmla="*/ 0 60000 65536"/>
                  <a:gd name="T8" fmla="*/ 0 60000 65536"/>
                  <a:gd name="T9" fmla="*/ 0 w 19116"/>
                  <a:gd name="T10" fmla="*/ 0 h 21600"/>
                  <a:gd name="T11" fmla="*/ 19116 w 19116"/>
                  <a:gd name="T12" fmla="*/ 21600 h 21600"/>
                </a:gdLst>
                <a:ahLst/>
                <a:cxnLst>
                  <a:cxn ang="T6">
                    <a:pos x="T0" y="T1"/>
                  </a:cxn>
                  <a:cxn ang="T7">
                    <a:pos x="T2" y="T3"/>
                  </a:cxn>
                  <a:cxn ang="T8">
                    <a:pos x="T4" y="T5"/>
                  </a:cxn>
                </a:cxnLst>
                <a:rect l="T9" t="T10" r="T11" b="T12"/>
                <a:pathLst>
                  <a:path w="19116" h="21600" fill="none" extrusionOk="0">
                    <a:moveTo>
                      <a:pt x="-1" y="0"/>
                    </a:moveTo>
                    <a:cubicBezTo>
                      <a:pt x="8020" y="0"/>
                      <a:pt x="15381" y="4444"/>
                      <a:pt x="19115" y="11543"/>
                    </a:cubicBezTo>
                  </a:path>
                  <a:path w="19116" h="21600" stroke="0" extrusionOk="0">
                    <a:moveTo>
                      <a:pt x="-1" y="0"/>
                    </a:moveTo>
                    <a:cubicBezTo>
                      <a:pt x="8020" y="0"/>
                      <a:pt x="15381" y="4444"/>
                      <a:pt x="19115" y="11543"/>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28" name="Arc 73">
                <a:extLst>
                  <a:ext uri="{FF2B5EF4-FFF2-40B4-BE49-F238E27FC236}">
                    <a16:creationId xmlns:a16="http://schemas.microsoft.com/office/drawing/2014/main" id="{E6BA8A7D-A94E-43D6-AE27-A17A3456892C}"/>
                  </a:ext>
                </a:extLst>
              </p:cNvPr>
              <p:cNvSpPr>
                <a:spLocks/>
              </p:cNvSpPr>
              <p:nvPr/>
            </p:nvSpPr>
            <p:spPr bwMode="auto">
              <a:xfrm flipH="1">
                <a:off x="5040"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29" name="Line 74">
                <a:extLst>
                  <a:ext uri="{FF2B5EF4-FFF2-40B4-BE49-F238E27FC236}">
                    <a16:creationId xmlns:a16="http://schemas.microsoft.com/office/drawing/2014/main" id="{DC79D1CF-8C53-43E7-9343-BB73C178CC2C}"/>
                  </a:ext>
                </a:extLst>
              </p:cNvPr>
              <p:cNvSpPr>
                <a:spLocks noChangeShapeType="1"/>
              </p:cNvSpPr>
              <p:nvPr/>
            </p:nvSpPr>
            <p:spPr bwMode="auto">
              <a:xfrm>
                <a:off x="5219" y="3312"/>
                <a:ext cx="0" cy="48"/>
              </a:xfrm>
              <a:prstGeom prst="line">
                <a:avLst/>
              </a:prstGeom>
              <a:noFill/>
              <a:ln w="9525">
                <a:solidFill>
                  <a:srgbClr val="FF0000"/>
                </a:solidFill>
                <a:round/>
                <a:headEnd/>
                <a:tailEnd type="arrow" w="med" len="med"/>
              </a:ln>
            </p:spPr>
            <p:txBody>
              <a:bodyPr/>
              <a:lstStyle/>
              <a:p>
                <a:pPr latinLnBrk="0"/>
                <a:endParaRPr lang="ru-RU">
                  <a:solidFill>
                    <a:prstClr val="black"/>
                  </a:solidFill>
                </a:endParaRPr>
              </a:p>
            </p:txBody>
          </p:sp>
          <p:sp>
            <p:nvSpPr>
              <p:cNvPr id="30" name="Oval 75">
                <a:extLst>
                  <a:ext uri="{FF2B5EF4-FFF2-40B4-BE49-F238E27FC236}">
                    <a16:creationId xmlns:a16="http://schemas.microsoft.com/office/drawing/2014/main" id="{8A131EC9-C488-4C9D-818D-C672F97C7B48}"/>
                  </a:ext>
                </a:extLst>
              </p:cNvPr>
              <p:cNvSpPr>
                <a:spLocks noChangeArrowheads="1"/>
              </p:cNvSpPr>
              <p:nvPr/>
            </p:nvSpPr>
            <p:spPr bwMode="auto">
              <a:xfrm>
                <a:off x="5198" y="3360"/>
                <a:ext cx="48" cy="48"/>
              </a:xfrm>
              <a:prstGeom prst="ellipse">
                <a:avLst/>
              </a:prstGeom>
              <a:solidFill>
                <a:srgbClr val="FF0000"/>
              </a:solidFill>
              <a:ln w="9525">
                <a:solidFill>
                  <a:srgbClr val="FF0000"/>
                </a:solidFill>
                <a:round/>
                <a:headEnd/>
                <a:tailEnd/>
              </a:ln>
            </p:spPr>
            <p:txBody>
              <a:bodyPr wrap="none" anchor="ctr"/>
              <a:lstStyle/>
              <a:p>
                <a:pPr latinLnBrk="0"/>
                <a:endParaRPr lang="ru-RU">
                  <a:solidFill>
                    <a:prstClr val="black"/>
                  </a:solidFill>
                </a:endParaRPr>
              </a:p>
            </p:txBody>
          </p:sp>
        </p:grpSp>
        <p:sp>
          <p:nvSpPr>
            <p:cNvPr id="17" name="Line 81">
              <a:extLst>
                <a:ext uri="{FF2B5EF4-FFF2-40B4-BE49-F238E27FC236}">
                  <a16:creationId xmlns:a16="http://schemas.microsoft.com/office/drawing/2014/main" id="{F071389B-8942-4AB4-AEA0-B1209CAC0E63}"/>
                </a:ext>
              </a:extLst>
            </p:cNvPr>
            <p:cNvSpPr>
              <a:spLocks noChangeShapeType="1"/>
            </p:cNvSpPr>
            <p:nvPr/>
          </p:nvSpPr>
          <p:spPr bwMode="auto">
            <a:xfrm>
              <a:off x="4328443" y="5030688"/>
              <a:ext cx="0" cy="533400"/>
            </a:xfrm>
            <a:prstGeom prst="line">
              <a:avLst/>
            </a:prstGeom>
            <a:noFill/>
            <a:ln w="9525">
              <a:solidFill>
                <a:schemeClr val="tx1"/>
              </a:solidFill>
              <a:round/>
              <a:headEnd/>
              <a:tailEnd type="triangle" w="med" len="med"/>
            </a:ln>
          </p:spPr>
          <p:txBody>
            <a:bodyPr/>
            <a:lstStyle/>
            <a:p>
              <a:pPr latinLnBrk="0"/>
              <a:endParaRPr lang="ru-RU">
                <a:solidFill>
                  <a:prstClr val="black"/>
                </a:solidFill>
              </a:endParaRPr>
            </a:p>
          </p:txBody>
        </p:sp>
        <p:graphicFrame>
          <p:nvGraphicFramePr>
            <p:cNvPr id="18" name="Object 83">
              <a:extLst>
                <a:ext uri="{FF2B5EF4-FFF2-40B4-BE49-F238E27FC236}">
                  <a16:creationId xmlns:a16="http://schemas.microsoft.com/office/drawing/2014/main" id="{5316C4B3-2C21-40C6-89E4-540CFF84D7A4}"/>
                </a:ext>
              </a:extLst>
            </p:cNvPr>
            <p:cNvGraphicFramePr>
              <a:graphicFrameLocks noChangeAspect="1"/>
            </p:cNvGraphicFramePr>
            <p:nvPr/>
          </p:nvGraphicFramePr>
          <p:xfrm>
            <a:off x="4404643" y="5030688"/>
            <a:ext cx="279400" cy="381000"/>
          </p:xfrm>
          <a:graphic>
            <a:graphicData uri="http://schemas.openxmlformats.org/presentationml/2006/ole">
              <mc:AlternateContent xmlns:mc="http://schemas.openxmlformats.org/markup-compatibility/2006">
                <mc:Choice xmlns:v="urn:schemas-microsoft-com:vml" Requires="v">
                  <p:oleObj spid="_x0000_s69644" name="Формула" r:id="rId4" imgW="139639" imgH="190417" progId="Equation.3">
                    <p:embed/>
                  </p:oleObj>
                </mc:Choice>
                <mc:Fallback>
                  <p:oleObj name="Формула" r:id="rId4" imgW="139639" imgH="190417" progId="Equation.3">
                    <p:embed/>
                    <p:pic>
                      <p:nvPicPr>
                        <p:cNvPr id="48" name="Object 83">
                          <a:extLst>
                            <a:ext uri="{FF2B5EF4-FFF2-40B4-BE49-F238E27FC236}">
                              <a16:creationId xmlns:a16="http://schemas.microsoft.com/office/drawing/2014/main" id="{5316C4B3-2C21-40C6-89E4-540CFF84D7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4643" y="5030688"/>
                          <a:ext cx="279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Line 84">
              <a:extLst>
                <a:ext uri="{FF2B5EF4-FFF2-40B4-BE49-F238E27FC236}">
                  <a16:creationId xmlns:a16="http://schemas.microsoft.com/office/drawing/2014/main" id="{5898A369-AD3C-46D0-9FB5-72A606212D92}"/>
                </a:ext>
              </a:extLst>
            </p:cNvPr>
            <p:cNvSpPr>
              <a:spLocks noChangeShapeType="1"/>
            </p:cNvSpPr>
            <p:nvPr/>
          </p:nvSpPr>
          <p:spPr bwMode="auto">
            <a:xfrm flipV="1">
              <a:off x="2652043" y="5030688"/>
              <a:ext cx="0" cy="381000"/>
            </a:xfrm>
            <a:prstGeom prst="line">
              <a:avLst/>
            </a:prstGeom>
            <a:noFill/>
            <a:ln w="9525">
              <a:solidFill>
                <a:schemeClr val="tx1"/>
              </a:solidFill>
              <a:round/>
              <a:headEnd/>
              <a:tailEnd type="triangle" w="med" len="med"/>
            </a:ln>
          </p:spPr>
          <p:txBody>
            <a:bodyPr/>
            <a:lstStyle/>
            <a:p>
              <a:pPr latinLnBrk="0"/>
              <a:endParaRPr lang="ru-RU">
                <a:solidFill>
                  <a:prstClr val="black"/>
                </a:solidFill>
              </a:endParaRPr>
            </a:p>
          </p:txBody>
        </p:sp>
        <p:sp>
          <p:nvSpPr>
            <p:cNvPr id="20" name="Line 85">
              <a:extLst>
                <a:ext uri="{FF2B5EF4-FFF2-40B4-BE49-F238E27FC236}">
                  <a16:creationId xmlns:a16="http://schemas.microsoft.com/office/drawing/2014/main" id="{FE187067-6E6F-4A77-811E-52436B15FE23}"/>
                </a:ext>
              </a:extLst>
            </p:cNvPr>
            <p:cNvSpPr>
              <a:spLocks noChangeShapeType="1"/>
            </p:cNvSpPr>
            <p:nvPr/>
          </p:nvSpPr>
          <p:spPr bwMode="auto">
            <a:xfrm>
              <a:off x="2652043" y="5716488"/>
              <a:ext cx="0" cy="304800"/>
            </a:xfrm>
            <a:prstGeom prst="line">
              <a:avLst/>
            </a:prstGeom>
            <a:noFill/>
            <a:ln w="9525">
              <a:solidFill>
                <a:schemeClr val="tx1"/>
              </a:solidFill>
              <a:round/>
              <a:headEnd/>
              <a:tailEnd type="triangle" w="med" len="med"/>
            </a:ln>
          </p:spPr>
          <p:txBody>
            <a:bodyPr/>
            <a:lstStyle/>
            <a:p>
              <a:pPr latinLnBrk="0"/>
              <a:endParaRPr lang="ru-RU">
                <a:solidFill>
                  <a:prstClr val="black"/>
                </a:solidFill>
              </a:endParaRPr>
            </a:p>
          </p:txBody>
        </p:sp>
        <p:sp>
          <p:nvSpPr>
            <p:cNvPr id="21" name="Text Box 86">
              <a:extLst>
                <a:ext uri="{FF2B5EF4-FFF2-40B4-BE49-F238E27FC236}">
                  <a16:creationId xmlns:a16="http://schemas.microsoft.com/office/drawing/2014/main" id="{7A68A282-A30B-450C-AFB5-D3CD260DE65C}"/>
                </a:ext>
              </a:extLst>
            </p:cNvPr>
            <p:cNvSpPr txBox="1">
              <a:spLocks noChangeArrowheads="1"/>
            </p:cNvSpPr>
            <p:nvPr/>
          </p:nvSpPr>
          <p:spPr bwMode="auto">
            <a:xfrm>
              <a:off x="2339752" y="5363924"/>
              <a:ext cx="654346" cy="369332"/>
            </a:xfrm>
            <a:prstGeom prst="rect">
              <a:avLst/>
            </a:prstGeom>
            <a:noFill/>
            <a:ln w="9525">
              <a:noFill/>
              <a:miter lim="800000"/>
              <a:headEnd/>
              <a:tailEnd/>
            </a:ln>
          </p:spPr>
          <p:txBody>
            <a:bodyPr wrap="none">
              <a:spAutoFit/>
            </a:bodyPr>
            <a:lstStyle/>
            <a:p>
              <a:pPr latinLnBrk="0"/>
              <a:r>
                <a:rPr lang="en-US" dirty="0">
                  <a:solidFill>
                    <a:prstClr val="black"/>
                  </a:solidFill>
                </a:rPr>
                <a:t>~1 m</a:t>
              </a:r>
              <a:endParaRPr lang="ru-RU" dirty="0">
                <a:solidFill>
                  <a:prstClr val="black"/>
                </a:solidFill>
              </a:endParaRPr>
            </a:p>
          </p:txBody>
        </p:sp>
      </p:grpSp>
      <p:pic>
        <p:nvPicPr>
          <p:cNvPr id="40" name="Рисунок 39"/>
          <p:cNvPicPr>
            <a:picLocks noChangeAspect="1"/>
          </p:cNvPicPr>
          <p:nvPr/>
        </p:nvPicPr>
        <p:blipFill rotWithShape="1">
          <a:blip r:embed="rId6"/>
          <a:srcRect l="23176" t="55651" r="24556"/>
          <a:stretch/>
        </p:blipFill>
        <p:spPr>
          <a:xfrm>
            <a:off x="5142815" y="1303720"/>
            <a:ext cx="2729480" cy="1731494"/>
          </a:xfrm>
          <a:prstGeom prst="rect">
            <a:avLst/>
          </a:prstGeom>
        </p:spPr>
      </p:pic>
      <p:sp>
        <p:nvSpPr>
          <p:cNvPr id="41" name="Номер слайда 40"/>
          <p:cNvSpPr>
            <a:spLocks noGrp="1"/>
          </p:cNvSpPr>
          <p:nvPr>
            <p:ph type="sldNum" sz="quarter" idx="12"/>
          </p:nvPr>
        </p:nvSpPr>
        <p:spPr/>
        <p:txBody>
          <a:bodyPr/>
          <a:lstStyle/>
          <a:p>
            <a:fld id="{1DE01969-94A4-40D7-99FB-CC04F57F5503}" type="slidenum">
              <a:rPr lang="ru-RU" smtClean="0"/>
              <a:pPr/>
              <a:t>40</a:t>
            </a:fld>
            <a:endParaRPr lang="ru-RU" dirty="0"/>
          </a:p>
        </p:txBody>
      </p:sp>
    </p:spTree>
    <p:extLst>
      <p:ext uri="{BB962C8B-B14F-4D97-AF65-F5344CB8AC3E}">
        <p14:creationId xmlns:p14="http://schemas.microsoft.com/office/powerpoint/2010/main" val="24848778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Потенциал взаимодействия медленных </a:t>
            </a:r>
            <a:r>
              <a:rPr lang="ru-RU" dirty="0" smtClean="0"/>
              <a:t>нейтронов</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mc:AlternateContent xmlns:mc="http://schemas.openxmlformats.org/markup-compatibility/2006">
        <mc:Choice xmlns:a14="http://schemas.microsoft.com/office/drawing/2010/main" Requires="a14">
          <p:sp>
            <p:nvSpPr>
              <p:cNvPr id="7" name="Object 4">
                <a:extLst>
                  <a:ext uri="{FF2B5EF4-FFF2-40B4-BE49-F238E27FC236}">
                    <a16:creationId xmlns:a16="http://schemas.microsoft.com/office/drawing/2014/main" id="{1DBD17A2-1DEE-4F9B-937E-4EE77AE10FDA}"/>
                  </a:ext>
                </a:extLst>
              </p:cNvPr>
              <p:cNvSpPr txBox="1"/>
              <p:nvPr/>
            </p:nvSpPr>
            <p:spPr bwMode="auto">
              <a:xfrm>
                <a:off x="4035846" y="1307108"/>
                <a:ext cx="3968750" cy="98425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ru-RU" i="1">
                              <a:solidFill>
                                <a:srgbClr val="000000"/>
                              </a:solidFill>
                              <a:latin typeface="Cambria Math" panose="02040503050406030204" pitchFamily="18" charset="0"/>
                            </a:rPr>
                          </m:ctrlPr>
                        </m:sSubPr>
                        <m:e>
                          <m:r>
                            <a:rPr lang="ru-RU" i="1">
                              <a:solidFill>
                                <a:srgbClr val="000000"/>
                              </a:solidFill>
                              <a:latin typeface="Cambria Math" panose="02040503050406030204" pitchFamily="18" charset="0"/>
                            </a:rPr>
                            <m:t>𝑈</m:t>
                          </m:r>
                        </m:e>
                        <m:sub>
                          <m:r>
                            <a:rPr lang="ru-RU" i="1">
                              <a:solidFill>
                                <a:srgbClr val="000000"/>
                              </a:solidFill>
                              <a:latin typeface="Cambria Math" panose="02040503050406030204" pitchFamily="18" charset="0"/>
                            </a:rPr>
                            <m:t>𝑒𝑓𝑓</m:t>
                          </m:r>
                        </m:sub>
                      </m:sSub>
                      <m:r>
                        <a:rPr lang="ru-RU" i="1">
                          <a:solidFill>
                            <a:srgbClr val="000000"/>
                          </a:solidFill>
                          <a:latin typeface="Cambria Math" panose="02040503050406030204" pitchFamily="18" charset="0"/>
                        </a:rPr>
                        <m:t>=</m:t>
                      </m:r>
                      <m:f>
                        <m:fPr>
                          <m:ctrlPr>
                            <a:rPr lang="ru-RU" i="1">
                              <a:solidFill>
                                <a:srgbClr val="000000"/>
                              </a:solidFill>
                              <a:latin typeface="Cambria Math" panose="02040503050406030204" pitchFamily="18" charset="0"/>
                            </a:rPr>
                          </m:ctrlPr>
                        </m:fPr>
                        <m:num>
                          <m:sSup>
                            <m:sSupPr>
                              <m:ctrlPr>
                                <a:rPr lang="ru-RU" i="1">
                                  <a:solidFill>
                                    <a:srgbClr val="000000"/>
                                  </a:solidFill>
                                  <a:latin typeface="Cambria Math" panose="02040503050406030204" pitchFamily="18" charset="0"/>
                                </a:rPr>
                              </m:ctrlPr>
                            </m:sSupPr>
                            <m:e>
                              <m:r>
                                <a:rPr lang="ru-RU" i="1">
                                  <a:solidFill>
                                    <a:srgbClr val="000000"/>
                                  </a:solidFill>
                                  <a:latin typeface="Cambria Math" panose="02040503050406030204" pitchFamily="18" charset="0"/>
                                </a:rPr>
                                <m:t>h</m:t>
                              </m:r>
                            </m:e>
                            <m:sup>
                              <m:r>
                                <a:rPr lang="ru-RU" i="1">
                                  <a:solidFill>
                                    <a:srgbClr val="000000"/>
                                  </a:solidFill>
                                  <a:latin typeface="Cambria Math" panose="02040503050406030204" pitchFamily="18" charset="0"/>
                                </a:rPr>
                                <m:t>2</m:t>
                              </m:r>
                            </m:sup>
                          </m:sSup>
                        </m:num>
                        <m:den>
                          <m:r>
                            <a:rPr lang="ru-RU" i="1">
                              <a:solidFill>
                                <a:srgbClr val="000000"/>
                              </a:solidFill>
                              <a:latin typeface="Cambria Math" panose="02040503050406030204" pitchFamily="18" charset="0"/>
                            </a:rPr>
                            <m:t>2</m:t>
                          </m:r>
                          <m:r>
                            <a:rPr lang="ru-RU" i="1">
                              <a:solidFill>
                                <a:srgbClr val="000000"/>
                              </a:solidFill>
                              <a:latin typeface="Cambria Math" panose="02040503050406030204" pitchFamily="18" charset="0"/>
                            </a:rPr>
                            <m:t>𝜋</m:t>
                          </m:r>
                          <m:r>
                            <a:rPr lang="ru-RU" i="1">
                              <a:solidFill>
                                <a:srgbClr val="000000"/>
                              </a:solidFill>
                              <a:latin typeface="Cambria Math" panose="02040503050406030204" pitchFamily="18" charset="0"/>
                            </a:rPr>
                            <m:t>𝑚</m:t>
                          </m:r>
                        </m:den>
                      </m:f>
                      <m:r>
                        <a:rPr lang="ru-RU" i="1">
                          <a:solidFill>
                            <a:srgbClr val="000000"/>
                          </a:solidFill>
                          <a:latin typeface="Cambria Math" panose="02040503050406030204" pitchFamily="18" charset="0"/>
                        </a:rPr>
                        <m:t>𝑏𝑛</m:t>
                      </m:r>
                      <m:r>
                        <a:rPr lang="ru-RU" i="1">
                          <a:solidFill>
                            <a:srgbClr val="000000"/>
                          </a:solidFill>
                          <a:latin typeface="Cambria Math" panose="02040503050406030204" pitchFamily="18" charset="0"/>
                        </a:rPr>
                        <m:t>            </m:t>
                      </m:r>
                      <m:r>
                        <a:rPr lang="ru-RU" i="1">
                          <a:solidFill>
                            <a:srgbClr val="000000"/>
                          </a:solidFill>
                          <a:latin typeface="Cambria Math" panose="02040503050406030204" pitchFamily="18" charset="0"/>
                        </a:rPr>
                        <m:t>±</m:t>
                      </m:r>
                      <m:r>
                        <a:rPr lang="ru-RU" i="1">
                          <a:solidFill>
                            <a:srgbClr val="000000"/>
                          </a:solidFill>
                          <a:latin typeface="Cambria Math" panose="02040503050406030204" pitchFamily="18" charset="0"/>
                        </a:rPr>
                        <m:t>𝜇</m:t>
                      </m:r>
                      <m:r>
                        <a:rPr lang="ru-RU" i="1">
                          <a:solidFill>
                            <a:srgbClr val="000000"/>
                          </a:solidFill>
                          <a:latin typeface="Cambria Math" panose="02040503050406030204" pitchFamily="18" charset="0"/>
                        </a:rPr>
                        <m:t>𝐵</m:t>
                      </m:r>
                      <m:r>
                        <a:rPr lang="ru-RU" i="1">
                          <a:solidFill>
                            <a:srgbClr val="000000"/>
                          </a:solidFill>
                          <a:latin typeface="Cambria Math" panose="02040503050406030204" pitchFamily="18" charset="0"/>
                        </a:rPr>
                        <m:t>            </m:t>
                      </m:r>
                      <m:r>
                        <a:rPr lang="ru-RU" i="1">
                          <a:solidFill>
                            <a:srgbClr val="000000"/>
                          </a:solidFill>
                          <a:latin typeface="Cambria Math" panose="02040503050406030204" pitchFamily="18" charset="0"/>
                        </a:rPr>
                        <m:t>𝑚𝑔𝐻</m:t>
                      </m:r>
                    </m:oMath>
                  </m:oMathPara>
                </a14:m>
                <a:endParaRPr lang="ru-RU" dirty="0"/>
              </a:p>
            </p:txBody>
          </p:sp>
        </mc:Choice>
        <mc:Fallback>
          <p:sp>
            <p:nvSpPr>
              <p:cNvPr id="7" name="Object 4">
                <a:extLst>
                  <a:ext uri="{FF2B5EF4-FFF2-40B4-BE49-F238E27FC236}">
                    <a16:creationId xmlns:a16="http://schemas.microsoft.com/office/drawing/2014/main" id="{1DBD17A2-1DEE-4F9B-937E-4EE77AE10FDA}"/>
                  </a:ext>
                </a:extLst>
              </p:cNvPr>
              <p:cNvSpPr txBox="1">
                <a:spLocks noRot="1" noChangeAspect="1" noMove="1" noResize="1" noEditPoints="1" noAdjustHandles="1" noChangeArrowheads="1" noChangeShapeType="1" noTextEdit="1"/>
              </p:cNvSpPr>
              <p:nvPr/>
            </p:nvSpPr>
            <p:spPr bwMode="auto">
              <a:xfrm>
                <a:off x="4035846" y="1307108"/>
                <a:ext cx="3968750" cy="984250"/>
              </a:xfrm>
              <a:prstGeom prst="rect">
                <a:avLst/>
              </a:prstGeom>
              <a:blipFill>
                <a:blip r:embed="rId3"/>
                <a:stretch>
                  <a:fillRect/>
                </a:stretch>
              </a:blipFill>
            </p:spPr>
            <p:txBody>
              <a:bodyPr/>
              <a:lstStyle/>
              <a:p>
                <a:r>
                  <a:rPr lang="ru-RU">
                    <a:noFill/>
                  </a:rPr>
                  <a:t> </a:t>
                </a:r>
              </a:p>
            </p:txBody>
          </p:sp>
        </mc:Fallback>
      </mc:AlternateContent>
      <p:grpSp>
        <p:nvGrpSpPr>
          <p:cNvPr id="8" name="Group 15">
            <a:extLst>
              <a:ext uri="{FF2B5EF4-FFF2-40B4-BE49-F238E27FC236}">
                <a16:creationId xmlns:a16="http://schemas.microsoft.com/office/drawing/2014/main" id="{E610B964-FFEE-4512-A8D3-8BE0847847D3}"/>
              </a:ext>
            </a:extLst>
          </p:cNvPr>
          <p:cNvGrpSpPr>
            <a:grpSpLocks/>
          </p:cNvGrpSpPr>
          <p:nvPr/>
        </p:nvGrpSpPr>
        <p:grpSpPr bwMode="auto">
          <a:xfrm>
            <a:off x="1662727" y="2685199"/>
            <a:ext cx="2209800" cy="1752600"/>
            <a:chOff x="288" y="2688"/>
            <a:chExt cx="1392" cy="1104"/>
          </a:xfrm>
        </p:grpSpPr>
        <p:sp>
          <p:nvSpPr>
            <p:cNvPr id="9" name="Rectangle 6" descr="Широкий диагональный 2">
              <a:extLst>
                <a:ext uri="{FF2B5EF4-FFF2-40B4-BE49-F238E27FC236}">
                  <a16:creationId xmlns:a16="http://schemas.microsoft.com/office/drawing/2014/main" id="{B8FF39A7-6C7C-4ACA-8457-14DE26E271D7}"/>
                </a:ext>
              </a:extLst>
            </p:cNvPr>
            <p:cNvSpPr>
              <a:spLocks noChangeArrowheads="1"/>
            </p:cNvSpPr>
            <p:nvPr/>
          </p:nvSpPr>
          <p:spPr bwMode="auto">
            <a:xfrm>
              <a:off x="624" y="2688"/>
              <a:ext cx="1056" cy="1104"/>
            </a:xfrm>
            <a:prstGeom prst="rect">
              <a:avLst/>
            </a:prstGeom>
            <a:pattFill prst="wdUpDiag">
              <a:fgClr>
                <a:schemeClr val="tx1"/>
              </a:fgClr>
              <a:bgClr>
                <a:srgbClr val="FFFFFF"/>
              </a:bgClr>
            </a:pattFill>
            <a:ln w="9525">
              <a:noFill/>
              <a:miter lim="800000"/>
              <a:headEnd/>
              <a:tailEnd/>
            </a:ln>
          </p:spPr>
          <p:txBody>
            <a:bodyPr wrap="none" anchor="ctr"/>
            <a:lstStyle/>
            <a:p>
              <a:pPr latinLnBrk="0"/>
              <a:endParaRPr lang="ru-RU">
                <a:solidFill>
                  <a:prstClr val="black"/>
                </a:solidFill>
              </a:endParaRPr>
            </a:p>
          </p:txBody>
        </p:sp>
        <p:sp>
          <p:nvSpPr>
            <p:cNvPr id="10" name="Oval 5">
              <a:extLst>
                <a:ext uri="{FF2B5EF4-FFF2-40B4-BE49-F238E27FC236}">
                  <a16:creationId xmlns:a16="http://schemas.microsoft.com/office/drawing/2014/main" id="{28F5E42D-0074-434C-9925-616E044A5A64}"/>
                </a:ext>
              </a:extLst>
            </p:cNvPr>
            <p:cNvSpPr>
              <a:spLocks noChangeArrowheads="1"/>
            </p:cNvSpPr>
            <p:nvPr/>
          </p:nvSpPr>
          <p:spPr bwMode="auto">
            <a:xfrm>
              <a:off x="768" y="2880"/>
              <a:ext cx="768" cy="720"/>
            </a:xfrm>
            <a:prstGeom prst="ellipse">
              <a:avLst/>
            </a:prstGeom>
            <a:solidFill>
              <a:schemeClr val="bg1"/>
            </a:solidFill>
            <a:ln w="9525">
              <a:solidFill>
                <a:schemeClr val="tx1"/>
              </a:solidFill>
              <a:round/>
              <a:headEnd/>
              <a:tailEnd/>
            </a:ln>
          </p:spPr>
          <p:txBody>
            <a:bodyPr wrap="none" anchor="ctr"/>
            <a:lstStyle/>
            <a:p>
              <a:pPr latinLnBrk="0"/>
              <a:endParaRPr lang="ru-RU">
                <a:solidFill>
                  <a:prstClr val="black"/>
                </a:solidFill>
              </a:endParaRPr>
            </a:p>
          </p:txBody>
        </p:sp>
        <p:sp>
          <p:nvSpPr>
            <p:cNvPr id="11" name="Rectangle 7">
              <a:extLst>
                <a:ext uri="{FF2B5EF4-FFF2-40B4-BE49-F238E27FC236}">
                  <a16:creationId xmlns:a16="http://schemas.microsoft.com/office/drawing/2014/main" id="{B66A167E-9974-45BB-855C-4333E972B360}"/>
                </a:ext>
              </a:extLst>
            </p:cNvPr>
            <p:cNvSpPr>
              <a:spLocks noChangeArrowheads="1"/>
            </p:cNvSpPr>
            <p:nvPr/>
          </p:nvSpPr>
          <p:spPr bwMode="auto">
            <a:xfrm>
              <a:off x="288" y="3177"/>
              <a:ext cx="624" cy="144"/>
            </a:xfrm>
            <a:prstGeom prst="rect">
              <a:avLst/>
            </a:prstGeom>
            <a:solidFill>
              <a:schemeClr val="bg1"/>
            </a:solidFill>
            <a:ln w="9525">
              <a:noFill/>
              <a:miter lim="800000"/>
              <a:headEnd/>
              <a:tailEnd/>
            </a:ln>
          </p:spPr>
          <p:txBody>
            <a:bodyPr wrap="none" anchor="ctr"/>
            <a:lstStyle/>
            <a:p>
              <a:pPr latinLnBrk="0"/>
              <a:endParaRPr lang="ru-RU">
                <a:solidFill>
                  <a:prstClr val="black"/>
                </a:solidFill>
              </a:endParaRPr>
            </a:p>
          </p:txBody>
        </p:sp>
        <p:sp>
          <p:nvSpPr>
            <p:cNvPr id="12" name="Line 8">
              <a:extLst>
                <a:ext uri="{FF2B5EF4-FFF2-40B4-BE49-F238E27FC236}">
                  <a16:creationId xmlns:a16="http://schemas.microsoft.com/office/drawing/2014/main" id="{00F64EB3-6255-468F-BED0-E94B29FA6CB1}"/>
                </a:ext>
              </a:extLst>
            </p:cNvPr>
            <p:cNvSpPr>
              <a:spLocks noChangeShapeType="1"/>
            </p:cNvSpPr>
            <p:nvPr/>
          </p:nvSpPr>
          <p:spPr bwMode="auto">
            <a:xfrm flipH="1">
              <a:off x="336" y="3168"/>
              <a:ext cx="432" cy="0"/>
            </a:xfrm>
            <a:prstGeom prst="line">
              <a:avLst/>
            </a:prstGeom>
            <a:noFill/>
            <a:ln w="9525">
              <a:solidFill>
                <a:schemeClr val="tx1"/>
              </a:solidFill>
              <a:round/>
              <a:headEnd/>
              <a:tailEnd/>
            </a:ln>
          </p:spPr>
          <p:txBody>
            <a:bodyPr/>
            <a:lstStyle/>
            <a:p>
              <a:pPr latinLnBrk="0"/>
              <a:endParaRPr lang="ru-RU">
                <a:solidFill>
                  <a:prstClr val="black"/>
                </a:solidFill>
              </a:endParaRPr>
            </a:p>
          </p:txBody>
        </p:sp>
        <p:sp>
          <p:nvSpPr>
            <p:cNvPr id="13" name="Line 9">
              <a:extLst>
                <a:ext uri="{FF2B5EF4-FFF2-40B4-BE49-F238E27FC236}">
                  <a16:creationId xmlns:a16="http://schemas.microsoft.com/office/drawing/2014/main" id="{0501824A-1588-4C36-8E5D-505B3A2C7F06}"/>
                </a:ext>
              </a:extLst>
            </p:cNvPr>
            <p:cNvSpPr>
              <a:spLocks noChangeShapeType="1"/>
            </p:cNvSpPr>
            <p:nvPr/>
          </p:nvSpPr>
          <p:spPr bwMode="auto">
            <a:xfrm flipH="1">
              <a:off x="336" y="3312"/>
              <a:ext cx="432" cy="0"/>
            </a:xfrm>
            <a:prstGeom prst="line">
              <a:avLst/>
            </a:prstGeom>
            <a:noFill/>
            <a:ln w="9525">
              <a:solidFill>
                <a:schemeClr val="tx1"/>
              </a:solidFill>
              <a:round/>
              <a:headEnd/>
              <a:tailEnd/>
            </a:ln>
          </p:spPr>
          <p:txBody>
            <a:bodyPr/>
            <a:lstStyle/>
            <a:p>
              <a:pPr latinLnBrk="0"/>
              <a:endParaRPr lang="ru-RU">
                <a:solidFill>
                  <a:prstClr val="black"/>
                </a:solidFill>
              </a:endParaRPr>
            </a:p>
          </p:txBody>
        </p:sp>
        <p:sp>
          <p:nvSpPr>
            <p:cNvPr id="14" name="Line 10">
              <a:extLst>
                <a:ext uri="{FF2B5EF4-FFF2-40B4-BE49-F238E27FC236}">
                  <a16:creationId xmlns:a16="http://schemas.microsoft.com/office/drawing/2014/main" id="{78EFA0AD-51AC-4089-8A6C-44ABA5176982}"/>
                </a:ext>
              </a:extLst>
            </p:cNvPr>
            <p:cNvSpPr>
              <a:spLocks noChangeShapeType="1"/>
            </p:cNvSpPr>
            <p:nvPr/>
          </p:nvSpPr>
          <p:spPr bwMode="auto">
            <a:xfrm flipV="1">
              <a:off x="336" y="3168"/>
              <a:ext cx="240" cy="96"/>
            </a:xfrm>
            <a:prstGeom prst="line">
              <a:avLst/>
            </a:prstGeom>
            <a:noFill/>
            <a:ln w="9525">
              <a:solidFill>
                <a:srgbClr val="FF0000"/>
              </a:solidFill>
              <a:round/>
              <a:headEnd/>
              <a:tailEnd/>
            </a:ln>
          </p:spPr>
          <p:txBody>
            <a:bodyPr/>
            <a:lstStyle/>
            <a:p>
              <a:pPr latinLnBrk="0"/>
              <a:endParaRPr lang="ru-RU">
                <a:solidFill>
                  <a:prstClr val="black"/>
                </a:solidFill>
              </a:endParaRPr>
            </a:p>
          </p:txBody>
        </p:sp>
        <p:sp>
          <p:nvSpPr>
            <p:cNvPr id="15" name="Line 11">
              <a:extLst>
                <a:ext uri="{FF2B5EF4-FFF2-40B4-BE49-F238E27FC236}">
                  <a16:creationId xmlns:a16="http://schemas.microsoft.com/office/drawing/2014/main" id="{ECF0DA57-0AC2-4B11-B643-0A6D869F7F4B}"/>
                </a:ext>
              </a:extLst>
            </p:cNvPr>
            <p:cNvSpPr>
              <a:spLocks noChangeShapeType="1"/>
            </p:cNvSpPr>
            <p:nvPr/>
          </p:nvSpPr>
          <p:spPr bwMode="auto">
            <a:xfrm>
              <a:off x="576" y="3168"/>
              <a:ext cx="720" cy="384"/>
            </a:xfrm>
            <a:prstGeom prst="line">
              <a:avLst/>
            </a:prstGeom>
            <a:noFill/>
            <a:ln w="9525">
              <a:solidFill>
                <a:srgbClr val="FF0000"/>
              </a:solidFill>
              <a:round/>
              <a:headEnd/>
              <a:tailEnd/>
            </a:ln>
          </p:spPr>
          <p:txBody>
            <a:bodyPr/>
            <a:lstStyle/>
            <a:p>
              <a:pPr latinLnBrk="0"/>
              <a:endParaRPr lang="ru-RU">
                <a:solidFill>
                  <a:prstClr val="black"/>
                </a:solidFill>
              </a:endParaRPr>
            </a:p>
          </p:txBody>
        </p:sp>
        <p:sp>
          <p:nvSpPr>
            <p:cNvPr id="16" name="Line 12">
              <a:extLst>
                <a:ext uri="{FF2B5EF4-FFF2-40B4-BE49-F238E27FC236}">
                  <a16:creationId xmlns:a16="http://schemas.microsoft.com/office/drawing/2014/main" id="{13C8C5C0-7269-43D2-A19C-F83615DDD5B1}"/>
                </a:ext>
              </a:extLst>
            </p:cNvPr>
            <p:cNvSpPr>
              <a:spLocks noChangeShapeType="1"/>
            </p:cNvSpPr>
            <p:nvPr/>
          </p:nvSpPr>
          <p:spPr bwMode="auto">
            <a:xfrm flipV="1">
              <a:off x="1296" y="2928"/>
              <a:ext cx="0" cy="624"/>
            </a:xfrm>
            <a:prstGeom prst="line">
              <a:avLst/>
            </a:prstGeom>
            <a:noFill/>
            <a:ln w="9525">
              <a:solidFill>
                <a:srgbClr val="FF0000"/>
              </a:solidFill>
              <a:round/>
              <a:headEnd/>
              <a:tailEnd/>
            </a:ln>
          </p:spPr>
          <p:txBody>
            <a:bodyPr/>
            <a:lstStyle/>
            <a:p>
              <a:pPr latinLnBrk="0"/>
              <a:endParaRPr lang="ru-RU">
                <a:solidFill>
                  <a:prstClr val="black"/>
                </a:solidFill>
              </a:endParaRPr>
            </a:p>
          </p:txBody>
        </p:sp>
        <p:sp>
          <p:nvSpPr>
            <p:cNvPr id="17" name="Line 13">
              <a:extLst>
                <a:ext uri="{FF2B5EF4-FFF2-40B4-BE49-F238E27FC236}">
                  <a16:creationId xmlns:a16="http://schemas.microsoft.com/office/drawing/2014/main" id="{F9B08E52-017A-4921-8FF1-18AF0C187492}"/>
                </a:ext>
              </a:extLst>
            </p:cNvPr>
            <p:cNvSpPr>
              <a:spLocks noChangeShapeType="1"/>
            </p:cNvSpPr>
            <p:nvPr/>
          </p:nvSpPr>
          <p:spPr bwMode="auto">
            <a:xfrm flipH="1">
              <a:off x="1056" y="2928"/>
              <a:ext cx="240" cy="288"/>
            </a:xfrm>
            <a:prstGeom prst="line">
              <a:avLst/>
            </a:prstGeom>
            <a:noFill/>
            <a:ln w="9525">
              <a:solidFill>
                <a:srgbClr val="FF0000"/>
              </a:solidFill>
              <a:round/>
              <a:headEnd/>
              <a:tailEnd/>
            </a:ln>
          </p:spPr>
          <p:txBody>
            <a:bodyPr/>
            <a:lstStyle/>
            <a:p>
              <a:pPr latinLnBrk="0"/>
              <a:endParaRPr lang="ru-RU">
                <a:solidFill>
                  <a:prstClr val="black"/>
                </a:solidFill>
              </a:endParaRPr>
            </a:p>
          </p:txBody>
        </p:sp>
        <p:sp>
          <p:nvSpPr>
            <p:cNvPr id="18" name="Oval 14">
              <a:extLst>
                <a:ext uri="{FF2B5EF4-FFF2-40B4-BE49-F238E27FC236}">
                  <a16:creationId xmlns:a16="http://schemas.microsoft.com/office/drawing/2014/main" id="{4F721BF5-6B30-4E60-B6E5-F616D516699A}"/>
                </a:ext>
              </a:extLst>
            </p:cNvPr>
            <p:cNvSpPr>
              <a:spLocks noChangeArrowheads="1"/>
            </p:cNvSpPr>
            <p:nvPr/>
          </p:nvSpPr>
          <p:spPr bwMode="auto">
            <a:xfrm>
              <a:off x="1056" y="3168"/>
              <a:ext cx="48" cy="48"/>
            </a:xfrm>
            <a:prstGeom prst="ellipse">
              <a:avLst/>
            </a:prstGeom>
            <a:solidFill>
              <a:srgbClr val="FF0000"/>
            </a:solidFill>
            <a:ln w="9525">
              <a:solidFill>
                <a:srgbClr val="FF0000"/>
              </a:solidFill>
              <a:round/>
              <a:headEnd/>
              <a:tailEnd/>
            </a:ln>
          </p:spPr>
          <p:txBody>
            <a:bodyPr wrap="none" anchor="ctr"/>
            <a:lstStyle/>
            <a:p>
              <a:pPr latinLnBrk="0"/>
              <a:endParaRPr lang="ru-RU">
                <a:solidFill>
                  <a:prstClr val="black"/>
                </a:solidFill>
              </a:endParaRPr>
            </a:p>
          </p:txBody>
        </p:sp>
      </p:grpSp>
      <p:grpSp>
        <p:nvGrpSpPr>
          <p:cNvPr id="19" name="Group 76">
            <a:extLst>
              <a:ext uri="{FF2B5EF4-FFF2-40B4-BE49-F238E27FC236}">
                <a16:creationId xmlns:a16="http://schemas.microsoft.com/office/drawing/2014/main" id="{B08D8E59-0E0D-4FEA-9023-D2D8CEE0E657}"/>
              </a:ext>
            </a:extLst>
          </p:cNvPr>
          <p:cNvGrpSpPr>
            <a:grpSpLocks/>
          </p:cNvGrpSpPr>
          <p:nvPr/>
        </p:nvGrpSpPr>
        <p:grpSpPr bwMode="auto">
          <a:xfrm>
            <a:off x="5028227" y="3015002"/>
            <a:ext cx="2957513" cy="1217612"/>
            <a:chOff x="2064" y="3021"/>
            <a:chExt cx="1863" cy="767"/>
          </a:xfrm>
        </p:grpSpPr>
        <p:grpSp>
          <p:nvGrpSpPr>
            <p:cNvPr id="20" name="Group 22">
              <a:extLst>
                <a:ext uri="{FF2B5EF4-FFF2-40B4-BE49-F238E27FC236}">
                  <a16:creationId xmlns:a16="http://schemas.microsoft.com/office/drawing/2014/main" id="{021C1C88-BE1D-4571-A57A-84EBAB39F6A2}"/>
                </a:ext>
              </a:extLst>
            </p:cNvPr>
            <p:cNvGrpSpPr>
              <a:grpSpLocks/>
            </p:cNvGrpSpPr>
            <p:nvPr/>
          </p:nvGrpSpPr>
          <p:grpSpPr bwMode="auto">
            <a:xfrm>
              <a:off x="2064" y="3021"/>
              <a:ext cx="231" cy="553"/>
              <a:chOff x="2112" y="2592"/>
              <a:chExt cx="231" cy="553"/>
            </a:xfrm>
          </p:grpSpPr>
          <p:sp>
            <p:nvSpPr>
              <p:cNvPr id="52" name="Rectangle 16">
                <a:extLst>
                  <a:ext uri="{FF2B5EF4-FFF2-40B4-BE49-F238E27FC236}">
                    <a16:creationId xmlns:a16="http://schemas.microsoft.com/office/drawing/2014/main" id="{E8E4589A-36C5-4E1D-A9D8-5D8404877B0B}"/>
                  </a:ext>
                </a:extLst>
              </p:cNvPr>
              <p:cNvSpPr>
                <a:spLocks noChangeArrowheads="1"/>
              </p:cNvSpPr>
              <p:nvPr/>
            </p:nvSpPr>
            <p:spPr bwMode="auto">
              <a:xfrm>
                <a:off x="2160" y="2640"/>
                <a:ext cx="144" cy="240"/>
              </a:xfrm>
              <a:prstGeom prst="rect">
                <a:avLst/>
              </a:prstGeom>
              <a:solidFill>
                <a:srgbClr val="FF0000"/>
              </a:solidFill>
              <a:ln w="9525">
                <a:solidFill>
                  <a:schemeClr val="tx1"/>
                </a:solidFill>
                <a:miter lim="800000"/>
                <a:headEnd/>
                <a:tailEnd/>
              </a:ln>
            </p:spPr>
            <p:txBody>
              <a:bodyPr wrap="none" anchor="ctr"/>
              <a:lstStyle/>
              <a:p>
                <a:pPr latinLnBrk="0"/>
                <a:endParaRPr lang="ru-RU">
                  <a:solidFill>
                    <a:prstClr val="black"/>
                  </a:solidFill>
                </a:endParaRPr>
              </a:p>
            </p:txBody>
          </p:sp>
          <p:sp>
            <p:nvSpPr>
              <p:cNvPr id="53" name="Rectangle 19">
                <a:extLst>
                  <a:ext uri="{FF2B5EF4-FFF2-40B4-BE49-F238E27FC236}">
                    <a16:creationId xmlns:a16="http://schemas.microsoft.com/office/drawing/2014/main" id="{5C742C9F-02D9-45DA-A2FA-00489369DE17}"/>
                  </a:ext>
                </a:extLst>
              </p:cNvPr>
              <p:cNvSpPr>
                <a:spLocks noChangeArrowheads="1"/>
              </p:cNvSpPr>
              <p:nvPr/>
            </p:nvSpPr>
            <p:spPr bwMode="auto">
              <a:xfrm>
                <a:off x="2160" y="2880"/>
                <a:ext cx="144" cy="240"/>
              </a:xfrm>
              <a:prstGeom prst="rect">
                <a:avLst/>
              </a:prstGeom>
              <a:solidFill>
                <a:srgbClr val="3366FF"/>
              </a:solidFill>
              <a:ln w="9525">
                <a:solidFill>
                  <a:schemeClr val="tx1"/>
                </a:solidFill>
                <a:miter lim="800000"/>
                <a:headEnd/>
                <a:tailEnd/>
              </a:ln>
            </p:spPr>
            <p:txBody>
              <a:bodyPr wrap="none" anchor="ctr"/>
              <a:lstStyle/>
              <a:p>
                <a:pPr latinLnBrk="0"/>
                <a:endParaRPr lang="ru-RU">
                  <a:solidFill>
                    <a:prstClr val="black"/>
                  </a:solidFill>
                </a:endParaRPr>
              </a:p>
            </p:txBody>
          </p:sp>
          <p:sp>
            <p:nvSpPr>
              <p:cNvPr id="54" name="Text Box 20">
                <a:extLst>
                  <a:ext uri="{FF2B5EF4-FFF2-40B4-BE49-F238E27FC236}">
                    <a16:creationId xmlns:a16="http://schemas.microsoft.com/office/drawing/2014/main" id="{C4759572-3112-4869-B9B4-2ACECEA1B466}"/>
                  </a:ext>
                </a:extLst>
              </p:cNvPr>
              <p:cNvSpPr txBox="1">
                <a:spLocks noChangeArrowheads="1"/>
              </p:cNvSpPr>
              <p:nvPr/>
            </p:nvSpPr>
            <p:spPr bwMode="auto">
              <a:xfrm>
                <a:off x="2129" y="2592"/>
                <a:ext cx="183" cy="233"/>
              </a:xfrm>
              <a:prstGeom prst="rect">
                <a:avLst/>
              </a:prstGeom>
              <a:noFill/>
              <a:ln w="9525">
                <a:noFill/>
                <a:miter lim="800000"/>
                <a:headEnd/>
                <a:tailEnd/>
              </a:ln>
            </p:spPr>
            <p:txBody>
              <a:bodyPr wrap="none">
                <a:spAutoFit/>
              </a:bodyPr>
              <a:lstStyle/>
              <a:p>
                <a:pPr latinLnBrk="0"/>
                <a:r>
                  <a:rPr lang="en-US">
                    <a:solidFill>
                      <a:prstClr val="black"/>
                    </a:solidFill>
                  </a:rPr>
                  <a:t>S</a:t>
                </a:r>
                <a:endParaRPr lang="ru-RU">
                  <a:solidFill>
                    <a:prstClr val="black"/>
                  </a:solidFill>
                </a:endParaRPr>
              </a:p>
            </p:txBody>
          </p:sp>
          <p:sp>
            <p:nvSpPr>
              <p:cNvPr id="55" name="Text Box 21">
                <a:extLst>
                  <a:ext uri="{FF2B5EF4-FFF2-40B4-BE49-F238E27FC236}">
                    <a16:creationId xmlns:a16="http://schemas.microsoft.com/office/drawing/2014/main" id="{9BA624BD-2C69-4E68-90AA-356B51108849}"/>
                  </a:ext>
                </a:extLst>
              </p:cNvPr>
              <p:cNvSpPr txBox="1">
                <a:spLocks noChangeArrowheads="1"/>
              </p:cNvSpPr>
              <p:nvPr/>
            </p:nvSpPr>
            <p:spPr bwMode="auto">
              <a:xfrm>
                <a:off x="2112" y="2874"/>
                <a:ext cx="231" cy="271"/>
              </a:xfrm>
              <a:prstGeom prst="rect">
                <a:avLst/>
              </a:prstGeom>
              <a:noFill/>
              <a:ln w="9525">
                <a:noFill/>
                <a:miter lim="800000"/>
                <a:headEnd/>
                <a:tailEnd/>
              </a:ln>
            </p:spPr>
            <p:txBody>
              <a:bodyPr wrap="none">
                <a:spAutoFit/>
              </a:bodyPr>
              <a:lstStyle/>
              <a:p>
                <a:pPr latinLnBrk="0"/>
                <a:r>
                  <a:rPr lang="en-US" sz="2200">
                    <a:solidFill>
                      <a:prstClr val="black"/>
                    </a:solidFill>
                  </a:rPr>
                  <a:t>N</a:t>
                </a:r>
                <a:endParaRPr lang="ru-RU" sz="2200">
                  <a:solidFill>
                    <a:prstClr val="black"/>
                  </a:solidFill>
                </a:endParaRPr>
              </a:p>
            </p:txBody>
          </p:sp>
        </p:grpSp>
        <p:grpSp>
          <p:nvGrpSpPr>
            <p:cNvPr id="21" name="Group 23">
              <a:extLst>
                <a:ext uri="{FF2B5EF4-FFF2-40B4-BE49-F238E27FC236}">
                  <a16:creationId xmlns:a16="http://schemas.microsoft.com/office/drawing/2014/main" id="{9D4962CB-DCFF-4677-87E6-D071C61E837E}"/>
                </a:ext>
              </a:extLst>
            </p:cNvPr>
            <p:cNvGrpSpPr>
              <a:grpSpLocks/>
            </p:cNvGrpSpPr>
            <p:nvPr/>
          </p:nvGrpSpPr>
          <p:grpSpPr bwMode="auto">
            <a:xfrm rot="-5400000">
              <a:off x="2324" y="3411"/>
              <a:ext cx="231" cy="524"/>
              <a:chOff x="2118" y="2620"/>
              <a:chExt cx="231" cy="524"/>
            </a:xfrm>
          </p:grpSpPr>
          <p:sp>
            <p:nvSpPr>
              <p:cNvPr id="48" name="Rectangle 24">
                <a:extLst>
                  <a:ext uri="{FF2B5EF4-FFF2-40B4-BE49-F238E27FC236}">
                    <a16:creationId xmlns:a16="http://schemas.microsoft.com/office/drawing/2014/main" id="{6AEA35A5-89B1-41FF-901A-C71097D1DE4C}"/>
                  </a:ext>
                </a:extLst>
              </p:cNvPr>
              <p:cNvSpPr>
                <a:spLocks noChangeArrowheads="1"/>
              </p:cNvSpPr>
              <p:nvPr/>
            </p:nvSpPr>
            <p:spPr bwMode="auto">
              <a:xfrm>
                <a:off x="2160" y="2640"/>
                <a:ext cx="144" cy="240"/>
              </a:xfrm>
              <a:prstGeom prst="rect">
                <a:avLst/>
              </a:prstGeom>
              <a:solidFill>
                <a:srgbClr val="FF0000"/>
              </a:solidFill>
              <a:ln w="9525">
                <a:solidFill>
                  <a:schemeClr val="tx1"/>
                </a:solidFill>
                <a:miter lim="800000"/>
                <a:headEnd/>
                <a:tailEnd/>
              </a:ln>
            </p:spPr>
            <p:txBody>
              <a:bodyPr vert="eaVert" wrap="none" anchor="ctr"/>
              <a:lstStyle/>
              <a:p>
                <a:pPr latinLnBrk="0"/>
                <a:endParaRPr lang="ru-RU">
                  <a:solidFill>
                    <a:prstClr val="black"/>
                  </a:solidFill>
                </a:endParaRPr>
              </a:p>
            </p:txBody>
          </p:sp>
          <p:sp>
            <p:nvSpPr>
              <p:cNvPr id="49" name="Rectangle 25">
                <a:extLst>
                  <a:ext uri="{FF2B5EF4-FFF2-40B4-BE49-F238E27FC236}">
                    <a16:creationId xmlns:a16="http://schemas.microsoft.com/office/drawing/2014/main" id="{27236E99-F407-4E74-81AA-D0896FE407E0}"/>
                  </a:ext>
                </a:extLst>
              </p:cNvPr>
              <p:cNvSpPr>
                <a:spLocks noChangeArrowheads="1"/>
              </p:cNvSpPr>
              <p:nvPr/>
            </p:nvSpPr>
            <p:spPr bwMode="auto">
              <a:xfrm>
                <a:off x="2160" y="2880"/>
                <a:ext cx="144" cy="240"/>
              </a:xfrm>
              <a:prstGeom prst="rect">
                <a:avLst/>
              </a:prstGeom>
              <a:solidFill>
                <a:srgbClr val="3366FF"/>
              </a:solidFill>
              <a:ln w="9525">
                <a:solidFill>
                  <a:schemeClr val="tx1"/>
                </a:solidFill>
                <a:miter lim="800000"/>
                <a:headEnd/>
                <a:tailEnd/>
              </a:ln>
            </p:spPr>
            <p:txBody>
              <a:bodyPr vert="eaVert" wrap="none" anchor="ctr"/>
              <a:lstStyle/>
              <a:p>
                <a:pPr latinLnBrk="0"/>
                <a:endParaRPr lang="ru-RU">
                  <a:solidFill>
                    <a:prstClr val="black"/>
                  </a:solidFill>
                </a:endParaRPr>
              </a:p>
            </p:txBody>
          </p:sp>
          <p:sp>
            <p:nvSpPr>
              <p:cNvPr id="50" name="Text Box 26">
                <a:extLst>
                  <a:ext uri="{FF2B5EF4-FFF2-40B4-BE49-F238E27FC236}">
                    <a16:creationId xmlns:a16="http://schemas.microsoft.com/office/drawing/2014/main" id="{9BD0DA23-E726-41EA-9966-E978D6AB4472}"/>
                  </a:ext>
                </a:extLst>
              </p:cNvPr>
              <p:cNvSpPr txBox="1">
                <a:spLocks noChangeArrowheads="1"/>
              </p:cNvSpPr>
              <p:nvPr/>
            </p:nvSpPr>
            <p:spPr bwMode="auto">
              <a:xfrm>
                <a:off x="2149" y="2620"/>
                <a:ext cx="183" cy="233"/>
              </a:xfrm>
              <a:prstGeom prst="rect">
                <a:avLst/>
              </a:prstGeom>
              <a:noFill/>
              <a:ln w="9525">
                <a:noFill/>
                <a:miter lim="800000"/>
                <a:headEnd/>
                <a:tailEnd/>
              </a:ln>
            </p:spPr>
            <p:txBody>
              <a:bodyPr wrap="none">
                <a:spAutoFit/>
              </a:bodyPr>
              <a:lstStyle/>
              <a:p>
                <a:pPr latinLnBrk="0"/>
                <a:r>
                  <a:rPr lang="en-US">
                    <a:solidFill>
                      <a:prstClr val="black"/>
                    </a:solidFill>
                  </a:rPr>
                  <a:t>S</a:t>
                </a:r>
                <a:endParaRPr lang="ru-RU">
                  <a:solidFill>
                    <a:prstClr val="black"/>
                  </a:solidFill>
                </a:endParaRPr>
              </a:p>
            </p:txBody>
          </p:sp>
          <p:sp>
            <p:nvSpPr>
              <p:cNvPr id="51" name="Text Box 27">
                <a:extLst>
                  <a:ext uri="{FF2B5EF4-FFF2-40B4-BE49-F238E27FC236}">
                    <a16:creationId xmlns:a16="http://schemas.microsoft.com/office/drawing/2014/main" id="{34EAA709-BB63-4E73-BF9E-374059643585}"/>
                  </a:ext>
                </a:extLst>
              </p:cNvPr>
              <p:cNvSpPr txBox="1">
                <a:spLocks noChangeArrowheads="1"/>
              </p:cNvSpPr>
              <p:nvPr/>
            </p:nvSpPr>
            <p:spPr bwMode="auto">
              <a:xfrm>
                <a:off x="2118" y="2873"/>
                <a:ext cx="231" cy="271"/>
              </a:xfrm>
              <a:prstGeom prst="rect">
                <a:avLst/>
              </a:prstGeom>
              <a:noFill/>
              <a:ln w="9525">
                <a:noFill/>
                <a:miter lim="800000"/>
                <a:headEnd/>
                <a:tailEnd/>
              </a:ln>
            </p:spPr>
            <p:txBody>
              <a:bodyPr wrap="none">
                <a:spAutoFit/>
              </a:bodyPr>
              <a:lstStyle/>
              <a:p>
                <a:pPr latinLnBrk="0"/>
                <a:r>
                  <a:rPr lang="en-US" sz="2200">
                    <a:solidFill>
                      <a:prstClr val="black"/>
                    </a:solidFill>
                  </a:rPr>
                  <a:t>N</a:t>
                </a:r>
                <a:endParaRPr lang="ru-RU" sz="2200">
                  <a:solidFill>
                    <a:prstClr val="black"/>
                  </a:solidFill>
                </a:endParaRPr>
              </a:p>
            </p:txBody>
          </p:sp>
        </p:grpSp>
        <p:grpSp>
          <p:nvGrpSpPr>
            <p:cNvPr id="22" name="Group 28">
              <a:extLst>
                <a:ext uri="{FF2B5EF4-FFF2-40B4-BE49-F238E27FC236}">
                  <a16:creationId xmlns:a16="http://schemas.microsoft.com/office/drawing/2014/main" id="{CAEF1206-9F87-4981-826A-5C02DD27E4A6}"/>
                </a:ext>
              </a:extLst>
            </p:cNvPr>
            <p:cNvGrpSpPr>
              <a:grpSpLocks/>
            </p:cNvGrpSpPr>
            <p:nvPr/>
          </p:nvGrpSpPr>
          <p:grpSpPr bwMode="auto">
            <a:xfrm rot="-5400000">
              <a:off x="2890" y="3411"/>
              <a:ext cx="231" cy="524"/>
              <a:chOff x="2118" y="2620"/>
              <a:chExt cx="231" cy="524"/>
            </a:xfrm>
          </p:grpSpPr>
          <p:sp>
            <p:nvSpPr>
              <p:cNvPr id="44" name="Rectangle 29">
                <a:extLst>
                  <a:ext uri="{FF2B5EF4-FFF2-40B4-BE49-F238E27FC236}">
                    <a16:creationId xmlns:a16="http://schemas.microsoft.com/office/drawing/2014/main" id="{355B4C11-5891-47B4-8B7B-EC3079DB41C4}"/>
                  </a:ext>
                </a:extLst>
              </p:cNvPr>
              <p:cNvSpPr>
                <a:spLocks noChangeArrowheads="1"/>
              </p:cNvSpPr>
              <p:nvPr/>
            </p:nvSpPr>
            <p:spPr bwMode="auto">
              <a:xfrm>
                <a:off x="2160" y="2640"/>
                <a:ext cx="144" cy="240"/>
              </a:xfrm>
              <a:prstGeom prst="rect">
                <a:avLst/>
              </a:prstGeom>
              <a:solidFill>
                <a:srgbClr val="FF0000"/>
              </a:solidFill>
              <a:ln w="9525">
                <a:solidFill>
                  <a:schemeClr val="tx1"/>
                </a:solidFill>
                <a:miter lim="800000"/>
                <a:headEnd/>
                <a:tailEnd/>
              </a:ln>
            </p:spPr>
            <p:txBody>
              <a:bodyPr vert="eaVert" wrap="none" anchor="ctr"/>
              <a:lstStyle/>
              <a:p>
                <a:pPr latinLnBrk="0"/>
                <a:endParaRPr lang="ru-RU">
                  <a:solidFill>
                    <a:prstClr val="black"/>
                  </a:solidFill>
                </a:endParaRPr>
              </a:p>
            </p:txBody>
          </p:sp>
          <p:sp>
            <p:nvSpPr>
              <p:cNvPr id="45" name="Rectangle 30">
                <a:extLst>
                  <a:ext uri="{FF2B5EF4-FFF2-40B4-BE49-F238E27FC236}">
                    <a16:creationId xmlns:a16="http://schemas.microsoft.com/office/drawing/2014/main" id="{738EED3A-5E64-415F-A8C2-67DBB2BA77E1}"/>
                  </a:ext>
                </a:extLst>
              </p:cNvPr>
              <p:cNvSpPr>
                <a:spLocks noChangeArrowheads="1"/>
              </p:cNvSpPr>
              <p:nvPr/>
            </p:nvSpPr>
            <p:spPr bwMode="auto">
              <a:xfrm>
                <a:off x="2160" y="2880"/>
                <a:ext cx="144" cy="240"/>
              </a:xfrm>
              <a:prstGeom prst="rect">
                <a:avLst/>
              </a:prstGeom>
              <a:solidFill>
                <a:srgbClr val="3366FF"/>
              </a:solidFill>
              <a:ln w="9525">
                <a:solidFill>
                  <a:schemeClr val="tx1"/>
                </a:solidFill>
                <a:miter lim="800000"/>
                <a:headEnd/>
                <a:tailEnd/>
              </a:ln>
            </p:spPr>
            <p:txBody>
              <a:bodyPr vert="eaVert" wrap="none" anchor="ctr"/>
              <a:lstStyle/>
              <a:p>
                <a:pPr latinLnBrk="0"/>
                <a:endParaRPr lang="ru-RU">
                  <a:solidFill>
                    <a:prstClr val="black"/>
                  </a:solidFill>
                </a:endParaRPr>
              </a:p>
            </p:txBody>
          </p:sp>
          <p:sp>
            <p:nvSpPr>
              <p:cNvPr id="46" name="Text Box 31">
                <a:extLst>
                  <a:ext uri="{FF2B5EF4-FFF2-40B4-BE49-F238E27FC236}">
                    <a16:creationId xmlns:a16="http://schemas.microsoft.com/office/drawing/2014/main" id="{02511EB8-FA79-40FD-A61D-4BCB14EB846C}"/>
                  </a:ext>
                </a:extLst>
              </p:cNvPr>
              <p:cNvSpPr txBox="1">
                <a:spLocks noChangeArrowheads="1"/>
              </p:cNvSpPr>
              <p:nvPr/>
            </p:nvSpPr>
            <p:spPr bwMode="auto">
              <a:xfrm>
                <a:off x="2149" y="2620"/>
                <a:ext cx="183" cy="233"/>
              </a:xfrm>
              <a:prstGeom prst="rect">
                <a:avLst/>
              </a:prstGeom>
              <a:noFill/>
              <a:ln w="9525">
                <a:noFill/>
                <a:miter lim="800000"/>
                <a:headEnd/>
                <a:tailEnd/>
              </a:ln>
            </p:spPr>
            <p:txBody>
              <a:bodyPr wrap="none">
                <a:spAutoFit/>
              </a:bodyPr>
              <a:lstStyle/>
              <a:p>
                <a:pPr latinLnBrk="0"/>
                <a:r>
                  <a:rPr lang="en-US">
                    <a:solidFill>
                      <a:prstClr val="black"/>
                    </a:solidFill>
                  </a:rPr>
                  <a:t>S</a:t>
                </a:r>
                <a:endParaRPr lang="ru-RU">
                  <a:solidFill>
                    <a:prstClr val="black"/>
                  </a:solidFill>
                </a:endParaRPr>
              </a:p>
            </p:txBody>
          </p:sp>
          <p:sp>
            <p:nvSpPr>
              <p:cNvPr id="47" name="Text Box 32">
                <a:extLst>
                  <a:ext uri="{FF2B5EF4-FFF2-40B4-BE49-F238E27FC236}">
                    <a16:creationId xmlns:a16="http://schemas.microsoft.com/office/drawing/2014/main" id="{3A07EE56-36E8-40DF-8C39-E8C15426091B}"/>
                  </a:ext>
                </a:extLst>
              </p:cNvPr>
              <p:cNvSpPr txBox="1">
                <a:spLocks noChangeArrowheads="1"/>
              </p:cNvSpPr>
              <p:nvPr/>
            </p:nvSpPr>
            <p:spPr bwMode="auto">
              <a:xfrm>
                <a:off x="2118" y="2873"/>
                <a:ext cx="231" cy="271"/>
              </a:xfrm>
              <a:prstGeom prst="rect">
                <a:avLst/>
              </a:prstGeom>
              <a:noFill/>
              <a:ln w="9525">
                <a:noFill/>
                <a:miter lim="800000"/>
                <a:headEnd/>
                <a:tailEnd/>
              </a:ln>
            </p:spPr>
            <p:txBody>
              <a:bodyPr wrap="none">
                <a:spAutoFit/>
              </a:bodyPr>
              <a:lstStyle/>
              <a:p>
                <a:pPr latinLnBrk="0"/>
                <a:r>
                  <a:rPr lang="en-US" sz="2200">
                    <a:solidFill>
                      <a:prstClr val="black"/>
                    </a:solidFill>
                  </a:rPr>
                  <a:t>N</a:t>
                </a:r>
                <a:endParaRPr lang="ru-RU" sz="2200">
                  <a:solidFill>
                    <a:prstClr val="black"/>
                  </a:solidFill>
                </a:endParaRPr>
              </a:p>
            </p:txBody>
          </p:sp>
        </p:grpSp>
        <p:grpSp>
          <p:nvGrpSpPr>
            <p:cNvPr id="23" name="Group 33">
              <a:extLst>
                <a:ext uri="{FF2B5EF4-FFF2-40B4-BE49-F238E27FC236}">
                  <a16:creationId xmlns:a16="http://schemas.microsoft.com/office/drawing/2014/main" id="{9D1B0258-240F-4CC9-B6B7-8A21CB67B036}"/>
                </a:ext>
              </a:extLst>
            </p:cNvPr>
            <p:cNvGrpSpPr>
              <a:grpSpLocks/>
            </p:cNvGrpSpPr>
            <p:nvPr/>
          </p:nvGrpSpPr>
          <p:grpSpPr bwMode="auto">
            <a:xfrm rot="-5400000">
              <a:off x="3466" y="3411"/>
              <a:ext cx="231" cy="524"/>
              <a:chOff x="2118" y="2620"/>
              <a:chExt cx="231" cy="524"/>
            </a:xfrm>
          </p:grpSpPr>
          <p:sp>
            <p:nvSpPr>
              <p:cNvPr id="40" name="Rectangle 34">
                <a:extLst>
                  <a:ext uri="{FF2B5EF4-FFF2-40B4-BE49-F238E27FC236}">
                    <a16:creationId xmlns:a16="http://schemas.microsoft.com/office/drawing/2014/main" id="{A5179A2B-142A-4103-8EB8-048A75076E70}"/>
                  </a:ext>
                </a:extLst>
              </p:cNvPr>
              <p:cNvSpPr>
                <a:spLocks noChangeArrowheads="1"/>
              </p:cNvSpPr>
              <p:nvPr/>
            </p:nvSpPr>
            <p:spPr bwMode="auto">
              <a:xfrm>
                <a:off x="2160" y="2640"/>
                <a:ext cx="144" cy="240"/>
              </a:xfrm>
              <a:prstGeom prst="rect">
                <a:avLst/>
              </a:prstGeom>
              <a:solidFill>
                <a:srgbClr val="FF0000"/>
              </a:solidFill>
              <a:ln w="9525">
                <a:solidFill>
                  <a:schemeClr val="tx1"/>
                </a:solidFill>
                <a:miter lim="800000"/>
                <a:headEnd/>
                <a:tailEnd/>
              </a:ln>
            </p:spPr>
            <p:txBody>
              <a:bodyPr vert="eaVert" wrap="none" anchor="ctr"/>
              <a:lstStyle/>
              <a:p>
                <a:pPr latinLnBrk="0"/>
                <a:endParaRPr lang="ru-RU">
                  <a:solidFill>
                    <a:prstClr val="black"/>
                  </a:solidFill>
                </a:endParaRPr>
              </a:p>
            </p:txBody>
          </p:sp>
          <p:sp>
            <p:nvSpPr>
              <p:cNvPr id="41" name="Rectangle 35">
                <a:extLst>
                  <a:ext uri="{FF2B5EF4-FFF2-40B4-BE49-F238E27FC236}">
                    <a16:creationId xmlns:a16="http://schemas.microsoft.com/office/drawing/2014/main" id="{487E58E8-7DC1-4A70-95FE-14F82E05C2BB}"/>
                  </a:ext>
                </a:extLst>
              </p:cNvPr>
              <p:cNvSpPr>
                <a:spLocks noChangeArrowheads="1"/>
              </p:cNvSpPr>
              <p:nvPr/>
            </p:nvSpPr>
            <p:spPr bwMode="auto">
              <a:xfrm>
                <a:off x="2160" y="2880"/>
                <a:ext cx="144" cy="240"/>
              </a:xfrm>
              <a:prstGeom prst="rect">
                <a:avLst/>
              </a:prstGeom>
              <a:solidFill>
                <a:srgbClr val="3366FF"/>
              </a:solidFill>
              <a:ln w="9525">
                <a:solidFill>
                  <a:schemeClr val="tx1"/>
                </a:solidFill>
                <a:miter lim="800000"/>
                <a:headEnd/>
                <a:tailEnd/>
              </a:ln>
            </p:spPr>
            <p:txBody>
              <a:bodyPr vert="eaVert" wrap="none" anchor="ctr"/>
              <a:lstStyle/>
              <a:p>
                <a:pPr latinLnBrk="0"/>
                <a:endParaRPr lang="ru-RU">
                  <a:solidFill>
                    <a:prstClr val="black"/>
                  </a:solidFill>
                </a:endParaRPr>
              </a:p>
            </p:txBody>
          </p:sp>
          <p:sp>
            <p:nvSpPr>
              <p:cNvPr id="42" name="Text Box 36">
                <a:extLst>
                  <a:ext uri="{FF2B5EF4-FFF2-40B4-BE49-F238E27FC236}">
                    <a16:creationId xmlns:a16="http://schemas.microsoft.com/office/drawing/2014/main" id="{8B8D9889-1491-4507-9991-EA281170CCFA}"/>
                  </a:ext>
                </a:extLst>
              </p:cNvPr>
              <p:cNvSpPr txBox="1">
                <a:spLocks noChangeArrowheads="1"/>
              </p:cNvSpPr>
              <p:nvPr/>
            </p:nvSpPr>
            <p:spPr bwMode="auto">
              <a:xfrm>
                <a:off x="2149" y="2620"/>
                <a:ext cx="183" cy="233"/>
              </a:xfrm>
              <a:prstGeom prst="rect">
                <a:avLst/>
              </a:prstGeom>
              <a:noFill/>
              <a:ln w="9525">
                <a:noFill/>
                <a:miter lim="800000"/>
                <a:headEnd/>
                <a:tailEnd/>
              </a:ln>
            </p:spPr>
            <p:txBody>
              <a:bodyPr wrap="none">
                <a:spAutoFit/>
              </a:bodyPr>
              <a:lstStyle/>
              <a:p>
                <a:pPr latinLnBrk="0"/>
                <a:r>
                  <a:rPr lang="en-US">
                    <a:solidFill>
                      <a:prstClr val="black"/>
                    </a:solidFill>
                  </a:rPr>
                  <a:t>S</a:t>
                </a:r>
                <a:endParaRPr lang="ru-RU">
                  <a:solidFill>
                    <a:prstClr val="black"/>
                  </a:solidFill>
                </a:endParaRPr>
              </a:p>
            </p:txBody>
          </p:sp>
          <p:sp>
            <p:nvSpPr>
              <p:cNvPr id="43" name="Text Box 37">
                <a:extLst>
                  <a:ext uri="{FF2B5EF4-FFF2-40B4-BE49-F238E27FC236}">
                    <a16:creationId xmlns:a16="http://schemas.microsoft.com/office/drawing/2014/main" id="{2DF5B5EB-D44B-4496-988C-DD662A26D819}"/>
                  </a:ext>
                </a:extLst>
              </p:cNvPr>
              <p:cNvSpPr txBox="1">
                <a:spLocks noChangeArrowheads="1"/>
              </p:cNvSpPr>
              <p:nvPr/>
            </p:nvSpPr>
            <p:spPr bwMode="auto">
              <a:xfrm>
                <a:off x="2118" y="2873"/>
                <a:ext cx="231" cy="271"/>
              </a:xfrm>
              <a:prstGeom prst="rect">
                <a:avLst/>
              </a:prstGeom>
              <a:noFill/>
              <a:ln w="9525">
                <a:noFill/>
                <a:miter lim="800000"/>
                <a:headEnd/>
                <a:tailEnd/>
              </a:ln>
            </p:spPr>
            <p:txBody>
              <a:bodyPr wrap="none">
                <a:spAutoFit/>
              </a:bodyPr>
              <a:lstStyle/>
              <a:p>
                <a:pPr latinLnBrk="0"/>
                <a:r>
                  <a:rPr lang="en-US" sz="2200">
                    <a:solidFill>
                      <a:prstClr val="black"/>
                    </a:solidFill>
                  </a:rPr>
                  <a:t>N</a:t>
                </a:r>
                <a:endParaRPr lang="ru-RU" sz="2200">
                  <a:solidFill>
                    <a:prstClr val="black"/>
                  </a:solidFill>
                </a:endParaRPr>
              </a:p>
            </p:txBody>
          </p:sp>
        </p:grpSp>
        <p:grpSp>
          <p:nvGrpSpPr>
            <p:cNvPr id="24" name="Group 38">
              <a:extLst>
                <a:ext uri="{FF2B5EF4-FFF2-40B4-BE49-F238E27FC236}">
                  <a16:creationId xmlns:a16="http://schemas.microsoft.com/office/drawing/2014/main" id="{C0ACA031-16BE-446B-9257-7C2849F4A76E}"/>
                </a:ext>
              </a:extLst>
            </p:cNvPr>
            <p:cNvGrpSpPr>
              <a:grpSpLocks/>
            </p:cNvGrpSpPr>
            <p:nvPr/>
          </p:nvGrpSpPr>
          <p:grpSpPr bwMode="auto">
            <a:xfrm flipH="1" flipV="1">
              <a:off x="3696" y="3046"/>
              <a:ext cx="231" cy="503"/>
              <a:chOff x="2124" y="2640"/>
              <a:chExt cx="231" cy="503"/>
            </a:xfrm>
          </p:grpSpPr>
          <p:sp>
            <p:nvSpPr>
              <p:cNvPr id="36" name="Rectangle 39">
                <a:extLst>
                  <a:ext uri="{FF2B5EF4-FFF2-40B4-BE49-F238E27FC236}">
                    <a16:creationId xmlns:a16="http://schemas.microsoft.com/office/drawing/2014/main" id="{4F459591-CDDD-4B67-AE4C-237E50E5BDCE}"/>
                  </a:ext>
                </a:extLst>
              </p:cNvPr>
              <p:cNvSpPr>
                <a:spLocks noChangeArrowheads="1"/>
              </p:cNvSpPr>
              <p:nvPr/>
            </p:nvSpPr>
            <p:spPr bwMode="auto">
              <a:xfrm>
                <a:off x="2160" y="2640"/>
                <a:ext cx="144" cy="240"/>
              </a:xfrm>
              <a:prstGeom prst="rect">
                <a:avLst/>
              </a:prstGeom>
              <a:solidFill>
                <a:srgbClr val="FF0000"/>
              </a:solidFill>
              <a:ln w="9525">
                <a:solidFill>
                  <a:schemeClr val="tx1"/>
                </a:solidFill>
                <a:miter lim="800000"/>
                <a:headEnd/>
                <a:tailEnd/>
              </a:ln>
            </p:spPr>
            <p:txBody>
              <a:bodyPr rot="10800000" wrap="none" anchor="ctr"/>
              <a:lstStyle/>
              <a:p>
                <a:pPr latinLnBrk="0"/>
                <a:endParaRPr lang="ru-RU">
                  <a:solidFill>
                    <a:prstClr val="black"/>
                  </a:solidFill>
                </a:endParaRPr>
              </a:p>
            </p:txBody>
          </p:sp>
          <p:sp>
            <p:nvSpPr>
              <p:cNvPr id="37" name="Rectangle 40">
                <a:extLst>
                  <a:ext uri="{FF2B5EF4-FFF2-40B4-BE49-F238E27FC236}">
                    <a16:creationId xmlns:a16="http://schemas.microsoft.com/office/drawing/2014/main" id="{17E14C9F-477D-4ED4-AACD-BD32F017FA90}"/>
                  </a:ext>
                </a:extLst>
              </p:cNvPr>
              <p:cNvSpPr>
                <a:spLocks noChangeArrowheads="1"/>
              </p:cNvSpPr>
              <p:nvPr/>
            </p:nvSpPr>
            <p:spPr bwMode="auto">
              <a:xfrm>
                <a:off x="2160" y="2880"/>
                <a:ext cx="144" cy="240"/>
              </a:xfrm>
              <a:prstGeom prst="rect">
                <a:avLst/>
              </a:prstGeom>
              <a:solidFill>
                <a:srgbClr val="3366FF"/>
              </a:solidFill>
              <a:ln w="9525">
                <a:solidFill>
                  <a:schemeClr val="tx1"/>
                </a:solidFill>
                <a:miter lim="800000"/>
                <a:headEnd/>
                <a:tailEnd/>
              </a:ln>
            </p:spPr>
            <p:txBody>
              <a:bodyPr rot="10800000" wrap="none" anchor="ctr"/>
              <a:lstStyle/>
              <a:p>
                <a:pPr latinLnBrk="0"/>
                <a:endParaRPr lang="ru-RU">
                  <a:solidFill>
                    <a:prstClr val="black"/>
                  </a:solidFill>
                </a:endParaRPr>
              </a:p>
            </p:txBody>
          </p:sp>
          <p:sp>
            <p:nvSpPr>
              <p:cNvPr id="38" name="Text Box 41">
                <a:extLst>
                  <a:ext uri="{FF2B5EF4-FFF2-40B4-BE49-F238E27FC236}">
                    <a16:creationId xmlns:a16="http://schemas.microsoft.com/office/drawing/2014/main" id="{616CD60C-FF2B-4F9C-AC26-BBAADDC1595B}"/>
                  </a:ext>
                </a:extLst>
              </p:cNvPr>
              <p:cNvSpPr txBox="1">
                <a:spLocks noChangeArrowheads="1"/>
              </p:cNvSpPr>
              <p:nvPr/>
            </p:nvSpPr>
            <p:spPr bwMode="auto">
              <a:xfrm>
                <a:off x="2169" y="2647"/>
                <a:ext cx="183" cy="233"/>
              </a:xfrm>
              <a:prstGeom prst="rect">
                <a:avLst/>
              </a:prstGeom>
              <a:noFill/>
              <a:ln w="9525">
                <a:noFill/>
                <a:miter lim="800000"/>
                <a:headEnd/>
                <a:tailEnd/>
              </a:ln>
            </p:spPr>
            <p:txBody>
              <a:bodyPr wrap="none">
                <a:spAutoFit/>
              </a:bodyPr>
              <a:lstStyle/>
              <a:p>
                <a:pPr latinLnBrk="0"/>
                <a:r>
                  <a:rPr lang="en-US">
                    <a:solidFill>
                      <a:prstClr val="black"/>
                    </a:solidFill>
                  </a:rPr>
                  <a:t>S</a:t>
                </a:r>
                <a:endParaRPr lang="ru-RU">
                  <a:solidFill>
                    <a:prstClr val="black"/>
                  </a:solidFill>
                </a:endParaRPr>
              </a:p>
            </p:txBody>
          </p:sp>
          <p:sp>
            <p:nvSpPr>
              <p:cNvPr id="39" name="Text Box 42">
                <a:extLst>
                  <a:ext uri="{FF2B5EF4-FFF2-40B4-BE49-F238E27FC236}">
                    <a16:creationId xmlns:a16="http://schemas.microsoft.com/office/drawing/2014/main" id="{DE06188F-FD4B-465D-A166-9B9CA845A448}"/>
                  </a:ext>
                </a:extLst>
              </p:cNvPr>
              <p:cNvSpPr txBox="1">
                <a:spLocks noChangeArrowheads="1"/>
              </p:cNvSpPr>
              <p:nvPr/>
            </p:nvSpPr>
            <p:spPr bwMode="auto">
              <a:xfrm>
                <a:off x="2124" y="2872"/>
                <a:ext cx="231" cy="271"/>
              </a:xfrm>
              <a:prstGeom prst="rect">
                <a:avLst/>
              </a:prstGeom>
              <a:noFill/>
              <a:ln w="9525">
                <a:noFill/>
                <a:miter lim="800000"/>
                <a:headEnd/>
                <a:tailEnd/>
              </a:ln>
            </p:spPr>
            <p:txBody>
              <a:bodyPr wrap="none">
                <a:spAutoFit/>
              </a:bodyPr>
              <a:lstStyle/>
              <a:p>
                <a:pPr latinLnBrk="0"/>
                <a:r>
                  <a:rPr lang="en-US" sz="2200">
                    <a:solidFill>
                      <a:prstClr val="black"/>
                    </a:solidFill>
                  </a:rPr>
                  <a:t>N</a:t>
                </a:r>
                <a:endParaRPr lang="ru-RU" sz="2200">
                  <a:solidFill>
                    <a:prstClr val="black"/>
                  </a:solidFill>
                </a:endParaRPr>
              </a:p>
            </p:txBody>
          </p:sp>
        </p:grpSp>
        <p:sp>
          <p:nvSpPr>
            <p:cNvPr id="25" name="Arc 46">
              <a:extLst>
                <a:ext uri="{FF2B5EF4-FFF2-40B4-BE49-F238E27FC236}">
                  <a16:creationId xmlns:a16="http://schemas.microsoft.com/office/drawing/2014/main" id="{4B653EF0-F97F-4F6D-8248-2194522767B1}"/>
                </a:ext>
              </a:extLst>
            </p:cNvPr>
            <p:cNvSpPr>
              <a:spLocks/>
            </p:cNvSpPr>
            <p:nvPr/>
          </p:nvSpPr>
          <p:spPr bwMode="auto">
            <a:xfrm>
              <a:off x="2592" y="3168"/>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26" name="Arc 47">
              <a:extLst>
                <a:ext uri="{FF2B5EF4-FFF2-40B4-BE49-F238E27FC236}">
                  <a16:creationId xmlns:a16="http://schemas.microsoft.com/office/drawing/2014/main" id="{D694A867-12ED-499F-B81D-1B5D59C08D93}"/>
                </a:ext>
              </a:extLst>
            </p:cNvPr>
            <p:cNvSpPr>
              <a:spLocks/>
            </p:cNvSpPr>
            <p:nvPr/>
          </p:nvSpPr>
          <p:spPr bwMode="auto">
            <a:xfrm flipH="1">
              <a:off x="2400" y="3168"/>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27" name="Arc 48">
              <a:extLst>
                <a:ext uri="{FF2B5EF4-FFF2-40B4-BE49-F238E27FC236}">
                  <a16:creationId xmlns:a16="http://schemas.microsoft.com/office/drawing/2014/main" id="{2205039E-4641-4558-8BD5-31235EC06227}"/>
                </a:ext>
              </a:extLst>
            </p:cNvPr>
            <p:cNvSpPr>
              <a:spLocks/>
            </p:cNvSpPr>
            <p:nvPr/>
          </p:nvSpPr>
          <p:spPr bwMode="auto">
            <a:xfrm>
              <a:off x="2976" y="3168"/>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28" name="Arc 49">
              <a:extLst>
                <a:ext uri="{FF2B5EF4-FFF2-40B4-BE49-F238E27FC236}">
                  <a16:creationId xmlns:a16="http://schemas.microsoft.com/office/drawing/2014/main" id="{B7700899-B4F4-4B4B-9FAE-F70BA115EA58}"/>
                </a:ext>
              </a:extLst>
            </p:cNvPr>
            <p:cNvSpPr>
              <a:spLocks/>
            </p:cNvSpPr>
            <p:nvPr/>
          </p:nvSpPr>
          <p:spPr bwMode="auto">
            <a:xfrm flipH="1">
              <a:off x="2784" y="3168"/>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29" name="Arc 50">
              <a:extLst>
                <a:ext uri="{FF2B5EF4-FFF2-40B4-BE49-F238E27FC236}">
                  <a16:creationId xmlns:a16="http://schemas.microsoft.com/office/drawing/2014/main" id="{01A5ED06-BC09-4580-A006-0F6382C6C8B9}"/>
                </a:ext>
              </a:extLst>
            </p:cNvPr>
            <p:cNvSpPr>
              <a:spLocks/>
            </p:cNvSpPr>
            <p:nvPr/>
          </p:nvSpPr>
          <p:spPr bwMode="auto">
            <a:xfrm>
              <a:off x="3360" y="3168"/>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30" name="Arc 51">
              <a:extLst>
                <a:ext uri="{FF2B5EF4-FFF2-40B4-BE49-F238E27FC236}">
                  <a16:creationId xmlns:a16="http://schemas.microsoft.com/office/drawing/2014/main" id="{F60A6170-0B92-408C-805F-F25566DAAFCD}"/>
                </a:ext>
              </a:extLst>
            </p:cNvPr>
            <p:cNvSpPr>
              <a:spLocks/>
            </p:cNvSpPr>
            <p:nvPr/>
          </p:nvSpPr>
          <p:spPr bwMode="auto">
            <a:xfrm flipH="1">
              <a:off x="3168" y="3168"/>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31" name="Arc 52">
              <a:extLst>
                <a:ext uri="{FF2B5EF4-FFF2-40B4-BE49-F238E27FC236}">
                  <a16:creationId xmlns:a16="http://schemas.microsoft.com/office/drawing/2014/main" id="{D37AFC0E-84E1-43FE-A013-C48E19B12A03}"/>
                </a:ext>
              </a:extLst>
            </p:cNvPr>
            <p:cNvSpPr>
              <a:spLocks/>
            </p:cNvSpPr>
            <p:nvPr/>
          </p:nvSpPr>
          <p:spPr bwMode="auto">
            <a:xfrm>
              <a:off x="3216" y="3168"/>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32" name="Arc 53">
              <a:extLst>
                <a:ext uri="{FF2B5EF4-FFF2-40B4-BE49-F238E27FC236}">
                  <a16:creationId xmlns:a16="http://schemas.microsoft.com/office/drawing/2014/main" id="{5A2C5A24-DCCF-4860-81D7-308A1E0BAE9D}"/>
                </a:ext>
              </a:extLst>
            </p:cNvPr>
            <p:cNvSpPr>
              <a:spLocks/>
            </p:cNvSpPr>
            <p:nvPr/>
          </p:nvSpPr>
          <p:spPr bwMode="auto">
            <a:xfrm flipH="1">
              <a:off x="3032" y="3168"/>
              <a:ext cx="184" cy="336"/>
            </a:xfrm>
            <a:custGeom>
              <a:avLst/>
              <a:gdLst>
                <a:gd name="T0" fmla="*/ 0 w 20695"/>
                <a:gd name="T1" fmla="*/ 0 h 21600"/>
                <a:gd name="T2" fmla="*/ 0 w 20695"/>
                <a:gd name="T3" fmla="*/ 0 h 21600"/>
                <a:gd name="T4" fmla="*/ 0 w 20695"/>
                <a:gd name="T5" fmla="*/ 0 h 21600"/>
                <a:gd name="T6" fmla="*/ 0 60000 65536"/>
                <a:gd name="T7" fmla="*/ 0 60000 65536"/>
                <a:gd name="T8" fmla="*/ 0 60000 65536"/>
                <a:gd name="T9" fmla="*/ 0 w 20695"/>
                <a:gd name="T10" fmla="*/ 0 h 21600"/>
                <a:gd name="T11" fmla="*/ 20695 w 20695"/>
                <a:gd name="T12" fmla="*/ 21600 h 21600"/>
              </a:gdLst>
              <a:ahLst/>
              <a:cxnLst>
                <a:cxn ang="T6">
                  <a:pos x="T0" y="T1"/>
                </a:cxn>
                <a:cxn ang="T7">
                  <a:pos x="T2" y="T3"/>
                </a:cxn>
                <a:cxn ang="T8">
                  <a:pos x="T4" y="T5"/>
                </a:cxn>
              </a:cxnLst>
              <a:rect l="T9" t="T10" r="T11" b="T12"/>
              <a:pathLst>
                <a:path w="20695" h="21600" fill="none" extrusionOk="0">
                  <a:moveTo>
                    <a:pt x="-1" y="0"/>
                  </a:moveTo>
                  <a:cubicBezTo>
                    <a:pt x="9546" y="0"/>
                    <a:pt x="17961" y="6267"/>
                    <a:pt x="20695" y="15413"/>
                  </a:cubicBezTo>
                </a:path>
                <a:path w="20695" h="21600" stroke="0" extrusionOk="0">
                  <a:moveTo>
                    <a:pt x="-1" y="0"/>
                  </a:moveTo>
                  <a:cubicBezTo>
                    <a:pt x="9546" y="0"/>
                    <a:pt x="17961" y="6267"/>
                    <a:pt x="20695" y="15413"/>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33" name="Arc 54">
              <a:extLst>
                <a:ext uri="{FF2B5EF4-FFF2-40B4-BE49-F238E27FC236}">
                  <a16:creationId xmlns:a16="http://schemas.microsoft.com/office/drawing/2014/main" id="{4FCEA59D-B69C-4107-AA7E-5AFAECA046BE}"/>
                </a:ext>
              </a:extLst>
            </p:cNvPr>
            <p:cNvSpPr>
              <a:spLocks/>
            </p:cNvSpPr>
            <p:nvPr/>
          </p:nvSpPr>
          <p:spPr bwMode="auto">
            <a:xfrm flipH="1">
              <a:off x="3552" y="3194"/>
              <a:ext cx="192" cy="310"/>
            </a:xfrm>
            <a:custGeom>
              <a:avLst/>
              <a:gdLst>
                <a:gd name="T0" fmla="*/ 0 w 21600"/>
                <a:gd name="T1" fmla="*/ 0 h 19892"/>
                <a:gd name="T2" fmla="*/ 0 w 21600"/>
                <a:gd name="T3" fmla="*/ 0 h 19892"/>
                <a:gd name="T4" fmla="*/ 0 w 21600"/>
                <a:gd name="T5" fmla="*/ 0 h 19892"/>
                <a:gd name="T6" fmla="*/ 0 60000 65536"/>
                <a:gd name="T7" fmla="*/ 0 60000 65536"/>
                <a:gd name="T8" fmla="*/ 0 60000 65536"/>
                <a:gd name="T9" fmla="*/ 0 w 21600"/>
                <a:gd name="T10" fmla="*/ 0 h 19892"/>
                <a:gd name="T11" fmla="*/ 21600 w 21600"/>
                <a:gd name="T12" fmla="*/ 19892 h 19892"/>
              </a:gdLst>
              <a:ahLst/>
              <a:cxnLst>
                <a:cxn ang="T6">
                  <a:pos x="T0" y="T1"/>
                </a:cxn>
                <a:cxn ang="T7">
                  <a:pos x="T2" y="T3"/>
                </a:cxn>
                <a:cxn ang="T8">
                  <a:pos x="T4" y="T5"/>
                </a:cxn>
              </a:cxnLst>
              <a:rect l="T9" t="T10" r="T11" b="T12"/>
              <a:pathLst>
                <a:path w="21600" h="19892" fill="none" extrusionOk="0">
                  <a:moveTo>
                    <a:pt x="8418" y="0"/>
                  </a:moveTo>
                  <a:cubicBezTo>
                    <a:pt x="16408" y="3381"/>
                    <a:pt x="21600" y="11215"/>
                    <a:pt x="21600" y="19892"/>
                  </a:cubicBezTo>
                </a:path>
                <a:path w="21600" h="19892" stroke="0" extrusionOk="0">
                  <a:moveTo>
                    <a:pt x="8418" y="0"/>
                  </a:moveTo>
                  <a:cubicBezTo>
                    <a:pt x="16408" y="3381"/>
                    <a:pt x="21600" y="11215"/>
                    <a:pt x="21600" y="19892"/>
                  </a:cubicBezTo>
                  <a:lnTo>
                    <a:pt x="0" y="19892"/>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34" name="Arc 55">
              <a:extLst>
                <a:ext uri="{FF2B5EF4-FFF2-40B4-BE49-F238E27FC236}">
                  <a16:creationId xmlns:a16="http://schemas.microsoft.com/office/drawing/2014/main" id="{A2FA4D27-0486-4605-906D-3445B38D2362}"/>
                </a:ext>
              </a:extLst>
            </p:cNvPr>
            <p:cNvSpPr>
              <a:spLocks/>
            </p:cNvSpPr>
            <p:nvPr/>
          </p:nvSpPr>
          <p:spPr bwMode="auto">
            <a:xfrm flipH="1">
              <a:off x="3407" y="3168"/>
              <a:ext cx="259" cy="336"/>
            </a:xfrm>
            <a:custGeom>
              <a:avLst/>
              <a:gdLst>
                <a:gd name="T0" fmla="*/ 0 w 29116"/>
                <a:gd name="T1" fmla="*/ 0 h 21600"/>
                <a:gd name="T2" fmla="*/ 0 w 29116"/>
                <a:gd name="T3" fmla="*/ 0 h 21600"/>
                <a:gd name="T4" fmla="*/ 0 w 29116"/>
                <a:gd name="T5" fmla="*/ 0 h 21600"/>
                <a:gd name="T6" fmla="*/ 0 60000 65536"/>
                <a:gd name="T7" fmla="*/ 0 60000 65536"/>
                <a:gd name="T8" fmla="*/ 0 60000 65536"/>
                <a:gd name="T9" fmla="*/ 0 w 29116"/>
                <a:gd name="T10" fmla="*/ 0 h 21600"/>
                <a:gd name="T11" fmla="*/ 29116 w 29116"/>
                <a:gd name="T12" fmla="*/ 21600 h 21600"/>
              </a:gdLst>
              <a:ahLst/>
              <a:cxnLst>
                <a:cxn ang="T6">
                  <a:pos x="T0" y="T1"/>
                </a:cxn>
                <a:cxn ang="T7">
                  <a:pos x="T2" y="T3"/>
                </a:cxn>
                <a:cxn ang="T8">
                  <a:pos x="T4" y="T5"/>
                </a:cxn>
              </a:cxnLst>
              <a:rect l="T9" t="T10" r="T11" b="T12"/>
              <a:pathLst>
                <a:path w="29116" h="21600" fill="none" extrusionOk="0">
                  <a:moveTo>
                    <a:pt x="-1" y="1349"/>
                  </a:moveTo>
                  <a:cubicBezTo>
                    <a:pt x="2405" y="457"/>
                    <a:pt x="4950" y="-1"/>
                    <a:pt x="7516" y="0"/>
                  </a:cubicBezTo>
                  <a:cubicBezTo>
                    <a:pt x="19445" y="0"/>
                    <a:pt x="29116" y="9670"/>
                    <a:pt x="29116" y="21600"/>
                  </a:cubicBezTo>
                </a:path>
                <a:path w="29116" h="21600" stroke="0" extrusionOk="0">
                  <a:moveTo>
                    <a:pt x="-1" y="1349"/>
                  </a:moveTo>
                  <a:cubicBezTo>
                    <a:pt x="2405" y="457"/>
                    <a:pt x="4950" y="-1"/>
                    <a:pt x="7516" y="0"/>
                  </a:cubicBezTo>
                  <a:cubicBezTo>
                    <a:pt x="19445" y="0"/>
                    <a:pt x="29116" y="9670"/>
                    <a:pt x="29116" y="21600"/>
                  </a:cubicBezTo>
                  <a:lnTo>
                    <a:pt x="7516"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35" name="Oval 56">
              <a:extLst>
                <a:ext uri="{FF2B5EF4-FFF2-40B4-BE49-F238E27FC236}">
                  <a16:creationId xmlns:a16="http://schemas.microsoft.com/office/drawing/2014/main" id="{8F138AE6-6DA6-4FBC-95E9-8386F2E90971}"/>
                </a:ext>
              </a:extLst>
            </p:cNvPr>
            <p:cNvSpPr>
              <a:spLocks noChangeArrowheads="1"/>
            </p:cNvSpPr>
            <p:nvPr/>
          </p:nvSpPr>
          <p:spPr bwMode="auto">
            <a:xfrm>
              <a:off x="3017" y="3360"/>
              <a:ext cx="48" cy="48"/>
            </a:xfrm>
            <a:prstGeom prst="ellipse">
              <a:avLst/>
            </a:prstGeom>
            <a:solidFill>
              <a:srgbClr val="FF0000"/>
            </a:solidFill>
            <a:ln w="9525">
              <a:solidFill>
                <a:srgbClr val="FF0000"/>
              </a:solidFill>
              <a:round/>
              <a:headEnd/>
              <a:tailEnd/>
            </a:ln>
          </p:spPr>
          <p:txBody>
            <a:bodyPr wrap="none" anchor="ctr"/>
            <a:lstStyle/>
            <a:p>
              <a:pPr latinLnBrk="0"/>
              <a:endParaRPr lang="ru-RU">
                <a:solidFill>
                  <a:prstClr val="black"/>
                </a:solidFill>
              </a:endParaRPr>
            </a:p>
          </p:txBody>
        </p:sp>
      </p:grpSp>
      <p:sp>
        <p:nvSpPr>
          <p:cNvPr id="56" name="Line 78">
            <a:extLst>
              <a:ext uri="{FF2B5EF4-FFF2-40B4-BE49-F238E27FC236}">
                <a16:creationId xmlns:a16="http://schemas.microsoft.com/office/drawing/2014/main" id="{B6669178-4D6E-4D70-89E7-AA8A7A116645}"/>
              </a:ext>
            </a:extLst>
          </p:cNvPr>
          <p:cNvSpPr>
            <a:spLocks noChangeShapeType="1"/>
          </p:cNvSpPr>
          <p:nvPr/>
        </p:nvSpPr>
        <p:spPr bwMode="auto">
          <a:xfrm flipH="1">
            <a:off x="3428025" y="2022022"/>
            <a:ext cx="1676400" cy="491982"/>
          </a:xfrm>
          <a:prstGeom prst="line">
            <a:avLst/>
          </a:prstGeom>
          <a:noFill/>
          <a:ln w="9525">
            <a:solidFill>
              <a:schemeClr val="tx1"/>
            </a:solidFill>
            <a:round/>
            <a:headEnd/>
            <a:tailEnd type="triangle" w="med" len="med"/>
          </a:ln>
        </p:spPr>
        <p:txBody>
          <a:bodyPr/>
          <a:lstStyle/>
          <a:p>
            <a:pPr latinLnBrk="0"/>
            <a:endParaRPr lang="ru-RU">
              <a:solidFill>
                <a:prstClr val="black"/>
              </a:solidFill>
            </a:endParaRPr>
          </a:p>
        </p:txBody>
      </p:sp>
      <p:sp>
        <p:nvSpPr>
          <p:cNvPr id="57" name="Line 79">
            <a:extLst>
              <a:ext uri="{FF2B5EF4-FFF2-40B4-BE49-F238E27FC236}">
                <a16:creationId xmlns:a16="http://schemas.microsoft.com/office/drawing/2014/main" id="{466486F8-829D-44A4-8699-3EC2E039DF73}"/>
              </a:ext>
            </a:extLst>
          </p:cNvPr>
          <p:cNvSpPr>
            <a:spLocks noChangeShapeType="1"/>
          </p:cNvSpPr>
          <p:nvPr/>
        </p:nvSpPr>
        <p:spPr bwMode="auto">
          <a:xfrm>
            <a:off x="6550639" y="2222046"/>
            <a:ext cx="6350" cy="765175"/>
          </a:xfrm>
          <a:prstGeom prst="line">
            <a:avLst/>
          </a:prstGeom>
          <a:noFill/>
          <a:ln w="9525">
            <a:solidFill>
              <a:schemeClr val="tx1"/>
            </a:solidFill>
            <a:round/>
            <a:headEnd/>
            <a:tailEnd type="triangle" w="med" len="med"/>
          </a:ln>
        </p:spPr>
        <p:txBody>
          <a:bodyPr/>
          <a:lstStyle/>
          <a:p>
            <a:pPr latinLnBrk="0"/>
            <a:endParaRPr lang="ru-RU">
              <a:solidFill>
                <a:prstClr val="black"/>
              </a:solidFill>
            </a:endParaRPr>
          </a:p>
        </p:txBody>
      </p:sp>
      <p:sp>
        <p:nvSpPr>
          <p:cNvPr id="58" name="Line 80">
            <a:extLst>
              <a:ext uri="{FF2B5EF4-FFF2-40B4-BE49-F238E27FC236}">
                <a16:creationId xmlns:a16="http://schemas.microsoft.com/office/drawing/2014/main" id="{2230C593-F5A5-49C0-A57F-8F0CE6E69663}"/>
              </a:ext>
            </a:extLst>
          </p:cNvPr>
          <p:cNvSpPr>
            <a:spLocks noChangeShapeType="1"/>
          </p:cNvSpPr>
          <p:nvPr/>
        </p:nvSpPr>
        <p:spPr bwMode="auto">
          <a:xfrm>
            <a:off x="7946342" y="2064882"/>
            <a:ext cx="1447800" cy="990600"/>
          </a:xfrm>
          <a:prstGeom prst="line">
            <a:avLst/>
          </a:prstGeom>
          <a:noFill/>
          <a:ln w="9525">
            <a:solidFill>
              <a:schemeClr val="tx1"/>
            </a:solidFill>
            <a:round/>
            <a:headEnd/>
            <a:tailEnd type="triangle" w="med" len="med"/>
          </a:ln>
        </p:spPr>
        <p:txBody>
          <a:bodyPr/>
          <a:lstStyle/>
          <a:p>
            <a:pPr latinLnBrk="0"/>
            <a:endParaRPr lang="ru-RU">
              <a:solidFill>
                <a:prstClr val="black"/>
              </a:solidFill>
            </a:endParaRPr>
          </a:p>
        </p:txBody>
      </p:sp>
      <p:grpSp>
        <p:nvGrpSpPr>
          <p:cNvPr id="59" name="Группа 58">
            <a:extLst>
              <a:ext uri="{FF2B5EF4-FFF2-40B4-BE49-F238E27FC236}">
                <a16:creationId xmlns:a16="http://schemas.microsoft.com/office/drawing/2014/main" id="{262EC820-C7D7-4BF0-BEFD-D13EAF42534A}"/>
              </a:ext>
            </a:extLst>
          </p:cNvPr>
          <p:cNvGrpSpPr/>
          <p:nvPr/>
        </p:nvGrpSpPr>
        <p:grpSpPr>
          <a:xfrm>
            <a:off x="8344515" y="3091201"/>
            <a:ext cx="2225675" cy="1143000"/>
            <a:chOff x="7723381" y="4066125"/>
            <a:chExt cx="2225675" cy="1143000"/>
          </a:xfrm>
        </p:grpSpPr>
        <p:grpSp>
          <p:nvGrpSpPr>
            <p:cNvPr id="60" name="Group 77">
              <a:extLst>
                <a:ext uri="{FF2B5EF4-FFF2-40B4-BE49-F238E27FC236}">
                  <a16:creationId xmlns:a16="http://schemas.microsoft.com/office/drawing/2014/main" id="{40EDB94A-1DFF-41C1-AB2B-785FBB9AFC85}"/>
                </a:ext>
              </a:extLst>
            </p:cNvPr>
            <p:cNvGrpSpPr>
              <a:grpSpLocks/>
            </p:cNvGrpSpPr>
            <p:nvPr/>
          </p:nvGrpSpPr>
          <p:grpSpPr bwMode="auto">
            <a:xfrm>
              <a:off x="7815456" y="4066125"/>
              <a:ext cx="2133600" cy="1143000"/>
              <a:chOff x="4272" y="3024"/>
              <a:chExt cx="1344" cy="720"/>
            </a:xfrm>
          </p:grpSpPr>
          <p:sp>
            <p:nvSpPr>
              <p:cNvPr id="66" name="Rectangle 57" descr="Широкий диагональный 2">
                <a:extLst>
                  <a:ext uri="{FF2B5EF4-FFF2-40B4-BE49-F238E27FC236}">
                    <a16:creationId xmlns:a16="http://schemas.microsoft.com/office/drawing/2014/main" id="{A912722B-4778-4341-B3B3-F90B2ED01CDE}"/>
                  </a:ext>
                </a:extLst>
              </p:cNvPr>
              <p:cNvSpPr>
                <a:spLocks noChangeArrowheads="1"/>
              </p:cNvSpPr>
              <p:nvPr/>
            </p:nvSpPr>
            <p:spPr bwMode="auto">
              <a:xfrm>
                <a:off x="4272" y="3648"/>
                <a:ext cx="1344" cy="96"/>
              </a:xfrm>
              <a:prstGeom prst="rect">
                <a:avLst/>
              </a:prstGeom>
              <a:pattFill prst="wdUpDiag">
                <a:fgClr>
                  <a:srgbClr val="000000"/>
                </a:fgClr>
                <a:bgClr>
                  <a:schemeClr val="bg1"/>
                </a:bgClr>
              </a:pattFill>
              <a:ln w="9525">
                <a:noFill/>
                <a:miter lim="800000"/>
                <a:headEnd/>
                <a:tailEnd/>
              </a:ln>
            </p:spPr>
            <p:txBody>
              <a:bodyPr wrap="none" anchor="ctr"/>
              <a:lstStyle/>
              <a:p>
                <a:pPr latinLnBrk="0"/>
                <a:endParaRPr lang="ru-RU">
                  <a:solidFill>
                    <a:prstClr val="black"/>
                  </a:solidFill>
                </a:endParaRPr>
              </a:p>
            </p:txBody>
          </p:sp>
          <p:sp>
            <p:nvSpPr>
              <p:cNvPr id="67" name="Line 58">
                <a:extLst>
                  <a:ext uri="{FF2B5EF4-FFF2-40B4-BE49-F238E27FC236}">
                    <a16:creationId xmlns:a16="http://schemas.microsoft.com/office/drawing/2014/main" id="{146D7DBE-2251-4BFE-A7E8-842190B82384}"/>
                  </a:ext>
                </a:extLst>
              </p:cNvPr>
              <p:cNvSpPr>
                <a:spLocks noChangeShapeType="1"/>
              </p:cNvSpPr>
              <p:nvPr/>
            </p:nvSpPr>
            <p:spPr bwMode="auto">
              <a:xfrm>
                <a:off x="4272" y="3648"/>
                <a:ext cx="1344" cy="0"/>
              </a:xfrm>
              <a:prstGeom prst="line">
                <a:avLst/>
              </a:prstGeom>
              <a:noFill/>
              <a:ln w="25400">
                <a:solidFill>
                  <a:schemeClr val="tx1"/>
                </a:solidFill>
                <a:round/>
                <a:headEnd/>
                <a:tailEnd/>
              </a:ln>
            </p:spPr>
            <p:txBody>
              <a:bodyPr/>
              <a:lstStyle/>
              <a:p>
                <a:pPr latinLnBrk="0"/>
                <a:endParaRPr lang="ru-RU">
                  <a:solidFill>
                    <a:prstClr val="black"/>
                  </a:solidFill>
                </a:endParaRPr>
              </a:p>
            </p:txBody>
          </p:sp>
          <p:grpSp>
            <p:nvGrpSpPr>
              <p:cNvPr id="68" name="Group 62">
                <a:extLst>
                  <a:ext uri="{FF2B5EF4-FFF2-40B4-BE49-F238E27FC236}">
                    <a16:creationId xmlns:a16="http://schemas.microsoft.com/office/drawing/2014/main" id="{32B85C1C-2B6B-49F5-B529-2D1DEE64EB64}"/>
                  </a:ext>
                </a:extLst>
              </p:cNvPr>
              <p:cNvGrpSpPr>
                <a:grpSpLocks/>
              </p:cNvGrpSpPr>
              <p:nvPr/>
            </p:nvGrpSpPr>
            <p:grpSpPr bwMode="auto">
              <a:xfrm>
                <a:off x="4464" y="3024"/>
                <a:ext cx="192" cy="624"/>
                <a:chOff x="4464" y="3024"/>
                <a:chExt cx="192" cy="624"/>
              </a:xfrm>
            </p:grpSpPr>
            <p:sp>
              <p:nvSpPr>
                <p:cNvPr id="81" name="Arc 59">
                  <a:extLst>
                    <a:ext uri="{FF2B5EF4-FFF2-40B4-BE49-F238E27FC236}">
                      <a16:creationId xmlns:a16="http://schemas.microsoft.com/office/drawing/2014/main" id="{B898C5F3-42F0-4206-88E8-B74C0F0FD087}"/>
                    </a:ext>
                  </a:extLst>
                </p:cNvPr>
                <p:cNvSpPr>
                  <a:spLocks/>
                </p:cNvSpPr>
                <p:nvPr/>
              </p:nvSpPr>
              <p:spPr bwMode="auto">
                <a:xfrm>
                  <a:off x="4560"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82" name="Arc 60">
                  <a:extLst>
                    <a:ext uri="{FF2B5EF4-FFF2-40B4-BE49-F238E27FC236}">
                      <a16:creationId xmlns:a16="http://schemas.microsoft.com/office/drawing/2014/main" id="{900E16FB-C960-46BF-BC7E-D0167DED345D}"/>
                    </a:ext>
                  </a:extLst>
                </p:cNvPr>
                <p:cNvSpPr>
                  <a:spLocks/>
                </p:cNvSpPr>
                <p:nvPr/>
              </p:nvSpPr>
              <p:spPr bwMode="auto">
                <a:xfrm flipH="1">
                  <a:off x="4464"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83" name="Line 61">
                  <a:extLst>
                    <a:ext uri="{FF2B5EF4-FFF2-40B4-BE49-F238E27FC236}">
                      <a16:creationId xmlns:a16="http://schemas.microsoft.com/office/drawing/2014/main" id="{63276684-E8C8-425C-AD41-00025269E7D8}"/>
                    </a:ext>
                  </a:extLst>
                </p:cNvPr>
                <p:cNvSpPr>
                  <a:spLocks noChangeShapeType="1"/>
                </p:cNvSpPr>
                <p:nvPr/>
              </p:nvSpPr>
              <p:spPr bwMode="auto">
                <a:xfrm>
                  <a:off x="4643" y="3312"/>
                  <a:ext cx="0" cy="48"/>
                </a:xfrm>
                <a:prstGeom prst="line">
                  <a:avLst/>
                </a:prstGeom>
                <a:noFill/>
                <a:ln w="9525">
                  <a:solidFill>
                    <a:srgbClr val="FF0000"/>
                  </a:solidFill>
                  <a:round/>
                  <a:headEnd/>
                  <a:tailEnd type="arrow" w="med" len="med"/>
                </a:ln>
              </p:spPr>
              <p:txBody>
                <a:bodyPr/>
                <a:lstStyle/>
                <a:p>
                  <a:pPr latinLnBrk="0"/>
                  <a:endParaRPr lang="ru-RU">
                    <a:solidFill>
                      <a:prstClr val="black"/>
                    </a:solidFill>
                  </a:endParaRPr>
                </a:p>
              </p:txBody>
            </p:sp>
          </p:grpSp>
          <p:grpSp>
            <p:nvGrpSpPr>
              <p:cNvPr id="69" name="Group 63">
                <a:extLst>
                  <a:ext uri="{FF2B5EF4-FFF2-40B4-BE49-F238E27FC236}">
                    <a16:creationId xmlns:a16="http://schemas.microsoft.com/office/drawing/2014/main" id="{34013A22-70B7-4BDF-A5FA-656CB55F863D}"/>
                  </a:ext>
                </a:extLst>
              </p:cNvPr>
              <p:cNvGrpSpPr>
                <a:grpSpLocks/>
              </p:cNvGrpSpPr>
              <p:nvPr/>
            </p:nvGrpSpPr>
            <p:grpSpPr bwMode="auto">
              <a:xfrm>
                <a:off x="4656" y="3024"/>
                <a:ext cx="192" cy="624"/>
                <a:chOff x="4464" y="3024"/>
                <a:chExt cx="192" cy="624"/>
              </a:xfrm>
            </p:grpSpPr>
            <p:sp>
              <p:nvSpPr>
                <p:cNvPr id="78" name="Arc 64">
                  <a:extLst>
                    <a:ext uri="{FF2B5EF4-FFF2-40B4-BE49-F238E27FC236}">
                      <a16:creationId xmlns:a16="http://schemas.microsoft.com/office/drawing/2014/main" id="{AF500D82-AB06-4158-83B0-34CEFD12C3E9}"/>
                    </a:ext>
                  </a:extLst>
                </p:cNvPr>
                <p:cNvSpPr>
                  <a:spLocks/>
                </p:cNvSpPr>
                <p:nvPr/>
              </p:nvSpPr>
              <p:spPr bwMode="auto">
                <a:xfrm>
                  <a:off x="4560"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79" name="Arc 65">
                  <a:extLst>
                    <a:ext uri="{FF2B5EF4-FFF2-40B4-BE49-F238E27FC236}">
                      <a16:creationId xmlns:a16="http://schemas.microsoft.com/office/drawing/2014/main" id="{27285E68-9847-4585-BB8F-BE43BB42E07F}"/>
                    </a:ext>
                  </a:extLst>
                </p:cNvPr>
                <p:cNvSpPr>
                  <a:spLocks/>
                </p:cNvSpPr>
                <p:nvPr/>
              </p:nvSpPr>
              <p:spPr bwMode="auto">
                <a:xfrm flipH="1">
                  <a:off x="4464"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80" name="Line 66">
                  <a:extLst>
                    <a:ext uri="{FF2B5EF4-FFF2-40B4-BE49-F238E27FC236}">
                      <a16:creationId xmlns:a16="http://schemas.microsoft.com/office/drawing/2014/main" id="{6E4579E2-4A29-464A-AA5E-33E01CDAB25A}"/>
                    </a:ext>
                  </a:extLst>
                </p:cNvPr>
                <p:cNvSpPr>
                  <a:spLocks noChangeShapeType="1"/>
                </p:cNvSpPr>
                <p:nvPr/>
              </p:nvSpPr>
              <p:spPr bwMode="auto">
                <a:xfrm>
                  <a:off x="4643" y="3312"/>
                  <a:ext cx="0" cy="48"/>
                </a:xfrm>
                <a:prstGeom prst="line">
                  <a:avLst/>
                </a:prstGeom>
                <a:noFill/>
                <a:ln w="9525">
                  <a:solidFill>
                    <a:srgbClr val="FF0000"/>
                  </a:solidFill>
                  <a:round/>
                  <a:headEnd/>
                  <a:tailEnd type="arrow" w="med" len="med"/>
                </a:ln>
              </p:spPr>
              <p:txBody>
                <a:bodyPr/>
                <a:lstStyle/>
                <a:p>
                  <a:pPr latinLnBrk="0"/>
                  <a:endParaRPr lang="ru-RU">
                    <a:solidFill>
                      <a:prstClr val="black"/>
                    </a:solidFill>
                  </a:endParaRPr>
                </a:p>
              </p:txBody>
            </p:sp>
          </p:grpSp>
          <p:grpSp>
            <p:nvGrpSpPr>
              <p:cNvPr id="70" name="Group 67">
                <a:extLst>
                  <a:ext uri="{FF2B5EF4-FFF2-40B4-BE49-F238E27FC236}">
                    <a16:creationId xmlns:a16="http://schemas.microsoft.com/office/drawing/2014/main" id="{22C93BAE-144A-4809-B227-ED322002062B}"/>
                  </a:ext>
                </a:extLst>
              </p:cNvPr>
              <p:cNvGrpSpPr>
                <a:grpSpLocks/>
              </p:cNvGrpSpPr>
              <p:nvPr/>
            </p:nvGrpSpPr>
            <p:grpSpPr bwMode="auto">
              <a:xfrm>
                <a:off x="4848" y="3024"/>
                <a:ext cx="192" cy="624"/>
                <a:chOff x="4464" y="3024"/>
                <a:chExt cx="192" cy="624"/>
              </a:xfrm>
            </p:grpSpPr>
            <p:sp>
              <p:nvSpPr>
                <p:cNvPr id="75" name="Arc 68">
                  <a:extLst>
                    <a:ext uri="{FF2B5EF4-FFF2-40B4-BE49-F238E27FC236}">
                      <a16:creationId xmlns:a16="http://schemas.microsoft.com/office/drawing/2014/main" id="{7F138DE7-7A7B-4E1F-9827-BC28400FE078}"/>
                    </a:ext>
                  </a:extLst>
                </p:cNvPr>
                <p:cNvSpPr>
                  <a:spLocks/>
                </p:cNvSpPr>
                <p:nvPr/>
              </p:nvSpPr>
              <p:spPr bwMode="auto">
                <a:xfrm>
                  <a:off x="4560"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76" name="Arc 69">
                  <a:extLst>
                    <a:ext uri="{FF2B5EF4-FFF2-40B4-BE49-F238E27FC236}">
                      <a16:creationId xmlns:a16="http://schemas.microsoft.com/office/drawing/2014/main" id="{A0DF4004-AC96-4E50-9406-705E5B3809C2}"/>
                    </a:ext>
                  </a:extLst>
                </p:cNvPr>
                <p:cNvSpPr>
                  <a:spLocks/>
                </p:cNvSpPr>
                <p:nvPr/>
              </p:nvSpPr>
              <p:spPr bwMode="auto">
                <a:xfrm flipH="1">
                  <a:off x="4464"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77" name="Line 70">
                  <a:extLst>
                    <a:ext uri="{FF2B5EF4-FFF2-40B4-BE49-F238E27FC236}">
                      <a16:creationId xmlns:a16="http://schemas.microsoft.com/office/drawing/2014/main" id="{DC6FD1AE-A221-4D29-B42E-60DB61A4FD6E}"/>
                    </a:ext>
                  </a:extLst>
                </p:cNvPr>
                <p:cNvSpPr>
                  <a:spLocks noChangeShapeType="1"/>
                </p:cNvSpPr>
                <p:nvPr/>
              </p:nvSpPr>
              <p:spPr bwMode="auto">
                <a:xfrm>
                  <a:off x="4643" y="3312"/>
                  <a:ext cx="0" cy="48"/>
                </a:xfrm>
                <a:prstGeom prst="line">
                  <a:avLst/>
                </a:prstGeom>
                <a:noFill/>
                <a:ln w="9525">
                  <a:solidFill>
                    <a:srgbClr val="FF0000"/>
                  </a:solidFill>
                  <a:round/>
                  <a:headEnd/>
                  <a:tailEnd type="arrow" w="med" len="med"/>
                </a:ln>
              </p:spPr>
              <p:txBody>
                <a:bodyPr/>
                <a:lstStyle/>
                <a:p>
                  <a:pPr latinLnBrk="0"/>
                  <a:endParaRPr lang="ru-RU">
                    <a:solidFill>
                      <a:prstClr val="black"/>
                    </a:solidFill>
                  </a:endParaRPr>
                </a:p>
              </p:txBody>
            </p:sp>
          </p:grpSp>
          <p:sp>
            <p:nvSpPr>
              <p:cNvPr id="71" name="Arc 72">
                <a:extLst>
                  <a:ext uri="{FF2B5EF4-FFF2-40B4-BE49-F238E27FC236}">
                    <a16:creationId xmlns:a16="http://schemas.microsoft.com/office/drawing/2014/main" id="{179F7982-D1AC-4BFC-B16C-EC9E101C50C0}"/>
                  </a:ext>
                </a:extLst>
              </p:cNvPr>
              <p:cNvSpPr>
                <a:spLocks/>
              </p:cNvSpPr>
              <p:nvPr/>
            </p:nvSpPr>
            <p:spPr bwMode="auto">
              <a:xfrm>
                <a:off x="5136" y="3025"/>
                <a:ext cx="85" cy="624"/>
              </a:xfrm>
              <a:custGeom>
                <a:avLst/>
                <a:gdLst>
                  <a:gd name="T0" fmla="*/ 0 w 19116"/>
                  <a:gd name="T1" fmla="*/ 0 h 21600"/>
                  <a:gd name="T2" fmla="*/ 0 w 19116"/>
                  <a:gd name="T3" fmla="*/ 0 h 21600"/>
                  <a:gd name="T4" fmla="*/ 0 w 19116"/>
                  <a:gd name="T5" fmla="*/ 0 h 21600"/>
                  <a:gd name="T6" fmla="*/ 0 60000 65536"/>
                  <a:gd name="T7" fmla="*/ 0 60000 65536"/>
                  <a:gd name="T8" fmla="*/ 0 60000 65536"/>
                  <a:gd name="T9" fmla="*/ 0 w 19116"/>
                  <a:gd name="T10" fmla="*/ 0 h 21600"/>
                  <a:gd name="T11" fmla="*/ 19116 w 19116"/>
                  <a:gd name="T12" fmla="*/ 21600 h 21600"/>
                </a:gdLst>
                <a:ahLst/>
                <a:cxnLst>
                  <a:cxn ang="T6">
                    <a:pos x="T0" y="T1"/>
                  </a:cxn>
                  <a:cxn ang="T7">
                    <a:pos x="T2" y="T3"/>
                  </a:cxn>
                  <a:cxn ang="T8">
                    <a:pos x="T4" y="T5"/>
                  </a:cxn>
                </a:cxnLst>
                <a:rect l="T9" t="T10" r="T11" b="T12"/>
                <a:pathLst>
                  <a:path w="19116" h="21600" fill="none" extrusionOk="0">
                    <a:moveTo>
                      <a:pt x="-1" y="0"/>
                    </a:moveTo>
                    <a:cubicBezTo>
                      <a:pt x="8020" y="0"/>
                      <a:pt x="15381" y="4444"/>
                      <a:pt x="19115" y="11543"/>
                    </a:cubicBezTo>
                  </a:path>
                  <a:path w="19116" h="21600" stroke="0" extrusionOk="0">
                    <a:moveTo>
                      <a:pt x="-1" y="0"/>
                    </a:moveTo>
                    <a:cubicBezTo>
                      <a:pt x="8020" y="0"/>
                      <a:pt x="15381" y="4444"/>
                      <a:pt x="19115" y="11543"/>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72" name="Arc 73">
                <a:extLst>
                  <a:ext uri="{FF2B5EF4-FFF2-40B4-BE49-F238E27FC236}">
                    <a16:creationId xmlns:a16="http://schemas.microsoft.com/office/drawing/2014/main" id="{560AF6CB-C0C7-4A76-BE46-5D0E8C9684DA}"/>
                  </a:ext>
                </a:extLst>
              </p:cNvPr>
              <p:cNvSpPr>
                <a:spLocks/>
              </p:cNvSpPr>
              <p:nvPr/>
            </p:nvSpPr>
            <p:spPr bwMode="auto">
              <a:xfrm flipH="1">
                <a:off x="5040"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73" name="Line 74">
                <a:extLst>
                  <a:ext uri="{FF2B5EF4-FFF2-40B4-BE49-F238E27FC236}">
                    <a16:creationId xmlns:a16="http://schemas.microsoft.com/office/drawing/2014/main" id="{8C41F30D-5A78-4725-A672-CBFC278E53C8}"/>
                  </a:ext>
                </a:extLst>
              </p:cNvPr>
              <p:cNvSpPr>
                <a:spLocks noChangeShapeType="1"/>
              </p:cNvSpPr>
              <p:nvPr/>
            </p:nvSpPr>
            <p:spPr bwMode="auto">
              <a:xfrm>
                <a:off x="5219" y="3312"/>
                <a:ext cx="0" cy="48"/>
              </a:xfrm>
              <a:prstGeom prst="line">
                <a:avLst/>
              </a:prstGeom>
              <a:noFill/>
              <a:ln w="9525">
                <a:solidFill>
                  <a:srgbClr val="FF0000"/>
                </a:solidFill>
                <a:round/>
                <a:headEnd/>
                <a:tailEnd type="arrow" w="med" len="med"/>
              </a:ln>
            </p:spPr>
            <p:txBody>
              <a:bodyPr/>
              <a:lstStyle/>
              <a:p>
                <a:pPr latinLnBrk="0"/>
                <a:endParaRPr lang="ru-RU">
                  <a:solidFill>
                    <a:prstClr val="black"/>
                  </a:solidFill>
                </a:endParaRPr>
              </a:p>
            </p:txBody>
          </p:sp>
          <p:sp>
            <p:nvSpPr>
              <p:cNvPr id="74" name="Oval 75">
                <a:extLst>
                  <a:ext uri="{FF2B5EF4-FFF2-40B4-BE49-F238E27FC236}">
                    <a16:creationId xmlns:a16="http://schemas.microsoft.com/office/drawing/2014/main" id="{BC92A9AA-8EAF-46A1-9C7A-A25FDD9123C4}"/>
                  </a:ext>
                </a:extLst>
              </p:cNvPr>
              <p:cNvSpPr>
                <a:spLocks noChangeArrowheads="1"/>
              </p:cNvSpPr>
              <p:nvPr/>
            </p:nvSpPr>
            <p:spPr bwMode="auto">
              <a:xfrm>
                <a:off x="5198" y="3360"/>
                <a:ext cx="48" cy="48"/>
              </a:xfrm>
              <a:prstGeom prst="ellipse">
                <a:avLst/>
              </a:prstGeom>
              <a:solidFill>
                <a:srgbClr val="FF0000"/>
              </a:solidFill>
              <a:ln w="9525">
                <a:solidFill>
                  <a:srgbClr val="FF0000"/>
                </a:solidFill>
                <a:round/>
                <a:headEnd/>
                <a:tailEnd/>
              </a:ln>
            </p:spPr>
            <p:txBody>
              <a:bodyPr wrap="none" anchor="ctr"/>
              <a:lstStyle/>
              <a:p>
                <a:pPr latinLnBrk="0"/>
                <a:endParaRPr lang="ru-RU">
                  <a:solidFill>
                    <a:prstClr val="black"/>
                  </a:solidFill>
                </a:endParaRPr>
              </a:p>
            </p:txBody>
          </p:sp>
        </p:grpSp>
        <p:sp>
          <p:nvSpPr>
            <p:cNvPr id="61" name="Line 81">
              <a:extLst>
                <a:ext uri="{FF2B5EF4-FFF2-40B4-BE49-F238E27FC236}">
                  <a16:creationId xmlns:a16="http://schemas.microsoft.com/office/drawing/2014/main" id="{62040E56-34F0-4211-943B-0FB0AF90B7FD}"/>
                </a:ext>
              </a:extLst>
            </p:cNvPr>
            <p:cNvSpPr>
              <a:spLocks noChangeShapeType="1"/>
            </p:cNvSpPr>
            <p:nvPr/>
          </p:nvSpPr>
          <p:spPr bwMode="auto">
            <a:xfrm>
              <a:off x="9568056" y="4066125"/>
              <a:ext cx="0" cy="533400"/>
            </a:xfrm>
            <a:prstGeom prst="line">
              <a:avLst/>
            </a:prstGeom>
            <a:noFill/>
            <a:ln w="9525">
              <a:solidFill>
                <a:schemeClr val="tx1"/>
              </a:solidFill>
              <a:round/>
              <a:headEnd/>
              <a:tailEnd type="triangle" w="med" len="med"/>
            </a:ln>
          </p:spPr>
          <p:txBody>
            <a:bodyPr/>
            <a:lstStyle/>
            <a:p>
              <a:pPr latinLnBrk="0"/>
              <a:endParaRPr lang="ru-RU">
                <a:solidFill>
                  <a:prstClr val="black"/>
                </a:solidFill>
              </a:endParaRPr>
            </a:p>
          </p:txBody>
        </p:sp>
        <p:graphicFrame>
          <p:nvGraphicFramePr>
            <p:cNvPr id="62" name="Object 83">
              <a:extLst>
                <a:ext uri="{FF2B5EF4-FFF2-40B4-BE49-F238E27FC236}">
                  <a16:creationId xmlns:a16="http://schemas.microsoft.com/office/drawing/2014/main" id="{29AE77A9-551E-4A44-9E30-A3019F5A624B}"/>
                </a:ext>
              </a:extLst>
            </p:cNvPr>
            <p:cNvGraphicFramePr>
              <a:graphicFrameLocks noChangeAspect="1"/>
            </p:cNvGraphicFramePr>
            <p:nvPr>
              <p:extLst/>
            </p:nvPr>
          </p:nvGraphicFramePr>
          <p:xfrm>
            <a:off x="9644256" y="4066125"/>
            <a:ext cx="279400" cy="381000"/>
          </p:xfrm>
          <a:graphic>
            <a:graphicData uri="http://schemas.openxmlformats.org/presentationml/2006/ole">
              <mc:AlternateContent xmlns:mc="http://schemas.openxmlformats.org/markup-compatibility/2006">
                <mc:Choice xmlns:v="urn:schemas-microsoft-com:vml" Requires="v">
                  <p:oleObj spid="_x0000_s70688" name="Формула" r:id="rId4" imgW="139639" imgH="190417" progId="Equation.3">
                    <p:embed/>
                  </p:oleObj>
                </mc:Choice>
                <mc:Fallback>
                  <p:oleObj name="Формула" r:id="rId4" imgW="139639" imgH="190417" progId="Equation.3">
                    <p:embed/>
                    <p:pic>
                      <p:nvPicPr>
                        <p:cNvPr id="140" name="Object 83">
                          <a:extLst>
                            <a:ext uri="{FF2B5EF4-FFF2-40B4-BE49-F238E27FC236}">
                              <a16:creationId xmlns:a16="http://schemas.microsoft.com/office/drawing/2014/main" id="{29AE77A9-551E-4A44-9E30-A3019F5A62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4256" y="4066125"/>
                          <a:ext cx="279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 name="Line 84">
              <a:extLst>
                <a:ext uri="{FF2B5EF4-FFF2-40B4-BE49-F238E27FC236}">
                  <a16:creationId xmlns:a16="http://schemas.microsoft.com/office/drawing/2014/main" id="{4E6D2039-5F74-48D3-A4BC-989969872FF7}"/>
                </a:ext>
              </a:extLst>
            </p:cNvPr>
            <p:cNvSpPr>
              <a:spLocks noChangeShapeType="1"/>
            </p:cNvSpPr>
            <p:nvPr/>
          </p:nvSpPr>
          <p:spPr bwMode="auto">
            <a:xfrm flipV="1">
              <a:off x="7891656" y="4066125"/>
              <a:ext cx="0" cy="381000"/>
            </a:xfrm>
            <a:prstGeom prst="line">
              <a:avLst/>
            </a:prstGeom>
            <a:noFill/>
            <a:ln w="9525">
              <a:solidFill>
                <a:schemeClr val="tx1"/>
              </a:solidFill>
              <a:round/>
              <a:headEnd/>
              <a:tailEnd type="triangle" w="med" len="med"/>
            </a:ln>
          </p:spPr>
          <p:txBody>
            <a:bodyPr/>
            <a:lstStyle/>
            <a:p>
              <a:pPr latinLnBrk="0"/>
              <a:endParaRPr lang="ru-RU">
                <a:solidFill>
                  <a:prstClr val="black"/>
                </a:solidFill>
              </a:endParaRPr>
            </a:p>
          </p:txBody>
        </p:sp>
        <p:sp>
          <p:nvSpPr>
            <p:cNvPr id="64" name="Line 85">
              <a:extLst>
                <a:ext uri="{FF2B5EF4-FFF2-40B4-BE49-F238E27FC236}">
                  <a16:creationId xmlns:a16="http://schemas.microsoft.com/office/drawing/2014/main" id="{A86728F7-3A2F-4B90-B02A-10F6D6267343}"/>
                </a:ext>
              </a:extLst>
            </p:cNvPr>
            <p:cNvSpPr>
              <a:spLocks noChangeShapeType="1"/>
            </p:cNvSpPr>
            <p:nvPr/>
          </p:nvSpPr>
          <p:spPr bwMode="auto">
            <a:xfrm>
              <a:off x="7891656" y="4751925"/>
              <a:ext cx="0" cy="304800"/>
            </a:xfrm>
            <a:prstGeom prst="line">
              <a:avLst/>
            </a:prstGeom>
            <a:noFill/>
            <a:ln w="9525">
              <a:solidFill>
                <a:schemeClr val="tx1"/>
              </a:solidFill>
              <a:round/>
              <a:headEnd/>
              <a:tailEnd type="triangle" w="med" len="med"/>
            </a:ln>
          </p:spPr>
          <p:txBody>
            <a:bodyPr/>
            <a:lstStyle/>
            <a:p>
              <a:pPr latinLnBrk="0"/>
              <a:endParaRPr lang="ru-RU">
                <a:solidFill>
                  <a:prstClr val="black"/>
                </a:solidFill>
              </a:endParaRPr>
            </a:p>
          </p:txBody>
        </p:sp>
        <p:sp>
          <p:nvSpPr>
            <p:cNvPr id="65" name="Text Box 86">
              <a:extLst>
                <a:ext uri="{FF2B5EF4-FFF2-40B4-BE49-F238E27FC236}">
                  <a16:creationId xmlns:a16="http://schemas.microsoft.com/office/drawing/2014/main" id="{C4430B0A-5A55-4246-BFF1-F3640B505295}"/>
                </a:ext>
              </a:extLst>
            </p:cNvPr>
            <p:cNvSpPr txBox="1">
              <a:spLocks noChangeArrowheads="1"/>
            </p:cNvSpPr>
            <p:nvPr/>
          </p:nvSpPr>
          <p:spPr bwMode="auto">
            <a:xfrm>
              <a:off x="7723381" y="4336000"/>
              <a:ext cx="328936" cy="369332"/>
            </a:xfrm>
            <a:prstGeom prst="rect">
              <a:avLst/>
            </a:prstGeom>
            <a:noFill/>
            <a:ln w="9525">
              <a:noFill/>
              <a:miter lim="800000"/>
              <a:headEnd/>
              <a:tailEnd/>
            </a:ln>
          </p:spPr>
          <p:txBody>
            <a:bodyPr wrap="none">
              <a:spAutoFit/>
            </a:bodyPr>
            <a:lstStyle/>
            <a:p>
              <a:pPr latinLnBrk="0"/>
              <a:r>
                <a:rPr lang="en-US" dirty="0">
                  <a:solidFill>
                    <a:prstClr val="black"/>
                  </a:solidFill>
                </a:rPr>
                <a:t>H</a:t>
              </a:r>
              <a:endParaRPr lang="ru-RU" dirty="0">
                <a:solidFill>
                  <a:prstClr val="black"/>
                </a:solidFill>
              </a:endParaRPr>
            </a:p>
          </p:txBody>
        </p:sp>
      </p:grpSp>
      <p:graphicFrame>
        <p:nvGraphicFramePr>
          <p:cNvPr id="84" name="Group 94">
            <a:extLst>
              <a:ext uri="{FF2B5EF4-FFF2-40B4-BE49-F238E27FC236}">
                <a16:creationId xmlns:a16="http://schemas.microsoft.com/office/drawing/2014/main" id="{76761175-CE76-48F8-8BD9-135F6F9EE361}"/>
              </a:ext>
            </a:extLst>
          </p:cNvPr>
          <p:cNvGraphicFramePr>
            <a:graphicFrameLocks noGrp="1"/>
          </p:cNvGraphicFramePr>
          <p:nvPr>
            <p:extLst/>
          </p:nvPr>
        </p:nvGraphicFramePr>
        <p:xfrm>
          <a:off x="2704126" y="4660445"/>
          <a:ext cx="7543800" cy="1395414"/>
        </p:xfrm>
        <a:graphic>
          <a:graphicData uri="http://schemas.openxmlformats.org/drawingml/2006/table">
            <a:tbl>
              <a:tblPr/>
              <a:tblGrid>
                <a:gridCol w="3825875">
                  <a:extLst>
                    <a:ext uri="{9D8B030D-6E8A-4147-A177-3AD203B41FA5}">
                      <a16:colId xmlns:a16="http://schemas.microsoft.com/office/drawing/2014/main" val="20000"/>
                    </a:ext>
                  </a:extLst>
                </a:gridCol>
                <a:gridCol w="3717925">
                  <a:extLst>
                    <a:ext uri="{9D8B030D-6E8A-4147-A177-3AD203B41FA5}">
                      <a16:colId xmlns:a16="http://schemas.microsoft.com/office/drawing/2014/main" val="20001"/>
                    </a:ext>
                  </a:extLst>
                </a:gridCol>
              </a:tblGrid>
              <a:tr h="404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dirty="0">
                          <a:ln>
                            <a:noFill/>
                          </a:ln>
                          <a:solidFill>
                            <a:srgbClr val="0000FF"/>
                          </a:solidFill>
                          <a:effectLst/>
                          <a:latin typeface="Times New Roman" pitchFamily="18" charset="0"/>
                        </a:rPr>
                        <a:t>Эффективный потенциал</a:t>
                      </a:r>
                      <a:endParaRPr kumimoji="0" lang="en-US" sz="1600" b="0" i="0" u="none" strike="noStrike" cap="none" normalizeH="0" baseline="0" dirty="0">
                        <a:ln>
                          <a:noFill/>
                        </a:ln>
                        <a:solidFill>
                          <a:srgbClr val="0000FF"/>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pitchFamily="18" charset="0"/>
                        </a:rPr>
                        <a:t>&lt; 3</a:t>
                      </a:r>
                      <a:r>
                        <a:rPr kumimoji="0" lang="en-US" sz="1600" b="1" i="0" u="none" strike="noStrike" cap="none" normalizeH="0" baseline="0" dirty="0">
                          <a:ln>
                            <a:noFill/>
                          </a:ln>
                          <a:solidFill>
                            <a:srgbClr val="0000FF"/>
                          </a:solidFill>
                          <a:effectLst/>
                          <a:latin typeface="Times New Roman" pitchFamily="18" charset="0"/>
                          <a:sym typeface="Symbol" panose="05050102010706020507" pitchFamily="18" charset="2"/>
                        </a:rPr>
                        <a:t></a:t>
                      </a:r>
                      <a:r>
                        <a:rPr kumimoji="0" lang="en-US" sz="1600" b="1" i="0" u="none" strike="noStrike" cap="none" normalizeH="0" baseline="0" dirty="0">
                          <a:ln>
                            <a:noFill/>
                          </a:ln>
                          <a:solidFill>
                            <a:srgbClr val="0000FF"/>
                          </a:solidFill>
                          <a:effectLst/>
                          <a:latin typeface="Times New Roman" pitchFamily="18" charset="0"/>
                        </a:rPr>
                        <a:t>10</a:t>
                      </a:r>
                      <a:r>
                        <a:rPr kumimoji="0" lang="en-US" sz="1600" b="1" i="0" u="none" strike="noStrike" cap="none" normalizeH="0" baseline="30000" dirty="0">
                          <a:ln>
                            <a:noFill/>
                          </a:ln>
                          <a:solidFill>
                            <a:srgbClr val="0000FF"/>
                          </a:solidFill>
                          <a:effectLst/>
                          <a:latin typeface="Times New Roman" pitchFamily="18" charset="0"/>
                        </a:rPr>
                        <a:t>-7 </a:t>
                      </a:r>
                      <a:r>
                        <a:rPr kumimoji="0" lang="ru-RU" sz="1600" b="1" i="0" u="none" strike="noStrike" cap="none" normalizeH="0" baseline="0" dirty="0">
                          <a:ln>
                            <a:noFill/>
                          </a:ln>
                          <a:solidFill>
                            <a:srgbClr val="0000FF"/>
                          </a:solidFill>
                          <a:effectLst/>
                          <a:latin typeface="Times New Roman" pitchFamily="18" charset="0"/>
                        </a:rPr>
                        <a:t>эВ</a:t>
                      </a:r>
                      <a:endParaRPr kumimoji="0" lang="en-US" sz="1600" b="1" i="0" u="none" strike="noStrike" cap="none" normalizeH="0" baseline="0" dirty="0">
                        <a:ln>
                          <a:noFill/>
                        </a:ln>
                        <a:solidFill>
                          <a:srgbClr val="0000FF"/>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5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dirty="0">
                          <a:ln>
                            <a:noFill/>
                          </a:ln>
                          <a:solidFill>
                            <a:srgbClr val="0000FF"/>
                          </a:solidFill>
                          <a:effectLst/>
                          <a:latin typeface="Times New Roman" pitchFamily="18" charset="0"/>
                        </a:rPr>
                        <a:t>Гравитация</a:t>
                      </a:r>
                      <a:r>
                        <a:rPr kumimoji="0" lang="en-US" sz="1600" b="0" i="0" u="none" strike="noStrike" cap="none" normalizeH="0" baseline="0" dirty="0">
                          <a:ln>
                            <a:noFill/>
                          </a:ln>
                          <a:solidFill>
                            <a:srgbClr val="0000FF"/>
                          </a:solidFill>
                          <a:effectLst/>
                          <a:latin typeface="Times New Roman" pitchFamily="18" charset="0"/>
                        </a:rPr>
                        <a:t>:</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rgbClr val="0000FF"/>
                          </a:solidFill>
                          <a:effectLst/>
                          <a:latin typeface="Times New Roman" pitchFamily="18" charset="0"/>
                        </a:rPr>
                        <a:t>~</a:t>
                      </a:r>
                      <a:r>
                        <a:rPr kumimoji="0" lang="en-US" sz="1600" b="1" i="0" u="none" strike="noStrike" cap="none" normalizeH="0" baseline="0" dirty="0">
                          <a:ln>
                            <a:noFill/>
                          </a:ln>
                          <a:solidFill>
                            <a:srgbClr val="0000FF"/>
                          </a:solidFill>
                          <a:effectLst/>
                          <a:latin typeface="Times New Roman" pitchFamily="18" charset="0"/>
                        </a:rPr>
                        <a:t> 10</a:t>
                      </a:r>
                      <a:r>
                        <a:rPr kumimoji="0" lang="en-US" sz="1600" b="1" i="0" u="none" strike="noStrike" cap="none" normalizeH="0" baseline="30000" dirty="0">
                          <a:ln>
                            <a:noFill/>
                          </a:ln>
                          <a:solidFill>
                            <a:srgbClr val="0000FF"/>
                          </a:solidFill>
                          <a:effectLst/>
                          <a:latin typeface="Times New Roman" pitchFamily="18" charset="0"/>
                        </a:rPr>
                        <a:t>-7 </a:t>
                      </a:r>
                      <a:r>
                        <a:rPr kumimoji="0" lang="ru-RU" sz="1600" b="1" i="0" u="none" strike="noStrike" cap="none" normalizeH="0" baseline="0" dirty="0">
                          <a:ln>
                            <a:noFill/>
                          </a:ln>
                          <a:solidFill>
                            <a:srgbClr val="0000FF"/>
                          </a:solidFill>
                          <a:effectLst/>
                          <a:latin typeface="Times New Roman" pitchFamily="18" charset="0"/>
                        </a:rPr>
                        <a:t>эВ</a:t>
                      </a:r>
                      <a:r>
                        <a:rPr kumimoji="0" lang="en-US" sz="1600" b="0" i="0" u="none" strike="noStrike" cap="none" normalizeH="0" baseline="0" dirty="0">
                          <a:ln>
                            <a:noFill/>
                          </a:ln>
                          <a:solidFill>
                            <a:srgbClr val="0000FF"/>
                          </a:solidFill>
                          <a:effectLst/>
                          <a:latin typeface="Times New Roman" pitchFamily="18" charset="0"/>
                        </a:rPr>
                        <a:t> /</a:t>
                      </a:r>
                      <a:r>
                        <a:rPr kumimoji="0" lang="ru-RU" sz="1600" b="0" i="0" u="none" strike="noStrike" cap="none" normalizeH="0" baseline="0" dirty="0">
                          <a:ln>
                            <a:noFill/>
                          </a:ln>
                          <a:solidFill>
                            <a:srgbClr val="0000FF"/>
                          </a:solidFill>
                          <a:effectLst/>
                          <a:latin typeface="Times New Roman" pitchFamily="18" charset="0"/>
                        </a:rPr>
                        <a:t> метр</a:t>
                      </a:r>
                      <a:endParaRPr kumimoji="0" lang="en-US" sz="1600" b="0" i="0" u="none" strike="noStrike" cap="none" normalizeH="0" baseline="0" dirty="0">
                        <a:ln>
                          <a:noFill/>
                        </a:ln>
                        <a:solidFill>
                          <a:srgbClr val="0000FF"/>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4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dirty="0">
                          <a:ln>
                            <a:noFill/>
                          </a:ln>
                          <a:solidFill>
                            <a:srgbClr val="0000FF"/>
                          </a:solidFill>
                          <a:effectLst/>
                          <a:latin typeface="Times New Roman" pitchFamily="18" charset="0"/>
                        </a:rPr>
                        <a:t>Магнитное поле</a:t>
                      </a:r>
                      <a:r>
                        <a:rPr kumimoji="0" lang="en-US" sz="1600" b="0" i="0" u="none" strike="noStrike" cap="none" normalizeH="0" baseline="0" dirty="0">
                          <a:ln>
                            <a:noFill/>
                          </a:ln>
                          <a:solidFill>
                            <a:srgbClr val="0000FF"/>
                          </a:solidFill>
                          <a:effectLst/>
                          <a:latin typeface="Times New Roman" pitchFamily="18" charset="0"/>
                        </a:rPr>
                        <a:t>:</a:t>
                      </a:r>
                      <a:endParaRPr kumimoji="0" lang="en-US" sz="1600" b="0" i="1" u="none" strike="noStrike" cap="none" normalizeH="0" baseline="0" dirty="0">
                        <a:ln>
                          <a:noFill/>
                        </a:ln>
                        <a:solidFill>
                          <a:srgbClr val="0000FF"/>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rgbClr val="0000FF"/>
                          </a:solidFill>
                          <a:effectLst/>
                          <a:latin typeface="Times New Roman" pitchFamily="18" charset="0"/>
                        </a:rPr>
                        <a:t>~</a:t>
                      </a:r>
                      <a:r>
                        <a:rPr kumimoji="0" lang="en-US" sz="1600" b="1" i="0" u="none" strike="noStrike" cap="none" normalizeH="0" baseline="0" dirty="0">
                          <a:ln>
                            <a:noFill/>
                          </a:ln>
                          <a:solidFill>
                            <a:srgbClr val="0000FF"/>
                          </a:solidFill>
                          <a:effectLst/>
                          <a:latin typeface="Times New Roman" pitchFamily="18" charset="0"/>
                        </a:rPr>
                        <a:t> </a:t>
                      </a:r>
                      <a:r>
                        <a:rPr kumimoji="0" lang="ru-RU" sz="1600" b="1" i="0" u="none" strike="noStrike" cap="none" normalizeH="0" baseline="0" dirty="0">
                          <a:ln>
                            <a:noFill/>
                          </a:ln>
                          <a:solidFill>
                            <a:srgbClr val="0000FF"/>
                          </a:solidFill>
                          <a:effectLst/>
                          <a:latin typeface="Times New Roman" pitchFamily="18" charset="0"/>
                        </a:rPr>
                        <a:t>0.6</a:t>
                      </a:r>
                      <a:r>
                        <a:rPr kumimoji="0" lang="ru-RU" sz="1600" b="1" i="0" u="none" strike="noStrike" cap="none" normalizeH="0" baseline="0" dirty="0">
                          <a:ln>
                            <a:noFill/>
                          </a:ln>
                          <a:solidFill>
                            <a:srgbClr val="0000FF"/>
                          </a:solidFill>
                          <a:effectLst/>
                          <a:latin typeface="Times New Roman" pitchFamily="18" charset="0"/>
                          <a:sym typeface="Symbol" panose="05050102010706020507" pitchFamily="18" charset="2"/>
                        </a:rPr>
                        <a:t></a:t>
                      </a:r>
                      <a:r>
                        <a:rPr kumimoji="0" lang="en-US" sz="1600" b="1" i="0" u="none" strike="noStrike" cap="none" normalizeH="0" baseline="0" dirty="0">
                          <a:ln>
                            <a:noFill/>
                          </a:ln>
                          <a:solidFill>
                            <a:srgbClr val="0000FF"/>
                          </a:solidFill>
                          <a:effectLst/>
                          <a:latin typeface="Times New Roman" pitchFamily="18" charset="0"/>
                        </a:rPr>
                        <a:t>10</a:t>
                      </a:r>
                      <a:r>
                        <a:rPr kumimoji="0" lang="en-US" sz="1600" b="1" i="0" u="none" strike="noStrike" cap="none" normalizeH="0" baseline="30000" dirty="0">
                          <a:ln>
                            <a:noFill/>
                          </a:ln>
                          <a:solidFill>
                            <a:srgbClr val="0000FF"/>
                          </a:solidFill>
                          <a:effectLst/>
                          <a:latin typeface="Times New Roman" pitchFamily="18" charset="0"/>
                        </a:rPr>
                        <a:t>-7 </a:t>
                      </a:r>
                      <a:r>
                        <a:rPr kumimoji="0" lang="ru-RU" sz="1600" b="1" i="0" u="none" strike="noStrike" cap="none" normalizeH="0" baseline="0" dirty="0">
                          <a:ln>
                            <a:noFill/>
                          </a:ln>
                          <a:solidFill>
                            <a:srgbClr val="0000FF"/>
                          </a:solidFill>
                          <a:effectLst/>
                          <a:latin typeface="Times New Roman" pitchFamily="18" charset="0"/>
                        </a:rPr>
                        <a:t>эВ</a:t>
                      </a:r>
                      <a:r>
                        <a:rPr kumimoji="0" lang="en-US" sz="1600" b="0" i="0" u="none" strike="noStrike" cap="none" normalizeH="0" baseline="0" dirty="0">
                          <a:ln>
                            <a:noFill/>
                          </a:ln>
                          <a:solidFill>
                            <a:srgbClr val="0000FF"/>
                          </a:solidFill>
                          <a:effectLst/>
                          <a:latin typeface="Times New Roman" pitchFamily="18" charset="0"/>
                        </a:rPr>
                        <a:t> / </a:t>
                      </a:r>
                      <a:r>
                        <a:rPr kumimoji="0" lang="ru-RU" sz="1600" b="0" i="0" u="none" strike="noStrike" cap="none" normalizeH="0" baseline="0" dirty="0">
                          <a:ln>
                            <a:noFill/>
                          </a:ln>
                          <a:solidFill>
                            <a:srgbClr val="0000FF"/>
                          </a:solidFill>
                          <a:effectLst/>
                          <a:latin typeface="Times New Roman" pitchFamily="18" charset="0"/>
                        </a:rPr>
                        <a:t>Тесла</a:t>
                      </a:r>
                      <a:endParaRPr kumimoji="0" lang="en-US" sz="1600" b="0" i="0" u="none" strike="noStrike" cap="none" normalizeH="0" baseline="0" dirty="0">
                        <a:ln>
                          <a:noFill/>
                        </a:ln>
                        <a:solidFill>
                          <a:srgbClr val="0000FF"/>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85" name="Object 4">
            <a:extLst>
              <a:ext uri="{FF2B5EF4-FFF2-40B4-BE49-F238E27FC236}">
                <a16:creationId xmlns:a16="http://schemas.microsoft.com/office/drawing/2014/main" id="{901403D2-D557-41AC-B078-EED7C7DEE65E}"/>
              </a:ext>
            </a:extLst>
          </p:cNvPr>
          <p:cNvGraphicFramePr>
            <a:graphicFrameLocks noChangeAspect="1"/>
          </p:cNvGraphicFramePr>
          <p:nvPr>
            <p:extLst/>
          </p:nvPr>
        </p:nvGraphicFramePr>
        <p:xfrm>
          <a:off x="4031276" y="5094627"/>
          <a:ext cx="1187450" cy="328613"/>
        </p:xfrm>
        <a:graphic>
          <a:graphicData uri="http://schemas.openxmlformats.org/presentationml/2006/ole">
            <mc:AlternateContent xmlns:mc="http://schemas.openxmlformats.org/markup-compatibility/2006">
              <mc:Choice xmlns:v="urn:schemas-microsoft-com:vml" Requires="v">
                <p:oleObj spid="_x0000_s70689" name="Equation" r:id="rId6" imgW="825500" imgH="228600" progId="Equation.DSMT4">
                  <p:embed/>
                </p:oleObj>
              </mc:Choice>
              <mc:Fallback>
                <p:oleObj name="Equation" r:id="rId6" imgW="825500" imgH="228600" progId="Equation.DSMT4">
                  <p:embed/>
                  <p:pic>
                    <p:nvPicPr>
                      <p:cNvPr id="163" name="Object 4">
                        <a:extLst>
                          <a:ext uri="{FF2B5EF4-FFF2-40B4-BE49-F238E27FC236}">
                            <a16:creationId xmlns:a16="http://schemas.microsoft.com/office/drawing/2014/main" id="{901403D2-D557-41AC-B078-EED7C7DEE6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1276" y="5094627"/>
                        <a:ext cx="1187450" cy="328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6" name="Object 4">
            <a:extLst>
              <a:ext uri="{FF2B5EF4-FFF2-40B4-BE49-F238E27FC236}">
                <a16:creationId xmlns:a16="http://schemas.microsoft.com/office/drawing/2014/main" id="{C6A8617C-5417-4A05-B65A-520BC57D5FEA}"/>
              </a:ext>
            </a:extLst>
          </p:cNvPr>
          <p:cNvGraphicFramePr>
            <a:graphicFrameLocks noChangeAspect="1"/>
          </p:cNvGraphicFramePr>
          <p:nvPr>
            <p:extLst/>
          </p:nvPr>
        </p:nvGraphicFramePr>
        <p:xfrm>
          <a:off x="4474189" y="5673270"/>
          <a:ext cx="952500" cy="336550"/>
        </p:xfrm>
        <a:graphic>
          <a:graphicData uri="http://schemas.openxmlformats.org/presentationml/2006/ole">
            <mc:AlternateContent xmlns:mc="http://schemas.openxmlformats.org/markup-compatibility/2006">
              <mc:Choice xmlns:v="urn:schemas-microsoft-com:vml" Requires="v">
                <p:oleObj spid="_x0000_s70690" name="Equation" r:id="rId8" imgW="647700" imgH="228600" progId="Equation.DSMT4">
                  <p:embed/>
                </p:oleObj>
              </mc:Choice>
              <mc:Fallback>
                <p:oleObj name="Equation" r:id="rId8" imgW="647700" imgH="228600" progId="Equation.DSMT4">
                  <p:embed/>
                  <p:pic>
                    <p:nvPicPr>
                      <p:cNvPr id="164" name="Object 4">
                        <a:extLst>
                          <a:ext uri="{FF2B5EF4-FFF2-40B4-BE49-F238E27FC236}">
                            <a16:creationId xmlns:a16="http://schemas.microsoft.com/office/drawing/2014/main" id="{C6A8617C-5417-4A05-B65A-520BC57D5F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74189" y="5673270"/>
                        <a:ext cx="952500"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7" name="Номер слайда 86"/>
          <p:cNvSpPr>
            <a:spLocks noGrp="1"/>
          </p:cNvSpPr>
          <p:nvPr>
            <p:ph type="sldNum" sz="quarter" idx="12"/>
          </p:nvPr>
        </p:nvSpPr>
        <p:spPr/>
        <p:txBody>
          <a:bodyPr/>
          <a:lstStyle/>
          <a:p>
            <a:fld id="{1DE01969-94A4-40D7-99FB-CC04F57F5503}" type="slidenum">
              <a:rPr lang="ru-RU" smtClean="0"/>
              <a:pPr/>
              <a:t>41</a:t>
            </a:fld>
            <a:endParaRPr lang="ru-RU" dirty="0"/>
          </a:p>
        </p:txBody>
      </p:sp>
    </p:spTree>
    <p:extLst>
      <p:ext uri="{BB962C8B-B14F-4D97-AF65-F5344CB8AC3E}">
        <p14:creationId xmlns:p14="http://schemas.microsoft.com/office/powerpoint/2010/main" val="28343634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УХН могут </a:t>
            </a:r>
            <a:r>
              <a:rPr lang="ru-RU" dirty="0"/>
              <a:t>храниться в ловушках</a:t>
            </a:r>
            <a:r>
              <a:rPr lang="ru-RU" dirty="0" smtClean="0"/>
              <a:t>!</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TextBox 6"/>
          <p:cNvSpPr txBox="1"/>
          <p:nvPr/>
        </p:nvSpPr>
        <p:spPr>
          <a:xfrm>
            <a:off x="838199" y="1093969"/>
            <a:ext cx="10515600" cy="1107996"/>
          </a:xfrm>
          <a:prstGeom prst="rect">
            <a:avLst/>
          </a:prstGeom>
          <a:solidFill>
            <a:schemeClr val="bg1">
              <a:alpha val="80000"/>
            </a:schemeClr>
          </a:solidFill>
        </p:spPr>
        <p:txBody>
          <a:bodyPr wrap="square" rtlCol="0">
            <a:spAutoFit/>
          </a:bodyPr>
          <a:lstStyle/>
          <a:p>
            <a:pPr algn="ctr" latinLnBrk="0"/>
            <a:r>
              <a:rPr lang="ru-RU" dirty="0">
                <a:solidFill>
                  <a:prstClr val="black"/>
                </a:solidFill>
                <a:latin typeface="Palatino Linotype" panose="02040502050505030304" pitchFamily="18" charset="0"/>
              </a:rPr>
              <a:t>Количество упругих </a:t>
            </a:r>
            <a:r>
              <a:rPr lang="ru-RU" dirty="0" smtClean="0">
                <a:solidFill>
                  <a:prstClr val="black"/>
                </a:solidFill>
                <a:latin typeface="Palatino Linotype" panose="02040502050505030304" pitchFamily="18" charset="0"/>
              </a:rPr>
              <a:t>отражений УХН </a:t>
            </a:r>
            <a:r>
              <a:rPr lang="ru-RU" dirty="0">
                <a:solidFill>
                  <a:prstClr val="black"/>
                </a:solidFill>
                <a:latin typeface="Palatino Linotype" panose="02040502050505030304" pitchFamily="18" charset="0"/>
              </a:rPr>
              <a:t>от поверхности до </a:t>
            </a:r>
            <a:r>
              <a:rPr lang="ru-RU" dirty="0" smtClean="0">
                <a:solidFill>
                  <a:prstClr val="black"/>
                </a:solidFill>
                <a:latin typeface="Palatino Linotype" panose="02040502050505030304" pitchFamily="18" charset="0"/>
              </a:rPr>
              <a:t>100000</a:t>
            </a:r>
            <a:r>
              <a:rPr lang="ru-RU" dirty="0">
                <a:solidFill>
                  <a:prstClr val="black"/>
                </a:solidFill>
                <a:latin typeface="Palatino Linotype" panose="02040502050505030304" pitchFamily="18" charset="0"/>
              </a:rPr>
              <a:t>!</a:t>
            </a:r>
            <a:r>
              <a:rPr lang="en-US" dirty="0" smtClean="0">
                <a:solidFill>
                  <a:prstClr val="black"/>
                </a:solidFill>
                <a:latin typeface="Palatino Linotype" panose="02040502050505030304" pitchFamily="18" charset="0"/>
              </a:rPr>
              <a:t> </a:t>
            </a:r>
            <a:r>
              <a:rPr lang="ru-RU" dirty="0">
                <a:solidFill>
                  <a:prstClr val="black"/>
                </a:solidFill>
                <a:latin typeface="Palatino Linotype" panose="02040502050505030304" pitchFamily="18" charset="0"/>
              </a:rPr>
              <a:t>(теоретически до 10</a:t>
            </a:r>
            <a:r>
              <a:rPr lang="ru-RU" baseline="30000" dirty="0">
                <a:solidFill>
                  <a:prstClr val="black"/>
                </a:solidFill>
                <a:latin typeface="Palatino Linotype" panose="02040502050505030304" pitchFamily="18" charset="0"/>
              </a:rPr>
              <a:t>6</a:t>
            </a:r>
            <a:r>
              <a:rPr lang="ru-RU" dirty="0">
                <a:solidFill>
                  <a:prstClr val="black"/>
                </a:solidFill>
                <a:latin typeface="Palatino Linotype" panose="02040502050505030304" pitchFamily="18" charset="0"/>
              </a:rPr>
              <a:t>)</a:t>
            </a:r>
          </a:p>
          <a:p>
            <a:pPr algn="ctr" latinLnBrk="0"/>
            <a:r>
              <a:rPr lang="ru-RU" sz="2400" b="1" dirty="0">
                <a:solidFill>
                  <a:srgbClr val="FF0000"/>
                </a:solidFill>
                <a:latin typeface="Palatino Linotype" panose="02040502050505030304" pitchFamily="18" charset="0"/>
              </a:rPr>
              <a:t>За УХН можно наблюдать длительное время в ограниченном </a:t>
            </a:r>
            <a:r>
              <a:rPr lang="ru-RU" sz="2400" b="1" dirty="0" smtClean="0">
                <a:solidFill>
                  <a:srgbClr val="FF0000"/>
                </a:solidFill>
                <a:latin typeface="Palatino Linotype" panose="02040502050505030304" pitchFamily="18" charset="0"/>
              </a:rPr>
              <a:t>пространстве.</a:t>
            </a:r>
            <a:endParaRPr lang="ru-RU" b="1" dirty="0">
              <a:solidFill>
                <a:srgbClr val="FF0000"/>
              </a:solidFill>
              <a:latin typeface="Palatino Linotype" panose="02040502050505030304" pitchFamily="18" charset="0"/>
            </a:endParaRPr>
          </a:p>
        </p:txBody>
      </p:sp>
      <p:sp>
        <p:nvSpPr>
          <p:cNvPr id="8" name="TextBox 7"/>
          <p:cNvSpPr txBox="1"/>
          <p:nvPr/>
        </p:nvSpPr>
        <p:spPr>
          <a:xfrm>
            <a:off x="838199" y="2390080"/>
            <a:ext cx="10515600" cy="400110"/>
          </a:xfrm>
          <a:prstGeom prst="rect">
            <a:avLst/>
          </a:prstGeom>
          <a:noFill/>
        </p:spPr>
        <p:txBody>
          <a:bodyPr wrap="square" rtlCol="0">
            <a:spAutoFit/>
          </a:bodyPr>
          <a:lstStyle/>
          <a:p>
            <a:pPr algn="ctr"/>
            <a:r>
              <a:rPr lang="ru-RU" sz="2000" dirty="0">
                <a:latin typeface="Palatino Linotype" panose="02040502050505030304" pitchFamily="18" charset="0"/>
              </a:rPr>
              <a:t>Типичные материалы, используемые для </a:t>
            </a:r>
            <a:r>
              <a:rPr lang="ru-RU" sz="2000" dirty="0" smtClean="0">
                <a:latin typeface="Palatino Linotype" panose="02040502050505030304" pitchFamily="18" charset="0"/>
              </a:rPr>
              <a:t>ловушек и </a:t>
            </a:r>
            <a:r>
              <a:rPr lang="ru-RU" sz="2000" dirty="0">
                <a:latin typeface="Palatino Linotype" panose="02040502050505030304" pitchFamily="18" charset="0"/>
              </a:rPr>
              <a:t>их характеристики</a:t>
            </a:r>
            <a:r>
              <a:rPr lang="en-US" sz="2000" dirty="0">
                <a:latin typeface="Palatino Linotype" panose="02040502050505030304" pitchFamily="18" charset="0"/>
              </a:rPr>
              <a:t>:</a:t>
            </a:r>
            <a:endParaRPr lang="ru-RU" sz="2000" dirty="0">
              <a:latin typeface="Palatino Linotype" panose="0204050205050503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43121110"/>
              </p:ext>
            </p:extLst>
          </p:nvPr>
        </p:nvGraphicFramePr>
        <p:xfrm>
          <a:off x="2436129" y="2790190"/>
          <a:ext cx="7344816" cy="3566160"/>
        </p:xfrm>
        <a:graphic>
          <a:graphicData uri="http://schemas.openxmlformats.org/drawingml/2006/table">
            <a:tbl>
              <a:tblPr firstRow="1" bandRow="1">
                <a:tableStyleId>{5C22544A-7EE6-4342-B048-85BDC9FD1C3A}</a:tableStyleId>
              </a:tblPr>
              <a:tblGrid>
                <a:gridCol w="1836204">
                  <a:extLst>
                    <a:ext uri="{9D8B030D-6E8A-4147-A177-3AD203B41FA5}">
                      <a16:colId xmlns:a16="http://schemas.microsoft.com/office/drawing/2014/main" val="20000"/>
                    </a:ext>
                  </a:extLst>
                </a:gridCol>
                <a:gridCol w="1836204">
                  <a:extLst>
                    <a:ext uri="{9D8B030D-6E8A-4147-A177-3AD203B41FA5}">
                      <a16:colId xmlns:a16="http://schemas.microsoft.com/office/drawing/2014/main" val="20001"/>
                    </a:ext>
                  </a:extLst>
                </a:gridCol>
                <a:gridCol w="1836204">
                  <a:extLst>
                    <a:ext uri="{9D8B030D-6E8A-4147-A177-3AD203B41FA5}">
                      <a16:colId xmlns:a16="http://schemas.microsoft.com/office/drawing/2014/main" val="20002"/>
                    </a:ext>
                  </a:extLst>
                </a:gridCol>
                <a:gridCol w="1836204">
                  <a:extLst>
                    <a:ext uri="{9D8B030D-6E8A-4147-A177-3AD203B41FA5}">
                      <a16:colId xmlns:a16="http://schemas.microsoft.com/office/drawing/2014/main" val="20003"/>
                    </a:ext>
                  </a:extLst>
                </a:gridCol>
              </a:tblGrid>
              <a:tr h="333756">
                <a:tc>
                  <a:txBody>
                    <a:bodyPr/>
                    <a:lstStyle/>
                    <a:p>
                      <a:pPr algn="ctr"/>
                      <a:r>
                        <a:rPr lang="ru-RU" dirty="0"/>
                        <a:t>Материал</a:t>
                      </a:r>
                    </a:p>
                  </a:txBody>
                  <a:tcPr/>
                </a:tc>
                <a:tc>
                  <a:txBody>
                    <a:bodyPr/>
                    <a:lstStyle/>
                    <a:p>
                      <a:pPr algn="ctr"/>
                      <a:r>
                        <a:rPr lang="en-US" dirty="0" err="1"/>
                        <a:t>E</a:t>
                      </a:r>
                      <a:r>
                        <a:rPr lang="en-US" baseline="-25000" dirty="0" err="1"/>
                        <a:t>lim</a:t>
                      </a:r>
                      <a:r>
                        <a:rPr lang="en-US" baseline="-25000" dirty="0"/>
                        <a:t>, </a:t>
                      </a:r>
                      <a:r>
                        <a:rPr lang="ru-RU" baseline="0" dirty="0" smtClean="0"/>
                        <a:t>нэВ</a:t>
                      </a:r>
                      <a:endParaRPr lang="ru-RU" baseline="0" dirty="0"/>
                    </a:p>
                  </a:txBody>
                  <a:tcPr/>
                </a:tc>
                <a:tc>
                  <a:txBody>
                    <a:bodyPr/>
                    <a:lstStyle/>
                    <a:p>
                      <a:pPr algn="ctr"/>
                      <a:r>
                        <a:rPr lang="en-US" dirty="0" err="1"/>
                        <a:t>V</a:t>
                      </a:r>
                      <a:r>
                        <a:rPr lang="en-US" baseline="-25000" dirty="0" err="1"/>
                        <a:t>lim</a:t>
                      </a:r>
                      <a:r>
                        <a:rPr lang="en-US" dirty="0"/>
                        <a:t>, m/s</a:t>
                      </a:r>
                      <a:endParaRPr lang="ru-RU" dirty="0"/>
                    </a:p>
                  </a:txBody>
                  <a:tcPr/>
                </a:tc>
                <a:tc>
                  <a:txBody>
                    <a:bodyPr/>
                    <a:lstStyle/>
                    <a:p>
                      <a:pPr algn="ctr"/>
                      <a:r>
                        <a:rPr lang="ru-RU" dirty="0">
                          <a:sym typeface="Symbol"/>
                        </a:rPr>
                        <a:t></a:t>
                      </a:r>
                      <a:r>
                        <a:rPr lang="en-US" dirty="0">
                          <a:sym typeface="Symbol"/>
                        </a:rPr>
                        <a:t>*10</a:t>
                      </a:r>
                      <a:r>
                        <a:rPr lang="en-US" baseline="30000" dirty="0">
                          <a:sym typeface="Symbol"/>
                        </a:rPr>
                        <a:t>-4 </a:t>
                      </a:r>
                      <a:r>
                        <a:rPr lang="en-US" baseline="0" dirty="0">
                          <a:sym typeface="Symbol"/>
                        </a:rPr>
                        <a:t>(300 K)</a:t>
                      </a:r>
                      <a:endParaRPr lang="ru-RU" baseline="30000" dirty="0"/>
                    </a:p>
                  </a:txBody>
                  <a:tcPr/>
                </a:tc>
                <a:extLst>
                  <a:ext uri="{0D108BD9-81ED-4DB2-BD59-A6C34878D82A}">
                    <a16:rowId xmlns:a16="http://schemas.microsoft.com/office/drawing/2014/main" val="10000"/>
                  </a:ext>
                </a:extLst>
              </a:tr>
              <a:tr h="333756">
                <a:tc>
                  <a:txBody>
                    <a:bodyPr/>
                    <a:lstStyle/>
                    <a:p>
                      <a:r>
                        <a:rPr lang="ru-RU" dirty="0"/>
                        <a:t>Нержавеющая сталь</a:t>
                      </a:r>
                    </a:p>
                  </a:txBody>
                  <a:tcPr/>
                </a:tc>
                <a:tc>
                  <a:txBody>
                    <a:bodyPr/>
                    <a:lstStyle/>
                    <a:p>
                      <a:pPr algn="ctr"/>
                      <a:r>
                        <a:rPr lang="en-US" dirty="0"/>
                        <a:t>184</a:t>
                      </a:r>
                      <a:endParaRPr lang="ru-RU" dirty="0"/>
                    </a:p>
                  </a:txBody>
                  <a:tcPr/>
                </a:tc>
                <a:tc>
                  <a:txBody>
                    <a:bodyPr/>
                    <a:lstStyle/>
                    <a:p>
                      <a:pPr algn="ctr"/>
                      <a:r>
                        <a:rPr lang="en-US" dirty="0"/>
                        <a:t>6.0</a:t>
                      </a:r>
                      <a:endParaRPr lang="ru-RU" dirty="0"/>
                    </a:p>
                  </a:txBody>
                  <a:tcPr/>
                </a:tc>
                <a:tc>
                  <a:txBody>
                    <a:bodyPr/>
                    <a:lstStyle/>
                    <a:p>
                      <a:pPr algn="ctr"/>
                      <a:r>
                        <a:rPr lang="en-US" dirty="0"/>
                        <a:t>0.8</a:t>
                      </a:r>
                      <a:endParaRPr lang="ru-RU" dirty="0"/>
                    </a:p>
                  </a:txBody>
                  <a:tcPr/>
                </a:tc>
                <a:extLst>
                  <a:ext uri="{0D108BD9-81ED-4DB2-BD59-A6C34878D82A}">
                    <a16:rowId xmlns:a16="http://schemas.microsoft.com/office/drawing/2014/main" val="10001"/>
                  </a:ext>
                </a:extLst>
              </a:tr>
              <a:tr h="333756">
                <a:tc>
                  <a:txBody>
                    <a:bodyPr/>
                    <a:lstStyle/>
                    <a:p>
                      <a:r>
                        <a:rPr lang="ru-RU" dirty="0"/>
                        <a:t>Медь</a:t>
                      </a:r>
                    </a:p>
                  </a:txBody>
                  <a:tcPr/>
                </a:tc>
                <a:tc>
                  <a:txBody>
                    <a:bodyPr/>
                    <a:lstStyle/>
                    <a:p>
                      <a:pPr algn="ctr"/>
                      <a:r>
                        <a:rPr lang="en-US" dirty="0"/>
                        <a:t>163</a:t>
                      </a:r>
                      <a:endParaRPr lang="ru-RU" dirty="0"/>
                    </a:p>
                  </a:txBody>
                  <a:tcPr/>
                </a:tc>
                <a:tc>
                  <a:txBody>
                    <a:bodyPr/>
                    <a:lstStyle/>
                    <a:p>
                      <a:pPr algn="ctr"/>
                      <a:r>
                        <a:rPr lang="en-US" dirty="0"/>
                        <a:t>5.66</a:t>
                      </a:r>
                      <a:endParaRPr lang="ru-RU" dirty="0"/>
                    </a:p>
                  </a:txBody>
                  <a:tcPr/>
                </a:tc>
                <a:tc>
                  <a:txBody>
                    <a:bodyPr/>
                    <a:lstStyle/>
                    <a:p>
                      <a:pPr algn="ctr"/>
                      <a:r>
                        <a:rPr lang="en-US" dirty="0"/>
                        <a:t>1.45</a:t>
                      </a:r>
                      <a:endParaRPr lang="ru-RU" dirty="0"/>
                    </a:p>
                  </a:txBody>
                  <a:tcPr/>
                </a:tc>
                <a:extLst>
                  <a:ext uri="{0D108BD9-81ED-4DB2-BD59-A6C34878D82A}">
                    <a16:rowId xmlns:a16="http://schemas.microsoft.com/office/drawing/2014/main" val="10002"/>
                  </a:ext>
                </a:extLst>
              </a:tr>
              <a:tr h="333756">
                <a:tc>
                  <a:txBody>
                    <a:bodyPr/>
                    <a:lstStyle/>
                    <a:p>
                      <a:r>
                        <a:rPr lang="ru-RU" dirty="0"/>
                        <a:t>Стекло</a:t>
                      </a:r>
                    </a:p>
                  </a:txBody>
                  <a:tcPr/>
                </a:tc>
                <a:tc>
                  <a:txBody>
                    <a:bodyPr/>
                    <a:lstStyle/>
                    <a:p>
                      <a:pPr algn="ctr"/>
                      <a:r>
                        <a:rPr lang="en-US" dirty="0"/>
                        <a:t>93</a:t>
                      </a:r>
                      <a:endParaRPr lang="ru-RU" dirty="0"/>
                    </a:p>
                  </a:txBody>
                  <a:tcPr/>
                </a:tc>
                <a:tc>
                  <a:txBody>
                    <a:bodyPr/>
                    <a:lstStyle/>
                    <a:p>
                      <a:pPr algn="ctr"/>
                      <a:r>
                        <a:rPr lang="en-US" dirty="0"/>
                        <a:t>4.26</a:t>
                      </a:r>
                      <a:endParaRPr lang="ru-RU" dirty="0"/>
                    </a:p>
                  </a:txBody>
                  <a:tcPr/>
                </a:tc>
                <a:tc>
                  <a:txBody>
                    <a:bodyPr/>
                    <a:lstStyle/>
                    <a:p>
                      <a:pPr algn="ctr"/>
                      <a:r>
                        <a:rPr lang="en-US" dirty="0"/>
                        <a:t>0.05-16</a:t>
                      </a:r>
                      <a:endParaRPr lang="ru-RU" dirty="0"/>
                    </a:p>
                  </a:txBody>
                  <a:tcPr/>
                </a:tc>
                <a:extLst>
                  <a:ext uri="{0D108BD9-81ED-4DB2-BD59-A6C34878D82A}">
                    <a16:rowId xmlns:a16="http://schemas.microsoft.com/office/drawing/2014/main" val="10003"/>
                  </a:ext>
                </a:extLst>
              </a:tr>
              <a:tr h="333756">
                <a:tc>
                  <a:txBody>
                    <a:bodyPr/>
                    <a:lstStyle/>
                    <a:p>
                      <a:r>
                        <a:rPr lang="ru-RU" dirty="0"/>
                        <a:t>Алюминий</a:t>
                      </a:r>
                    </a:p>
                  </a:txBody>
                  <a:tcPr/>
                </a:tc>
                <a:tc>
                  <a:txBody>
                    <a:bodyPr/>
                    <a:lstStyle/>
                    <a:p>
                      <a:pPr algn="ctr"/>
                      <a:r>
                        <a:rPr lang="en-US" dirty="0"/>
                        <a:t>53</a:t>
                      </a:r>
                      <a:endParaRPr lang="ru-RU" dirty="0"/>
                    </a:p>
                  </a:txBody>
                  <a:tcPr/>
                </a:tc>
                <a:tc>
                  <a:txBody>
                    <a:bodyPr/>
                    <a:lstStyle/>
                    <a:p>
                      <a:pPr algn="ctr"/>
                      <a:r>
                        <a:rPr lang="en-US" dirty="0"/>
                        <a:t>3.24</a:t>
                      </a:r>
                      <a:endParaRPr lang="ru-RU" dirty="0"/>
                    </a:p>
                  </a:txBody>
                  <a:tcPr/>
                </a:tc>
                <a:tc>
                  <a:txBody>
                    <a:bodyPr/>
                    <a:lstStyle/>
                    <a:p>
                      <a:pPr algn="ctr"/>
                      <a:r>
                        <a:rPr lang="en-US" dirty="0"/>
                        <a:t>0.21</a:t>
                      </a:r>
                      <a:endParaRPr lang="ru-RU" dirty="0"/>
                    </a:p>
                  </a:txBody>
                  <a:tcPr/>
                </a:tc>
                <a:extLst>
                  <a:ext uri="{0D108BD9-81ED-4DB2-BD59-A6C34878D82A}">
                    <a16:rowId xmlns:a16="http://schemas.microsoft.com/office/drawing/2014/main" val="10004"/>
                  </a:ext>
                </a:extLst>
              </a:tr>
              <a:tr h="333756">
                <a:tc>
                  <a:txBody>
                    <a:bodyPr/>
                    <a:lstStyle/>
                    <a:p>
                      <a:r>
                        <a:rPr lang="ru-RU" dirty="0"/>
                        <a:t>Масло </a:t>
                      </a:r>
                      <a:r>
                        <a:rPr lang="en-US" dirty="0"/>
                        <a:t> </a:t>
                      </a:r>
                      <a:r>
                        <a:rPr lang="en-US" dirty="0" err="1"/>
                        <a:t>Fomblin</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110</a:t>
                      </a:r>
                      <a:endParaRPr lang="ru-RU" dirty="0"/>
                    </a:p>
                  </a:txBody>
                  <a:tcPr/>
                </a:tc>
                <a:tc>
                  <a:txBody>
                    <a:bodyPr/>
                    <a:lstStyle/>
                    <a:p>
                      <a:pPr algn="ctr"/>
                      <a:r>
                        <a:rPr lang="en-US" dirty="0"/>
                        <a:t>4.64</a:t>
                      </a:r>
                      <a:endParaRPr lang="ru-RU" dirty="0"/>
                    </a:p>
                  </a:txBody>
                  <a:tcPr/>
                </a:tc>
                <a:tc>
                  <a:txBody>
                    <a:bodyPr/>
                    <a:lstStyle/>
                    <a:p>
                      <a:pPr algn="ctr"/>
                      <a:r>
                        <a:rPr lang="en-US" dirty="0"/>
                        <a:t>0.2-0.6</a:t>
                      </a:r>
                      <a:endParaRPr lang="ru-RU" dirty="0"/>
                    </a:p>
                  </a:txBody>
                  <a:tcPr/>
                </a:tc>
                <a:extLst>
                  <a:ext uri="{0D108BD9-81ED-4DB2-BD59-A6C34878D82A}">
                    <a16:rowId xmlns:a16="http://schemas.microsoft.com/office/drawing/2014/main" val="10005"/>
                  </a:ext>
                </a:extLst>
              </a:tr>
              <a:tr h="333756">
                <a:tc>
                  <a:txBody>
                    <a:bodyPr/>
                    <a:lstStyle/>
                    <a:p>
                      <a:r>
                        <a:rPr lang="ru-RU" dirty="0"/>
                        <a:t>Бериллий</a:t>
                      </a:r>
                    </a:p>
                  </a:txBody>
                  <a:tcPr/>
                </a:tc>
                <a:tc>
                  <a:txBody>
                    <a:bodyPr/>
                    <a:lstStyle/>
                    <a:p>
                      <a:pPr algn="ctr"/>
                      <a:r>
                        <a:rPr lang="en-US" dirty="0"/>
                        <a:t>242</a:t>
                      </a:r>
                      <a:endParaRPr lang="ru-RU" dirty="0"/>
                    </a:p>
                  </a:txBody>
                  <a:tcPr/>
                </a:tc>
                <a:tc>
                  <a:txBody>
                    <a:bodyPr/>
                    <a:lstStyle/>
                    <a:p>
                      <a:pPr algn="ctr"/>
                      <a:r>
                        <a:rPr lang="en-US" dirty="0"/>
                        <a:t>6.89</a:t>
                      </a:r>
                      <a:endParaRPr lang="ru-RU" dirty="0"/>
                    </a:p>
                  </a:txBody>
                  <a:tcPr/>
                </a:tc>
                <a:tc>
                  <a:txBody>
                    <a:bodyPr/>
                    <a:lstStyle/>
                    <a:p>
                      <a:pPr algn="ctr"/>
                      <a:r>
                        <a:rPr lang="en-US" dirty="0"/>
                        <a:t>0.05</a:t>
                      </a:r>
                      <a:endParaRPr lang="ru-RU" dirty="0"/>
                    </a:p>
                  </a:txBody>
                  <a:tcPr/>
                </a:tc>
                <a:extLst>
                  <a:ext uri="{0D108BD9-81ED-4DB2-BD59-A6C34878D82A}">
                    <a16:rowId xmlns:a16="http://schemas.microsoft.com/office/drawing/2014/main" val="10006"/>
                  </a:ext>
                </a:extLst>
              </a:tr>
              <a:tr h="333756">
                <a:tc>
                  <a:txBody>
                    <a:bodyPr/>
                    <a:lstStyle/>
                    <a:p>
                      <a:r>
                        <a:rPr lang="en-US" dirty="0"/>
                        <a:t>DLC</a:t>
                      </a:r>
                      <a:endParaRPr lang="ru-RU" dirty="0"/>
                    </a:p>
                  </a:txBody>
                  <a:tcPr/>
                </a:tc>
                <a:tc>
                  <a:txBody>
                    <a:bodyPr/>
                    <a:lstStyle/>
                    <a:p>
                      <a:pPr algn="ctr"/>
                      <a:r>
                        <a:rPr lang="en-US" dirty="0"/>
                        <a:t>296</a:t>
                      </a:r>
                      <a:endParaRPr lang="ru-RU" dirty="0"/>
                    </a:p>
                  </a:txBody>
                  <a:tcPr/>
                </a:tc>
                <a:tc>
                  <a:txBody>
                    <a:bodyPr/>
                    <a:lstStyle/>
                    <a:p>
                      <a:pPr algn="ctr"/>
                      <a:r>
                        <a:rPr lang="en-US" dirty="0"/>
                        <a:t>7.62</a:t>
                      </a:r>
                      <a:endParaRPr lang="ru-RU" dirty="0"/>
                    </a:p>
                  </a:txBody>
                  <a:tcPr/>
                </a:tc>
                <a:tc>
                  <a:txBody>
                    <a:bodyPr/>
                    <a:lstStyle/>
                    <a:p>
                      <a:pPr algn="ctr"/>
                      <a:r>
                        <a:rPr lang="en-US" dirty="0"/>
                        <a:t>0.04</a:t>
                      </a:r>
                      <a:endParaRPr lang="ru-RU" dirty="0"/>
                    </a:p>
                  </a:txBody>
                  <a:tcPr/>
                </a:tc>
                <a:extLst>
                  <a:ext uri="{0D108BD9-81ED-4DB2-BD59-A6C34878D82A}">
                    <a16:rowId xmlns:a16="http://schemas.microsoft.com/office/drawing/2014/main" val="10007"/>
                  </a:ext>
                </a:extLst>
              </a:tr>
              <a:tr h="333756">
                <a:tc>
                  <a:txBody>
                    <a:bodyPr/>
                    <a:lstStyle/>
                    <a:p>
                      <a:r>
                        <a:rPr lang="ru-RU" dirty="0"/>
                        <a:t>Сапфир</a:t>
                      </a:r>
                    </a:p>
                  </a:txBody>
                  <a:tcPr/>
                </a:tc>
                <a:tc>
                  <a:txBody>
                    <a:bodyPr/>
                    <a:lstStyle/>
                    <a:p>
                      <a:pPr algn="ctr"/>
                      <a:r>
                        <a:rPr lang="en-US" dirty="0"/>
                        <a:t>134</a:t>
                      </a:r>
                      <a:endParaRPr lang="ru-RU" dirty="0"/>
                    </a:p>
                  </a:txBody>
                  <a:tcPr/>
                </a:tc>
                <a:tc>
                  <a:txBody>
                    <a:bodyPr/>
                    <a:lstStyle/>
                    <a:p>
                      <a:pPr algn="ctr"/>
                      <a:r>
                        <a:rPr lang="en-US" dirty="0"/>
                        <a:t>5.13</a:t>
                      </a:r>
                      <a:endParaRPr lang="ru-RU" dirty="0"/>
                    </a:p>
                  </a:txBody>
                  <a:tcPr/>
                </a:tc>
                <a:tc>
                  <a:txBody>
                    <a:bodyPr/>
                    <a:lstStyle/>
                    <a:p>
                      <a:pPr algn="ctr"/>
                      <a:r>
                        <a:rPr lang="en-US" dirty="0"/>
                        <a:t>0.1</a:t>
                      </a:r>
                      <a:endParaRPr lang="ru-RU" dirty="0"/>
                    </a:p>
                  </a:txBody>
                  <a:tcPr/>
                </a:tc>
                <a:extLst>
                  <a:ext uri="{0D108BD9-81ED-4DB2-BD59-A6C34878D82A}">
                    <a16:rowId xmlns:a16="http://schemas.microsoft.com/office/drawing/2014/main" val="10008"/>
                  </a:ext>
                </a:extLst>
              </a:tr>
            </a:tbl>
          </a:graphicData>
        </a:graphic>
      </p:graphicFrame>
      <p:sp>
        <p:nvSpPr>
          <p:cNvPr id="11" name="Номер слайда 10"/>
          <p:cNvSpPr>
            <a:spLocks noGrp="1"/>
          </p:cNvSpPr>
          <p:nvPr>
            <p:ph type="sldNum" sz="quarter" idx="12"/>
          </p:nvPr>
        </p:nvSpPr>
        <p:spPr/>
        <p:txBody>
          <a:bodyPr/>
          <a:lstStyle/>
          <a:p>
            <a:fld id="{1DE01969-94A4-40D7-99FB-CC04F57F5503}" type="slidenum">
              <a:rPr lang="ru-RU" smtClean="0"/>
              <a:pPr/>
              <a:t>42</a:t>
            </a:fld>
            <a:endParaRPr lang="ru-RU" dirty="0"/>
          </a:p>
        </p:txBody>
      </p:sp>
    </p:spTree>
    <p:extLst>
      <p:ext uri="{BB962C8B-B14F-4D97-AF65-F5344CB8AC3E}">
        <p14:creationId xmlns:p14="http://schemas.microsoft.com/office/powerpoint/2010/main" val="5044030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Первое наблюдение УХН (1969)</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TextBox 6"/>
          <p:cNvSpPr txBox="1"/>
          <p:nvPr/>
        </p:nvSpPr>
        <p:spPr>
          <a:xfrm>
            <a:off x="6597310" y="3897663"/>
            <a:ext cx="4748616" cy="1200329"/>
          </a:xfrm>
          <a:prstGeom prst="rect">
            <a:avLst/>
          </a:prstGeom>
          <a:noFill/>
        </p:spPr>
        <p:txBody>
          <a:bodyPr wrap="square" rtlCol="0">
            <a:spAutoFit/>
          </a:bodyPr>
          <a:lstStyle/>
          <a:p>
            <a:r>
              <a:rPr lang="ru-RU" dirty="0">
                <a:latin typeface="Palatino Linotype" panose="02040502050505030304" pitchFamily="18" charset="0"/>
              </a:rPr>
              <a:t>Стрелков А.В. История открытия </a:t>
            </a:r>
            <a:r>
              <a:rPr lang="ru-RU" dirty="0" err="1">
                <a:latin typeface="Palatino Linotype" panose="02040502050505030304" pitchFamily="18" charset="0"/>
              </a:rPr>
              <a:t>ультрахолодных</a:t>
            </a:r>
            <a:r>
              <a:rPr lang="ru-RU" dirty="0">
                <a:latin typeface="Palatino Linotype" panose="02040502050505030304" pitchFamily="18" charset="0"/>
              </a:rPr>
              <a:t> нейтронов. - Дубна, 1996. - 25с. - (ОИЯИ Р3-96-354)</a:t>
            </a:r>
            <a:endParaRPr lang="en-US" dirty="0">
              <a:latin typeface="Palatino Linotype" panose="02040502050505030304" pitchFamily="18" charset="0"/>
            </a:endParaRPr>
          </a:p>
          <a:p>
            <a:r>
              <a:rPr lang="en-US" dirty="0">
                <a:latin typeface="Palatino Linotype" panose="02040502050505030304" pitchFamily="18" charset="0"/>
                <a:hlinkClick r:id="rId2"/>
              </a:rPr>
              <a:t>http://nuclphys.sinp.msu.ru/ucn/hist.htm</a:t>
            </a:r>
            <a:endParaRPr lang="ru-RU" dirty="0">
              <a:latin typeface="Palatino Linotype" panose="02040502050505030304" pitchFamily="18" charset="0"/>
            </a:endParaRPr>
          </a:p>
        </p:txBody>
      </p:sp>
      <p:pic>
        <p:nvPicPr>
          <p:cNvPr id="8" name="Picture 2"/>
          <p:cNvPicPr>
            <a:picLocks noChangeAspect="1" noChangeArrowheads="1"/>
          </p:cNvPicPr>
          <p:nvPr/>
        </p:nvPicPr>
        <p:blipFill>
          <a:blip r:embed="rId3" cstate="print"/>
          <a:srcRect/>
          <a:stretch>
            <a:fillRect/>
          </a:stretch>
        </p:blipFill>
        <p:spPr bwMode="auto">
          <a:xfrm>
            <a:off x="6605184" y="1122671"/>
            <a:ext cx="3888432" cy="1608832"/>
          </a:xfrm>
          <a:prstGeom prst="rect">
            <a:avLst/>
          </a:prstGeom>
          <a:noFill/>
          <a:ln w="9525">
            <a:noFill/>
            <a:miter lim="800000"/>
            <a:headEnd/>
            <a:tailEnd/>
          </a:ln>
        </p:spPr>
      </p:pic>
      <p:pic>
        <p:nvPicPr>
          <p:cNvPr id="9" name="Picture 7"/>
          <p:cNvPicPr>
            <a:picLocks noChangeAspect="1" noChangeArrowheads="1"/>
          </p:cNvPicPr>
          <p:nvPr/>
        </p:nvPicPr>
        <p:blipFill>
          <a:blip r:embed="rId4" cstate="print"/>
          <a:srcRect/>
          <a:stretch>
            <a:fillRect/>
          </a:stretch>
        </p:blipFill>
        <p:spPr bwMode="auto">
          <a:xfrm>
            <a:off x="2227705" y="1500415"/>
            <a:ext cx="1128713" cy="1511300"/>
          </a:xfrm>
          <a:prstGeom prst="rect">
            <a:avLst/>
          </a:prstGeom>
          <a:noFill/>
          <a:ln w="9525">
            <a:noFill/>
            <a:miter lim="800000"/>
            <a:headEnd/>
            <a:tailEnd/>
          </a:ln>
        </p:spPr>
      </p:pic>
      <p:pic>
        <p:nvPicPr>
          <p:cNvPr id="10" name="Picture 9" descr="Лущиков"/>
          <p:cNvPicPr>
            <a:picLocks noChangeAspect="1" noChangeArrowheads="1"/>
          </p:cNvPicPr>
          <p:nvPr/>
        </p:nvPicPr>
        <p:blipFill>
          <a:blip r:embed="rId5" cstate="print"/>
          <a:srcRect/>
          <a:stretch>
            <a:fillRect/>
          </a:stretch>
        </p:blipFill>
        <p:spPr bwMode="auto">
          <a:xfrm>
            <a:off x="3667865" y="1500415"/>
            <a:ext cx="1329725" cy="1512168"/>
          </a:xfrm>
          <a:prstGeom prst="rect">
            <a:avLst/>
          </a:prstGeom>
          <a:noFill/>
          <a:ln w="9525">
            <a:noFill/>
            <a:miter lim="800000"/>
            <a:headEnd/>
            <a:tailEnd/>
          </a:ln>
        </p:spPr>
      </p:pic>
      <p:pic>
        <p:nvPicPr>
          <p:cNvPr id="11" name="Picture 10" descr="Стрелков"/>
          <p:cNvPicPr>
            <a:picLocks noChangeAspect="1" noChangeArrowheads="1"/>
          </p:cNvPicPr>
          <p:nvPr/>
        </p:nvPicPr>
        <p:blipFill>
          <a:blip r:embed="rId6" cstate="print"/>
          <a:srcRect/>
          <a:stretch>
            <a:fillRect/>
          </a:stretch>
        </p:blipFill>
        <p:spPr bwMode="auto">
          <a:xfrm>
            <a:off x="2172072" y="3635732"/>
            <a:ext cx="1104018" cy="1728192"/>
          </a:xfrm>
          <a:prstGeom prst="rect">
            <a:avLst/>
          </a:prstGeom>
          <a:noFill/>
          <a:ln w="9525">
            <a:noFill/>
            <a:miter lim="800000"/>
            <a:headEnd/>
            <a:tailEnd/>
          </a:ln>
        </p:spPr>
      </p:pic>
      <p:pic>
        <p:nvPicPr>
          <p:cNvPr id="12" name="Picture 11" descr="Покотилов"/>
          <p:cNvPicPr>
            <a:picLocks noChangeAspect="1" noChangeArrowheads="1"/>
          </p:cNvPicPr>
          <p:nvPr/>
        </p:nvPicPr>
        <p:blipFill>
          <a:blip r:embed="rId7" cstate="print"/>
          <a:srcRect/>
          <a:stretch>
            <a:fillRect/>
          </a:stretch>
        </p:blipFill>
        <p:spPr bwMode="auto">
          <a:xfrm>
            <a:off x="3540224" y="3635732"/>
            <a:ext cx="1440160" cy="1728918"/>
          </a:xfrm>
          <a:prstGeom prst="rect">
            <a:avLst/>
          </a:prstGeom>
          <a:noFill/>
          <a:ln w="9525">
            <a:noFill/>
            <a:miter lim="800000"/>
            <a:headEnd/>
            <a:tailEnd/>
          </a:ln>
        </p:spPr>
      </p:pic>
      <p:sp>
        <p:nvSpPr>
          <p:cNvPr id="13" name="Text Box 8"/>
          <p:cNvSpPr txBox="1">
            <a:spLocks noChangeArrowheads="1"/>
          </p:cNvSpPr>
          <p:nvPr/>
        </p:nvSpPr>
        <p:spPr bwMode="auto">
          <a:xfrm>
            <a:off x="1760160" y="3093884"/>
            <a:ext cx="3563888" cy="338137"/>
          </a:xfrm>
          <a:prstGeom prst="rect">
            <a:avLst/>
          </a:prstGeom>
          <a:noFill/>
          <a:ln w="9525">
            <a:noFill/>
            <a:miter lim="800000"/>
            <a:headEnd/>
            <a:tailEnd/>
          </a:ln>
        </p:spPr>
        <p:txBody>
          <a:bodyPr wrap="square">
            <a:spAutoFit/>
          </a:bodyPr>
          <a:lstStyle/>
          <a:p>
            <a:pPr algn="ctr"/>
            <a:r>
              <a:rPr lang="en-US" sz="1600" b="1" dirty="0">
                <a:solidFill>
                  <a:srgbClr val="0033CC"/>
                </a:solidFill>
              </a:rPr>
              <a:t>F</a:t>
            </a:r>
            <a:r>
              <a:rPr lang="ru-RU" sz="1600" b="1" dirty="0">
                <a:solidFill>
                  <a:srgbClr val="0033CC"/>
                </a:solidFill>
              </a:rPr>
              <a:t>.</a:t>
            </a:r>
            <a:r>
              <a:rPr lang="en-US" sz="1600" b="1" dirty="0">
                <a:solidFill>
                  <a:srgbClr val="0033CC"/>
                </a:solidFill>
              </a:rPr>
              <a:t>L</a:t>
            </a:r>
            <a:r>
              <a:rPr lang="ru-RU" sz="1600" b="1" dirty="0">
                <a:solidFill>
                  <a:srgbClr val="0033CC"/>
                </a:solidFill>
              </a:rPr>
              <a:t>.</a:t>
            </a:r>
            <a:r>
              <a:rPr lang="en-US" sz="1600" b="1" dirty="0">
                <a:solidFill>
                  <a:srgbClr val="0033CC"/>
                </a:solidFill>
              </a:rPr>
              <a:t>Shapiro</a:t>
            </a:r>
            <a:r>
              <a:rPr lang="ru-RU" sz="1600" b="1" dirty="0">
                <a:solidFill>
                  <a:srgbClr val="0033CC"/>
                </a:solidFill>
              </a:rPr>
              <a:t>, </a:t>
            </a:r>
            <a:r>
              <a:rPr lang="en-US" sz="1600" b="1" dirty="0">
                <a:solidFill>
                  <a:srgbClr val="0033CC"/>
                </a:solidFill>
              </a:rPr>
              <a:t>       V</a:t>
            </a:r>
            <a:r>
              <a:rPr lang="ru-RU" sz="1600" b="1" dirty="0">
                <a:solidFill>
                  <a:srgbClr val="0033CC"/>
                </a:solidFill>
              </a:rPr>
              <a:t>.</a:t>
            </a:r>
            <a:r>
              <a:rPr lang="en-US" sz="1600" b="1" dirty="0">
                <a:solidFill>
                  <a:srgbClr val="0033CC"/>
                </a:solidFill>
              </a:rPr>
              <a:t>I</a:t>
            </a:r>
            <a:r>
              <a:rPr lang="ru-RU" sz="1600" b="1" dirty="0">
                <a:solidFill>
                  <a:srgbClr val="0033CC"/>
                </a:solidFill>
              </a:rPr>
              <a:t>.</a:t>
            </a:r>
            <a:r>
              <a:rPr lang="en-US" sz="1600" b="1" dirty="0" err="1">
                <a:solidFill>
                  <a:srgbClr val="0033CC"/>
                </a:solidFill>
              </a:rPr>
              <a:t>Luschikov</a:t>
            </a:r>
            <a:r>
              <a:rPr lang="ru-RU" sz="1600" b="1" dirty="0">
                <a:solidFill>
                  <a:srgbClr val="0033CC"/>
                </a:solidFill>
              </a:rPr>
              <a:t>, </a:t>
            </a:r>
          </a:p>
        </p:txBody>
      </p:sp>
      <p:sp>
        <p:nvSpPr>
          <p:cNvPr id="14" name="Прямоугольник 13"/>
          <p:cNvSpPr/>
          <p:nvPr/>
        </p:nvSpPr>
        <p:spPr>
          <a:xfrm>
            <a:off x="2100064" y="5507940"/>
            <a:ext cx="3135602" cy="369332"/>
          </a:xfrm>
          <a:prstGeom prst="rect">
            <a:avLst/>
          </a:prstGeom>
        </p:spPr>
        <p:txBody>
          <a:bodyPr wrap="none">
            <a:spAutoFit/>
          </a:bodyPr>
          <a:lstStyle/>
          <a:p>
            <a:r>
              <a:rPr lang="en-US" b="1" dirty="0">
                <a:solidFill>
                  <a:srgbClr val="0033CC"/>
                </a:solidFill>
              </a:rPr>
              <a:t>A</a:t>
            </a:r>
            <a:r>
              <a:rPr lang="ru-RU" b="1" dirty="0">
                <a:solidFill>
                  <a:srgbClr val="0033CC"/>
                </a:solidFill>
              </a:rPr>
              <a:t>.</a:t>
            </a:r>
            <a:r>
              <a:rPr lang="en-US" b="1" dirty="0">
                <a:solidFill>
                  <a:srgbClr val="0033CC"/>
                </a:solidFill>
              </a:rPr>
              <a:t>V</a:t>
            </a:r>
            <a:r>
              <a:rPr lang="ru-RU" b="1" dirty="0">
                <a:solidFill>
                  <a:srgbClr val="0033CC"/>
                </a:solidFill>
              </a:rPr>
              <a:t>.</a:t>
            </a:r>
            <a:r>
              <a:rPr lang="en-US" b="1" dirty="0" err="1">
                <a:solidFill>
                  <a:srgbClr val="0033CC"/>
                </a:solidFill>
              </a:rPr>
              <a:t>Strelkov</a:t>
            </a:r>
            <a:r>
              <a:rPr lang="ru-RU" b="1" dirty="0">
                <a:solidFill>
                  <a:srgbClr val="0033CC"/>
                </a:solidFill>
              </a:rPr>
              <a:t>, </a:t>
            </a:r>
            <a:r>
              <a:rPr lang="en-US" b="1" dirty="0">
                <a:solidFill>
                  <a:srgbClr val="0033CC"/>
                </a:solidFill>
              </a:rPr>
              <a:t>Yu</a:t>
            </a:r>
            <a:r>
              <a:rPr lang="ru-RU" b="1" dirty="0">
                <a:solidFill>
                  <a:srgbClr val="0033CC"/>
                </a:solidFill>
              </a:rPr>
              <a:t>.</a:t>
            </a:r>
            <a:r>
              <a:rPr lang="en-US" b="1" dirty="0">
                <a:solidFill>
                  <a:srgbClr val="0033CC"/>
                </a:solidFill>
              </a:rPr>
              <a:t>N</a:t>
            </a:r>
            <a:r>
              <a:rPr lang="ru-RU" b="1" dirty="0">
                <a:solidFill>
                  <a:srgbClr val="0033CC"/>
                </a:solidFill>
              </a:rPr>
              <a:t>.</a:t>
            </a:r>
            <a:r>
              <a:rPr lang="en-US" b="1" dirty="0" err="1">
                <a:solidFill>
                  <a:srgbClr val="0033CC"/>
                </a:solidFill>
              </a:rPr>
              <a:t>Pokotilovskii</a:t>
            </a:r>
            <a:endParaRPr lang="ru-RU" dirty="0"/>
          </a:p>
        </p:txBody>
      </p:sp>
      <p:sp>
        <p:nvSpPr>
          <p:cNvPr id="16" name="Прямоугольник 15"/>
          <p:cNvSpPr/>
          <p:nvPr/>
        </p:nvSpPr>
        <p:spPr>
          <a:xfrm>
            <a:off x="6605184" y="2997570"/>
            <a:ext cx="4748616" cy="923330"/>
          </a:xfrm>
          <a:prstGeom prst="rect">
            <a:avLst/>
          </a:prstGeom>
        </p:spPr>
        <p:txBody>
          <a:bodyPr wrap="square">
            <a:spAutoFit/>
          </a:bodyPr>
          <a:lstStyle/>
          <a:p>
            <a:r>
              <a:rPr lang="en-US" dirty="0" err="1">
                <a:latin typeface="Palatino Linotype" panose="02040502050505030304" pitchFamily="18" charset="0"/>
                <a:cs typeface="Arial" pitchFamily="34" charset="0"/>
              </a:rPr>
              <a:t>Lushchikov</a:t>
            </a:r>
            <a:r>
              <a:rPr lang="en-US" dirty="0">
                <a:latin typeface="Palatino Linotype" panose="02040502050505030304" pitchFamily="18" charset="0"/>
                <a:cs typeface="Arial" pitchFamily="34" charset="0"/>
              </a:rPr>
              <a:t> V. I., Yu</a:t>
            </a:r>
            <a:r>
              <a:rPr lang="ru-RU" dirty="0">
                <a:latin typeface="Palatino Linotype" panose="02040502050505030304" pitchFamily="18" charset="0"/>
                <a:cs typeface="Arial" pitchFamily="34" charset="0"/>
              </a:rPr>
              <a:t>.</a:t>
            </a:r>
            <a:r>
              <a:rPr lang="en-US" dirty="0">
                <a:latin typeface="Palatino Linotype" panose="02040502050505030304" pitchFamily="18" charset="0"/>
                <a:cs typeface="Arial" pitchFamily="34" charset="0"/>
              </a:rPr>
              <a:t>N</a:t>
            </a:r>
            <a:r>
              <a:rPr lang="ru-RU" dirty="0">
                <a:latin typeface="Palatino Linotype" panose="02040502050505030304" pitchFamily="18" charset="0"/>
                <a:cs typeface="Arial" pitchFamily="34" charset="0"/>
              </a:rPr>
              <a:t>.</a:t>
            </a:r>
            <a:r>
              <a:rPr lang="en-US" dirty="0" err="1">
                <a:latin typeface="Palatino Linotype" panose="02040502050505030304" pitchFamily="18" charset="0"/>
                <a:cs typeface="Arial" pitchFamily="34" charset="0"/>
              </a:rPr>
              <a:t>Pokotilovskii</a:t>
            </a:r>
            <a:r>
              <a:rPr lang="en-US" dirty="0">
                <a:latin typeface="Palatino Linotype" panose="02040502050505030304" pitchFamily="18" charset="0"/>
                <a:cs typeface="Arial" pitchFamily="34" charset="0"/>
              </a:rPr>
              <a:t>, A</a:t>
            </a:r>
            <a:r>
              <a:rPr lang="ru-RU" dirty="0">
                <a:latin typeface="Palatino Linotype" panose="02040502050505030304" pitchFamily="18" charset="0"/>
                <a:cs typeface="Arial" pitchFamily="34" charset="0"/>
              </a:rPr>
              <a:t>.</a:t>
            </a:r>
            <a:r>
              <a:rPr lang="en-US" dirty="0">
                <a:latin typeface="Palatino Linotype" panose="02040502050505030304" pitchFamily="18" charset="0"/>
                <a:cs typeface="Arial" pitchFamily="34" charset="0"/>
              </a:rPr>
              <a:t>V</a:t>
            </a:r>
            <a:r>
              <a:rPr lang="ru-RU" dirty="0">
                <a:latin typeface="Palatino Linotype" panose="02040502050505030304" pitchFamily="18" charset="0"/>
                <a:cs typeface="Arial" pitchFamily="34" charset="0"/>
              </a:rPr>
              <a:t>.</a:t>
            </a:r>
            <a:r>
              <a:rPr lang="en-US" dirty="0" err="1">
                <a:latin typeface="Palatino Linotype" panose="02040502050505030304" pitchFamily="18" charset="0"/>
                <a:cs typeface="Arial" pitchFamily="34" charset="0"/>
              </a:rPr>
              <a:t>Strelkov</a:t>
            </a:r>
            <a:r>
              <a:rPr lang="ru-RU" dirty="0">
                <a:latin typeface="Palatino Linotype" panose="02040502050505030304" pitchFamily="18" charset="0"/>
                <a:cs typeface="Arial" pitchFamily="34" charset="0"/>
              </a:rPr>
              <a:t>,</a:t>
            </a:r>
            <a:r>
              <a:rPr lang="en-US" dirty="0">
                <a:latin typeface="Palatino Linotype" panose="02040502050505030304" pitchFamily="18" charset="0"/>
                <a:cs typeface="Arial" pitchFamily="34" charset="0"/>
              </a:rPr>
              <a:t> F</a:t>
            </a:r>
            <a:r>
              <a:rPr lang="ru-RU" dirty="0">
                <a:latin typeface="Palatino Linotype" panose="02040502050505030304" pitchFamily="18" charset="0"/>
                <a:cs typeface="Arial" pitchFamily="34" charset="0"/>
              </a:rPr>
              <a:t>.</a:t>
            </a:r>
            <a:r>
              <a:rPr lang="en-US" dirty="0">
                <a:latin typeface="Palatino Linotype" panose="02040502050505030304" pitchFamily="18" charset="0"/>
                <a:cs typeface="Arial" pitchFamily="34" charset="0"/>
              </a:rPr>
              <a:t>L</a:t>
            </a:r>
            <a:r>
              <a:rPr lang="ru-RU" dirty="0">
                <a:latin typeface="Palatino Linotype" panose="02040502050505030304" pitchFamily="18" charset="0"/>
                <a:cs typeface="Arial" pitchFamily="34" charset="0"/>
              </a:rPr>
              <a:t>.</a:t>
            </a:r>
            <a:r>
              <a:rPr lang="en-US" dirty="0">
                <a:latin typeface="Palatino Linotype" panose="02040502050505030304" pitchFamily="18" charset="0"/>
                <a:cs typeface="Arial" pitchFamily="34" charset="0"/>
              </a:rPr>
              <a:t>Shapiro. </a:t>
            </a:r>
            <a:r>
              <a:rPr lang="en-US" i="1" dirty="0">
                <a:latin typeface="Palatino Linotype" panose="02040502050505030304" pitchFamily="18" charset="0"/>
              </a:rPr>
              <a:t>JETP </a:t>
            </a:r>
            <a:r>
              <a:rPr lang="en-US" i="1" dirty="0" err="1">
                <a:latin typeface="Palatino Linotype" panose="02040502050505030304" pitchFamily="18" charset="0"/>
              </a:rPr>
              <a:t>Lett</a:t>
            </a:r>
            <a:r>
              <a:rPr lang="en-US" i="1" dirty="0">
                <a:latin typeface="Palatino Linotype" panose="02040502050505030304" pitchFamily="18" charset="0"/>
              </a:rPr>
              <a:t>.</a:t>
            </a:r>
            <a:r>
              <a:rPr lang="en-US" dirty="0">
                <a:latin typeface="Palatino Linotype" panose="02040502050505030304" pitchFamily="18" charset="0"/>
              </a:rPr>
              <a:t> </a:t>
            </a:r>
            <a:r>
              <a:rPr lang="en-US" b="1" dirty="0">
                <a:latin typeface="Palatino Linotype" panose="02040502050505030304" pitchFamily="18" charset="0"/>
              </a:rPr>
              <a:t>9</a:t>
            </a:r>
            <a:r>
              <a:rPr lang="en-US" dirty="0">
                <a:latin typeface="Palatino Linotype" panose="02040502050505030304" pitchFamily="18" charset="0"/>
              </a:rPr>
              <a:t> 23 (1969)</a:t>
            </a:r>
            <a:endParaRPr lang="ru-RU" dirty="0">
              <a:latin typeface="Palatino Linotype" panose="02040502050505030304" pitchFamily="18" charset="0"/>
            </a:endParaRPr>
          </a:p>
        </p:txBody>
      </p:sp>
      <p:sp>
        <p:nvSpPr>
          <p:cNvPr id="17" name="TextBox 16"/>
          <p:cNvSpPr txBox="1"/>
          <p:nvPr/>
        </p:nvSpPr>
        <p:spPr>
          <a:xfrm>
            <a:off x="5539622" y="4948425"/>
            <a:ext cx="753732" cy="830997"/>
          </a:xfrm>
          <a:prstGeom prst="rect">
            <a:avLst/>
          </a:prstGeom>
          <a:noFill/>
        </p:spPr>
        <p:txBody>
          <a:bodyPr wrap="none" rtlCol="0">
            <a:spAutoFit/>
          </a:bodyPr>
          <a:lstStyle/>
          <a:p>
            <a:pPr algn="ctr"/>
            <a:r>
              <a:rPr lang="en-US" sz="2400" b="1" dirty="0">
                <a:solidFill>
                  <a:srgbClr val="FF0000"/>
                </a:solidFill>
              </a:rPr>
              <a:t>IBR</a:t>
            </a:r>
          </a:p>
          <a:p>
            <a:pPr algn="ctr"/>
            <a:r>
              <a:rPr lang="en-US" sz="2400" dirty="0">
                <a:solidFill>
                  <a:srgbClr val="FF0000"/>
                </a:solidFill>
              </a:rPr>
              <a:t>6kW</a:t>
            </a:r>
            <a:endParaRPr lang="ru-RU" sz="2400" dirty="0">
              <a:solidFill>
                <a:srgbClr val="FF0000"/>
              </a:solidFill>
            </a:endParaRPr>
          </a:p>
        </p:txBody>
      </p:sp>
      <p:sp>
        <p:nvSpPr>
          <p:cNvPr id="18" name="TextBox 17"/>
          <p:cNvSpPr txBox="1"/>
          <p:nvPr/>
        </p:nvSpPr>
        <p:spPr>
          <a:xfrm>
            <a:off x="6852592" y="5301208"/>
            <a:ext cx="3309752" cy="369332"/>
          </a:xfrm>
          <a:prstGeom prst="rect">
            <a:avLst/>
          </a:prstGeom>
          <a:noFill/>
        </p:spPr>
        <p:txBody>
          <a:bodyPr wrap="none" rtlCol="0">
            <a:spAutoFit/>
          </a:bodyPr>
          <a:lstStyle/>
          <a:p>
            <a:r>
              <a:rPr lang="en-US" b="1" dirty="0">
                <a:solidFill>
                  <a:srgbClr val="FF0000"/>
                </a:solidFill>
              </a:rPr>
              <a:t>only 1 neutron per</a:t>
            </a:r>
            <a:r>
              <a:rPr lang="ru-RU" b="1" dirty="0">
                <a:solidFill>
                  <a:srgbClr val="FF0000"/>
                </a:solidFill>
              </a:rPr>
              <a:t> 100 </a:t>
            </a:r>
            <a:r>
              <a:rPr lang="en-US" b="1" dirty="0">
                <a:solidFill>
                  <a:srgbClr val="FF0000"/>
                </a:solidFill>
              </a:rPr>
              <a:t>seconds !</a:t>
            </a:r>
            <a:endParaRPr lang="ru-RU" b="1" dirty="0">
              <a:solidFill>
                <a:srgbClr val="FF0000"/>
              </a:solidFill>
            </a:endParaRPr>
          </a:p>
        </p:txBody>
      </p:sp>
      <p:sp>
        <p:nvSpPr>
          <p:cNvPr id="19" name="Номер слайда 18"/>
          <p:cNvSpPr>
            <a:spLocks noGrp="1"/>
          </p:cNvSpPr>
          <p:nvPr>
            <p:ph type="sldNum" sz="quarter" idx="12"/>
          </p:nvPr>
        </p:nvSpPr>
        <p:spPr/>
        <p:txBody>
          <a:bodyPr/>
          <a:lstStyle/>
          <a:p>
            <a:fld id="{1DE01969-94A4-40D7-99FB-CC04F57F5503}" type="slidenum">
              <a:rPr lang="ru-RU" smtClean="0"/>
              <a:pPr/>
              <a:t>43</a:t>
            </a:fld>
            <a:endParaRPr lang="ru-RU" dirty="0"/>
          </a:p>
        </p:txBody>
      </p:sp>
    </p:spTree>
    <p:extLst>
      <p:ext uri="{BB962C8B-B14F-4D97-AF65-F5344CB8AC3E}">
        <p14:creationId xmlns:p14="http://schemas.microsoft.com/office/powerpoint/2010/main" val="40992717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Независимое наблюдение УХН</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5"/>
          <p:cNvPicPr>
            <a:picLocks noChangeAspect="1" noChangeArrowheads="1"/>
          </p:cNvPicPr>
          <p:nvPr/>
        </p:nvPicPr>
        <p:blipFill>
          <a:blip r:embed="rId2" cstate="print"/>
          <a:srcRect/>
          <a:stretch>
            <a:fillRect/>
          </a:stretch>
        </p:blipFill>
        <p:spPr bwMode="auto">
          <a:xfrm>
            <a:off x="2964078" y="1933990"/>
            <a:ext cx="2594309" cy="2880320"/>
          </a:xfrm>
          <a:prstGeom prst="rect">
            <a:avLst/>
          </a:prstGeom>
          <a:noFill/>
          <a:ln w="9525" algn="ctr">
            <a:noFill/>
            <a:miter lim="800000"/>
            <a:headEnd/>
            <a:tailEnd/>
          </a:ln>
        </p:spPr>
      </p:pic>
      <p:sp>
        <p:nvSpPr>
          <p:cNvPr id="8" name="Text Box 6"/>
          <p:cNvSpPr txBox="1">
            <a:spLocks noChangeArrowheads="1"/>
          </p:cNvSpPr>
          <p:nvPr/>
        </p:nvSpPr>
        <p:spPr bwMode="auto">
          <a:xfrm>
            <a:off x="2964077" y="4958326"/>
            <a:ext cx="2590800" cy="369888"/>
          </a:xfrm>
          <a:prstGeom prst="rect">
            <a:avLst/>
          </a:prstGeom>
          <a:noFill/>
          <a:ln w="9525">
            <a:noFill/>
            <a:miter lim="800000"/>
            <a:headEnd/>
            <a:tailEnd/>
          </a:ln>
        </p:spPr>
        <p:txBody>
          <a:bodyPr>
            <a:spAutoFit/>
          </a:bodyPr>
          <a:lstStyle/>
          <a:p>
            <a:pPr algn="ctr"/>
            <a:r>
              <a:rPr lang="en-US" b="1" dirty="0">
                <a:solidFill>
                  <a:srgbClr val="0033CC"/>
                </a:solidFill>
              </a:rPr>
              <a:t>Albert </a:t>
            </a:r>
            <a:r>
              <a:rPr lang="en-US" b="1" dirty="0" err="1">
                <a:solidFill>
                  <a:srgbClr val="0033CC"/>
                </a:solidFill>
              </a:rPr>
              <a:t>Steyerl</a:t>
            </a:r>
            <a:endParaRPr lang="ru-RU" b="1" dirty="0">
              <a:solidFill>
                <a:srgbClr val="0033CC"/>
              </a:solidFill>
            </a:endParaRPr>
          </a:p>
        </p:txBody>
      </p:sp>
      <p:pic>
        <p:nvPicPr>
          <p:cNvPr id="9" name="Picture 4"/>
          <p:cNvPicPr>
            <a:picLocks noChangeAspect="1" noChangeArrowheads="1"/>
          </p:cNvPicPr>
          <p:nvPr/>
        </p:nvPicPr>
        <p:blipFill>
          <a:blip r:embed="rId3" cstate="print"/>
          <a:srcRect/>
          <a:stretch>
            <a:fillRect/>
          </a:stretch>
        </p:blipFill>
        <p:spPr bwMode="auto">
          <a:xfrm>
            <a:off x="6231487" y="1164777"/>
            <a:ext cx="4108019" cy="5191573"/>
          </a:xfrm>
          <a:prstGeom prst="rect">
            <a:avLst/>
          </a:prstGeom>
          <a:noFill/>
          <a:ln w="9525">
            <a:noFill/>
            <a:miter lim="800000"/>
            <a:headEnd/>
            <a:tailEnd/>
          </a:ln>
        </p:spPr>
      </p:pic>
      <p:sp>
        <p:nvSpPr>
          <p:cNvPr id="10" name="Номер слайда 9"/>
          <p:cNvSpPr>
            <a:spLocks noGrp="1"/>
          </p:cNvSpPr>
          <p:nvPr>
            <p:ph type="sldNum" sz="quarter" idx="12"/>
          </p:nvPr>
        </p:nvSpPr>
        <p:spPr/>
        <p:txBody>
          <a:bodyPr/>
          <a:lstStyle/>
          <a:p>
            <a:fld id="{1DE01969-94A4-40D7-99FB-CC04F57F5503}" type="slidenum">
              <a:rPr lang="ru-RU" smtClean="0"/>
              <a:pPr/>
              <a:t>44</a:t>
            </a:fld>
            <a:endParaRPr lang="ru-RU" dirty="0"/>
          </a:p>
        </p:txBody>
      </p:sp>
    </p:spTree>
    <p:extLst>
      <p:ext uri="{BB962C8B-B14F-4D97-AF65-F5344CB8AC3E}">
        <p14:creationId xmlns:p14="http://schemas.microsoft.com/office/powerpoint/2010/main" val="26489958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Использование </a:t>
            </a:r>
            <a:r>
              <a:rPr lang="ru-RU" dirty="0" smtClean="0"/>
              <a:t>УХН</a:t>
            </a:r>
            <a:endParaRPr lang="ru-RU" dirty="0"/>
          </a:p>
        </p:txBody>
      </p:sp>
      <p:sp>
        <p:nvSpPr>
          <p:cNvPr id="4" name="Rectangle 3"/>
          <p:cNvSpPr txBox="1">
            <a:spLocks noGrp="1" noChangeArrowheads="1"/>
          </p:cNvSpPr>
          <p:nvPr>
            <p:ph idx="1"/>
          </p:nvPr>
        </p:nvSpPr>
        <p:spPr>
          <a:xfrm>
            <a:off x="838199" y="1091821"/>
            <a:ext cx="10515601" cy="4990935"/>
          </a:xfrm>
          <a:prstGeom prst="rect">
            <a:avLst/>
          </a:prstGeom>
          <a:solidFill>
            <a:schemeClr val="bg1">
              <a:alpha val="80000"/>
            </a:schemeClr>
          </a:solidFill>
        </p:spPr>
        <p:txBody>
          <a:bodyPr>
            <a:noAutofit/>
          </a:bodyPr>
          <a:lstStyle/>
          <a:p>
            <a:pPr marL="342900" indent="-342900">
              <a:spcBef>
                <a:spcPct val="20000"/>
              </a:spcBef>
              <a:defRPr/>
            </a:pPr>
            <a:r>
              <a:rPr lang="ru-RU" dirty="0">
                <a:solidFill>
                  <a:prstClr val="black"/>
                </a:solidFill>
              </a:rPr>
              <a:t>Измерение времени жизни нейтрона</a:t>
            </a:r>
            <a:r>
              <a:rPr lang="en-US" dirty="0">
                <a:solidFill>
                  <a:prstClr val="black"/>
                </a:solidFill>
              </a:rPr>
              <a:t> (</a:t>
            </a:r>
            <a:r>
              <a:rPr lang="ru-RU" dirty="0">
                <a:solidFill>
                  <a:prstClr val="black"/>
                </a:solidFill>
              </a:rPr>
              <a:t>теория </a:t>
            </a:r>
            <a:r>
              <a:rPr lang="ru-RU" dirty="0" err="1">
                <a:solidFill>
                  <a:prstClr val="black"/>
                </a:solidFill>
              </a:rPr>
              <a:t>электрослабых</a:t>
            </a:r>
            <a:r>
              <a:rPr lang="ru-RU" dirty="0">
                <a:solidFill>
                  <a:prstClr val="black"/>
                </a:solidFill>
              </a:rPr>
              <a:t> взаимодействий</a:t>
            </a:r>
            <a:r>
              <a:rPr lang="en-US" dirty="0">
                <a:solidFill>
                  <a:prstClr val="black"/>
                </a:solidFill>
              </a:rPr>
              <a:t>) </a:t>
            </a:r>
          </a:p>
          <a:p>
            <a:pPr marL="342900" indent="-342900">
              <a:spcBef>
                <a:spcPct val="20000"/>
              </a:spcBef>
              <a:defRPr/>
            </a:pPr>
            <a:r>
              <a:rPr lang="ru-RU" dirty="0">
                <a:solidFill>
                  <a:prstClr val="black"/>
                </a:solidFill>
              </a:rPr>
              <a:t>Поиск Электрического Дипольного Момента </a:t>
            </a:r>
            <a:r>
              <a:rPr lang="en-US" dirty="0">
                <a:solidFill>
                  <a:prstClr val="black"/>
                </a:solidFill>
              </a:rPr>
              <a:t>(T-</a:t>
            </a:r>
            <a:r>
              <a:rPr lang="ru-RU" dirty="0">
                <a:solidFill>
                  <a:prstClr val="black"/>
                </a:solidFill>
              </a:rPr>
              <a:t>инвариантность</a:t>
            </a:r>
            <a:r>
              <a:rPr lang="en-US" dirty="0">
                <a:solidFill>
                  <a:prstClr val="black"/>
                </a:solidFill>
              </a:rPr>
              <a:t>)</a:t>
            </a:r>
            <a:endParaRPr lang="ru-RU" dirty="0">
              <a:solidFill>
                <a:prstClr val="black"/>
              </a:solidFill>
            </a:endParaRPr>
          </a:p>
          <a:p>
            <a:pPr marL="342900" indent="-342900">
              <a:spcBef>
                <a:spcPct val="20000"/>
              </a:spcBef>
              <a:defRPr/>
            </a:pPr>
            <a:r>
              <a:rPr lang="ru-RU" dirty="0">
                <a:solidFill>
                  <a:prstClr val="black"/>
                </a:solidFill>
              </a:rPr>
              <a:t>Поиск новых типов взаимодействий («новая физика»)</a:t>
            </a:r>
            <a:endParaRPr lang="en-US" dirty="0">
              <a:solidFill>
                <a:prstClr val="black"/>
              </a:solidFill>
            </a:endParaRPr>
          </a:p>
          <a:p>
            <a:pPr marL="342900" indent="-342900">
              <a:spcBef>
                <a:spcPct val="20000"/>
              </a:spcBef>
              <a:defRPr/>
            </a:pPr>
            <a:r>
              <a:rPr lang="ru-RU" dirty="0">
                <a:solidFill>
                  <a:prstClr val="black"/>
                </a:solidFill>
              </a:rPr>
              <a:t>Изучение волновых свойств нейтрона </a:t>
            </a:r>
            <a:r>
              <a:rPr lang="en-US" dirty="0">
                <a:solidFill>
                  <a:prstClr val="black"/>
                </a:solidFill>
              </a:rPr>
              <a:t>(</a:t>
            </a:r>
            <a:r>
              <a:rPr lang="ru-RU" dirty="0">
                <a:solidFill>
                  <a:prstClr val="black"/>
                </a:solidFill>
              </a:rPr>
              <a:t>квантовая механика</a:t>
            </a:r>
            <a:r>
              <a:rPr lang="en-US" dirty="0">
                <a:solidFill>
                  <a:prstClr val="black"/>
                </a:solidFill>
              </a:rPr>
              <a:t>, </a:t>
            </a:r>
            <a:r>
              <a:rPr lang="ru-RU" dirty="0">
                <a:solidFill>
                  <a:prstClr val="black"/>
                </a:solidFill>
              </a:rPr>
              <a:t>теория относительности</a:t>
            </a:r>
            <a:r>
              <a:rPr lang="en-US" dirty="0">
                <a:solidFill>
                  <a:prstClr val="black"/>
                </a:solidFill>
              </a:rPr>
              <a:t>)</a:t>
            </a:r>
          </a:p>
          <a:p>
            <a:pPr marL="342900" indent="-342900">
              <a:spcBef>
                <a:spcPct val="20000"/>
              </a:spcBef>
              <a:defRPr/>
            </a:pPr>
            <a:r>
              <a:rPr lang="ru-RU" dirty="0"/>
              <a:t>Исследование </a:t>
            </a:r>
            <a:r>
              <a:rPr lang="ru-RU" dirty="0" smtClean="0"/>
              <a:t>поверхности</a:t>
            </a:r>
          </a:p>
          <a:p>
            <a:pPr marL="342900" indent="-342900">
              <a:spcBef>
                <a:spcPct val="20000"/>
              </a:spcBef>
              <a:defRPr/>
            </a:pPr>
            <a:r>
              <a:rPr lang="ru-RU" dirty="0" smtClean="0"/>
              <a:t>Нейтронный микроскоп</a:t>
            </a:r>
            <a:endParaRPr lang="ru-RU" dirty="0"/>
          </a:p>
          <a:p>
            <a:pPr marL="342900" indent="-342900">
              <a:spcBef>
                <a:spcPct val="20000"/>
              </a:spcBef>
              <a:defRPr/>
            </a:pPr>
            <a:r>
              <a:rPr lang="ru-RU" dirty="0"/>
              <a:t>…</a:t>
            </a:r>
          </a:p>
        </p:txBody>
      </p:sp>
      <p:sp>
        <p:nvSpPr>
          <p:cNvPr id="3" name="Дата 2"/>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Номер слайда 6"/>
          <p:cNvSpPr>
            <a:spLocks noGrp="1"/>
          </p:cNvSpPr>
          <p:nvPr>
            <p:ph type="sldNum" sz="quarter" idx="12"/>
          </p:nvPr>
        </p:nvSpPr>
        <p:spPr/>
        <p:txBody>
          <a:bodyPr/>
          <a:lstStyle/>
          <a:p>
            <a:fld id="{1DE01969-94A4-40D7-99FB-CC04F57F5503}" type="slidenum">
              <a:rPr lang="ru-RU" smtClean="0"/>
              <a:pPr/>
              <a:t>45</a:t>
            </a:fld>
            <a:endParaRPr lang="ru-RU" dirty="0"/>
          </a:p>
        </p:txBody>
      </p:sp>
    </p:spTree>
    <p:extLst>
      <p:ext uri="{BB962C8B-B14F-4D97-AF65-F5344CB8AC3E}">
        <p14:creationId xmlns:p14="http://schemas.microsoft.com/office/powerpoint/2010/main" val="14446623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Конвертеры УХН</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Прямоугольник 6"/>
          <p:cNvSpPr/>
          <p:nvPr/>
        </p:nvSpPr>
        <p:spPr>
          <a:xfrm>
            <a:off x="838199" y="1096582"/>
            <a:ext cx="10515601" cy="5016758"/>
          </a:xfrm>
          <a:prstGeom prst="rect">
            <a:avLst/>
          </a:prstGeom>
        </p:spPr>
        <p:txBody>
          <a:bodyPr wrap="square">
            <a:spAutoFit/>
          </a:bodyPr>
          <a:lstStyle/>
          <a:p>
            <a:pPr algn="just"/>
            <a:r>
              <a:rPr lang="ru-RU" sz="2000" dirty="0">
                <a:latin typeface="Palatino Linotype" panose="02040502050505030304" pitchFamily="18" charset="0"/>
              </a:rPr>
              <a:t>Холодные замедлители </a:t>
            </a:r>
            <a:r>
              <a:rPr lang="ru-RU" sz="2000" b="1" u="sng" dirty="0">
                <a:latin typeface="Palatino Linotype" panose="02040502050505030304" pitchFamily="18" charset="0"/>
              </a:rPr>
              <a:t>не увеличивают долю УХН</a:t>
            </a:r>
            <a:r>
              <a:rPr lang="ru-RU" sz="2000" dirty="0">
                <a:latin typeface="Palatino Linotype" panose="02040502050505030304" pitchFamily="18" charset="0"/>
              </a:rPr>
              <a:t>, так как для этого необходима недостижимая температура замедлителя </a:t>
            </a:r>
            <a:r>
              <a:rPr lang="ru-RU" sz="2000" dirty="0" smtClean="0">
                <a:latin typeface="Palatino Linotype" panose="02040502050505030304" pitchFamily="18" charset="0"/>
              </a:rPr>
              <a:t>∼10</a:t>
            </a:r>
            <a:r>
              <a:rPr lang="ru-RU" sz="2000" baseline="30000" dirty="0">
                <a:latin typeface="Palatino Linotype" panose="02040502050505030304" pitchFamily="18" charset="0"/>
              </a:rPr>
              <a:t>−3</a:t>
            </a:r>
            <a:r>
              <a:rPr lang="ru-RU" sz="2000" dirty="0">
                <a:latin typeface="Palatino Linotype" panose="02040502050505030304" pitchFamily="18" charset="0"/>
              </a:rPr>
              <a:t> К. Для получения УХН высокой плотности на исследовательских реакторах обычно используются криогенные жидкостные водородные или дейтериевые источники ХН, из которых УХН извлекаются непосредственно или </a:t>
            </a:r>
            <a:r>
              <a:rPr lang="ru-RU" sz="2000" dirty="0" smtClean="0">
                <a:latin typeface="Palatino Linotype" panose="02040502050505030304" pitchFamily="18" charset="0"/>
              </a:rPr>
              <a:t>путем </a:t>
            </a:r>
            <a:r>
              <a:rPr lang="ru-RU" sz="2000" dirty="0">
                <a:latin typeface="Palatino Linotype" panose="02040502050505030304" pitchFamily="18" charset="0"/>
              </a:rPr>
              <a:t>спектрального преобразования ХН в УХН.</a:t>
            </a:r>
          </a:p>
          <a:p>
            <a:pPr algn="just"/>
            <a:endParaRPr lang="ru-RU" sz="2000" dirty="0">
              <a:latin typeface="Palatino Linotype" panose="02040502050505030304" pitchFamily="18" charset="0"/>
            </a:endParaRPr>
          </a:p>
          <a:p>
            <a:pPr algn="just"/>
            <a:r>
              <a:rPr lang="ru-RU" sz="2000" dirty="0">
                <a:latin typeface="Palatino Linotype" panose="02040502050505030304" pitchFamily="18" charset="0"/>
              </a:rPr>
              <a:t>Количественное производство УХН зависит от интенсивности реакторного нейтронного потока и эффективности криогенного замедлителя (конвертера). Однако стремление разместить замедлитель с криогенной температурой в высоком нейтронном </a:t>
            </a:r>
            <a:r>
              <a:rPr lang="ru-RU" sz="2000" dirty="0" smtClean="0">
                <a:latin typeface="Palatino Linotype" panose="02040502050505030304" pitchFamily="18" charset="0"/>
              </a:rPr>
              <a:t>потоке на </a:t>
            </a:r>
            <a:r>
              <a:rPr lang="ru-RU" sz="2000" dirty="0">
                <a:latin typeface="Palatino Linotype" panose="02040502050505030304" pitchFamily="18" charset="0"/>
              </a:rPr>
              <a:t>реакторе наталкивается на проблему отвода радиационного тепла. </a:t>
            </a:r>
            <a:r>
              <a:rPr lang="ru-RU" sz="2000" b="1" u="sng" dirty="0">
                <a:latin typeface="Palatino Linotype" panose="02040502050505030304" pitchFamily="18" charset="0"/>
              </a:rPr>
              <a:t>Чем ниже температура замедлителя, тем сложнее проблема отвода </a:t>
            </a:r>
            <a:r>
              <a:rPr lang="ru-RU" sz="2000" b="1" u="sng" dirty="0" smtClean="0">
                <a:latin typeface="Palatino Linotype" panose="02040502050505030304" pitchFamily="18" charset="0"/>
              </a:rPr>
              <a:t>теплоты.</a:t>
            </a:r>
          </a:p>
          <a:p>
            <a:pPr algn="just"/>
            <a:endParaRPr lang="ru-RU" sz="2000" b="1" u="sng" dirty="0" smtClean="0">
              <a:latin typeface="Palatino Linotype" panose="02040502050505030304" pitchFamily="18" charset="0"/>
            </a:endParaRPr>
          </a:p>
          <a:p>
            <a:pPr algn="just"/>
            <a:endParaRPr lang="ru-RU" sz="2000" b="1" u="sng" dirty="0">
              <a:latin typeface="Palatino Linotype" panose="02040502050505030304" pitchFamily="18" charset="0"/>
            </a:endParaRPr>
          </a:p>
          <a:p>
            <a:pPr algn="ctr"/>
            <a:r>
              <a:rPr lang="ru-RU" sz="2000" dirty="0" smtClean="0">
                <a:latin typeface="Palatino Linotype" panose="02040502050505030304" pitchFamily="18" charset="0"/>
              </a:rPr>
              <a:t>Перспективные конвертеры УХН: твердый дейтерий (5</a:t>
            </a:r>
            <a:r>
              <a:rPr lang="en-US" sz="2000" dirty="0" smtClean="0">
                <a:latin typeface="Palatino Linotype" panose="02040502050505030304" pitchFamily="18" charset="0"/>
              </a:rPr>
              <a:t>K</a:t>
            </a:r>
            <a:r>
              <a:rPr lang="ru-RU" sz="2000" dirty="0" smtClean="0">
                <a:latin typeface="Palatino Linotype" panose="02040502050505030304" pitchFamily="18" charset="0"/>
              </a:rPr>
              <a:t>) и сверхтекучий гелий (1</a:t>
            </a:r>
            <a:r>
              <a:rPr lang="en-US" sz="2000" dirty="0" smtClean="0">
                <a:latin typeface="Palatino Linotype" panose="02040502050505030304" pitchFamily="18" charset="0"/>
              </a:rPr>
              <a:t>K).</a:t>
            </a:r>
            <a:endParaRPr lang="ru-RU" sz="2000" dirty="0" smtClean="0">
              <a:latin typeface="Palatino Linotype" panose="02040502050505030304" pitchFamily="18" charset="0"/>
            </a:endParaRPr>
          </a:p>
          <a:p>
            <a:pPr algn="ctr"/>
            <a:r>
              <a:rPr lang="ru-RU" sz="2000" b="1" dirty="0" smtClean="0">
                <a:solidFill>
                  <a:srgbClr val="FF0000"/>
                </a:solidFill>
                <a:latin typeface="Palatino Linotype" panose="02040502050505030304" pitchFamily="18" charset="0"/>
              </a:rPr>
              <a:t>Сечение </a:t>
            </a:r>
            <a:r>
              <a:rPr lang="ru-RU" sz="2000" b="1" dirty="0">
                <a:solidFill>
                  <a:srgbClr val="FF0000"/>
                </a:solidFill>
                <a:latin typeface="Palatino Linotype" panose="02040502050505030304" pitchFamily="18" charset="0"/>
              </a:rPr>
              <a:t>захвата </a:t>
            </a:r>
            <a:r>
              <a:rPr lang="ru-RU" sz="2000" b="1" dirty="0" smtClean="0">
                <a:solidFill>
                  <a:srgbClr val="FF0000"/>
                </a:solidFill>
                <a:latin typeface="Palatino Linotype" panose="02040502050505030304" pitchFamily="18" charset="0"/>
              </a:rPr>
              <a:t>нейтронов в сверхтекучем гелии строго равно нулю!</a:t>
            </a:r>
            <a:endParaRPr lang="ru-RU" sz="2000" b="1" dirty="0">
              <a:solidFill>
                <a:srgbClr val="FF0000"/>
              </a:solidFill>
              <a:latin typeface="Palatino Linotype" panose="02040502050505030304" pitchFamily="18" charset="0"/>
            </a:endParaRPr>
          </a:p>
        </p:txBody>
      </p:sp>
      <p:sp>
        <p:nvSpPr>
          <p:cNvPr id="8" name="Номер слайда 7"/>
          <p:cNvSpPr>
            <a:spLocks noGrp="1"/>
          </p:cNvSpPr>
          <p:nvPr>
            <p:ph type="sldNum" sz="quarter" idx="12"/>
          </p:nvPr>
        </p:nvSpPr>
        <p:spPr/>
        <p:txBody>
          <a:bodyPr/>
          <a:lstStyle/>
          <a:p>
            <a:fld id="{1DE01969-94A4-40D7-99FB-CC04F57F5503}" type="slidenum">
              <a:rPr lang="ru-RU" smtClean="0"/>
              <a:pPr/>
              <a:t>46</a:t>
            </a:fld>
            <a:endParaRPr lang="ru-RU" dirty="0"/>
          </a:p>
        </p:txBody>
      </p:sp>
    </p:spTree>
    <p:extLst>
      <p:ext uri="{BB962C8B-B14F-4D97-AF65-F5344CB8AC3E}">
        <p14:creationId xmlns:p14="http://schemas.microsoft.com/office/powerpoint/2010/main" val="22800966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Получение УХН на импульсном источнике</a:t>
            </a:r>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TextBox 6"/>
          <p:cNvSpPr txBox="1"/>
          <p:nvPr/>
        </p:nvSpPr>
        <p:spPr>
          <a:xfrm>
            <a:off x="1745268" y="996678"/>
            <a:ext cx="8280920" cy="1015663"/>
          </a:xfrm>
          <a:prstGeom prst="rect">
            <a:avLst/>
          </a:prstGeom>
          <a:noFill/>
        </p:spPr>
        <p:txBody>
          <a:bodyPr wrap="square" rtlCol="0">
            <a:spAutoFit/>
          </a:bodyPr>
          <a:lstStyle/>
          <a:p>
            <a:pPr algn="ctr"/>
            <a:r>
              <a:rPr lang="ru-RU" sz="2000" dirty="0">
                <a:latin typeface="Palatino Linotype" panose="02040502050505030304" pitchFamily="18" charset="0"/>
              </a:rPr>
              <a:t>Поток УХН/накапливаемая плотность УХН пропорциональны плотности потока падающих нейтронов. В импульсных источниках пиковая плотность потока много выше средней.</a:t>
            </a:r>
          </a:p>
        </p:txBody>
      </p:sp>
      <p:sp>
        <p:nvSpPr>
          <p:cNvPr id="8" name="Пятно 1 7"/>
          <p:cNvSpPr/>
          <p:nvPr/>
        </p:nvSpPr>
        <p:spPr>
          <a:xfrm>
            <a:off x="5147678" y="2108755"/>
            <a:ext cx="671869" cy="792088"/>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grpSp>
        <p:nvGrpSpPr>
          <p:cNvPr id="9" name="Группа 8"/>
          <p:cNvGrpSpPr/>
          <p:nvPr/>
        </p:nvGrpSpPr>
        <p:grpSpPr>
          <a:xfrm>
            <a:off x="1745268" y="2060849"/>
            <a:ext cx="3312368" cy="1666377"/>
            <a:chOff x="539552" y="2842743"/>
            <a:chExt cx="3312368" cy="1666377"/>
          </a:xfrm>
        </p:grpSpPr>
        <p:cxnSp>
          <p:nvCxnSpPr>
            <p:cNvPr id="10" name="Прямая со стрелкой 9"/>
            <p:cNvCxnSpPr/>
            <p:nvPr/>
          </p:nvCxnSpPr>
          <p:spPr>
            <a:xfrm flipV="1">
              <a:off x="611560" y="2866760"/>
              <a:ext cx="0" cy="864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539552" y="3730856"/>
              <a:ext cx="33123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Полилиния 11"/>
            <p:cNvSpPr/>
            <p:nvPr/>
          </p:nvSpPr>
          <p:spPr>
            <a:xfrm>
              <a:off x="732787" y="2953505"/>
              <a:ext cx="579683" cy="763527"/>
            </a:xfrm>
            <a:custGeom>
              <a:avLst/>
              <a:gdLst>
                <a:gd name="connsiteX0" fmla="*/ 0 w 579683"/>
                <a:gd name="connsiteY0" fmla="*/ 763527 h 763527"/>
                <a:gd name="connsiteX1" fmla="*/ 111924 w 579683"/>
                <a:gd name="connsiteY1" fmla="*/ 736074 h 763527"/>
                <a:gd name="connsiteX2" fmla="*/ 181613 w 579683"/>
                <a:gd name="connsiteY2" fmla="*/ 647379 h 763527"/>
                <a:gd name="connsiteX3" fmla="*/ 210122 w 579683"/>
                <a:gd name="connsiteY3" fmla="*/ 459431 h 763527"/>
                <a:gd name="connsiteX4" fmla="*/ 236519 w 579683"/>
                <a:gd name="connsiteY4" fmla="*/ 91982 h 763527"/>
                <a:gd name="connsiteX5" fmla="*/ 282978 w 579683"/>
                <a:gd name="connsiteY5" fmla="*/ 119 h 763527"/>
                <a:gd name="connsiteX6" fmla="*/ 315711 w 579683"/>
                <a:gd name="connsiteY6" fmla="*/ 102541 h 763527"/>
                <a:gd name="connsiteX7" fmla="*/ 347388 w 579683"/>
                <a:gd name="connsiteY7" fmla="*/ 543902 h 763527"/>
                <a:gd name="connsiteX8" fmla="*/ 410741 w 579683"/>
                <a:gd name="connsiteY8" fmla="*/ 716012 h 763527"/>
                <a:gd name="connsiteX9" fmla="*/ 548007 w 579683"/>
                <a:gd name="connsiteY9" fmla="*/ 759304 h 763527"/>
                <a:gd name="connsiteX10" fmla="*/ 579683 w 579683"/>
                <a:gd name="connsiteY10" fmla="*/ 749801 h 76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9683" h="763527">
                  <a:moveTo>
                    <a:pt x="0" y="763527"/>
                  </a:moveTo>
                  <a:cubicBezTo>
                    <a:pt x="40827" y="759479"/>
                    <a:pt x="81655" y="755432"/>
                    <a:pt x="111924" y="736074"/>
                  </a:cubicBezTo>
                  <a:cubicBezTo>
                    <a:pt x="142193" y="716716"/>
                    <a:pt x="165247" y="693486"/>
                    <a:pt x="181613" y="647379"/>
                  </a:cubicBezTo>
                  <a:cubicBezTo>
                    <a:pt x="197979" y="601272"/>
                    <a:pt x="200971" y="551997"/>
                    <a:pt x="210122" y="459431"/>
                  </a:cubicBezTo>
                  <a:cubicBezTo>
                    <a:pt x="219273" y="366865"/>
                    <a:pt x="224376" y="168534"/>
                    <a:pt x="236519" y="91982"/>
                  </a:cubicBezTo>
                  <a:cubicBezTo>
                    <a:pt x="248662" y="15430"/>
                    <a:pt x="269779" y="-1641"/>
                    <a:pt x="282978" y="119"/>
                  </a:cubicBezTo>
                  <a:cubicBezTo>
                    <a:pt x="296177" y="1879"/>
                    <a:pt x="304976" y="11910"/>
                    <a:pt x="315711" y="102541"/>
                  </a:cubicBezTo>
                  <a:cubicBezTo>
                    <a:pt x="326446" y="193171"/>
                    <a:pt x="331550" y="441657"/>
                    <a:pt x="347388" y="543902"/>
                  </a:cubicBezTo>
                  <a:cubicBezTo>
                    <a:pt x="363226" y="646147"/>
                    <a:pt x="377305" y="680112"/>
                    <a:pt x="410741" y="716012"/>
                  </a:cubicBezTo>
                  <a:cubicBezTo>
                    <a:pt x="444177" y="751912"/>
                    <a:pt x="519850" y="753673"/>
                    <a:pt x="548007" y="759304"/>
                  </a:cubicBezTo>
                  <a:cubicBezTo>
                    <a:pt x="576164" y="764935"/>
                    <a:pt x="577923" y="757368"/>
                    <a:pt x="579683" y="7498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олилиния 12"/>
            <p:cNvSpPr/>
            <p:nvPr/>
          </p:nvSpPr>
          <p:spPr>
            <a:xfrm>
              <a:off x="2968171" y="2953505"/>
              <a:ext cx="579683" cy="763527"/>
            </a:xfrm>
            <a:custGeom>
              <a:avLst/>
              <a:gdLst>
                <a:gd name="connsiteX0" fmla="*/ 0 w 579683"/>
                <a:gd name="connsiteY0" fmla="*/ 763527 h 763527"/>
                <a:gd name="connsiteX1" fmla="*/ 111924 w 579683"/>
                <a:gd name="connsiteY1" fmla="*/ 736074 h 763527"/>
                <a:gd name="connsiteX2" fmla="*/ 181613 w 579683"/>
                <a:gd name="connsiteY2" fmla="*/ 647379 h 763527"/>
                <a:gd name="connsiteX3" fmla="*/ 210122 w 579683"/>
                <a:gd name="connsiteY3" fmla="*/ 459431 h 763527"/>
                <a:gd name="connsiteX4" fmla="*/ 236519 w 579683"/>
                <a:gd name="connsiteY4" fmla="*/ 91982 h 763527"/>
                <a:gd name="connsiteX5" fmla="*/ 282978 w 579683"/>
                <a:gd name="connsiteY5" fmla="*/ 119 h 763527"/>
                <a:gd name="connsiteX6" fmla="*/ 315711 w 579683"/>
                <a:gd name="connsiteY6" fmla="*/ 102541 h 763527"/>
                <a:gd name="connsiteX7" fmla="*/ 347388 w 579683"/>
                <a:gd name="connsiteY7" fmla="*/ 543902 h 763527"/>
                <a:gd name="connsiteX8" fmla="*/ 410741 w 579683"/>
                <a:gd name="connsiteY8" fmla="*/ 716012 h 763527"/>
                <a:gd name="connsiteX9" fmla="*/ 548007 w 579683"/>
                <a:gd name="connsiteY9" fmla="*/ 759304 h 763527"/>
                <a:gd name="connsiteX10" fmla="*/ 579683 w 579683"/>
                <a:gd name="connsiteY10" fmla="*/ 749801 h 76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9683" h="763527">
                  <a:moveTo>
                    <a:pt x="0" y="763527"/>
                  </a:moveTo>
                  <a:cubicBezTo>
                    <a:pt x="40827" y="759479"/>
                    <a:pt x="81655" y="755432"/>
                    <a:pt x="111924" y="736074"/>
                  </a:cubicBezTo>
                  <a:cubicBezTo>
                    <a:pt x="142193" y="716716"/>
                    <a:pt x="165247" y="693486"/>
                    <a:pt x="181613" y="647379"/>
                  </a:cubicBezTo>
                  <a:cubicBezTo>
                    <a:pt x="197979" y="601272"/>
                    <a:pt x="200971" y="551997"/>
                    <a:pt x="210122" y="459431"/>
                  </a:cubicBezTo>
                  <a:cubicBezTo>
                    <a:pt x="219273" y="366865"/>
                    <a:pt x="224376" y="168534"/>
                    <a:pt x="236519" y="91982"/>
                  </a:cubicBezTo>
                  <a:cubicBezTo>
                    <a:pt x="248662" y="15430"/>
                    <a:pt x="269779" y="-1641"/>
                    <a:pt x="282978" y="119"/>
                  </a:cubicBezTo>
                  <a:cubicBezTo>
                    <a:pt x="296177" y="1879"/>
                    <a:pt x="304976" y="11910"/>
                    <a:pt x="315711" y="102541"/>
                  </a:cubicBezTo>
                  <a:cubicBezTo>
                    <a:pt x="326446" y="193171"/>
                    <a:pt x="331550" y="441657"/>
                    <a:pt x="347388" y="543902"/>
                  </a:cubicBezTo>
                  <a:cubicBezTo>
                    <a:pt x="363226" y="646147"/>
                    <a:pt x="377305" y="680112"/>
                    <a:pt x="410741" y="716012"/>
                  </a:cubicBezTo>
                  <a:cubicBezTo>
                    <a:pt x="444177" y="751912"/>
                    <a:pt x="519850" y="753673"/>
                    <a:pt x="548007" y="759304"/>
                  </a:cubicBezTo>
                  <a:cubicBezTo>
                    <a:pt x="576164" y="764935"/>
                    <a:pt x="577923" y="757368"/>
                    <a:pt x="579683" y="7498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олилиния 13"/>
            <p:cNvSpPr/>
            <p:nvPr/>
          </p:nvSpPr>
          <p:spPr>
            <a:xfrm>
              <a:off x="1850479" y="2953505"/>
              <a:ext cx="579683" cy="763527"/>
            </a:xfrm>
            <a:custGeom>
              <a:avLst/>
              <a:gdLst>
                <a:gd name="connsiteX0" fmla="*/ 0 w 579683"/>
                <a:gd name="connsiteY0" fmla="*/ 763527 h 763527"/>
                <a:gd name="connsiteX1" fmla="*/ 111924 w 579683"/>
                <a:gd name="connsiteY1" fmla="*/ 736074 h 763527"/>
                <a:gd name="connsiteX2" fmla="*/ 181613 w 579683"/>
                <a:gd name="connsiteY2" fmla="*/ 647379 h 763527"/>
                <a:gd name="connsiteX3" fmla="*/ 210122 w 579683"/>
                <a:gd name="connsiteY3" fmla="*/ 459431 h 763527"/>
                <a:gd name="connsiteX4" fmla="*/ 236519 w 579683"/>
                <a:gd name="connsiteY4" fmla="*/ 91982 h 763527"/>
                <a:gd name="connsiteX5" fmla="*/ 282978 w 579683"/>
                <a:gd name="connsiteY5" fmla="*/ 119 h 763527"/>
                <a:gd name="connsiteX6" fmla="*/ 315711 w 579683"/>
                <a:gd name="connsiteY6" fmla="*/ 102541 h 763527"/>
                <a:gd name="connsiteX7" fmla="*/ 347388 w 579683"/>
                <a:gd name="connsiteY7" fmla="*/ 543902 h 763527"/>
                <a:gd name="connsiteX8" fmla="*/ 410741 w 579683"/>
                <a:gd name="connsiteY8" fmla="*/ 716012 h 763527"/>
                <a:gd name="connsiteX9" fmla="*/ 548007 w 579683"/>
                <a:gd name="connsiteY9" fmla="*/ 759304 h 763527"/>
                <a:gd name="connsiteX10" fmla="*/ 579683 w 579683"/>
                <a:gd name="connsiteY10" fmla="*/ 749801 h 76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9683" h="763527">
                  <a:moveTo>
                    <a:pt x="0" y="763527"/>
                  </a:moveTo>
                  <a:cubicBezTo>
                    <a:pt x="40827" y="759479"/>
                    <a:pt x="81655" y="755432"/>
                    <a:pt x="111924" y="736074"/>
                  </a:cubicBezTo>
                  <a:cubicBezTo>
                    <a:pt x="142193" y="716716"/>
                    <a:pt x="165247" y="693486"/>
                    <a:pt x="181613" y="647379"/>
                  </a:cubicBezTo>
                  <a:cubicBezTo>
                    <a:pt x="197979" y="601272"/>
                    <a:pt x="200971" y="551997"/>
                    <a:pt x="210122" y="459431"/>
                  </a:cubicBezTo>
                  <a:cubicBezTo>
                    <a:pt x="219273" y="366865"/>
                    <a:pt x="224376" y="168534"/>
                    <a:pt x="236519" y="91982"/>
                  </a:cubicBezTo>
                  <a:cubicBezTo>
                    <a:pt x="248662" y="15430"/>
                    <a:pt x="269779" y="-1641"/>
                    <a:pt x="282978" y="119"/>
                  </a:cubicBezTo>
                  <a:cubicBezTo>
                    <a:pt x="296177" y="1879"/>
                    <a:pt x="304976" y="11910"/>
                    <a:pt x="315711" y="102541"/>
                  </a:cubicBezTo>
                  <a:cubicBezTo>
                    <a:pt x="326446" y="193171"/>
                    <a:pt x="331550" y="441657"/>
                    <a:pt x="347388" y="543902"/>
                  </a:cubicBezTo>
                  <a:cubicBezTo>
                    <a:pt x="363226" y="646147"/>
                    <a:pt x="377305" y="680112"/>
                    <a:pt x="410741" y="716012"/>
                  </a:cubicBezTo>
                  <a:cubicBezTo>
                    <a:pt x="444177" y="751912"/>
                    <a:pt x="519850" y="753673"/>
                    <a:pt x="548007" y="759304"/>
                  </a:cubicBezTo>
                  <a:cubicBezTo>
                    <a:pt x="576164" y="764935"/>
                    <a:pt x="577923" y="757368"/>
                    <a:pt x="579683" y="7498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единительная линия 14"/>
            <p:cNvCxnSpPr>
              <a:stCxn id="12" idx="9"/>
              <a:endCxn id="14" idx="0"/>
            </p:cNvCxnSpPr>
            <p:nvPr/>
          </p:nvCxnSpPr>
          <p:spPr>
            <a:xfrm>
              <a:off x="1280794" y="3712809"/>
              <a:ext cx="569685" cy="4223"/>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2430162" y="3717609"/>
              <a:ext cx="569685" cy="4223"/>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1005389" y="2953624"/>
              <a:ext cx="9134" cy="1555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2123932" y="2953624"/>
              <a:ext cx="6863" cy="1555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1005388" y="4365104"/>
              <a:ext cx="111066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1565636" y="3284984"/>
              <a:ext cx="486084" cy="0"/>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flipH="1">
              <a:off x="2195736" y="3284984"/>
              <a:ext cx="4320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flipV="1">
              <a:off x="2051720" y="3284407"/>
              <a:ext cx="144015" cy="577"/>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3" name="Объект 22"/>
            <p:cNvGraphicFramePr>
              <a:graphicFrameLocks noChangeAspect="1"/>
            </p:cNvGraphicFramePr>
            <p:nvPr>
              <p:extLst/>
            </p:nvPr>
          </p:nvGraphicFramePr>
          <p:xfrm>
            <a:off x="1618970" y="2842743"/>
            <a:ext cx="361950" cy="490538"/>
          </p:xfrm>
          <a:graphic>
            <a:graphicData uri="http://schemas.openxmlformats.org/presentationml/2006/ole">
              <mc:AlternateContent xmlns:mc="http://schemas.openxmlformats.org/markup-compatibility/2006">
                <mc:Choice xmlns:v="urn:schemas-microsoft-com:vml" Requires="v">
                  <p:oleObj spid="_x0000_s77866" name="Equation" r:id="rId3" imgW="177646" imgH="241091" progId="Equation.DSMT4">
                    <p:embed/>
                  </p:oleObj>
                </mc:Choice>
                <mc:Fallback>
                  <p:oleObj name="Equation" r:id="rId3" imgW="177646" imgH="241091" progId="Equation.DSMT4">
                    <p:embed/>
                    <p:pic>
                      <p:nvPicPr>
                        <p:cNvPr id="60" name="Объект 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8970" y="2842743"/>
                          <a:ext cx="361950" cy="490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Объект 23"/>
            <p:cNvGraphicFramePr>
              <a:graphicFrameLocks noChangeAspect="1"/>
            </p:cNvGraphicFramePr>
            <p:nvPr>
              <p:extLst/>
            </p:nvPr>
          </p:nvGraphicFramePr>
          <p:xfrm>
            <a:off x="1480360" y="4144856"/>
            <a:ext cx="203306" cy="220248"/>
          </p:xfrm>
          <a:graphic>
            <a:graphicData uri="http://schemas.openxmlformats.org/presentationml/2006/ole">
              <mc:AlternateContent xmlns:mc="http://schemas.openxmlformats.org/markup-compatibility/2006">
                <mc:Choice xmlns:v="urn:schemas-microsoft-com:vml" Requires="v">
                  <p:oleObj spid="_x0000_s77867" name="Equation" r:id="rId5" imgW="152268" imgH="164957" progId="Equation.DSMT4">
                    <p:embed/>
                  </p:oleObj>
                </mc:Choice>
                <mc:Fallback>
                  <p:oleObj name="Equation" r:id="rId5" imgW="152268" imgH="164957" progId="Equation.DSMT4">
                    <p:embed/>
                    <p:pic>
                      <p:nvPicPr>
                        <p:cNvPr id="61" name="Объект 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0360" y="4144856"/>
                          <a:ext cx="203306" cy="2202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5" name="Группа 24"/>
          <p:cNvGrpSpPr/>
          <p:nvPr/>
        </p:nvGrpSpPr>
        <p:grpSpPr>
          <a:xfrm>
            <a:off x="6159378" y="3555213"/>
            <a:ext cx="3024336" cy="1152128"/>
            <a:chOff x="4635378" y="3555213"/>
            <a:chExt cx="3024336" cy="1152128"/>
          </a:xfrm>
        </p:grpSpPr>
        <p:cxnSp>
          <p:nvCxnSpPr>
            <p:cNvPr id="26" name="Прямая соединительная линия 25"/>
            <p:cNvCxnSpPr/>
            <p:nvPr/>
          </p:nvCxnSpPr>
          <p:spPr>
            <a:xfrm flipV="1">
              <a:off x="4635378" y="3555213"/>
              <a:ext cx="0"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4635378" y="3555213"/>
              <a:ext cx="30243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a:endCxn id="35" idx="2"/>
            </p:cNvCxnSpPr>
            <p:nvPr/>
          </p:nvCxnSpPr>
          <p:spPr>
            <a:xfrm>
              <a:off x="4635378" y="3987261"/>
              <a:ext cx="108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4860032" y="3987261"/>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4860032" y="4707341"/>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flipV="1">
              <a:off x="5004048" y="3987261"/>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flipV="1">
              <a:off x="5008570" y="3978576"/>
              <a:ext cx="2651144" cy="8685"/>
            </a:xfrm>
            <a:prstGeom prst="line">
              <a:avLst/>
            </a:prstGeom>
          </p:spPr>
          <p:style>
            <a:lnRef idx="1">
              <a:schemeClr val="accent1"/>
            </a:lnRef>
            <a:fillRef idx="0">
              <a:schemeClr val="accent1"/>
            </a:fillRef>
            <a:effectRef idx="0">
              <a:schemeClr val="accent1"/>
            </a:effectRef>
            <a:fontRef idx="minor">
              <a:schemeClr val="tx1"/>
            </a:fontRef>
          </p:style>
        </p:cxnSp>
        <p:sp>
          <p:nvSpPr>
            <p:cNvPr id="33" name="Прямоугольник 32"/>
            <p:cNvSpPr/>
            <p:nvPr/>
          </p:nvSpPr>
          <p:spPr>
            <a:xfrm>
              <a:off x="4891928" y="3987261"/>
              <a:ext cx="720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4" name="Прямая со стрелкой 33"/>
            <p:cNvCxnSpPr/>
            <p:nvPr/>
          </p:nvCxnSpPr>
          <p:spPr>
            <a:xfrm flipV="1">
              <a:off x="4788024" y="4131277"/>
              <a:ext cx="0" cy="43204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Прямоугольник 34"/>
            <p:cNvSpPr/>
            <p:nvPr/>
          </p:nvSpPr>
          <p:spPr>
            <a:xfrm>
              <a:off x="4635378" y="3555213"/>
              <a:ext cx="216024" cy="432048"/>
            </a:xfrm>
            <a:prstGeom prst="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6" name="Прямая соединительная линия 35"/>
            <p:cNvCxnSpPr/>
            <p:nvPr/>
          </p:nvCxnSpPr>
          <p:spPr>
            <a:xfrm flipV="1">
              <a:off x="7659714" y="3555213"/>
              <a:ext cx="0" cy="432048"/>
            </a:xfrm>
            <a:prstGeom prst="line">
              <a:avLst/>
            </a:prstGeom>
          </p:spPr>
          <p:style>
            <a:lnRef idx="1">
              <a:schemeClr val="accent1"/>
            </a:lnRef>
            <a:fillRef idx="0">
              <a:schemeClr val="accent1"/>
            </a:fillRef>
            <a:effectRef idx="0">
              <a:schemeClr val="accent1"/>
            </a:effectRef>
            <a:fontRef idx="minor">
              <a:schemeClr val="tx1"/>
            </a:fontRef>
          </p:style>
        </p:cxnSp>
        <p:grpSp>
          <p:nvGrpSpPr>
            <p:cNvPr id="37" name="Группа 36"/>
            <p:cNvGrpSpPr/>
            <p:nvPr/>
          </p:nvGrpSpPr>
          <p:grpSpPr>
            <a:xfrm>
              <a:off x="5336442" y="3599690"/>
              <a:ext cx="992433" cy="361753"/>
              <a:chOff x="5220042" y="4115204"/>
              <a:chExt cx="992433" cy="361753"/>
            </a:xfrm>
          </p:grpSpPr>
          <p:sp>
            <p:nvSpPr>
              <p:cNvPr id="38" name="Овал 37"/>
              <p:cNvSpPr/>
              <p:nvPr/>
            </p:nvSpPr>
            <p:spPr>
              <a:xfrm>
                <a:off x="5901401" y="4159692"/>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38"/>
              <p:cNvSpPr/>
              <p:nvPr/>
            </p:nvSpPr>
            <p:spPr>
              <a:xfrm>
                <a:off x="5530542" y="4262034"/>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p:cNvSpPr/>
              <p:nvPr/>
            </p:nvSpPr>
            <p:spPr>
              <a:xfrm>
                <a:off x="5719261" y="4352858"/>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Овал 40"/>
              <p:cNvSpPr/>
              <p:nvPr/>
            </p:nvSpPr>
            <p:spPr>
              <a:xfrm>
                <a:off x="5356725" y="4115204"/>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41"/>
              <p:cNvSpPr/>
              <p:nvPr/>
            </p:nvSpPr>
            <p:spPr>
              <a:xfrm>
                <a:off x="5646710" y="4440957"/>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Овал 42"/>
              <p:cNvSpPr/>
              <p:nvPr/>
            </p:nvSpPr>
            <p:spPr>
              <a:xfrm>
                <a:off x="6176475" y="4398577"/>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Овал 43"/>
              <p:cNvSpPr/>
              <p:nvPr/>
            </p:nvSpPr>
            <p:spPr>
              <a:xfrm>
                <a:off x="5799029" y="4115204"/>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Овал 44"/>
              <p:cNvSpPr/>
              <p:nvPr/>
            </p:nvSpPr>
            <p:spPr>
              <a:xfrm>
                <a:off x="6176475" y="4262034"/>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Овал 45"/>
              <p:cNvSpPr/>
              <p:nvPr/>
            </p:nvSpPr>
            <p:spPr>
              <a:xfrm>
                <a:off x="5401504" y="4204993"/>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Овал 46"/>
              <p:cNvSpPr/>
              <p:nvPr/>
            </p:nvSpPr>
            <p:spPr>
              <a:xfrm>
                <a:off x="5843883" y="4308397"/>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Овал 47"/>
              <p:cNvSpPr/>
              <p:nvPr/>
            </p:nvSpPr>
            <p:spPr>
              <a:xfrm>
                <a:off x="6049683" y="4216622"/>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Овал 48"/>
              <p:cNvSpPr/>
              <p:nvPr/>
            </p:nvSpPr>
            <p:spPr>
              <a:xfrm>
                <a:off x="5220042" y="4334660"/>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Овал 49"/>
              <p:cNvSpPr/>
              <p:nvPr/>
            </p:nvSpPr>
            <p:spPr>
              <a:xfrm>
                <a:off x="5381831" y="4391205"/>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Овал 50"/>
              <p:cNvSpPr/>
              <p:nvPr/>
            </p:nvSpPr>
            <p:spPr>
              <a:xfrm>
                <a:off x="5977146" y="4414196"/>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Овал 51"/>
              <p:cNvSpPr/>
              <p:nvPr/>
            </p:nvSpPr>
            <p:spPr>
              <a:xfrm>
                <a:off x="5229231" y="4159692"/>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Овал 52"/>
              <p:cNvSpPr/>
              <p:nvPr/>
            </p:nvSpPr>
            <p:spPr>
              <a:xfrm>
                <a:off x="5768738" y="4190641"/>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nvGrpSpPr>
          <p:cNvPr id="54" name="Группа 53"/>
          <p:cNvGrpSpPr/>
          <p:nvPr/>
        </p:nvGrpSpPr>
        <p:grpSpPr>
          <a:xfrm>
            <a:off x="6195915" y="5157192"/>
            <a:ext cx="3024336" cy="1152128"/>
            <a:chOff x="4671915" y="5157192"/>
            <a:chExt cx="3024336" cy="1152128"/>
          </a:xfrm>
        </p:grpSpPr>
        <p:cxnSp>
          <p:nvCxnSpPr>
            <p:cNvPr id="55" name="Прямая соединительная линия 54"/>
            <p:cNvCxnSpPr/>
            <p:nvPr/>
          </p:nvCxnSpPr>
          <p:spPr>
            <a:xfrm flipV="1">
              <a:off x="4671915" y="5157192"/>
              <a:ext cx="0"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a:off x="4671915" y="5157192"/>
              <a:ext cx="30243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4860032" y="5589240"/>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a:xfrm>
              <a:off x="4860032" y="6309320"/>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flipV="1">
              <a:off x="5004048" y="5589240"/>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p:nvPr/>
          </p:nvCxnSpPr>
          <p:spPr>
            <a:xfrm>
              <a:off x="5004876" y="5589240"/>
              <a:ext cx="2691375"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Прямоугольник 60"/>
            <p:cNvSpPr/>
            <p:nvPr/>
          </p:nvSpPr>
          <p:spPr>
            <a:xfrm>
              <a:off x="4901639" y="5174754"/>
              <a:ext cx="720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2" name="Прямая со стрелкой 61"/>
            <p:cNvCxnSpPr/>
            <p:nvPr/>
          </p:nvCxnSpPr>
          <p:spPr>
            <a:xfrm flipV="1">
              <a:off x="4788024" y="5733256"/>
              <a:ext cx="0" cy="43204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Прямоугольник 62"/>
            <p:cNvSpPr/>
            <p:nvPr/>
          </p:nvSpPr>
          <p:spPr>
            <a:xfrm>
              <a:off x="4671915" y="5157192"/>
              <a:ext cx="216024" cy="432048"/>
            </a:xfrm>
            <a:prstGeom prst="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4" name="Прямая соединительная линия 63"/>
            <p:cNvCxnSpPr/>
            <p:nvPr/>
          </p:nvCxnSpPr>
          <p:spPr>
            <a:xfrm flipV="1">
              <a:off x="7696251" y="5157192"/>
              <a:ext cx="0" cy="432048"/>
            </a:xfrm>
            <a:prstGeom prst="line">
              <a:avLst/>
            </a:prstGeom>
          </p:spPr>
          <p:style>
            <a:lnRef idx="1">
              <a:schemeClr val="accent1"/>
            </a:lnRef>
            <a:fillRef idx="0">
              <a:schemeClr val="accent1"/>
            </a:fillRef>
            <a:effectRef idx="0">
              <a:schemeClr val="accent1"/>
            </a:effectRef>
            <a:fontRef idx="minor">
              <a:schemeClr val="tx1"/>
            </a:fontRef>
          </p:style>
        </p:cxnSp>
        <p:sp>
          <p:nvSpPr>
            <p:cNvPr id="65" name="Овал 64"/>
            <p:cNvSpPr/>
            <p:nvPr/>
          </p:nvSpPr>
          <p:spPr>
            <a:xfrm>
              <a:off x="6885269" y="5219242"/>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Овал 65"/>
            <p:cNvSpPr/>
            <p:nvPr/>
          </p:nvSpPr>
          <p:spPr>
            <a:xfrm>
              <a:off x="6057663" y="5321584"/>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Овал 66"/>
            <p:cNvSpPr/>
            <p:nvPr/>
          </p:nvSpPr>
          <p:spPr>
            <a:xfrm>
              <a:off x="6478807" y="5412408"/>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Овал 67"/>
            <p:cNvSpPr/>
            <p:nvPr/>
          </p:nvSpPr>
          <p:spPr>
            <a:xfrm>
              <a:off x="5669775" y="5174754"/>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Овал 68"/>
            <p:cNvSpPr/>
            <p:nvPr/>
          </p:nvSpPr>
          <p:spPr>
            <a:xfrm>
              <a:off x="6316903" y="5500507"/>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Овал 69"/>
            <p:cNvSpPr/>
            <p:nvPr/>
          </p:nvSpPr>
          <p:spPr>
            <a:xfrm>
              <a:off x="7499122" y="5458127"/>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 name="Овал 70"/>
            <p:cNvSpPr/>
            <p:nvPr/>
          </p:nvSpPr>
          <p:spPr>
            <a:xfrm>
              <a:off x="6656816" y="5174754"/>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Овал 71"/>
            <p:cNvSpPr/>
            <p:nvPr/>
          </p:nvSpPr>
          <p:spPr>
            <a:xfrm>
              <a:off x="7499122" y="5321584"/>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Овал 72"/>
            <p:cNvSpPr/>
            <p:nvPr/>
          </p:nvSpPr>
          <p:spPr>
            <a:xfrm>
              <a:off x="5769703" y="5264543"/>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Овал 73"/>
            <p:cNvSpPr/>
            <p:nvPr/>
          </p:nvSpPr>
          <p:spPr>
            <a:xfrm>
              <a:off x="6756912" y="5367947"/>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Овал 74"/>
            <p:cNvSpPr/>
            <p:nvPr/>
          </p:nvSpPr>
          <p:spPr>
            <a:xfrm>
              <a:off x="7216174" y="5276172"/>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Овал 75"/>
            <p:cNvSpPr/>
            <p:nvPr/>
          </p:nvSpPr>
          <p:spPr>
            <a:xfrm>
              <a:off x="5364754" y="5394210"/>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Овал 76"/>
            <p:cNvSpPr/>
            <p:nvPr/>
          </p:nvSpPr>
          <p:spPr>
            <a:xfrm>
              <a:off x="5725801" y="5450755"/>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Овал 77"/>
            <p:cNvSpPr/>
            <p:nvPr/>
          </p:nvSpPr>
          <p:spPr>
            <a:xfrm>
              <a:off x="7054301" y="5473746"/>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Овал 78"/>
            <p:cNvSpPr/>
            <p:nvPr/>
          </p:nvSpPr>
          <p:spPr>
            <a:xfrm>
              <a:off x="5385260" y="5219242"/>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0" name="Овал 79"/>
            <p:cNvSpPr/>
            <p:nvPr/>
          </p:nvSpPr>
          <p:spPr>
            <a:xfrm>
              <a:off x="6589219" y="5250191"/>
              <a:ext cx="36000" cy="36000"/>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81" name="Объект 80"/>
            <p:cNvGraphicFramePr>
              <a:graphicFrameLocks noChangeAspect="1"/>
            </p:cNvGraphicFramePr>
            <p:nvPr>
              <p:extLst/>
            </p:nvPr>
          </p:nvGraphicFramePr>
          <p:xfrm>
            <a:off x="6844463" y="5487148"/>
            <a:ext cx="387350" cy="463550"/>
          </p:xfrm>
          <a:graphic>
            <a:graphicData uri="http://schemas.openxmlformats.org/presentationml/2006/ole">
              <mc:AlternateContent xmlns:mc="http://schemas.openxmlformats.org/markup-compatibility/2006">
                <mc:Choice xmlns:v="urn:schemas-microsoft-com:vml" Requires="v">
                  <p:oleObj spid="_x0000_s77868" name="Equation" r:id="rId7" imgW="190500" imgH="228600" progId="Equation.DSMT4">
                    <p:embed/>
                  </p:oleObj>
                </mc:Choice>
                <mc:Fallback>
                  <p:oleObj name="Equation" r:id="rId7" imgW="190500" imgH="228600" progId="Equation.DSMT4">
                    <p:embed/>
                    <p:pic>
                      <p:nvPicPr>
                        <p:cNvPr id="140" name="Объект 1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4463" y="5487148"/>
                          <a:ext cx="387350" cy="46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2" name="Группа 81"/>
          <p:cNvGrpSpPr/>
          <p:nvPr/>
        </p:nvGrpSpPr>
        <p:grpSpPr>
          <a:xfrm>
            <a:off x="6159378" y="1870817"/>
            <a:ext cx="4401118" cy="1532872"/>
            <a:chOff x="4635378" y="1870817"/>
            <a:chExt cx="4401118" cy="1532872"/>
          </a:xfrm>
        </p:grpSpPr>
        <p:cxnSp>
          <p:nvCxnSpPr>
            <p:cNvPr id="83" name="Прямая соединительная линия 82"/>
            <p:cNvCxnSpPr/>
            <p:nvPr/>
          </p:nvCxnSpPr>
          <p:spPr>
            <a:xfrm flipV="1">
              <a:off x="4635378" y="2251561"/>
              <a:ext cx="0"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p:cNvCxnSpPr/>
            <p:nvPr/>
          </p:nvCxnSpPr>
          <p:spPr>
            <a:xfrm>
              <a:off x="4635378" y="2251561"/>
              <a:ext cx="30243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p:cNvCxnSpPr>
              <a:endCxn id="92" idx="2"/>
            </p:cNvCxnSpPr>
            <p:nvPr/>
          </p:nvCxnSpPr>
          <p:spPr>
            <a:xfrm>
              <a:off x="4635378" y="2683609"/>
              <a:ext cx="108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p:nvCxnSpPr>
          <p:spPr>
            <a:xfrm>
              <a:off x="4860032" y="2683609"/>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a:off x="4860032" y="3403689"/>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flipV="1">
              <a:off x="5004048" y="2683609"/>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p:nvPr/>
          </p:nvCxnSpPr>
          <p:spPr>
            <a:xfrm>
              <a:off x="5008570" y="2683609"/>
              <a:ext cx="2651144" cy="0"/>
            </a:xfrm>
            <a:prstGeom prst="line">
              <a:avLst/>
            </a:prstGeom>
          </p:spPr>
          <p:style>
            <a:lnRef idx="1">
              <a:schemeClr val="accent1"/>
            </a:lnRef>
            <a:fillRef idx="0">
              <a:schemeClr val="accent1"/>
            </a:fillRef>
            <a:effectRef idx="0">
              <a:schemeClr val="accent1"/>
            </a:effectRef>
            <a:fontRef idx="minor">
              <a:schemeClr val="tx1"/>
            </a:fontRef>
          </p:style>
        </p:cxnSp>
        <p:sp>
          <p:nvSpPr>
            <p:cNvPr id="90" name="Прямоугольник 89"/>
            <p:cNvSpPr/>
            <p:nvPr/>
          </p:nvSpPr>
          <p:spPr>
            <a:xfrm>
              <a:off x="4891928" y="2683609"/>
              <a:ext cx="720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91" name="Прямая со стрелкой 90"/>
            <p:cNvCxnSpPr/>
            <p:nvPr/>
          </p:nvCxnSpPr>
          <p:spPr>
            <a:xfrm flipV="1">
              <a:off x="4788024" y="2827625"/>
              <a:ext cx="0" cy="43204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2" name="Прямоугольник 91"/>
            <p:cNvSpPr/>
            <p:nvPr/>
          </p:nvSpPr>
          <p:spPr>
            <a:xfrm>
              <a:off x="4635378" y="2251561"/>
              <a:ext cx="216024" cy="432048"/>
            </a:xfrm>
            <a:prstGeom prst="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93" name="Прямая соединительная линия 92"/>
            <p:cNvCxnSpPr/>
            <p:nvPr/>
          </p:nvCxnSpPr>
          <p:spPr>
            <a:xfrm flipV="1">
              <a:off x="7659714" y="2251561"/>
              <a:ext cx="0" cy="432048"/>
            </a:xfrm>
            <a:prstGeom prst="line">
              <a:avLst/>
            </a:prstGeom>
          </p:spPr>
          <p:style>
            <a:lnRef idx="1">
              <a:schemeClr val="accent1"/>
            </a:lnRef>
            <a:fillRef idx="0">
              <a:schemeClr val="accent1"/>
            </a:fillRef>
            <a:effectRef idx="0">
              <a:schemeClr val="accent1"/>
            </a:effectRef>
            <a:fontRef idx="minor">
              <a:schemeClr val="tx1"/>
            </a:fontRef>
          </p:style>
        </p:cxnSp>
        <p:sp>
          <p:nvSpPr>
            <p:cNvPr id="94" name="Овал 93"/>
            <p:cNvSpPr/>
            <p:nvPr/>
          </p:nvSpPr>
          <p:spPr>
            <a:xfrm>
              <a:off x="4941848" y="2342547"/>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5" name="Овал 94"/>
            <p:cNvSpPr/>
            <p:nvPr/>
          </p:nvSpPr>
          <p:spPr>
            <a:xfrm>
              <a:off x="4896927" y="2444889"/>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6" name="Овал 95"/>
            <p:cNvSpPr/>
            <p:nvPr/>
          </p:nvSpPr>
          <p:spPr>
            <a:xfrm>
              <a:off x="4919786" y="2535713"/>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Овал 96"/>
            <p:cNvSpPr/>
            <p:nvPr/>
          </p:nvSpPr>
          <p:spPr>
            <a:xfrm>
              <a:off x="4875873" y="2298059"/>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8" name="Овал 97"/>
            <p:cNvSpPr/>
            <p:nvPr/>
          </p:nvSpPr>
          <p:spPr>
            <a:xfrm>
              <a:off x="4910998" y="2623812"/>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Овал 98"/>
            <p:cNvSpPr/>
            <p:nvPr/>
          </p:nvSpPr>
          <p:spPr>
            <a:xfrm>
              <a:off x="4975167" y="2581432"/>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Овал 99"/>
            <p:cNvSpPr/>
            <p:nvPr/>
          </p:nvSpPr>
          <p:spPr>
            <a:xfrm>
              <a:off x="4929448" y="2298059"/>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1" name="Овал 100"/>
            <p:cNvSpPr/>
            <p:nvPr/>
          </p:nvSpPr>
          <p:spPr>
            <a:xfrm>
              <a:off x="4975167" y="2444889"/>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2" name="Овал 101"/>
            <p:cNvSpPr/>
            <p:nvPr/>
          </p:nvSpPr>
          <p:spPr>
            <a:xfrm>
              <a:off x="4881297" y="2387848"/>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3" name="Овал 102"/>
            <p:cNvSpPr/>
            <p:nvPr/>
          </p:nvSpPr>
          <p:spPr>
            <a:xfrm>
              <a:off x="4934881" y="2491252"/>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Овал 103"/>
            <p:cNvSpPr/>
            <p:nvPr/>
          </p:nvSpPr>
          <p:spPr>
            <a:xfrm>
              <a:off x="4959809" y="2399477"/>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5" name="Овал 104"/>
            <p:cNvSpPr/>
            <p:nvPr/>
          </p:nvSpPr>
          <p:spPr>
            <a:xfrm>
              <a:off x="4859317" y="2517515"/>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Овал 105"/>
            <p:cNvSpPr/>
            <p:nvPr/>
          </p:nvSpPr>
          <p:spPr>
            <a:xfrm>
              <a:off x="4878914" y="2574060"/>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Овал 106"/>
            <p:cNvSpPr/>
            <p:nvPr/>
          </p:nvSpPr>
          <p:spPr>
            <a:xfrm>
              <a:off x="4975166" y="2619150"/>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Овал 107"/>
            <p:cNvSpPr/>
            <p:nvPr/>
          </p:nvSpPr>
          <p:spPr>
            <a:xfrm>
              <a:off x="4860430" y="2342547"/>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9" name="Овал 108"/>
            <p:cNvSpPr/>
            <p:nvPr/>
          </p:nvSpPr>
          <p:spPr>
            <a:xfrm>
              <a:off x="4925779" y="2373496"/>
              <a:ext cx="45719" cy="4571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10" name="Объект 109"/>
            <p:cNvGraphicFramePr>
              <a:graphicFrameLocks noChangeAspect="1"/>
            </p:cNvGraphicFramePr>
            <p:nvPr>
              <p:extLst/>
            </p:nvPr>
          </p:nvGraphicFramePr>
          <p:xfrm>
            <a:off x="4687154" y="1870817"/>
            <a:ext cx="649288" cy="412750"/>
          </p:xfrm>
          <a:graphic>
            <a:graphicData uri="http://schemas.openxmlformats.org/presentationml/2006/ole">
              <mc:AlternateContent xmlns:mc="http://schemas.openxmlformats.org/markup-compatibility/2006">
                <mc:Choice xmlns:v="urn:schemas-microsoft-com:vml" Requires="v">
                  <p:oleObj spid="_x0000_s77869" name="Equation" r:id="rId9" imgW="317225" imgH="203024" progId="Equation.DSMT4">
                    <p:embed/>
                  </p:oleObj>
                </mc:Choice>
                <mc:Fallback>
                  <p:oleObj name="Equation" r:id="rId9" imgW="317225" imgH="203024" progId="Equation.DSMT4">
                    <p:embed/>
                    <p:pic>
                      <p:nvPicPr>
                        <p:cNvPr id="142" name="Объект 14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7154" y="1870817"/>
                          <a:ext cx="649288"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1" name="Объект 110"/>
            <p:cNvGraphicFramePr>
              <a:graphicFrameLocks noChangeAspect="1"/>
            </p:cNvGraphicFramePr>
            <p:nvPr>
              <p:extLst/>
            </p:nvPr>
          </p:nvGraphicFramePr>
          <p:xfrm>
            <a:off x="5283646" y="2852936"/>
            <a:ext cx="3752850" cy="293688"/>
          </p:xfrm>
          <a:graphic>
            <a:graphicData uri="http://schemas.openxmlformats.org/presentationml/2006/ole">
              <mc:AlternateContent xmlns:mc="http://schemas.openxmlformats.org/markup-compatibility/2006">
                <mc:Choice xmlns:v="urn:schemas-microsoft-com:vml" Requires="v">
                  <p:oleObj spid="_x0000_s77870" name="Equation" r:id="rId11" imgW="2603500" imgH="203200" progId="Equation.DSMT4">
                    <p:embed/>
                  </p:oleObj>
                </mc:Choice>
                <mc:Fallback>
                  <p:oleObj name="Equation" r:id="rId11" imgW="2603500" imgH="203200" progId="Equation.DSMT4">
                    <p:embed/>
                    <p:pic>
                      <p:nvPicPr>
                        <p:cNvPr id="145" name="Объект 14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83646" y="2852936"/>
                          <a:ext cx="3752850" cy="293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mc:AlternateContent xmlns:mc="http://schemas.openxmlformats.org/markup-compatibility/2006">
        <mc:Choice xmlns:a14="http://schemas.microsoft.com/office/drawing/2010/main" Requires="a14">
          <p:sp>
            <p:nvSpPr>
              <p:cNvPr id="112" name="TextBox 111"/>
              <p:cNvSpPr txBox="1"/>
              <p:nvPr/>
            </p:nvSpPr>
            <p:spPr>
              <a:xfrm>
                <a:off x="1242680" y="5282544"/>
                <a:ext cx="4909567" cy="1039323"/>
              </a:xfrm>
              <a:prstGeom prst="rect">
                <a:avLst/>
              </a:prstGeom>
              <a:noFill/>
            </p:spPr>
            <p:txBody>
              <a:bodyPr wrap="square" rtlCol="0">
                <a:spAutoFit/>
              </a:bodyPr>
              <a:lstStyle/>
              <a:p>
                <a:pPr algn="ctr"/>
                <a:r>
                  <a:rPr lang="ru-RU" sz="2000" dirty="0">
                    <a:latin typeface="Palatino Linotype" panose="02040502050505030304" pitchFamily="18" charset="0"/>
                  </a:rPr>
                  <a:t>Условие равновесия</a:t>
                </a:r>
              </a:p>
              <a:p>
                <a:pPr algn="ctr"/>
                <a:r>
                  <a:rPr lang="ru-RU" sz="2000" dirty="0">
                    <a:latin typeface="Palatino Linotype" panose="02040502050505030304" pitchFamily="18" charset="0"/>
                  </a:rPr>
                  <a:t>(кол-во пришедших за </a:t>
                </a:r>
                <a14:m>
                  <m:oMath xmlns:m="http://schemas.openxmlformats.org/officeDocument/2006/math">
                    <m:sSub>
                      <m:sSubPr>
                        <m:ctrlPr>
                          <a:rPr lang="ru-RU" sz="2000" i="1">
                            <a:latin typeface="Cambria Math" panose="02040503050406030204" pitchFamily="18" charset="0"/>
                          </a:rPr>
                        </m:ctrlPr>
                      </m:sSubPr>
                      <m:e>
                        <m:r>
                          <a:rPr lang="ru-RU" sz="2000" i="1">
                            <a:latin typeface="Cambria Math" panose="02040503050406030204" pitchFamily="18" charset="0"/>
                            <a:ea typeface="Cambria Math" panose="02040503050406030204" pitchFamily="18" charset="0"/>
                          </a:rPr>
                          <m:t>𝜏</m:t>
                        </m:r>
                      </m:e>
                      <m:sub>
                        <m:r>
                          <a:rPr lang="en-US" sz="2000" i="1">
                            <a:latin typeface="Cambria Math" panose="02040503050406030204" pitchFamily="18" charset="0"/>
                          </a:rPr>
                          <m:t>𝑝</m:t>
                        </m:r>
                      </m:sub>
                    </m:sSub>
                  </m:oMath>
                </a14:m>
                <a:endParaRPr lang="ru-RU" sz="2000" dirty="0">
                  <a:latin typeface="Palatino Linotype" panose="02040502050505030304" pitchFamily="18" charset="0"/>
                </a:endParaRPr>
              </a:p>
              <a:p>
                <a:pPr algn="ctr"/>
                <a:r>
                  <a:rPr lang="en-US" sz="2000" dirty="0">
                    <a:latin typeface="Palatino Linotype" panose="02040502050505030304" pitchFamily="18" charset="0"/>
                  </a:rPr>
                  <a:t> </a:t>
                </a:r>
                <a:r>
                  <a:rPr lang="ru-RU" sz="2000" dirty="0">
                    <a:latin typeface="Palatino Linotype" panose="02040502050505030304" pitchFamily="18" charset="0"/>
                  </a:rPr>
                  <a:t>равно кол-ву потерянных за </a:t>
                </a:r>
                <a14:m>
                  <m:oMath xmlns:m="http://schemas.openxmlformats.org/officeDocument/2006/math">
                    <m:r>
                      <a:rPr lang="en-US" sz="2000" i="1">
                        <a:latin typeface="Cambria Math" panose="02040503050406030204" pitchFamily="18" charset="0"/>
                      </a:rPr>
                      <m:t>𝑇</m:t>
                    </m:r>
                  </m:oMath>
                </a14:m>
                <a:r>
                  <a:rPr lang="ru-RU" sz="2000" dirty="0" smtClean="0">
                    <a:latin typeface="Palatino Linotype" panose="02040502050505030304" pitchFamily="18" charset="0"/>
                  </a:rPr>
                  <a:t>).</a:t>
                </a:r>
                <a:endParaRPr lang="ru-RU" sz="2000" dirty="0">
                  <a:latin typeface="Palatino Linotype" panose="02040502050505030304" pitchFamily="18" charset="0"/>
                </a:endParaRPr>
              </a:p>
            </p:txBody>
          </p:sp>
        </mc:Choice>
        <mc:Fallback>
          <p:sp>
            <p:nvSpPr>
              <p:cNvPr id="112" name="TextBox 111"/>
              <p:cNvSpPr txBox="1">
                <a:spLocks noRot="1" noChangeAspect="1" noMove="1" noResize="1" noEditPoints="1" noAdjustHandles="1" noChangeArrowheads="1" noChangeShapeType="1" noTextEdit="1"/>
              </p:cNvSpPr>
              <p:nvPr/>
            </p:nvSpPr>
            <p:spPr>
              <a:xfrm>
                <a:off x="1242680" y="5282544"/>
                <a:ext cx="4909567" cy="1039323"/>
              </a:xfrm>
              <a:prstGeom prst="rect">
                <a:avLst/>
              </a:prstGeom>
              <a:blipFill>
                <a:blip r:embed="rId13"/>
                <a:stretch>
                  <a:fillRect t="-3529" b="-10000"/>
                </a:stretch>
              </a:blipFill>
            </p:spPr>
            <p:txBody>
              <a:bodyPr/>
              <a:lstStyle/>
              <a:p>
                <a:r>
                  <a:rPr lang="ru-RU">
                    <a:noFill/>
                  </a:rPr>
                  <a:t> </a:t>
                </a:r>
              </a:p>
            </p:txBody>
          </p:sp>
        </mc:Fallback>
      </mc:AlternateContent>
      <p:grpSp>
        <p:nvGrpSpPr>
          <p:cNvPr id="113" name="Group 45"/>
          <p:cNvGrpSpPr>
            <a:grpSpLocks noChangeAspect="1"/>
          </p:cNvGrpSpPr>
          <p:nvPr/>
        </p:nvGrpSpPr>
        <p:grpSpPr bwMode="auto">
          <a:xfrm>
            <a:off x="1930400" y="3821114"/>
            <a:ext cx="3430588" cy="1546225"/>
            <a:chOff x="256" y="2407"/>
            <a:chExt cx="2161" cy="974"/>
          </a:xfrm>
        </p:grpSpPr>
        <p:sp>
          <p:nvSpPr>
            <p:cNvPr id="114" name="AutoShape 44"/>
            <p:cNvSpPr>
              <a:spLocks noChangeAspect="1" noChangeArrowheads="1" noTextEdit="1"/>
            </p:cNvSpPr>
            <p:nvPr/>
          </p:nvSpPr>
          <p:spPr bwMode="auto">
            <a:xfrm>
              <a:off x="256" y="2407"/>
              <a:ext cx="2161" cy="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nvGrpSpPr>
            <p:cNvPr id="115" name="Group 48"/>
            <p:cNvGrpSpPr>
              <a:grpSpLocks/>
            </p:cNvGrpSpPr>
            <p:nvPr/>
          </p:nvGrpSpPr>
          <p:grpSpPr bwMode="auto">
            <a:xfrm>
              <a:off x="259" y="3327"/>
              <a:ext cx="2017" cy="26"/>
              <a:chOff x="259" y="3327"/>
              <a:chExt cx="2017" cy="26"/>
            </a:xfrm>
          </p:grpSpPr>
          <p:sp>
            <p:nvSpPr>
              <p:cNvPr id="146" name="Line 46"/>
              <p:cNvSpPr>
                <a:spLocks noChangeShapeType="1"/>
              </p:cNvSpPr>
              <p:nvPr/>
            </p:nvSpPr>
            <p:spPr bwMode="auto">
              <a:xfrm>
                <a:off x="259" y="3340"/>
                <a:ext cx="1990"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7" name="Freeform 47"/>
              <p:cNvSpPr>
                <a:spLocks/>
              </p:cNvSpPr>
              <p:nvPr/>
            </p:nvSpPr>
            <p:spPr bwMode="auto">
              <a:xfrm>
                <a:off x="2248" y="3327"/>
                <a:ext cx="28" cy="26"/>
              </a:xfrm>
              <a:custGeom>
                <a:avLst/>
                <a:gdLst>
                  <a:gd name="T0" fmla="*/ 0 w 83"/>
                  <a:gd name="T1" fmla="*/ 79 h 79"/>
                  <a:gd name="T2" fmla="*/ 83 w 83"/>
                  <a:gd name="T3" fmla="*/ 39 h 79"/>
                  <a:gd name="T4" fmla="*/ 0 w 83"/>
                  <a:gd name="T5" fmla="*/ 0 h 79"/>
                  <a:gd name="T6" fmla="*/ 0 w 83"/>
                  <a:gd name="T7" fmla="*/ 79 h 79"/>
                </a:gdLst>
                <a:ahLst/>
                <a:cxnLst>
                  <a:cxn ang="0">
                    <a:pos x="T0" y="T1"/>
                  </a:cxn>
                  <a:cxn ang="0">
                    <a:pos x="T2" y="T3"/>
                  </a:cxn>
                  <a:cxn ang="0">
                    <a:pos x="T4" y="T5"/>
                  </a:cxn>
                  <a:cxn ang="0">
                    <a:pos x="T6" y="T7"/>
                  </a:cxn>
                </a:cxnLst>
                <a:rect l="0" t="0" r="r" b="b"/>
                <a:pathLst>
                  <a:path w="83" h="79">
                    <a:moveTo>
                      <a:pt x="0" y="79"/>
                    </a:moveTo>
                    <a:lnTo>
                      <a:pt x="83" y="39"/>
                    </a:lnTo>
                    <a:lnTo>
                      <a:pt x="0" y="0"/>
                    </a:lnTo>
                    <a:lnTo>
                      <a:pt x="0"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116" name="Rectangle 49"/>
            <p:cNvSpPr>
              <a:spLocks noChangeArrowheads="1"/>
            </p:cNvSpPr>
            <p:nvPr/>
          </p:nvSpPr>
          <p:spPr bwMode="auto">
            <a:xfrm>
              <a:off x="2341" y="3259"/>
              <a:ext cx="7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7" name="Rectangle 50"/>
            <p:cNvSpPr>
              <a:spLocks noChangeArrowheads="1"/>
            </p:cNvSpPr>
            <p:nvPr/>
          </p:nvSpPr>
          <p:spPr bwMode="auto">
            <a:xfrm>
              <a:off x="2366" y="3276"/>
              <a:ext cx="2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ru-RU" altLang="ru-RU" sz="1000">
                  <a:solidFill>
                    <a:srgbClr val="000000"/>
                  </a:solidFill>
                  <a:latin typeface="Times New Roman" panose="02020603050405020304" pitchFamily="18" charset="0"/>
                </a:rPr>
                <a:t>t</a:t>
              </a:r>
              <a:endParaRPr lang="ru-RU" altLang="ru-RU"/>
            </a:p>
          </p:txBody>
        </p:sp>
        <p:sp>
          <p:nvSpPr>
            <p:cNvPr id="118" name="Rectangle 51"/>
            <p:cNvSpPr>
              <a:spLocks noChangeArrowheads="1"/>
            </p:cNvSpPr>
            <p:nvPr/>
          </p:nvSpPr>
          <p:spPr bwMode="auto">
            <a:xfrm>
              <a:off x="345" y="2529"/>
              <a:ext cx="43" cy="811"/>
            </a:xfrm>
            <a:prstGeom prst="rect">
              <a:avLst/>
            </a:prstGeom>
            <a:solidFill>
              <a:srgbClr val="FF33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9" name="Rectangle 52"/>
            <p:cNvSpPr>
              <a:spLocks noChangeArrowheads="1"/>
            </p:cNvSpPr>
            <p:nvPr/>
          </p:nvSpPr>
          <p:spPr bwMode="auto">
            <a:xfrm>
              <a:off x="774" y="2529"/>
              <a:ext cx="43" cy="811"/>
            </a:xfrm>
            <a:prstGeom prst="rect">
              <a:avLst/>
            </a:prstGeom>
            <a:solidFill>
              <a:srgbClr val="FF33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grpSp>
          <p:nvGrpSpPr>
            <p:cNvPr id="120" name="Group 55"/>
            <p:cNvGrpSpPr>
              <a:grpSpLocks/>
            </p:cNvGrpSpPr>
            <p:nvPr/>
          </p:nvGrpSpPr>
          <p:grpSpPr bwMode="auto">
            <a:xfrm>
              <a:off x="1203" y="2529"/>
              <a:ext cx="473" cy="811"/>
              <a:chOff x="1203" y="2529"/>
              <a:chExt cx="473" cy="811"/>
            </a:xfrm>
          </p:grpSpPr>
          <p:sp>
            <p:nvSpPr>
              <p:cNvPr id="144" name="Rectangle 53"/>
              <p:cNvSpPr>
                <a:spLocks noChangeArrowheads="1"/>
              </p:cNvSpPr>
              <p:nvPr/>
            </p:nvSpPr>
            <p:spPr bwMode="auto">
              <a:xfrm>
                <a:off x="1203" y="2529"/>
                <a:ext cx="43" cy="811"/>
              </a:xfrm>
              <a:prstGeom prst="rect">
                <a:avLst/>
              </a:prstGeom>
              <a:solidFill>
                <a:srgbClr val="FF33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45" name="Rectangle 54"/>
              <p:cNvSpPr>
                <a:spLocks noChangeArrowheads="1"/>
              </p:cNvSpPr>
              <p:nvPr/>
            </p:nvSpPr>
            <p:spPr bwMode="auto">
              <a:xfrm>
                <a:off x="1632" y="2529"/>
                <a:ext cx="44" cy="811"/>
              </a:xfrm>
              <a:prstGeom prst="rect">
                <a:avLst/>
              </a:prstGeom>
              <a:solidFill>
                <a:srgbClr val="FF33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grpSp>
        <p:sp>
          <p:nvSpPr>
            <p:cNvPr id="121" name="Rectangle 56"/>
            <p:cNvSpPr>
              <a:spLocks noChangeArrowheads="1"/>
            </p:cNvSpPr>
            <p:nvPr/>
          </p:nvSpPr>
          <p:spPr bwMode="auto">
            <a:xfrm>
              <a:off x="2062" y="2529"/>
              <a:ext cx="43" cy="811"/>
            </a:xfrm>
            <a:prstGeom prst="rect">
              <a:avLst/>
            </a:prstGeom>
            <a:solidFill>
              <a:srgbClr val="FF33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22" name="Freeform 57"/>
            <p:cNvSpPr>
              <a:spLocks/>
            </p:cNvSpPr>
            <p:nvPr/>
          </p:nvSpPr>
          <p:spPr bwMode="auto">
            <a:xfrm>
              <a:off x="340" y="3216"/>
              <a:ext cx="52" cy="125"/>
            </a:xfrm>
            <a:custGeom>
              <a:avLst/>
              <a:gdLst>
                <a:gd name="T0" fmla="*/ 0 w 158"/>
                <a:gd name="T1" fmla="*/ 365 h 375"/>
                <a:gd name="T2" fmla="*/ 29 w 158"/>
                <a:gd name="T3" fmla="*/ 375 h 375"/>
                <a:gd name="T4" fmla="*/ 158 w 158"/>
                <a:gd name="T5" fmla="*/ 10 h 375"/>
                <a:gd name="T6" fmla="*/ 129 w 158"/>
                <a:gd name="T7" fmla="*/ 0 h 375"/>
                <a:gd name="T8" fmla="*/ 0 w 158"/>
                <a:gd name="T9" fmla="*/ 365 h 375"/>
              </a:gdLst>
              <a:ahLst/>
              <a:cxnLst>
                <a:cxn ang="0">
                  <a:pos x="T0" y="T1"/>
                </a:cxn>
                <a:cxn ang="0">
                  <a:pos x="T2" y="T3"/>
                </a:cxn>
                <a:cxn ang="0">
                  <a:pos x="T4" y="T5"/>
                </a:cxn>
                <a:cxn ang="0">
                  <a:pos x="T6" y="T7"/>
                </a:cxn>
                <a:cxn ang="0">
                  <a:pos x="T8" y="T9"/>
                </a:cxn>
              </a:cxnLst>
              <a:rect l="0" t="0" r="r" b="b"/>
              <a:pathLst>
                <a:path w="158" h="375">
                  <a:moveTo>
                    <a:pt x="0" y="365"/>
                  </a:moveTo>
                  <a:lnTo>
                    <a:pt x="29" y="375"/>
                  </a:lnTo>
                  <a:lnTo>
                    <a:pt x="158" y="10"/>
                  </a:lnTo>
                  <a:lnTo>
                    <a:pt x="129" y="0"/>
                  </a:lnTo>
                  <a:lnTo>
                    <a:pt x="0" y="365"/>
                  </a:lnTo>
                  <a:close/>
                </a:path>
              </a:pathLst>
            </a:custGeom>
            <a:solidFill>
              <a:srgbClr val="33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3" name="Line 58"/>
            <p:cNvSpPr>
              <a:spLocks noChangeShapeType="1"/>
            </p:cNvSpPr>
            <p:nvPr/>
          </p:nvSpPr>
          <p:spPr bwMode="auto">
            <a:xfrm>
              <a:off x="387" y="3218"/>
              <a:ext cx="387" cy="20"/>
            </a:xfrm>
            <a:prstGeom prst="line">
              <a:avLst/>
            </a:prstGeom>
            <a:noFill/>
            <a:ln w="4763">
              <a:solidFill>
                <a:srgbClr val="33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Freeform 59"/>
            <p:cNvSpPr>
              <a:spLocks/>
            </p:cNvSpPr>
            <p:nvPr/>
          </p:nvSpPr>
          <p:spPr bwMode="auto">
            <a:xfrm>
              <a:off x="769" y="3115"/>
              <a:ext cx="53" cy="125"/>
            </a:xfrm>
            <a:custGeom>
              <a:avLst/>
              <a:gdLst>
                <a:gd name="T0" fmla="*/ 0 w 158"/>
                <a:gd name="T1" fmla="*/ 365 h 375"/>
                <a:gd name="T2" fmla="*/ 29 w 158"/>
                <a:gd name="T3" fmla="*/ 375 h 375"/>
                <a:gd name="T4" fmla="*/ 158 w 158"/>
                <a:gd name="T5" fmla="*/ 11 h 375"/>
                <a:gd name="T6" fmla="*/ 128 w 158"/>
                <a:gd name="T7" fmla="*/ 0 h 375"/>
                <a:gd name="T8" fmla="*/ 0 w 158"/>
                <a:gd name="T9" fmla="*/ 365 h 375"/>
              </a:gdLst>
              <a:ahLst/>
              <a:cxnLst>
                <a:cxn ang="0">
                  <a:pos x="T0" y="T1"/>
                </a:cxn>
                <a:cxn ang="0">
                  <a:pos x="T2" y="T3"/>
                </a:cxn>
                <a:cxn ang="0">
                  <a:pos x="T4" y="T5"/>
                </a:cxn>
                <a:cxn ang="0">
                  <a:pos x="T6" y="T7"/>
                </a:cxn>
                <a:cxn ang="0">
                  <a:pos x="T8" y="T9"/>
                </a:cxn>
              </a:cxnLst>
              <a:rect l="0" t="0" r="r" b="b"/>
              <a:pathLst>
                <a:path w="158" h="375">
                  <a:moveTo>
                    <a:pt x="0" y="365"/>
                  </a:moveTo>
                  <a:lnTo>
                    <a:pt x="29" y="375"/>
                  </a:lnTo>
                  <a:lnTo>
                    <a:pt x="158" y="11"/>
                  </a:lnTo>
                  <a:lnTo>
                    <a:pt x="128" y="0"/>
                  </a:lnTo>
                  <a:lnTo>
                    <a:pt x="0" y="365"/>
                  </a:lnTo>
                  <a:close/>
                </a:path>
              </a:pathLst>
            </a:custGeom>
            <a:solidFill>
              <a:srgbClr val="33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5" name="Line 60"/>
            <p:cNvSpPr>
              <a:spLocks noChangeShapeType="1"/>
            </p:cNvSpPr>
            <p:nvPr/>
          </p:nvSpPr>
          <p:spPr bwMode="auto">
            <a:xfrm>
              <a:off x="838" y="3117"/>
              <a:ext cx="365" cy="20"/>
            </a:xfrm>
            <a:prstGeom prst="line">
              <a:avLst/>
            </a:prstGeom>
            <a:noFill/>
            <a:ln w="4763">
              <a:solidFill>
                <a:srgbClr val="33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Freeform 61"/>
            <p:cNvSpPr>
              <a:spLocks/>
            </p:cNvSpPr>
            <p:nvPr/>
          </p:nvSpPr>
          <p:spPr bwMode="auto">
            <a:xfrm>
              <a:off x="1198" y="3014"/>
              <a:ext cx="53" cy="125"/>
            </a:xfrm>
            <a:custGeom>
              <a:avLst/>
              <a:gdLst>
                <a:gd name="T0" fmla="*/ 0 w 159"/>
                <a:gd name="T1" fmla="*/ 364 h 374"/>
                <a:gd name="T2" fmla="*/ 30 w 159"/>
                <a:gd name="T3" fmla="*/ 374 h 374"/>
                <a:gd name="T4" fmla="*/ 159 w 159"/>
                <a:gd name="T5" fmla="*/ 10 h 374"/>
                <a:gd name="T6" fmla="*/ 129 w 159"/>
                <a:gd name="T7" fmla="*/ 0 h 374"/>
                <a:gd name="T8" fmla="*/ 0 w 159"/>
                <a:gd name="T9" fmla="*/ 364 h 374"/>
              </a:gdLst>
              <a:ahLst/>
              <a:cxnLst>
                <a:cxn ang="0">
                  <a:pos x="T0" y="T1"/>
                </a:cxn>
                <a:cxn ang="0">
                  <a:pos x="T2" y="T3"/>
                </a:cxn>
                <a:cxn ang="0">
                  <a:pos x="T4" y="T5"/>
                </a:cxn>
                <a:cxn ang="0">
                  <a:pos x="T6" y="T7"/>
                </a:cxn>
                <a:cxn ang="0">
                  <a:pos x="T8" y="T9"/>
                </a:cxn>
              </a:cxnLst>
              <a:rect l="0" t="0" r="r" b="b"/>
              <a:pathLst>
                <a:path w="159" h="374">
                  <a:moveTo>
                    <a:pt x="0" y="364"/>
                  </a:moveTo>
                  <a:lnTo>
                    <a:pt x="30" y="374"/>
                  </a:lnTo>
                  <a:lnTo>
                    <a:pt x="159" y="10"/>
                  </a:lnTo>
                  <a:lnTo>
                    <a:pt x="129" y="0"/>
                  </a:lnTo>
                  <a:lnTo>
                    <a:pt x="0" y="364"/>
                  </a:lnTo>
                  <a:close/>
                </a:path>
              </a:pathLst>
            </a:custGeom>
            <a:solidFill>
              <a:srgbClr val="33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7" name="Line 62"/>
            <p:cNvSpPr>
              <a:spLocks noChangeShapeType="1"/>
            </p:cNvSpPr>
            <p:nvPr/>
          </p:nvSpPr>
          <p:spPr bwMode="auto">
            <a:xfrm>
              <a:off x="1267" y="3016"/>
              <a:ext cx="365" cy="20"/>
            </a:xfrm>
            <a:prstGeom prst="line">
              <a:avLst/>
            </a:prstGeom>
            <a:noFill/>
            <a:ln w="4763">
              <a:solidFill>
                <a:srgbClr val="33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8" name="Freeform 63"/>
            <p:cNvSpPr>
              <a:spLocks/>
            </p:cNvSpPr>
            <p:nvPr/>
          </p:nvSpPr>
          <p:spPr bwMode="auto">
            <a:xfrm>
              <a:off x="1627" y="2913"/>
              <a:ext cx="53" cy="124"/>
            </a:xfrm>
            <a:custGeom>
              <a:avLst/>
              <a:gdLst>
                <a:gd name="T0" fmla="*/ 0 w 158"/>
                <a:gd name="T1" fmla="*/ 364 h 374"/>
                <a:gd name="T2" fmla="*/ 30 w 158"/>
                <a:gd name="T3" fmla="*/ 374 h 374"/>
                <a:gd name="T4" fmla="*/ 158 w 158"/>
                <a:gd name="T5" fmla="*/ 10 h 374"/>
                <a:gd name="T6" fmla="*/ 129 w 158"/>
                <a:gd name="T7" fmla="*/ 0 h 374"/>
                <a:gd name="T8" fmla="*/ 0 w 158"/>
                <a:gd name="T9" fmla="*/ 364 h 374"/>
              </a:gdLst>
              <a:ahLst/>
              <a:cxnLst>
                <a:cxn ang="0">
                  <a:pos x="T0" y="T1"/>
                </a:cxn>
                <a:cxn ang="0">
                  <a:pos x="T2" y="T3"/>
                </a:cxn>
                <a:cxn ang="0">
                  <a:pos x="T4" y="T5"/>
                </a:cxn>
                <a:cxn ang="0">
                  <a:pos x="T6" y="T7"/>
                </a:cxn>
                <a:cxn ang="0">
                  <a:pos x="T8" y="T9"/>
                </a:cxn>
              </a:cxnLst>
              <a:rect l="0" t="0" r="r" b="b"/>
              <a:pathLst>
                <a:path w="158" h="374">
                  <a:moveTo>
                    <a:pt x="0" y="364"/>
                  </a:moveTo>
                  <a:lnTo>
                    <a:pt x="30" y="374"/>
                  </a:lnTo>
                  <a:lnTo>
                    <a:pt x="158" y="10"/>
                  </a:lnTo>
                  <a:lnTo>
                    <a:pt x="129" y="0"/>
                  </a:lnTo>
                  <a:lnTo>
                    <a:pt x="0" y="364"/>
                  </a:lnTo>
                  <a:close/>
                </a:path>
              </a:pathLst>
            </a:custGeom>
            <a:solidFill>
              <a:srgbClr val="33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9" name="Line 64"/>
            <p:cNvSpPr>
              <a:spLocks noChangeShapeType="1"/>
            </p:cNvSpPr>
            <p:nvPr/>
          </p:nvSpPr>
          <p:spPr bwMode="auto">
            <a:xfrm>
              <a:off x="1697" y="2935"/>
              <a:ext cx="365" cy="20"/>
            </a:xfrm>
            <a:prstGeom prst="line">
              <a:avLst/>
            </a:prstGeom>
            <a:noFill/>
            <a:ln w="4763">
              <a:solidFill>
                <a:srgbClr val="3399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30" name="Group 67"/>
            <p:cNvGrpSpPr>
              <a:grpSpLocks/>
            </p:cNvGrpSpPr>
            <p:nvPr/>
          </p:nvGrpSpPr>
          <p:grpSpPr bwMode="auto">
            <a:xfrm>
              <a:off x="259" y="2597"/>
              <a:ext cx="86" cy="27"/>
              <a:chOff x="259" y="2597"/>
              <a:chExt cx="86" cy="27"/>
            </a:xfrm>
          </p:grpSpPr>
          <p:sp>
            <p:nvSpPr>
              <p:cNvPr id="142" name="Line 65"/>
              <p:cNvSpPr>
                <a:spLocks noChangeShapeType="1"/>
              </p:cNvSpPr>
              <p:nvPr/>
            </p:nvSpPr>
            <p:spPr bwMode="auto">
              <a:xfrm>
                <a:off x="259" y="2610"/>
                <a:ext cx="59" cy="0"/>
              </a:xfrm>
              <a:prstGeom prst="line">
                <a:avLst/>
              </a:prstGeom>
              <a:noFill/>
              <a:ln w="4763">
                <a:solidFill>
                  <a:srgbClr val="00CC9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3" name="Freeform 66"/>
              <p:cNvSpPr>
                <a:spLocks/>
              </p:cNvSpPr>
              <p:nvPr/>
            </p:nvSpPr>
            <p:spPr bwMode="auto">
              <a:xfrm>
                <a:off x="317" y="2597"/>
                <a:ext cx="28" cy="27"/>
              </a:xfrm>
              <a:custGeom>
                <a:avLst/>
                <a:gdLst>
                  <a:gd name="T0" fmla="*/ 0 w 84"/>
                  <a:gd name="T1" fmla="*/ 80 h 80"/>
                  <a:gd name="T2" fmla="*/ 84 w 84"/>
                  <a:gd name="T3" fmla="*/ 39 h 80"/>
                  <a:gd name="T4" fmla="*/ 0 w 84"/>
                  <a:gd name="T5" fmla="*/ 0 h 80"/>
                  <a:gd name="T6" fmla="*/ 0 w 84"/>
                  <a:gd name="T7" fmla="*/ 80 h 80"/>
                </a:gdLst>
                <a:ahLst/>
                <a:cxnLst>
                  <a:cxn ang="0">
                    <a:pos x="T0" y="T1"/>
                  </a:cxn>
                  <a:cxn ang="0">
                    <a:pos x="T2" y="T3"/>
                  </a:cxn>
                  <a:cxn ang="0">
                    <a:pos x="T4" y="T5"/>
                  </a:cxn>
                  <a:cxn ang="0">
                    <a:pos x="T6" y="T7"/>
                  </a:cxn>
                </a:cxnLst>
                <a:rect l="0" t="0" r="r" b="b"/>
                <a:pathLst>
                  <a:path w="84" h="80">
                    <a:moveTo>
                      <a:pt x="0" y="80"/>
                    </a:moveTo>
                    <a:lnTo>
                      <a:pt x="84" y="39"/>
                    </a:lnTo>
                    <a:lnTo>
                      <a:pt x="0" y="0"/>
                    </a:lnTo>
                    <a:lnTo>
                      <a:pt x="0" y="80"/>
                    </a:lnTo>
                    <a:close/>
                  </a:path>
                </a:pathLst>
              </a:cu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131" name="Group 70"/>
            <p:cNvGrpSpPr>
              <a:grpSpLocks/>
            </p:cNvGrpSpPr>
            <p:nvPr/>
          </p:nvGrpSpPr>
          <p:grpSpPr bwMode="auto">
            <a:xfrm>
              <a:off x="387" y="2597"/>
              <a:ext cx="86" cy="26"/>
              <a:chOff x="387" y="2597"/>
              <a:chExt cx="86" cy="26"/>
            </a:xfrm>
          </p:grpSpPr>
          <p:sp>
            <p:nvSpPr>
              <p:cNvPr id="140" name="Line 68"/>
              <p:cNvSpPr>
                <a:spLocks noChangeShapeType="1"/>
              </p:cNvSpPr>
              <p:nvPr/>
            </p:nvSpPr>
            <p:spPr bwMode="auto">
              <a:xfrm>
                <a:off x="414" y="2610"/>
                <a:ext cx="59" cy="0"/>
              </a:xfrm>
              <a:prstGeom prst="line">
                <a:avLst/>
              </a:prstGeom>
              <a:noFill/>
              <a:ln w="4763">
                <a:solidFill>
                  <a:srgbClr val="00CC9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1" name="Freeform 69"/>
              <p:cNvSpPr>
                <a:spLocks/>
              </p:cNvSpPr>
              <p:nvPr/>
            </p:nvSpPr>
            <p:spPr bwMode="auto">
              <a:xfrm>
                <a:off x="387" y="2597"/>
                <a:ext cx="28" cy="26"/>
              </a:xfrm>
              <a:custGeom>
                <a:avLst/>
                <a:gdLst>
                  <a:gd name="T0" fmla="*/ 84 w 84"/>
                  <a:gd name="T1" fmla="*/ 0 h 79"/>
                  <a:gd name="T2" fmla="*/ 0 w 84"/>
                  <a:gd name="T3" fmla="*/ 40 h 79"/>
                  <a:gd name="T4" fmla="*/ 84 w 84"/>
                  <a:gd name="T5" fmla="*/ 79 h 79"/>
                  <a:gd name="T6" fmla="*/ 84 w 84"/>
                  <a:gd name="T7" fmla="*/ 0 h 79"/>
                </a:gdLst>
                <a:ahLst/>
                <a:cxnLst>
                  <a:cxn ang="0">
                    <a:pos x="T0" y="T1"/>
                  </a:cxn>
                  <a:cxn ang="0">
                    <a:pos x="T2" y="T3"/>
                  </a:cxn>
                  <a:cxn ang="0">
                    <a:pos x="T4" y="T5"/>
                  </a:cxn>
                  <a:cxn ang="0">
                    <a:pos x="T6" y="T7"/>
                  </a:cxn>
                </a:cxnLst>
                <a:rect l="0" t="0" r="r" b="b"/>
                <a:pathLst>
                  <a:path w="84" h="79">
                    <a:moveTo>
                      <a:pt x="84" y="0"/>
                    </a:moveTo>
                    <a:lnTo>
                      <a:pt x="0" y="40"/>
                    </a:lnTo>
                    <a:lnTo>
                      <a:pt x="84" y="79"/>
                    </a:lnTo>
                    <a:lnTo>
                      <a:pt x="84" y="0"/>
                    </a:lnTo>
                    <a:close/>
                  </a:path>
                </a:pathLst>
              </a:cu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132" name="Rectangle 71"/>
            <p:cNvSpPr>
              <a:spLocks noChangeArrowheads="1"/>
            </p:cNvSpPr>
            <p:nvPr/>
          </p:nvSpPr>
          <p:spPr bwMode="auto">
            <a:xfrm>
              <a:off x="323" y="2408"/>
              <a:ext cx="9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3" name="Rectangle 72"/>
            <p:cNvSpPr>
              <a:spLocks noChangeArrowheads="1"/>
            </p:cNvSpPr>
            <p:nvPr/>
          </p:nvSpPr>
          <p:spPr bwMode="auto">
            <a:xfrm>
              <a:off x="349" y="2419"/>
              <a:ext cx="6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ru-RU" altLang="ru-RU" sz="1000" b="1" dirty="0">
                  <a:solidFill>
                    <a:srgbClr val="00CC99"/>
                  </a:solidFill>
                  <a:latin typeface="Symbol" panose="05050102010706020507" pitchFamily="18" charset="2"/>
                </a:rPr>
                <a:t>t</a:t>
              </a:r>
              <a:r>
                <a:rPr lang="en-US" altLang="ru-RU" sz="1000" b="1" baseline="-25000" dirty="0">
                  <a:solidFill>
                    <a:srgbClr val="00CC99"/>
                  </a:solidFill>
                  <a:latin typeface="Times New Roman" panose="02020603050405020304" pitchFamily="18" charset="0"/>
                  <a:cs typeface="Times New Roman" panose="02020603050405020304" pitchFamily="18" charset="0"/>
                </a:rPr>
                <a:t>p</a:t>
              </a:r>
              <a:endParaRPr lang="ru-RU" altLang="ru-RU" baseline="-25000" dirty="0"/>
            </a:p>
          </p:txBody>
        </p:sp>
        <p:grpSp>
          <p:nvGrpSpPr>
            <p:cNvPr id="134" name="Group 76"/>
            <p:cNvGrpSpPr>
              <a:grpSpLocks/>
            </p:cNvGrpSpPr>
            <p:nvPr/>
          </p:nvGrpSpPr>
          <p:grpSpPr bwMode="auto">
            <a:xfrm>
              <a:off x="774" y="2834"/>
              <a:ext cx="450" cy="39"/>
              <a:chOff x="774" y="2834"/>
              <a:chExt cx="450" cy="39"/>
            </a:xfrm>
          </p:grpSpPr>
          <p:sp>
            <p:nvSpPr>
              <p:cNvPr id="137" name="Rectangle 73"/>
              <p:cNvSpPr>
                <a:spLocks noChangeArrowheads="1"/>
              </p:cNvSpPr>
              <p:nvPr/>
            </p:nvSpPr>
            <p:spPr bwMode="auto">
              <a:xfrm>
                <a:off x="795" y="2850"/>
                <a:ext cx="389" cy="7"/>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8" name="Freeform 74"/>
              <p:cNvSpPr>
                <a:spLocks/>
              </p:cNvSpPr>
              <p:nvPr/>
            </p:nvSpPr>
            <p:spPr bwMode="auto">
              <a:xfrm>
                <a:off x="774" y="2834"/>
                <a:ext cx="42" cy="39"/>
              </a:xfrm>
              <a:custGeom>
                <a:avLst/>
                <a:gdLst>
                  <a:gd name="T0" fmla="*/ 124 w 124"/>
                  <a:gd name="T1" fmla="*/ 59 h 118"/>
                  <a:gd name="T2" fmla="*/ 63 w 124"/>
                  <a:gd name="T3" fmla="*/ 0 h 118"/>
                  <a:gd name="T4" fmla="*/ 0 w 124"/>
                  <a:gd name="T5" fmla="*/ 59 h 118"/>
                  <a:gd name="T6" fmla="*/ 63 w 124"/>
                  <a:gd name="T7" fmla="*/ 118 h 118"/>
                  <a:gd name="T8" fmla="*/ 124 w 124"/>
                  <a:gd name="T9" fmla="*/ 59 h 118"/>
                </a:gdLst>
                <a:ahLst/>
                <a:cxnLst>
                  <a:cxn ang="0">
                    <a:pos x="T0" y="T1"/>
                  </a:cxn>
                  <a:cxn ang="0">
                    <a:pos x="T2" y="T3"/>
                  </a:cxn>
                  <a:cxn ang="0">
                    <a:pos x="T4" y="T5"/>
                  </a:cxn>
                  <a:cxn ang="0">
                    <a:pos x="T6" y="T7"/>
                  </a:cxn>
                  <a:cxn ang="0">
                    <a:pos x="T8" y="T9"/>
                  </a:cxn>
                </a:cxnLst>
                <a:rect l="0" t="0" r="r" b="b"/>
                <a:pathLst>
                  <a:path w="124" h="118">
                    <a:moveTo>
                      <a:pt x="124" y="59"/>
                    </a:moveTo>
                    <a:lnTo>
                      <a:pt x="63" y="0"/>
                    </a:lnTo>
                    <a:lnTo>
                      <a:pt x="0" y="59"/>
                    </a:lnTo>
                    <a:lnTo>
                      <a:pt x="63" y="118"/>
                    </a:lnTo>
                    <a:lnTo>
                      <a:pt x="124" y="59"/>
                    </a:lnTo>
                    <a:close/>
                  </a:path>
                </a:pathLst>
              </a:cu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9" name="Freeform 75"/>
              <p:cNvSpPr>
                <a:spLocks/>
              </p:cNvSpPr>
              <p:nvPr/>
            </p:nvSpPr>
            <p:spPr bwMode="auto">
              <a:xfrm>
                <a:off x="1183" y="2834"/>
                <a:ext cx="41" cy="39"/>
              </a:xfrm>
              <a:custGeom>
                <a:avLst/>
                <a:gdLst>
                  <a:gd name="T0" fmla="*/ 0 w 123"/>
                  <a:gd name="T1" fmla="*/ 118 h 118"/>
                  <a:gd name="T2" fmla="*/ 123 w 123"/>
                  <a:gd name="T3" fmla="*/ 58 h 118"/>
                  <a:gd name="T4" fmla="*/ 0 w 123"/>
                  <a:gd name="T5" fmla="*/ 0 h 118"/>
                  <a:gd name="T6" fmla="*/ 0 w 123"/>
                  <a:gd name="T7" fmla="*/ 118 h 118"/>
                </a:gdLst>
                <a:ahLst/>
                <a:cxnLst>
                  <a:cxn ang="0">
                    <a:pos x="T0" y="T1"/>
                  </a:cxn>
                  <a:cxn ang="0">
                    <a:pos x="T2" y="T3"/>
                  </a:cxn>
                  <a:cxn ang="0">
                    <a:pos x="T4" y="T5"/>
                  </a:cxn>
                  <a:cxn ang="0">
                    <a:pos x="T6" y="T7"/>
                  </a:cxn>
                </a:cxnLst>
                <a:rect l="0" t="0" r="r" b="b"/>
                <a:pathLst>
                  <a:path w="123" h="118">
                    <a:moveTo>
                      <a:pt x="0" y="118"/>
                    </a:moveTo>
                    <a:lnTo>
                      <a:pt x="123" y="58"/>
                    </a:lnTo>
                    <a:lnTo>
                      <a:pt x="0" y="0"/>
                    </a:lnTo>
                    <a:lnTo>
                      <a:pt x="0" y="118"/>
                    </a:lnTo>
                    <a:close/>
                  </a:path>
                </a:pathLst>
              </a:cu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135" name="Rectangle 77"/>
            <p:cNvSpPr>
              <a:spLocks noChangeArrowheads="1"/>
            </p:cNvSpPr>
            <p:nvPr/>
          </p:nvSpPr>
          <p:spPr bwMode="auto">
            <a:xfrm>
              <a:off x="945" y="2691"/>
              <a:ext cx="11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6" name="Rectangle 78"/>
            <p:cNvSpPr>
              <a:spLocks noChangeArrowheads="1"/>
            </p:cNvSpPr>
            <p:nvPr/>
          </p:nvSpPr>
          <p:spPr bwMode="auto">
            <a:xfrm>
              <a:off x="971" y="2708"/>
              <a:ext cx="5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ru-RU" altLang="ru-RU" sz="1000" b="1">
                  <a:solidFill>
                    <a:srgbClr val="00CC99"/>
                  </a:solidFill>
                  <a:latin typeface="Times New Roman" panose="02020603050405020304" pitchFamily="18" charset="0"/>
                </a:rPr>
                <a:t>T</a:t>
              </a:r>
              <a:endParaRPr lang="ru-RU" altLang="ru-RU"/>
            </a:p>
          </p:txBody>
        </p:sp>
      </p:grpSp>
      <p:sp>
        <p:nvSpPr>
          <p:cNvPr id="148" name="TextBox 147"/>
          <p:cNvSpPr txBox="1"/>
          <p:nvPr/>
        </p:nvSpPr>
        <p:spPr>
          <a:xfrm>
            <a:off x="6511567" y="4035071"/>
            <a:ext cx="5157269" cy="1077218"/>
          </a:xfrm>
          <a:prstGeom prst="rect">
            <a:avLst/>
          </a:prstGeom>
          <a:noFill/>
        </p:spPr>
        <p:txBody>
          <a:bodyPr wrap="square" rtlCol="0">
            <a:spAutoFit/>
          </a:bodyPr>
          <a:lstStyle/>
          <a:p>
            <a:r>
              <a:rPr lang="ru-RU" sz="1600" b="1" u="sng" dirty="0" smtClean="0">
                <a:latin typeface="Palatino Linotype" panose="02040502050505030304" pitchFamily="18" charset="0"/>
              </a:rPr>
              <a:t>Длинный нейтроновод = небольшой выигрыш</a:t>
            </a:r>
          </a:p>
          <a:p>
            <a:r>
              <a:rPr lang="ru-RU" sz="1600" dirty="0" smtClean="0">
                <a:latin typeface="Palatino Linotype" panose="02040502050505030304" pitchFamily="18" charset="0"/>
              </a:rPr>
              <a:t>Для </a:t>
            </a:r>
            <a:r>
              <a:rPr lang="ru-RU" sz="1600" dirty="0">
                <a:latin typeface="Palatino Linotype" panose="02040502050505030304" pitchFamily="18" charset="0"/>
              </a:rPr>
              <a:t>ИБР-2 толщина «облачка»</a:t>
            </a:r>
            <a:r>
              <a:rPr lang="en-US" sz="1600" dirty="0">
                <a:latin typeface="Palatino Linotype" panose="02040502050505030304" pitchFamily="18" charset="0"/>
              </a:rPr>
              <a:t> ~1.5 </a:t>
            </a:r>
            <a:r>
              <a:rPr lang="ru-RU" sz="1600" dirty="0">
                <a:latin typeface="Palatino Linotype" panose="02040502050505030304" pitchFamily="18" charset="0"/>
              </a:rPr>
              <a:t>мм. Длина </a:t>
            </a:r>
            <a:r>
              <a:rPr lang="ru-RU" sz="1600" dirty="0" err="1">
                <a:latin typeface="Palatino Linotype" panose="02040502050505030304" pitchFamily="18" charset="0"/>
              </a:rPr>
              <a:t>нейтроновода</a:t>
            </a:r>
            <a:r>
              <a:rPr lang="ru-RU" sz="1600" dirty="0">
                <a:latin typeface="Palatino Linotype" panose="02040502050505030304" pitchFamily="18" charset="0"/>
              </a:rPr>
              <a:t> в экспериментальный зал 6м, надо 4000 импульсов, т.е. 800 секунд. </a:t>
            </a:r>
          </a:p>
        </p:txBody>
      </p:sp>
      <p:sp>
        <p:nvSpPr>
          <p:cNvPr id="149" name="Номер слайда 148"/>
          <p:cNvSpPr>
            <a:spLocks noGrp="1"/>
          </p:cNvSpPr>
          <p:nvPr>
            <p:ph type="sldNum" sz="quarter" idx="12"/>
          </p:nvPr>
        </p:nvSpPr>
        <p:spPr/>
        <p:txBody>
          <a:bodyPr/>
          <a:lstStyle/>
          <a:p>
            <a:fld id="{1DE01969-94A4-40D7-99FB-CC04F57F5503}" type="slidenum">
              <a:rPr lang="ru-RU" smtClean="0"/>
              <a:pPr/>
              <a:t>47</a:t>
            </a:fld>
            <a:endParaRPr lang="ru-RU" dirty="0"/>
          </a:p>
        </p:txBody>
      </p:sp>
    </p:spTree>
    <p:extLst>
      <p:ext uri="{BB962C8B-B14F-4D97-AF65-F5344CB8AC3E}">
        <p14:creationId xmlns:p14="http://schemas.microsoft.com/office/powerpoint/2010/main" val="30734689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Источник УХН на импульсном источнике</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657321" y="1127903"/>
            <a:ext cx="6877358" cy="50063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Номер слайда 7"/>
          <p:cNvSpPr>
            <a:spLocks noGrp="1"/>
          </p:cNvSpPr>
          <p:nvPr>
            <p:ph type="sldNum" sz="quarter" idx="12"/>
          </p:nvPr>
        </p:nvSpPr>
        <p:spPr/>
        <p:txBody>
          <a:bodyPr/>
          <a:lstStyle/>
          <a:p>
            <a:fld id="{1DE01969-94A4-40D7-99FB-CC04F57F5503}" type="slidenum">
              <a:rPr lang="ru-RU" smtClean="0"/>
              <a:pPr/>
              <a:t>48</a:t>
            </a:fld>
            <a:endParaRPr lang="ru-RU" dirty="0"/>
          </a:p>
        </p:txBody>
      </p:sp>
    </p:spTree>
    <p:extLst>
      <p:ext uri="{BB962C8B-B14F-4D97-AF65-F5344CB8AC3E}">
        <p14:creationId xmlns:p14="http://schemas.microsoft.com/office/powerpoint/2010/main" val="28774029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Источник УХН на импульсном источнике</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800601" y="1700214"/>
            <a:ext cx="5489575" cy="39973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4" descr="Tfoc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135189" y="2781301"/>
            <a:ext cx="2592387" cy="17176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10"/>
          <p:cNvSpPr>
            <a:spLocks noChangeArrowheads="1"/>
          </p:cNvSpPr>
          <p:nvPr/>
        </p:nvSpPr>
        <p:spPr bwMode="auto">
          <a:xfrm>
            <a:off x="2566989" y="1139825"/>
            <a:ext cx="7119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ru-RU" sz="1600" b="1" i="1">
                <a:solidFill>
                  <a:srgbClr val="D60093"/>
                </a:solidFill>
                <a:effectLst>
                  <a:outerShdw blurRad="38100" dist="38100" dir="2700000" algn="tl">
                    <a:srgbClr val="C0C0C0"/>
                  </a:outerShdw>
                </a:effectLst>
              </a:rPr>
              <a:t>A.I.Frank and R.Gähler.  Phys. of Atomic Nuclei, 63, (2000) 545</a:t>
            </a:r>
          </a:p>
        </p:txBody>
      </p:sp>
      <p:sp>
        <p:nvSpPr>
          <p:cNvPr id="11" name="Номер слайда 10"/>
          <p:cNvSpPr>
            <a:spLocks noGrp="1"/>
          </p:cNvSpPr>
          <p:nvPr>
            <p:ph type="sldNum" sz="quarter" idx="12"/>
          </p:nvPr>
        </p:nvSpPr>
        <p:spPr/>
        <p:txBody>
          <a:bodyPr/>
          <a:lstStyle/>
          <a:p>
            <a:fld id="{1DE01969-94A4-40D7-99FB-CC04F57F5503}" type="slidenum">
              <a:rPr lang="ru-RU" smtClean="0"/>
              <a:pPr/>
              <a:t>49</a:t>
            </a:fld>
            <a:endParaRPr lang="ru-RU" dirty="0"/>
          </a:p>
        </p:txBody>
      </p:sp>
    </p:spTree>
    <p:extLst>
      <p:ext uri="{BB962C8B-B14F-4D97-AF65-F5344CB8AC3E}">
        <p14:creationId xmlns:p14="http://schemas.microsoft.com/office/powerpoint/2010/main" val="19687130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Ядерное деление</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1633458"/>
            <a:ext cx="7046236" cy="3995287"/>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6078" y="1115163"/>
            <a:ext cx="2987722" cy="2485991"/>
          </a:xfrm>
          <a:prstGeom prst="rect">
            <a:avLst/>
          </a:prstGeom>
          <a:ln>
            <a:solidFill>
              <a:schemeClr val="tx1"/>
            </a:solidFill>
          </a:ln>
        </p:spPr>
      </p:pic>
      <p:pic>
        <p:nvPicPr>
          <p:cNvPr id="53250" name="Picture 2" descr="Исследовательский реактор ИБР-2М готов к пуску после десятилетней  модернизации | Атомная энергия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4934" y="3810463"/>
            <a:ext cx="3338866" cy="2545886"/>
          </a:xfrm>
          <a:prstGeom prst="rect">
            <a:avLst/>
          </a:prstGeom>
          <a:noFill/>
          <a:extLst>
            <a:ext uri="{909E8E84-426E-40DD-AFC4-6F175D3DCCD1}">
              <a14:hiddenFill xmlns:a14="http://schemas.microsoft.com/office/drawing/2010/main">
                <a:solidFill>
                  <a:srgbClr val="FFFFFF"/>
                </a:solidFill>
              </a14:hiddenFill>
            </a:ext>
          </a:extLst>
        </p:spPr>
      </p:pic>
      <p:sp>
        <p:nvSpPr>
          <p:cNvPr id="10" name="Номер слайда 9"/>
          <p:cNvSpPr>
            <a:spLocks noGrp="1"/>
          </p:cNvSpPr>
          <p:nvPr>
            <p:ph type="sldNum" sz="quarter" idx="12"/>
          </p:nvPr>
        </p:nvSpPr>
        <p:spPr/>
        <p:txBody>
          <a:bodyPr/>
          <a:lstStyle/>
          <a:p>
            <a:fld id="{1DE01969-94A4-40D7-99FB-CC04F57F5503}" type="slidenum">
              <a:rPr lang="ru-RU" smtClean="0"/>
              <a:pPr/>
              <a:t>5</a:t>
            </a:fld>
            <a:endParaRPr lang="ru-RU" dirty="0"/>
          </a:p>
        </p:txBody>
      </p:sp>
    </p:spTree>
    <p:extLst>
      <p:ext uri="{BB962C8B-B14F-4D97-AF65-F5344CB8AC3E}">
        <p14:creationId xmlns:p14="http://schemas.microsoft.com/office/powerpoint/2010/main" val="36003427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Динамические конвертере УХН</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Рисунок 6">
            <a:extLst>
              <a:ext uri="{FF2B5EF4-FFF2-40B4-BE49-F238E27FC236}">
                <a16:creationId xmlns:a16="http://schemas.microsoft.com/office/drawing/2014/main" id="{2F1B394B-5B5F-4C3A-B0D5-4F8A5907862F}"/>
              </a:ext>
            </a:extLst>
          </p:cNvPr>
          <p:cNvPicPr>
            <a:picLocks noChangeAspect="1"/>
          </p:cNvPicPr>
          <p:nvPr/>
        </p:nvPicPr>
        <p:blipFill>
          <a:blip r:embed="rId3"/>
          <a:stretch>
            <a:fillRect/>
          </a:stretch>
        </p:blipFill>
        <p:spPr>
          <a:xfrm>
            <a:off x="838199" y="2656568"/>
            <a:ext cx="5148064" cy="3766464"/>
          </a:xfrm>
          <a:prstGeom prst="rect">
            <a:avLst/>
          </a:prstGeom>
        </p:spPr>
      </p:pic>
      <p:graphicFrame>
        <p:nvGraphicFramePr>
          <p:cNvPr id="8" name="Объект 7"/>
          <p:cNvGraphicFramePr>
            <a:graphicFrameLocks noChangeAspect="1"/>
          </p:cNvGraphicFramePr>
          <p:nvPr>
            <p:extLst>
              <p:ext uri="{D42A27DB-BD31-4B8C-83A1-F6EECF244321}">
                <p14:modId xmlns:p14="http://schemas.microsoft.com/office/powerpoint/2010/main" val="2586749903"/>
              </p:ext>
            </p:extLst>
          </p:nvPr>
        </p:nvGraphicFramePr>
        <p:xfrm>
          <a:off x="6361670" y="1115538"/>
          <a:ext cx="4577909" cy="2880320"/>
        </p:xfrm>
        <a:graphic>
          <a:graphicData uri="http://schemas.openxmlformats.org/presentationml/2006/ole">
            <mc:AlternateContent xmlns:mc="http://schemas.openxmlformats.org/markup-compatibility/2006">
              <mc:Choice xmlns:v="urn:schemas-microsoft-com:vml" Requires="v">
                <p:oleObj spid="_x0000_s78858" name="Image" r:id="rId4" imgW="4038095" imgH="2539683" progId="">
                  <p:embed/>
                </p:oleObj>
              </mc:Choice>
              <mc:Fallback>
                <p:oleObj name="Image" r:id="rId4" imgW="4038095" imgH="2539683" progId="">
                  <p:embed/>
                  <p:pic>
                    <p:nvPicPr>
                      <p:cNvPr id="4" name="Объект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670" y="1115538"/>
                        <a:ext cx="4577909" cy="28803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Рисунок 8"/>
          <p:cNvPicPr>
            <a:picLocks noChangeAspect="1"/>
          </p:cNvPicPr>
          <p:nvPr/>
        </p:nvPicPr>
        <p:blipFill>
          <a:blip r:embed="rId6" cstate="print"/>
          <a:stretch>
            <a:fillRect/>
          </a:stretch>
        </p:blipFill>
        <p:spPr>
          <a:xfrm>
            <a:off x="1342864" y="1115538"/>
            <a:ext cx="4009174" cy="1656184"/>
          </a:xfrm>
          <a:prstGeom prst="rect">
            <a:avLst/>
          </a:prstGeom>
          <a:ln>
            <a:solidFill>
              <a:schemeClr val="accent1">
                <a:shade val="50000"/>
              </a:schemeClr>
            </a:solidFill>
          </a:ln>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55564658-30BD-440C-BA61-859C6E16E47C}"/>
                  </a:ext>
                </a:extLst>
              </p:cNvPr>
              <p:cNvSpPr txBox="1"/>
              <p:nvPr/>
            </p:nvSpPr>
            <p:spPr>
              <a:xfrm>
                <a:off x="7442729" y="4219558"/>
                <a:ext cx="2415790" cy="1206484"/>
              </a:xfrm>
              <a:prstGeom prst="rect">
                <a:avLst/>
              </a:prstGeom>
              <a:noFill/>
            </p:spPr>
            <p:txBody>
              <a:bodyPr wrap="none" rtlCol="0">
                <a:spAutoFit/>
              </a:bodyPr>
              <a:lstStyle/>
              <a:p>
                <a:r>
                  <a:rPr lang="ru-RU" dirty="0"/>
                  <a:t>Реактор БИГР (</a:t>
                </a:r>
                <a:r>
                  <a:rPr lang="ru-RU" dirty="0" err="1"/>
                  <a:t>г.Саров</a:t>
                </a:r>
                <a:r>
                  <a:rPr lang="ru-RU" dirty="0"/>
                  <a:t>)</a:t>
                </a:r>
              </a:p>
              <a:p>
                <a:pPr/>
                <a14:m>
                  <m:oMathPara xmlns:m="http://schemas.openxmlformats.org/officeDocument/2006/math">
                    <m:oMathParaPr>
                      <m:jc m:val="centerGroup"/>
                    </m:oMathParaPr>
                    <m:oMath xmlns:m="http://schemas.openxmlformats.org/officeDocument/2006/math">
                      <m:r>
                        <a:rPr lang="ru-RU" i="1">
                          <a:latin typeface="Cambria Math" panose="02040503050406030204" pitchFamily="18" charset="0"/>
                          <a:ea typeface="Cambria Math" panose="02040503050406030204" pitchFamily="18" charset="0"/>
                        </a:rPr>
                        <m:t>𝜏</m:t>
                      </m:r>
                      <m:r>
                        <a:rPr lang="ru-RU" i="1">
                          <a:latin typeface="Cambria Math" panose="02040503050406030204" pitchFamily="18" charset="0"/>
                          <a:ea typeface="Cambria Math" panose="02040503050406030204" pitchFamily="18" charset="0"/>
                        </a:rPr>
                        <m:t>≈</m:t>
                      </m:r>
                      <m:r>
                        <a:rPr lang="ru-RU" i="1">
                          <a:latin typeface="Cambria Math" panose="02040503050406030204" pitchFamily="18" charset="0"/>
                          <a:ea typeface="Cambria Math" panose="02040503050406030204" pitchFamily="18" charset="0"/>
                        </a:rPr>
                        <m:t>1 мс</m:t>
                      </m:r>
                    </m:oMath>
                  </m:oMathPara>
                </a14:m>
                <a:endParaRPr lang="ru-RU"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ea typeface="Cambria Math" panose="02040503050406030204" pitchFamily="18" charset="0"/>
                        </a:rPr>
                        <m:t>Φ</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15</m:t>
                          </m:r>
                        </m:sup>
                      </m:sSup>
                      <m:sSup>
                        <m:sSupPr>
                          <m:ctrlPr>
                            <a:rPr lang="en-US" i="1">
                              <a:latin typeface="Cambria Math" panose="02040503050406030204" pitchFamily="18" charset="0"/>
                              <a:ea typeface="Cambria Math" panose="02040503050406030204" pitchFamily="18" charset="0"/>
                            </a:rPr>
                          </m:ctrlPr>
                        </m:sSupPr>
                        <m:e>
                          <m:r>
                            <a:rPr lang="ru-RU" i="1">
                              <a:latin typeface="Cambria Math" panose="02040503050406030204" pitchFamily="18" charset="0"/>
                              <a:ea typeface="Cambria Math" panose="02040503050406030204" pitchFamily="18" charset="0"/>
                            </a:rPr>
                            <m:t>см</m:t>
                          </m:r>
                        </m:e>
                        <m:sup>
                          <m:r>
                            <a:rPr lang="en-US" i="1">
                              <a:latin typeface="Cambria Math" panose="02040503050406030204" pitchFamily="18" charset="0"/>
                              <a:ea typeface="Cambria Math" panose="02040503050406030204" pitchFamily="18" charset="0"/>
                            </a:rPr>
                            <m:t>−2</m:t>
                          </m:r>
                        </m:sup>
                      </m:sSup>
                    </m:oMath>
                  </m:oMathPara>
                </a14:m>
                <a:endParaRPr lang="ru-RU" dirty="0"/>
              </a:p>
              <a:p>
                <a:pPr/>
                <a14:m>
                  <m:oMathPara xmlns:m="http://schemas.openxmlformats.org/officeDocument/2006/math">
                    <m:oMathParaPr>
                      <m:jc m:val="centerGroup"/>
                    </m:oMathParaPr>
                    <m:oMath xmlns:m="http://schemas.openxmlformats.org/officeDocument/2006/math">
                      <m:sSub>
                        <m:sSubPr>
                          <m:ctrlPr>
                            <a:rPr lang="ru-RU" i="1">
                              <a:latin typeface="Cambria Math" panose="02040503050406030204" pitchFamily="18" charset="0"/>
                            </a:rPr>
                          </m:ctrlPr>
                        </m:sSubPr>
                        <m:e>
                          <m:r>
                            <a:rPr lang="en-US" i="1">
                              <a:latin typeface="Cambria Math" panose="02040503050406030204" pitchFamily="18" charset="0"/>
                            </a:rPr>
                            <m:t>𝑛</m:t>
                          </m:r>
                        </m:e>
                        <m:sub>
                          <m:r>
                            <a:rPr lang="ru-RU" i="1">
                              <a:latin typeface="Cambria Math" panose="02040503050406030204" pitchFamily="18" charset="0"/>
                            </a:rPr>
                            <m:t>УХН</m:t>
                          </m:r>
                        </m:sub>
                      </m:sSub>
                      <m:r>
                        <a:rPr lang="en-US" i="1">
                          <a:latin typeface="Cambria Math" panose="02040503050406030204" pitchFamily="18" charset="0"/>
                        </a:rPr>
                        <m:t>~1</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5</m:t>
                          </m:r>
                        </m:sup>
                      </m:sSup>
                      <m:sSup>
                        <m:sSupPr>
                          <m:ctrlPr>
                            <a:rPr lang="en-US" i="1">
                              <a:latin typeface="Cambria Math" panose="02040503050406030204" pitchFamily="18" charset="0"/>
                              <a:ea typeface="Cambria Math" panose="02040503050406030204" pitchFamily="18" charset="0"/>
                            </a:rPr>
                          </m:ctrlPr>
                        </m:sSupPr>
                        <m:e>
                          <m:r>
                            <a:rPr lang="ru-RU" i="1">
                              <a:latin typeface="Cambria Math" panose="02040503050406030204" pitchFamily="18" charset="0"/>
                              <a:ea typeface="Cambria Math" panose="02040503050406030204" pitchFamily="18" charset="0"/>
                            </a:rPr>
                            <m:t>см</m:t>
                          </m:r>
                        </m:e>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3</m:t>
                          </m:r>
                        </m:sup>
                      </m:sSup>
                    </m:oMath>
                  </m:oMathPara>
                </a14:m>
                <a:endParaRPr lang="ru-RU" dirty="0"/>
              </a:p>
            </p:txBody>
          </p:sp>
        </mc:Choice>
        <mc:Fallback>
          <p:sp>
            <p:nvSpPr>
              <p:cNvPr id="10" name="TextBox 9">
                <a:extLst>
                  <a:ext uri="{FF2B5EF4-FFF2-40B4-BE49-F238E27FC236}">
                    <a16:creationId xmlns:a16="http://schemas.microsoft.com/office/drawing/2014/main" id="{55564658-30BD-440C-BA61-859C6E16E47C}"/>
                  </a:ext>
                </a:extLst>
              </p:cNvPr>
              <p:cNvSpPr txBox="1">
                <a:spLocks noRot="1" noChangeAspect="1" noMove="1" noResize="1" noEditPoints="1" noAdjustHandles="1" noChangeArrowheads="1" noChangeShapeType="1" noTextEdit="1"/>
              </p:cNvSpPr>
              <p:nvPr/>
            </p:nvSpPr>
            <p:spPr>
              <a:xfrm>
                <a:off x="7442729" y="4219558"/>
                <a:ext cx="2415790" cy="1206484"/>
              </a:xfrm>
              <a:prstGeom prst="rect">
                <a:avLst/>
              </a:prstGeom>
              <a:blipFill>
                <a:blip r:embed="rId7"/>
                <a:stretch>
                  <a:fillRect l="-2273" t="-2525" r="-1515"/>
                </a:stretch>
              </a:blipFill>
            </p:spPr>
            <p:txBody>
              <a:bodyPr/>
              <a:lstStyle/>
              <a:p>
                <a:r>
                  <a:rPr lang="ru-RU">
                    <a:noFill/>
                  </a:rPr>
                  <a:t> </a:t>
                </a:r>
              </a:p>
            </p:txBody>
          </p:sp>
        </mc:Fallback>
      </mc:AlternateContent>
      <p:sp>
        <p:nvSpPr>
          <p:cNvPr id="11" name="Номер слайда 10"/>
          <p:cNvSpPr>
            <a:spLocks noGrp="1"/>
          </p:cNvSpPr>
          <p:nvPr>
            <p:ph type="sldNum" sz="quarter" idx="12"/>
          </p:nvPr>
        </p:nvSpPr>
        <p:spPr/>
        <p:txBody>
          <a:bodyPr/>
          <a:lstStyle/>
          <a:p>
            <a:fld id="{1DE01969-94A4-40D7-99FB-CC04F57F5503}" type="slidenum">
              <a:rPr lang="ru-RU" smtClean="0"/>
              <a:pPr/>
              <a:t>50</a:t>
            </a:fld>
            <a:endParaRPr lang="ru-RU" dirty="0"/>
          </a:p>
        </p:txBody>
      </p:sp>
    </p:spTree>
    <p:extLst>
      <p:ext uri="{BB962C8B-B14F-4D97-AF65-F5344CB8AC3E}">
        <p14:creationId xmlns:p14="http://schemas.microsoft.com/office/powerpoint/2010/main" val="16031677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53752"/>
            <a:ext cx="8229600" cy="1143000"/>
          </a:xfrm>
        </p:spPr>
        <p:txBody>
          <a:bodyPr/>
          <a:lstStyle/>
          <a:p>
            <a:r>
              <a:rPr lang="ru-RU" dirty="0"/>
              <a:t>Источники </a:t>
            </a:r>
            <a:r>
              <a:rPr lang="ru-RU" dirty="0" smtClean="0"/>
              <a:t>УХН</a:t>
            </a:r>
            <a:endParaRPr lang="ru-RU" dirty="0"/>
          </a:p>
        </p:txBody>
      </p:sp>
      <p:sp>
        <p:nvSpPr>
          <p:cNvPr id="4" name="Text Box 2"/>
          <p:cNvSpPr txBox="1">
            <a:spLocks noChangeArrowheads="1"/>
          </p:cNvSpPr>
          <p:nvPr/>
        </p:nvSpPr>
        <p:spPr bwMode="auto">
          <a:xfrm>
            <a:off x="2146227" y="1081460"/>
            <a:ext cx="3743325" cy="1833562"/>
          </a:xfrm>
          <a:prstGeom prst="rect">
            <a:avLst/>
          </a:prstGeom>
          <a:noFill/>
          <a:ln w="9525">
            <a:noFill/>
            <a:miter lim="800000"/>
            <a:headEnd/>
            <a:tailEnd/>
          </a:ln>
          <a:effectLst/>
        </p:spPr>
        <p:txBody>
          <a:bodyPr>
            <a:spAutoFit/>
          </a:bodyPr>
          <a:lstStyle/>
          <a:p>
            <a:pPr marL="342900" indent="-342900">
              <a:defRPr/>
            </a:pPr>
            <a:r>
              <a:rPr lang="en-US" sz="1600" b="1" dirty="0">
                <a:solidFill>
                  <a:srgbClr val="FF3300"/>
                </a:solidFill>
                <a:effectLst>
                  <a:outerShdw blurRad="38100" dist="38100" dir="2700000" algn="tl">
                    <a:srgbClr val="C0C0C0"/>
                  </a:outerShdw>
                </a:effectLst>
                <a:latin typeface="Arial" pitchFamily="34" charset="0"/>
                <a:cs typeface="Arial" pitchFamily="34" charset="0"/>
              </a:rPr>
              <a:t>First UCN sources</a:t>
            </a:r>
            <a:r>
              <a:rPr lang="ru-RU" sz="1600" b="1" dirty="0">
                <a:solidFill>
                  <a:srgbClr val="FF3300"/>
                </a:solidFill>
                <a:effectLst>
                  <a:outerShdw blurRad="38100" dist="38100" dir="2700000" algn="tl">
                    <a:srgbClr val="C0C0C0"/>
                  </a:outerShdw>
                </a:effectLst>
                <a:latin typeface="Arial" pitchFamily="34" charset="0"/>
                <a:cs typeface="Arial" pitchFamily="34" charset="0"/>
              </a:rPr>
              <a:t> (1970-1990)</a:t>
            </a:r>
          </a:p>
          <a:p>
            <a:pPr marL="342900" indent="-342900">
              <a:defRPr/>
            </a:pPr>
            <a:r>
              <a:rPr lang="en-US" b="1" dirty="0">
                <a:solidFill>
                  <a:srgbClr val="FF3300"/>
                </a:solidFill>
                <a:effectLst>
                  <a:outerShdw blurRad="38100" dist="38100" dir="2700000" algn="tl">
                    <a:srgbClr val="C0C0C0"/>
                  </a:outerShdw>
                </a:effectLst>
                <a:latin typeface="Arial" pitchFamily="34" charset="0"/>
                <a:cs typeface="Arial" pitchFamily="34" charset="0"/>
              </a:rPr>
              <a:t>	 JINR, </a:t>
            </a:r>
            <a:r>
              <a:rPr lang="en-US" b="1" dirty="0" err="1">
                <a:solidFill>
                  <a:srgbClr val="FF3300"/>
                </a:solidFill>
                <a:effectLst>
                  <a:outerShdw blurRad="38100" dist="38100" dir="2700000" algn="tl">
                    <a:srgbClr val="C0C0C0"/>
                  </a:outerShdw>
                </a:effectLst>
                <a:latin typeface="Arial" pitchFamily="34" charset="0"/>
                <a:cs typeface="Arial" pitchFamily="34" charset="0"/>
              </a:rPr>
              <a:t>Dubna</a:t>
            </a:r>
            <a:endParaRPr lang="ru-RU" sz="1600" b="1" dirty="0">
              <a:solidFill>
                <a:srgbClr val="0033CC"/>
              </a:solidFill>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1600" b="1" dirty="0" err="1">
                <a:solidFill>
                  <a:srgbClr val="0033CC"/>
                </a:solidFill>
                <a:effectLst>
                  <a:outerShdw blurRad="38100" dist="38100" dir="2700000" algn="tl">
                    <a:srgbClr val="C0C0C0"/>
                  </a:outerShdw>
                </a:effectLst>
                <a:latin typeface="Arial" pitchFamily="34" charset="0"/>
                <a:cs typeface="Arial" pitchFamily="34" charset="0"/>
              </a:rPr>
              <a:t>Kurchatov</a:t>
            </a:r>
            <a:r>
              <a:rPr lang="en-US" sz="1600" b="1" dirty="0">
                <a:solidFill>
                  <a:srgbClr val="0033CC"/>
                </a:solidFill>
                <a:effectLst>
                  <a:outerShdw blurRad="38100" dist="38100" dir="2700000" algn="tl">
                    <a:srgbClr val="C0C0C0"/>
                  </a:outerShdw>
                </a:effectLst>
                <a:latin typeface="Arial" pitchFamily="34" charset="0"/>
                <a:cs typeface="Arial" pitchFamily="34" charset="0"/>
              </a:rPr>
              <a:t> institute,</a:t>
            </a:r>
            <a:r>
              <a:rPr lang="ru-RU" sz="1600" b="1" dirty="0">
                <a:solidFill>
                  <a:srgbClr val="0033CC"/>
                </a:solidFill>
                <a:effectLst>
                  <a:outerShdw blurRad="38100" dist="38100" dir="2700000" algn="tl">
                    <a:srgbClr val="C0C0C0"/>
                  </a:outerShdw>
                </a:effectLst>
                <a:latin typeface="Arial" pitchFamily="34" charset="0"/>
                <a:cs typeface="Arial" pitchFamily="34" charset="0"/>
              </a:rPr>
              <a:t> </a:t>
            </a:r>
            <a:r>
              <a:rPr lang="en-US" sz="1600" b="1" dirty="0">
                <a:solidFill>
                  <a:srgbClr val="0033CC"/>
                </a:solidFill>
                <a:effectLst>
                  <a:outerShdw blurRad="38100" dist="38100" dir="2700000" algn="tl">
                    <a:srgbClr val="C0C0C0"/>
                  </a:outerShdw>
                </a:effectLst>
                <a:latin typeface="Arial" pitchFamily="34" charset="0"/>
                <a:cs typeface="Arial" pitchFamily="34" charset="0"/>
              </a:rPr>
              <a:t>Moscow</a:t>
            </a:r>
            <a:endParaRPr lang="ru-RU" sz="1600" b="1" dirty="0">
              <a:solidFill>
                <a:srgbClr val="0033CC"/>
              </a:solidFill>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1600" b="1" dirty="0">
                <a:solidFill>
                  <a:srgbClr val="0033CC"/>
                </a:solidFill>
                <a:effectLst>
                  <a:outerShdw blurRad="38100" dist="38100" dir="2700000" algn="tl">
                    <a:srgbClr val="C0C0C0"/>
                  </a:outerShdw>
                </a:effectLst>
                <a:latin typeface="Arial" pitchFamily="34" charset="0"/>
                <a:cs typeface="Arial" pitchFamily="34" charset="0"/>
              </a:rPr>
              <a:t>PNPI, </a:t>
            </a:r>
            <a:r>
              <a:rPr lang="en-US" sz="1600" b="1" dirty="0" err="1">
                <a:solidFill>
                  <a:srgbClr val="0033CC"/>
                </a:solidFill>
                <a:effectLst>
                  <a:outerShdw blurRad="38100" dist="38100" dir="2700000" algn="tl">
                    <a:srgbClr val="C0C0C0"/>
                  </a:outerShdw>
                </a:effectLst>
                <a:latin typeface="Arial" pitchFamily="34" charset="0"/>
                <a:cs typeface="Arial" pitchFamily="34" charset="0"/>
              </a:rPr>
              <a:t>Gatchina</a:t>
            </a:r>
            <a:endParaRPr lang="ru-RU" sz="1600" b="1" dirty="0">
              <a:solidFill>
                <a:srgbClr val="0033CC"/>
              </a:solidFill>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1600" b="1" dirty="0">
                <a:solidFill>
                  <a:srgbClr val="0033CC"/>
                </a:solidFill>
                <a:effectLst>
                  <a:outerShdw blurRad="38100" dist="38100" dir="2700000" algn="tl">
                    <a:srgbClr val="C0C0C0"/>
                  </a:outerShdw>
                </a:effectLst>
                <a:latin typeface="Arial" pitchFamily="34" charset="0"/>
                <a:cs typeface="Arial" pitchFamily="34" charset="0"/>
              </a:rPr>
              <a:t>RIAR, </a:t>
            </a:r>
            <a:r>
              <a:rPr lang="en-US" sz="1600" b="1" dirty="0" err="1">
                <a:solidFill>
                  <a:srgbClr val="0033CC"/>
                </a:solidFill>
                <a:effectLst>
                  <a:outerShdw blurRad="38100" dist="38100" dir="2700000" algn="tl">
                    <a:srgbClr val="C0C0C0"/>
                  </a:outerShdw>
                </a:effectLst>
                <a:latin typeface="Arial" pitchFamily="34" charset="0"/>
                <a:cs typeface="Arial" pitchFamily="34" charset="0"/>
              </a:rPr>
              <a:t>Dimitrovgrad</a:t>
            </a:r>
            <a:endParaRPr lang="ru-RU" sz="1600" b="1" dirty="0">
              <a:solidFill>
                <a:srgbClr val="0033CC"/>
              </a:solidFill>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1600" b="1" dirty="0">
                <a:solidFill>
                  <a:srgbClr val="0033CC"/>
                </a:solidFill>
                <a:effectLst>
                  <a:outerShdw blurRad="38100" dist="38100" dir="2700000" algn="tl">
                    <a:srgbClr val="C0C0C0"/>
                  </a:outerShdw>
                </a:effectLst>
                <a:latin typeface="Arial" pitchFamily="34" charset="0"/>
                <a:cs typeface="Arial" pitchFamily="34" charset="0"/>
              </a:rPr>
              <a:t>INP, </a:t>
            </a:r>
            <a:r>
              <a:rPr lang="en-US" sz="1600" b="1" dirty="0" err="1">
                <a:solidFill>
                  <a:srgbClr val="0033CC"/>
                </a:solidFill>
                <a:effectLst>
                  <a:outerShdw blurRad="38100" dist="38100" dir="2700000" algn="tl">
                    <a:srgbClr val="C0C0C0"/>
                  </a:outerShdw>
                </a:effectLst>
                <a:latin typeface="Arial" pitchFamily="34" charset="0"/>
                <a:cs typeface="Arial" pitchFamily="34" charset="0"/>
              </a:rPr>
              <a:t>Almaty</a:t>
            </a:r>
            <a:endParaRPr lang="en-US" sz="1600" b="1" dirty="0">
              <a:solidFill>
                <a:srgbClr val="0033CC"/>
              </a:solidFill>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1600" b="1" dirty="0">
                <a:solidFill>
                  <a:srgbClr val="0033CC"/>
                </a:solidFill>
                <a:effectLst>
                  <a:outerShdw blurRad="38100" dist="38100" dir="2700000" algn="tl">
                    <a:srgbClr val="C0C0C0"/>
                  </a:outerShdw>
                </a:effectLst>
                <a:latin typeface="Arial" pitchFamily="34" charset="0"/>
                <a:cs typeface="Arial" pitchFamily="34" charset="0"/>
              </a:rPr>
              <a:t>TUM, </a:t>
            </a:r>
            <a:r>
              <a:rPr lang="en-US" sz="1600" b="1" dirty="0" err="1">
                <a:solidFill>
                  <a:srgbClr val="0033CC"/>
                </a:solidFill>
                <a:effectLst>
                  <a:outerShdw blurRad="38100" dist="38100" dir="2700000" algn="tl">
                    <a:srgbClr val="C0C0C0"/>
                  </a:outerShdw>
                </a:effectLst>
                <a:latin typeface="Arial" pitchFamily="34" charset="0"/>
                <a:cs typeface="Arial" pitchFamily="34" charset="0"/>
              </a:rPr>
              <a:t>Munchen</a:t>
            </a:r>
            <a:endParaRPr lang="ru-RU" sz="1600" b="1" dirty="0">
              <a:solidFill>
                <a:srgbClr val="0033CC"/>
              </a:solidFill>
              <a:effectLst>
                <a:outerShdw blurRad="38100" dist="38100" dir="2700000" algn="tl">
                  <a:srgbClr val="C0C0C0"/>
                </a:outerShdw>
              </a:effectLst>
              <a:latin typeface="Arial" pitchFamily="34" charset="0"/>
              <a:cs typeface="Arial" pitchFamily="34" charset="0"/>
            </a:endParaRPr>
          </a:p>
        </p:txBody>
      </p:sp>
      <p:sp>
        <p:nvSpPr>
          <p:cNvPr id="5" name="Text Box 3"/>
          <p:cNvSpPr txBox="1">
            <a:spLocks noChangeArrowheads="1"/>
          </p:cNvSpPr>
          <p:nvPr/>
        </p:nvSpPr>
        <p:spPr bwMode="auto">
          <a:xfrm>
            <a:off x="5962650" y="1081460"/>
            <a:ext cx="4248150" cy="1938992"/>
          </a:xfrm>
          <a:prstGeom prst="rect">
            <a:avLst/>
          </a:prstGeom>
          <a:noFill/>
          <a:ln w="9525">
            <a:noFill/>
            <a:miter lim="800000"/>
            <a:headEnd/>
            <a:tailEnd/>
          </a:ln>
          <a:effectLst/>
        </p:spPr>
        <p:txBody>
          <a:bodyPr>
            <a:spAutoFit/>
          </a:bodyPr>
          <a:lstStyle/>
          <a:p>
            <a:pPr marL="342900" indent="-342900" algn="ctr">
              <a:defRPr/>
            </a:pPr>
            <a:r>
              <a:rPr lang="en-US" sz="2000" b="1" dirty="0">
                <a:solidFill>
                  <a:srgbClr val="FF3300"/>
                </a:solidFill>
                <a:effectLst>
                  <a:outerShdw blurRad="38100" dist="38100" dir="2700000" algn="tl">
                    <a:srgbClr val="C0C0C0"/>
                  </a:outerShdw>
                </a:effectLst>
                <a:latin typeface="Arial" pitchFamily="34" charset="0"/>
                <a:cs typeface="Arial" pitchFamily="34" charset="0"/>
              </a:rPr>
              <a:t>Current UCN sources</a:t>
            </a:r>
            <a:r>
              <a:rPr lang="ru-RU" sz="2000" b="1" dirty="0">
                <a:solidFill>
                  <a:srgbClr val="FF3300"/>
                </a:solidFill>
                <a:effectLst>
                  <a:outerShdw blurRad="38100" dist="38100" dir="2700000" algn="tl">
                    <a:srgbClr val="C0C0C0"/>
                  </a:outerShdw>
                </a:effectLst>
                <a:latin typeface="Arial" pitchFamily="34" charset="0"/>
                <a:cs typeface="Arial" pitchFamily="34" charset="0"/>
              </a:rPr>
              <a:t> (201</a:t>
            </a:r>
            <a:r>
              <a:rPr lang="en-US" sz="2000" b="1" dirty="0">
                <a:solidFill>
                  <a:srgbClr val="FF3300"/>
                </a:solidFill>
                <a:effectLst>
                  <a:outerShdw blurRad="38100" dist="38100" dir="2700000" algn="tl">
                    <a:srgbClr val="C0C0C0"/>
                  </a:outerShdw>
                </a:effectLst>
                <a:latin typeface="Arial" pitchFamily="34" charset="0"/>
                <a:cs typeface="Arial" pitchFamily="34" charset="0"/>
              </a:rPr>
              <a:t>4</a:t>
            </a:r>
            <a:r>
              <a:rPr lang="ru-RU" sz="2000" b="1" dirty="0">
                <a:solidFill>
                  <a:srgbClr val="FF3300"/>
                </a:solidFill>
                <a:effectLst>
                  <a:outerShdw blurRad="38100" dist="38100" dir="2700000" algn="tl">
                    <a:srgbClr val="C0C0C0"/>
                  </a:outerShdw>
                </a:effectLst>
                <a:latin typeface="Arial" pitchFamily="34" charset="0"/>
                <a:cs typeface="Arial" pitchFamily="34" charset="0"/>
              </a:rPr>
              <a:t>)</a:t>
            </a:r>
          </a:p>
          <a:p>
            <a:pPr marL="342900" indent="-342900">
              <a:buFontTx/>
              <a:buAutoNum type="arabicPeriod"/>
              <a:defRPr/>
            </a:pPr>
            <a:r>
              <a:rPr lang="en-US" sz="2000" b="1" dirty="0">
                <a:solidFill>
                  <a:srgbClr val="C00000"/>
                </a:solidFill>
                <a:effectLst>
                  <a:outerShdw blurRad="38100" dist="38100" dir="2700000" algn="tl">
                    <a:srgbClr val="C0C0C0"/>
                  </a:outerShdw>
                </a:effectLst>
                <a:latin typeface="Arial" pitchFamily="34" charset="0"/>
                <a:cs typeface="Arial" pitchFamily="34" charset="0"/>
              </a:rPr>
              <a:t>ILL, Grenoble, France</a:t>
            </a:r>
          </a:p>
          <a:p>
            <a:pPr marL="342900" indent="-342900">
              <a:buFontTx/>
              <a:buAutoNum type="arabicPeriod"/>
              <a:defRPr/>
            </a:pPr>
            <a:r>
              <a:rPr lang="en-US" sz="2000" b="1" dirty="0">
                <a:effectLst>
                  <a:outerShdw blurRad="38100" dist="38100" dir="2700000" algn="tl">
                    <a:srgbClr val="C0C0C0"/>
                  </a:outerShdw>
                </a:effectLst>
                <a:latin typeface="Arial" pitchFamily="34" charset="0"/>
                <a:cs typeface="Arial" pitchFamily="34" charset="0"/>
              </a:rPr>
              <a:t>Mainz, Germany</a:t>
            </a:r>
            <a:endParaRPr lang="ru-RU" sz="2000" b="1" dirty="0">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2000" b="1" dirty="0">
                <a:effectLst>
                  <a:outerShdw blurRad="38100" dist="38100" dir="2700000" algn="tl">
                    <a:srgbClr val="C0C0C0"/>
                  </a:outerShdw>
                </a:effectLst>
                <a:latin typeface="Arial" pitchFamily="34" charset="0"/>
                <a:cs typeface="Arial" pitchFamily="34" charset="0"/>
              </a:rPr>
              <a:t>Los Alamos, USA</a:t>
            </a:r>
          </a:p>
          <a:p>
            <a:pPr marL="342900" indent="-342900">
              <a:buFontTx/>
              <a:buAutoNum type="arabicPeriod"/>
              <a:defRPr/>
            </a:pPr>
            <a:r>
              <a:rPr lang="en-US" sz="2000" b="1" dirty="0">
                <a:solidFill>
                  <a:srgbClr val="0033CC"/>
                </a:solidFill>
                <a:effectLst>
                  <a:outerShdw blurRad="38100" dist="38100" dir="2700000" algn="tl">
                    <a:srgbClr val="C0C0C0"/>
                  </a:outerShdw>
                </a:effectLst>
                <a:latin typeface="Arial" pitchFamily="34" charset="0"/>
                <a:cs typeface="Arial" pitchFamily="34" charset="0"/>
              </a:rPr>
              <a:t>KEK, Japan</a:t>
            </a:r>
            <a:endParaRPr lang="ru-RU" sz="2000" b="1" dirty="0">
              <a:solidFill>
                <a:srgbClr val="0033CC"/>
              </a:solidFill>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2000" b="1" dirty="0">
                <a:solidFill>
                  <a:srgbClr val="0033CC"/>
                </a:solidFill>
                <a:effectLst>
                  <a:outerShdw blurRad="38100" dist="38100" dir="2700000" algn="tl">
                    <a:srgbClr val="C0C0C0"/>
                  </a:outerShdw>
                </a:effectLst>
                <a:latin typeface="Arial" pitchFamily="34" charset="0"/>
                <a:cs typeface="Arial" pitchFamily="34" charset="0"/>
              </a:rPr>
              <a:t>J-park, Japan</a:t>
            </a:r>
            <a:endParaRPr lang="ru-RU" sz="2000" b="1" dirty="0">
              <a:solidFill>
                <a:srgbClr val="0033CC"/>
              </a:solidFill>
              <a:effectLst>
                <a:outerShdw blurRad="38100" dist="38100" dir="2700000" algn="tl">
                  <a:srgbClr val="C0C0C0"/>
                </a:outerShdw>
              </a:effectLst>
              <a:latin typeface="Arial" pitchFamily="34" charset="0"/>
              <a:cs typeface="Arial" pitchFamily="34" charset="0"/>
            </a:endParaRPr>
          </a:p>
        </p:txBody>
      </p:sp>
      <p:sp>
        <p:nvSpPr>
          <p:cNvPr id="6" name="Text Box 4"/>
          <p:cNvSpPr txBox="1">
            <a:spLocks noChangeArrowheads="1"/>
          </p:cNvSpPr>
          <p:nvPr/>
        </p:nvSpPr>
        <p:spPr bwMode="auto">
          <a:xfrm>
            <a:off x="1786187" y="3169692"/>
            <a:ext cx="6026265" cy="3077766"/>
          </a:xfrm>
          <a:prstGeom prst="rect">
            <a:avLst/>
          </a:prstGeom>
          <a:noFill/>
          <a:ln w="9525">
            <a:noFill/>
            <a:miter lim="800000"/>
            <a:headEnd/>
            <a:tailEnd/>
          </a:ln>
          <a:effectLst/>
        </p:spPr>
        <p:txBody>
          <a:bodyPr wrap="none">
            <a:spAutoFit/>
          </a:bodyPr>
          <a:lstStyle/>
          <a:p>
            <a:pPr marL="342900" indent="-342900">
              <a:defRPr/>
            </a:pPr>
            <a:r>
              <a:rPr lang="en-US" sz="2000" b="1" dirty="0">
                <a:solidFill>
                  <a:srgbClr val="FF3300"/>
                </a:solidFill>
                <a:effectLst>
                  <a:outerShdw blurRad="38100" dist="38100" dir="2700000" algn="tl">
                    <a:srgbClr val="C0C0C0"/>
                  </a:outerShdw>
                </a:effectLst>
                <a:latin typeface="Arial" pitchFamily="34" charset="0"/>
                <a:cs typeface="Arial" pitchFamily="34" charset="0"/>
              </a:rPr>
              <a:t>Next generation UCN sources</a:t>
            </a:r>
            <a:r>
              <a:rPr lang="ru-RU" sz="2000" b="1" dirty="0">
                <a:solidFill>
                  <a:srgbClr val="FF3300"/>
                </a:solidFill>
                <a:effectLst>
                  <a:outerShdw blurRad="38100" dist="38100" dir="2700000" algn="tl">
                    <a:srgbClr val="C0C0C0"/>
                  </a:outerShdw>
                </a:effectLst>
                <a:latin typeface="Arial" pitchFamily="34" charset="0"/>
                <a:cs typeface="Arial" pitchFamily="34" charset="0"/>
              </a:rPr>
              <a:t> </a:t>
            </a:r>
            <a:r>
              <a:rPr lang="ru-RU" sz="1400" b="1" dirty="0">
                <a:solidFill>
                  <a:srgbClr val="FF3300"/>
                </a:solidFill>
                <a:effectLst>
                  <a:outerShdw blurRad="38100" dist="38100" dir="2700000" algn="tl">
                    <a:srgbClr val="C0C0C0"/>
                  </a:outerShdw>
                </a:effectLst>
                <a:latin typeface="Arial" pitchFamily="34" charset="0"/>
                <a:cs typeface="Arial" pitchFamily="34" charset="0"/>
              </a:rPr>
              <a:t>(</a:t>
            </a:r>
            <a:r>
              <a:rPr lang="en-US" sz="1400" b="1" dirty="0">
                <a:solidFill>
                  <a:srgbClr val="FF3300"/>
                </a:solidFill>
                <a:effectLst>
                  <a:outerShdw blurRad="38100" dist="38100" dir="2700000" algn="tl">
                    <a:srgbClr val="C0C0C0"/>
                  </a:outerShdw>
                </a:effectLst>
                <a:latin typeface="Arial" pitchFamily="34" charset="0"/>
                <a:cs typeface="Arial" pitchFamily="34" charset="0"/>
              </a:rPr>
              <a:t>under construction)</a:t>
            </a:r>
            <a:endParaRPr lang="ru-RU" sz="1400" dirty="0">
              <a:latin typeface="Arial" pitchFamily="34" charset="0"/>
              <a:cs typeface="Arial" pitchFamily="34" charset="0"/>
            </a:endParaRPr>
          </a:p>
          <a:p>
            <a:pPr marL="342900" indent="-342900">
              <a:defRPr/>
            </a:pPr>
            <a:endParaRPr lang="ru-RU" sz="1400" b="1" dirty="0">
              <a:solidFill>
                <a:srgbClr val="FF3300"/>
              </a:solidFill>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2000" b="1" dirty="0">
                <a:effectLst>
                  <a:outerShdw blurRad="38100" dist="38100" dir="2700000" algn="tl">
                    <a:srgbClr val="C0C0C0"/>
                  </a:outerShdw>
                </a:effectLst>
                <a:latin typeface="Arial" pitchFamily="34" charset="0"/>
                <a:cs typeface="Arial" pitchFamily="34" charset="0"/>
              </a:rPr>
              <a:t>PSI</a:t>
            </a:r>
            <a:r>
              <a:rPr lang="ru-RU" sz="2000" b="1" dirty="0">
                <a:effectLst>
                  <a:outerShdw blurRad="38100" dist="38100" dir="2700000" algn="tl">
                    <a:srgbClr val="C0C0C0"/>
                  </a:outerShdw>
                </a:effectLst>
                <a:latin typeface="Arial" pitchFamily="34" charset="0"/>
                <a:cs typeface="Arial" pitchFamily="34" charset="0"/>
              </a:rPr>
              <a:t>,</a:t>
            </a:r>
            <a:r>
              <a:rPr lang="en-US" sz="2000" b="1" dirty="0">
                <a:effectLst>
                  <a:outerShdw blurRad="38100" dist="38100" dir="2700000" algn="tl">
                    <a:srgbClr val="C0C0C0"/>
                  </a:outerShdw>
                </a:effectLst>
                <a:latin typeface="Arial" pitchFamily="34" charset="0"/>
                <a:cs typeface="Arial" pitchFamily="34" charset="0"/>
              </a:rPr>
              <a:t> Switzerland</a:t>
            </a:r>
          </a:p>
          <a:p>
            <a:pPr marL="342900" indent="-342900">
              <a:buFontTx/>
              <a:buAutoNum type="arabicPeriod"/>
              <a:defRPr/>
            </a:pPr>
            <a:r>
              <a:rPr lang="en-US" sz="2000" b="1" dirty="0">
                <a:solidFill>
                  <a:srgbClr val="0033CC"/>
                </a:solidFill>
                <a:effectLst>
                  <a:outerShdw blurRad="38100" dist="38100" dir="2700000" algn="tl">
                    <a:srgbClr val="C0C0C0"/>
                  </a:outerShdw>
                </a:effectLst>
                <a:latin typeface="Arial" pitchFamily="34" charset="0"/>
                <a:cs typeface="Arial" pitchFamily="34" charset="0"/>
              </a:rPr>
              <a:t>ILL, Grenoble, France</a:t>
            </a:r>
          </a:p>
          <a:p>
            <a:pPr marL="342900" indent="-342900">
              <a:buFontTx/>
              <a:buAutoNum type="arabicPeriod"/>
              <a:defRPr/>
            </a:pPr>
            <a:r>
              <a:rPr lang="en-US" sz="2000" b="1" dirty="0">
                <a:solidFill>
                  <a:srgbClr val="0033CC"/>
                </a:solidFill>
                <a:effectLst>
                  <a:outerShdw blurRad="38100" dist="38100" dir="2700000" algn="tl">
                    <a:srgbClr val="C0C0C0"/>
                  </a:outerShdw>
                </a:effectLst>
                <a:latin typeface="Arial" pitchFamily="34" charset="0"/>
                <a:cs typeface="Arial" pitchFamily="34" charset="0"/>
              </a:rPr>
              <a:t>SNS</a:t>
            </a:r>
            <a:r>
              <a:rPr lang="ru-RU" sz="2000" b="1" dirty="0">
                <a:solidFill>
                  <a:srgbClr val="0033CC"/>
                </a:solidFill>
                <a:effectLst>
                  <a:outerShdw blurRad="38100" dist="38100" dir="2700000" algn="tl">
                    <a:srgbClr val="C0C0C0"/>
                  </a:outerShdw>
                </a:effectLst>
                <a:latin typeface="Arial" pitchFamily="34" charset="0"/>
                <a:cs typeface="Arial" pitchFamily="34" charset="0"/>
              </a:rPr>
              <a:t>,</a:t>
            </a:r>
            <a:r>
              <a:rPr lang="en-US" sz="2000" b="1" dirty="0">
                <a:solidFill>
                  <a:srgbClr val="0033CC"/>
                </a:solidFill>
                <a:effectLst>
                  <a:outerShdw blurRad="38100" dist="38100" dir="2700000" algn="tl">
                    <a:srgbClr val="C0C0C0"/>
                  </a:outerShdw>
                </a:effectLst>
                <a:latin typeface="Arial" pitchFamily="34" charset="0"/>
                <a:cs typeface="Arial" pitchFamily="34" charset="0"/>
              </a:rPr>
              <a:t> USA</a:t>
            </a:r>
          </a:p>
          <a:p>
            <a:pPr marL="342900" indent="-342900">
              <a:buFontTx/>
              <a:buAutoNum type="arabicPeriod"/>
              <a:defRPr/>
            </a:pPr>
            <a:r>
              <a:rPr lang="en-US" sz="2000" b="1" dirty="0">
                <a:solidFill>
                  <a:srgbClr val="0033CC"/>
                </a:solidFill>
                <a:effectLst>
                  <a:outerShdw blurRad="38100" dist="38100" dir="2700000" algn="tl">
                    <a:srgbClr val="C0C0C0"/>
                  </a:outerShdw>
                </a:effectLst>
                <a:latin typeface="Arial" pitchFamily="34" charset="0"/>
                <a:cs typeface="Arial" pitchFamily="34" charset="0"/>
              </a:rPr>
              <a:t>PNPI</a:t>
            </a:r>
            <a:r>
              <a:rPr lang="ru-RU" sz="2000" b="1" dirty="0">
                <a:solidFill>
                  <a:srgbClr val="0033CC"/>
                </a:solidFill>
                <a:effectLst>
                  <a:outerShdw blurRad="38100" dist="38100" dir="2700000" algn="tl">
                    <a:srgbClr val="C0C0C0"/>
                  </a:outerShdw>
                </a:effectLst>
                <a:latin typeface="Arial" pitchFamily="34" charset="0"/>
                <a:cs typeface="Arial" pitchFamily="34" charset="0"/>
              </a:rPr>
              <a:t>, </a:t>
            </a:r>
            <a:r>
              <a:rPr lang="en-US" sz="2000" b="1" dirty="0" err="1">
                <a:solidFill>
                  <a:srgbClr val="0033CC"/>
                </a:solidFill>
                <a:effectLst>
                  <a:outerShdw blurRad="38100" dist="38100" dir="2700000" algn="tl">
                    <a:srgbClr val="C0C0C0"/>
                  </a:outerShdw>
                </a:effectLst>
                <a:latin typeface="Arial" pitchFamily="34" charset="0"/>
                <a:cs typeface="Arial" pitchFamily="34" charset="0"/>
              </a:rPr>
              <a:t>Gatchina</a:t>
            </a:r>
            <a:r>
              <a:rPr lang="en-US" sz="2000" b="1" dirty="0">
                <a:solidFill>
                  <a:srgbClr val="0033CC"/>
                </a:solidFill>
                <a:effectLst>
                  <a:outerShdw blurRad="38100" dist="38100" dir="2700000" algn="tl">
                    <a:srgbClr val="C0C0C0"/>
                  </a:outerShdw>
                </a:effectLst>
                <a:latin typeface="Arial" pitchFamily="34" charset="0"/>
                <a:cs typeface="Arial" pitchFamily="34" charset="0"/>
              </a:rPr>
              <a:t>, Russia</a:t>
            </a:r>
            <a:endParaRPr lang="ru-RU" sz="2000" b="1" dirty="0">
              <a:solidFill>
                <a:srgbClr val="0033CC"/>
              </a:solidFill>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2000" b="1" dirty="0">
                <a:effectLst>
                  <a:outerShdw blurRad="38100" dist="38100" dir="2700000" algn="tl">
                    <a:srgbClr val="C0C0C0"/>
                  </a:outerShdw>
                </a:effectLst>
                <a:latin typeface="Arial" pitchFamily="34" charset="0"/>
                <a:cs typeface="Arial" pitchFamily="34" charset="0"/>
              </a:rPr>
              <a:t>TU-</a:t>
            </a:r>
            <a:r>
              <a:rPr lang="en-US" sz="2000" b="1" dirty="0" err="1">
                <a:effectLst>
                  <a:outerShdw blurRad="38100" dist="38100" dir="2700000" algn="tl">
                    <a:srgbClr val="C0C0C0"/>
                  </a:outerShdw>
                </a:effectLst>
                <a:latin typeface="Arial" pitchFamily="34" charset="0"/>
                <a:cs typeface="Arial" pitchFamily="34" charset="0"/>
              </a:rPr>
              <a:t>Munchen</a:t>
            </a:r>
            <a:r>
              <a:rPr lang="en-US" sz="2000" b="1" dirty="0">
                <a:effectLst>
                  <a:outerShdw blurRad="38100" dist="38100" dir="2700000" algn="tl">
                    <a:srgbClr val="C0C0C0"/>
                  </a:outerShdw>
                </a:effectLst>
                <a:latin typeface="Arial" pitchFamily="34" charset="0"/>
                <a:cs typeface="Arial" pitchFamily="34" charset="0"/>
              </a:rPr>
              <a:t>, </a:t>
            </a:r>
            <a:r>
              <a:rPr lang="en-US" sz="2000" b="1" dirty="0" err="1">
                <a:effectLst>
                  <a:outerShdw blurRad="38100" dist="38100" dir="2700000" algn="tl">
                    <a:srgbClr val="C0C0C0"/>
                  </a:outerShdw>
                </a:effectLst>
                <a:latin typeface="Arial" pitchFamily="34" charset="0"/>
                <a:cs typeface="Arial" pitchFamily="34" charset="0"/>
              </a:rPr>
              <a:t>Garching</a:t>
            </a:r>
            <a:r>
              <a:rPr lang="en-US" sz="2000" b="1" dirty="0">
                <a:effectLst>
                  <a:outerShdw blurRad="38100" dist="38100" dir="2700000" algn="tl">
                    <a:srgbClr val="C0C0C0"/>
                  </a:outerShdw>
                </a:effectLst>
                <a:latin typeface="Arial" pitchFamily="34" charset="0"/>
                <a:cs typeface="Arial" pitchFamily="34" charset="0"/>
              </a:rPr>
              <a:t>, Germany</a:t>
            </a:r>
          </a:p>
          <a:p>
            <a:pPr marL="342900" indent="-342900">
              <a:buFontTx/>
              <a:buAutoNum type="arabicPeriod"/>
              <a:defRPr/>
            </a:pPr>
            <a:r>
              <a:rPr lang="en-US" sz="2000" b="1" dirty="0">
                <a:solidFill>
                  <a:srgbClr val="0033CC"/>
                </a:solidFill>
                <a:effectLst>
                  <a:outerShdw blurRad="38100" dist="38100" dir="2700000" algn="tl">
                    <a:srgbClr val="C0C0C0"/>
                  </a:outerShdw>
                </a:effectLst>
                <a:latin typeface="Arial" pitchFamily="34" charset="0"/>
                <a:cs typeface="Arial" pitchFamily="34" charset="0"/>
              </a:rPr>
              <a:t>J-Park, Japan</a:t>
            </a:r>
          </a:p>
          <a:p>
            <a:pPr marL="342900" indent="-342900">
              <a:buFontTx/>
              <a:buAutoNum type="arabicPeriod"/>
              <a:defRPr/>
            </a:pPr>
            <a:r>
              <a:rPr lang="en-US" sz="2000" b="1" dirty="0">
                <a:solidFill>
                  <a:srgbClr val="0033CC"/>
                </a:solidFill>
                <a:effectLst>
                  <a:outerShdw blurRad="38100" dist="38100" dir="2700000" algn="tl">
                    <a:srgbClr val="C0C0C0"/>
                  </a:outerShdw>
                </a:effectLst>
                <a:latin typeface="Arial" pitchFamily="34" charset="0"/>
                <a:cs typeface="Arial" pitchFamily="34" charset="0"/>
              </a:rPr>
              <a:t>Triumph, Canada (in collaboration with KEK) </a:t>
            </a:r>
          </a:p>
          <a:p>
            <a:pPr marL="342900" indent="-342900">
              <a:buFontTx/>
              <a:buAutoNum type="arabicPeriod"/>
              <a:defRPr/>
            </a:pPr>
            <a:r>
              <a:rPr lang="en-US" sz="2000" b="1" dirty="0">
                <a:effectLst>
                  <a:outerShdw blurRad="38100" dist="38100" dir="2700000" algn="tl">
                    <a:srgbClr val="C0C0C0"/>
                  </a:outerShdw>
                </a:effectLst>
                <a:latin typeface="Arial" pitchFamily="34" charset="0"/>
                <a:cs typeface="Arial" pitchFamily="34" charset="0"/>
              </a:rPr>
              <a:t>NCU, USA</a:t>
            </a:r>
            <a:endParaRPr lang="ru-RU" sz="2000" b="1" dirty="0">
              <a:effectLst>
                <a:outerShdw blurRad="38100" dist="38100" dir="2700000" algn="tl">
                  <a:srgbClr val="C0C0C0"/>
                </a:outerShdw>
              </a:effectLst>
              <a:latin typeface="Arial" pitchFamily="34" charset="0"/>
              <a:cs typeface="Arial" pitchFamily="34" charset="0"/>
            </a:endParaRPr>
          </a:p>
        </p:txBody>
      </p:sp>
      <p:sp>
        <p:nvSpPr>
          <p:cNvPr id="7" name="TextBox 6"/>
          <p:cNvSpPr txBox="1"/>
          <p:nvPr/>
        </p:nvSpPr>
        <p:spPr>
          <a:xfrm>
            <a:off x="7114779" y="3889773"/>
            <a:ext cx="2861617" cy="954107"/>
          </a:xfrm>
          <a:prstGeom prst="rect">
            <a:avLst/>
          </a:prstGeom>
          <a:noFill/>
          <a:ln w="28575">
            <a:solidFill>
              <a:schemeClr val="accent1"/>
            </a:solidFill>
          </a:ln>
        </p:spPr>
        <p:txBody>
          <a:bodyPr wrap="none" rtlCol="0">
            <a:spAutoFit/>
          </a:bodyPr>
          <a:lstStyle/>
          <a:p>
            <a:pPr algn="ctr"/>
            <a:r>
              <a:rPr lang="en-US" sz="2800" b="1" dirty="0">
                <a:ln>
                  <a:solidFill>
                    <a:sysClr val="windowText" lastClr="000000"/>
                  </a:solidFill>
                </a:ln>
              </a:rPr>
              <a:t>Solid D</a:t>
            </a:r>
            <a:r>
              <a:rPr lang="en-US" sz="2800" b="1" baseline="-25000" dirty="0">
                <a:ln>
                  <a:solidFill>
                    <a:sysClr val="windowText" lastClr="000000"/>
                  </a:solidFill>
                </a:ln>
              </a:rPr>
              <a:t>2</a:t>
            </a:r>
            <a:r>
              <a:rPr lang="en-US" sz="2800" b="1" dirty="0">
                <a:ln>
                  <a:solidFill>
                    <a:sysClr val="windowText" lastClr="000000"/>
                  </a:solidFill>
                </a:ln>
              </a:rPr>
              <a:t> converter</a:t>
            </a:r>
          </a:p>
          <a:p>
            <a:pPr algn="ctr"/>
            <a:r>
              <a:rPr lang="en-US" sz="2800" b="1" dirty="0">
                <a:ln>
                  <a:solidFill>
                    <a:sysClr val="windowText" lastClr="000000"/>
                  </a:solidFill>
                </a:ln>
                <a:solidFill>
                  <a:srgbClr val="0000FF"/>
                </a:solidFill>
              </a:rPr>
              <a:t>Liquid helium</a:t>
            </a:r>
            <a:endParaRPr lang="ru-RU" sz="2800" b="1" dirty="0">
              <a:ln>
                <a:solidFill>
                  <a:sysClr val="windowText" lastClr="000000"/>
                </a:solidFill>
              </a:ln>
              <a:solidFill>
                <a:srgbClr val="0000FF"/>
              </a:solidFill>
            </a:endParaRPr>
          </a:p>
        </p:txBody>
      </p:sp>
      <p:sp>
        <p:nvSpPr>
          <p:cNvPr id="3" name="Дата 2"/>
          <p:cNvSpPr>
            <a:spLocks noGrp="1"/>
          </p:cNvSpPr>
          <p:nvPr>
            <p:ph type="dt" sz="half" idx="10"/>
          </p:nvPr>
        </p:nvSpPr>
        <p:spPr/>
        <p:txBody>
          <a:bodyPr/>
          <a:lstStyle/>
          <a:p>
            <a:r>
              <a:rPr lang="ru-RU" smtClean="0"/>
              <a:t>14.06.2023</a:t>
            </a:r>
            <a:endParaRPr lang="ru-RU" sz="1400" dirty="0"/>
          </a:p>
        </p:txBody>
      </p:sp>
      <p:sp>
        <p:nvSpPr>
          <p:cNvPr id="8" name="Нижний колонтитул 7"/>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10" name="Номер слайда 9"/>
          <p:cNvSpPr>
            <a:spLocks noGrp="1"/>
          </p:cNvSpPr>
          <p:nvPr>
            <p:ph type="sldNum" sz="quarter" idx="12"/>
          </p:nvPr>
        </p:nvSpPr>
        <p:spPr/>
        <p:txBody>
          <a:bodyPr/>
          <a:lstStyle/>
          <a:p>
            <a:fld id="{1DE01969-94A4-40D7-99FB-CC04F57F5503}" type="slidenum">
              <a:rPr lang="ru-RU" smtClean="0"/>
              <a:pPr/>
              <a:t>51</a:t>
            </a:fld>
            <a:endParaRPr lang="ru-RU" dirty="0"/>
          </a:p>
        </p:txBody>
      </p:sp>
    </p:spTree>
    <p:extLst>
      <p:ext uri="{BB962C8B-B14F-4D97-AF65-F5344CB8AC3E}">
        <p14:creationId xmlns:p14="http://schemas.microsoft.com/office/powerpoint/2010/main" val="5109621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Источник ОХН</a:t>
            </a:r>
            <a:r>
              <a:rPr lang="en-US" dirty="0" smtClean="0"/>
              <a:t>/</a:t>
            </a:r>
            <a:r>
              <a:rPr lang="ru-RU" dirty="0" smtClean="0"/>
              <a:t>УХН Института Лауэ–Ланжевена</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10" descr="reac_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2287" y="1078510"/>
            <a:ext cx="4001375" cy="270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reactor_150d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4547" y="1337654"/>
            <a:ext cx="2873022" cy="490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2"/>
          <p:cNvGrpSpPr>
            <a:grpSpLocks/>
          </p:cNvGrpSpPr>
          <p:nvPr/>
        </p:nvGrpSpPr>
        <p:grpSpPr bwMode="auto">
          <a:xfrm>
            <a:off x="1919288" y="5830893"/>
            <a:ext cx="5681918" cy="550863"/>
            <a:chOff x="254" y="3714"/>
            <a:chExt cx="3298" cy="347"/>
          </a:xfrm>
        </p:grpSpPr>
        <p:sp>
          <p:nvSpPr>
            <p:cNvPr id="10" name="Text Box 13"/>
            <p:cNvSpPr txBox="1">
              <a:spLocks noChangeArrowheads="1"/>
            </p:cNvSpPr>
            <p:nvPr/>
          </p:nvSpPr>
          <p:spPr bwMode="auto">
            <a:xfrm>
              <a:off x="254" y="3773"/>
              <a:ext cx="1176" cy="28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ru-RU">
                  <a:latin typeface="Comic Sans MS" panose="030F0702030302020204" pitchFamily="66" charset="0"/>
                </a:rPr>
                <a:t>Reactor core</a:t>
              </a:r>
            </a:p>
          </p:txBody>
        </p:sp>
        <p:sp>
          <p:nvSpPr>
            <p:cNvPr id="11" name="Line 14"/>
            <p:cNvSpPr>
              <a:spLocks noChangeShapeType="1"/>
            </p:cNvSpPr>
            <p:nvPr/>
          </p:nvSpPr>
          <p:spPr bwMode="auto">
            <a:xfrm flipV="1">
              <a:off x="1428" y="3714"/>
              <a:ext cx="2124" cy="204"/>
            </a:xfrm>
            <a:prstGeom prst="line">
              <a:avLst/>
            </a:prstGeom>
            <a:noFill/>
            <a:ln w="190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ru-RU"/>
            </a:p>
          </p:txBody>
        </p:sp>
      </p:grpSp>
      <p:sp>
        <p:nvSpPr>
          <p:cNvPr id="12" name="Text Box 15"/>
          <p:cNvSpPr txBox="1">
            <a:spLocks noChangeArrowheads="1"/>
          </p:cNvSpPr>
          <p:nvPr/>
        </p:nvSpPr>
        <p:spPr bwMode="auto">
          <a:xfrm>
            <a:off x="1919289" y="5373688"/>
            <a:ext cx="1914525" cy="4572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ru-RU">
                <a:latin typeface="Comic Sans MS" panose="030F0702030302020204" pitchFamily="66" charset="0"/>
              </a:rPr>
              <a:t>Cold source</a:t>
            </a:r>
            <a:r>
              <a:rPr lang="en-GB" altLang="ru-RU">
                <a:latin typeface="Tahoma" panose="020B0604030504040204" pitchFamily="34" charset="0"/>
              </a:rPr>
              <a:t> </a:t>
            </a:r>
          </a:p>
        </p:txBody>
      </p:sp>
      <p:sp>
        <p:nvSpPr>
          <p:cNvPr id="13" name="Line 16"/>
          <p:cNvSpPr>
            <a:spLocks noChangeShapeType="1"/>
          </p:cNvSpPr>
          <p:nvPr/>
        </p:nvSpPr>
        <p:spPr bwMode="auto">
          <a:xfrm>
            <a:off x="4008438" y="5661027"/>
            <a:ext cx="3770786" cy="1586"/>
          </a:xfrm>
          <a:prstGeom prst="line">
            <a:avLst/>
          </a:prstGeom>
          <a:noFill/>
          <a:ln w="190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ru-RU"/>
          </a:p>
        </p:txBody>
      </p:sp>
      <p:grpSp>
        <p:nvGrpSpPr>
          <p:cNvPr id="14" name="Group 17"/>
          <p:cNvGrpSpPr>
            <a:grpSpLocks/>
          </p:cNvGrpSpPr>
          <p:nvPr/>
        </p:nvGrpSpPr>
        <p:grpSpPr bwMode="auto">
          <a:xfrm>
            <a:off x="1908176" y="3330268"/>
            <a:ext cx="6081639" cy="1883081"/>
            <a:chOff x="242" y="2285"/>
            <a:chExt cx="3501" cy="1007"/>
          </a:xfrm>
        </p:grpSpPr>
        <p:sp>
          <p:nvSpPr>
            <p:cNvPr id="15" name="Text Box 18"/>
            <p:cNvSpPr txBox="1">
              <a:spLocks noChangeArrowheads="1"/>
            </p:cNvSpPr>
            <p:nvPr/>
          </p:nvSpPr>
          <p:spPr bwMode="auto">
            <a:xfrm>
              <a:off x="242" y="3047"/>
              <a:ext cx="1671" cy="24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ru-RU">
                  <a:latin typeface="Comic Sans MS" panose="030F0702030302020204" pitchFamily="66" charset="0"/>
                </a:rPr>
                <a:t>Vertical guide tube</a:t>
              </a:r>
            </a:p>
          </p:txBody>
        </p:sp>
        <p:sp>
          <p:nvSpPr>
            <p:cNvPr id="16" name="Line 19"/>
            <p:cNvSpPr>
              <a:spLocks noChangeShapeType="1"/>
            </p:cNvSpPr>
            <p:nvPr/>
          </p:nvSpPr>
          <p:spPr bwMode="auto">
            <a:xfrm flipV="1">
              <a:off x="1930" y="2285"/>
              <a:ext cx="1813" cy="901"/>
            </a:xfrm>
            <a:prstGeom prst="line">
              <a:avLst/>
            </a:prstGeom>
            <a:noFill/>
            <a:ln w="190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ru-RU"/>
            </a:p>
          </p:txBody>
        </p:sp>
      </p:grpSp>
      <p:sp>
        <p:nvSpPr>
          <p:cNvPr id="17" name="Text Box 20"/>
          <p:cNvSpPr txBox="1">
            <a:spLocks noChangeArrowheads="1"/>
          </p:cNvSpPr>
          <p:nvPr/>
        </p:nvSpPr>
        <p:spPr bwMode="auto">
          <a:xfrm>
            <a:off x="1919288" y="3951288"/>
            <a:ext cx="3128962" cy="7620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ru-RU">
                <a:latin typeface="Comic Sans MS" panose="030F0702030302020204" pitchFamily="66" charset="0"/>
              </a:rPr>
              <a:t>Neutron turbine</a:t>
            </a:r>
          </a:p>
          <a:p>
            <a:pPr eaLnBrk="1" hangingPunct="1"/>
            <a:r>
              <a:rPr lang="en-GB" altLang="ru-RU" sz="2000">
                <a:latin typeface="Comic Sans MS" panose="030F0702030302020204" pitchFamily="66" charset="0"/>
              </a:rPr>
              <a:t>A. Steyerl</a:t>
            </a:r>
            <a:r>
              <a:rPr lang="en-GB" altLang="ru-RU" sz="2000" b="1">
                <a:latin typeface="Comic Sans MS" panose="030F0702030302020204" pitchFamily="66" charset="0"/>
              </a:rPr>
              <a:t> </a:t>
            </a:r>
            <a:r>
              <a:rPr lang="en-GB" altLang="ru-RU" sz="2000">
                <a:latin typeface="Comic Sans MS" panose="030F0702030302020204" pitchFamily="66" charset="0"/>
              </a:rPr>
              <a:t>(TUM - 1985)</a:t>
            </a:r>
          </a:p>
        </p:txBody>
      </p:sp>
      <p:sp>
        <p:nvSpPr>
          <p:cNvPr id="18" name="Line 21"/>
          <p:cNvSpPr>
            <a:spLocks noChangeShapeType="1"/>
          </p:cNvSpPr>
          <p:nvPr/>
        </p:nvSpPr>
        <p:spPr bwMode="auto">
          <a:xfrm flipV="1">
            <a:off x="5087938" y="1853592"/>
            <a:ext cx="4322762" cy="2367570"/>
          </a:xfrm>
          <a:prstGeom prst="line">
            <a:avLst/>
          </a:prstGeom>
          <a:noFill/>
          <a:ln w="190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ru-RU"/>
          </a:p>
        </p:txBody>
      </p:sp>
      <p:sp>
        <p:nvSpPr>
          <p:cNvPr id="19" name="Номер слайда 18"/>
          <p:cNvSpPr>
            <a:spLocks noGrp="1"/>
          </p:cNvSpPr>
          <p:nvPr>
            <p:ph type="sldNum" sz="quarter" idx="12"/>
          </p:nvPr>
        </p:nvSpPr>
        <p:spPr/>
        <p:txBody>
          <a:bodyPr/>
          <a:lstStyle/>
          <a:p>
            <a:fld id="{1DE01969-94A4-40D7-99FB-CC04F57F5503}" type="slidenum">
              <a:rPr lang="ru-RU" smtClean="0"/>
              <a:pPr/>
              <a:t>52</a:t>
            </a:fld>
            <a:endParaRPr lang="ru-RU" dirty="0"/>
          </a:p>
        </p:txBody>
      </p:sp>
    </p:spTree>
    <p:extLst>
      <p:ext uri="{BB962C8B-B14F-4D97-AF65-F5344CB8AC3E}">
        <p14:creationId xmlns:p14="http://schemas.microsoft.com/office/powerpoint/2010/main" val="3987446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9075" y="274638"/>
            <a:ext cx="10053850" cy="418058"/>
          </a:xfrm>
        </p:spPr>
        <p:txBody>
          <a:bodyPr>
            <a:normAutofit fontScale="90000"/>
          </a:bodyPr>
          <a:lstStyle/>
          <a:p>
            <a:r>
              <a:rPr lang="ru-RU" dirty="0"/>
              <a:t>Получение УХН отражением </a:t>
            </a:r>
            <a:r>
              <a:rPr lang="ru-RU" dirty="0" smtClean="0"/>
              <a:t>ОХН от </a:t>
            </a:r>
            <a:r>
              <a:rPr lang="ru-RU" dirty="0"/>
              <a:t>зеркал</a:t>
            </a:r>
          </a:p>
        </p:txBody>
      </p:sp>
      <p:sp>
        <p:nvSpPr>
          <p:cNvPr id="4" name="Прямоугольник 3"/>
          <p:cNvSpPr/>
          <p:nvPr/>
        </p:nvSpPr>
        <p:spPr>
          <a:xfrm>
            <a:off x="1621384" y="1378728"/>
            <a:ext cx="45719"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 стрелкой 5"/>
          <p:cNvCxnSpPr/>
          <p:nvPr/>
        </p:nvCxnSpPr>
        <p:spPr>
          <a:xfrm flipH="1">
            <a:off x="829295" y="2098808"/>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flipH="1">
            <a:off x="1837407" y="1306720"/>
            <a:ext cx="792088" cy="720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1801403" y="2386840"/>
            <a:ext cx="432048"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Объект 11"/>
          <p:cNvGraphicFramePr>
            <a:graphicFrameLocks noChangeAspect="1"/>
          </p:cNvGraphicFramePr>
          <p:nvPr>
            <p:extLst>
              <p:ext uri="{D42A27DB-BD31-4B8C-83A1-F6EECF244321}">
                <p14:modId xmlns:p14="http://schemas.microsoft.com/office/powerpoint/2010/main" val="4263150147"/>
              </p:ext>
            </p:extLst>
          </p:nvPr>
        </p:nvGraphicFramePr>
        <p:xfrm>
          <a:off x="2612950" y="1057259"/>
          <a:ext cx="482600" cy="642938"/>
        </p:xfrm>
        <a:graphic>
          <a:graphicData uri="http://schemas.openxmlformats.org/presentationml/2006/ole">
            <mc:AlternateContent xmlns:mc="http://schemas.openxmlformats.org/markup-compatibility/2006">
              <mc:Choice xmlns:v="urn:schemas-microsoft-com:vml" Requires="v">
                <p:oleObj spid="_x0000_s7360" name="Equation" r:id="rId4" imgW="190417" imgH="253890" progId="Equation.DSMT4">
                  <p:embed/>
                </p:oleObj>
              </mc:Choice>
              <mc:Fallback>
                <p:oleObj name="Equation" r:id="rId4" imgW="190417" imgH="253890" progId="Equation.DSMT4">
                  <p:embed/>
                  <p:pic>
                    <p:nvPicPr>
                      <p:cNvPr id="12" name="Объект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2950" y="1057259"/>
                        <a:ext cx="482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Объект 12"/>
          <p:cNvGraphicFramePr>
            <a:graphicFrameLocks noChangeAspect="1"/>
          </p:cNvGraphicFramePr>
          <p:nvPr>
            <p:extLst>
              <p:ext uri="{D42A27DB-BD31-4B8C-83A1-F6EECF244321}">
                <p14:modId xmlns:p14="http://schemas.microsoft.com/office/powerpoint/2010/main" val="670932452"/>
              </p:ext>
            </p:extLst>
          </p:nvPr>
        </p:nvGraphicFramePr>
        <p:xfrm>
          <a:off x="2351014" y="2617772"/>
          <a:ext cx="320675" cy="546100"/>
        </p:xfrm>
        <a:graphic>
          <a:graphicData uri="http://schemas.openxmlformats.org/presentationml/2006/ole">
            <mc:AlternateContent xmlns:mc="http://schemas.openxmlformats.org/markup-compatibility/2006">
              <mc:Choice xmlns:v="urn:schemas-microsoft-com:vml" Requires="v">
                <p:oleObj spid="_x0000_s7361" name="Equation" r:id="rId6" imgW="126780" imgH="215526" progId="Equation.DSMT4">
                  <p:embed/>
                </p:oleObj>
              </mc:Choice>
              <mc:Fallback>
                <p:oleObj name="Equation" r:id="rId6" imgW="126780" imgH="215526" progId="Equation.DSMT4">
                  <p:embed/>
                  <p:pic>
                    <p:nvPicPr>
                      <p:cNvPr id="13" name="Объект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1014" y="2617772"/>
                        <a:ext cx="320675"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Объект 13"/>
          <p:cNvGraphicFramePr>
            <a:graphicFrameLocks noChangeAspect="1"/>
          </p:cNvGraphicFramePr>
          <p:nvPr>
            <p:extLst>
              <p:ext uri="{D42A27DB-BD31-4B8C-83A1-F6EECF244321}">
                <p14:modId xmlns:p14="http://schemas.microsoft.com/office/powerpoint/2010/main" val="1932408352"/>
              </p:ext>
            </p:extLst>
          </p:nvPr>
        </p:nvGraphicFramePr>
        <p:xfrm>
          <a:off x="993701" y="1570022"/>
          <a:ext cx="320675" cy="546100"/>
        </p:xfrm>
        <a:graphic>
          <a:graphicData uri="http://schemas.openxmlformats.org/presentationml/2006/ole">
            <mc:AlternateContent xmlns:mc="http://schemas.openxmlformats.org/markup-compatibility/2006">
              <mc:Choice xmlns:v="urn:schemas-microsoft-com:vml" Requires="v">
                <p:oleObj spid="_x0000_s7362" name="Equation" r:id="rId8" imgW="126780" imgH="215526" progId="Equation.DSMT4">
                  <p:embed/>
                </p:oleObj>
              </mc:Choice>
              <mc:Fallback>
                <p:oleObj name="Equation" r:id="rId8" imgW="126780" imgH="215526" progId="Equation.DSMT4">
                  <p:embed/>
                  <p:pic>
                    <p:nvPicPr>
                      <p:cNvPr id="14" name="Объект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3701" y="1570022"/>
                        <a:ext cx="320675"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Объект 14"/>
          <p:cNvGraphicFramePr>
            <a:graphicFrameLocks noChangeAspect="1"/>
          </p:cNvGraphicFramePr>
          <p:nvPr>
            <p:extLst>
              <p:ext uri="{D42A27DB-BD31-4B8C-83A1-F6EECF244321}">
                <p14:modId xmlns:p14="http://schemas.microsoft.com/office/powerpoint/2010/main" val="2036654339"/>
              </p:ext>
            </p:extLst>
          </p:nvPr>
        </p:nvGraphicFramePr>
        <p:xfrm>
          <a:off x="3475049" y="1518587"/>
          <a:ext cx="3430788" cy="448469"/>
        </p:xfrm>
        <a:graphic>
          <a:graphicData uri="http://schemas.openxmlformats.org/presentationml/2006/ole">
            <mc:AlternateContent xmlns:mc="http://schemas.openxmlformats.org/markup-compatibility/2006">
              <mc:Choice xmlns:v="urn:schemas-microsoft-com:vml" Requires="v">
                <p:oleObj spid="_x0000_s7363" name="Equation" r:id="rId10" imgW="1943100" imgH="254000" progId="Equation.DSMT4">
                  <p:embed/>
                </p:oleObj>
              </mc:Choice>
              <mc:Fallback>
                <p:oleObj name="Equation" r:id="rId10" imgW="1943100" imgH="254000" progId="Equation.DSMT4">
                  <p:embed/>
                  <p:pic>
                    <p:nvPicPr>
                      <p:cNvPr id="15" name="Объект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75049" y="1518587"/>
                        <a:ext cx="3430788" cy="4484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008994" y="1869229"/>
            <a:ext cx="4371710" cy="400110"/>
          </a:xfrm>
          <a:prstGeom prst="rect">
            <a:avLst/>
          </a:prstGeom>
          <a:noFill/>
        </p:spPr>
        <p:txBody>
          <a:bodyPr wrap="none" rtlCol="0">
            <a:spAutoFit/>
          </a:bodyPr>
          <a:lstStyle/>
          <a:p>
            <a:r>
              <a:rPr lang="ru-RU" sz="2000" dirty="0">
                <a:latin typeface="Palatino Linotype" panose="02040502050505030304" pitchFamily="18" charset="0"/>
              </a:rPr>
              <a:t>Полное отражение возможно если</a:t>
            </a:r>
          </a:p>
        </p:txBody>
      </p:sp>
      <p:graphicFrame>
        <p:nvGraphicFramePr>
          <p:cNvPr id="17" name="Объект 16"/>
          <p:cNvGraphicFramePr>
            <a:graphicFrameLocks noChangeAspect="1"/>
          </p:cNvGraphicFramePr>
          <p:nvPr>
            <p:extLst>
              <p:ext uri="{D42A27DB-BD31-4B8C-83A1-F6EECF244321}">
                <p14:modId xmlns:p14="http://schemas.microsoft.com/office/powerpoint/2010/main" val="2862373014"/>
              </p:ext>
            </p:extLst>
          </p:nvPr>
        </p:nvGraphicFramePr>
        <p:xfrm>
          <a:off x="4384499" y="2098808"/>
          <a:ext cx="1620700" cy="463057"/>
        </p:xfrm>
        <a:graphic>
          <a:graphicData uri="http://schemas.openxmlformats.org/presentationml/2006/ole">
            <mc:AlternateContent xmlns:mc="http://schemas.openxmlformats.org/markup-compatibility/2006">
              <mc:Choice xmlns:v="urn:schemas-microsoft-com:vml" Requires="v">
                <p:oleObj spid="_x0000_s7364" name="Equation" r:id="rId12" imgW="800100" imgH="228600" progId="Equation.DSMT4">
                  <p:embed/>
                </p:oleObj>
              </mc:Choice>
              <mc:Fallback>
                <p:oleObj name="Equation" r:id="rId12" imgW="800100" imgH="228600" progId="Equation.DSMT4">
                  <p:embed/>
                  <p:pic>
                    <p:nvPicPr>
                      <p:cNvPr id="17" name="Объект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84499" y="2098808"/>
                        <a:ext cx="1620700" cy="4630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Box 17"/>
          <p:cNvSpPr txBox="1"/>
          <p:nvPr/>
        </p:nvSpPr>
        <p:spPr>
          <a:xfrm>
            <a:off x="3208169" y="2434429"/>
            <a:ext cx="3964547" cy="400110"/>
          </a:xfrm>
          <a:prstGeom prst="rect">
            <a:avLst/>
          </a:prstGeom>
          <a:noFill/>
        </p:spPr>
        <p:txBody>
          <a:bodyPr wrap="none" rtlCol="0">
            <a:spAutoFit/>
          </a:bodyPr>
          <a:lstStyle/>
          <a:p>
            <a:r>
              <a:rPr lang="ru-RU" sz="2000" dirty="0">
                <a:latin typeface="Palatino Linotype" panose="02040502050505030304" pitchFamily="18" charset="0"/>
              </a:rPr>
              <a:t>или выполнено условие Брэгга.</a:t>
            </a:r>
          </a:p>
        </p:txBody>
      </p:sp>
      <p:pic>
        <p:nvPicPr>
          <p:cNvPr id="20" name="Рисунок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1134" y="3645024"/>
            <a:ext cx="6241282" cy="2738980"/>
          </a:xfrm>
          <a:prstGeom prst="rect">
            <a:avLst/>
          </a:prstGeom>
        </p:spPr>
      </p:pic>
      <p:sp>
        <p:nvSpPr>
          <p:cNvPr id="21" name="TextBox 20"/>
          <p:cNvSpPr txBox="1"/>
          <p:nvPr/>
        </p:nvSpPr>
        <p:spPr>
          <a:xfrm>
            <a:off x="1576468" y="3138040"/>
            <a:ext cx="4197431" cy="400110"/>
          </a:xfrm>
          <a:prstGeom prst="rect">
            <a:avLst/>
          </a:prstGeom>
          <a:noFill/>
        </p:spPr>
        <p:txBody>
          <a:bodyPr wrap="none" rtlCol="0">
            <a:spAutoFit/>
          </a:bodyPr>
          <a:lstStyle/>
          <a:p>
            <a:r>
              <a:rPr lang="ru-RU" sz="2000" dirty="0">
                <a:latin typeface="Palatino Linotype" panose="02040502050505030304" pitchFamily="18" charset="0"/>
              </a:rPr>
              <a:t>Турбина </a:t>
            </a:r>
            <a:r>
              <a:rPr lang="ru-RU" sz="2000" dirty="0" err="1">
                <a:latin typeface="Palatino Linotype" panose="02040502050505030304" pitchFamily="18" charset="0"/>
              </a:rPr>
              <a:t>Штайрла</a:t>
            </a:r>
            <a:r>
              <a:rPr lang="ru-RU" sz="2000" dirty="0">
                <a:latin typeface="Palatino Linotype" panose="02040502050505030304" pitchFamily="18" charset="0"/>
              </a:rPr>
              <a:t> (</a:t>
            </a:r>
            <a:r>
              <a:rPr lang="en-US" sz="2000" dirty="0">
                <a:latin typeface="Palatino Linotype" panose="02040502050505030304" pitchFamily="18" charset="0"/>
              </a:rPr>
              <a:t>Albert </a:t>
            </a:r>
            <a:r>
              <a:rPr lang="en-US" sz="2000" dirty="0" err="1">
                <a:latin typeface="Palatino Linotype" panose="02040502050505030304" pitchFamily="18" charset="0"/>
              </a:rPr>
              <a:t>Steyerl</a:t>
            </a:r>
            <a:r>
              <a:rPr lang="ru-RU" sz="2000" dirty="0">
                <a:latin typeface="Palatino Linotype" panose="02040502050505030304" pitchFamily="18" charset="0"/>
              </a:rPr>
              <a:t>)</a:t>
            </a:r>
          </a:p>
        </p:txBody>
      </p:sp>
      <p:sp>
        <p:nvSpPr>
          <p:cNvPr id="3" name="Дата 2"/>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19" name="Заголовок 3"/>
          <p:cNvSpPr txBox="1">
            <a:spLocks/>
          </p:cNvSpPr>
          <p:nvPr/>
        </p:nvSpPr>
        <p:spPr>
          <a:xfrm>
            <a:off x="7443310" y="3188795"/>
            <a:ext cx="1931432" cy="646331"/>
          </a:xfrm>
          <a:prstGeom prst="rect">
            <a:avLst/>
          </a:prstGeom>
          <a:noFill/>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3200" b="1" kern="1200">
                <a:solidFill>
                  <a:schemeClr val="tx1"/>
                </a:solidFill>
                <a:latin typeface="Palatino Linotype" panose="02040502050505030304" pitchFamily="18" charset="0"/>
                <a:ea typeface="+mj-ea"/>
                <a:cs typeface="+mj-cs"/>
              </a:defRPr>
            </a:lvl1pPr>
          </a:lstStyle>
          <a:p>
            <a:r>
              <a:rPr lang="ru-RU" sz="2000" b="0" dirty="0" smtClean="0"/>
              <a:t>Турбина </a:t>
            </a:r>
            <a:r>
              <a:rPr lang="ru-RU" sz="2000" b="0" dirty="0" err="1" smtClean="0"/>
              <a:t>Кашукеева</a:t>
            </a:r>
            <a:endParaRPr lang="ru-RU" sz="2000" b="0" dirty="0"/>
          </a:p>
        </p:txBody>
      </p:sp>
      <p:pic>
        <p:nvPicPr>
          <p:cNvPr id="22" name="Рисунок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05978" y="3940564"/>
            <a:ext cx="2206096" cy="2443440"/>
          </a:xfrm>
          <a:prstGeom prst="rect">
            <a:avLst/>
          </a:prstGeom>
        </p:spPr>
      </p:pic>
      <p:pic>
        <p:nvPicPr>
          <p:cNvPr id="23" name="Рисунок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55636" y="3911950"/>
            <a:ext cx="1752378" cy="2444400"/>
          </a:xfrm>
          <a:prstGeom prst="rect">
            <a:avLst/>
          </a:prstGeom>
        </p:spPr>
      </p:pic>
      <p:sp>
        <p:nvSpPr>
          <p:cNvPr id="24" name="Заголовок 3"/>
          <p:cNvSpPr txBox="1">
            <a:spLocks/>
          </p:cNvSpPr>
          <p:nvPr/>
        </p:nvSpPr>
        <p:spPr>
          <a:xfrm>
            <a:off x="9566109" y="3017234"/>
            <a:ext cx="1931432" cy="923330"/>
          </a:xfrm>
          <a:prstGeom prst="rect">
            <a:avLst/>
          </a:prstGeom>
          <a:noFill/>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3200" b="1" kern="1200">
                <a:solidFill>
                  <a:schemeClr val="tx1"/>
                </a:solidFill>
                <a:latin typeface="Palatino Linotype" panose="02040502050505030304" pitchFamily="18" charset="0"/>
                <a:ea typeface="+mj-ea"/>
                <a:cs typeface="+mj-cs"/>
              </a:defRPr>
            </a:lvl1pPr>
          </a:lstStyle>
          <a:p>
            <a:r>
              <a:rPr lang="ru-RU" sz="2000" b="0" dirty="0"/>
              <a:t>Турбина с </a:t>
            </a:r>
            <a:r>
              <a:rPr lang="ru-RU" sz="2000" b="0" dirty="0" err="1"/>
              <a:t>Брэгговским</a:t>
            </a:r>
            <a:r>
              <a:rPr lang="ru-RU" sz="2000" b="0" dirty="0"/>
              <a:t> отражением</a:t>
            </a:r>
          </a:p>
        </p:txBody>
      </p:sp>
      <p:sp>
        <p:nvSpPr>
          <p:cNvPr id="11" name="Номер слайда 10"/>
          <p:cNvSpPr>
            <a:spLocks noGrp="1"/>
          </p:cNvSpPr>
          <p:nvPr>
            <p:ph type="sldNum" sz="quarter" idx="12"/>
          </p:nvPr>
        </p:nvSpPr>
        <p:spPr/>
        <p:txBody>
          <a:bodyPr/>
          <a:lstStyle/>
          <a:p>
            <a:fld id="{1DE01969-94A4-40D7-99FB-CC04F57F5503}" type="slidenum">
              <a:rPr lang="ru-RU" smtClean="0"/>
              <a:pPr/>
              <a:t>53</a:t>
            </a:fld>
            <a:endParaRPr lang="ru-RU" dirty="0"/>
          </a:p>
        </p:txBody>
      </p:sp>
    </p:spTree>
    <p:extLst>
      <p:ext uri="{BB962C8B-B14F-4D97-AF65-F5344CB8AC3E}">
        <p14:creationId xmlns:p14="http://schemas.microsoft.com/office/powerpoint/2010/main" val="25206072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Распространение УХН по трубкам из ПВХ с высокой степенью зеркального </a:t>
            </a:r>
            <a:r>
              <a:rPr lang="ru-RU" dirty="0" smtClean="0"/>
              <a:t>отражения</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2"/>
          <p:cNvPicPr>
            <a:picLocks noChangeAspect="1" noChangeArrowheads="1"/>
          </p:cNvPicPr>
          <p:nvPr/>
        </p:nvPicPr>
        <p:blipFill>
          <a:blip r:embed="rId2" cstate="print"/>
          <a:srcRect/>
          <a:stretch>
            <a:fillRect/>
          </a:stretch>
        </p:blipFill>
        <p:spPr bwMode="auto">
          <a:xfrm>
            <a:off x="724642" y="1242826"/>
            <a:ext cx="3243775" cy="2723615"/>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3968417" y="2820716"/>
            <a:ext cx="2784132" cy="2808312"/>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7070133" y="1736593"/>
            <a:ext cx="4283667" cy="3789017"/>
          </a:xfrm>
          <a:prstGeom prst="rect">
            <a:avLst/>
          </a:prstGeom>
          <a:noFill/>
          <a:ln w="9525">
            <a:noFill/>
            <a:miter lim="800000"/>
            <a:headEnd/>
            <a:tailEnd/>
          </a:ln>
        </p:spPr>
      </p:pic>
      <p:sp>
        <p:nvSpPr>
          <p:cNvPr id="10" name="Прямоугольник 9"/>
          <p:cNvSpPr/>
          <p:nvPr/>
        </p:nvSpPr>
        <p:spPr>
          <a:xfrm>
            <a:off x="724642" y="984395"/>
            <a:ext cx="7056784" cy="307777"/>
          </a:xfrm>
          <a:prstGeom prst="rect">
            <a:avLst/>
          </a:prstGeom>
        </p:spPr>
        <p:txBody>
          <a:bodyPr wrap="square">
            <a:spAutoFit/>
          </a:bodyPr>
          <a:lstStyle/>
          <a:p>
            <a:r>
              <a:rPr lang="en-US" sz="1400" i="1" dirty="0"/>
              <a:t>Crystallography Reports, 2011, Vol. 56, No. 7, pp. 1197–1199. © Pleiades Publishing, Inc., 2011.</a:t>
            </a:r>
            <a:endParaRPr lang="ru-RU" sz="1400" dirty="0"/>
          </a:p>
        </p:txBody>
      </p:sp>
      <p:sp>
        <p:nvSpPr>
          <p:cNvPr id="11" name="TextBox 10"/>
          <p:cNvSpPr txBox="1"/>
          <p:nvPr/>
        </p:nvSpPr>
        <p:spPr>
          <a:xfrm>
            <a:off x="3678406" y="5629028"/>
            <a:ext cx="3570208" cy="400110"/>
          </a:xfrm>
          <a:prstGeom prst="rect">
            <a:avLst/>
          </a:prstGeom>
          <a:noFill/>
        </p:spPr>
        <p:txBody>
          <a:bodyPr wrap="none" rtlCol="0">
            <a:spAutoFit/>
          </a:bodyPr>
          <a:lstStyle/>
          <a:p>
            <a:r>
              <a:rPr lang="ru-RU" sz="2000" dirty="0">
                <a:latin typeface="Palatino Linotype" panose="02040502050505030304" pitchFamily="18" charset="0"/>
              </a:rPr>
              <a:t>Внутренний диаметр 6-8 мм</a:t>
            </a:r>
          </a:p>
        </p:txBody>
      </p:sp>
      <p:sp>
        <p:nvSpPr>
          <p:cNvPr id="13" name="Номер слайда 12"/>
          <p:cNvSpPr>
            <a:spLocks noGrp="1"/>
          </p:cNvSpPr>
          <p:nvPr>
            <p:ph type="sldNum" sz="quarter" idx="12"/>
          </p:nvPr>
        </p:nvSpPr>
        <p:spPr/>
        <p:txBody>
          <a:bodyPr/>
          <a:lstStyle/>
          <a:p>
            <a:fld id="{1DE01969-94A4-40D7-99FB-CC04F57F5503}" type="slidenum">
              <a:rPr lang="ru-RU" smtClean="0"/>
              <a:pPr/>
              <a:t>54</a:t>
            </a:fld>
            <a:endParaRPr lang="ru-RU" dirty="0"/>
          </a:p>
        </p:txBody>
      </p:sp>
    </p:spTree>
    <p:extLst>
      <p:ext uri="{BB962C8B-B14F-4D97-AF65-F5344CB8AC3E}">
        <p14:creationId xmlns:p14="http://schemas.microsoft.com/office/powerpoint/2010/main" val="30210350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Распад нейтрона</a:t>
            </a:r>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object 84"/>
          <p:cNvSpPr txBox="1"/>
          <p:nvPr/>
        </p:nvSpPr>
        <p:spPr>
          <a:xfrm>
            <a:off x="4238772" y="5569404"/>
            <a:ext cx="4532984" cy="384721"/>
          </a:xfrm>
          <a:prstGeom prst="rect">
            <a:avLst/>
          </a:prstGeom>
        </p:spPr>
        <p:txBody>
          <a:bodyPr vert="horz" wrap="square" lIns="0" tIns="0" rIns="0" bIns="0" rtlCol="0">
            <a:spAutoFit/>
          </a:bodyPr>
          <a:lstStyle/>
          <a:p>
            <a:pPr marL="11430"/>
            <a:r>
              <a:rPr sz="2500" i="1" dirty="0">
                <a:latin typeface="MathJax_Math"/>
                <a:cs typeface="MathJax_Math"/>
              </a:rPr>
              <a:t>n</a:t>
            </a:r>
            <a:r>
              <a:rPr sz="2500" i="1" spc="72" dirty="0">
                <a:latin typeface="MathJax_Math"/>
                <a:cs typeface="MathJax_Math"/>
              </a:rPr>
              <a:t> </a:t>
            </a:r>
            <a:r>
              <a:rPr sz="2500" dirty="0">
                <a:latin typeface="Arial"/>
                <a:cs typeface="Arial"/>
              </a:rPr>
              <a:t>→ </a:t>
            </a:r>
            <a:r>
              <a:rPr sz="2500" i="1" spc="-5" dirty="0">
                <a:latin typeface="MathJax_Math"/>
                <a:cs typeface="MathJax_Math"/>
              </a:rPr>
              <a:t>p</a:t>
            </a:r>
            <a:r>
              <a:rPr sz="2600" spc="20" baseline="33625" dirty="0">
                <a:latin typeface="cmr7"/>
                <a:cs typeface="cmr7"/>
              </a:rPr>
              <a:t>+</a:t>
            </a:r>
            <a:r>
              <a:rPr sz="2600" spc="27" baseline="33625" dirty="0">
                <a:latin typeface="cmr7"/>
                <a:cs typeface="cmr7"/>
              </a:rPr>
              <a:t> </a:t>
            </a:r>
            <a:r>
              <a:rPr sz="2500" dirty="0">
                <a:latin typeface="dcr10"/>
                <a:cs typeface="dcr10"/>
              </a:rPr>
              <a:t>+</a:t>
            </a:r>
            <a:r>
              <a:rPr sz="2500" spc="-270" dirty="0">
                <a:latin typeface="dcr10"/>
                <a:cs typeface="dcr10"/>
              </a:rPr>
              <a:t> </a:t>
            </a:r>
            <a:r>
              <a:rPr sz="2500" i="1" dirty="0">
                <a:latin typeface="MathJax_Math"/>
                <a:cs typeface="MathJax_Math"/>
              </a:rPr>
              <a:t>e</a:t>
            </a:r>
            <a:r>
              <a:rPr sz="2600" spc="823" baseline="33625" dirty="0">
                <a:latin typeface="Arial"/>
                <a:cs typeface="Arial"/>
              </a:rPr>
              <a:t>−</a:t>
            </a:r>
            <a:r>
              <a:rPr sz="2600" spc="303" baseline="33625" dirty="0">
                <a:latin typeface="Arial"/>
                <a:cs typeface="Arial"/>
              </a:rPr>
              <a:t> </a:t>
            </a:r>
            <a:r>
              <a:rPr sz="2500" dirty="0">
                <a:latin typeface="dcr10"/>
                <a:cs typeface="dcr10"/>
              </a:rPr>
              <a:t>+</a:t>
            </a:r>
            <a:r>
              <a:rPr sz="2500" spc="-270" dirty="0">
                <a:latin typeface="dcr10"/>
                <a:cs typeface="dcr10"/>
              </a:rPr>
              <a:t> </a:t>
            </a:r>
            <a:r>
              <a:rPr sz="2500" spc="-1103" dirty="0" err="1">
                <a:latin typeface="Arial"/>
                <a:cs typeface="Arial"/>
              </a:rPr>
              <a:t>ν</a:t>
            </a:r>
            <a:r>
              <a:rPr sz="2500" spc="-158" dirty="0" err="1">
                <a:latin typeface="dcr10"/>
                <a:cs typeface="dcr10"/>
              </a:rPr>
              <a:t>¯</a:t>
            </a:r>
            <a:r>
              <a:rPr sz="2600" i="1" spc="14" baseline="-11695" dirty="0" err="1">
                <a:latin typeface="Lucida Fax"/>
                <a:cs typeface="Lucida Fax"/>
              </a:rPr>
              <a:t>e</a:t>
            </a:r>
            <a:r>
              <a:rPr sz="2600" i="1" spc="203" baseline="-11695" dirty="0">
                <a:latin typeface="Lucida Fax"/>
                <a:cs typeface="Lucida Fax"/>
              </a:rPr>
              <a:t> </a:t>
            </a:r>
            <a:r>
              <a:rPr sz="2500" dirty="0">
                <a:latin typeface="dcr10"/>
                <a:cs typeface="dcr10"/>
              </a:rPr>
              <a:t>+</a:t>
            </a:r>
            <a:r>
              <a:rPr sz="2500" spc="-270" dirty="0">
                <a:latin typeface="dcr10"/>
                <a:cs typeface="dcr10"/>
              </a:rPr>
              <a:t> </a:t>
            </a:r>
            <a:r>
              <a:rPr sz="2500" dirty="0">
                <a:latin typeface="dcr10"/>
                <a:cs typeface="dcr10"/>
              </a:rPr>
              <a:t>782</a:t>
            </a:r>
            <a:r>
              <a:rPr sz="2500" spc="5" dirty="0">
                <a:latin typeface="dcr10"/>
                <a:cs typeface="dcr10"/>
              </a:rPr>
              <a:t> </a:t>
            </a:r>
            <a:r>
              <a:rPr sz="2500" spc="-68" dirty="0">
                <a:latin typeface="dcr10"/>
                <a:cs typeface="dcr10"/>
              </a:rPr>
              <a:t>k</a:t>
            </a:r>
            <a:r>
              <a:rPr sz="2500" dirty="0">
                <a:latin typeface="dcr10"/>
                <a:cs typeface="dcr10"/>
              </a:rPr>
              <a:t>eV</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760" y="1340769"/>
            <a:ext cx="4835996" cy="3828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7137982" y="3461049"/>
            <a:ext cx="3523529" cy="523220"/>
          </a:xfrm>
          <a:prstGeom prst="rect">
            <a:avLst/>
          </a:prstGeom>
        </p:spPr>
        <p:txBody>
          <a:bodyPr wrap="none">
            <a:spAutoFit/>
          </a:bodyPr>
          <a:lstStyle/>
          <a:p>
            <a:r>
              <a:rPr lang="fr-FR" sz="2800" spc="86" dirty="0">
                <a:latin typeface="Times New Roman" pitchFamily="18" charset="0"/>
                <a:cs typeface="Times New Roman" pitchFamily="18" charset="0"/>
                <a:sym typeface="Symbol"/>
              </a:rPr>
              <a:t></a:t>
            </a:r>
            <a:r>
              <a:rPr lang="fr-FR" sz="2800" baseline="-27777" dirty="0">
                <a:latin typeface="Times New Roman" pitchFamily="18" charset="0"/>
                <a:cs typeface="Times New Roman" pitchFamily="18" charset="0"/>
              </a:rPr>
              <a:t>n</a:t>
            </a:r>
            <a:r>
              <a:rPr lang="fr-FR" sz="2800" spc="297" baseline="-27777" dirty="0">
                <a:latin typeface="Times New Roman" pitchFamily="18" charset="0"/>
                <a:cs typeface="Times New Roman" pitchFamily="18" charset="0"/>
              </a:rPr>
              <a:t> </a:t>
            </a:r>
            <a:r>
              <a:rPr lang="fr-FR" sz="2800" spc="-18" dirty="0">
                <a:latin typeface="Times New Roman" pitchFamily="18" charset="0"/>
                <a:cs typeface="Times New Roman" pitchFamily="18" charset="0"/>
                <a:sym typeface="Symbol"/>
              </a:rPr>
              <a:t></a:t>
            </a:r>
            <a:r>
              <a:rPr lang="fr-FR" sz="2800" spc="-5" dirty="0">
                <a:latin typeface="Times New Roman" pitchFamily="18" charset="0"/>
                <a:cs typeface="Times New Roman" pitchFamily="18" charset="0"/>
              </a:rPr>
              <a:t> </a:t>
            </a:r>
            <a:r>
              <a:rPr lang="fr-FR" sz="2400" spc="-5" dirty="0">
                <a:latin typeface="Times New Roman" pitchFamily="18" charset="0"/>
                <a:cs typeface="Times New Roman" pitchFamily="18" charset="0"/>
              </a:rPr>
              <a:t>8</a:t>
            </a:r>
            <a:r>
              <a:rPr lang="ru-RU" sz="2400" spc="-5" dirty="0">
                <a:latin typeface="Times New Roman" pitchFamily="18" charset="0"/>
                <a:cs typeface="Times New Roman" pitchFamily="18" charset="0"/>
              </a:rPr>
              <a:t>80 </a:t>
            </a:r>
            <a:r>
              <a:rPr lang="en-US" sz="2400" spc="-5" dirty="0">
                <a:latin typeface="Times New Roman" pitchFamily="18" charset="0"/>
                <a:cs typeface="Times New Roman" pitchFamily="18" charset="0"/>
              </a:rPr>
              <a:t>sec </a:t>
            </a:r>
            <a:r>
              <a:rPr lang="en-US" sz="2400" spc="-5" dirty="0">
                <a:latin typeface="Times New Roman" pitchFamily="18" charset="0"/>
                <a:cs typeface="Times New Roman" pitchFamily="18" charset="0"/>
                <a:sym typeface="Symbol" panose="05050102010706020507" pitchFamily="18" charset="2"/>
              </a:rPr>
              <a:t> 15 minutes</a:t>
            </a:r>
            <a:endParaRPr lang="ru-RU" sz="2400" dirty="0">
              <a:latin typeface="Times New Roman" pitchFamily="18" charset="0"/>
              <a:cs typeface="Times New Roman" pitchFamily="18" charset="0"/>
            </a:endParaRPr>
          </a:p>
        </p:txBody>
      </p:sp>
      <p:sp>
        <p:nvSpPr>
          <p:cNvPr id="10" name="Номер слайда 9"/>
          <p:cNvSpPr>
            <a:spLocks noGrp="1"/>
          </p:cNvSpPr>
          <p:nvPr>
            <p:ph type="sldNum" sz="quarter" idx="12"/>
          </p:nvPr>
        </p:nvSpPr>
        <p:spPr/>
        <p:txBody>
          <a:bodyPr/>
          <a:lstStyle/>
          <a:p>
            <a:fld id="{1DE01969-94A4-40D7-99FB-CC04F57F5503}" type="slidenum">
              <a:rPr lang="ru-RU" smtClean="0"/>
              <a:pPr/>
              <a:t>55</a:t>
            </a:fld>
            <a:endParaRPr lang="ru-RU" dirty="0"/>
          </a:p>
        </p:txBody>
      </p:sp>
    </p:spTree>
    <p:extLst>
      <p:ext uri="{BB962C8B-B14F-4D97-AF65-F5344CB8AC3E}">
        <p14:creationId xmlns:p14="http://schemas.microsoft.com/office/powerpoint/2010/main" val="28402118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“Applications” of neutron decay in </a:t>
            </a:r>
            <a:r>
              <a:rPr lang="en-US" dirty="0" smtClean="0"/>
              <a:t>physics</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Rectangle 9"/>
          <p:cNvSpPr>
            <a:spLocks noChangeArrowheads="1"/>
          </p:cNvSpPr>
          <p:nvPr/>
        </p:nvSpPr>
        <p:spPr bwMode="auto">
          <a:xfrm>
            <a:off x="2374260" y="956654"/>
            <a:ext cx="4095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b="1"/>
              <a:t>The free neutron lifetime:</a:t>
            </a:r>
            <a:endParaRPr lang="en-US" altLang="ru-RU" b="1" baseline="-25000"/>
          </a:p>
        </p:txBody>
      </p:sp>
      <p:sp>
        <p:nvSpPr>
          <p:cNvPr id="8" name="Text Box 10"/>
          <p:cNvSpPr txBox="1">
            <a:spLocks noChangeArrowheads="1"/>
          </p:cNvSpPr>
          <p:nvPr/>
        </p:nvSpPr>
        <p:spPr bwMode="auto">
          <a:xfrm>
            <a:off x="1659886" y="5588980"/>
            <a:ext cx="2916237"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600" b="1">
                <a:solidFill>
                  <a:srgbClr val="0000FF"/>
                </a:solidFill>
              </a:rPr>
              <a:t>Important input parameter</a:t>
            </a:r>
          </a:p>
          <a:p>
            <a:pPr eaLnBrk="1" hangingPunct="1"/>
            <a:r>
              <a:rPr lang="en-US" altLang="ru-RU" sz="1600" b="1">
                <a:solidFill>
                  <a:srgbClr val="0000FF"/>
                </a:solidFill>
              </a:rPr>
              <a:t>for tests of the Standard Model</a:t>
            </a:r>
          </a:p>
          <a:p>
            <a:pPr eaLnBrk="1" hangingPunct="1"/>
            <a:r>
              <a:rPr lang="en-US" altLang="ru-RU" sz="1600" b="1">
                <a:solidFill>
                  <a:srgbClr val="0000FF"/>
                </a:solidFill>
              </a:rPr>
              <a:t>of the weak interaction</a:t>
            </a:r>
            <a:endParaRPr lang="en-US" altLang="ru-RU" sz="1600" b="1" baseline="-25000">
              <a:solidFill>
                <a:srgbClr val="0000FF"/>
              </a:solidFill>
            </a:endParaRPr>
          </a:p>
        </p:txBody>
      </p:sp>
      <p:sp>
        <p:nvSpPr>
          <p:cNvPr id="9" name="Text Box 11"/>
          <p:cNvSpPr txBox="1">
            <a:spLocks noChangeArrowheads="1"/>
          </p:cNvSpPr>
          <p:nvPr/>
        </p:nvSpPr>
        <p:spPr bwMode="auto">
          <a:xfrm>
            <a:off x="7903522" y="5588980"/>
            <a:ext cx="2463800"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600" b="1" dirty="0">
                <a:solidFill>
                  <a:srgbClr val="0000FF"/>
                </a:solidFill>
              </a:rPr>
              <a:t>Necessary to calibrate</a:t>
            </a:r>
          </a:p>
          <a:p>
            <a:pPr eaLnBrk="1" hangingPunct="1"/>
            <a:r>
              <a:rPr lang="en-US" altLang="ru-RU" sz="1600" b="1" dirty="0">
                <a:solidFill>
                  <a:srgbClr val="0000FF"/>
                </a:solidFill>
              </a:rPr>
              <a:t>Neutrino Detectors</a:t>
            </a:r>
          </a:p>
          <a:p>
            <a:pPr eaLnBrk="1" hangingPunct="1"/>
            <a:r>
              <a:rPr lang="en-US" altLang="ru-RU" sz="1600" b="1" dirty="0">
                <a:solidFill>
                  <a:srgbClr val="0000FF"/>
                </a:solidFill>
              </a:rPr>
              <a:t>and to predict event rates</a:t>
            </a:r>
          </a:p>
        </p:txBody>
      </p:sp>
      <p:sp>
        <p:nvSpPr>
          <p:cNvPr id="10" name="Text Box 12"/>
          <p:cNvSpPr txBox="1">
            <a:spLocks noChangeArrowheads="1"/>
          </p:cNvSpPr>
          <p:nvPr/>
        </p:nvSpPr>
        <p:spPr bwMode="auto">
          <a:xfrm>
            <a:off x="4836473" y="5585805"/>
            <a:ext cx="2740025" cy="835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600" b="1" dirty="0">
                <a:solidFill>
                  <a:srgbClr val="0000FF"/>
                </a:solidFill>
              </a:rPr>
              <a:t>Necessary to understand matter abundance in the Universe</a:t>
            </a:r>
          </a:p>
        </p:txBody>
      </p:sp>
      <p:graphicFrame>
        <p:nvGraphicFramePr>
          <p:cNvPr id="11" name="Object 2"/>
          <p:cNvGraphicFramePr>
            <a:graphicFrameLocks noChangeAspect="1"/>
          </p:cNvGraphicFramePr>
          <p:nvPr>
            <p:extLst>
              <p:ext uri="{D42A27DB-BD31-4B8C-83A1-F6EECF244321}">
                <p14:modId xmlns:p14="http://schemas.microsoft.com/office/powerpoint/2010/main" val="1146878345"/>
              </p:ext>
            </p:extLst>
          </p:nvPr>
        </p:nvGraphicFramePr>
        <p:xfrm>
          <a:off x="4680897" y="1445605"/>
          <a:ext cx="2814638" cy="676275"/>
        </p:xfrm>
        <a:graphic>
          <a:graphicData uri="http://schemas.openxmlformats.org/presentationml/2006/ole">
            <mc:AlternateContent xmlns:mc="http://schemas.openxmlformats.org/markup-compatibility/2006">
              <mc:Choice xmlns:v="urn:schemas-microsoft-com:vml" Requires="v">
                <p:oleObj spid="_x0000_s90130" name="Equation" r:id="rId3" imgW="1790640" imgH="431640" progId="Equation.3">
                  <p:embed/>
                </p:oleObj>
              </mc:Choice>
              <mc:Fallback>
                <p:oleObj name="Equation" r:id="rId3" imgW="1790640" imgH="431640" progId="Equation.3">
                  <p:embed/>
                  <p:pic>
                    <p:nvPicPr>
                      <p:cNvPr id="133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0897" y="1445605"/>
                        <a:ext cx="2814638"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 Box 14"/>
          <p:cNvSpPr txBox="1">
            <a:spLocks noChangeArrowheads="1"/>
          </p:cNvSpPr>
          <p:nvPr/>
        </p:nvSpPr>
        <p:spPr bwMode="auto">
          <a:xfrm>
            <a:off x="5030147" y="2259992"/>
            <a:ext cx="2193164" cy="338554"/>
          </a:xfrm>
          <a:prstGeom prst="rect">
            <a:avLst/>
          </a:prstGeom>
          <a:gradFill rotWithShape="1">
            <a:gsLst>
              <a:gs pos="0">
                <a:schemeClr val="bg1">
                  <a:gamma/>
                  <a:shade val="46275"/>
                  <a:invGamma/>
                </a:schemeClr>
              </a:gs>
              <a:gs pos="100000">
                <a:schemeClr val="bg1"/>
              </a:gs>
            </a:gsLst>
            <a:lin ang="5400000" scaled="1"/>
          </a:gradFill>
          <a:ln w="6350">
            <a:solidFill>
              <a:schemeClr val="tx1"/>
            </a:solidFill>
            <a:miter lim="800000"/>
            <a:headEnd/>
            <a:tailEnd/>
          </a:ln>
          <a:effectLst/>
        </p:spPr>
        <p:txBody>
          <a:bodyPr wrap="none">
            <a:spAutoFit/>
          </a:bodyPr>
          <a:lstStyle/>
          <a:p>
            <a:pPr>
              <a:defRPr/>
            </a:pPr>
            <a:r>
              <a:rPr lang="en-US" sz="1600" i="1"/>
              <a:t>Weak interaction theory</a:t>
            </a:r>
          </a:p>
        </p:txBody>
      </p:sp>
      <p:sp>
        <p:nvSpPr>
          <p:cNvPr id="13" name="Text Box 15"/>
          <p:cNvSpPr txBox="1">
            <a:spLocks noChangeArrowheads="1"/>
          </p:cNvSpPr>
          <p:nvPr/>
        </p:nvSpPr>
        <p:spPr bwMode="auto">
          <a:xfrm>
            <a:off x="5300023" y="2753704"/>
            <a:ext cx="1556323" cy="338554"/>
          </a:xfrm>
          <a:prstGeom prst="rect">
            <a:avLst/>
          </a:prstGeom>
          <a:gradFill rotWithShape="1">
            <a:gsLst>
              <a:gs pos="0">
                <a:schemeClr val="bg1">
                  <a:gamma/>
                  <a:shade val="46275"/>
                  <a:invGamma/>
                </a:schemeClr>
              </a:gs>
              <a:gs pos="100000">
                <a:schemeClr val="bg1"/>
              </a:gs>
            </a:gsLst>
            <a:lin ang="5400000" scaled="1"/>
          </a:gradFill>
          <a:ln w="6350">
            <a:solidFill>
              <a:schemeClr val="tx1"/>
            </a:solidFill>
            <a:miter lim="800000"/>
            <a:headEnd/>
            <a:tailEnd/>
          </a:ln>
          <a:effectLst/>
        </p:spPr>
        <p:txBody>
          <a:bodyPr wrap="none">
            <a:spAutoFit/>
          </a:bodyPr>
          <a:lstStyle/>
          <a:p>
            <a:pPr>
              <a:defRPr/>
            </a:pPr>
            <a:r>
              <a:rPr lang="en-US" sz="1600" i="1"/>
              <a:t>Neutrino physics</a:t>
            </a:r>
          </a:p>
        </p:txBody>
      </p:sp>
      <p:sp>
        <p:nvSpPr>
          <p:cNvPr id="14" name="Text Box 16"/>
          <p:cNvSpPr txBox="1">
            <a:spLocks noChangeArrowheads="1"/>
          </p:cNvSpPr>
          <p:nvPr/>
        </p:nvSpPr>
        <p:spPr bwMode="auto">
          <a:xfrm>
            <a:off x="5544497" y="3249004"/>
            <a:ext cx="1095172" cy="338554"/>
          </a:xfrm>
          <a:prstGeom prst="rect">
            <a:avLst/>
          </a:prstGeom>
          <a:gradFill rotWithShape="1">
            <a:gsLst>
              <a:gs pos="0">
                <a:schemeClr val="bg1">
                  <a:gamma/>
                  <a:shade val="46275"/>
                  <a:invGamma/>
                </a:schemeClr>
              </a:gs>
              <a:gs pos="100000">
                <a:schemeClr val="bg1"/>
              </a:gs>
            </a:gsLst>
            <a:lin ang="5400000" scaled="1"/>
          </a:gradFill>
          <a:ln w="6350">
            <a:solidFill>
              <a:schemeClr val="tx1"/>
            </a:solidFill>
            <a:miter lim="800000"/>
            <a:headEnd/>
            <a:tailEnd/>
          </a:ln>
          <a:effectLst/>
        </p:spPr>
        <p:txBody>
          <a:bodyPr wrap="none">
            <a:spAutoFit/>
          </a:bodyPr>
          <a:lstStyle/>
          <a:p>
            <a:pPr>
              <a:defRPr/>
            </a:pPr>
            <a:r>
              <a:rPr lang="en-US" sz="1600" i="1"/>
              <a:t>Cosmology</a:t>
            </a:r>
          </a:p>
        </p:txBody>
      </p:sp>
      <p:sp>
        <p:nvSpPr>
          <p:cNvPr id="15" name="AutoShape 17"/>
          <p:cNvSpPr>
            <a:spLocks noChangeArrowheads="1"/>
          </p:cNvSpPr>
          <p:nvPr/>
        </p:nvSpPr>
        <p:spPr bwMode="auto">
          <a:xfrm>
            <a:off x="7100247" y="2885468"/>
            <a:ext cx="495300" cy="134937"/>
          </a:xfrm>
          <a:prstGeom prst="rightArrow">
            <a:avLst>
              <a:gd name="adj1" fmla="val 50000"/>
              <a:gd name="adj2" fmla="val 91765"/>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ru-RU" altLang="ru-RU"/>
          </a:p>
        </p:txBody>
      </p:sp>
      <p:sp>
        <p:nvSpPr>
          <p:cNvPr id="16" name="AutoShape 18"/>
          <p:cNvSpPr>
            <a:spLocks noChangeArrowheads="1"/>
          </p:cNvSpPr>
          <p:nvPr/>
        </p:nvSpPr>
        <p:spPr bwMode="auto">
          <a:xfrm rot="10800000">
            <a:off x="4488810" y="2345718"/>
            <a:ext cx="495300" cy="134937"/>
          </a:xfrm>
          <a:prstGeom prst="rightArrow">
            <a:avLst>
              <a:gd name="adj1" fmla="val 50000"/>
              <a:gd name="adj2" fmla="val 91765"/>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ru-RU" altLang="ru-RU"/>
          </a:p>
        </p:txBody>
      </p:sp>
      <p:sp>
        <p:nvSpPr>
          <p:cNvPr id="17" name="Rectangle 19"/>
          <p:cNvSpPr>
            <a:spLocks noChangeArrowheads="1"/>
          </p:cNvSpPr>
          <p:nvPr/>
        </p:nvSpPr>
        <p:spPr bwMode="auto">
          <a:xfrm>
            <a:off x="1564635" y="2109179"/>
            <a:ext cx="30162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600"/>
              <a:t>Together with measurements</a:t>
            </a:r>
          </a:p>
          <a:p>
            <a:pPr eaLnBrk="1" hangingPunct="1"/>
            <a:r>
              <a:rPr lang="en-US" altLang="ru-RU" sz="1600"/>
              <a:t>of </a:t>
            </a:r>
            <a:r>
              <a:rPr lang="en-US" altLang="ru-RU" sz="1600" i="1"/>
              <a:t>asymmetry coefficients</a:t>
            </a:r>
            <a:endParaRPr lang="en-US" altLang="ru-RU" sz="1600"/>
          </a:p>
          <a:p>
            <a:pPr eaLnBrk="1" hangingPunct="1"/>
            <a:r>
              <a:rPr lang="en-US" altLang="ru-RU" sz="1600"/>
              <a:t>in neutron decay</a:t>
            </a:r>
          </a:p>
        </p:txBody>
      </p:sp>
      <p:sp>
        <p:nvSpPr>
          <p:cNvPr id="18" name="Text Box 20"/>
          <p:cNvSpPr txBox="1">
            <a:spLocks noChangeArrowheads="1"/>
          </p:cNvSpPr>
          <p:nvPr/>
        </p:nvSpPr>
        <p:spPr bwMode="auto">
          <a:xfrm>
            <a:off x="1653536" y="3272817"/>
            <a:ext cx="24421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600"/>
              <a:t>Extraction of </a:t>
            </a:r>
            <a:r>
              <a:rPr lang="en-US" altLang="ru-RU" sz="1600" i="1"/>
              <a:t>g</a:t>
            </a:r>
            <a:r>
              <a:rPr lang="en-US" altLang="ru-RU" sz="1600" baseline="-25000"/>
              <a:t>V,</a:t>
            </a:r>
            <a:r>
              <a:rPr lang="en-US" altLang="ru-RU" sz="1600"/>
              <a:t> </a:t>
            </a:r>
            <a:r>
              <a:rPr lang="en-US" altLang="ru-RU" sz="1600" i="1"/>
              <a:t>g</a:t>
            </a:r>
            <a:r>
              <a:rPr lang="en-US" altLang="ru-RU" sz="1600" baseline="-25000"/>
              <a:t>A</a:t>
            </a:r>
            <a:r>
              <a:rPr lang="en-US" altLang="ru-RU" sz="1600"/>
              <a:t> and </a:t>
            </a:r>
            <a:r>
              <a:rPr lang="en-US" altLang="ru-RU" sz="1600" i="1"/>
              <a:t>V</a:t>
            </a:r>
            <a:r>
              <a:rPr lang="en-US" altLang="ru-RU" sz="1600" baseline="-25000"/>
              <a:t>ud</a:t>
            </a:r>
          </a:p>
        </p:txBody>
      </p:sp>
      <p:sp>
        <p:nvSpPr>
          <p:cNvPr id="19" name="Line 21"/>
          <p:cNvSpPr>
            <a:spLocks noChangeShapeType="1"/>
          </p:cNvSpPr>
          <p:nvPr/>
        </p:nvSpPr>
        <p:spPr bwMode="auto">
          <a:xfrm>
            <a:off x="2823522" y="2885467"/>
            <a:ext cx="0" cy="450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0" name="Text Box 22"/>
          <p:cNvSpPr txBox="1">
            <a:spLocks noChangeArrowheads="1"/>
          </p:cNvSpPr>
          <p:nvPr/>
        </p:nvSpPr>
        <p:spPr bwMode="auto">
          <a:xfrm>
            <a:off x="1537647" y="3903055"/>
            <a:ext cx="29484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600"/>
              <a:t>Test of </a:t>
            </a:r>
            <a:r>
              <a:rPr lang="en-US" altLang="ru-RU" sz="1600" i="1"/>
              <a:t>Conserved Vector Current</a:t>
            </a:r>
          </a:p>
          <a:p>
            <a:pPr eaLnBrk="1" hangingPunct="1"/>
            <a:r>
              <a:rPr lang="en-US" altLang="ru-RU" sz="1600"/>
              <a:t>(CVC: ‘</a:t>
            </a:r>
            <a:r>
              <a:rPr lang="en-US" altLang="ru-RU" sz="1600" i="1"/>
              <a:t>g</a:t>
            </a:r>
            <a:r>
              <a:rPr lang="en-US" altLang="ru-RU" sz="1600" baseline="-25000"/>
              <a:t>V</a:t>
            </a:r>
            <a:r>
              <a:rPr lang="en-US" altLang="ru-RU" sz="1600"/>
              <a:t>’ = 1)</a:t>
            </a:r>
          </a:p>
        </p:txBody>
      </p:sp>
      <p:sp>
        <p:nvSpPr>
          <p:cNvPr id="21" name="Text Box 23"/>
          <p:cNvSpPr txBox="1">
            <a:spLocks noChangeArrowheads="1"/>
          </p:cNvSpPr>
          <p:nvPr/>
        </p:nvSpPr>
        <p:spPr bwMode="auto">
          <a:xfrm>
            <a:off x="1537647" y="4623780"/>
            <a:ext cx="27351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600"/>
              <a:t>Test of </a:t>
            </a:r>
            <a:r>
              <a:rPr lang="en-US" altLang="ru-RU" sz="1600" i="1"/>
              <a:t>Unitary of</a:t>
            </a:r>
            <a:r>
              <a:rPr lang="en-US" altLang="ru-RU" sz="1600"/>
              <a:t> </a:t>
            </a:r>
            <a:r>
              <a:rPr lang="en-US" altLang="ru-RU" sz="1600" i="1"/>
              <a:t>CKM</a:t>
            </a:r>
            <a:r>
              <a:rPr lang="en-US" altLang="ru-RU" sz="1600"/>
              <a:t> matrix</a:t>
            </a:r>
          </a:p>
          <a:p>
            <a:pPr eaLnBrk="1" hangingPunct="1"/>
            <a:r>
              <a:rPr lang="en-US" altLang="ru-RU" sz="1600"/>
              <a:t>(</a:t>
            </a:r>
            <a:r>
              <a:rPr lang="en-US" altLang="ru-RU" sz="1600" b="1" i="1">
                <a:solidFill>
                  <a:srgbClr val="FF0000"/>
                </a:solidFill>
              </a:rPr>
              <a:t>V</a:t>
            </a:r>
            <a:r>
              <a:rPr lang="en-US" altLang="ru-RU" sz="1600" b="1" baseline="-25000">
                <a:solidFill>
                  <a:srgbClr val="FF0000"/>
                </a:solidFill>
              </a:rPr>
              <a:t>ud</a:t>
            </a:r>
            <a:r>
              <a:rPr lang="en-US" altLang="ru-RU" sz="1600" b="1" baseline="30000">
                <a:solidFill>
                  <a:srgbClr val="FF0000"/>
                </a:solidFill>
              </a:rPr>
              <a:t>2</a:t>
            </a:r>
            <a:r>
              <a:rPr lang="en-US" altLang="ru-RU" sz="1600" baseline="30000">
                <a:solidFill>
                  <a:srgbClr val="FF0000"/>
                </a:solidFill>
              </a:rPr>
              <a:t> </a:t>
            </a:r>
            <a:r>
              <a:rPr lang="en-US" altLang="ru-RU" sz="1600"/>
              <a:t>+ </a:t>
            </a:r>
            <a:r>
              <a:rPr lang="en-US" altLang="ru-RU" sz="1600" i="1"/>
              <a:t>V</a:t>
            </a:r>
            <a:r>
              <a:rPr lang="en-US" altLang="ru-RU" sz="1600" baseline="-25000"/>
              <a:t>us</a:t>
            </a:r>
            <a:r>
              <a:rPr lang="en-US" altLang="ru-RU" sz="1600" baseline="30000"/>
              <a:t>2 </a:t>
            </a:r>
            <a:r>
              <a:rPr lang="en-US" altLang="ru-RU" sz="1600"/>
              <a:t>+ </a:t>
            </a:r>
            <a:r>
              <a:rPr lang="en-US" altLang="ru-RU" sz="1600" i="1"/>
              <a:t>V</a:t>
            </a:r>
            <a:r>
              <a:rPr lang="en-US" altLang="ru-RU" sz="1600" baseline="-25000"/>
              <a:t>ub</a:t>
            </a:r>
            <a:r>
              <a:rPr lang="en-US" altLang="ru-RU" sz="1600" baseline="30000"/>
              <a:t>2 </a:t>
            </a:r>
            <a:r>
              <a:rPr lang="en-US" altLang="ru-RU" sz="1600"/>
              <a:t>= 1)</a:t>
            </a:r>
          </a:p>
        </p:txBody>
      </p:sp>
      <p:graphicFrame>
        <p:nvGraphicFramePr>
          <p:cNvPr id="22" name="Object 3"/>
          <p:cNvGraphicFramePr>
            <a:graphicFrameLocks noChangeAspect="1"/>
          </p:cNvGraphicFramePr>
          <p:nvPr>
            <p:extLst>
              <p:ext uri="{D42A27DB-BD31-4B8C-83A1-F6EECF244321}">
                <p14:modId xmlns:p14="http://schemas.microsoft.com/office/powerpoint/2010/main" val="3419703463"/>
              </p:ext>
            </p:extLst>
          </p:nvPr>
        </p:nvGraphicFramePr>
        <p:xfrm>
          <a:off x="8540110" y="2404455"/>
          <a:ext cx="1484312" cy="371475"/>
        </p:xfrm>
        <a:graphic>
          <a:graphicData uri="http://schemas.openxmlformats.org/presentationml/2006/ole">
            <mc:AlternateContent xmlns:mc="http://schemas.openxmlformats.org/markup-compatibility/2006">
              <mc:Choice xmlns:v="urn:schemas-microsoft-com:vml" Requires="v">
                <p:oleObj spid="_x0000_s90131" name="Equation" r:id="rId5" imgW="1015920" imgH="253800" progId="Equation.3">
                  <p:embed/>
                </p:oleObj>
              </mc:Choice>
              <mc:Fallback>
                <p:oleObj name="Equation" r:id="rId5" imgW="1015920" imgH="253800" progId="Equation.3">
                  <p:embed/>
                  <p:pic>
                    <p:nvPicPr>
                      <p:cNvPr id="1331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0110" y="2404455"/>
                        <a:ext cx="1484312"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 name="Text Box 25"/>
          <p:cNvSpPr txBox="1">
            <a:spLocks noChangeArrowheads="1"/>
          </p:cNvSpPr>
          <p:nvPr/>
        </p:nvSpPr>
        <p:spPr bwMode="auto">
          <a:xfrm>
            <a:off x="7938447" y="2023454"/>
            <a:ext cx="24705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600"/>
              <a:t>Neutrino induced reactions:</a:t>
            </a:r>
          </a:p>
        </p:txBody>
      </p:sp>
      <p:sp>
        <p:nvSpPr>
          <p:cNvPr id="24" name="Text Box 26"/>
          <p:cNvSpPr txBox="1">
            <a:spLocks noChangeArrowheads="1"/>
          </p:cNvSpPr>
          <p:nvPr/>
        </p:nvSpPr>
        <p:spPr bwMode="auto">
          <a:xfrm>
            <a:off x="7954323" y="3339492"/>
            <a:ext cx="17684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600"/>
              <a:t>Neutrino detectors:</a:t>
            </a:r>
          </a:p>
        </p:txBody>
      </p:sp>
      <p:graphicFrame>
        <p:nvGraphicFramePr>
          <p:cNvPr id="25" name="Object 4"/>
          <p:cNvGraphicFramePr>
            <a:graphicFrameLocks noChangeAspect="1"/>
          </p:cNvGraphicFramePr>
          <p:nvPr>
            <p:extLst>
              <p:ext uri="{D42A27DB-BD31-4B8C-83A1-F6EECF244321}">
                <p14:modId xmlns:p14="http://schemas.microsoft.com/office/powerpoint/2010/main" val="2670835593"/>
              </p:ext>
            </p:extLst>
          </p:nvPr>
        </p:nvGraphicFramePr>
        <p:xfrm>
          <a:off x="8751248" y="3785580"/>
          <a:ext cx="1370013" cy="352425"/>
        </p:xfrm>
        <a:graphic>
          <a:graphicData uri="http://schemas.openxmlformats.org/presentationml/2006/ole">
            <mc:AlternateContent xmlns:mc="http://schemas.openxmlformats.org/markup-compatibility/2006">
              <mc:Choice xmlns:v="urn:schemas-microsoft-com:vml" Requires="v">
                <p:oleObj spid="_x0000_s90132" name="Equation" r:id="rId7" imgW="939600" imgH="241200" progId="Equation.3">
                  <p:embed/>
                </p:oleObj>
              </mc:Choice>
              <mc:Fallback>
                <p:oleObj name="Equation" r:id="rId7" imgW="939600" imgH="241200" progId="Equation.3">
                  <p:embed/>
                  <p:pic>
                    <p:nvPicPr>
                      <p:cNvPr id="1331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51248" y="3785580"/>
                        <a:ext cx="1370013"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5"/>
          <p:cNvGraphicFramePr>
            <a:graphicFrameLocks noChangeAspect="1"/>
          </p:cNvGraphicFramePr>
          <p:nvPr>
            <p:extLst>
              <p:ext uri="{D42A27DB-BD31-4B8C-83A1-F6EECF244321}">
                <p14:modId xmlns:p14="http://schemas.microsoft.com/office/powerpoint/2010/main" val="376807295"/>
              </p:ext>
            </p:extLst>
          </p:nvPr>
        </p:nvGraphicFramePr>
        <p:xfrm>
          <a:off x="8900472" y="4685692"/>
          <a:ext cx="674688" cy="603250"/>
        </p:xfrm>
        <a:graphic>
          <a:graphicData uri="http://schemas.openxmlformats.org/presentationml/2006/ole">
            <mc:AlternateContent xmlns:mc="http://schemas.openxmlformats.org/markup-compatibility/2006">
              <mc:Choice xmlns:v="urn:schemas-microsoft-com:vml" Requires="v">
                <p:oleObj spid="_x0000_s90133" name="Equation" r:id="rId9" imgW="482400" imgH="431640" progId="Equation.3">
                  <p:embed/>
                </p:oleObj>
              </mc:Choice>
              <mc:Fallback>
                <p:oleObj name="Equation" r:id="rId9" imgW="482400" imgH="431640" progId="Equation.3">
                  <p:embed/>
                  <p:pic>
                    <p:nvPicPr>
                      <p:cNvPr id="1331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00472" y="4685692"/>
                        <a:ext cx="674688" cy="60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 name="Line 29"/>
          <p:cNvSpPr>
            <a:spLocks noChangeShapeType="1"/>
          </p:cNvSpPr>
          <p:nvPr/>
        </p:nvSpPr>
        <p:spPr bwMode="auto">
          <a:xfrm>
            <a:off x="9259247" y="4280880"/>
            <a:ext cx="0" cy="4937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8" name="Text Box 30"/>
          <p:cNvSpPr txBox="1">
            <a:spLocks noChangeArrowheads="1"/>
          </p:cNvSpPr>
          <p:nvPr/>
        </p:nvSpPr>
        <p:spPr bwMode="auto">
          <a:xfrm>
            <a:off x="5300022" y="3969729"/>
            <a:ext cx="16193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600"/>
              <a:t>Solar pp-process:</a:t>
            </a:r>
          </a:p>
        </p:txBody>
      </p:sp>
      <p:graphicFrame>
        <p:nvGraphicFramePr>
          <p:cNvPr id="29" name="Object 6"/>
          <p:cNvGraphicFramePr>
            <a:graphicFrameLocks noChangeAspect="1"/>
          </p:cNvGraphicFramePr>
          <p:nvPr>
            <p:extLst>
              <p:ext uri="{D42A27DB-BD31-4B8C-83A1-F6EECF244321}">
                <p14:modId xmlns:p14="http://schemas.microsoft.com/office/powerpoint/2010/main" val="3409243288"/>
              </p:ext>
            </p:extLst>
          </p:nvPr>
        </p:nvGraphicFramePr>
        <p:xfrm>
          <a:off x="4939660" y="4371367"/>
          <a:ext cx="1574800" cy="322262"/>
        </p:xfrm>
        <a:graphic>
          <a:graphicData uri="http://schemas.openxmlformats.org/presentationml/2006/ole">
            <mc:AlternateContent xmlns:mc="http://schemas.openxmlformats.org/markup-compatibility/2006">
              <mc:Choice xmlns:v="urn:schemas-microsoft-com:vml" Requires="v">
                <p:oleObj spid="_x0000_s90134" name="Equation" r:id="rId11" imgW="1180800" imgH="241200" progId="Equation.3">
                  <p:embed/>
                </p:oleObj>
              </mc:Choice>
              <mc:Fallback>
                <p:oleObj name="Equation" r:id="rId11" imgW="1180800" imgH="241200" progId="Equation.3">
                  <p:embed/>
                  <p:pic>
                    <p:nvPicPr>
                      <p:cNvPr id="13318"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39660" y="4371367"/>
                        <a:ext cx="1574800" cy="322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 name="Object 7"/>
          <p:cNvGraphicFramePr>
            <a:graphicFrameLocks noChangeAspect="1"/>
          </p:cNvGraphicFramePr>
          <p:nvPr>
            <p:extLst>
              <p:ext uri="{D42A27DB-BD31-4B8C-83A1-F6EECF244321}">
                <p14:modId xmlns:p14="http://schemas.microsoft.com/office/powerpoint/2010/main" val="882798274"/>
              </p:ext>
            </p:extLst>
          </p:nvPr>
        </p:nvGraphicFramePr>
        <p:xfrm>
          <a:off x="6649397" y="4388829"/>
          <a:ext cx="674688" cy="355600"/>
        </p:xfrm>
        <a:graphic>
          <a:graphicData uri="http://schemas.openxmlformats.org/presentationml/2006/ole">
            <mc:AlternateContent xmlns:mc="http://schemas.openxmlformats.org/markup-compatibility/2006">
              <mc:Choice xmlns:v="urn:schemas-microsoft-com:vml" Requires="v">
                <p:oleObj spid="_x0000_s90135" name="Equation" r:id="rId13" imgW="482400" imgH="253800" progId="Equation.3">
                  <p:embed/>
                </p:oleObj>
              </mc:Choice>
              <mc:Fallback>
                <p:oleObj name="Equation" r:id="rId13" imgW="482400" imgH="253800" progId="Equation.3">
                  <p:embed/>
                  <p:pic>
                    <p:nvPicPr>
                      <p:cNvPr id="13319"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49397" y="4388829"/>
                        <a:ext cx="674688"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 name="Text Box 33"/>
          <p:cNvSpPr txBox="1">
            <a:spLocks noChangeArrowheads="1"/>
          </p:cNvSpPr>
          <p:nvPr/>
        </p:nvSpPr>
        <p:spPr bwMode="auto">
          <a:xfrm>
            <a:off x="5614348" y="4734904"/>
            <a:ext cx="9893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600"/>
              <a:t>Big bang:</a:t>
            </a:r>
          </a:p>
        </p:txBody>
      </p:sp>
      <p:sp>
        <p:nvSpPr>
          <p:cNvPr id="32" name="Rectangle 34"/>
          <p:cNvSpPr>
            <a:spLocks noChangeArrowheads="1"/>
          </p:cNvSpPr>
          <p:nvPr/>
        </p:nvSpPr>
        <p:spPr bwMode="auto">
          <a:xfrm>
            <a:off x="4534847" y="5092092"/>
            <a:ext cx="3240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600"/>
              <a:t>Primordial elements’ abundances</a:t>
            </a:r>
          </a:p>
        </p:txBody>
      </p:sp>
      <p:sp>
        <p:nvSpPr>
          <p:cNvPr id="33" name="AutoShape 35"/>
          <p:cNvSpPr>
            <a:spLocks noChangeArrowheads="1"/>
          </p:cNvSpPr>
          <p:nvPr/>
        </p:nvSpPr>
        <p:spPr bwMode="auto">
          <a:xfrm rot="5400000">
            <a:off x="5952485" y="3763354"/>
            <a:ext cx="360362" cy="134938"/>
          </a:xfrm>
          <a:prstGeom prst="rightArrow">
            <a:avLst>
              <a:gd name="adj1" fmla="val 50000"/>
              <a:gd name="adj2" fmla="val 66764"/>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ru-RU" altLang="ru-RU"/>
          </a:p>
        </p:txBody>
      </p:sp>
      <p:graphicFrame>
        <p:nvGraphicFramePr>
          <p:cNvPr id="34" name="Object 8"/>
          <p:cNvGraphicFramePr>
            <a:graphicFrameLocks noChangeAspect="1"/>
          </p:cNvGraphicFramePr>
          <p:nvPr>
            <p:extLst>
              <p:ext uri="{D42A27DB-BD31-4B8C-83A1-F6EECF244321}">
                <p14:modId xmlns:p14="http://schemas.microsoft.com/office/powerpoint/2010/main" val="478828218"/>
              </p:ext>
            </p:extLst>
          </p:nvPr>
        </p:nvGraphicFramePr>
        <p:xfrm>
          <a:off x="6558910" y="905854"/>
          <a:ext cx="3556000" cy="503238"/>
        </p:xfrm>
        <a:graphic>
          <a:graphicData uri="http://schemas.openxmlformats.org/presentationml/2006/ole">
            <mc:AlternateContent xmlns:mc="http://schemas.openxmlformats.org/markup-compatibility/2006">
              <mc:Choice xmlns:v="urn:schemas-microsoft-com:vml" Requires="v">
                <p:oleObj spid="_x0000_s90136" name="Equation" r:id="rId15" imgW="1701720" imgH="241200" progId="Equation.3">
                  <p:embed/>
                </p:oleObj>
              </mc:Choice>
              <mc:Fallback>
                <p:oleObj name="Equation" r:id="rId15" imgW="1701720" imgH="241200" progId="Equation.3">
                  <p:embed/>
                  <p:pic>
                    <p:nvPicPr>
                      <p:cNvPr id="1332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58910" y="905854"/>
                        <a:ext cx="3556000"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9"/>
          <p:cNvGraphicFramePr>
            <a:graphicFrameLocks noChangeAspect="1"/>
          </p:cNvGraphicFramePr>
          <p:nvPr>
            <p:extLst>
              <p:ext uri="{D42A27DB-BD31-4B8C-83A1-F6EECF244321}">
                <p14:modId xmlns:p14="http://schemas.microsoft.com/office/powerpoint/2010/main" val="1678891337"/>
              </p:ext>
            </p:extLst>
          </p:nvPr>
        </p:nvGraphicFramePr>
        <p:xfrm>
          <a:off x="8548048" y="2902930"/>
          <a:ext cx="1484313" cy="371475"/>
        </p:xfrm>
        <a:graphic>
          <a:graphicData uri="http://schemas.openxmlformats.org/presentationml/2006/ole">
            <mc:AlternateContent xmlns:mc="http://schemas.openxmlformats.org/markup-compatibility/2006">
              <mc:Choice xmlns:v="urn:schemas-microsoft-com:vml" Requires="v">
                <p:oleObj spid="_x0000_s90137" name="Equation" r:id="rId17" imgW="1015920" imgH="253800" progId="Equation.3">
                  <p:embed/>
                </p:oleObj>
              </mc:Choice>
              <mc:Fallback>
                <p:oleObj name="Equation" r:id="rId17" imgW="1015920" imgH="253800" progId="Equation.3">
                  <p:embed/>
                  <p:pic>
                    <p:nvPicPr>
                      <p:cNvPr id="13321"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48048" y="2902930"/>
                        <a:ext cx="1484313"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 name="Номер слайда 35"/>
          <p:cNvSpPr>
            <a:spLocks noGrp="1"/>
          </p:cNvSpPr>
          <p:nvPr>
            <p:ph type="sldNum" sz="quarter" idx="12"/>
          </p:nvPr>
        </p:nvSpPr>
        <p:spPr/>
        <p:txBody>
          <a:bodyPr/>
          <a:lstStyle/>
          <a:p>
            <a:fld id="{1DE01969-94A4-40D7-99FB-CC04F57F5503}" type="slidenum">
              <a:rPr lang="ru-RU" smtClean="0"/>
              <a:pPr/>
              <a:t>56</a:t>
            </a:fld>
            <a:endParaRPr lang="ru-RU" dirty="0"/>
          </a:p>
        </p:txBody>
      </p:sp>
    </p:spTree>
    <p:extLst>
      <p:ext uri="{BB962C8B-B14F-4D97-AF65-F5344CB8AC3E}">
        <p14:creationId xmlns:p14="http://schemas.microsoft.com/office/powerpoint/2010/main" val="11771081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Importance of Neutron Decay </a:t>
            </a:r>
            <a:r>
              <a:rPr lang="en-US" dirty="0" smtClean="0"/>
              <a:t>Parameters</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object 38"/>
          <p:cNvSpPr/>
          <p:nvPr/>
        </p:nvSpPr>
        <p:spPr>
          <a:xfrm>
            <a:off x="7487020" y="1917561"/>
            <a:ext cx="135446" cy="136017"/>
          </a:xfrm>
          <a:custGeom>
            <a:avLst/>
            <a:gdLst/>
            <a:ahLst/>
            <a:cxnLst/>
            <a:rect l="l" t="t" r="r" b="b"/>
            <a:pathLst>
              <a:path w="150495" h="151130">
                <a:moveTo>
                  <a:pt x="74041" y="0"/>
                </a:moveTo>
                <a:lnTo>
                  <a:pt x="36295" y="10915"/>
                </a:lnTo>
                <a:lnTo>
                  <a:pt x="9676" y="40708"/>
                </a:lnTo>
                <a:lnTo>
                  <a:pt x="0" y="86029"/>
                </a:lnTo>
                <a:lnTo>
                  <a:pt x="3166" y="99347"/>
                </a:lnTo>
                <a:lnTo>
                  <a:pt x="25948" y="132200"/>
                </a:lnTo>
                <a:lnTo>
                  <a:pt x="64911" y="149491"/>
                </a:lnTo>
                <a:lnTo>
                  <a:pt x="80664" y="150705"/>
                </a:lnTo>
                <a:lnTo>
                  <a:pt x="94816" y="148227"/>
                </a:lnTo>
                <a:lnTo>
                  <a:pt x="130003" y="126823"/>
                </a:lnTo>
                <a:lnTo>
                  <a:pt x="148784" y="89961"/>
                </a:lnTo>
                <a:lnTo>
                  <a:pt x="150176" y="75460"/>
                </a:lnTo>
                <a:lnTo>
                  <a:pt x="149903" y="68997"/>
                </a:lnTo>
                <a:lnTo>
                  <a:pt x="135039" y="30178"/>
                </a:lnTo>
                <a:lnTo>
                  <a:pt x="102362" y="5343"/>
                </a:lnTo>
                <a:lnTo>
                  <a:pt x="74041" y="0"/>
                </a:lnTo>
                <a:close/>
              </a:path>
            </a:pathLst>
          </a:custGeom>
          <a:solidFill>
            <a:srgbClr val="ED1C24"/>
          </a:solidFill>
        </p:spPr>
        <p:txBody>
          <a:bodyPr wrap="square" lIns="0" tIns="0" rIns="0" bIns="0" rtlCol="0"/>
          <a:lstStyle/>
          <a:p>
            <a:endParaRPr/>
          </a:p>
        </p:txBody>
      </p:sp>
      <p:sp>
        <p:nvSpPr>
          <p:cNvPr id="8" name="object 39"/>
          <p:cNvSpPr/>
          <p:nvPr/>
        </p:nvSpPr>
        <p:spPr>
          <a:xfrm>
            <a:off x="7487015" y="1917562"/>
            <a:ext cx="135446" cy="136017"/>
          </a:xfrm>
          <a:custGeom>
            <a:avLst/>
            <a:gdLst/>
            <a:ahLst/>
            <a:cxnLst/>
            <a:rect l="l" t="t" r="r" b="b"/>
            <a:pathLst>
              <a:path w="150495" h="151130">
                <a:moveTo>
                  <a:pt x="150180" y="75458"/>
                </a:moveTo>
                <a:lnTo>
                  <a:pt x="138439" y="115901"/>
                </a:lnTo>
                <a:lnTo>
                  <a:pt x="107932" y="143242"/>
                </a:lnTo>
                <a:lnTo>
                  <a:pt x="80665" y="150697"/>
                </a:lnTo>
                <a:lnTo>
                  <a:pt x="64914" y="149483"/>
                </a:lnTo>
                <a:lnTo>
                  <a:pt x="25950" y="132191"/>
                </a:lnTo>
                <a:lnTo>
                  <a:pt x="3166" y="99338"/>
                </a:lnTo>
                <a:lnTo>
                  <a:pt x="0" y="86021"/>
                </a:lnTo>
                <a:lnTo>
                  <a:pt x="984" y="69397"/>
                </a:lnTo>
                <a:lnTo>
                  <a:pt x="16957" y="28884"/>
                </a:lnTo>
                <a:lnTo>
                  <a:pt x="47936" y="5014"/>
                </a:lnTo>
                <a:lnTo>
                  <a:pt x="74051" y="0"/>
                </a:lnTo>
                <a:lnTo>
                  <a:pt x="88697" y="1378"/>
                </a:lnTo>
                <a:lnTo>
                  <a:pt x="125798" y="20003"/>
                </a:lnTo>
                <a:lnTo>
                  <a:pt x="147353" y="54937"/>
                </a:lnTo>
                <a:lnTo>
                  <a:pt x="150180" y="75458"/>
                </a:lnTo>
                <a:close/>
              </a:path>
            </a:pathLst>
          </a:custGeom>
          <a:ln w="3985">
            <a:solidFill>
              <a:srgbClr val="231F20"/>
            </a:solidFill>
          </a:ln>
        </p:spPr>
        <p:txBody>
          <a:bodyPr wrap="square" lIns="0" tIns="0" rIns="0" bIns="0" rtlCol="0"/>
          <a:lstStyle/>
          <a:p>
            <a:endParaRPr/>
          </a:p>
        </p:txBody>
      </p:sp>
      <p:sp>
        <p:nvSpPr>
          <p:cNvPr id="9" name="object 40"/>
          <p:cNvSpPr/>
          <p:nvPr/>
        </p:nvSpPr>
        <p:spPr>
          <a:xfrm>
            <a:off x="7487017" y="2755106"/>
            <a:ext cx="135446" cy="136017"/>
          </a:xfrm>
          <a:custGeom>
            <a:avLst/>
            <a:gdLst/>
            <a:ahLst/>
            <a:cxnLst/>
            <a:rect l="l" t="t" r="r" b="b"/>
            <a:pathLst>
              <a:path w="150495" h="151129">
                <a:moveTo>
                  <a:pt x="74046" y="0"/>
                </a:moveTo>
                <a:lnTo>
                  <a:pt x="36298" y="10920"/>
                </a:lnTo>
                <a:lnTo>
                  <a:pt x="9678" y="40718"/>
                </a:lnTo>
                <a:lnTo>
                  <a:pt x="0" y="86027"/>
                </a:lnTo>
                <a:lnTo>
                  <a:pt x="3164" y="99350"/>
                </a:lnTo>
                <a:lnTo>
                  <a:pt x="25942" y="132205"/>
                </a:lnTo>
                <a:lnTo>
                  <a:pt x="64905" y="149492"/>
                </a:lnTo>
                <a:lnTo>
                  <a:pt x="80657" y="150706"/>
                </a:lnTo>
                <a:lnTo>
                  <a:pt x="94810" y="148231"/>
                </a:lnTo>
                <a:lnTo>
                  <a:pt x="130002" y="126838"/>
                </a:lnTo>
                <a:lnTo>
                  <a:pt x="148786" y="89977"/>
                </a:lnTo>
                <a:lnTo>
                  <a:pt x="150178" y="75473"/>
                </a:lnTo>
                <a:lnTo>
                  <a:pt x="149905" y="69003"/>
                </a:lnTo>
                <a:lnTo>
                  <a:pt x="135039" y="30188"/>
                </a:lnTo>
                <a:lnTo>
                  <a:pt x="102364" y="5346"/>
                </a:lnTo>
                <a:lnTo>
                  <a:pt x="74046" y="0"/>
                </a:lnTo>
                <a:close/>
              </a:path>
            </a:pathLst>
          </a:custGeom>
          <a:solidFill>
            <a:srgbClr val="00AEEF"/>
          </a:solidFill>
        </p:spPr>
        <p:txBody>
          <a:bodyPr wrap="square" lIns="0" tIns="0" rIns="0" bIns="0" rtlCol="0"/>
          <a:lstStyle/>
          <a:p>
            <a:endParaRPr/>
          </a:p>
        </p:txBody>
      </p:sp>
      <p:sp>
        <p:nvSpPr>
          <p:cNvPr id="10" name="object 41"/>
          <p:cNvSpPr/>
          <p:nvPr/>
        </p:nvSpPr>
        <p:spPr>
          <a:xfrm>
            <a:off x="7487013" y="2755111"/>
            <a:ext cx="135446" cy="136017"/>
          </a:xfrm>
          <a:custGeom>
            <a:avLst/>
            <a:gdLst/>
            <a:ahLst/>
            <a:cxnLst/>
            <a:rect l="l" t="t" r="r" b="b"/>
            <a:pathLst>
              <a:path w="150495" h="151129">
                <a:moveTo>
                  <a:pt x="150182" y="75467"/>
                </a:moveTo>
                <a:lnTo>
                  <a:pt x="138439" y="115915"/>
                </a:lnTo>
                <a:lnTo>
                  <a:pt x="107929" y="143248"/>
                </a:lnTo>
                <a:lnTo>
                  <a:pt x="80659" y="150698"/>
                </a:lnTo>
                <a:lnTo>
                  <a:pt x="64909" y="149484"/>
                </a:lnTo>
                <a:lnTo>
                  <a:pt x="25946" y="132196"/>
                </a:lnTo>
                <a:lnTo>
                  <a:pt x="3165" y="99342"/>
                </a:lnTo>
                <a:lnTo>
                  <a:pt x="0" y="86020"/>
                </a:lnTo>
                <a:lnTo>
                  <a:pt x="984" y="69402"/>
                </a:lnTo>
                <a:lnTo>
                  <a:pt x="16959" y="28893"/>
                </a:lnTo>
                <a:lnTo>
                  <a:pt x="47938" y="5016"/>
                </a:lnTo>
                <a:lnTo>
                  <a:pt x="74054" y="0"/>
                </a:lnTo>
                <a:lnTo>
                  <a:pt x="88699" y="1379"/>
                </a:lnTo>
                <a:lnTo>
                  <a:pt x="125798" y="20009"/>
                </a:lnTo>
                <a:lnTo>
                  <a:pt x="147353" y="54945"/>
                </a:lnTo>
                <a:lnTo>
                  <a:pt x="150182" y="75467"/>
                </a:lnTo>
                <a:close/>
              </a:path>
            </a:pathLst>
          </a:custGeom>
          <a:ln w="3985">
            <a:solidFill>
              <a:srgbClr val="231F20"/>
            </a:solidFill>
          </a:ln>
        </p:spPr>
        <p:txBody>
          <a:bodyPr wrap="square" lIns="0" tIns="0" rIns="0" bIns="0" rtlCol="0"/>
          <a:lstStyle/>
          <a:p>
            <a:endParaRPr/>
          </a:p>
        </p:txBody>
      </p:sp>
      <p:sp>
        <p:nvSpPr>
          <p:cNvPr id="11" name="object 42"/>
          <p:cNvSpPr txBox="1"/>
          <p:nvPr/>
        </p:nvSpPr>
        <p:spPr>
          <a:xfrm>
            <a:off x="2056774" y="1417744"/>
            <a:ext cx="8407019" cy="677108"/>
          </a:xfrm>
          <a:prstGeom prst="rect">
            <a:avLst/>
          </a:prstGeom>
        </p:spPr>
        <p:txBody>
          <a:bodyPr vert="horz" wrap="square" lIns="0" tIns="0" rIns="0" bIns="0" rtlCol="0">
            <a:spAutoFit/>
          </a:bodyPr>
          <a:lstStyle/>
          <a:p>
            <a:pPr marL="240030" indent="-228600">
              <a:buFont typeface="Lucida Sans"/>
              <a:buChar char="•"/>
              <a:tabLst>
                <a:tab pos="240030" algn="l"/>
              </a:tabLst>
            </a:pPr>
            <a:r>
              <a:rPr spc="243" dirty="0">
                <a:latin typeface="Century Gothic"/>
                <a:cs typeface="Century Gothic"/>
              </a:rPr>
              <a:t>τ</a:t>
            </a:r>
            <a:r>
              <a:rPr sz="2400" baseline="-27777" dirty="0">
                <a:latin typeface="Comic Sans MS"/>
                <a:cs typeface="Comic Sans MS"/>
              </a:rPr>
              <a:t>n</a:t>
            </a:r>
            <a:r>
              <a:rPr spc="-9" dirty="0">
                <a:latin typeface="Comic Sans MS"/>
                <a:cs typeface="Comic Sans MS"/>
              </a:rPr>
              <a:t>:</a:t>
            </a:r>
            <a:r>
              <a:rPr dirty="0">
                <a:latin typeface="Comic Sans MS"/>
                <a:cs typeface="Comic Sans MS"/>
              </a:rPr>
              <a:t> </a:t>
            </a:r>
            <a:r>
              <a:rPr spc="-5" dirty="0">
                <a:latin typeface="Comic Sans MS"/>
                <a:cs typeface="Comic Sans MS"/>
              </a:rPr>
              <a:t>Bi</a:t>
            </a:r>
            <a:r>
              <a:rPr dirty="0">
                <a:latin typeface="Comic Sans MS"/>
                <a:cs typeface="Comic Sans MS"/>
              </a:rPr>
              <a:t>g </a:t>
            </a:r>
            <a:r>
              <a:rPr spc="-5" dirty="0">
                <a:latin typeface="Comic Sans MS"/>
                <a:cs typeface="Comic Sans MS"/>
              </a:rPr>
              <a:t>Ban</a:t>
            </a:r>
            <a:r>
              <a:rPr dirty="0">
                <a:latin typeface="Comic Sans MS"/>
                <a:cs typeface="Comic Sans MS"/>
              </a:rPr>
              <a:t>g </a:t>
            </a:r>
            <a:r>
              <a:rPr spc="-9" dirty="0">
                <a:latin typeface="Comic Sans MS"/>
                <a:cs typeface="Comic Sans MS"/>
              </a:rPr>
              <a:t>Nucleosynthesis</a:t>
            </a:r>
            <a:r>
              <a:rPr spc="-5" dirty="0">
                <a:latin typeface="Comic Sans MS"/>
                <a:cs typeface="Comic Sans MS"/>
              </a:rPr>
              <a:t> </a:t>
            </a:r>
            <a:r>
              <a:rPr spc="-9" dirty="0">
                <a:latin typeface="Comic Sans MS"/>
                <a:cs typeface="Comic Sans MS"/>
              </a:rPr>
              <a:t>-</a:t>
            </a:r>
            <a:r>
              <a:rPr dirty="0">
                <a:latin typeface="Comic Sans MS"/>
                <a:cs typeface="Comic Sans MS"/>
              </a:rPr>
              <a:t> </a:t>
            </a:r>
            <a:r>
              <a:rPr spc="-5" dirty="0">
                <a:latin typeface="Comic Sans MS"/>
                <a:cs typeface="Comic Sans MS"/>
              </a:rPr>
              <a:t>determine</a:t>
            </a:r>
            <a:r>
              <a:rPr dirty="0">
                <a:latin typeface="Comic Sans MS"/>
                <a:cs typeface="Comic Sans MS"/>
              </a:rPr>
              <a:t>s</a:t>
            </a:r>
            <a:r>
              <a:rPr spc="9" dirty="0">
                <a:latin typeface="Comic Sans MS"/>
                <a:cs typeface="Comic Sans MS"/>
              </a:rPr>
              <a:t> </a:t>
            </a:r>
            <a:r>
              <a:rPr dirty="0">
                <a:latin typeface="Comic Sans MS"/>
                <a:cs typeface="Comic Sans MS"/>
              </a:rPr>
              <a:t>primordial</a:t>
            </a:r>
            <a:r>
              <a:rPr spc="-14" dirty="0">
                <a:latin typeface="Comic Sans MS"/>
                <a:cs typeface="Comic Sans MS"/>
              </a:rPr>
              <a:t> </a:t>
            </a:r>
            <a:r>
              <a:rPr spc="-9" dirty="0">
                <a:latin typeface="Comic Sans MS"/>
                <a:cs typeface="Comic Sans MS"/>
              </a:rPr>
              <a:t>helium </a:t>
            </a:r>
            <a:r>
              <a:rPr dirty="0">
                <a:latin typeface="Comic Sans MS"/>
                <a:cs typeface="Comic Sans MS"/>
              </a:rPr>
              <a:t>abundance</a:t>
            </a:r>
          </a:p>
          <a:p>
            <a:pPr marR="2478024" algn="r">
              <a:spcBef>
                <a:spcPts val="1170"/>
              </a:spcBef>
            </a:pPr>
            <a:r>
              <a:rPr sz="1600" spc="5" dirty="0">
                <a:solidFill>
                  <a:srgbClr val="231F20"/>
                </a:solidFill>
                <a:latin typeface="Comic Sans MS"/>
                <a:cs typeface="Comic Sans MS"/>
              </a:rPr>
              <a:t>p</a:t>
            </a:r>
            <a:endParaRPr sz="1600" dirty="0">
              <a:latin typeface="Comic Sans MS"/>
              <a:cs typeface="Comic Sans MS"/>
            </a:endParaRPr>
          </a:p>
        </p:txBody>
      </p:sp>
      <p:sp>
        <p:nvSpPr>
          <p:cNvPr id="12" name="object 43"/>
          <p:cNvSpPr txBox="1"/>
          <p:nvPr/>
        </p:nvSpPr>
        <p:spPr>
          <a:xfrm>
            <a:off x="2056803" y="2007551"/>
            <a:ext cx="5240555" cy="1446550"/>
          </a:xfrm>
          <a:prstGeom prst="rect">
            <a:avLst/>
          </a:prstGeom>
        </p:spPr>
        <p:txBody>
          <a:bodyPr vert="horz" wrap="square" lIns="0" tIns="0" rIns="0" bIns="0" rtlCol="0">
            <a:spAutoFit/>
          </a:bodyPr>
          <a:lstStyle/>
          <a:p>
            <a:pPr marL="240030" indent="-228600">
              <a:buFont typeface="Lucida Sans"/>
              <a:buChar char="•"/>
              <a:tabLst>
                <a:tab pos="240030" algn="l"/>
              </a:tabLst>
            </a:pPr>
            <a:r>
              <a:rPr spc="-18" dirty="0">
                <a:latin typeface="Comic Sans MS"/>
                <a:cs typeface="Comic Sans MS"/>
              </a:rPr>
              <a:t>g</a:t>
            </a:r>
            <a:r>
              <a:rPr sz="2400" baseline="-27777" dirty="0">
                <a:latin typeface="Comic Sans MS"/>
                <a:cs typeface="Comic Sans MS"/>
              </a:rPr>
              <a:t>v</a:t>
            </a:r>
            <a:r>
              <a:rPr spc="-9" dirty="0">
                <a:latin typeface="Comic Sans MS"/>
                <a:cs typeface="Comic Sans MS"/>
              </a:rPr>
              <a:t>:</a:t>
            </a:r>
            <a:r>
              <a:rPr dirty="0">
                <a:latin typeface="Comic Sans MS"/>
                <a:cs typeface="Comic Sans MS"/>
              </a:rPr>
              <a:t> </a:t>
            </a:r>
            <a:r>
              <a:rPr spc="-5" dirty="0">
                <a:latin typeface="Comic Sans MS"/>
                <a:cs typeface="Comic Sans MS"/>
              </a:rPr>
              <a:t>determine</a:t>
            </a:r>
            <a:r>
              <a:rPr dirty="0">
                <a:latin typeface="Comic Sans MS"/>
                <a:cs typeface="Comic Sans MS"/>
              </a:rPr>
              <a:t>s</a:t>
            </a:r>
            <a:r>
              <a:rPr spc="9" dirty="0">
                <a:latin typeface="Comic Sans MS"/>
                <a:cs typeface="Comic Sans MS"/>
              </a:rPr>
              <a:t> </a:t>
            </a:r>
            <a:r>
              <a:rPr spc="-14" dirty="0">
                <a:latin typeface="Comic Sans MS"/>
                <a:cs typeface="Comic Sans MS"/>
              </a:rPr>
              <a:t>V</a:t>
            </a:r>
            <a:r>
              <a:rPr spc="14" baseline="-8547" dirty="0">
                <a:latin typeface="Comic Sans MS"/>
                <a:cs typeface="Comic Sans MS"/>
              </a:rPr>
              <a:t>ud</a:t>
            </a:r>
            <a:r>
              <a:rPr spc="-9" dirty="0">
                <a:latin typeface="Comic Sans MS"/>
                <a:cs typeface="Comic Sans MS"/>
              </a:rPr>
              <a:t>,</a:t>
            </a:r>
            <a:r>
              <a:rPr dirty="0">
                <a:latin typeface="Comic Sans MS"/>
                <a:cs typeface="Comic Sans MS"/>
              </a:rPr>
              <a:t> </a:t>
            </a:r>
            <a:r>
              <a:rPr spc="-5" dirty="0">
                <a:latin typeface="Comic Sans MS"/>
                <a:cs typeface="Comic Sans MS"/>
              </a:rPr>
              <a:t>tes</a:t>
            </a:r>
            <a:r>
              <a:rPr dirty="0">
                <a:latin typeface="Comic Sans MS"/>
                <a:cs typeface="Comic Sans MS"/>
              </a:rPr>
              <a:t>t of</a:t>
            </a:r>
            <a:r>
              <a:rPr spc="-5" dirty="0">
                <a:latin typeface="Comic Sans MS"/>
                <a:cs typeface="Comic Sans MS"/>
              </a:rPr>
              <a:t> </a:t>
            </a:r>
            <a:r>
              <a:rPr spc="-14" dirty="0">
                <a:latin typeface="Comic Sans MS"/>
                <a:cs typeface="Comic Sans MS"/>
              </a:rPr>
              <a:t>CKM</a:t>
            </a:r>
            <a:r>
              <a:rPr spc="-5" dirty="0">
                <a:latin typeface="Comic Sans MS"/>
                <a:cs typeface="Comic Sans MS"/>
              </a:rPr>
              <a:t> </a:t>
            </a:r>
            <a:r>
              <a:rPr dirty="0">
                <a:latin typeface="Comic Sans MS"/>
                <a:cs typeface="Comic Sans MS"/>
              </a:rPr>
              <a:t>unitarity</a:t>
            </a:r>
          </a:p>
          <a:p>
            <a:pPr>
              <a:spcBef>
                <a:spcPts val="11"/>
              </a:spcBef>
              <a:buFont typeface="Lucida Sans"/>
              <a:buChar char="•"/>
            </a:pPr>
            <a:endParaRPr sz="2000" dirty="0">
              <a:latin typeface="Times New Roman"/>
              <a:cs typeface="Times New Roman"/>
            </a:endParaRPr>
          </a:p>
          <a:p>
            <a:pPr marL="240030" indent="-228600">
              <a:buFont typeface="Lucida Sans"/>
              <a:buChar char="•"/>
              <a:tabLst>
                <a:tab pos="240030" algn="l"/>
              </a:tabLst>
            </a:pPr>
            <a:r>
              <a:rPr spc="-18" dirty="0">
                <a:latin typeface="Comic Sans MS"/>
                <a:cs typeface="Comic Sans MS"/>
              </a:rPr>
              <a:t>g</a:t>
            </a:r>
            <a:r>
              <a:rPr sz="2400" spc="-14" baseline="-27777" dirty="0">
                <a:latin typeface="Comic Sans MS"/>
                <a:cs typeface="Comic Sans MS"/>
              </a:rPr>
              <a:t>a</a:t>
            </a:r>
            <a:r>
              <a:rPr spc="-9" dirty="0">
                <a:latin typeface="Comic Sans MS"/>
                <a:cs typeface="Comic Sans MS"/>
              </a:rPr>
              <a:t>:</a:t>
            </a:r>
            <a:r>
              <a:rPr dirty="0">
                <a:latin typeface="Comic Sans MS"/>
                <a:cs typeface="Comic Sans MS"/>
              </a:rPr>
              <a:t> </a:t>
            </a:r>
            <a:r>
              <a:rPr spc="-9" dirty="0">
                <a:latin typeface="Comic Sans MS"/>
                <a:cs typeface="Comic Sans MS"/>
              </a:rPr>
              <a:t>axial</a:t>
            </a:r>
            <a:r>
              <a:rPr spc="-5" dirty="0">
                <a:latin typeface="Comic Sans MS"/>
                <a:cs typeface="Comic Sans MS"/>
              </a:rPr>
              <a:t> vecto</a:t>
            </a:r>
            <a:r>
              <a:rPr dirty="0">
                <a:latin typeface="Comic Sans MS"/>
                <a:cs typeface="Comic Sans MS"/>
              </a:rPr>
              <a:t>r</a:t>
            </a:r>
            <a:r>
              <a:rPr spc="5" dirty="0">
                <a:latin typeface="Comic Sans MS"/>
                <a:cs typeface="Comic Sans MS"/>
              </a:rPr>
              <a:t> </a:t>
            </a:r>
            <a:r>
              <a:rPr spc="-9" dirty="0">
                <a:latin typeface="Comic Sans MS"/>
                <a:cs typeface="Comic Sans MS"/>
              </a:rPr>
              <a:t>coupling </a:t>
            </a:r>
            <a:r>
              <a:rPr spc="-5" dirty="0">
                <a:latin typeface="Comic Sans MS"/>
                <a:cs typeface="Comic Sans MS"/>
              </a:rPr>
              <a:t>i</a:t>
            </a:r>
            <a:r>
              <a:rPr dirty="0">
                <a:latin typeface="Comic Sans MS"/>
                <a:cs typeface="Comic Sans MS"/>
              </a:rPr>
              <a:t>n</a:t>
            </a:r>
            <a:r>
              <a:rPr spc="-5" dirty="0">
                <a:latin typeface="Comic Sans MS"/>
                <a:cs typeface="Comic Sans MS"/>
              </a:rPr>
              <a:t> </a:t>
            </a:r>
            <a:r>
              <a:rPr spc="-18" dirty="0">
                <a:latin typeface="Comic Sans MS"/>
                <a:cs typeface="Comic Sans MS"/>
              </a:rPr>
              <a:t>wea</a:t>
            </a:r>
            <a:r>
              <a:rPr spc="-14" dirty="0">
                <a:latin typeface="Comic Sans MS"/>
                <a:cs typeface="Comic Sans MS"/>
              </a:rPr>
              <a:t>k</a:t>
            </a:r>
            <a:r>
              <a:rPr dirty="0">
                <a:latin typeface="Comic Sans MS"/>
                <a:cs typeface="Comic Sans MS"/>
              </a:rPr>
              <a:t> </a:t>
            </a:r>
            <a:r>
              <a:rPr spc="-18" dirty="0">
                <a:latin typeface="Comic Sans MS"/>
                <a:cs typeface="Comic Sans MS"/>
              </a:rPr>
              <a:t>decays</a:t>
            </a:r>
            <a:endParaRPr dirty="0">
              <a:latin typeface="Comic Sans MS"/>
              <a:cs typeface="Comic Sans MS"/>
            </a:endParaRPr>
          </a:p>
          <a:p>
            <a:pPr>
              <a:spcBef>
                <a:spcPts val="11"/>
              </a:spcBef>
              <a:buFont typeface="Lucida Sans"/>
              <a:buChar char="•"/>
            </a:pPr>
            <a:endParaRPr sz="2000" dirty="0">
              <a:latin typeface="Times New Roman"/>
              <a:cs typeface="Times New Roman"/>
            </a:endParaRPr>
          </a:p>
          <a:p>
            <a:pPr marL="240030" indent="-228600">
              <a:buFont typeface="Lucida Sans"/>
              <a:buChar char="•"/>
              <a:tabLst>
                <a:tab pos="240602" algn="l"/>
              </a:tabLst>
            </a:pPr>
            <a:r>
              <a:rPr spc="-14" dirty="0">
                <a:latin typeface="Comic Sans MS"/>
                <a:cs typeface="Comic Sans MS"/>
              </a:rPr>
              <a:t>D:</a:t>
            </a:r>
            <a:r>
              <a:rPr spc="-5" dirty="0">
                <a:latin typeface="Comic Sans MS"/>
                <a:cs typeface="Comic Sans MS"/>
              </a:rPr>
              <a:t> </a:t>
            </a:r>
            <a:r>
              <a:rPr spc="-14" dirty="0">
                <a:latin typeface="Comic Sans MS"/>
                <a:cs typeface="Comic Sans MS"/>
              </a:rPr>
              <a:t>search</a:t>
            </a:r>
            <a:r>
              <a:rPr spc="-5" dirty="0">
                <a:latin typeface="Comic Sans MS"/>
                <a:cs typeface="Comic Sans MS"/>
              </a:rPr>
              <a:t> fo</a:t>
            </a:r>
            <a:r>
              <a:rPr dirty="0">
                <a:latin typeface="Comic Sans MS"/>
                <a:cs typeface="Comic Sans MS"/>
              </a:rPr>
              <a:t>r </a:t>
            </a:r>
            <a:r>
              <a:rPr spc="-5" dirty="0">
                <a:latin typeface="Comic Sans MS"/>
                <a:cs typeface="Comic Sans MS"/>
              </a:rPr>
              <a:t>ne</a:t>
            </a:r>
            <a:r>
              <a:rPr dirty="0">
                <a:latin typeface="Comic Sans MS"/>
                <a:cs typeface="Comic Sans MS"/>
              </a:rPr>
              <a:t>w </a:t>
            </a:r>
            <a:r>
              <a:rPr spc="-14" dirty="0">
                <a:latin typeface="Comic Sans MS"/>
                <a:cs typeface="Comic Sans MS"/>
              </a:rPr>
              <a:t>CP</a:t>
            </a:r>
            <a:r>
              <a:rPr dirty="0">
                <a:latin typeface="Comic Sans MS"/>
                <a:cs typeface="Comic Sans MS"/>
              </a:rPr>
              <a:t> </a:t>
            </a:r>
            <a:r>
              <a:rPr spc="-5" dirty="0">
                <a:latin typeface="Comic Sans MS"/>
                <a:cs typeface="Comic Sans MS"/>
              </a:rPr>
              <a:t>violation</a:t>
            </a:r>
            <a:endParaRPr dirty="0">
              <a:latin typeface="Comic Sans MS"/>
              <a:cs typeface="Comic Sans MS"/>
            </a:endParaRPr>
          </a:p>
        </p:txBody>
      </p:sp>
      <p:sp>
        <p:nvSpPr>
          <p:cNvPr id="13" name="object 44"/>
          <p:cNvSpPr txBox="1"/>
          <p:nvPr/>
        </p:nvSpPr>
        <p:spPr>
          <a:xfrm>
            <a:off x="2056844" y="3613677"/>
            <a:ext cx="7710749" cy="605294"/>
          </a:xfrm>
          <a:prstGeom prst="rect">
            <a:avLst/>
          </a:prstGeom>
        </p:spPr>
        <p:txBody>
          <a:bodyPr vert="horz" wrap="square" lIns="0" tIns="0" rIns="0" bIns="0" rtlCol="0">
            <a:spAutoFit/>
          </a:bodyPr>
          <a:lstStyle/>
          <a:p>
            <a:pPr marL="240030" indent="-228600">
              <a:buFont typeface="Lucida Sans"/>
              <a:buChar char="•"/>
              <a:tabLst>
                <a:tab pos="240030" algn="l"/>
              </a:tabLst>
            </a:pPr>
            <a:r>
              <a:rPr spc="-9" dirty="0">
                <a:latin typeface="Comic Sans MS"/>
                <a:cs typeface="Comic Sans MS"/>
              </a:rPr>
              <a:t>a,</a:t>
            </a:r>
            <a:r>
              <a:rPr spc="-5" dirty="0">
                <a:latin typeface="Comic Sans MS"/>
                <a:cs typeface="Comic Sans MS"/>
              </a:rPr>
              <a:t> A</a:t>
            </a:r>
            <a:r>
              <a:rPr dirty="0">
                <a:latin typeface="Comic Sans MS"/>
                <a:cs typeface="Comic Sans MS"/>
              </a:rPr>
              <a:t>, </a:t>
            </a:r>
            <a:r>
              <a:rPr spc="-5" dirty="0">
                <a:latin typeface="Comic Sans MS"/>
                <a:cs typeface="Comic Sans MS"/>
              </a:rPr>
              <a:t>B</a:t>
            </a:r>
            <a:r>
              <a:rPr dirty="0">
                <a:latin typeface="Comic Sans MS"/>
                <a:cs typeface="Comic Sans MS"/>
              </a:rPr>
              <a:t>: </a:t>
            </a:r>
            <a:r>
              <a:rPr spc="-9" dirty="0">
                <a:latin typeface="Comic Sans MS"/>
                <a:cs typeface="Comic Sans MS"/>
              </a:rPr>
              <a:t>precise </a:t>
            </a:r>
            <a:r>
              <a:rPr spc="-14" dirty="0">
                <a:latin typeface="Comic Sans MS"/>
                <a:cs typeface="Comic Sans MS"/>
              </a:rPr>
              <a:t>comparison </a:t>
            </a:r>
            <a:r>
              <a:rPr spc="-5" dirty="0">
                <a:latin typeface="Comic Sans MS"/>
                <a:cs typeface="Comic Sans MS"/>
              </a:rPr>
              <a:t>i</a:t>
            </a:r>
            <a:r>
              <a:rPr dirty="0">
                <a:latin typeface="Comic Sans MS"/>
                <a:cs typeface="Comic Sans MS"/>
              </a:rPr>
              <a:t>s sensitive</a:t>
            </a:r>
            <a:r>
              <a:rPr spc="-9" dirty="0">
                <a:latin typeface="Comic Sans MS"/>
                <a:cs typeface="Comic Sans MS"/>
              </a:rPr>
              <a:t> </a:t>
            </a:r>
            <a:r>
              <a:rPr spc="-5" dirty="0">
                <a:latin typeface="Comic Sans MS"/>
                <a:cs typeface="Comic Sans MS"/>
              </a:rPr>
              <a:t>t</a:t>
            </a:r>
            <a:r>
              <a:rPr dirty="0">
                <a:latin typeface="Comic Sans MS"/>
                <a:cs typeface="Comic Sans MS"/>
              </a:rPr>
              <a:t>o </a:t>
            </a:r>
            <a:r>
              <a:rPr spc="-5" dirty="0">
                <a:latin typeface="Comic Sans MS"/>
                <a:cs typeface="Comic Sans MS"/>
              </a:rPr>
              <a:t>non-S</a:t>
            </a:r>
            <a:r>
              <a:rPr dirty="0">
                <a:latin typeface="Comic Sans MS"/>
                <a:cs typeface="Comic Sans MS"/>
              </a:rPr>
              <a:t>M</a:t>
            </a:r>
            <a:r>
              <a:rPr spc="5" dirty="0">
                <a:latin typeface="Comic Sans MS"/>
                <a:cs typeface="Comic Sans MS"/>
              </a:rPr>
              <a:t> </a:t>
            </a:r>
            <a:r>
              <a:rPr spc="-9" dirty="0">
                <a:latin typeface="Comic Sans MS"/>
                <a:cs typeface="Comic Sans MS"/>
              </a:rPr>
              <a:t>physics:</a:t>
            </a:r>
            <a:endParaRPr dirty="0">
              <a:latin typeface="Comic Sans MS"/>
              <a:cs typeface="Comic Sans MS"/>
            </a:endParaRPr>
          </a:p>
          <a:p>
            <a:pPr marL="396621" lvl="1" indent="-156591">
              <a:spcBef>
                <a:spcPts val="360"/>
              </a:spcBef>
              <a:buFont typeface="Comic Sans MS"/>
              <a:buChar char="•"/>
              <a:tabLst>
                <a:tab pos="397193" algn="l"/>
              </a:tabLst>
            </a:pPr>
            <a:r>
              <a:rPr spc="-5" dirty="0">
                <a:latin typeface="Comic Sans MS"/>
                <a:cs typeface="Comic Sans MS"/>
              </a:rPr>
              <a:t>righ</a:t>
            </a:r>
            <a:r>
              <a:rPr dirty="0">
                <a:latin typeface="Comic Sans MS"/>
                <a:cs typeface="Comic Sans MS"/>
              </a:rPr>
              <a:t>t</a:t>
            </a:r>
            <a:r>
              <a:rPr spc="5" dirty="0">
                <a:latin typeface="Comic Sans MS"/>
                <a:cs typeface="Comic Sans MS"/>
              </a:rPr>
              <a:t> </a:t>
            </a:r>
            <a:r>
              <a:rPr dirty="0">
                <a:latin typeface="Comic Sans MS"/>
                <a:cs typeface="Comic Sans MS"/>
              </a:rPr>
              <a:t>handed</a:t>
            </a:r>
            <a:r>
              <a:rPr spc="-9" dirty="0">
                <a:latin typeface="Comic Sans MS"/>
                <a:cs typeface="Comic Sans MS"/>
              </a:rPr>
              <a:t> </a:t>
            </a:r>
            <a:r>
              <a:rPr dirty="0">
                <a:latin typeface="Comic Sans MS"/>
                <a:cs typeface="Comic Sans MS"/>
              </a:rPr>
              <a:t>currents</a:t>
            </a:r>
          </a:p>
        </p:txBody>
      </p:sp>
      <p:sp>
        <p:nvSpPr>
          <p:cNvPr id="14" name="object 45"/>
          <p:cNvSpPr txBox="1"/>
          <p:nvPr/>
        </p:nvSpPr>
        <p:spPr>
          <a:xfrm>
            <a:off x="2285444" y="4270692"/>
            <a:ext cx="2784920" cy="933589"/>
          </a:xfrm>
          <a:prstGeom prst="rect">
            <a:avLst/>
          </a:prstGeom>
        </p:spPr>
        <p:txBody>
          <a:bodyPr vert="horz" wrap="square" lIns="0" tIns="0" rIns="0" bIns="0" rtlCol="0">
            <a:spAutoFit/>
          </a:bodyPr>
          <a:lstStyle/>
          <a:p>
            <a:pPr marL="168021" indent="-156591">
              <a:buFont typeface="Comic Sans MS"/>
              <a:buChar char="•"/>
              <a:tabLst>
                <a:tab pos="168593" algn="l"/>
              </a:tabLst>
            </a:pPr>
            <a:r>
              <a:rPr spc="-9" dirty="0">
                <a:latin typeface="Comic Sans MS"/>
                <a:cs typeface="Comic Sans MS"/>
              </a:rPr>
              <a:t>scalar</a:t>
            </a:r>
            <a:r>
              <a:rPr spc="-5" dirty="0">
                <a:latin typeface="Comic Sans MS"/>
                <a:cs typeface="Comic Sans MS"/>
              </a:rPr>
              <a:t> </a:t>
            </a:r>
            <a:r>
              <a:rPr dirty="0">
                <a:latin typeface="Comic Sans MS"/>
                <a:cs typeface="Comic Sans MS"/>
              </a:rPr>
              <a:t>and</a:t>
            </a:r>
            <a:r>
              <a:rPr spc="-5" dirty="0">
                <a:latin typeface="Comic Sans MS"/>
                <a:cs typeface="Comic Sans MS"/>
              </a:rPr>
              <a:t> tenso</a:t>
            </a:r>
            <a:r>
              <a:rPr dirty="0">
                <a:latin typeface="Comic Sans MS"/>
                <a:cs typeface="Comic Sans MS"/>
              </a:rPr>
              <a:t>r </a:t>
            </a:r>
            <a:r>
              <a:rPr spc="-18" dirty="0">
                <a:latin typeface="Comic Sans MS"/>
                <a:cs typeface="Comic Sans MS"/>
              </a:rPr>
              <a:t>forces</a:t>
            </a:r>
            <a:endParaRPr dirty="0">
              <a:latin typeface="Comic Sans MS"/>
              <a:cs typeface="Comic Sans MS"/>
            </a:endParaRPr>
          </a:p>
          <a:p>
            <a:pPr marL="168021" indent="-156591">
              <a:spcBef>
                <a:spcPts val="360"/>
              </a:spcBef>
              <a:buFont typeface="Comic Sans MS"/>
              <a:buChar char="•"/>
              <a:tabLst>
                <a:tab pos="168593" algn="l"/>
              </a:tabLst>
            </a:pPr>
            <a:r>
              <a:rPr spc="-14" dirty="0">
                <a:latin typeface="Comic Sans MS"/>
                <a:cs typeface="Comic Sans MS"/>
              </a:rPr>
              <a:t>CVC</a:t>
            </a:r>
            <a:r>
              <a:rPr spc="-5" dirty="0">
                <a:latin typeface="Comic Sans MS"/>
                <a:cs typeface="Comic Sans MS"/>
              </a:rPr>
              <a:t> violation</a:t>
            </a:r>
            <a:endParaRPr dirty="0">
              <a:latin typeface="Comic Sans MS"/>
              <a:cs typeface="Comic Sans MS"/>
            </a:endParaRPr>
          </a:p>
          <a:p>
            <a:pPr marL="168021" indent="-156591">
              <a:spcBef>
                <a:spcPts val="360"/>
              </a:spcBef>
              <a:buFont typeface="Comic Sans MS"/>
              <a:buChar char="•"/>
              <a:tabLst>
                <a:tab pos="168593" algn="l"/>
              </a:tabLst>
            </a:pPr>
            <a:r>
              <a:rPr dirty="0">
                <a:latin typeface="Comic Sans MS"/>
                <a:cs typeface="Comic Sans MS"/>
              </a:rPr>
              <a:t>second</a:t>
            </a:r>
            <a:r>
              <a:rPr spc="-5" dirty="0">
                <a:latin typeface="Comic Sans MS"/>
                <a:cs typeface="Comic Sans MS"/>
              </a:rPr>
              <a:t> </a:t>
            </a:r>
            <a:r>
              <a:rPr spc="-9" dirty="0">
                <a:latin typeface="Comic Sans MS"/>
                <a:cs typeface="Comic Sans MS"/>
              </a:rPr>
              <a:t>class</a:t>
            </a:r>
            <a:r>
              <a:rPr spc="-5" dirty="0">
                <a:latin typeface="Comic Sans MS"/>
                <a:cs typeface="Comic Sans MS"/>
              </a:rPr>
              <a:t> </a:t>
            </a:r>
            <a:r>
              <a:rPr dirty="0">
                <a:latin typeface="Comic Sans MS"/>
                <a:cs typeface="Comic Sans MS"/>
              </a:rPr>
              <a:t>currents</a:t>
            </a:r>
          </a:p>
        </p:txBody>
      </p:sp>
      <p:sp>
        <p:nvSpPr>
          <p:cNvPr id="15" name="object 46"/>
          <p:cNvSpPr txBox="1"/>
          <p:nvPr/>
        </p:nvSpPr>
        <p:spPr>
          <a:xfrm>
            <a:off x="7271180" y="2710458"/>
            <a:ext cx="129731" cy="246221"/>
          </a:xfrm>
          <a:prstGeom prst="rect">
            <a:avLst/>
          </a:prstGeom>
        </p:spPr>
        <p:txBody>
          <a:bodyPr vert="horz" wrap="square" lIns="0" tIns="0" rIns="0" bIns="0" rtlCol="0">
            <a:spAutoFit/>
          </a:bodyPr>
          <a:lstStyle/>
          <a:p>
            <a:pPr marL="11430"/>
            <a:r>
              <a:rPr sz="1600" spc="5" dirty="0">
                <a:solidFill>
                  <a:srgbClr val="231F20"/>
                </a:solidFill>
                <a:latin typeface="Comic Sans MS"/>
                <a:cs typeface="Comic Sans MS"/>
              </a:rPr>
              <a:t>n</a:t>
            </a:r>
            <a:endParaRPr sz="1600">
              <a:latin typeface="Comic Sans MS"/>
              <a:cs typeface="Comic Sans MS"/>
            </a:endParaRPr>
          </a:p>
        </p:txBody>
      </p:sp>
      <p:sp>
        <p:nvSpPr>
          <p:cNvPr id="16" name="object 47"/>
          <p:cNvSpPr txBox="1"/>
          <p:nvPr/>
        </p:nvSpPr>
        <p:spPr>
          <a:xfrm>
            <a:off x="8596718" y="2036962"/>
            <a:ext cx="170307" cy="246221"/>
          </a:xfrm>
          <a:prstGeom prst="rect">
            <a:avLst/>
          </a:prstGeom>
        </p:spPr>
        <p:txBody>
          <a:bodyPr vert="horz" wrap="square" lIns="0" tIns="0" rIns="0" bIns="0" rtlCol="0">
            <a:spAutoFit/>
          </a:bodyPr>
          <a:lstStyle/>
          <a:p>
            <a:pPr marL="11430"/>
            <a:r>
              <a:rPr sz="1600" spc="9" dirty="0">
                <a:solidFill>
                  <a:srgbClr val="231F20"/>
                </a:solidFill>
                <a:latin typeface="Comic Sans MS"/>
                <a:cs typeface="Comic Sans MS"/>
              </a:rPr>
              <a:t>D</a:t>
            </a:r>
            <a:endParaRPr sz="1600">
              <a:latin typeface="Comic Sans MS"/>
              <a:cs typeface="Comic Sans MS"/>
            </a:endParaRPr>
          </a:p>
        </p:txBody>
      </p:sp>
      <p:sp>
        <p:nvSpPr>
          <p:cNvPr id="17" name="object 48"/>
          <p:cNvSpPr txBox="1"/>
          <p:nvPr/>
        </p:nvSpPr>
        <p:spPr>
          <a:xfrm>
            <a:off x="9820768" y="2485917"/>
            <a:ext cx="373761" cy="246221"/>
          </a:xfrm>
          <a:prstGeom prst="rect">
            <a:avLst/>
          </a:prstGeom>
        </p:spPr>
        <p:txBody>
          <a:bodyPr vert="horz" wrap="square" lIns="0" tIns="0" rIns="0" bIns="0" rtlCol="0">
            <a:spAutoFit/>
          </a:bodyPr>
          <a:lstStyle/>
          <a:p>
            <a:pPr marL="11430"/>
            <a:r>
              <a:rPr spc="-188" baseline="32921" dirty="0">
                <a:solidFill>
                  <a:srgbClr val="231F20"/>
                </a:solidFill>
                <a:latin typeface="Comic Sans MS"/>
                <a:cs typeface="Comic Sans MS"/>
              </a:rPr>
              <a:t>4</a:t>
            </a:r>
            <a:r>
              <a:rPr sz="1600" spc="32" dirty="0">
                <a:solidFill>
                  <a:srgbClr val="231F20"/>
                </a:solidFill>
                <a:latin typeface="Comic Sans MS"/>
                <a:cs typeface="Comic Sans MS"/>
              </a:rPr>
              <a:t>H</a:t>
            </a:r>
            <a:r>
              <a:rPr sz="1600" spc="5" dirty="0">
                <a:solidFill>
                  <a:srgbClr val="231F20"/>
                </a:solidFill>
                <a:latin typeface="Comic Sans MS"/>
                <a:cs typeface="Comic Sans MS"/>
              </a:rPr>
              <a:t>e</a:t>
            </a:r>
            <a:endParaRPr sz="1600">
              <a:latin typeface="Comic Sans MS"/>
              <a:cs typeface="Comic Sans MS"/>
            </a:endParaRPr>
          </a:p>
        </p:txBody>
      </p:sp>
      <p:sp>
        <p:nvSpPr>
          <p:cNvPr id="18" name="object 49"/>
          <p:cNvSpPr/>
          <p:nvPr/>
        </p:nvSpPr>
        <p:spPr>
          <a:xfrm>
            <a:off x="8494395" y="2300162"/>
            <a:ext cx="135446" cy="136017"/>
          </a:xfrm>
          <a:custGeom>
            <a:avLst/>
            <a:gdLst/>
            <a:ahLst/>
            <a:cxnLst/>
            <a:rect l="l" t="t" r="r" b="b"/>
            <a:pathLst>
              <a:path w="150495" h="151129">
                <a:moveTo>
                  <a:pt x="74046" y="0"/>
                </a:moveTo>
                <a:lnTo>
                  <a:pt x="36300" y="10918"/>
                </a:lnTo>
                <a:lnTo>
                  <a:pt x="9678" y="40710"/>
                </a:lnTo>
                <a:lnTo>
                  <a:pt x="0" y="86028"/>
                </a:lnTo>
                <a:lnTo>
                  <a:pt x="3166" y="99342"/>
                </a:lnTo>
                <a:lnTo>
                  <a:pt x="25952" y="132195"/>
                </a:lnTo>
                <a:lnTo>
                  <a:pt x="64917" y="149491"/>
                </a:lnTo>
                <a:lnTo>
                  <a:pt x="80668" y="150705"/>
                </a:lnTo>
                <a:lnTo>
                  <a:pt x="94821" y="148229"/>
                </a:lnTo>
                <a:lnTo>
                  <a:pt x="130013" y="126823"/>
                </a:lnTo>
                <a:lnTo>
                  <a:pt x="148797" y="89967"/>
                </a:lnTo>
                <a:lnTo>
                  <a:pt x="150190" y="75473"/>
                </a:lnTo>
                <a:lnTo>
                  <a:pt x="149915" y="68991"/>
                </a:lnTo>
                <a:lnTo>
                  <a:pt x="135046" y="30173"/>
                </a:lnTo>
                <a:lnTo>
                  <a:pt x="102368" y="5342"/>
                </a:lnTo>
                <a:lnTo>
                  <a:pt x="74046" y="0"/>
                </a:lnTo>
                <a:close/>
              </a:path>
            </a:pathLst>
          </a:custGeom>
          <a:solidFill>
            <a:srgbClr val="ED1C24"/>
          </a:solidFill>
        </p:spPr>
        <p:txBody>
          <a:bodyPr wrap="square" lIns="0" tIns="0" rIns="0" bIns="0" rtlCol="0"/>
          <a:lstStyle/>
          <a:p>
            <a:endParaRPr/>
          </a:p>
        </p:txBody>
      </p:sp>
      <p:sp>
        <p:nvSpPr>
          <p:cNvPr id="19" name="object 50"/>
          <p:cNvSpPr/>
          <p:nvPr/>
        </p:nvSpPr>
        <p:spPr>
          <a:xfrm>
            <a:off x="8494401" y="2300165"/>
            <a:ext cx="135446" cy="136017"/>
          </a:xfrm>
          <a:custGeom>
            <a:avLst/>
            <a:gdLst/>
            <a:ahLst/>
            <a:cxnLst/>
            <a:rect l="l" t="t" r="r" b="b"/>
            <a:pathLst>
              <a:path w="150495" h="151129">
                <a:moveTo>
                  <a:pt x="150182" y="75467"/>
                </a:moveTo>
                <a:lnTo>
                  <a:pt x="138440" y="115902"/>
                </a:lnTo>
                <a:lnTo>
                  <a:pt x="107930" y="143242"/>
                </a:lnTo>
                <a:lnTo>
                  <a:pt x="80659" y="150698"/>
                </a:lnTo>
                <a:lnTo>
                  <a:pt x="64909" y="149483"/>
                </a:lnTo>
                <a:lnTo>
                  <a:pt x="25946" y="132187"/>
                </a:lnTo>
                <a:lnTo>
                  <a:pt x="3165" y="99331"/>
                </a:lnTo>
                <a:lnTo>
                  <a:pt x="0" y="86015"/>
                </a:lnTo>
                <a:lnTo>
                  <a:pt x="984" y="69392"/>
                </a:lnTo>
                <a:lnTo>
                  <a:pt x="16961" y="28881"/>
                </a:lnTo>
                <a:lnTo>
                  <a:pt x="47942" y="5011"/>
                </a:lnTo>
                <a:lnTo>
                  <a:pt x="74058" y="0"/>
                </a:lnTo>
                <a:lnTo>
                  <a:pt x="88702" y="1378"/>
                </a:lnTo>
                <a:lnTo>
                  <a:pt x="125799" y="20003"/>
                </a:lnTo>
                <a:lnTo>
                  <a:pt x="147354" y="54940"/>
                </a:lnTo>
                <a:lnTo>
                  <a:pt x="150182" y="75467"/>
                </a:lnTo>
                <a:close/>
              </a:path>
            </a:pathLst>
          </a:custGeom>
          <a:ln w="3985">
            <a:solidFill>
              <a:srgbClr val="231F20"/>
            </a:solidFill>
          </a:ln>
        </p:spPr>
        <p:txBody>
          <a:bodyPr wrap="square" lIns="0" tIns="0" rIns="0" bIns="0" rtlCol="0"/>
          <a:lstStyle/>
          <a:p>
            <a:endParaRPr/>
          </a:p>
        </p:txBody>
      </p:sp>
      <p:sp>
        <p:nvSpPr>
          <p:cNvPr id="20" name="object 51"/>
          <p:cNvSpPr/>
          <p:nvPr/>
        </p:nvSpPr>
        <p:spPr>
          <a:xfrm>
            <a:off x="8551001" y="2379298"/>
            <a:ext cx="135446" cy="136017"/>
          </a:xfrm>
          <a:custGeom>
            <a:avLst/>
            <a:gdLst/>
            <a:ahLst/>
            <a:cxnLst/>
            <a:rect l="l" t="t" r="r" b="b"/>
            <a:pathLst>
              <a:path w="150495" h="151129">
                <a:moveTo>
                  <a:pt x="74041" y="0"/>
                </a:moveTo>
                <a:lnTo>
                  <a:pt x="36295" y="10918"/>
                </a:lnTo>
                <a:lnTo>
                  <a:pt x="9676" y="40713"/>
                </a:lnTo>
                <a:lnTo>
                  <a:pt x="0" y="86029"/>
                </a:lnTo>
                <a:lnTo>
                  <a:pt x="3166" y="99347"/>
                </a:lnTo>
                <a:lnTo>
                  <a:pt x="25948" y="132200"/>
                </a:lnTo>
                <a:lnTo>
                  <a:pt x="64911" y="149491"/>
                </a:lnTo>
                <a:lnTo>
                  <a:pt x="80664" y="150705"/>
                </a:lnTo>
                <a:lnTo>
                  <a:pt x="94816" y="148227"/>
                </a:lnTo>
                <a:lnTo>
                  <a:pt x="130003" y="126823"/>
                </a:lnTo>
                <a:lnTo>
                  <a:pt x="148784" y="89961"/>
                </a:lnTo>
                <a:lnTo>
                  <a:pt x="150176" y="75460"/>
                </a:lnTo>
                <a:lnTo>
                  <a:pt x="149903" y="68999"/>
                </a:lnTo>
                <a:lnTo>
                  <a:pt x="135039" y="30183"/>
                </a:lnTo>
                <a:lnTo>
                  <a:pt x="102362" y="5345"/>
                </a:lnTo>
                <a:lnTo>
                  <a:pt x="74041" y="0"/>
                </a:lnTo>
                <a:close/>
              </a:path>
            </a:pathLst>
          </a:custGeom>
          <a:solidFill>
            <a:srgbClr val="00AEEF"/>
          </a:solidFill>
        </p:spPr>
        <p:txBody>
          <a:bodyPr wrap="square" lIns="0" tIns="0" rIns="0" bIns="0" rtlCol="0"/>
          <a:lstStyle/>
          <a:p>
            <a:endParaRPr/>
          </a:p>
        </p:txBody>
      </p:sp>
      <p:sp>
        <p:nvSpPr>
          <p:cNvPr id="21" name="object 52"/>
          <p:cNvSpPr/>
          <p:nvPr/>
        </p:nvSpPr>
        <p:spPr>
          <a:xfrm>
            <a:off x="8550997" y="2379298"/>
            <a:ext cx="135446" cy="136017"/>
          </a:xfrm>
          <a:custGeom>
            <a:avLst/>
            <a:gdLst/>
            <a:ahLst/>
            <a:cxnLst/>
            <a:rect l="l" t="t" r="r" b="b"/>
            <a:pathLst>
              <a:path w="150495" h="151129">
                <a:moveTo>
                  <a:pt x="150183" y="75458"/>
                </a:moveTo>
                <a:lnTo>
                  <a:pt x="138442" y="115901"/>
                </a:lnTo>
                <a:lnTo>
                  <a:pt x="107936" y="143243"/>
                </a:lnTo>
                <a:lnTo>
                  <a:pt x="80669" y="150700"/>
                </a:lnTo>
                <a:lnTo>
                  <a:pt x="64918" y="149486"/>
                </a:lnTo>
                <a:lnTo>
                  <a:pt x="25954" y="132196"/>
                </a:lnTo>
                <a:lnTo>
                  <a:pt x="3168" y="99345"/>
                </a:lnTo>
                <a:lnTo>
                  <a:pt x="0" y="86027"/>
                </a:lnTo>
                <a:lnTo>
                  <a:pt x="984" y="69406"/>
                </a:lnTo>
                <a:lnTo>
                  <a:pt x="16956" y="28893"/>
                </a:lnTo>
                <a:lnTo>
                  <a:pt x="47932" y="5017"/>
                </a:lnTo>
                <a:lnTo>
                  <a:pt x="74044" y="0"/>
                </a:lnTo>
                <a:lnTo>
                  <a:pt x="88692" y="1378"/>
                </a:lnTo>
                <a:lnTo>
                  <a:pt x="125796" y="20005"/>
                </a:lnTo>
                <a:lnTo>
                  <a:pt x="147354" y="54936"/>
                </a:lnTo>
                <a:lnTo>
                  <a:pt x="150183" y="75458"/>
                </a:lnTo>
                <a:close/>
              </a:path>
            </a:pathLst>
          </a:custGeom>
          <a:ln w="3985">
            <a:solidFill>
              <a:srgbClr val="231F20"/>
            </a:solidFill>
          </a:ln>
        </p:spPr>
        <p:txBody>
          <a:bodyPr wrap="square" lIns="0" tIns="0" rIns="0" bIns="0" rtlCol="0"/>
          <a:lstStyle/>
          <a:p>
            <a:endParaRPr/>
          </a:p>
        </p:txBody>
      </p:sp>
      <p:sp>
        <p:nvSpPr>
          <p:cNvPr id="22" name="object 53"/>
          <p:cNvSpPr/>
          <p:nvPr/>
        </p:nvSpPr>
        <p:spPr>
          <a:xfrm>
            <a:off x="9541409" y="2673674"/>
            <a:ext cx="135446" cy="136017"/>
          </a:xfrm>
          <a:custGeom>
            <a:avLst/>
            <a:gdLst/>
            <a:ahLst/>
            <a:cxnLst/>
            <a:rect l="l" t="t" r="r" b="b"/>
            <a:pathLst>
              <a:path w="150495" h="151129">
                <a:moveTo>
                  <a:pt x="74061" y="0"/>
                </a:moveTo>
                <a:lnTo>
                  <a:pt x="36312" y="10908"/>
                </a:lnTo>
                <a:lnTo>
                  <a:pt x="9683" y="40696"/>
                </a:lnTo>
                <a:lnTo>
                  <a:pt x="0" y="86008"/>
                </a:lnTo>
                <a:lnTo>
                  <a:pt x="3165" y="99323"/>
                </a:lnTo>
                <a:lnTo>
                  <a:pt x="25948" y="132180"/>
                </a:lnTo>
                <a:lnTo>
                  <a:pt x="64909" y="149478"/>
                </a:lnTo>
                <a:lnTo>
                  <a:pt x="80658" y="150693"/>
                </a:lnTo>
                <a:lnTo>
                  <a:pt x="94814" y="148216"/>
                </a:lnTo>
                <a:lnTo>
                  <a:pt x="130006" y="126811"/>
                </a:lnTo>
                <a:lnTo>
                  <a:pt x="148786" y="89954"/>
                </a:lnTo>
                <a:lnTo>
                  <a:pt x="150178" y="75460"/>
                </a:lnTo>
                <a:lnTo>
                  <a:pt x="149906" y="69011"/>
                </a:lnTo>
                <a:lnTo>
                  <a:pt x="135051" y="30185"/>
                </a:lnTo>
                <a:lnTo>
                  <a:pt x="102381" y="5345"/>
                </a:lnTo>
                <a:lnTo>
                  <a:pt x="74061" y="0"/>
                </a:lnTo>
                <a:close/>
              </a:path>
            </a:pathLst>
          </a:custGeom>
          <a:solidFill>
            <a:srgbClr val="00AEEF"/>
          </a:solidFill>
        </p:spPr>
        <p:txBody>
          <a:bodyPr wrap="square" lIns="0" tIns="0" rIns="0" bIns="0" rtlCol="0"/>
          <a:lstStyle/>
          <a:p>
            <a:endParaRPr/>
          </a:p>
        </p:txBody>
      </p:sp>
      <p:sp>
        <p:nvSpPr>
          <p:cNvPr id="23" name="object 54"/>
          <p:cNvSpPr/>
          <p:nvPr/>
        </p:nvSpPr>
        <p:spPr>
          <a:xfrm>
            <a:off x="9541405" y="2673675"/>
            <a:ext cx="135446" cy="136017"/>
          </a:xfrm>
          <a:custGeom>
            <a:avLst/>
            <a:gdLst/>
            <a:ahLst/>
            <a:cxnLst/>
            <a:rect l="l" t="t" r="r" b="b"/>
            <a:pathLst>
              <a:path w="150495" h="151129">
                <a:moveTo>
                  <a:pt x="150181" y="75458"/>
                </a:moveTo>
                <a:lnTo>
                  <a:pt x="138443" y="115892"/>
                </a:lnTo>
                <a:lnTo>
                  <a:pt x="107937" y="143234"/>
                </a:lnTo>
                <a:lnTo>
                  <a:pt x="80662" y="150691"/>
                </a:lnTo>
                <a:lnTo>
                  <a:pt x="64914" y="149476"/>
                </a:lnTo>
                <a:lnTo>
                  <a:pt x="25953" y="132181"/>
                </a:lnTo>
                <a:lnTo>
                  <a:pt x="3166" y="99327"/>
                </a:lnTo>
                <a:lnTo>
                  <a:pt x="0" y="86011"/>
                </a:lnTo>
                <a:lnTo>
                  <a:pt x="985" y="69389"/>
                </a:lnTo>
                <a:lnTo>
                  <a:pt x="16965" y="28880"/>
                </a:lnTo>
                <a:lnTo>
                  <a:pt x="47947" y="5011"/>
                </a:lnTo>
                <a:lnTo>
                  <a:pt x="74059" y="0"/>
                </a:lnTo>
                <a:lnTo>
                  <a:pt x="88707" y="1378"/>
                </a:lnTo>
                <a:lnTo>
                  <a:pt x="125807" y="20006"/>
                </a:lnTo>
                <a:lnTo>
                  <a:pt x="147356" y="54943"/>
                </a:lnTo>
                <a:lnTo>
                  <a:pt x="150181" y="75458"/>
                </a:lnTo>
                <a:close/>
              </a:path>
            </a:pathLst>
          </a:custGeom>
          <a:ln w="3985">
            <a:solidFill>
              <a:srgbClr val="231F20"/>
            </a:solidFill>
          </a:ln>
        </p:spPr>
        <p:txBody>
          <a:bodyPr wrap="square" lIns="0" tIns="0" rIns="0" bIns="0" rtlCol="0"/>
          <a:lstStyle/>
          <a:p>
            <a:endParaRPr/>
          </a:p>
        </p:txBody>
      </p:sp>
      <p:sp>
        <p:nvSpPr>
          <p:cNvPr id="24" name="object 55"/>
          <p:cNvSpPr/>
          <p:nvPr/>
        </p:nvSpPr>
        <p:spPr>
          <a:xfrm>
            <a:off x="9643275" y="2684994"/>
            <a:ext cx="135446" cy="136017"/>
          </a:xfrm>
          <a:custGeom>
            <a:avLst/>
            <a:gdLst/>
            <a:ahLst/>
            <a:cxnLst/>
            <a:rect l="l" t="t" r="r" b="b"/>
            <a:pathLst>
              <a:path w="150495" h="151129">
                <a:moveTo>
                  <a:pt x="74047" y="0"/>
                </a:moveTo>
                <a:lnTo>
                  <a:pt x="36305" y="10917"/>
                </a:lnTo>
                <a:lnTo>
                  <a:pt x="9680" y="40708"/>
                </a:lnTo>
                <a:lnTo>
                  <a:pt x="0" y="86025"/>
                </a:lnTo>
                <a:lnTo>
                  <a:pt x="3169" y="99338"/>
                </a:lnTo>
                <a:lnTo>
                  <a:pt x="25959" y="132192"/>
                </a:lnTo>
                <a:lnTo>
                  <a:pt x="64920" y="149490"/>
                </a:lnTo>
                <a:lnTo>
                  <a:pt x="80666" y="150705"/>
                </a:lnTo>
                <a:lnTo>
                  <a:pt x="94819" y="148228"/>
                </a:lnTo>
                <a:lnTo>
                  <a:pt x="130005" y="126817"/>
                </a:lnTo>
                <a:lnTo>
                  <a:pt x="148784" y="89955"/>
                </a:lnTo>
                <a:lnTo>
                  <a:pt x="150175" y="75460"/>
                </a:lnTo>
                <a:lnTo>
                  <a:pt x="149903" y="69002"/>
                </a:lnTo>
                <a:lnTo>
                  <a:pt x="135044" y="30180"/>
                </a:lnTo>
                <a:lnTo>
                  <a:pt x="102371" y="5344"/>
                </a:lnTo>
                <a:lnTo>
                  <a:pt x="74047" y="0"/>
                </a:lnTo>
                <a:close/>
              </a:path>
            </a:pathLst>
          </a:custGeom>
          <a:solidFill>
            <a:srgbClr val="ED1C24"/>
          </a:solidFill>
        </p:spPr>
        <p:txBody>
          <a:bodyPr wrap="square" lIns="0" tIns="0" rIns="0" bIns="0" rtlCol="0"/>
          <a:lstStyle/>
          <a:p>
            <a:endParaRPr/>
          </a:p>
        </p:txBody>
      </p:sp>
      <p:sp>
        <p:nvSpPr>
          <p:cNvPr id="25" name="object 56"/>
          <p:cNvSpPr/>
          <p:nvPr/>
        </p:nvSpPr>
        <p:spPr>
          <a:xfrm>
            <a:off x="9643272" y="2684995"/>
            <a:ext cx="135446" cy="136017"/>
          </a:xfrm>
          <a:custGeom>
            <a:avLst/>
            <a:gdLst/>
            <a:ahLst/>
            <a:cxnLst/>
            <a:rect l="l" t="t" r="r" b="b"/>
            <a:pathLst>
              <a:path w="150495" h="151129">
                <a:moveTo>
                  <a:pt x="150182" y="75458"/>
                </a:moveTo>
                <a:lnTo>
                  <a:pt x="138444" y="115895"/>
                </a:lnTo>
                <a:lnTo>
                  <a:pt x="107940" y="143241"/>
                </a:lnTo>
                <a:lnTo>
                  <a:pt x="80670" y="150700"/>
                </a:lnTo>
                <a:lnTo>
                  <a:pt x="64924" y="149485"/>
                </a:lnTo>
                <a:lnTo>
                  <a:pt x="25961" y="132190"/>
                </a:lnTo>
                <a:lnTo>
                  <a:pt x="3169" y="99339"/>
                </a:lnTo>
                <a:lnTo>
                  <a:pt x="0" y="86025"/>
                </a:lnTo>
                <a:lnTo>
                  <a:pt x="984" y="69402"/>
                </a:lnTo>
                <a:lnTo>
                  <a:pt x="16961" y="28889"/>
                </a:lnTo>
                <a:lnTo>
                  <a:pt x="47940" y="5016"/>
                </a:lnTo>
                <a:lnTo>
                  <a:pt x="74047" y="0"/>
                </a:lnTo>
                <a:lnTo>
                  <a:pt x="88697" y="1378"/>
                </a:lnTo>
                <a:lnTo>
                  <a:pt x="125802" y="20002"/>
                </a:lnTo>
                <a:lnTo>
                  <a:pt x="147355" y="54935"/>
                </a:lnTo>
                <a:lnTo>
                  <a:pt x="150182" y="75458"/>
                </a:lnTo>
                <a:close/>
              </a:path>
            </a:pathLst>
          </a:custGeom>
          <a:ln w="3985">
            <a:solidFill>
              <a:srgbClr val="231F20"/>
            </a:solidFill>
          </a:ln>
        </p:spPr>
        <p:txBody>
          <a:bodyPr wrap="square" lIns="0" tIns="0" rIns="0" bIns="0" rtlCol="0"/>
          <a:lstStyle/>
          <a:p>
            <a:endParaRPr/>
          </a:p>
        </p:txBody>
      </p:sp>
      <p:sp>
        <p:nvSpPr>
          <p:cNvPr id="26" name="object 57"/>
          <p:cNvSpPr/>
          <p:nvPr/>
        </p:nvSpPr>
        <p:spPr>
          <a:xfrm>
            <a:off x="9699874" y="2764111"/>
            <a:ext cx="135446" cy="136017"/>
          </a:xfrm>
          <a:custGeom>
            <a:avLst/>
            <a:gdLst/>
            <a:ahLst/>
            <a:cxnLst/>
            <a:rect l="l" t="t" r="r" b="b"/>
            <a:pathLst>
              <a:path w="150495" h="151129">
                <a:moveTo>
                  <a:pt x="74037" y="0"/>
                </a:moveTo>
                <a:lnTo>
                  <a:pt x="36298" y="10922"/>
                </a:lnTo>
                <a:lnTo>
                  <a:pt x="9678" y="40721"/>
                </a:lnTo>
                <a:lnTo>
                  <a:pt x="0" y="86032"/>
                </a:lnTo>
                <a:lnTo>
                  <a:pt x="3167" y="99352"/>
                </a:lnTo>
                <a:lnTo>
                  <a:pt x="25953" y="132205"/>
                </a:lnTo>
                <a:lnTo>
                  <a:pt x="64916" y="149491"/>
                </a:lnTo>
                <a:lnTo>
                  <a:pt x="80665" y="150705"/>
                </a:lnTo>
                <a:lnTo>
                  <a:pt x="94820" y="148228"/>
                </a:lnTo>
                <a:lnTo>
                  <a:pt x="130007" y="126828"/>
                </a:lnTo>
                <a:lnTo>
                  <a:pt x="148784" y="89964"/>
                </a:lnTo>
                <a:lnTo>
                  <a:pt x="150176" y="75460"/>
                </a:lnTo>
                <a:lnTo>
                  <a:pt x="149903" y="68998"/>
                </a:lnTo>
                <a:lnTo>
                  <a:pt x="135041" y="30187"/>
                </a:lnTo>
                <a:lnTo>
                  <a:pt x="102365" y="5346"/>
                </a:lnTo>
                <a:lnTo>
                  <a:pt x="74037" y="0"/>
                </a:lnTo>
                <a:close/>
              </a:path>
            </a:pathLst>
          </a:custGeom>
          <a:solidFill>
            <a:srgbClr val="00AEEF"/>
          </a:solidFill>
        </p:spPr>
        <p:txBody>
          <a:bodyPr wrap="square" lIns="0" tIns="0" rIns="0" bIns="0" rtlCol="0"/>
          <a:lstStyle/>
          <a:p>
            <a:endParaRPr/>
          </a:p>
        </p:txBody>
      </p:sp>
      <p:sp>
        <p:nvSpPr>
          <p:cNvPr id="27" name="object 58"/>
          <p:cNvSpPr/>
          <p:nvPr/>
        </p:nvSpPr>
        <p:spPr>
          <a:xfrm>
            <a:off x="9699870" y="2764111"/>
            <a:ext cx="135446" cy="136017"/>
          </a:xfrm>
          <a:custGeom>
            <a:avLst/>
            <a:gdLst/>
            <a:ahLst/>
            <a:cxnLst/>
            <a:rect l="l" t="t" r="r" b="b"/>
            <a:pathLst>
              <a:path w="150495" h="151129">
                <a:moveTo>
                  <a:pt x="150182" y="75458"/>
                </a:moveTo>
                <a:lnTo>
                  <a:pt x="138444" y="115905"/>
                </a:lnTo>
                <a:lnTo>
                  <a:pt x="107941" y="143245"/>
                </a:lnTo>
                <a:lnTo>
                  <a:pt x="80670" y="150700"/>
                </a:lnTo>
                <a:lnTo>
                  <a:pt x="64921" y="149486"/>
                </a:lnTo>
                <a:lnTo>
                  <a:pt x="25958" y="132199"/>
                </a:lnTo>
                <a:lnTo>
                  <a:pt x="3168" y="99349"/>
                </a:lnTo>
                <a:lnTo>
                  <a:pt x="0" y="86030"/>
                </a:lnTo>
                <a:lnTo>
                  <a:pt x="984" y="69411"/>
                </a:lnTo>
                <a:lnTo>
                  <a:pt x="16958" y="28898"/>
                </a:lnTo>
                <a:lnTo>
                  <a:pt x="47933" y="5019"/>
                </a:lnTo>
                <a:lnTo>
                  <a:pt x="74041" y="0"/>
                </a:lnTo>
                <a:lnTo>
                  <a:pt x="88693" y="1379"/>
                </a:lnTo>
                <a:lnTo>
                  <a:pt x="125799" y="20007"/>
                </a:lnTo>
                <a:lnTo>
                  <a:pt x="147354" y="54937"/>
                </a:lnTo>
                <a:lnTo>
                  <a:pt x="150182" y="75458"/>
                </a:lnTo>
                <a:close/>
              </a:path>
            </a:pathLst>
          </a:custGeom>
          <a:ln w="3985">
            <a:solidFill>
              <a:srgbClr val="231F20"/>
            </a:solidFill>
          </a:ln>
        </p:spPr>
        <p:txBody>
          <a:bodyPr wrap="square" lIns="0" tIns="0" rIns="0" bIns="0" rtlCol="0"/>
          <a:lstStyle/>
          <a:p>
            <a:endParaRPr/>
          </a:p>
        </p:txBody>
      </p:sp>
      <p:sp>
        <p:nvSpPr>
          <p:cNvPr id="28" name="object 59"/>
          <p:cNvSpPr/>
          <p:nvPr/>
        </p:nvSpPr>
        <p:spPr>
          <a:xfrm>
            <a:off x="9575355" y="2752908"/>
            <a:ext cx="135446" cy="136017"/>
          </a:xfrm>
          <a:custGeom>
            <a:avLst/>
            <a:gdLst/>
            <a:ahLst/>
            <a:cxnLst/>
            <a:rect l="l" t="t" r="r" b="b"/>
            <a:pathLst>
              <a:path w="150495" h="151129">
                <a:moveTo>
                  <a:pt x="74044" y="0"/>
                </a:moveTo>
                <a:lnTo>
                  <a:pt x="36305" y="10921"/>
                </a:lnTo>
                <a:lnTo>
                  <a:pt x="9680" y="40717"/>
                </a:lnTo>
                <a:lnTo>
                  <a:pt x="0" y="86030"/>
                </a:lnTo>
                <a:lnTo>
                  <a:pt x="3168" y="99343"/>
                </a:lnTo>
                <a:lnTo>
                  <a:pt x="25957" y="132195"/>
                </a:lnTo>
                <a:lnTo>
                  <a:pt x="64921" y="149491"/>
                </a:lnTo>
                <a:lnTo>
                  <a:pt x="80669" y="150705"/>
                </a:lnTo>
                <a:lnTo>
                  <a:pt x="94825" y="148229"/>
                </a:lnTo>
                <a:lnTo>
                  <a:pt x="130017" y="126823"/>
                </a:lnTo>
                <a:lnTo>
                  <a:pt x="148798" y="89967"/>
                </a:lnTo>
                <a:lnTo>
                  <a:pt x="150189" y="75473"/>
                </a:lnTo>
                <a:lnTo>
                  <a:pt x="149915" y="68992"/>
                </a:lnTo>
                <a:lnTo>
                  <a:pt x="135049" y="30178"/>
                </a:lnTo>
                <a:lnTo>
                  <a:pt x="102372" y="5343"/>
                </a:lnTo>
                <a:lnTo>
                  <a:pt x="74044" y="0"/>
                </a:lnTo>
                <a:close/>
              </a:path>
            </a:pathLst>
          </a:custGeom>
          <a:solidFill>
            <a:srgbClr val="ED1C24"/>
          </a:solidFill>
        </p:spPr>
        <p:txBody>
          <a:bodyPr wrap="square" lIns="0" tIns="0" rIns="0" bIns="0" rtlCol="0"/>
          <a:lstStyle/>
          <a:p>
            <a:endParaRPr/>
          </a:p>
        </p:txBody>
      </p:sp>
      <p:sp>
        <p:nvSpPr>
          <p:cNvPr id="29" name="object 60"/>
          <p:cNvSpPr/>
          <p:nvPr/>
        </p:nvSpPr>
        <p:spPr>
          <a:xfrm>
            <a:off x="9575360" y="2752910"/>
            <a:ext cx="135446" cy="136017"/>
          </a:xfrm>
          <a:custGeom>
            <a:avLst/>
            <a:gdLst/>
            <a:ahLst/>
            <a:cxnLst/>
            <a:rect l="l" t="t" r="r" b="b"/>
            <a:pathLst>
              <a:path w="150495" h="151129">
                <a:moveTo>
                  <a:pt x="150184" y="75470"/>
                </a:moveTo>
                <a:lnTo>
                  <a:pt x="138445" y="115902"/>
                </a:lnTo>
                <a:lnTo>
                  <a:pt x="107938" y="143243"/>
                </a:lnTo>
                <a:lnTo>
                  <a:pt x="80662" y="150700"/>
                </a:lnTo>
                <a:lnTo>
                  <a:pt x="64914" y="149485"/>
                </a:lnTo>
                <a:lnTo>
                  <a:pt x="25952" y="132189"/>
                </a:lnTo>
                <a:lnTo>
                  <a:pt x="3166" y="99336"/>
                </a:lnTo>
                <a:lnTo>
                  <a:pt x="0" y="86020"/>
                </a:lnTo>
                <a:lnTo>
                  <a:pt x="985" y="69399"/>
                </a:lnTo>
                <a:lnTo>
                  <a:pt x="16963" y="28888"/>
                </a:lnTo>
                <a:lnTo>
                  <a:pt x="47943" y="5014"/>
                </a:lnTo>
                <a:lnTo>
                  <a:pt x="74051" y="0"/>
                </a:lnTo>
                <a:lnTo>
                  <a:pt x="88700" y="1378"/>
                </a:lnTo>
                <a:lnTo>
                  <a:pt x="125802" y="20005"/>
                </a:lnTo>
                <a:lnTo>
                  <a:pt x="147355" y="54939"/>
                </a:lnTo>
                <a:lnTo>
                  <a:pt x="150184" y="75470"/>
                </a:lnTo>
                <a:close/>
              </a:path>
            </a:pathLst>
          </a:custGeom>
          <a:ln w="3985">
            <a:solidFill>
              <a:srgbClr val="231F20"/>
            </a:solidFill>
          </a:ln>
        </p:spPr>
        <p:txBody>
          <a:bodyPr wrap="square" lIns="0" tIns="0" rIns="0" bIns="0" rtlCol="0"/>
          <a:lstStyle/>
          <a:p>
            <a:endParaRPr/>
          </a:p>
        </p:txBody>
      </p:sp>
      <p:sp>
        <p:nvSpPr>
          <p:cNvPr id="30" name="object 61"/>
          <p:cNvSpPr/>
          <p:nvPr/>
        </p:nvSpPr>
        <p:spPr>
          <a:xfrm>
            <a:off x="7769326" y="2051020"/>
            <a:ext cx="622935" cy="294323"/>
          </a:xfrm>
          <a:custGeom>
            <a:avLst/>
            <a:gdLst/>
            <a:ahLst/>
            <a:cxnLst/>
            <a:rect l="l" t="t" r="r" b="b"/>
            <a:pathLst>
              <a:path w="692150" h="327025">
                <a:moveTo>
                  <a:pt x="0" y="0"/>
                </a:moveTo>
                <a:lnTo>
                  <a:pt x="5014" y="2370"/>
                </a:lnTo>
                <a:lnTo>
                  <a:pt x="19367" y="9156"/>
                </a:lnTo>
                <a:lnTo>
                  <a:pt x="42021" y="19866"/>
                </a:lnTo>
                <a:lnTo>
                  <a:pt x="71938" y="34010"/>
                </a:lnTo>
                <a:lnTo>
                  <a:pt x="108080" y="51096"/>
                </a:lnTo>
                <a:lnTo>
                  <a:pt x="149410" y="70636"/>
                </a:lnTo>
                <a:lnTo>
                  <a:pt x="194890" y="92137"/>
                </a:lnTo>
                <a:lnTo>
                  <a:pt x="243483" y="115110"/>
                </a:lnTo>
                <a:lnTo>
                  <a:pt x="294151" y="139064"/>
                </a:lnTo>
                <a:lnTo>
                  <a:pt x="345857" y="163509"/>
                </a:lnTo>
                <a:lnTo>
                  <a:pt x="397562" y="187954"/>
                </a:lnTo>
                <a:lnTo>
                  <a:pt x="448230" y="211908"/>
                </a:lnTo>
                <a:lnTo>
                  <a:pt x="496823" y="234881"/>
                </a:lnTo>
                <a:lnTo>
                  <a:pt x="542303" y="256383"/>
                </a:lnTo>
                <a:lnTo>
                  <a:pt x="583633" y="275922"/>
                </a:lnTo>
                <a:lnTo>
                  <a:pt x="619775" y="293009"/>
                </a:lnTo>
                <a:lnTo>
                  <a:pt x="649692" y="307152"/>
                </a:lnTo>
                <a:lnTo>
                  <a:pt x="672346" y="317862"/>
                </a:lnTo>
                <a:lnTo>
                  <a:pt x="686699" y="324648"/>
                </a:lnTo>
                <a:lnTo>
                  <a:pt x="691714" y="327019"/>
                </a:lnTo>
              </a:path>
            </a:pathLst>
          </a:custGeom>
          <a:ln w="15248">
            <a:solidFill>
              <a:srgbClr val="231F20"/>
            </a:solidFill>
          </a:ln>
        </p:spPr>
        <p:txBody>
          <a:bodyPr wrap="square" lIns="0" tIns="0" rIns="0" bIns="0" rtlCol="0"/>
          <a:lstStyle/>
          <a:p>
            <a:endParaRPr/>
          </a:p>
        </p:txBody>
      </p:sp>
      <p:sp>
        <p:nvSpPr>
          <p:cNvPr id="31" name="object 62"/>
          <p:cNvSpPr/>
          <p:nvPr/>
        </p:nvSpPr>
        <p:spPr>
          <a:xfrm>
            <a:off x="8494397" y="3092566"/>
            <a:ext cx="135446" cy="136017"/>
          </a:xfrm>
          <a:custGeom>
            <a:avLst/>
            <a:gdLst/>
            <a:ahLst/>
            <a:cxnLst/>
            <a:rect l="l" t="t" r="r" b="b"/>
            <a:pathLst>
              <a:path w="150495" h="151129">
                <a:moveTo>
                  <a:pt x="74037" y="0"/>
                </a:moveTo>
                <a:lnTo>
                  <a:pt x="36294" y="10920"/>
                </a:lnTo>
                <a:lnTo>
                  <a:pt x="9675" y="40714"/>
                </a:lnTo>
                <a:lnTo>
                  <a:pt x="0" y="86035"/>
                </a:lnTo>
                <a:lnTo>
                  <a:pt x="3169" y="99349"/>
                </a:lnTo>
                <a:lnTo>
                  <a:pt x="25957" y="132198"/>
                </a:lnTo>
                <a:lnTo>
                  <a:pt x="64923" y="149490"/>
                </a:lnTo>
                <a:lnTo>
                  <a:pt x="80675" y="150704"/>
                </a:lnTo>
                <a:lnTo>
                  <a:pt x="94827" y="148226"/>
                </a:lnTo>
                <a:lnTo>
                  <a:pt x="130014" y="126818"/>
                </a:lnTo>
                <a:lnTo>
                  <a:pt x="148795" y="89957"/>
                </a:lnTo>
                <a:lnTo>
                  <a:pt x="150187" y="75460"/>
                </a:lnTo>
                <a:lnTo>
                  <a:pt x="149913" y="68985"/>
                </a:lnTo>
                <a:lnTo>
                  <a:pt x="135045" y="30172"/>
                </a:lnTo>
                <a:lnTo>
                  <a:pt x="102364" y="5342"/>
                </a:lnTo>
                <a:lnTo>
                  <a:pt x="74037" y="0"/>
                </a:lnTo>
                <a:close/>
              </a:path>
            </a:pathLst>
          </a:custGeom>
          <a:solidFill>
            <a:srgbClr val="ED1C24"/>
          </a:solidFill>
        </p:spPr>
        <p:txBody>
          <a:bodyPr wrap="square" lIns="0" tIns="0" rIns="0" bIns="0" rtlCol="0"/>
          <a:lstStyle/>
          <a:p>
            <a:endParaRPr/>
          </a:p>
        </p:txBody>
      </p:sp>
      <p:sp>
        <p:nvSpPr>
          <p:cNvPr id="32" name="object 63"/>
          <p:cNvSpPr/>
          <p:nvPr/>
        </p:nvSpPr>
        <p:spPr>
          <a:xfrm>
            <a:off x="8494403" y="3092567"/>
            <a:ext cx="135446" cy="136017"/>
          </a:xfrm>
          <a:custGeom>
            <a:avLst/>
            <a:gdLst/>
            <a:ahLst/>
            <a:cxnLst/>
            <a:rect l="l" t="t" r="r" b="b"/>
            <a:pathLst>
              <a:path w="150495" h="151129">
                <a:moveTo>
                  <a:pt x="150180" y="75458"/>
                </a:moveTo>
                <a:lnTo>
                  <a:pt x="138439" y="115896"/>
                </a:lnTo>
                <a:lnTo>
                  <a:pt x="107933" y="143239"/>
                </a:lnTo>
                <a:lnTo>
                  <a:pt x="80664" y="150697"/>
                </a:lnTo>
                <a:lnTo>
                  <a:pt x="64913" y="149482"/>
                </a:lnTo>
                <a:lnTo>
                  <a:pt x="25950" y="132188"/>
                </a:lnTo>
                <a:lnTo>
                  <a:pt x="3166" y="99335"/>
                </a:lnTo>
                <a:lnTo>
                  <a:pt x="0" y="86019"/>
                </a:lnTo>
                <a:lnTo>
                  <a:pt x="984" y="69393"/>
                </a:lnTo>
                <a:lnTo>
                  <a:pt x="16958" y="28879"/>
                </a:lnTo>
                <a:lnTo>
                  <a:pt x="47937" y="5012"/>
                </a:lnTo>
                <a:lnTo>
                  <a:pt x="74052" y="0"/>
                </a:lnTo>
                <a:lnTo>
                  <a:pt x="88697" y="1378"/>
                </a:lnTo>
                <a:lnTo>
                  <a:pt x="125798" y="20000"/>
                </a:lnTo>
                <a:lnTo>
                  <a:pt x="147353" y="54934"/>
                </a:lnTo>
                <a:lnTo>
                  <a:pt x="150180" y="75458"/>
                </a:lnTo>
                <a:close/>
              </a:path>
            </a:pathLst>
          </a:custGeom>
          <a:ln w="3985">
            <a:solidFill>
              <a:srgbClr val="231F20"/>
            </a:solidFill>
          </a:ln>
        </p:spPr>
        <p:txBody>
          <a:bodyPr wrap="square" lIns="0" tIns="0" rIns="0" bIns="0" rtlCol="0"/>
          <a:lstStyle/>
          <a:p>
            <a:endParaRPr/>
          </a:p>
        </p:txBody>
      </p:sp>
      <p:sp>
        <p:nvSpPr>
          <p:cNvPr id="33" name="object 64"/>
          <p:cNvSpPr/>
          <p:nvPr/>
        </p:nvSpPr>
        <p:spPr>
          <a:xfrm>
            <a:off x="8551000" y="3171688"/>
            <a:ext cx="135446" cy="136017"/>
          </a:xfrm>
          <a:custGeom>
            <a:avLst/>
            <a:gdLst/>
            <a:ahLst/>
            <a:cxnLst/>
            <a:rect l="l" t="t" r="r" b="b"/>
            <a:pathLst>
              <a:path w="150495" h="151129">
                <a:moveTo>
                  <a:pt x="74048" y="0"/>
                </a:moveTo>
                <a:lnTo>
                  <a:pt x="36299" y="10916"/>
                </a:lnTo>
                <a:lnTo>
                  <a:pt x="9678" y="40711"/>
                </a:lnTo>
                <a:lnTo>
                  <a:pt x="0" y="86025"/>
                </a:lnTo>
                <a:lnTo>
                  <a:pt x="3164" y="99345"/>
                </a:lnTo>
                <a:lnTo>
                  <a:pt x="25942" y="132200"/>
                </a:lnTo>
                <a:lnTo>
                  <a:pt x="64905" y="149491"/>
                </a:lnTo>
                <a:lnTo>
                  <a:pt x="80657" y="150706"/>
                </a:lnTo>
                <a:lnTo>
                  <a:pt x="94810" y="148231"/>
                </a:lnTo>
                <a:lnTo>
                  <a:pt x="130002" y="126833"/>
                </a:lnTo>
                <a:lnTo>
                  <a:pt x="148786" y="89974"/>
                </a:lnTo>
                <a:lnTo>
                  <a:pt x="150178" y="75473"/>
                </a:lnTo>
                <a:lnTo>
                  <a:pt x="149905" y="69003"/>
                </a:lnTo>
                <a:lnTo>
                  <a:pt x="135039" y="30183"/>
                </a:lnTo>
                <a:lnTo>
                  <a:pt x="102365" y="5345"/>
                </a:lnTo>
                <a:lnTo>
                  <a:pt x="74048" y="0"/>
                </a:lnTo>
                <a:close/>
              </a:path>
            </a:pathLst>
          </a:custGeom>
          <a:solidFill>
            <a:srgbClr val="00AEEF"/>
          </a:solidFill>
        </p:spPr>
        <p:txBody>
          <a:bodyPr wrap="square" lIns="0" tIns="0" rIns="0" bIns="0" rtlCol="0"/>
          <a:lstStyle/>
          <a:p>
            <a:endParaRPr/>
          </a:p>
        </p:txBody>
      </p:sp>
      <p:sp>
        <p:nvSpPr>
          <p:cNvPr id="34" name="object 65"/>
          <p:cNvSpPr/>
          <p:nvPr/>
        </p:nvSpPr>
        <p:spPr>
          <a:xfrm>
            <a:off x="8550995" y="3171691"/>
            <a:ext cx="135446" cy="136017"/>
          </a:xfrm>
          <a:custGeom>
            <a:avLst/>
            <a:gdLst/>
            <a:ahLst/>
            <a:cxnLst/>
            <a:rect l="l" t="t" r="r" b="b"/>
            <a:pathLst>
              <a:path w="150495" h="151129">
                <a:moveTo>
                  <a:pt x="150185" y="75467"/>
                </a:moveTo>
                <a:lnTo>
                  <a:pt x="138442" y="115909"/>
                </a:lnTo>
                <a:lnTo>
                  <a:pt x="107933" y="143245"/>
                </a:lnTo>
                <a:lnTo>
                  <a:pt x="80662" y="150698"/>
                </a:lnTo>
                <a:lnTo>
                  <a:pt x="64911" y="149483"/>
                </a:lnTo>
                <a:lnTo>
                  <a:pt x="25948" y="132192"/>
                </a:lnTo>
                <a:lnTo>
                  <a:pt x="3165" y="99339"/>
                </a:lnTo>
                <a:lnTo>
                  <a:pt x="0" y="86020"/>
                </a:lnTo>
                <a:lnTo>
                  <a:pt x="984" y="69399"/>
                </a:lnTo>
                <a:lnTo>
                  <a:pt x="16960" y="28888"/>
                </a:lnTo>
                <a:lnTo>
                  <a:pt x="47939" y="5014"/>
                </a:lnTo>
                <a:lnTo>
                  <a:pt x="74054" y="0"/>
                </a:lnTo>
                <a:lnTo>
                  <a:pt x="88699" y="1378"/>
                </a:lnTo>
                <a:lnTo>
                  <a:pt x="125799" y="20004"/>
                </a:lnTo>
                <a:lnTo>
                  <a:pt x="147356" y="54939"/>
                </a:lnTo>
                <a:lnTo>
                  <a:pt x="150185" y="75467"/>
                </a:lnTo>
                <a:close/>
              </a:path>
            </a:pathLst>
          </a:custGeom>
          <a:ln w="3985">
            <a:solidFill>
              <a:srgbClr val="231F20"/>
            </a:solidFill>
          </a:ln>
        </p:spPr>
        <p:txBody>
          <a:bodyPr wrap="square" lIns="0" tIns="0" rIns="0" bIns="0" rtlCol="0"/>
          <a:lstStyle/>
          <a:p>
            <a:endParaRPr/>
          </a:p>
        </p:txBody>
      </p:sp>
      <p:sp>
        <p:nvSpPr>
          <p:cNvPr id="35" name="object 66"/>
          <p:cNvSpPr txBox="1"/>
          <p:nvPr/>
        </p:nvSpPr>
        <p:spPr>
          <a:xfrm>
            <a:off x="8353271" y="3264869"/>
            <a:ext cx="170307" cy="246221"/>
          </a:xfrm>
          <a:prstGeom prst="rect">
            <a:avLst/>
          </a:prstGeom>
        </p:spPr>
        <p:txBody>
          <a:bodyPr vert="horz" wrap="square" lIns="0" tIns="0" rIns="0" bIns="0" rtlCol="0">
            <a:spAutoFit/>
          </a:bodyPr>
          <a:lstStyle/>
          <a:p>
            <a:pPr marL="11430"/>
            <a:r>
              <a:rPr sz="1600" spc="9" dirty="0">
                <a:solidFill>
                  <a:srgbClr val="231F20"/>
                </a:solidFill>
                <a:latin typeface="Comic Sans MS"/>
                <a:cs typeface="Comic Sans MS"/>
              </a:rPr>
              <a:t>D</a:t>
            </a:r>
            <a:endParaRPr sz="1600">
              <a:latin typeface="Comic Sans MS"/>
              <a:cs typeface="Comic Sans MS"/>
            </a:endParaRPr>
          </a:p>
        </p:txBody>
      </p:sp>
      <p:sp>
        <p:nvSpPr>
          <p:cNvPr id="36" name="object 67"/>
          <p:cNvSpPr/>
          <p:nvPr/>
        </p:nvSpPr>
        <p:spPr>
          <a:xfrm>
            <a:off x="7769326" y="2464200"/>
            <a:ext cx="622935" cy="294323"/>
          </a:xfrm>
          <a:custGeom>
            <a:avLst/>
            <a:gdLst/>
            <a:ahLst/>
            <a:cxnLst/>
            <a:rect l="l" t="t" r="r" b="b"/>
            <a:pathLst>
              <a:path w="692150" h="327025">
                <a:moveTo>
                  <a:pt x="0" y="327019"/>
                </a:moveTo>
                <a:lnTo>
                  <a:pt x="5014" y="324648"/>
                </a:lnTo>
                <a:lnTo>
                  <a:pt x="19367" y="317862"/>
                </a:lnTo>
                <a:lnTo>
                  <a:pt x="42021" y="307152"/>
                </a:lnTo>
                <a:lnTo>
                  <a:pt x="71938" y="293009"/>
                </a:lnTo>
                <a:lnTo>
                  <a:pt x="108080" y="275922"/>
                </a:lnTo>
                <a:lnTo>
                  <a:pt x="149410" y="256383"/>
                </a:lnTo>
                <a:lnTo>
                  <a:pt x="194890" y="234881"/>
                </a:lnTo>
                <a:lnTo>
                  <a:pt x="243483" y="211908"/>
                </a:lnTo>
                <a:lnTo>
                  <a:pt x="294151" y="187954"/>
                </a:lnTo>
                <a:lnTo>
                  <a:pt x="345857" y="163509"/>
                </a:lnTo>
                <a:lnTo>
                  <a:pt x="397562" y="139064"/>
                </a:lnTo>
                <a:lnTo>
                  <a:pt x="448230" y="115110"/>
                </a:lnTo>
                <a:lnTo>
                  <a:pt x="496823" y="92137"/>
                </a:lnTo>
                <a:lnTo>
                  <a:pt x="542303" y="70636"/>
                </a:lnTo>
                <a:lnTo>
                  <a:pt x="583633" y="51096"/>
                </a:lnTo>
                <a:lnTo>
                  <a:pt x="619775" y="34010"/>
                </a:lnTo>
                <a:lnTo>
                  <a:pt x="649692" y="19866"/>
                </a:lnTo>
                <a:lnTo>
                  <a:pt x="672346" y="9156"/>
                </a:lnTo>
                <a:lnTo>
                  <a:pt x="686699" y="2370"/>
                </a:lnTo>
                <a:lnTo>
                  <a:pt x="691714" y="0"/>
                </a:lnTo>
              </a:path>
            </a:pathLst>
          </a:custGeom>
          <a:ln w="15248">
            <a:solidFill>
              <a:srgbClr val="231F20"/>
            </a:solidFill>
          </a:ln>
        </p:spPr>
        <p:txBody>
          <a:bodyPr wrap="square" lIns="0" tIns="0" rIns="0" bIns="0" rtlCol="0"/>
          <a:lstStyle/>
          <a:p>
            <a:endParaRPr/>
          </a:p>
        </p:txBody>
      </p:sp>
      <p:sp>
        <p:nvSpPr>
          <p:cNvPr id="37" name="object 68"/>
          <p:cNvSpPr/>
          <p:nvPr/>
        </p:nvSpPr>
        <p:spPr>
          <a:xfrm>
            <a:off x="8805014" y="2438727"/>
            <a:ext cx="622935" cy="294323"/>
          </a:xfrm>
          <a:custGeom>
            <a:avLst/>
            <a:gdLst/>
            <a:ahLst/>
            <a:cxnLst/>
            <a:rect l="l" t="t" r="r" b="b"/>
            <a:pathLst>
              <a:path w="692150" h="327025">
                <a:moveTo>
                  <a:pt x="0" y="0"/>
                </a:moveTo>
                <a:lnTo>
                  <a:pt x="5014" y="2370"/>
                </a:lnTo>
                <a:lnTo>
                  <a:pt x="19367" y="9156"/>
                </a:lnTo>
                <a:lnTo>
                  <a:pt x="42021" y="19866"/>
                </a:lnTo>
                <a:lnTo>
                  <a:pt x="71937" y="34010"/>
                </a:lnTo>
                <a:lnTo>
                  <a:pt x="108079" y="51096"/>
                </a:lnTo>
                <a:lnTo>
                  <a:pt x="149409" y="70636"/>
                </a:lnTo>
                <a:lnTo>
                  <a:pt x="194889" y="92137"/>
                </a:lnTo>
                <a:lnTo>
                  <a:pt x="243482" y="115110"/>
                </a:lnTo>
                <a:lnTo>
                  <a:pt x="294150" y="139064"/>
                </a:lnTo>
                <a:lnTo>
                  <a:pt x="345855" y="163509"/>
                </a:lnTo>
                <a:lnTo>
                  <a:pt x="397560" y="187954"/>
                </a:lnTo>
                <a:lnTo>
                  <a:pt x="448228" y="211908"/>
                </a:lnTo>
                <a:lnTo>
                  <a:pt x="496821" y="234881"/>
                </a:lnTo>
                <a:lnTo>
                  <a:pt x="542301" y="256383"/>
                </a:lnTo>
                <a:lnTo>
                  <a:pt x="583631" y="275922"/>
                </a:lnTo>
                <a:lnTo>
                  <a:pt x="619773" y="293009"/>
                </a:lnTo>
                <a:lnTo>
                  <a:pt x="649689" y="307152"/>
                </a:lnTo>
                <a:lnTo>
                  <a:pt x="672343" y="317862"/>
                </a:lnTo>
                <a:lnTo>
                  <a:pt x="686696" y="324648"/>
                </a:lnTo>
                <a:lnTo>
                  <a:pt x="691711" y="327019"/>
                </a:lnTo>
              </a:path>
            </a:pathLst>
          </a:custGeom>
          <a:ln w="15248">
            <a:solidFill>
              <a:srgbClr val="231F20"/>
            </a:solidFill>
          </a:ln>
        </p:spPr>
        <p:txBody>
          <a:bodyPr wrap="square" lIns="0" tIns="0" rIns="0" bIns="0" rtlCol="0"/>
          <a:lstStyle/>
          <a:p>
            <a:endParaRPr/>
          </a:p>
        </p:txBody>
      </p:sp>
      <p:sp>
        <p:nvSpPr>
          <p:cNvPr id="38" name="object 69"/>
          <p:cNvSpPr/>
          <p:nvPr/>
        </p:nvSpPr>
        <p:spPr>
          <a:xfrm>
            <a:off x="8805014" y="2851906"/>
            <a:ext cx="622935" cy="294323"/>
          </a:xfrm>
          <a:custGeom>
            <a:avLst/>
            <a:gdLst/>
            <a:ahLst/>
            <a:cxnLst/>
            <a:rect l="l" t="t" r="r" b="b"/>
            <a:pathLst>
              <a:path w="692150" h="327025">
                <a:moveTo>
                  <a:pt x="0" y="327019"/>
                </a:moveTo>
                <a:lnTo>
                  <a:pt x="5014" y="324648"/>
                </a:lnTo>
                <a:lnTo>
                  <a:pt x="19367" y="317862"/>
                </a:lnTo>
                <a:lnTo>
                  <a:pt x="42021" y="307152"/>
                </a:lnTo>
                <a:lnTo>
                  <a:pt x="71937" y="293009"/>
                </a:lnTo>
                <a:lnTo>
                  <a:pt x="108079" y="275922"/>
                </a:lnTo>
                <a:lnTo>
                  <a:pt x="149409" y="256383"/>
                </a:lnTo>
                <a:lnTo>
                  <a:pt x="194889" y="234881"/>
                </a:lnTo>
                <a:lnTo>
                  <a:pt x="243482" y="211908"/>
                </a:lnTo>
                <a:lnTo>
                  <a:pt x="294150" y="187954"/>
                </a:lnTo>
                <a:lnTo>
                  <a:pt x="345855" y="163509"/>
                </a:lnTo>
                <a:lnTo>
                  <a:pt x="397560" y="139064"/>
                </a:lnTo>
                <a:lnTo>
                  <a:pt x="448228" y="115110"/>
                </a:lnTo>
                <a:lnTo>
                  <a:pt x="496821" y="92137"/>
                </a:lnTo>
                <a:lnTo>
                  <a:pt x="542301" y="70636"/>
                </a:lnTo>
                <a:lnTo>
                  <a:pt x="583631" y="51096"/>
                </a:lnTo>
                <a:lnTo>
                  <a:pt x="619773" y="34010"/>
                </a:lnTo>
                <a:lnTo>
                  <a:pt x="649689" y="19866"/>
                </a:lnTo>
                <a:lnTo>
                  <a:pt x="672343" y="9156"/>
                </a:lnTo>
                <a:lnTo>
                  <a:pt x="686696" y="2370"/>
                </a:lnTo>
                <a:lnTo>
                  <a:pt x="691711" y="0"/>
                </a:lnTo>
              </a:path>
            </a:pathLst>
          </a:custGeom>
          <a:ln w="15248">
            <a:solidFill>
              <a:srgbClr val="231F20"/>
            </a:solidFill>
          </a:ln>
        </p:spPr>
        <p:txBody>
          <a:bodyPr wrap="square" lIns="0" tIns="0" rIns="0" bIns="0" rtlCol="0"/>
          <a:lstStyle/>
          <a:p>
            <a:endParaRPr/>
          </a:p>
        </p:txBody>
      </p:sp>
      <p:pic>
        <p:nvPicPr>
          <p:cNvPr id="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454" y="4463334"/>
            <a:ext cx="37528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bwMode="auto">
          <a:xfrm>
            <a:off x="5780672" y="4140491"/>
            <a:ext cx="4056944" cy="400110"/>
          </a:xfrm>
          <a:prstGeom prst="rect">
            <a:avLst/>
          </a:prstGeom>
          <a:noFill/>
          <a:ln w="25400" algn="ctr">
            <a:noFill/>
            <a:miter lim="800000"/>
            <a:headEnd/>
            <a:tailEnd/>
          </a:ln>
        </p:spPr>
        <p:txBody>
          <a:bodyPr wrap="none" rtlCol="0">
            <a:spAutoFit/>
          </a:bodyPr>
          <a:lstStyle/>
          <a:p>
            <a:r>
              <a:rPr lang="fr-FR" sz="2000" dirty="0"/>
              <a:t>Cabibbo–Kobayashi–Maskawa matrix</a:t>
            </a:r>
            <a:endParaRPr lang="ru-RU" sz="2000" dirty="0"/>
          </a:p>
        </p:txBody>
      </p:sp>
      <p:sp>
        <p:nvSpPr>
          <p:cNvPr id="41" name="Номер слайда 40"/>
          <p:cNvSpPr>
            <a:spLocks noGrp="1"/>
          </p:cNvSpPr>
          <p:nvPr>
            <p:ph type="sldNum" sz="quarter" idx="12"/>
          </p:nvPr>
        </p:nvSpPr>
        <p:spPr/>
        <p:txBody>
          <a:bodyPr/>
          <a:lstStyle/>
          <a:p>
            <a:fld id="{1DE01969-94A4-40D7-99FB-CC04F57F5503}" type="slidenum">
              <a:rPr lang="ru-RU" smtClean="0"/>
              <a:pPr/>
              <a:t>57</a:t>
            </a:fld>
            <a:endParaRPr lang="ru-RU" dirty="0"/>
          </a:p>
        </p:txBody>
      </p:sp>
    </p:spTree>
    <p:extLst>
      <p:ext uri="{BB962C8B-B14F-4D97-AF65-F5344CB8AC3E}">
        <p14:creationId xmlns:p14="http://schemas.microsoft.com/office/powerpoint/2010/main" val="8829341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e-</a:t>
            </a:r>
            <a:br>
              <a:rPr lang="en-US" dirty="0"/>
            </a:br>
            <a:r>
              <a:rPr lang="en-US" dirty="0"/>
              <a:t>CKM </a:t>
            </a:r>
            <a:r>
              <a:rPr lang="en-US" dirty="0" err="1"/>
              <a:t>Unitarity</a:t>
            </a:r>
            <a:r>
              <a:rPr lang="en-US" dirty="0"/>
              <a:t> (</a:t>
            </a:r>
            <a:r>
              <a:rPr lang="en-US" dirty="0" err="1"/>
              <a:t>Cabibbo</a:t>
            </a:r>
            <a:r>
              <a:rPr lang="en-US" dirty="0"/>
              <a:t>–Kobayashi–</a:t>
            </a:r>
            <a:r>
              <a:rPr lang="en-US" dirty="0" err="1"/>
              <a:t>Maskawa</a:t>
            </a:r>
            <a:r>
              <a:rPr lang="en-US" dirty="0"/>
              <a:t> matrix)</a:t>
            </a:r>
            <a:br>
              <a:rPr lang="en-US" dirty="0"/>
            </a:b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object 2"/>
          <p:cNvSpPr/>
          <p:nvPr/>
        </p:nvSpPr>
        <p:spPr>
          <a:xfrm>
            <a:off x="2541338" y="5435342"/>
            <a:ext cx="11430" cy="45720"/>
          </a:xfrm>
          <a:custGeom>
            <a:avLst/>
            <a:gdLst/>
            <a:ahLst/>
            <a:cxnLst/>
            <a:rect l="l" t="t" r="r" b="b"/>
            <a:pathLst>
              <a:path w="12700" h="50800">
                <a:moveTo>
                  <a:pt x="0" y="25400"/>
                </a:moveTo>
                <a:lnTo>
                  <a:pt x="12357" y="25400"/>
                </a:lnTo>
              </a:path>
            </a:pathLst>
          </a:custGeom>
          <a:ln w="52069">
            <a:solidFill>
              <a:srgbClr val="FFFFFF"/>
            </a:solidFill>
          </a:ln>
        </p:spPr>
        <p:txBody>
          <a:bodyPr wrap="square" lIns="0" tIns="0" rIns="0" bIns="0" rtlCol="0"/>
          <a:lstStyle/>
          <a:p>
            <a:endParaRPr/>
          </a:p>
        </p:txBody>
      </p:sp>
      <p:sp>
        <p:nvSpPr>
          <p:cNvPr id="8" name="object 3"/>
          <p:cNvSpPr/>
          <p:nvPr/>
        </p:nvSpPr>
        <p:spPr>
          <a:xfrm>
            <a:off x="2541339" y="5430198"/>
            <a:ext cx="80582" cy="0"/>
          </a:xfrm>
          <a:custGeom>
            <a:avLst/>
            <a:gdLst/>
            <a:ahLst/>
            <a:cxnLst/>
            <a:rect l="l" t="t" r="r" b="b"/>
            <a:pathLst>
              <a:path w="89535">
                <a:moveTo>
                  <a:pt x="0" y="0"/>
                </a:moveTo>
                <a:lnTo>
                  <a:pt x="88976" y="0"/>
                </a:lnTo>
              </a:path>
            </a:pathLst>
          </a:custGeom>
          <a:ln w="12699">
            <a:solidFill>
              <a:srgbClr val="FFFFFF"/>
            </a:solidFill>
          </a:ln>
        </p:spPr>
        <p:txBody>
          <a:bodyPr wrap="square" lIns="0" tIns="0" rIns="0" bIns="0" rtlCol="0"/>
          <a:lstStyle/>
          <a:p>
            <a:endParaRPr/>
          </a:p>
        </p:txBody>
      </p:sp>
      <p:sp>
        <p:nvSpPr>
          <p:cNvPr id="9" name="object 4"/>
          <p:cNvSpPr/>
          <p:nvPr/>
        </p:nvSpPr>
        <p:spPr>
          <a:xfrm>
            <a:off x="2638097" y="5425060"/>
            <a:ext cx="92583" cy="126873"/>
          </a:xfrm>
          <a:custGeom>
            <a:avLst/>
            <a:gdLst/>
            <a:ahLst/>
            <a:cxnLst/>
            <a:rect l="l" t="t" r="r" b="b"/>
            <a:pathLst>
              <a:path w="102869" h="140970">
                <a:moveTo>
                  <a:pt x="59321" y="0"/>
                </a:moveTo>
                <a:lnTo>
                  <a:pt x="0" y="0"/>
                </a:lnTo>
                <a:lnTo>
                  <a:pt x="0" y="140461"/>
                </a:lnTo>
                <a:lnTo>
                  <a:pt x="12357" y="140461"/>
                </a:lnTo>
                <a:lnTo>
                  <a:pt x="12357" y="78854"/>
                </a:lnTo>
                <a:lnTo>
                  <a:pt x="86508" y="78854"/>
                </a:lnTo>
                <a:lnTo>
                  <a:pt x="84035" y="76390"/>
                </a:lnTo>
                <a:lnTo>
                  <a:pt x="80327" y="73926"/>
                </a:lnTo>
                <a:lnTo>
                  <a:pt x="74155" y="72694"/>
                </a:lnTo>
                <a:lnTo>
                  <a:pt x="80327" y="70230"/>
                </a:lnTo>
                <a:lnTo>
                  <a:pt x="85267" y="67767"/>
                </a:lnTo>
                <a:lnTo>
                  <a:pt x="86503" y="66535"/>
                </a:lnTo>
                <a:lnTo>
                  <a:pt x="12357" y="66535"/>
                </a:lnTo>
                <a:lnTo>
                  <a:pt x="12357" y="11087"/>
                </a:lnTo>
                <a:lnTo>
                  <a:pt x="59321" y="11087"/>
                </a:lnTo>
                <a:lnTo>
                  <a:pt x="59321" y="0"/>
                </a:lnTo>
                <a:close/>
              </a:path>
              <a:path w="102869" h="140970">
                <a:moveTo>
                  <a:pt x="86508" y="78854"/>
                </a:moveTo>
                <a:lnTo>
                  <a:pt x="66738" y="78854"/>
                </a:lnTo>
                <a:lnTo>
                  <a:pt x="72910" y="81318"/>
                </a:lnTo>
                <a:lnTo>
                  <a:pt x="77863" y="85013"/>
                </a:lnTo>
                <a:lnTo>
                  <a:pt x="82803" y="97345"/>
                </a:lnTo>
                <a:lnTo>
                  <a:pt x="84035" y="103504"/>
                </a:lnTo>
                <a:lnTo>
                  <a:pt x="85267" y="119519"/>
                </a:lnTo>
                <a:lnTo>
                  <a:pt x="86512" y="124447"/>
                </a:lnTo>
                <a:lnTo>
                  <a:pt x="86512" y="130606"/>
                </a:lnTo>
                <a:lnTo>
                  <a:pt x="88976" y="140461"/>
                </a:lnTo>
                <a:lnTo>
                  <a:pt x="102577" y="140461"/>
                </a:lnTo>
                <a:lnTo>
                  <a:pt x="101333" y="137998"/>
                </a:lnTo>
                <a:lnTo>
                  <a:pt x="97624" y="123215"/>
                </a:lnTo>
                <a:lnTo>
                  <a:pt x="97624" y="113360"/>
                </a:lnTo>
                <a:lnTo>
                  <a:pt x="96392" y="104736"/>
                </a:lnTo>
                <a:lnTo>
                  <a:pt x="95161" y="92417"/>
                </a:lnTo>
                <a:lnTo>
                  <a:pt x="93929" y="87477"/>
                </a:lnTo>
                <a:lnTo>
                  <a:pt x="91452" y="83781"/>
                </a:lnTo>
                <a:lnTo>
                  <a:pt x="86508" y="78854"/>
                </a:lnTo>
                <a:close/>
              </a:path>
              <a:path w="102869" h="140970">
                <a:moveTo>
                  <a:pt x="67970" y="0"/>
                </a:moveTo>
                <a:lnTo>
                  <a:pt x="59321" y="0"/>
                </a:lnTo>
                <a:lnTo>
                  <a:pt x="59321" y="11087"/>
                </a:lnTo>
                <a:lnTo>
                  <a:pt x="71678" y="13550"/>
                </a:lnTo>
                <a:lnTo>
                  <a:pt x="75387" y="16014"/>
                </a:lnTo>
                <a:lnTo>
                  <a:pt x="80327" y="18478"/>
                </a:lnTo>
                <a:lnTo>
                  <a:pt x="85267" y="28333"/>
                </a:lnTo>
                <a:lnTo>
                  <a:pt x="86512" y="33261"/>
                </a:lnTo>
                <a:lnTo>
                  <a:pt x="86512" y="45592"/>
                </a:lnTo>
                <a:lnTo>
                  <a:pt x="81559" y="55448"/>
                </a:lnTo>
                <a:lnTo>
                  <a:pt x="74155" y="62839"/>
                </a:lnTo>
                <a:lnTo>
                  <a:pt x="69202" y="65303"/>
                </a:lnTo>
                <a:lnTo>
                  <a:pt x="64261" y="66535"/>
                </a:lnTo>
                <a:lnTo>
                  <a:pt x="86503" y="66535"/>
                </a:lnTo>
                <a:lnTo>
                  <a:pt x="92684" y="60375"/>
                </a:lnTo>
                <a:lnTo>
                  <a:pt x="95161" y="54216"/>
                </a:lnTo>
                <a:lnTo>
                  <a:pt x="97624" y="49288"/>
                </a:lnTo>
                <a:lnTo>
                  <a:pt x="98869" y="43129"/>
                </a:lnTo>
                <a:lnTo>
                  <a:pt x="98869" y="28333"/>
                </a:lnTo>
                <a:lnTo>
                  <a:pt x="75387" y="2463"/>
                </a:lnTo>
                <a:lnTo>
                  <a:pt x="67970" y="0"/>
                </a:lnTo>
                <a:close/>
              </a:path>
            </a:pathLst>
          </a:custGeom>
          <a:solidFill>
            <a:srgbClr val="FFFFFF"/>
          </a:solidFill>
        </p:spPr>
        <p:txBody>
          <a:bodyPr wrap="square" lIns="0" tIns="0" rIns="0" bIns="0" rtlCol="0"/>
          <a:lstStyle/>
          <a:p>
            <a:endParaRPr/>
          </a:p>
        </p:txBody>
      </p:sp>
      <p:sp>
        <p:nvSpPr>
          <p:cNvPr id="10" name="object 5"/>
          <p:cNvSpPr/>
          <p:nvPr/>
        </p:nvSpPr>
        <p:spPr>
          <a:xfrm>
            <a:off x="2741532" y="5422842"/>
            <a:ext cx="91440" cy="132017"/>
          </a:xfrm>
          <a:custGeom>
            <a:avLst/>
            <a:gdLst/>
            <a:ahLst/>
            <a:cxnLst/>
            <a:rect l="l" t="t" r="r" b="b"/>
            <a:pathLst>
              <a:path w="101600" h="146684">
                <a:moveTo>
                  <a:pt x="12357" y="97345"/>
                </a:moveTo>
                <a:lnTo>
                  <a:pt x="0" y="97345"/>
                </a:lnTo>
                <a:lnTo>
                  <a:pt x="0" y="109664"/>
                </a:lnTo>
                <a:lnTo>
                  <a:pt x="30899" y="142938"/>
                </a:lnTo>
                <a:lnTo>
                  <a:pt x="51904" y="146634"/>
                </a:lnTo>
                <a:lnTo>
                  <a:pt x="63030" y="145402"/>
                </a:lnTo>
                <a:lnTo>
                  <a:pt x="71678" y="144170"/>
                </a:lnTo>
                <a:lnTo>
                  <a:pt x="79095" y="141706"/>
                </a:lnTo>
                <a:lnTo>
                  <a:pt x="85267" y="137998"/>
                </a:lnTo>
                <a:lnTo>
                  <a:pt x="88569" y="135534"/>
                </a:lnTo>
                <a:lnTo>
                  <a:pt x="54381" y="135534"/>
                </a:lnTo>
                <a:lnTo>
                  <a:pt x="45732" y="134302"/>
                </a:lnTo>
                <a:lnTo>
                  <a:pt x="13601" y="107200"/>
                </a:lnTo>
                <a:lnTo>
                  <a:pt x="12357" y="97345"/>
                </a:lnTo>
                <a:close/>
              </a:path>
              <a:path w="101600" h="146684">
                <a:moveTo>
                  <a:pt x="58089" y="0"/>
                </a:moveTo>
                <a:lnTo>
                  <a:pt x="49441" y="0"/>
                </a:lnTo>
                <a:lnTo>
                  <a:pt x="37071" y="1231"/>
                </a:lnTo>
                <a:lnTo>
                  <a:pt x="6184" y="27101"/>
                </a:lnTo>
                <a:lnTo>
                  <a:pt x="3708" y="39420"/>
                </a:lnTo>
                <a:lnTo>
                  <a:pt x="4953" y="46824"/>
                </a:lnTo>
                <a:lnTo>
                  <a:pt x="33375" y="72694"/>
                </a:lnTo>
                <a:lnTo>
                  <a:pt x="71678" y="83781"/>
                </a:lnTo>
                <a:lnTo>
                  <a:pt x="80327" y="88709"/>
                </a:lnTo>
                <a:lnTo>
                  <a:pt x="84035" y="92417"/>
                </a:lnTo>
                <a:lnTo>
                  <a:pt x="86512" y="96113"/>
                </a:lnTo>
                <a:lnTo>
                  <a:pt x="88976" y="101041"/>
                </a:lnTo>
                <a:lnTo>
                  <a:pt x="88976" y="105968"/>
                </a:lnTo>
                <a:lnTo>
                  <a:pt x="65506" y="133070"/>
                </a:lnTo>
                <a:lnTo>
                  <a:pt x="54381" y="135534"/>
                </a:lnTo>
                <a:lnTo>
                  <a:pt x="88569" y="135534"/>
                </a:lnTo>
                <a:lnTo>
                  <a:pt x="90220" y="134302"/>
                </a:lnTo>
                <a:lnTo>
                  <a:pt x="93929" y="129374"/>
                </a:lnTo>
                <a:lnTo>
                  <a:pt x="98869" y="120751"/>
                </a:lnTo>
                <a:lnTo>
                  <a:pt x="101333" y="112128"/>
                </a:lnTo>
                <a:lnTo>
                  <a:pt x="101333" y="98577"/>
                </a:lnTo>
                <a:lnTo>
                  <a:pt x="67970" y="68999"/>
                </a:lnTo>
                <a:lnTo>
                  <a:pt x="35839" y="60375"/>
                </a:lnTo>
                <a:lnTo>
                  <a:pt x="28422" y="57912"/>
                </a:lnTo>
                <a:lnTo>
                  <a:pt x="22250" y="54216"/>
                </a:lnTo>
                <a:lnTo>
                  <a:pt x="19773" y="50520"/>
                </a:lnTo>
                <a:lnTo>
                  <a:pt x="18542" y="48056"/>
                </a:lnTo>
                <a:lnTo>
                  <a:pt x="17310" y="43129"/>
                </a:lnTo>
                <a:lnTo>
                  <a:pt x="16065" y="39420"/>
                </a:lnTo>
                <a:lnTo>
                  <a:pt x="43256" y="11087"/>
                </a:lnTo>
                <a:lnTo>
                  <a:pt x="82804" y="11087"/>
                </a:lnTo>
                <a:lnTo>
                  <a:pt x="75387" y="6159"/>
                </a:lnTo>
                <a:lnTo>
                  <a:pt x="66738" y="2463"/>
                </a:lnTo>
                <a:lnTo>
                  <a:pt x="58089" y="0"/>
                </a:lnTo>
                <a:close/>
              </a:path>
              <a:path w="101600" h="146684">
                <a:moveTo>
                  <a:pt x="82804" y="11087"/>
                </a:moveTo>
                <a:lnTo>
                  <a:pt x="55613" y="11087"/>
                </a:lnTo>
                <a:lnTo>
                  <a:pt x="67970" y="16014"/>
                </a:lnTo>
                <a:lnTo>
                  <a:pt x="77863" y="23406"/>
                </a:lnTo>
                <a:lnTo>
                  <a:pt x="81572" y="29565"/>
                </a:lnTo>
                <a:lnTo>
                  <a:pt x="84035" y="35725"/>
                </a:lnTo>
                <a:lnTo>
                  <a:pt x="84035" y="43129"/>
                </a:lnTo>
                <a:lnTo>
                  <a:pt x="96393" y="43129"/>
                </a:lnTo>
                <a:lnTo>
                  <a:pt x="96393" y="33261"/>
                </a:lnTo>
                <a:lnTo>
                  <a:pt x="92684" y="24638"/>
                </a:lnTo>
                <a:lnTo>
                  <a:pt x="88976" y="17246"/>
                </a:lnTo>
                <a:lnTo>
                  <a:pt x="82804" y="11087"/>
                </a:lnTo>
                <a:close/>
              </a:path>
            </a:pathLst>
          </a:custGeom>
          <a:solidFill>
            <a:srgbClr val="FFFFFF"/>
          </a:solidFill>
        </p:spPr>
        <p:txBody>
          <a:bodyPr wrap="square" lIns="0" tIns="0" rIns="0" bIns="0" rtlCol="0"/>
          <a:lstStyle/>
          <a:p>
            <a:endParaRPr/>
          </a:p>
        </p:txBody>
      </p:sp>
      <p:sp>
        <p:nvSpPr>
          <p:cNvPr id="11" name="object 6"/>
          <p:cNvSpPr/>
          <p:nvPr/>
        </p:nvSpPr>
        <p:spPr>
          <a:xfrm>
            <a:off x="2857205" y="5425056"/>
            <a:ext cx="0" cy="126873"/>
          </a:xfrm>
          <a:custGeom>
            <a:avLst/>
            <a:gdLst/>
            <a:ahLst/>
            <a:cxnLst/>
            <a:rect l="l" t="t" r="r" b="b"/>
            <a:pathLst>
              <a:path h="140970">
                <a:moveTo>
                  <a:pt x="0" y="0"/>
                </a:moveTo>
                <a:lnTo>
                  <a:pt x="0" y="140474"/>
                </a:lnTo>
              </a:path>
            </a:pathLst>
          </a:custGeom>
          <a:ln w="13627">
            <a:solidFill>
              <a:srgbClr val="FFFFFF"/>
            </a:solidFill>
          </a:ln>
        </p:spPr>
        <p:txBody>
          <a:bodyPr wrap="square" lIns="0" tIns="0" rIns="0" bIns="0" rtlCol="0"/>
          <a:lstStyle/>
          <a:p>
            <a:endParaRPr/>
          </a:p>
        </p:txBody>
      </p:sp>
      <p:sp>
        <p:nvSpPr>
          <p:cNvPr id="12" name="object 7"/>
          <p:cNvSpPr/>
          <p:nvPr/>
        </p:nvSpPr>
        <p:spPr>
          <a:xfrm>
            <a:off x="2920606" y="5435035"/>
            <a:ext cx="0" cy="116585"/>
          </a:xfrm>
          <a:custGeom>
            <a:avLst/>
            <a:gdLst/>
            <a:ahLst/>
            <a:cxnLst/>
            <a:rect l="l" t="t" r="r" b="b"/>
            <a:pathLst>
              <a:path h="129540">
                <a:moveTo>
                  <a:pt x="0" y="0"/>
                </a:moveTo>
                <a:lnTo>
                  <a:pt x="0" y="129387"/>
                </a:lnTo>
              </a:path>
            </a:pathLst>
          </a:custGeom>
          <a:ln w="13627">
            <a:solidFill>
              <a:srgbClr val="FFFFFF"/>
            </a:solidFill>
          </a:ln>
        </p:spPr>
        <p:txBody>
          <a:bodyPr wrap="square" lIns="0" tIns="0" rIns="0" bIns="0" rtlCol="0"/>
          <a:lstStyle/>
          <a:p>
            <a:endParaRPr/>
          </a:p>
        </p:txBody>
      </p:sp>
      <p:sp>
        <p:nvSpPr>
          <p:cNvPr id="13" name="object 8"/>
          <p:cNvSpPr/>
          <p:nvPr/>
        </p:nvSpPr>
        <p:spPr>
          <a:xfrm>
            <a:off x="2875006" y="5430044"/>
            <a:ext cx="92583" cy="0"/>
          </a:xfrm>
          <a:custGeom>
            <a:avLst/>
            <a:gdLst/>
            <a:ahLst/>
            <a:cxnLst/>
            <a:rect l="l" t="t" r="r" b="b"/>
            <a:pathLst>
              <a:path w="102869">
                <a:moveTo>
                  <a:pt x="0" y="0"/>
                </a:moveTo>
                <a:lnTo>
                  <a:pt x="102565" y="0"/>
                </a:lnTo>
              </a:path>
            </a:pathLst>
          </a:custGeom>
          <a:ln w="12357">
            <a:solidFill>
              <a:srgbClr val="FFFFFF"/>
            </a:solidFill>
          </a:ln>
        </p:spPr>
        <p:txBody>
          <a:bodyPr wrap="square" lIns="0" tIns="0" rIns="0" bIns="0" rtlCol="0"/>
          <a:lstStyle/>
          <a:p>
            <a:endParaRPr/>
          </a:p>
        </p:txBody>
      </p:sp>
      <p:sp>
        <p:nvSpPr>
          <p:cNvPr id="14" name="object 9"/>
          <p:cNvSpPr/>
          <p:nvPr/>
        </p:nvSpPr>
        <p:spPr>
          <a:xfrm>
            <a:off x="2965090" y="5425056"/>
            <a:ext cx="102870" cy="126873"/>
          </a:xfrm>
          <a:custGeom>
            <a:avLst/>
            <a:gdLst/>
            <a:ahLst/>
            <a:cxnLst/>
            <a:rect l="l" t="t" r="r" b="b"/>
            <a:pathLst>
              <a:path w="114300" h="140970">
                <a:moveTo>
                  <a:pt x="14833" y="0"/>
                </a:moveTo>
                <a:lnTo>
                  <a:pt x="0" y="0"/>
                </a:lnTo>
                <a:lnTo>
                  <a:pt x="50673" y="82562"/>
                </a:lnTo>
                <a:lnTo>
                  <a:pt x="50673" y="140474"/>
                </a:lnTo>
                <a:lnTo>
                  <a:pt x="63030" y="140474"/>
                </a:lnTo>
                <a:lnTo>
                  <a:pt x="63030" y="82562"/>
                </a:lnTo>
                <a:lnTo>
                  <a:pt x="69840" y="71462"/>
                </a:lnTo>
                <a:lnTo>
                  <a:pt x="56845" y="71462"/>
                </a:lnTo>
                <a:lnTo>
                  <a:pt x="14833" y="0"/>
                </a:lnTo>
                <a:close/>
              </a:path>
              <a:path w="114300" h="140970">
                <a:moveTo>
                  <a:pt x="113690" y="0"/>
                </a:moveTo>
                <a:lnTo>
                  <a:pt x="100101" y="0"/>
                </a:lnTo>
                <a:lnTo>
                  <a:pt x="56845" y="71462"/>
                </a:lnTo>
                <a:lnTo>
                  <a:pt x="69840" y="71462"/>
                </a:lnTo>
                <a:lnTo>
                  <a:pt x="113690" y="0"/>
                </a:lnTo>
                <a:close/>
              </a:path>
            </a:pathLst>
          </a:custGeom>
          <a:solidFill>
            <a:srgbClr val="FFFFFF"/>
          </a:solidFill>
        </p:spPr>
        <p:txBody>
          <a:bodyPr wrap="square" lIns="0" tIns="0" rIns="0" bIns="0" rtlCol="0"/>
          <a:lstStyle/>
          <a:p>
            <a:endParaRPr/>
          </a:p>
        </p:txBody>
      </p:sp>
      <p:sp>
        <p:nvSpPr>
          <p:cNvPr id="15" name="object 38"/>
          <p:cNvSpPr txBox="1"/>
          <p:nvPr/>
        </p:nvSpPr>
        <p:spPr>
          <a:xfrm>
            <a:off x="1757945" y="905854"/>
            <a:ext cx="220028" cy="615553"/>
          </a:xfrm>
          <a:prstGeom prst="rect">
            <a:avLst/>
          </a:prstGeom>
        </p:spPr>
        <p:txBody>
          <a:bodyPr vert="horz" wrap="square" lIns="0" tIns="0" rIns="0" bIns="0" rtlCol="0">
            <a:spAutoFit/>
          </a:bodyPr>
          <a:lstStyle/>
          <a:p>
            <a:pPr marL="11430"/>
            <a:r>
              <a:rPr sz="4000" spc="-18" dirty="0">
                <a:latin typeface="Comic Sans MS"/>
                <a:cs typeface="Comic Sans MS"/>
              </a:rPr>
              <a:t>•</a:t>
            </a:r>
            <a:endParaRPr sz="4000">
              <a:latin typeface="Comic Sans MS"/>
              <a:cs typeface="Comic Sans MS"/>
            </a:endParaRPr>
          </a:p>
        </p:txBody>
      </p:sp>
      <p:sp>
        <p:nvSpPr>
          <p:cNvPr id="16" name="object 39"/>
          <p:cNvSpPr txBox="1"/>
          <p:nvPr/>
        </p:nvSpPr>
        <p:spPr>
          <a:xfrm>
            <a:off x="2157873" y="991347"/>
            <a:ext cx="5784152" cy="842410"/>
          </a:xfrm>
          <a:prstGeom prst="rect">
            <a:avLst/>
          </a:prstGeom>
        </p:spPr>
        <p:txBody>
          <a:bodyPr vert="horz" wrap="square" lIns="0" tIns="0" rIns="0" bIns="0" rtlCol="0">
            <a:spAutoFit/>
          </a:bodyPr>
          <a:lstStyle/>
          <a:p>
            <a:pPr marL="11430" marR="4572">
              <a:lnSpc>
                <a:spcPct val="118600"/>
              </a:lnSpc>
            </a:pPr>
            <a:r>
              <a:rPr sz="2300" spc="-5" dirty="0">
                <a:latin typeface="Comic Sans MS"/>
                <a:cs typeface="Comic Sans MS"/>
              </a:rPr>
              <a:t>|</a:t>
            </a:r>
            <a:r>
              <a:rPr sz="2300" dirty="0">
                <a:latin typeface="Comic Sans MS"/>
                <a:cs typeface="Comic Sans MS"/>
              </a:rPr>
              <a:t>V</a:t>
            </a:r>
            <a:r>
              <a:rPr sz="2300" spc="6" baseline="-8169" dirty="0">
                <a:latin typeface="Comic Sans MS"/>
                <a:cs typeface="Comic Sans MS"/>
              </a:rPr>
              <a:t>us</a:t>
            </a:r>
            <a:r>
              <a:rPr sz="2300" dirty="0">
                <a:latin typeface="Comic Sans MS"/>
                <a:cs typeface="Comic Sans MS"/>
              </a:rPr>
              <a:t>|</a:t>
            </a:r>
            <a:r>
              <a:rPr sz="2300" spc="-5" dirty="0">
                <a:latin typeface="Comic Sans MS"/>
                <a:cs typeface="Comic Sans MS"/>
              </a:rPr>
              <a:t> </a:t>
            </a:r>
            <a:r>
              <a:rPr sz="2300" dirty="0">
                <a:latin typeface="Comic Sans MS"/>
                <a:cs typeface="Comic Sans MS"/>
              </a:rPr>
              <a:t>and</a:t>
            </a:r>
            <a:r>
              <a:rPr sz="2300" spc="-5" dirty="0">
                <a:latin typeface="Comic Sans MS"/>
                <a:cs typeface="Comic Sans MS"/>
              </a:rPr>
              <a:t> |</a:t>
            </a:r>
            <a:r>
              <a:rPr sz="2300" dirty="0">
                <a:latin typeface="Comic Sans MS"/>
                <a:cs typeface="Comic Sans MS"/>
              </a:rPr>
              <a:t>V</a:t>
            </a:r>
            <a:r>
              <a:rPr sz="2300" spc="6" baseline="-8169" dirty="0">
                <a:latin typeface="Comic Sans MS"/>
                <a:cs typeface="Comic Sans MS"/>
              </a:rPr>
              <a:t>ub</a:t>
            </a:r>
            <a:r>
              <a:rPr sz="2300" dirty="0">
                <a:latin typeface="Comic Sans MS"/>
                <a:cs typeface="Comic Sans MS"/>
              </a:rPr>
              <a:t>|</a:t>
            </a:r>
            <a:r>
              <a:rPr sz="2300" spc="-5" dirty="0">
                <a:latin typeface="Comic Sans MS"/>
                <a:cs typeface="Comic Sans MS"/>
              </a:rPr>
              <a:t> </a:t>
            </a:r>
            <a:r>
              <a:rPr sz="2300" dirty="0">
                <a:latin typeface="Comic Sans MS"/>
                <a:cs typeface="Comic Sans MS"/>
              </a:rPr>
              <a:t>obtained</a:t>
            </a:r>
            <a:r>
              <a:rPr sz="2300" spc="-9" dirty="0">
                <a:latin typeface="Comic Sans MS"/>
                <a:cs typeface="Comic Sans MS"/>
              </a:rPr>
              <a:t> </a:t>
            </a:r>
            <a:r>
              <a:rPr sz="2300" spc="-5" dirty="0">
                <a:latin typeface="Comic Sans MS"/>
                <a:cs typeface="Comic Sans MS"/>
              </a:rPr>
              <a:t>fro</a:t>
            </a:r>
            <a:r>
              <a:rPr sz="2300" dirty="0">
                <a:latin typeface="Comic Sans MS"/>
                <a:cs typeface="Comic Sans MS"/>
              </a:rPr>
              <a:t>m </a:t>
            </a:r>
            <a:r>
              <a:rPr sz="2300" spc="-14" dirty="0">
                <a:latin typeface="Comic Sans MS"/>
                <a:cs typeface="Comic Sans MS"/>
              </a:rPr>
              <a:t>high-energy</a:t>
            </a:r>
            <a:r>
              <a:rPr sz="2300" spc="-9" dirty="0">
                <a:latin typeface="Comic Sans MS"/>
                <a:cs typeface="Comic Sans MS"/>
              </a:rPr>
              <a:t> </a:t>
            </a:r>
            <a:r>
              <a:rPr sz="2300" dirty="0">
                <a:latin typeface="Comic Sans MS"/>
                <a:cs typeface="Comic Sans MS"/>
              </a:rPr>
              <a:t>experiments</a:t>
            </a:r>
          </a:p>
        </p:txBody>
      </p:sp>
      <p:sp>
        <p:nvSpPr>
          <p:cNvPr id="17" name="object 40"/>
          <p:cNvSpPr txBox="1"/>
          <p:nvPr/>
        </p:nvSpPr>
        <p:spPr>
          <a:xfrm>
            <a:off x="1757945" y="1957414"/>
            <a:ext cx="220028" cy="615553"/>
          </a:xfrm>
          <a:prstGeom prst="rect">
            <a:avLst/>
          </a:prstGeom>
        </p:spPr>
        <p:txBody>
          <a:bodyPr vert="horz" wrap="square" lIns="0" tIns="0" rIns="0" bIns="0" rtlCol="0">
            <a:spAutoFit/>
          </a:bodyPr>
          <a:lstStyle/>
          <a:p>
            <a:pPr marL="11430"/>
            <a:r>
              <a:rPr sz="4000" spc="-18" dirty="0">
                <a:latin typeface="Comic Sans MS"/>
                <a:cs typeface="Comic Sans MS"/>
              </a:rPr>
              <a:t>•</a:t>
            </a:r>
            <a:endParaRPr sz="4000">
              <a:latin typeface="Comic Sans MS"/>
              <a:cs typeface="Comic Sans MS"/>
            </a:endParaRPr>
          </a:p>
        </p:txBody>
      </p:sp>
      <p:sp>
        <p:nvSpPr>
          <p:cNvPr id="18" name="object 41"/>
          <p:cNvSpPr txBox="1"/>
          <p:nvPr/>
        </p:nvSpPr>
        <p:spPr>
          <a:xfrm>
            <a:off x="2066596" y="2042908"/>
            <a:ext cx="5374321" cy="1451679"/>
          </a:xfrm>
          <a:prstGeom prst="rect">
            <a:avLst/>
          </a:prstGeom>
        </p:spPr>
        <p:txBody>
          <a:bodyPr vert="horz" wrap="square" lIns="0" tIns="0" rIns="0" bIns="0" rtlCol="0">
            <a:spAutoFit/>
          </a:bodyPr>
          <a:lstStyle/>
          <a:p>
            <a:pPr marL="102298"/>
            <a:r>
              <a:rPr sz="2300" spc="-5" dirty="0">
                <a:latin typeface="Comic Sans MS"/>
                <a:cs typeface="Comic Sans MS"/>
              </a:rPr>
              <a:t>|</a:t>
            </a:r>
            <a:r>
              <a:rPr sz="2300" dirty="0">
                <a:latin typeface="Comic Sans MS"/>
                <a:cs typeface="Comic Sans MS"/>
              </a:rPr>
              <a:t>V</a:t>
            </a:r>
            <a:r>
              <a:rPr sz="2300" spc="6" baseline="-8169" dirty="0">
                <a:latin typeface="Comic Sans MS"/>
                <a:cs typeface="Comic Sans MS"/>
              </a:rPr>
              <a:t>ud</a:t>
            </a:r>
            <a:r>
              <a:rPr sz="2300" dirty="0">
                <a:latin typeface="Comic Sans MS"/>
                <a:cs typeface="Comic Sans MS"/>
              </a:rPr>
              <a:t>|</a:t>
            </a:r>
            <a:r>
              <a:rPr sz="2300" spc="-5" dirty="0">
                <a:latin typeface="Comic Sans MS"/>
                <a:cs typeface="Comic Sans MS"/>
              </a:rPr>
              <a:t> </a:t>
            </a:r>
            <a:r>
              <a:rPr sz="2300" dirty="0">
                <a:latin typeface="Comic Sans MS"/>
                <a:cs typeface="Comic Sans MS"/>
              </a:rPr>
              <a:t>obtained</a:t>
            </a:r>
            <a:r>
              <a:rPr sz="2300" spc="-9" dirty="0">
                <a:latin typeface="Comic Sans MS"/>
                <a:cs typeface="Comic Sans MS"/>
              </a:rPr>
              <a:t> </a:t>
            </a:r>
            <a:r>
              <a:rPr sz="2300" spc="-5" dirty="0">
                <a:latin typeface="Comic Sans MS"/>
                <a:cs typeface="Comic Sans MS"/>
              </a:rPr>
              <a:t>from:</a:t>
            </a:r>
            <a:endParaRPr dirty="0">
              <a:latin typeface="Times New Roman"/>
              <a:cs typeface="Times New Roman"/>
            </a:endParaRPr>
          </a:p>
          <a:p>
            <a:pPr marL="411480" indent="-400050">
              <a:lnSpc>
                <a:spcPts val="2799"/>
              </a:lnSpc>
              <a:buFont typeface="Comic Sans MS"/>
              <a:buAutoNum type="arabicPeriod"/>
              <a:tabLst>
                <a:tab pos="411480" algn="l"/>
              </a:tabLst>
            </a:pPr>
            <a:r>
              <a:rPr sz="2300" spc="-5" dirty="0">
                <a:latin typeface="Comic Sans MS"/>
                <a:cs typeface="Comic Sans MS"/>
              </a:rPr>
              <a:t>0</a:t>
            </a:r>
            <a:r>
              <a:rPr sz="2300" spc="20" baseline="31045" dirty="0">
                <a:latin typeface="Comic Sans MS"/>
                <a:cs typeface="Comic Sans MS"/>
              </a:rPr>
              <a:t>+</a:t>
            </a:r>
            <a:r>
              <a:rPr sz="2300" baseline="31045" dirty="0">
                <a:latin typeface="Comic Sans MS"/>
                <a:cs typeface="Comic Sans MS"/>
              </a:rPr>
              <a:t> </a:t>
            </a:r>
            <a:r>
              <a:rPr sz="2300" spc="-323" baseline="31045" dirty="0">
                <a:latin typeface="Comic Sans MS"/>
                <a:cs typeface="Comic Sans MS"/>
              </a:rPr>
              <a:t> </a:t>
            </a:r>
            <a:r>
              <a:rPr sz="2300" dirty="0">
                <a:latin typeface="Arial"/>
                <a:cs typeface="Arial"/>
              </a:rPr>
              <a:t>→</a:t>
            </a:r>
            <a:r>
              <a:rPr sz="2300" spc="45" dirty="0">
                <a:latin typeface="Arial"/>
                <a:cs typeface="Arial"/>
              </a:rPr>
              <a:t> </a:t>
            </a:r>
            <a:r>
              <a:rPr sz="2300" spc="-5" dirty="0">
                <a:latin typeface="Comic Sans MS"/>
                <a:cs typeface="Comic Sans MS"/>
              </a:rPr>
              <a:t>0</a:t>
            </a:r>
            <a:r>
              <a:rPr sz="2300" spc="20" baseline="31045" dirty="0">
                <a:latin typeface="Comic Sans MS"/>
                <a:cs typeface="Comic Sans MS"/>
              </a:rPr>
              <a:t>+</a:t>
            </a:r>
            <a:r>
              <a:rPr sz="2300" baseline="31045" dirty="0">
                <a:latin typeface="Comic Sans MS"/>
                <a:cs typeface="Comic Sans MS"/>
              </a:rPr>
              <a:t> </a:t>
            </a:r>
            <a:r>
              <a:rPr sz="2300" spc="-323" baseline="31045" dirty="0">
                <a:latin typeface="Comic Sans MS"/>
                <a:cs typeface="Comic Sans MS"/>
              </a:rPr>
              <a:t> </a:t>
            </a:r>
            <a:r>
              <a:rPr sz="2300" spc="-5" dirty="0">
                <a:latin typeface="Comic Sans MS"/>
                <a:cs typeface="Comic Sans MS"/>
              </a:rPr>
              <a:t>nuclea</a:t>
            </a:r>
            <a:r>
              <a:rPr sz="2300" dirty="0">
                <a:latin typeface="Comic Sans MS"/>
                <a:cs typeface="Comic Sans MS"/>
              </a:rPr>
              <a:t>r</a:t>
            </a:r>
            <a:r>
              <a:rPr sz="2300" spc="9" dirty="0">
                <a:latin typeface="Comic Sans MS"/>
                <a:cs typeface="Comic Sans MS"/>
              </a:rPr>
              <a:t> </a:t>
            </a:r>
            <a:r>
              <a:rPr sz="2300" spc="-5" dirty="0">
                <a:latin typeface="Comic Sans MS"/>
                <a:cs typeface="Comic Sans MS"/>
              </a:rPr>
              <a:t>bet</a:t>
            </a:r>
            <a:r>
              <a:rPr sz="2300" dirty="0">
                <a:latin typeface="Comic Sans MS"/>
                <a:cs typeface="Comic Sans MS"/>
              </a:rPr>
              <a:t>a </a:t>
            </a:r>
            <a:r>
              <a:rPr sz="2300" spc="-18" dirty="0">
                <a:latin typeface="Comic Sans MS"/>
                <a:cs typeface="Comic Sans MS"/>
              </a:rPr>
              <a:t>decay</a:t>
            </a:r>
            <a:endParaRPr sz="2300" dirty="0">
              <a:latin typeface="Comic Sans MS"/>
              <a:cs typeface="Comic Sans MS"/>
            </a:endParaRPr>
          </a:p>
          <a:p>
            <a:pPr marL="410909" indent="-399479">
              <a:lnSpc>
                <a:spcPts val="2799"/>
              </a:lnSpc>
              <a:buFont typeface="Comic Sans MS"/>
              <a:buAutoNum type="arabicPeriod"/>
              <a:tabLst>
                <a:tab pos="411480" algn="l"/>
              </a:tabLst>
            </a:pPr>
            <a:r>
              <a:rPr sz="2300" spc="-5" dirty="0">
                <a:latin typeface="Comic Sans MS"/>
                <a:cs typeface="Comic Sans MS"/>
              </a:rPr>
              <a:t>neutro</a:t>
            </a:r>
            <a:r>
              <a:rPr sz="2300" dirty="0">
                <a:latin typeface="Comic Sans MS"/>
                <a:cs typeface="Comic Sans MS"/>
              </a:rPr>
              <a:t>n</a:t>
            </a:r>
            <a:r>
              <a:rPr sz="2300" spc="9" dirty="0">
                <a:latin typeface="Comic Sans MS"/>
                <a:cs typeface="Comic Sans MS"/>
              </a:rPr>
              <a:t> </a:t>
            </a:r>
            <a:r>
              <a:rPr sz="2300" spc="-5" dirty="0">
                <a:latin typeface="Comic Sans MS"/>
                <a:cs typeface="Comic Sans MS"/>
              </a:rPr>
              <a:t>bet</a:t>
            </a:r>
            <a:r>
              <a:rPr sz="2300" dirty="0">
                <a:latin typeface="Comic Sans MS"/>
                <a:cs typeface="Comic Sans MS"/>
              </a:rPr>
              <a:t>a </a:t>
            </a:r>
            <a:r>
              <a:rPr sz="2300" spc="-18" dirty="0">
                <a:latin typeface="Comic Sans MS"/>
                <a:cs typeface="Comic Sans MS"/>
              </a:rPr>
              <a:t>decay</a:t>
            </a:r>
            <a:endParaRPr sz="2300" dirty="0">
              <a:latin typeface="Comic Sans MS"/>
              <a:cs typeface="Comic Sans MS"/>
            </a:endParaRPr>
          </a:p>
          <a:p>
            <a:pPr marL="410909" indent="-399479">
              <a:spcBef>
                <a:spcPts val="162"/>
              </a:spcBef>
              <a:buFont typeface="Comic Sans MS"/>
              <a:buAutoNum type="arabicPeriod"/>
              <a:tabLst>
                <a:tab pos="411480" algn="l"/>
              </a:tabLst>
            </a:pPr>
            <a:r>
              <a:rPr sz="2300" dirty="0">
                <a:latin typeface="Comic Sans MS"/>
                <a:cs typeface="Comic Sans MS"/>
              </a:rPr>
              <a:t>pion</a:t>
            </a:r>
            <a:r>
              <a:rPr sz="2300" spc="-9" dirty="0">
                <a:latin typeface="Comic Sans MS"/>
                <a:cs typeface="Comic Sans MS"/>
              </a:rPr>
              <a:t> </a:t>
            </a:r>
            <a:r>
              <a:rPr sz="2300" spc="-5" dirty="0">
                <a:latin typeface="Comic Sans MS"/>
                <a:cs typeface="Comic Sans MS"/>
              </a:rPr>
              <a:t>bet</a:t>
            </a:r>
            <a:r>
              <a:rPr sz="2300" dirty="0">
                <a:latin typeface="Comic Sans MS"/>
                <a:cs typeface="Comic Sans MS"/>
              </a:rPr>
              <a:t>a </a:t>
            </a:r>
            <a:r>
              <a:rPr sz="2300" spc="-18" dirty="0">
                <a:latin typeface="Comic Sans MS"/>
                <a:cs typeface="Comic Sans MS"/>
              </a:rPr>
              <a:t>decay</a:t>
            </a:r>
            <a:endParaRPr sz="2300" dirty="0">
              <a:latin typeface="Comic Sans MS"/>
              <a:cs typeface="Comic Sans MS"/>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237" y="4573971"/>
            <a:ext cx="8825172" cy="105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bwMode="auto">
          <a:xfrm>
            <a:off x="1192345" y="3642157"/>
            <a:ext cx="8613192" cy="400110"/>
          </a:xfrm>
          <a:prstGeom prst="rect">
            <a:avLst/>
          </a:prstGeom>
          <a:noFill/>
          <a:ln w="25400" algn="ctr">
            <a:noFill/>
            <a:miter lim="800000"/>
            <a:headEnd/>
            <a:tailEnd/>
          </a:ln>
        </p:spPr>
        <p:txBody>
          <a:bodyPr wrap="none" rtlCol="0">
            <a:spAutoFit/>
          </a:bodyPr>
          <a:lstStyle/>
          <a:p>
            <a:r>
              <a:rPr lang="en-US" sz="2000" dirty="0">
                <a:solidFill>
                  <a:srgbClr val="002060"/>
                </a:solidFill>
                <a:latin typeface="Arial Black" pitchFamily="34" charset="0"/>
                <a:cs typeface="Arial" pitchFamily="34" charset="0"/>
              </a:rPr>
              <a:t>As of 2020, the magnitudes of the CKM matrix elements are</a:t>
            </a:r>
            <a:endParaRPr lang="ru-RU" sz="2000" dirty="0">
              <a:solidFill>
                <a:srgbClr val="002060"/>
              </a:solidFill>
              <a:latin typeface="Arial Black" pitchFamily="34" charset="0"/>
              <a:cs typeface="Arial" pitchFamily="34" charset="0"/>
            </a:endParaRPr>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237" y="5842468"/>
            <a:ext cx="531495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bwMode="auto">
          <a:xfrm>
            <a:off x="1373427" y="3970259"/>
            <a:ext cx="8659779" cy="523220"/>
          </a:xfrm>
          <a:prstGeom prst="rect">
            <a:avLst/>
          </a:prstGeom>
          <a:noFill/>
          <a:ln w="25400" algn="ctr">
            <a:noFill/>
            <a:miter lim="800000"/>
            <a:headEnd/>
            <a:tailEnd/>
          </a:ln>
        </p:spPr>
        <p:txBody>
          <a:bodyPr wrap="square" rtlCol="0">
            <a:spAutoFit/>
          </a:bodyPr>
          <a:lstStyle/>
          <a:p>
            <a:r>
              <a:rPr lang="en-US" sz="1400" dirty="0" err="1">
                <a:latin typeface="Arial Black" pitchFamily="34" charset="0"/>
              </a:rPr>
              <a:t>Zyla</a:t>
            </a:r>
            <a:r>
              <a:rPr lang="en-US" sz="1400" dirty="0">
                <a:latin typeface="Arial Black" pitchFamily="34" charset="0"/>
              </a:rPr>
              <a:t> et al. (Particle Data Group) (2020). "Review of Particle </a:t>
            </a:r>
            <a:r>
              <a:rPr lang="fr-FR" sz="1400" dirty="0">
                <a:latin typeface="Arial Black" pitchFamily="34" charset="0"/>
              </a:rPr>
              <a:t>Physics: CKM quark-mixing matrix" </a:t>
            </a:r>
            <a:r>
              <a:rPr lang="en-US" sz="1400" i="1" dirty="0">
                <a:latin typeface="Arial Black" pitchFamily="34" charset="0"/>
              </a:rPr>
              <a:t>Progress of Theoretical and Experimental Physics</a:t>
            </a:r>
            <a:r>
              <a:rPr lang="en-US" sz="1400" dirty="0">
                <a:latin typeface="Arial Black" pitchFamily="34" charset="0"/>
              </a:rPr>
              <a:t>. 2020 (8): 083C01.</a:t>
            </a:r>
            <a:endParaRPr lang="ru-RU" sz="1400" dirty="0">
              <a:latin typeface="Arial Black" pitchFamily="34" charset="0"/>
            </a:endParaRPr>
          </a:p>
        </p:txBody>
      </p:sp>
      <p:sp>
        <p:nvSpPr>
          <p:cNvPr id="23" name="Прямоугольник 22"/>
          <p:cNvSpPr/>
          <p:nvPr/>
        </p:nvSpPr>
        <p:spPr>
          <a:xfrm>
            <a:off x="6194945" y="1546965"/>
            <a:ext cx="5158855" cy="1754326"/>
          </a:xfrm>
          <a:prstGeom prst="rect">
            <a:avLst/>
          </a:prstGeom>
        </p:spPr>
        <p:txBody>
          <a:bodyPr wrap="square">
            <a:spAutoFit/>
          </a:bodyPr>
          <a:lstStyle/>
          <a:p>
            <a:r>
              <a:rPr lang="ru-RU" dirty="0" smtClean="0">
                <a:solidFill>
                  <a:srgbClr val="FF0000"/>
                </a:solidFill>
                <a:latin typeface="Palatino Linotype" panose="02040502050505030304" pitchFamily="18" charset="0"/>
              </a:rPr>
              <a:t>В сочетании </a:t>
            </a:r>
            <a:r>
              <a:rPr lang="ru-RU" dirty="0">
                <a:solidFill>
                  <a:srgbClr val="FF0000"/>
                </a:solidFill>
                <a:latin typeface="Palatino Linotype" panose="02040502050505030304" pitchFamily="18" charset="0"/>
              </a:rPr>
              <a:t>с корреляциями β-распада </a:t>
            </a:r>
            <a:r>
              <a:rPr lang="ru-RU" dirty="0" smtClean="0">
                <a:solidFill>
                  <a:srgbClr val="FF0000"/>
                </a:solidFill>
                <a:latin typeface="Palatino Linotype" panose="02040502050505030304" pitchFamily="18" charset="0"/>
              </a:rPr>
              <a:t>время жизни нейтрона </a:t>
            </a:r>
            <a:r>
              <a:rPr lang="ru-RU" dirty="0">
                <a:solidFill>
                  <a:srgbClr val="FF0000"/>
                </a:solidFill>
                <a:latin typeface="Palatino Linotype" panose="02040502050505030304" pitchFamily="18" charset="0"/>
              </a:rPr>
              <a:t>используется для проверки </a:t>
            </a:r>
            <a:r>
              <a:rPr lang="ru-RU" dirty="0" err="1">
                <a:solidFill>
                  <a:srgbClr val="FF0000"/>
                </a:solidFill>
                <a:latin typeface="Palatino Linotype" panose="02040502050505030304" pitchFamily="18" charset="0"/>
              </a:rPr>
              <a:t>унитарности</a:t>
            </a:r>
            <a:r>
              <a:rPr lang="ru-RU" dirty="0">
                <a:solidFill>
                  <a:srgbClr val="FF0000"/>
                </a:solidFill>
                <a:latin typeface="Palatino Linotype" panose="02040502050505030304" pitchFamily="18" charset="0"/>
              </a:rPr>
              <a:t> матрицы </a:t>
            </a:r>
            <a:r>
              <a:rPr lang="ru-RU" dirty="0" err="1">
                <a:solidFill>
                  <a:srgbClr val="FF0000"/>
                </a:solidFill>
                <a:latin typeface="Palatino Linotype" panose="02040502050505030304" pitchFamily="18" charset="0"/>
              </a:rPr>
              <a:t>Кабиббо-Кобаяши-Маскавы</a:t>
            </a:r>
            <a:r>
              <a:rPr lang="ru-RU" dirty="0">
                <a:solidFill>
                  <a:srgbClr val="FF0000"/>
                </a:solidFill>
                <a:latin typeface="Palatino Linotype" panose="02040502050505030304" pitchFamily="18" charset="0"/>
              </a:rPr>
              <a:t> (CKM), которая является одним из наиболее важных низкоэнергетических тестов стандартной модели.</a:t>
            </a:r>
          </a:p>
        </p:txBody>
      </p:sp>
      <p:sp>
        <p:nvSpPr>
          <p:cNvPr id="24" name="Номер слайда 23"/>
          <p:cNvSpPr>
            <a:spLocks noGrp="1"/>
          </p:cNvSpPr>
          <p:nvPr>
            <p:ph type="sldNum" sz="quarter" idx="12"/>
          </p:nvPr>
        </p:nvSpPr>
        <p:spPr/>
        <p:txBody>
          <a:bodyPr/>
          <a:lstStyle/>
          <a:p>
            <a:fld id="{1DE01969-94A4-40D7-99FB-CC04F57F5503}" type="slidenum">
              <a:rPr lang="ru-RU" smtClean="0"/>
              <a:pPr/>
              <a:t>58</a:t>
            </a:fld>
            <a:endParaRPr lang="ru-RU" dirty="0"/>
          </a:p>
        </p:txBody>
      </p:sp>
    </p:spTree>
    <p:extLst>
      <p:ext uri="{BB962C8B-B14F-4D97-AF65-F5344CB8AC3E}">
        <p14:creationId xmlns:p14="http://schemas.microsoft.com/office/powerpoint/2010/main" val="17478023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Новое среднемировое значение времени жизни нейтрона подтверждает справедливость </a:t>
            </a:r>
            <a:r>
              <a:rPr lang="ru-RU" dirty="0" smtClean="0"/>
              <a:t>СМ</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337164"/>
            <a:ext cx="5040312"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4"/>
          <p:cNvSpPr>
            <a:spLocks noChangeArrowheads="1"/>
          </p:cNvSpPr>
          <p:nvPr/>
        </p:nvSpPr>
        <p:spPr bwMode="auto">
          <a:xfrm>
            <a:off x="6096000" y="2004492"/>
            <a:ext cx="530784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ru-RU" sz="2000" dirty="0">
                <a:latin typeface="Palatino Linotype" panose="02040502050505030304" pitchFamily="18" charset="0"/>
              </a:rPr>
              <a:t>Dependence of the CKM matrix element |</a:t>
            </a:r>
            <a:r>
              <a:rPr lang="en-US" altLang="ru-RU" sz="2000" dirty="0" err="1">
                <a:latin typeface="Palatino Linotype" panose="02040502050505030304" pitchFamily="18" charset="0"/>
              </a:rPr>
              <a:t>V</a:t>
            </a:r>
            <a:r>
              <a:rPr lang="en-US" altLang="ru-RU" sz="2000" baseline="-25000" dirty="0" err="1">
                <a:latin typeface="Palatino Linotype" panose="02040502050505030304" pitchFamily="18" charset="0"/>
              </a:rPr>
              <a:t>ud</a:t>
            </a:r>
            <a:r>
              <a:rPr lang="en-US" altLang="ru-RU" sz="2000" dirty="0">
                <a:latin typeface="Palatino Linotype" panose="02040502050505030304" pitchFamily="18" charset="0"/>
              </a:rPr>
              <a:t>| on the values of the neutron lifetime and the axial coupling constant </a:t>
            </a:r>
            <a:r>
              <a:rPr lang="en-US" altLang="ru-RU" sz="2000" dirty="0" err="1">
                <a:latin typeface="Palatino Linotype" panose="02040502050505030304" pitchFamily="18" charset="0"/>
              </a:rPr>
              <a:t>g</a:t>
            </a:r>
            <a:r>
              <a:rPr lang="en-US" altLang="ru-RU" sz="2000" baseline="-25000" dirty="0" err="1">
                <a:latin typeface="Palatino Linotype" panose="02040502050505030304" pitchFamily="18" charset="0"/>
              </a:rPr>
              <a:t>A</a:t>
            </a:r>
            <a:r>
              <a:rPr lang="en-US" altLang="ru-RU" sz="2000" dirty="0" err="1" smtClean="0">
                <a:latin typeface="Palatino Linotype" panose="02040502050505030304" pitchFamily="18" charset="0"/>
              </a:rPr>
              <a:t>.</a:t>
            </a:r>
            <a:endParaRPr lang="ru-RU" altLang="ru-RU" sz="2000" dirty="0">
              <a:latin typeface="Palatino Linotype" panose="02040502050505030304" pitchFamily="18" charset="0"/>
            </a:endParaRPr>
          </a:p>
          <a:p>
            <a:pPr algn="just" eaLnBrk="1" hangingPunct="1"/>
            <a:r>
              <a:rPr lang="en-US" altLang="ru-RU" sz="2000" dirty="0" smtClean="0">
                <a:latin typeface="Palatino Linotype" panose="02040502050505030304" pitchFamily="18" charset="0"/>
              </a:rPr>
              <a:t>(</a:t>
            </a:r>
            <a:r>
              <a:rPr lang="en-US" altLang="ru-RU" sz="2000" dirty="0">
                <a:latin typeface="Palatino Linotype" panose="02040502050505030304" pitchFamily="18" charset="0"/>
              </a:rPr>
              <a:t>1) neutron lifetime, PDG 2006; (2) neutron lifetime, this talk; (3) neutron </a:t>
            </a:r>
            <a:r>
              <a:rPr lang="en-US" altLang="ru-RU" sz="2000" dirty="0">
                <a:latin typeface="Palatino Linotype" panose="02040502050505030304" pitchFamily="18" charset="0"/>
                <a:sym typeface="Symbol" panose="05050102010706020507" pitchFamily="18" charset="2"/>
              </a:rPr>
              <a:t></a:t>
            </a:r>
            <a:r>
              <a:rPr lang="en-US" altLang="ru-RU" sz="2000" dirty="0">
                <a:latin typeface="Palatino Linotype" panose="02040502050505030304" pitchFamily="18" charset="0"/>
              </a:rPr>
              <a:t>-asymmetry, </a:t>
            </a:r>
            <a:r>
              <a:rPr lang="en-US" altLang="ru-RU" sz="2000" dirty="0" err="1">
                <a:latin typeface="Palatino Linotype" panose="02040502050505030304" pitchFamily="18" charset="0"/>
              </a:rPr>
              <a:t>Perkeo</a:t>
            </a:r>
            <a:r>
              <a:rPr lang="en-US" altLang="ru-RU" sz="2000" dirty="0">
                <a:latin typeface="Palatino Linotype" panose="02040502050505030304" pitchFamily="18" charset="0"/>
              </a:rPr>
              <a:t> 2007; (4) neutron </a:t>
            </a:r>
            <a:r>
              <a:rPr lang="ru-RU" altLang="ru-RU" sz="2000" dirty="0">
                <a:latin typeface="Palatino Linotype" panose="02040502050505030304" pitchFamily="18" charset="0"/>
              </a:rPr>
              <a:t>β</a:t>
            </a:r>
            <a:r>
              <a:rPr lang="en-US" altLang="ru-RU" sz="2000" dirty="0">
                <a:latin typeface="Palatino Linotype" panose="02040502050505030304" pitchFamily="18" charset="0"/>
              </a:rPr>
              <a:t>-decay, this article + </a:t>
            </a:r>
            <a:r>
              <a:rPr lang="en-US" altLang="ru-RU" sz="2000" dirty="0" err="1">
                <a:latin typeface="Palatino Linotype" panose="02040502050505030304" pitchFamily="18" charset="0"/>
              </a:rPr>
              <a:t>Perkeo</a:t>
            </a:r>
            <a:r>
              <a:rPr lang="en-US" altLang="ru-RU" sz="2000" dirty="0">
                <a:latin typeface="Palatino Linotype" panose="02040502050505030304" pitchFamily="18" charset="0"/>
              </a:rPr>
              <a:t> 2007; (5) </a:t>
            </a:r>
            <a:r>
              <a:rPr lang="en-US" altLang="ru-RU" sz="2000" dirty="0" err="1">
                <a:latin typeface="Palatino Linotype" panose="02040502050505030304" pitchFamily="18" charset="0"/>
              </a:rPr>
              <a:t>unitarity</a:t>
            </a:r>
            <a:r>
              <a:rPr lang="en-US" altLang="ru-RU" sz="2000" dirty="0">
                <a:latin typeface="Palatino Linotype" panose="02040502050505030304" pitchFamily="18" charset="0"/>
              </a:rPr>
              <a:t>; (6) 0</a:t>
            </a:r>
            <a:r>
              <a:rPr lang="en-US" altLang="ru-RU" sz="2000" baseline="30000" dirty="0">
                <a:latin typeface="Palatino Linotype" panose="02040502050505030304" pitchFamily="18" charset="0"/>
              </a:rPr>
              <a:t>+</a:t>
            </a:r>
            <a:r>
              <a:rPr lang="en-US" altLang="ru-RU" sz="2000" dirty="0">
                <a:latin typeface="Palatino Linotype" panose="02040502050505030304" pitchFamily="18" charset="0"/>
              </a:rPr>
              <a:t>→0</a:t>
            </a:r>
            <a:r>
              <a:rPr lang="en-US" altLang="ru-RU" sz="2000" baseline="30000" dirty="0">
                <a:latin typeface="Palatino Linotype" panose="02040502050505030304" pitchFamily="18" charset="0"/>
              </a:rPr>
              <a:t>+</a:t>
            </a:r>
            <a:r>
              <a:rPr lang="en-US" altLang="ru-RU" sz="2000" dirty="0">
                <a:latin typeface="Palatino Linotype" panose="02040502050505030304" pitchFamily="18" charset="0"/>
              </a:rPr>
              <a:t> nuclear transitions; (7) neutron </a:t>
            </a:r>
            <a:r>
              <a:rPr lang="ru-RU" altLang="ru-RU" sz="2000" dirty="0">
                <a:latin typeface="Palatino Linotype" panose="02040502050505030304" pitchFamily="18" charset="0"/>
              </a:rPr>
              <a:t>β</a:t>
            </a:r>
            <a:r>
              <a:rPr lang="en-US" altLang="ru-RU" sz="2000" dirty="0">
                <a:latin typeface="Palatino Linotype" panose="02040502050505030304" pitchFamily="18" charset="0"/>
              </a:rPr>
              <a:t>-decay, PDG 2006 + </a:t>
            </a:r>
            <a:r>
              <a:rPr lang="en-US" altLang="ru-RU" sz="2000" dirty="0" err="1">
                <a:latin typeface="Palatino Linotype" panose="02040502050505030304" pitchFamily="18" charset="0"/>
              </a:rPr>
              <a:t>Perkeo</a:t>
            </a:r>
            <a:r>
              <a:rPr lang="en-US" altLang="ru-RU" sz="2000" dirty="0">
                <a:latin typeface="Palatino Linotype" panose="02040502050505030304" pitchFamily="18" charset="0"/>
              </a:rPr>
              <a:t> 2007.</a:t>
            </a:r>
            <a:endParaRPr lang="ru-RU" altLang="ru-RU" sz="2000" dirty="0">
              <a:latin typeface="Palatino Linotype" panose="02040502050505030304" pitchFamily="18" charset="0"/>
            </a:endParaRPr>
          </a:p>
        </p:txBody>
      </p:sp>
      <p:sp>
        <p:nvSpPr>
          <p:cNvPr id="9" name="Номер слайда 8"/>
          <p:cNvSpPr>
            <a:spLocks noGrp="1"/>
          </p:cNvSpPr>
          <p:nvPr>
            <p:ph type="sldNum" sz="quarter" idx="12"/>
          </p:nvPr>
        </p:nvSpPr>
        <p:spPr/>
        <p:txBody>
          <a:bodyPr/>
          <a:lstStyle/>
          <a:p>
            <a:fld id="{1DE01969-94A4-40D7-99FB-CC04F57F5503}" type="slidenum">
              <a:rPr lang="ru-RU" smtClean="0"/>
              <a:pPr/>
              <a:t>59</a:t>
            </a:fld>
            <a:endParaRPr lang="ru-RU" dirty="0"/>
          </a:p>
        </p:txBody>
      </p:sp>
    </p:spTree>
    <p:extLst>
      <p:ext uri="{BB962C8B-B14F-4D97-AF65-F5344CB8AC3E}">
        <p14:creationId xmlns:p14="http://schemas.microsoft.com/office/powerpoint/2010/main" val="26838089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3164" y="365125"/>
            <a:ext cx="11145672" cy="540729"/>
          </a:xfrm>
        </p:spPr>
        <p:txBody>
          <a:bodyPr>
            <a:normAutofit fontScale="90000"/>
          </a:bodyPr>
          <a:lstStyle/>
          <a:p>
            <a:r>
              <a:rPr lang="en-US" dirty="0" smtClean="0"/>
              <a:t>Spallation/</a:t>
            </a:r>
            <a:r>
              <a:rPr lang="ru-RU" dirty="0" smtClean="0"/>
              <a:t>расщепления</a:t>
            </a:r>
            <a:r>
              <a:rPr lang="en-US" dirty="0" smtClean="0"/>
              <a:t>/</a:t>
            </a:r>
            <a:r>
              <a:rPr lang="ru-RU" dirty="0" err="1" smtClean="0"/>
              <a:t>распадные</a:t>
            </a:r>
            <a:r>
              <a:rPr lang="ru-RU" dirty="0" smtClean="0"/>
              <a:t> </a:t>
            </a:r>
            <a:r>
              <a:rPr lang="ru-RU" dirty="0"/>
              <a:t>источники </a:t>
            </a:r>
            <a:r>
              <a:rPr lang="ru-RU" dirty="0" smtClean="0"/>
              <a:t>нейтронов</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1126150"/>
            <a:ext cx="5767317" cy="4444303"/>
          </a:xfrm>
          <a:prstGeom prst="rect">
            <a:avLst/>
          </a:prstGeom>
        </p:spPr>
      </p:pic>
      <p:sp>
        <p:nvSpPr>
          <p:cNvPr id="8" name="Espace réservé du contenu 1"/>
          <p:cNvSpPr txBox="1">
            <a:spLocks/>
          </p:cNvSpPr>
          <p:nvPr/>
        </p:nvSpPr>
        <p:spPr>
          <a:xfrm>
            <a:off x="6776282" y="1270462"/>
            <a:ext cx="5268836" cy="763054"/>
          </a:xfrm>
          <a:prstGeom prst="rect">
            <a:avLst/>
          </a:prstGeom>
        </p:spPr>
        <p:txBody>
          <a:bodyPr vert="horz" anchor="ctr"/>
          <a:lstStyle>
            <a:lvl1pPr marL="182563" indent="-182563" algn="l" defTabSz="457200" rtl="0" eaLnBrk="1" latinLnBrk="0" hangingPunct="1">
              <a:spcBef>
                <a:spcPct val="20000"/>
              </a:spcBef>
              <a:buFont typeface="Arial"/>
              <a:buChar char="•"/>
              <a:defRPr sz="2400" b="0" i="0" kern="1200">
                <a:solidFill>
                  <a:schemeClr val="tx1"/>
                </a:solidFill>
                <a:latin typeface="Verdana"/>
                <a:ea typeface="+mn-ea"/>
                <a:cs typeface="Verdana"/>
              </a:defRPr>
            </a:lvl1pPr>
            <a:lvl2pPr marL="355600" indent="-173038" algn="l" defTabSz="457200" rtl="0" eaLnBrk="1" latinLnBrk="0" hangingPunct="1">
              <a:spcBef>
                <a:spcPct val="20000"/>
              </a:spcBef>
              <a:buSzPct val="50000"/>
              <a:buFont typeface="Arial"/>
              <a:buChar char="–"/>
              <a:defRPr sz="1600" b="0" i="0" kern="1200">
                <a:solidFill>
                  <a:schemeClr val="tx1"/>
                </a:solidFill>
                <a:latin typeface="Verdana"/>
                <a:ea typeface="+mn-ea"/>
                <a:cs typeface="Verdana"/>
              </a:defRPr>
            </a:lvl2pPr>
            <a:lvl3pPr marL="539750" indent="-184150" algn="l" defTabSz="457200" rtl="0" eaLnBrk="1" latinLnBrk="0" hangingPunct="1">
              <a:spcBef>
                <a:spcPct val="20000"/>
              </a:spcBef>
              <a:buSzPct val="50000"/>
              <a:buFont typeface="Wingdings" charset="2"/>
              <a:buChar char="§"/>
              <a:defRPr sz="1400" b="0" i="0" kern="1200">
                <a:solidFill>
                  <a:schemeClr val="tx1"/>
                </a:solidFill>
                <a:latin typeface="Verdana"/>
                <a:ea typeface="+mn-ea"/>
                <a:cs typeface="Verdana"/>
              </a:defRPr>
            </a:lvl3pPr>
            <a:lvl4pPr marL="722313" indent="-182563" algn="l" defTabSz="457200" rtl="0" eaLnBrk="1" latinLnBrk="0" hangingPunct="1">
              <a:spcBef>
                <a:spcPct val="20000"/>
              </a:spcBef>
              <a:buSzPct val="50000"/>
              <a:buFont typeface="Courier New"/>
              <a:buChar char="o"/>
              <a:defRPr sz="1100" b="0" i="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b="0" i="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ru-RU" sz="2000" dirty="0" smtClean="0">
                <a:latin typeface="Palatino Linotype" panose="02040502050505030304" pitchFamily="18" charset="0"/>
              </a:rPr>
              <a:t>Типичный материал мишени:</a:t>
            </a:r>
          </a:p>
          <a:p>
            <a:pPr marL="0" indent="0" algn="just">
              <a:buNone/>
            </a:pPr>
            <a:r>
              <a:rPr lang="ru-RU" sz="2000" dirty="0">
                <a:latin typeface="Palatino Linotype" panose="02040502050505030304" pitchFamily="18" charset="0"/>
              </a:rPr>
              <a:t>уран, вольфрам, </a:t>
            </a:r>
            <a:r>
              <a:rPr lang="ru-RU" sz="2000" dirty="0" smtClean="0">
                <a:latin typeface="Palatino Linotype" panose="02040502050505030304" pitchFamily="18" charset="0"/>
              </a:rPr>
              <a:t>тантал, ртуть</a:t>
            </a:r>
            <a:r>
              <a:rPr lang="ru-RU" sz="2000" dirty="0">
                <a:latin typeface="Palatino Linotype" panose="02040502050505030304" pitchFamily="18" charset="0"/>
              </a:rPr>
              <a:t>, свинец.</a:t>
            </a:r>
            <a:endParaRPr lang="fr-FR" sz="2000" dirty="0">
              <a:latin typeface="Palatino Linotype" panose="02040502050505030304"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2651" y="2177828"/>
            <a:ext cx="4161149" cy="3488388"/>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7145" y="4655389"/>
            <a:ext cx="3047845" cy="1700961"/>
          </a:xfrm>
          <a:prstGeom prst="rect">
            <a:avLst/>
          </a:prstGeom>
        </p:spPr>
      </p:pic>
      <p:sp>
        <p:nvSpPr>
          <p:cNvPr id="11" name="Прямоугольник 10"/>
          <p:cNvSpPr/>
          <p:nvPr/>
        </p:nvSpPr>
        <p:spPr>
          <a:xfrm>
            <a:off x="7237761" y="5783051"/>
            <a:ext cx="1140056" cy="400110"/>
          </a:xfrm>
          <a:prstGeom prst="rect">
            <a:avLst/>
          </a:prstGeom>
        </p:spPr>
        <p:txBody>
          <a:bodyPr wrap="none">
            <a:spAutoFit/>
          </a:bodyPr>
          <a:lstStyle/>
          <a:p>
            <a:r>
              <a:rPr lang="en-US" sz="2000" dirty="0">
                <a:latin typeface="Palatino Linotype" panose="02040502050505030304" pitchFamily="18" charset="0"/>
              </a:rPr>
              <a:t>ISIS, UK</a:t>
            </a:r>
            <a:endParaRPr lang="ru-RU" sz="2000" dirty="0">
              <a:latin typeface="Palatino Linotype" panose="02040502050505030304" pitchFamily="18" charset="0"/>
            </a:endParaRPr>
          </a:p>
        </p:txBody>
      </p:sp>
      <p:sp>
        <p:nvSpPr>
          <p:cNvPr id="12" name="Номер слайда 11"/>
          <p:cNvSpPr>
            <a:spLocks noGrp="1"/>
          </p:cNvSpPr>
          <p:nvPr>
            <p:ph type="sldNum" sz="quarter" idx="12"/>
          </p:nvPr>
        </p:nvSpPr>
        <p:spPr/>
        <p:txBody>
          <a:bodyPr/>
          <a:lstStyle/>
          <a:p>
            <a:fld id="{1DE01969-94A4-40D7-99FB-CC04F57F5503}" type="slidenum">
              <a:rPr lang="ru-RU" smtClean="0"/>
              <a:pPr/>
              <a:t>6</a:t>
            </a:fld>
            <a:endParaRPr lang="ru-RU" dirty="0"/>
          </a:p>
        </p:txBody>
      </p:sp>
    </p:spTree>
    <p:extLst>
      <p:ext uri="{BB962C8B-B14F-4D97-AF65-F5344CB8AC3E}">
        <p14:creationId xmlns:p14="http://schemas.microsoft.com/office/powerpoint/2010/main" val="29716979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Типы измерений времени жизни нейтрона</a:t>
            </a:r>
            <a:endParaRPr lang="ru-RU" dirty="0"/>
          </a:p>
        </p:txBody>
      </p:sp>
      <p:sp>
        <p:nvSpPr>
          <p:cNvPr id="7" name="object 38"/>
          <p:cNvSpPr/>
          <p:nvPr/>
        </p:nvSpPr>
        <p:spPr>
          <a:xfrm>
            <a:off x="1587501" y="2525838"/>
            <a:ext cx="8997031" cy="2816324"/>
          </a:xfrm>
          <a:prstGeom prst="rect">
            <a:avLst/>
          </a:prstGeom>
          <a:blipFill>
            <a:blip r:embed="rId2" cstate="print"/>
            <a:stretch>
              <a:fillRect/>
            </a:stretch>
          </a:blipFill>
        </p:spPr>
        <p:txBody>
          <a:bodyPr wrap="square" lIns="0" tIns="0" rIns="0" bIns="0" rtlCol="0"/>
          <a:lstStyle/>
          <a:p>
            <a:endParaRPr/>
          </a:p>
        </p:txBody>
      </p:sp>
      <p:sp>
        <p:nvSpPr>
          <p:cNvPr id="8" name="object 39"/>
          <p:cNvSpPr/>
          <p:nvPr/>
        </p:nvSpPr>
        <p:spPr>
          <a:xfrm>
            <a:off x="1689100" y="2614732"/>
            <a:ext cx="8895426" cy="2882900"/>
          </a:xfrm>
          <a:custGeom>
            <a:avLst/>
            <a:gdLst/>
            <a:ahLst/>
            <a:cxnLst/>
            <a:rect l="l" t="t" r="r" b="b"/>
            <a:pathLst>
              <a:path w="9690100" h="2882900">
                <a:moveTo>
                  <a:pt x="9612668" y="0"/>
                </a:moveTo>
                <a:lnTo>
                  <a:pt x="68298" y="533"/>
                </a:lnTo>
                <a:lnTo>
                  <a:pt x="29788" y="16391"/>
                </a:lnTo>
                <a:lnTo>
                  <a:pt x="5263" y="49321"/>
                </a:lnTo>
                <a:lnTo>
                  <a:pt x="0" y="77444"/>
                </a:lnTo>
                <a:lnTo>
                  <a:pt x="0" y="2805468"/>
                </a:lnTo>
                <a:lnTo>
                  <a:pt x="16387" y="2853107"/>
                </a:lnTo>
                <a:lnTo>
                  <a:pt x="49313" y="2877635"/>
                </a:lnTo>
                <a:lnTo>
                  <a:pt x="77431" y="2882900"/>
                </a:lnTo>
                <a:lnTo>
                  <a:pt x="9621792" y="2882367"/>
                </a:lnTo>
                <a:lnTo>
                  <a:pt x="9660307" y="2866512"/>
                </a:lnTo>
                <a:lnTo>
                  <a:pt x="9684835" y="2833586"/>
                </a:lnTo>
                <a:lnTo>
                  <a:pt x="9690100" y="2805468"/>
                </a:lnTo>
                <a:lnTo>
                  <a:pt x="9689566" y="68308"/>
                </a:lnTo>
                <a:lnTo>
                  <a:pt x="9673709" y="29790"/>
                </a:lnTo>
                <a:lnTo>
                  <a:pt x="9640783" y="5263"/>
                </a:lnTo>
                <a:lnTo>
                  <a:pt x="9612668" y="0"/>
                </a:lnTo>
                <a:close/>
              </a:path>
            </a:pathLst>
          </a:custGeom>
          <a:solidFill>
            <a:srgbClr val="FFFFFF"/>
          </a:solidFill>
        </p:spPr>
        <p:txBody>
          <a:bodyPr wrap="square" lIns="0" tIns="0" rIns="0" bIns="0" rtlCol="0"/>
          <a:lstStyle/>
          <a:p>
            <a:endParaRPr dirty="0"/>
          </a:p>
        </p:txBody>
      </p:sp>
      <p:sp>
        <p:nvSpPr>
          <p:cNvPr id="9" name="object 40"/>
          <p:cNvSpPr/>
          <p:nvPr/>
        </p:nvSpPr>
        <p:spPr>
          <a:xfrm>
            <a:off x="1689101" y="2614732"/>
            <a:ext cx="8895431" cy="2583414"/>
          </a:xfrm>
          <a:custGeom>
            <a:avLst/>
            <a:gdLst/>
            <a:ahLst/>
            <a:cxnLst/>
            <a:rect l="l" t="t" r="r" b="b"/>
            <a:pathLst>
              <a:path w="9690100" h="2882900">
                <a:moveTo>
                  <a:pt x="0" y="2805468"/>
                </a:moveTo>
                <a:lnTo>
                  <a:pt x="0" y="77444"/>
                </a:lnTo>
                <a:lnTo>
                  <a:pt x="1357" y="62931"/>
                </a:lnTo>
                <a:lnTo>
                  <a:pt x="19727" y="25803"/>
                </a:lnTo>
                <a:lnTo>
                  <a:pt x="54322" y="3508"/>
                </a:lnTo>
                <a:lnTo>
                  <a:pt x="9612668" y="0"/>
                </a:lnTo>
                <a:lnTo>
                  <a:pt x="9627176" y="1357"/>
                </a:lnTo>
                <a:lnTo>
                  <a:pt x="9664298" y="19728"/>
                </a:lnTo>
                <a:lnTo>
                  <a:pt x="9686591" y="54328"/>
                </a:lnTo>
                <a:lnTo>
                  <a:pt x="9690100" y="2805468"/>
                </a:lnTo>
                <a:lnTo>
                  <a:pt x="9688742" y="2819981"/>
                </a:lnTo>
                <a:lnTo>
                  <a:pt x="9670369" y="2857107"/>
                </a:lnTo>
                <a:lnTo>
                  <a:pt x="9635770" y="2879395"/>
                </a:lnTo>
                <a:lnTo>
                  <a:pt x="77431" y="2882900"/>
                </a:lnTo>
                <a:lnTo>
                  <a:pt x="62922" y="2881542"/>
                </a:lnTo>
                <a:lnTo>
                  <a:pt x="25797" y="2863173"/>
                </a:lnTo>
                <a:lnTo>
                  <a:pt x="3505" y="2828574"/>
                </a:lnTo>
                <a:lnTo>
                  <a:pt x="0" y="2805468"/>
                </a:lnTo>
                <a:close/>
              </a:path>
            </a:pathLst>
          </a:custGeom>
          <a:ln w="9525">
            <a:solidFill>
              <a:srgbClr val="AB1700"/>
            </a:solidFill>
          </a:ln>
        </p:spPr>
        <p:txBody>
          <a:bodyPr wrap="square" lIns="0" tIns="0" rIns="0" bIns="0" rtlCol="0"/>
          <a:lstStyle/>
          <a:p>
            <a:endParaRPr/>
          </a:p>
        </p:txBody>
      </p:sp>
      <p:sp>
        <p:nvSpPr>
          <p:cNvPr id="10" name="object 43"/>
          <p:cNvSpPr txBox="1"/>
          <p:nvPr/>
        </p:nvSpPr>
        <p:spPr>
          <a:xfrm>
            <a:off x="1775521" y="1299588"/>
            <a:ext cx="3353435" cy="1216102"/>
          </a:xfrm>
          <a:prstGeom prst="rect">
            <a:avLst/>
          </a:prstGeom>
        </p:spPr>
        <p:txBody>
          <a:bodyPr vert="horz" wrap="square" lIns="0" tIns="0" rIns="0" bIns="0" rtlCol="0">
            <a:spAutoFit/>
          </a:bodyPr>
          <a:lstStyle/>
          <a:p>
            <a:pPr marL="12700">
              <a:tabLst>
                <a:tab pos="279400" algn="l"/>
              </a:tabLst>
            </a:pPr>
            <a:r>
              <a:rPr sz="1300" dirty="0">
                <a:latin typeface="Arial Unicode MS"/>
                <a:cs typeface="Arial Unicode MS"/>
              </a:rPr>
              <a:t>➊	</a:t>
            </a:r>
            <a:r>
              <a:rPr dirty="0">
                <a:latin typeface="Comic Sans MS"/>
                <a:cs typeface="Comic Sans MS"/>
              </a:rPr>
              <a:t>Neutron</a:t>
            </a:r>
            <a:r>
              <a:rPr spc="-5" dirty="0">
                <a:latin typeface="Comic Sans MS"/>
                <a:cs typeface="Comic Sans MS"/>
              </a:rPr>
              <a:t> </a:t>
            </a:r>
            <a:r>
              <a:rPr spc="-20" dirty="0">
                <a:latin typeface="Comic Sans MS"/>
                <a:cs typeface="Comic Sans MS"/>
              </a:rPr>
              <a:t>Beam</a:t>
            </a:r>
            <a:endParaRPr dirty="0">
              <a:latin typeface="Comic Sans MS"/>
              <a:cs typeface="Comic Sans MS"/>
            </a:endParaRPr>
          </a:p>
          <a:p>
            <a:pPr marL="12700" marR="5080">
              <a:lnSpc>
                <a:spcPct val="113100"/>
              </a:lnSpc>
              <a:spcBef>
                <a:spcPts val="20"/>
              </a:spcBef>
            </a:pPr>
            <a:r>
              <a:rPr spc="-10" dirty="0">
                <a:latin typeface="Comic Sans MS"/>
                <a:cs typeface="Comic Sans MS"/>
              </a:rPr>
              <a:t>Detect</a:t>
            </a:r>
            <a:r>
              <a:rPr spc="-5" dirty="0">
                <a:latin typeface="Comic Sans MS"/>
                <a:cs typeface="Comic Sans MS"/>
              </a:rPr>
              <a:t> </a:t>
            </a:r>
            <a:r>
              <a:rPr spc="-15" dirty="0">
                <a:latin typeface="Comic Sans MS"/>
                <a:cs typeface="Comic Sans MS"/>
              </a:rPr>
              <a:t>deca</a:t>
            </a:r>
            <a:r>
              <a:rPr spc="-10" dirty="0">
                <a:latin typeface="Comic Sans MS"/>
                <a:cs typeface="Comic Sans MS"/>
              </a:rPr>
              <a:t>y</a:t>
            </a:r>
            <a:r>
              <a:rPr spc="5" dirty="0">
                <a:latin typeface="Comic Sans MS"/>
                <a:cs typeface="Comic Sans MS"/>
              </a:rPr>
              <a:t> </a:t>
            </a:r>
            <a:r>
              <a:rPr dirty="0">
                <a:latin typeface="Comic Sans MS"/>
                <a:cs typeface="Comic Sans MS"/>
              </a:rPr>
              <a:t>products</a:t>
            </a:r>
            <a:r>
              <a:rPr spc="-10" dirty="0">
                <a:latin typeface="Comic Sans MS"/>
                <a:cs typeface="Comic Sans MS"/>
              </a:rPr>
              <a:t> </a:t>
            </a:r>
            <a:r>
              <a:rPr spc="-5" dirty="0">
                <a:latin typeface="Comic Sans MS"/>
                <a:cs typeface="Comic Sans MS"/>
              </a:rPr>
              <a:t>fro</a:t>
            </a:r>
            <a:r>
              <a:rPr dirty="0">
                <a:latin typeface="Comic Sans MS"/>
                <a:cs typeface="Comic Sans MS"/>
              </a:rPr>
              <a:t>m </a:t>
            </a:r>
            <a:r>
              <a:rPr spc="-10" dirty="0">
                <a:latin typeface="Comic Sans MS"/>
                <a:cs typeface="Comic Sans MS"/>
              </a:rPr>
              <a:t>a</a:t>
            </a:r>
            <a:r>
              <a:rPr dirty="0">
                <a:latin typeface="Comic Sans MS"/>
                <a:cs typeface="Comic Sans MS"/>
              </a:rPr>
              <a:t> </a:t>
            </a:r>
            <a:r>
              <a:rPr spc="-15" dirty="0">
                <a:latin typeface="Comic Sans MS"/>
                <a:cs typeface="Comic Sans MS"/>
              </a:rPr>
              <a:t>beam</a:t>
            </a:r>
            <a:r>
              <a:rPr spc="-10" dirty="0">
                <a:latin typeface="Comic Sans MS"/>
                <a:cs typeface="Comic Sans MS"/>
              </a:rPr>
              <a:t> </a:t>
            </a:r>
            <a:r>
              <a:rPr spc="-5" dirty="0">
                <a:latin typeface="Comic Sans MS"/>
                <a:cs typeface="Comic Sans MS"/>
              </a:rPr>
              <a:t>wit</a:t>
            </a:r>
            <a:r>
              <a:rPr dirty="0">
                <a:latin typeface="Comic Sans MS"/>
                <a:cs typeface="Comic Sans MS"/>
              </a:rPr>
              <a:t>h </a:t>
            </a:r>
            <a:r>
              <a:rPr spc="-10" dirty="0">
                <a:latin typeface="Comic Sans MS"/>
                <a:cs typeface="Comic Sans MS"/>
              </a:rPr>
              <a:t>a</a:t>
            </a:r>
            <a:r>
              <a:rPr dirty="0">
                <a:latin typeface="Comic Sans MS"/>
                <a:cs typeface="Comic Sans MS"/>
              </a:rPr>
              <a:t> </a:t>
            </a:r>
            <a:r>
              <a:rPr spc="-15" dirty="0">
                <a:latin typeface="Comic Sans MS"/>
                <a:cs typeface="Comic Sans MS"/>
              </a:rPr>
              <a:t>wel</a:t>
            </a:r>
            <a:r>
              <a:rPr spc="-5" dirty="0">
                <a:latin typeface="Comic Sans MS"/>
                <a:cs typeface="Comic Sans MS"/>
              </a:rPr>
              <a:t>l</a:t>
            </a:r>
            <a:r>
              <a:rPr dirty="0">
                <a:latin typeface="Comic Sans MS"/>
                <a:cs typeface="Comic Sans MS"/>
              </a:rPr>
              <a:t> </a:t>
            </a:r>
            <a:r>
              <a:rPr spc="-5" dirty="0">
                <a:latin typeface="Comic Sans MS"/>
                <a:cs typeface="Comic Sans MS"/>
              </a:rPr>
              <a:t>define</a:t>
            </a:r>
            <a:r>
              <a:rPr dirty="0">
                <a:latin typeface="Comic Sans MS"/>
                <a:cs typeface="Comic Sans MS"/>
              </a:rPr>
              <a:t>d </a:t>
            </a:r>
            <a:r>
              <a:rPr spc="-5" dirty="0">
                <a:latin typeface="Comic Sans MS"/>
                <a:cs typeface="Comic Sans MS"/>
              </a:rPr>
              <a:t>neutro</a:t>
            </a:r>
            <a:r>
              <a:rPr dirty="0">
                <a:latin typeface="Comic Sans MS"/>
                <a:cs typeface="Comic Sans MS"/>
              </a:rPr>
              <a:t>n</a:t>
            </a:r>
            <a:r>
              <a:rPr spc="5" dirty="0">
                <a:latin typeface="Comic Sans MS"/>
                <a:cs typeface="Comic Sans MS"/>
              </a:rPr>
              <a:t> </a:t>
            </a:r>
            <a:r>
              <a:rPr spc="-5" dirty="0">
                <a:latin typeface="Comic Sans MS"/>
                <a:cs typeface="Comic Sans MS"/>
              </a:rPr>
              <a:t>fluenc</a:t>
            </a:r>
            <a:r>
              <a:rPr dirty="0">
                <a:latin typeface="Comic Sans MS"/>
                <a:cs typeface="Comic Sans MS"/>
              </a:rPr>
              <a:t>e</a:t>
            </a:r>
            <a:r>
              <a:rPr spc="5" dirty="0">
                <a:latin typeface="Comic Sans MS"/>
                <a:cs typeface="Comic Sans MS"/>
              </a:rPr>
              <a:t> </a:t>
            </a:r>
            <a:r>
              <a:rPr spc="-5" dirty="0">
                <a:latin typeface="Comic Sans MS"/>
                <a:cs typeface="Comic Sans MS"/>
              </a:rPr>
              <a:t>rate</a:t>
            </a:r>
            <a:endParaRPr dirty="0">
              <a:latin typeface="Comic Sans MS"/>
              <a:cs typeface="Comic Sans MS"/>
            </a:endParaRPr>
          </a:p>
        </p:txBody>
      </p:sp>
      <p:sp>
        <p:nvSpPr>
          <p:cNvPr id="11" name="object 44"/>
          <p:cNvSpPr txBox="1"/>
          <p:nvPr/>
        </p:nvSpPr>
        <p:spPr>
          <a:xfrm>
            <a:off x="1902998" y="2667740"/>
            <a:ext cx="3221355" cy="1216102"/>
          </a:xfrm>
          <a:prstGeom prst="rect">
            <a:avLst/>
          </a:prstGeom>
        </p:spPr>
        <p:txBody>
          <a:bodyPr vert="horz" wrap="square" lIns="0" tIns="0" rIns="0" bIns="0" rtlCol="0">
            <a:spAutoFit/>
          </a:bodyPr>
          <a:lstStyle/>
          <a:p>
            <a:pPr marL="12700">
              <a:tabLst>
                <a:tab pos="279400" algn="l"/>
              </a:tabLst>
            </a:pPr>
            <a:r>
              <a:rPr sz="1300" dirty="0">
                <a:latin typeface="Arial Unicode MS"/>
                <a:cs typeface="Arial Unicode MS"/>
              </a:rPr>
              <a:t>➋	</a:t>
            </a:r>
            <a:r>
              <a:rPr spc="-10" dirty="0">
                <a:latin typeface="Comic Sans MS"/>
                <a:cs typeface="Comic Sans MS"/>
              </a:rPr>
              <a:t>Material</a:t>
            </a:r>
            <a:r>
              <a:rPr spc="-5" dirty="0">
                <a:latin typeface="Comic Sans MS"/>
                <a:cs typeface="Comic Sans MS"/>
              </a:rPr>
              <a:t> Bottle</a:t>
            </a:r>
            <a:endParaRPr dirty="0">
              <a:latin typeface="Comic Sans MS"/>
              <a:cs typeface="Comic Sans MS"/>
            </a:endParaRPr>
          </a:p>
          <a:p>
            <a:pPr marL="12700" marR="5080">
              <a:lnSpc>
                <a:spcPct val="113100"/>
              </a:lnSpc>
              <a:spcBef>
                <a:spcPts val="20"/>
              </a:spcBef>
            </a:pPr>
            <a:r>
              <a:rPr spc="-10" dirty="0">
                <a:latin typeface="Comic Sans MS"/>
                <a:cs typeface="Comic Sans MS"/>
              </a:rPr>
              <a:t>Measure</a:t>
            </a:r>
            <a:r>
              <a:rPr spc="-5" dirty="0">
                <a:latin typeface="Comic Sans MS"/>
                <a:cs typeface="Comic Sans MS"/>
              </a:rPr>
              <a:t> </a:t>
            </a:r>
            <a:r>
              <a:rPr spc="-10" dirty="0">
                <a:latin typeface="Comic Sans MS"/>
                <a:cs typeface="Comic Sans MS"/>
              </a:rPr>
              <a:t>change</a:t>
            </a:r>
            <a:r>
              <a:rPr spc="-5" dirty="0">
                <a:latin typeface="Comic Sans MS"/>
                <a:cs typeface="Comic Sans MS"/>
              </a:rPr>
              <a:t> i</a:t>
            </a:r>
            <a:r>
              <a:rPr dirty="0">
                <a:latin typeface="Comic Sans MS"/>
                <a:cs typeface="Comic Sans MS"/>
              </a:rPr>
              <a:t>n</a:t>
            </a:r>
            <a:r>
              <a:rPr spc="-5" dirty="0">
                <a:latin typeface="Comic Sans MS"/>
                <a:cs typeface="Comic Sans MS"/>
              </a:rPr>
              <a:t> numbe</a:t>
            </a:r>
            <a:r>
              <a:rPr dirty="0">
                <a:latin typeface="Comic Sans MS"/>
                <a:cs typeface="Comic Sans MS"/>
              </a:rPr>
              <a:t>r of</a:t>
            </a:r>
            <a:r>
              <a:rPr spc="-5" dirty="0">
                <a:latin typeface="Comic Sans MS"/>
                <a:cs typeface="Comic Sans MS"/>
              </a:rPr>
              <a:t> </a:t>
            </a:r>
            <a:r>
              <a:rPr dirty="0">
                <a:latin typeface="Comic Sans MS"/>
                <a:cs typeface="Comic Sans MS"/>
              </a:rPr>
              <a:t>confined </a:t>
            </a:r>
            <a:r>
              <a:rPr spc="-5" dirty="0">
                <a:latin typeface="Comic Sans MS"/>
                <a:cs typeface="Comic Sans MS"/>
              </a:rPr>
              <a:t>neutron</a:t>
            </a:r>
            <a:r>
              <a:rPr dirty="0">
                <a:latin typeface="Comic Sans MS"/>
                <a:cs typeface="Comic Sans MS"/>
              </a:rPr>
              <a:t>s</a:t>
            </a:r>
            <a:r>
              <a:rPr spc="5" dirty="0">
                <a:latin typeface="Comic Sans MS"/>
                <a:cs typeface="Comic Sans MS"/>
              </a:rPr>
              <a:t> </a:t>
            </a:r>
            <a:r>
              <a:rPr spc="-10" dirty="0">
                <a:latin typeface="Comic Sans MS"/>
                <a:cs typeface="Comic Sans MS"/>
              </a:rPr>
              <a:t>as</a:t>
            </a:r>
            <a:r>
              <a:rPr spc="-5" dirty="0">
                <a:latin typeface="Comic Sans MS"/>
                <a:cs typeface="Comic Sans MS"/>
              </a:rPr>
              <a:t> </a:t>
            </a:r>
            <a:r>
              <a:rPr spc="-10" dirty="0">
                <a:latin typeface="Comic Sans MS"/>
                <a:cs typeface="Comic Sans MS"/>
              </a:rPr>
              <a:t>a</a:t>
            </a:r>
            <a:r>
              <a:rPr dirty="0">
                <a:latin typeface="Comic Sans MS"/>
                <a:cs typeface="Comic Sans MS"/>
              </a:rPr>
              <a:t> </a:t>
            </a:r>
            <a:r>
              <a:rPr spc="-5" dirty="0">
                <a:latin typeface="Comic Sans MS"/>
                <a:cs typeface="Comic Sans MS"/>
              </a:rPr>
              <a:t>functio</a:t>
            </a:r>
            <a:r>
              <a:rPr dirty="0">
                <a:latin typeface="Comic Sans MS"/>
                <a:cs typeface="Comic Sans MS"/>
              </a:rPr>
              <a:t>n of</a:t>
            </a:r>
            <a:r>
              <a:rPr spc="-5" dirty="0">
                <a:latin typeface="Comic Sans MS"/>
                <a:cs typeface="Comic Sans MS"/>
              </a:rPr>
              <a:t> time</a:t>
            </a:r>
            <a:endParaRPr dirty="0">
              <a:latin typeface="Comic Sans MS"/>
              <a:cs typeface="Comic Sans MS"/>
            </a:endParaRPr>
          </a:p>
        </p:txBody>
      </p:sp>
      <p:sp>
        <p:nvSpPr>
          <p:cNvPr id="12" name="object 45"/>
          <p:cNvSpPr txBox="1"/>
          <p:nvPr/>
        </p:nvSpPr>
        <p:spPr>
          <a:xfrm>
            <a:off x="1847529" y="3971918"/>
            <a:ext cx="3221355" cy="1216102"/>
          </a:xfrm>
          <a:prstGeom prst="rect">
            <a:avLst/>
          </a:prstGeom>
        </p:spPr>
        <p:txBody>
          <a:bodyPr vert="horz" wrap="square" lIns="0" tIns="0" rIns="0" bIns="0" rtlCol="0">
            <a:spAutoFit/>
          </a:bodyPr>
          <a:lstStyle/>
          <a:p>
            <a:pPr marL="12700">
              <a:tabLst>
                <a:tab pos="279400" algn="l"/>
              </a:tabLst>
            </a:pPr>
            <a:r>
              <a:rPr sz="1300" dirty="0">
                <a:latin typeface="Arial Unicode MS"/>
                <a:cs typeface="Arial Unicode MS"/>
              </a:rPr>
              <a:t>➌	</a:t>
            </a:r>
            <a:r>
              <a:rPr spc="-10" dirty="0">
                <a:latin typeface="Comic Sans MS"/>
                <a:cs typeface="Comic Sans MS"/>
              </a:rPr>
              <a:t>Magnetic </a:t>
            </a:r>
            <a:r>
              <a:rPr spc="-5" dirty="0">
                <a:latin typeface="Comic Sans MS"/>
                <a:cs typeface="Comic Sans MS"/>
              </a:rPr>
              <a:t>Bottle</a:t>
            </a:r>
            <a:endParaRPr dirty="0">
              <a:latin typeface="Comic Sans MS"/>
              <a:cs typeface="Comic Sans MS"/>
            </a:endParaRPr>
          </a:p>
          <a:p>
            <a:pPr marL="12700" marR="5080">
              <a:lnSpc>
                <a:spcPct val="113100"/>
              </a:lnSpc>
              <a:spcBef>
                <a:spcPts val="20"/>
              </a:spcBef>
            </a:pPr>
            <a:r>
              <a:rPr spc="-10" dirty="0">
                <a:latin typeface="Comic Sans MS"/>
                <a:cs typeface="Comic Sans MS"/>
              </a:rPr>
              <a:t>Measure</a:t>
            </a:r>
            <a:r>
              <a:rPr spc="-5" dirty="0">
                <a:latin typeface="Comic Sans MS"/>
                <a:cs typeface="Comic Sans MS"/>
              </a:rPr>
              <a:t> </a:t>
            </a:r>
            <a:r>
              <a:rPr spc="-10" dirty="0">
                <a:latin typeface="Comic Sans MS"/>
                <a:cs typeface="Comic Sans MS"/>
              </a:rPr>
              <a:t>change</a:t>
            </a:r>
            <a:r>
              <a:rPr spc="-5" dirty="0">
                <a:latin typeface="Comic Sans MS"/>
                <a:cs typeface="Comic Sans MS"/>
              </a:rPr>
              <a:t> i</a:t>
            </a:r>
            <a:r>
              <a:rPr dirty="0">
                <a:latin typeface="Comic Sans MS"/>
                <a:cs typeface="Comic Sans MS"/>
              </a:rPr>
              <a:t>n</a:t>
            </a:r>
            <a:r>
              <a:rPr spc="-5" dirty="0">
                <a:latin typeface="Comic Sans MS"/>
                <a:cs typeface="Comic Sans MS"/>
              </a:rPr>
              <a:t> numbe</a:t>
            </a:r>
            <a:r>
              <a:rPr dirty="0">
                <a:latin typeface="Comic Sans MS"/>
                <a:cs typeface="Comic Sans MS"/>
              </a:rPr>
              <a:t>r of</a:t>
            </a:r>
            <a:r>
              <a:rPr spc="-5" dirty="0">
                <a:latin typeface="Comic Sans MS"/>
                <a:cs typeface="Comic Sans MS"/>
              </a:rPr>
              <a:t> </a:t>
            </a:r>
            <a:r>
              <a:rPr dirty="0">
                <a:latin typeface="Comic Sans MS"/>
                <a:cs typeface="Comic Sans MS"/>
              </a:rPr>
              <a:t>confined </a:t>
            </a:r>
            <a:r>
              <a:rPr spc="-5" dirty="0">
                <a:latin typeface="Comic Sans MS"/>
                <a:cs typeface="Comic Sans MS"/>
              </a:rPr>
              <a:t>neutron</a:t>
            </a:r>
            <a:r>
              <a:rPr dirty="0">
                <a:latin typeface="Comic Sans MS"/>
                <a:cs typeface="Comic Sans MS"/>
              </a:rPr>
              <a:t>s</a:t>
            </a:r>
            <a:r>
              <a:rPr spc="5" dirty="0">
                <a:latin typeface="Comic Sans MS"/>
                <a:cs typeface="Comic Sans MS"/>
              </a:rPr>
              <a:t> </a:t>
            </a:r>
            <a:r>
              <a:rPr spc="-10" dirty="0">
                <a:latin typeface="Comic Sans MS"/>
                <a:cs typeface="Comic Sans MS"/>
              </a:rPr>
              <a:t>as</a:t>
            </a:r>
            <a:r>
              <a:rPr spc="-5" dirty="0">
                <a:latin typeface="Comic Sans MS"/>
                <a:cs typeface="Comic Sans MS"/>
              </a:rPr>
              <a:t> </a:t>
            </a:r>
            <a:r>
              <a:rPr spc="-10" dirty="0">
                <a:latin typeface="Comic Sans MS"/>
                <a:cs typeface="Comic Sans MS"/>
              </a:rPr>
              <a:t>a</a:t>
            </a:r>
            <a:r>
              <a:rPr dirty="0">
                <a:latin typeface="Comic Sans MS"/>
                <a:cs typeface="Comic Sans MS"/>
              </a:rPr>
              <a:t> </a:t>
            </a:r>
            <a:r>
              <a:rPr spc="-5" dirty="0">
                <a:latin typeface="Comic Sans MS"/>
                <a:cs typeface="Comic Sans MS"/>
              </a:rPr>
              <a:t>functio</a:t>
            </a:r>
            <a:r>
              <a:rPr dirty="0">
                <a:latin typeface="Comic Sans MS"/>
                <a:cs typeface="Comic Sans MS"/>
              </a:rPr>
              <a:t>n of</a:t>
            </a:r>
            <a:r>
              <a:rPr spc="-5" dirty="0">
                <a:latin typeface="Comic Sans MS"/>
                <a:cs typeface="Comic Sans MS"/>
              </a:rPr>
              <a:t> time</a:t>
            </a:r>
            <a:endParaRPr dirty="0">
              <a:latin typeface="Comic Sans MS"/>
              <a:cs typeface="Comic Sans MS"/>
            </a:endParaRPr>
          </a:p>
        </p:txBody>
      </p:sp>
      <p:sp>
        <p:nvSpPr>
          <p:cNvPr id="13" name="object 46"/>
          <p:cNvSpPr txBox="1"/>
          <p:nvPr/>
        </p:nvSpPr>
        <p:spPr>
          <a:xfrm>
            <a:off x="1902998" y="5486179"/>
            <a:ext cx="3187065" cy="1330877"/>
          </a:xfrm>
          <a:prstGeom prst="rect">
            <a:avLst/>
          </a:prstGeom>
        </p:spPr>
        <p:txBody>
          <a:bodyPr vert="horz" wrap="square" lIns="0" tIns="0" rIns="0" bIns="0" rtlCol="0">
            <a:spAutoFit/>
          </a:bodyPr>
          <a:lstStyle/>
          <a:p>
            <a:pPr marL="12700">
              <a:tabLst>
                <a:tab pos="279400" algn="l"/>
              </a:tabLst>
            </a:pPr>
            <a:r>
              <a:rPr sz="1300" dirty="0">
                <a:latin typeface="Arial Unicode MS"/>
                <a:cs typeface="Arial Unicode MS"/>
              </a:rPr>
              <a:t>➍	</a:t>
            </a:r>
            <a:r>
              <a:rPr spc="-10" dirty="0">
                <a:latin typeface="Comic Sans MS"/>
                <a:cs typeface="Comic Sans MS"/>
              </a:rPr>
              <a:t>Magnetic</a:t>
            </a:r>
            <a:r>
              <a:rPr spc="-5" dirty="0">
                <a:latin typeface="Comic Sans MS"/>
                <a:cs typeface="Comic Sans MS"/>
              </a:rPr>
              <a:t> </a:t>
            </a:r>
            <a:r>
              <a:rPr spc="-10" dirty="0">
                <a:latin typeface="Comic Sans MS"/>
                <a:cs typeface="Comic Sans MS"/>
              </a:rPr>
              <a:t>Trap</a:t>
            </a:r>
            <a:endParaRPr dirty="0">
              <a:latin typeface="Comic Sans MS"/>
              <a:cs typeface="Comic Sans MS"/>
            </a:endParaRPr>
          </a:p>
          <a:p>
            <a:pPr marL="12700" marR="5080">
              <a:lnSpc>
                <a:spcPct val="107200"/>
              </a:lnSpc>
              <a:spcBef>
                <a:spcPts val="20"/>
              </a:spcBef>
            </a:pPr>
            <a:r>
              <a:rPr sz="1600" spc="-60" dirty="0">
                <a:latin typeface="Tahoma"/>
                <a:cs typeface="Tahoma"/>
              </a:rPr>
              <a:t>C</a:t>
            </a:r>
            <a:r>
              <a:rPr sz="1600" spc="-15" dirty="0">
                <a:latin typeface="Tahoma"/>
                <a:cs typeface="Tahoma"/>
              </a:rPr>
              <a:t>o</a:t>
            </a:r>
            <a:r>
              <a:rPr sz="1600" spc="-30" dirty="0">
                <a:latin typeface="Tahoma"/>
                <a:cs typeface="Tahoma"/>
              </a:rPr>
              <a:t>u</a:t>
            </a:r>
            <a:r>
              <a:rPr sz="1600" spc="-130" dirty="0">
                <a:latin typeface="Tahoma"/>
                <a:cs typeface="Tahoma"/>
              </a:rPr>
              <a:t>n</a:t>
            </a:r>
            <a:r>
              <a:rPr sz="1600" spc="165" dirty="0">
                <a:latin typeface="Tahoma"/>
                <a:cs typeface="Tahoma"/>
              </a:rPr>
              <a:t>t</a:t>
            </a:r>
            <a:r>
              <a:rPr sz="1600" spc="95" dirty="0">
                <a:latin typeface="Tahoma"/>
                <a:cs typeface="Tahoma"/>
              </a:rPr>
              <a:t> </a:t>
            </a:r>
            <a:r>
              <a:rPr sz="1600" spc="-35" dirty="0">
                <a:latin typeface="Tahoma"/>
                <a:cs typeface="Tahoma"/>
              </a:rPr>
              <a:t>d</a:t>
            </a:r>
            <a:r>
              <a:rPr sz="1600" spc="-10" dirty="0">
                <a:latin typeface="Tahoma"/>
                <a:cs typeface="Tahoma"/>
              </a:rPr>
              <a:t>e</a:t>
            </a:r>
            <a:r>
              <a:rPr sz="1600" spc="-20" dirty="0">
                <a:latin typeface="Tahoma"/>
                <a:cs typeface="Tahoma"/>
              </a:rPr>
              <a:t>c</a:t>
            </a:r>
            <a:r>
              <a:rPr sz="1600" spc="10" dirty="0">
                <a:latin typeface="Tahoma"/>
                <a:cs typeface="Tahoma"/>
              </a:rPr>
              <a:t>a</a:t>
            </a:r>
            <a:r>
              <a:rPr sz="1600" spc="45" dirty="0">
                <a:latin typeface="Tahoma"/>
                <a:cs typeface="Tahoma"/>
              </a:rPr>
              <a:t>y</a:t>
            </a:r>
            <a:r>
              <a:rPr sz="1600" spc="95" dirty="0">
                <a:latin typeface="Tahoma"/>
                <a:cs typeface="Tahoma"/>
              </a:rPr>
              <a:t> </a:t>
            </a:r>
            <a:r>
              <a:rPr sz="1600" spc="-75" dirty="0">
                <a:latin typeface="Tahoma"/>
                <a:cs typeface="Tahoma"/>
              </a:rPr>
              <a:t>p</a:t>
            </a:r>
            <a:r>
              <a:rPr sz="1600" spc="85" dirty="0">
                <a:latin typeface="Tahoma"/>
                <a:cs typeface="Tahoma"/>
              </a:rPr>
              <a:t>r</a:t>
            </a:r>
            <a:r>
              <a:rPr sz="1600" spc="-20" dirty="0">
                <a:latin typeface="Tahoma"/>
                <a:cs typeface="Tahoma"/>
              </a:rPr>
              <a:t>o</a:t>
            </a:r>
            <a:r>
              <a:rPr sz="1600" spc="-25" dirty="0">
                <a:latin typeface="Tahoma"/>
                <a:cs typeface="Tahoma"/>
              </a:rPr>
              <a:t>du</a:t>
            </a:r>
            <a:r>
              <a:rPr sz="1600" spc="-70" dirty="0">
                <a:latin typeface="Tahoma"/>
                <a:cs typeface="Tahoma"/>
              </a:rPr>
              <a:t>c</a:t>
            </a:r>
            <a:r>
              <a:rPr sz="1600" spc="55" dirty="0">
                <a:latin typeface="Tahoma"/>
                <a:cs typeface="Tahoma"/>
              </a:rPr>
              <a:t>t</a:t>
            </a:r>
            <a:r>
              <a:rPr sz="1600" spc="80" dirty="0">
                <a:latin typeface="Tahoma"/>
                <a:cs typeface="Tahoma"/>
              </a:rPr>
              <a:t>s</a:t>
            </a:r>
            <a:r>
              <a:rPr sz="1600" spc="95" dirty="0">
                <a:latin typeface="Tahoma"/>
                <a:cs typeface="Tahoma"/>
              </a:rPr>
              <a:t> </a:t>
            </a:r>
            <a:r>
              <a:rPr sz="1600" spc="40" dirty="0">
                <a:latin typeface="Tahoma"/>
                <a:cs typeface="Tahoma"/>
              </a:rPr>
              <a:t>o</a:t>
            </a:r>
            <a:r>
              <a:rPr sz="1600" spc="25" dirty="0">
                <a:latin typeface="Tahoma"/>
                <a:cs typeface="Tahoma"/>
              </a:rPr>
              <a:t>f</a:t>
            </a:r>
            <a:r>
              <a:rPr sz="1600" spc="95" dirty="0">
                <a:latin typeface="Tahoma"/>
                <a:cs typeface="Tahoma"/>
              </a:rPr>
              <a:t> </a:t>
            </a:r>
            <a:r>
              <a:rPr sz="1600" spc="-70" dirty="0">
                <a:latin typeface="Tahoma"/>
                <a:cs typeface="Tahoma"/>
              </a:rPr>
              <a:t>ma</a:t>
            </a:r>
            <a:r>
              <a:rPr sz="1600" spc="-25" dirty="0">
                <a:latin typeface="Tahoma"/>
                <a:cs typeface="Tahoma"/>
              </a:rPr>
              <a:t>g</a:t>
            </a:r>
            <a:r>
              <a:rPr sz="1600" spc="-55" dirty="0">
                <a:latin typeface="Tahoma"/>
                <a:cs typeface="Tahoma"/>
              </a:rPr>
              <a:t>n</a:t>
            </a:r>
            <a:r>
              <a:rPr sz="1600" spc="-75" dirty="0">
                <a:latin typeface="Tahoma"/>
                <a:cs typeface="Tahoma"/>
              </a:rPr>
              <a:t>e</a:t>
            </a:r>
            <a:r>
              <a:rPr sz="1600" spc="170" dirty="0">
                <a:latin typeface="Tahoma"/>
                <a:cs typeface="Tahoma"/>
              </a:rPr>
              <a:t>t</a:t>
            </a:r>
            <a:r>
              <a:rPr sz="1600" spc="-10" dirty="0">
                <a:latin typeface="Tahoma"/>
                <a:cs typeface="Tahoma"/>
              </a:rPr>
              <a:t>i</a:t>
            </a:r>
            <a:r>
              <a:rPr sz="1600" spc="-20" dirty="0">
                <a:latin typeface="Tahoma"/>
                <a:cs typeface="Tahoma"/>
              </a:rPr>
              <a:t>c</a:t>
            </a:r>
            <a:r>
              <a:rPr sz="1600" dirty="0">
                <a:latin typeface="Tahoma"/>
                <a:cs typeface="Tahoma"/>
              </a:rPr>
              <a:t>a</a:t>
            </a:r>
            <a:r>
              <a:rPr sz="1600" spc="70" dirty="0">
                <a:latin typeface="Tahoma"/>
                <a:cs typeface="Tahoma"/>
              </a:rPr>
              <a:t>l</a:t>
            </a:r>
            <a:r>
              <a:rPr sz="1600" spc="40" dirty="0">
                <a:latin typeface="Tahoma"/>
                <a:cs typeface="Tahoma"/>
              </a:rPr>
              <a:t>l</a:t>
            </a:r>
            <a:r>
              <a:rPr sz="1600" spc="45" dirty="0">
                <a:latin typeface="Tahoma"/>
                <a:cs typeface="Tahoma"/>
              </a:rPr>
              <a:t>y</a:t>
            </a:r>
            <a:r>
              <a:rPr sz="1600" spc="30" dirty="0">
                <a:latin typeface="Tahoma"/>
                <a:cs typeface="Tahoma"/>
              </a:rPr>
              <a:t> </a:t>
            </a:r>
            <a:r>
              <a:rPr sz="1600" spc="125" dirty="0">
                <a:latin typeface="Tahoma"/>
                <a:cs typeface="Tahoma"/>
              </a:rPr>
              <a:t>t</a:t>
            </a:r>
            <a:r>
              <a:rPr sz="1600" spc="45" dirty="0">
                <a:latin typeface="Tahoma"/>
                <a:cs typeface="Tahoma"/>
              </a:rPr>
              <a:t>r</a:t>
            </a:r>
            <a:r>
              <a:rPr sz="1600" spc="10" dirty="0">
                <a:latin typeface="Tahoma"/>
                <a:cs typeface="Tahoma"/>
              </a:rPr>
              <a:t>a</a:t>
            </a:r>
            <a:r>
              <a:rPr sz="1600" spc="-45" dirty="0">
                <a:latin typeface="Tahoma"/>
                <a:cs typeface="Tahoma"/>
              </a:rPr>
              <a:t>p</a:t>
            </a:r>
            <a:r>
              <a:rPr sz="1600" spc="-25" dirty="0">
                <a:latin typeface="Tahoma"/>
                <a:cs typeface="Tahoma"/>
              </a:rPr>
              <a:t>p</a:t>
            </a:r>
            <a:r>
              <a:rPr sz="1600" spc="50" dirty="0">
                <a:latin typeface="Tahoma"/>
                <a:cs typeface="Tahoma"/>
              </a:rPr>
              <a:t>e</a:t>
            </a:r>
            <a:r>
              <a:rPr sz="1600" spc="-65" dirty="0">
                <a:latin typeface="Tahoma"/>
                <a:cs typeface="Tahoma"/>
              </a:rPr>
              <a:t>d</a:t>
            </a:r>
            <a:r>
              <a:rPr sz="1600" spc="95" dirty="0">
                <a:latin typeface="Tahoma"/>
                <a:cs typeface="Tahoma"/>
              </a:rPr>
              <a:t> </a:t>
            </a:r>
            <a:r>
              <a:rPr sz="1600" spc="-55" dirty="0">
                <a:latin typeface="Tahoma"/>
                <a:cs typeface="Tahoma"/>
              </a:rPr>
              <a:t>n</a:t>
            </a:r>
            <a:r>
              <a:rPr sz="1600" spc="-25" dirty="0">
                <a:latin typeface="Tahoma"/>
                <a:cs typeface="Tahoma"/>
              </a:rPr>
              <a:t>e</a:t>
            </a:r>
            <a:r>
              <a:rPr sz="1600" spc="-110" dirty="0">
                <a:latin typeface="Tahoma"/>
                <a:cs typeface="Tahoma"/>
              </a:rPr>
              <a:t>u</a:t>
            </a:r>
            <a:r>
              <a:rPr sz="1600" spc="125" dirty="0">
                <a:latin typeface="Tahoma"/>
                <a:cs typeface="Tahoma"/>
              </a:rPr>
              <a:t>t</a:t>
            </a:r>
            <a:r>
              <a:rPr sz="1600" spc="120" dirty="0">
                <a:latin typeface="Tahoma"/>
                <a:cs typeface="Tahoma"/>
              </a:rPr>
              <a:t>r</a:t>
            </a:r>
            <a:r>
              <a:rPr sz="1600" spc="-50" dirty="0">
                <a:latin typeface="Tahoma"/>
                <a:cs typeface="Tahoma"/>
              </a:rPr>
              <a:t>o</a:t>
            </a:r>
            <a:r>
              <a:rPr sz="1600" spc="-60" dirty="0">
                <a:latin typeface="Tahoma"/>
                <a:cs typeface="Tahoma"/>
              </a:rPr>
              <a:t>n</a:t>
            </a:r>
            <a:r>
              <a:rPr sz="1600" spc="-45" dirty="0">
                <a:latin typeface="Tahoma"/>
                <a:cs typeface="Tahoma"/>
              </a:rPr>
              <a:t>s</a:t>
            </a:r>
            <a:r>
              <a:rPr sz="1600" spc="95" dirty="0">
                <a:latin typeface="Tahoma"/>
                <a:cs typeface="Tahoma"/>
              </a:rPr>
              <a:t> </a:t>
            </a:r>
            <a:r>
              <a:rPr sz="1600" spc="25" dirty="0">
                <a:latin typeface="Tahoma"/>
                <a:cs typeface="Tahoma"/>
              </a:rPr>
              <a:t>a</a:t>
            </a:r>
            <a:r>
              <a:rPr sz="1600" spc="-25" dirty="0">
                <a:latin typeface="Tahoma"/>
                <a:cs typeface="Tahoma"/>
              </a:rPr>
              <a:t>s</a:t>
            </a:r>
            <a:r>
              <a:rPr sz="1600" spc="95" dirty="0">
                <a:latin typeface="Tahoma"/>
                <a:cs typeface="Tahoma"/>
              </a:rPr>
              <a:t> </a:t>
            </a:r>
            <a:r>
              <a:rPr sz="1600" spc="10" dirty="0">
                <a:latin typeface="Tahoma"/>
                <a:cs typeface="Tahoma"/>
              </a:rPr>
              <a:t>a</a:t>
            </a:r>
            <a:r>
              <a:rPr sz="1600" spc="95" dirty="0">
                <a:latin typeface="Tahoma"/>
                <a:cs typeface="Tahoma"/>
              </a:rPr>
              <a:t> </a:t>
            </a:r>
            <a:r>
              <a:rPr sz="1600" spc="40" dirty="0">
                <a:latin typeface="Tahoma"/>
                <a:cs typeface="Tahoma"/>
              </a:rPr>
              <a:t>f</a:t>
            </a:r>
            <a:r>
              <a:rPr sz="1600" spc="85" dirty="0">
                <a:latin typeface="Tahoma"/>
                <a:cs typeface="Tahoma"/>
              </a:rPr>
              <a:t>u</a:t>
            </a:r>
            <a:r>
              <a:rPr sz="1600" spc="-25" dirty="0">
                <a:latin typeface="Tahoma"/>
                <a:cs typeface="Tahoma"/>
              </a:rPr>
              <a:t>n</a:t>
            </a:r>
            <a:r>
              <a:rPr sz="1600" spc="-65" dirty="0">
                <a:latin typeface="Tahoma"/>
                <a:cs typeface="Tahoma"/>
              </a:rPr>
              <a:t>c</a:t>
            </a:r>
            <a:r>
              <a:rPr sz="1600" spc="170" dirty="0">
                <a:latin typeface="Tahoma"/>
                <a:cs typeface="Tahoma"/>
              </a:rPr>
              <a:t>t</a:t>
            </a:r>
            <a:r>
              <a:rPr sz="1600" spc="-20" dirty="0">
                <a:latin typeface="Tahoma"/>
                <a:cs typeface="Tahoma"/>
              </a:rPr>
              <a:t>i</a:t>
            </a:r>
            <a:r>
              <a:rPr sz="1600" spc="-5" dirty="0">
                <a:latin typeface="Tahoma"/>
                <a:cs typeface="Tahoma"/>
              </a:rPr>
              <a:t>o</a:t>
            </a:r>
            <a:r>
              <a:rPr sz="1600" spc="-75" dirty="0">
                <a:latin typeface="Tahoma"/>
                <a:cs typeface="Tahoma"/>
              </a:rPr>
              <a:t>n</a:t>
            </a:r>
            <a:r>
              <a:rPr sz="1600" spc="95" dirty="0">
                <a:latin typeface="Tahoma"/>
                <a:cs typeface="Tahoma"/>
              </a:rPr>
              <a:t> </a:t>
            </a:r>
            <a:r>
              <a:rPr sz="1600" spc="40" dirty="0">
                <a:latin typeface="Tahoma"/>
                <a:cs typeface="Tahoma"/>
              </a:rPr>
              <a:t>o</a:t>
            </a:r>
            <a:r>
              <a:rPr sz="1600" spc="25" dirty="0">
                <a:latin typeface="Tahoma"/>
                <a:cs typeface="Tahoma"/>
              </a:rPr>
              <a:t>f</a:t>
            </a:r>
            <a:r>
              <a:rPr sz="1600" spc="95" dirty="0">
                <a:latin typeface="Tahoma"/>
                <a:cs typeface="Tahoma"/>
              </a:rPr>
              <a:t> </a:t>
            </a:r>
            <a:r>
              <a:rPr sz="1600" spc="170" dirty="0">
                <a:latin typeface="Tahoma"/>
                <a:cs typeface="Tahoma"/>
              </a:rPr>
              <a:t>t</a:t>
            </a:r>
            <a:r>
              <a:rPr sz="1600" spc="-30" dirty="0">
                <a:latin typeface="Tahoma"/>
                <a:cs typeface="Tahoma"/>
              </a:rPr>
              <a:t>i</a:t>
            </a:r>
            <a:r>
              <a:rPr sz="1600" spc="-65" dirty="0">
                <a:latin typeface="Tahoma"/>
                <a:cs typeface="Tahoma"/>
              </a:rPr>
              <a:t>m</a:t>
            </a:r>
            <a:r>
              <a:rPr sz="1600" spc="-10" dirty="0">
                <a:latin typeface="Tahoma"/>
                <a:cs typeface="Tahoma"/>
              </a:rPr>
              <a:t>e</a:t>
            </a:r>
            <a:r>
              <a:rPr lang="en-US" sz="1600" spc="-10" dirty="0">
                <a:latin typeface="Tahoma"/>
                <a:cs typeface="Tahoma"/>
              </a:rPr>
              <a:t> </a:t>
            </a:r>
            <a:r>
              <a:rPr lang="fr-FR" sz="1600" spc="-30" dirty="0">
                <a:latin typeface="Tahoma"/>
                <a:cs typeface="Tahoma"/>
              </a:rPr>
              <a:t>a</a:t>
            </a:r>
            <a:r>
              <a:rPr lang="fr-FR" sz="1600" spc="25" dirty="0">
                <a:latin typeface="Tahoma"/>
                <a:cs typeface="Tahoma"/>
              </a:rPr>
              <a:t>n</a:t>
            </a:r>
            <a:r>
              <a:rPr lang="fr-FR" sz="1600" spc="-65" dirty="0">
                <a:latin typeface="Tahoma"/>
                <a:cs typeface="Tahoma"/>
              </a:rPr>
              <a:t>d</a:t>
            </a:r>
            <a:r>
              <a:rPr lang="fr-FR" sz="1600" spc="95" dirty="0">
                <a:latin typeface="Tahoma"/>
                <a:cs typeface="Tahoma"/>
              </a:rPr>
              <a:t> </a:t>
            </a:r>
            <a:r>
              <a:rPr lang="fr-FR" sz="1600" spc="-125" dirty="0">
                <a:latin typeface="Tahoma"/>
                <a:cs typeface="Tahoma"/>
              </a:rPr>
              <a:t>m</a:t>
            </a:r>
            <a:r>
              <a:rPr lang="fr-FR" sz="1600" spc="5" dirty="0">
                <a:latin typeface="Tahoma"/>
                <a:cs typeface="Tahoma"/>
              </a:rPr>
              <a:t>e</a:t>
            </a:r>
            <a:r>
              <a:rPr lang="fr-FR" sz="1600" spc="20" dirty="0">
                <a:latin typeface="Tahoma"/>
                <a:cs typeface="Tahoma"/>
              </a:rPr>
              <a:t>a</a:t>
            </a:r>
            <a:r>
              <a:rPr lang="fr-FR" sz="1600" spc="-35" dirty="0">
                <a:latin typeface="Tahoma"/>
                <a:cs typeface="Tahoma"/>
              </a:rPr>
              <a:t>s</a:t>
            </a:r>
            <a:r>
              <a:rPr lang="fr-FR" sz="1600" spc="-20" dirty="0">
                <a:latin typeface="Tahoma"/>
                <a:cs typeface="Tahoma"/>
              </a:rPr>
              <a:t>u</a:t>
            </a:r>
            <a:r>
              <a:rPr lang="fr-FR" sz="1600" spc="70" dirty="0">
                <a:latin typeface="Tahoma"/>
                <a:cs typeface="Tahoma"/>
              </a:rPr>
              <a:t>r</a:t>
            </a:r>
            <a:r>
              <a:rPr lang="fr-FR" sz="1600" spc="-10" dirty="0">
                <a:latin typeface="Tahoma"/>
                <a:cs typeface="Tahoma"/>
              </a:rPr>
              <a:t>e</a:t>
            </a:r>
            <a:r>
              <a:rPr lang="fr-FR" sz="1600" spc="95" dirty="0">
                <a:latin typeface="Tahoma"/>
                <a:cs typeface="Tahoma"/>
              </a:rPr>
              <a:t> </a:t>
            </a:r>
            <a:r>
              <a:rPr lang="fr-FR" sz="1600" spc="35" dirty="0">
                <a:latin typeface="Tahoma"/>
                <a:cs typeface="Tahoma"/>
              </a:rPr>
              <a:t>th</a:t>
            </a:r>
            <a:r>
              <a:rPr lang="fr-FR" sz="1600" spc="50" dirty="0">
                <a:latin typeface="Tahoma"/>
                <a:cs typeface="Tahoma"/>
              </a:rPr>
              <a:t>e</a:t>
            </a:r>
            <a:r>
              <a:rPr lang="fr-FR" sz="1600" spc="95" dirty="0">
                <a:latin typeface="Tahoma"/>
                <a:cs typeface="Tahoma"/>
              </a:rPr>
              <a:t> </a:t>
            </a:r>
            <a:r>
              <a:rPr lang="fr-FR" sz="1600" spc="50" dirty="0">
                <a:latin typeface="Tahoma"/>
                <a:cs typeface="Tahoma"/>
              </a:rPr>
              <a:t>s</a:t>
            </a:r>
            <a:r>
              <a:rPr lang="fr-FR" sz="1600" spc="-30" dirty="0">
                <a:latin typeface="Tahoma"/>
                <a:cs typeface="Tahoma"/>
              </a:rPr>
              <a:t>l</a:t>
            </a:r>
            <a:r>
              <a:rPr lang="fr-FR" sz="1600" spc="-45" dirty="0">
                <a:latin typeface="Tahoma"/>
                <a:cs typeface="Tahoma"/>
              </a:rPr>
              <a:t>o</a:t>
            </a:r>
            <a:r>
              <a:rPr lang="fr-FR" sz="1600" spc="-25" dirty="0">
                <a:latin typeface="Tahoma"/>
                <a:cs typeface="Tahoma"/>
              </a:rPr>
              <a:t>p</a:t>
            </a:r>
            <a:r>
              <a:rPr lang="fr-FR" sz="1600" spc="-60" dirty="0">
                <a:latin typeface="Tahoma"/>
                <a:cs typeface="Tahoma"/>
              </a:rPr>
              <a:t>e</a:t>
            </a:r>
            <a:r>
              <a:rPr lang="fr-FR" sz="1600" spc="-15" dirty="0">
                <a:latin typeface="Tahoma"/>
                <a:cs typeface="Tahoma"/>
              </a:rPr>
              <a:t>.</a:t>
            </a:r>
            <a:endParaRPr sz="1600" dirty="0">
              <a:latin typeface="Tahoma"/>
              <a:cs typeface="Tahoma"/>
            </a:endParaRPr>
          </a:p>
        </p:txBody>
      </p:sp>
      <p:sp>
        <p:nvSpPr>
          <p:cNvPr id="14" name="object 50"/>
          <p:cNvSpPr txBox="1"/>
          <p:nvPr/>
        </p:nvSpPr>
        <p:spPr>
          <a:xfrm>
            <a:off x="5651500" y="4011718"/>
            <a:ext cx="2460724" cy="330860"/>
          </a:xfrm>
          <a:prstGeom prst="rect">
            <a:avLst/>
          </a:prstGeom>
        </p:spPr>
        <p:txBody>
          <a:bodyPr vert="horz" wrap="square" lIns="0" tIns="0" rIns="0" bIns="0" rtlCol="0">
            <a:spAutoFit/>
          </a:bodyPr>
          <a:lstStyle/>
          <a:p>
            <a:pPr marL="12700"/>
            <a:r>
              <a:rPr sz="3225" i="1" spc="232" baseline="-23255" dirty="0">
                <a:latin typeface="Lucida Sans"/>
                <a:cs typeface="Lucida Sans"/>
              </a:rPr>
              <a:t>N</a:t>
            </a:r>
            <a:r>
              <a:rPr sz="2250" spc="165" baseline="-46296" dirty="0">
                <a:latin typeface="cmr7"/>
                <a:cs typeface="cmr7"/>
              </a:rPr>
              <a:t>1</a:t>
            </a:r>
            <a:r>
              <a:rPr sz="3225" i="1" spc="-112" baseline="-23255" dirty="0">
                <a:latin typeface="Lucida Sans"/>
                <a:cs typeface="Lucida Sans"/>
              </a:rPr>
              <a:t>/</a:t>
            </a:r>
            <a:r>
              <a:rPr sz="3225" i="1" spc="232" baseline="-23255" dirty="0">
                <a:latin typeface="Lucida Sans"/>
                <a:cs typeface="Lucida Sans"/>
              </a:rPr>
              <a:t>N</a:t>
            </a:r>
            <a:r>
              <a:rPr sz="2250" spc="7" baseline="-46296" dirty="0">
                <a:latin typeface="cmr7"/>
                <a:cs typeface="cmr7"/>
              </a:rPr>
              <a:t>2</a:t>
            </a:r>
            <a:r>
              <a:rPr sz="2250" spc="202" baseline="-46296" dirty="0">
                <a:latin typeface="cmr7"/>
                <a:cs typeface="cmr7"/>
              </a:rPr>
              <a:t> </a:t>
            </a:r>
            <a:r>
              <a:rPr sz="3225" spc="22" baseline="-23255" dirty="0">
                <a:latin typeface="dcb10"/>
                <a:cs typeface="dcb10"/>
              </a:rPr>
              <a:t>=</a:t>
            </a:r>
            <a:r>
              <a:rPr sz="3225" spc="-165" baseline="-23255" dirty="0">
                <a:latin typeface="dcb10"/>
                <a:cs typeface="dcb10"/>
              </a:rPr>
              <a:t> </a:t>
            </a:r>
            <a:r>
              <a:rPr sz="3225" i="1" spc="-202" baseline="-23255" dirty="0">
                <a:latin typeface="Lucida Sans"/>
                <a:cs typeface="Lucida Sans"/>
              </a:rPr>
              <a:t>e</a:t>
            </a:r>
            <a:r>
              <a:rPr sz="1500" i="1" spc="480" dirty="0">
                <a:latin typeface="Arial"/>
                <a:cs typeface="Arial"/>
              </a:rPr>
              <a:t>−</a:t>
            </a:r>
            <a:r>
              <a:rPr sz="1500" i="1" spc="290" dirty="0">
                <a:latin typeface="Arial"/>
                <a:cs typeface="Arial"/>
              </a:rPr>
              <a:t>λ</a:t>
            </a:r>
            <a:r>
              <a:rPr sz="1500" spc="5" dirty="0">
                <a:latin typeface="cmr7"/>
                <a:cs typeface="cmr7"/>
              </a:rPr>
              <a:t>(</a:t>
            </a:r>
            <a:r>
              <a:rPr sz="1500" i="1" spc="25" dirty="0">
                <a:latin typeface="Trebuchet MS"/>
                <a:cs typeface="Trebuchet MS"/>
              </a:rPr>
              <a:t>t</a:t>
            </a:r>
            <a:r>
              <a:rPr sz="1650" spc="-15" baseline="-10101" dirty="0">
                <a:latin typeface="cmr5"/>
                <a:cs typeface="cmr5"/>
              </a:rPr>
              <a:t>1</a:t>
            </a:r>
            <a:r>
              <a:rPr sz="1650" spc="-622" baseline="-10101" dirty="0">
                <a:latin typeface="cmr5"/>
                <a:cs typeface="cmr5"/>
              </a:rPr>
              <a:t> </a:t>
            </a:r>
            <a:r>
              <a:rPr sz="1500" i="1" spc="480" dirty="0">
                <a:latin typeface="Arial"/>
                <a:cs typeface="Arial"/>
              </a:rPr>
              <a:t>−</a:t>
            </a:r>
            <a:r>
              <a:rPr sz="1500" i="1" spc="20" dirty="0">
                <a:latin typeface="Trebuchet MS"/>
                <a:cs typeface="Trebuchet MS"/>
              </a:rPr>
              <a:t>t</a:t>
            </a:r>
            <a:r>
              <a:rPr sz="1650" spc="-15" baseline="-10101" dirty="0">
                <a:latin typeface="cmr5"/>
                <a:cs typeface="cmr5"/>
              </a:rPr>
              <a:t>2</a:t>
            </a:r>
            <a:r>
              <a:rPr lang="en-US" sz="1600" spc="5" dirty="0">
                <a:latin typeface="cmr7"/>
                <a:cs typeface="cmr7"/>
              </a:rPr>
              <a:t>)</a:t>
            </a:r>
            <a:endParaRPr sz="1500" dirty="0">
              <a:latin typeface="cmr7"/>
              <a:cs typeface="cmr7"/>
            </a:endParaRPr>
          </a:p>
        </p:txBody>
      </p:sp>
      <p:sp>
        <p:nvSpPr>
          <p:cNvPr id="15" name="object 51"/>
          <p:cNvSpPr txBox="1"/>
          <p:nvPr/>
        </p:nvSpPr>
        <p:spPr>
          <a:xfrm>
            <a:off x="5375920" y="5994938"/>
            <a:ext cx="2783512" cy="361637"/>
          </a:xfrm>
          <a:prstGeom prst="rect">
            <a:avLst/>
          </a:prstGeom>
        </p:spPr>
        <p:txBody>
          <a:bodyPr vert="horz" wrap="square" lIns="0" tIns="0" rIns="0" bIns="0" rtlCol="0">
            <a:spAutoFit/>
          </a:bodyPr>
          <a:lstStyle/>
          <a:p>
            <a:pPr marL="12700"/>
            <a:r>
              <a:rPr sz="2350" i="1" spc="95" dirty="0">
                <a:latin typeface="Verdana"/>
                <a:cs typeface="Verdana"/>
              </a:rPr>
              <a:t>l</a:t>
            </a:r>
            <a:r>
              <a:rPr sz="2350" i="1" spc="-90" dirty="0">
                <a:latin typeface="Verdana"/>
                <a:cs typeface="Verdana"/>
              </a:rPr>
              <a:t>n</a:t>
            </a:r>
            <a:r>
              <a:rPr sz="2350" spc="-10" dirty="0">
                <a:latin typeface="dcb10"/>
                <a:cs typeface="dcb10"/>
              </a:rPr>
              <a:t>(</a:t>
            </a:r>
            <a:r>
              <a:rPr sz="2350" i="1" spc="165" dirty="0">
                <a:latin typeface="Verdana"/>
                <a:cs typeface="Verdana"/>
              </a:rPr>
              <a:t>N</a:t>
            </a:r>
            <a:r>
              <a:rPr sz="2350" i="1" spc="-35" dirty="0">
                <a:latin typeface="Verdana"/>
                <a:cs typeface="Verdana"/>
              </a:rPr>
              <a:t>/</a:t>
            </a:r>
            <a:r>
              <a:rPr sz="2350" i="1" spc="105" dirty="0">
                <a:latin typeface="Verdana"/>
                <a:cs typeface="Verdana"/>
              </a:rPr>
              <a:t>N</a:t>
            </a:r>
            <a:r>
              <a:rPr sz="2400" spc="187" baseline="-12152" dirty="0">
                <a:latin typeface="cmr7"/>
                <a:cs typeface="cmr7"/>
              </a:rPr>
              <a:t>0</a:t>
            </a:r>
            <a:r>
              <a:rPr sz="2350" spc="-10" dirty="0">
                <a:latin typeface="dcb10"/>
                <a:cs typeface="dcb10"/>
              </a:rPr>
              <a:t>)</a:t>
            </a:r>
            <a:r>
              <a:rPr sz="2350" spc="-135" dirty="0">
                <a:latin typeface="dcb10"/>
                <a:cs typeface="dcb10"/>
              </a:rPr>
              <a:t> </a:t>
            </a:r>
            <a:r>
              <a:rPr sz="2350" spc="-20" dirty="0">
                <a:latin typeface="dcb10"/>
                <a:cs typeface="dcb10"/>
              </a:rPr>
              <a:t>=</a:t>
            </a:r>
            <a:r>
              <a:rPr sz="2350" spc="-135" dirty="0">
                <a:latin typeface="dcb10"/>
                <a:cs typeface="dcb10"/>
              </a:rPr>
              <a:t> </a:t>
            </a:r>
            <a:r>
              <a:rPr sz="2350" i="1" spc="434" dirty="0">
                <a:latin typeface="Arial"/>
                <a:cs typeface="Arial"/>
              </a:rPr>
              <a:t>−</a:t>
            </a:r>
            <a:r>
              <a:rPr sz="2350" i="1" spc="204" dirty="0">
                <a:latin typeface="Arial"/>
                <a:cs typeface="Arial"/>
              </a:rPr>
              <a:t>λ</a:t>
            </a:r>
            <a:r>
              <a:rPr sz="2350" i="1" spc="-85" dirty="0">
                <a:latin typeface="Verdana"/>
                <a:cs typeface="Verdana"/>
              </a:rPr>
              <a:t>t</a:t>
            </a:r>
            <a:endParaRPr sz="2350" dirty="0">
              <a:latin typeface="Verdana"/>
              <a:cs typeface="Verdana"/>
            </a:endParaRPr>
          </a:p>
        </p:txBody>
      </p:sp>
      <p:sp>
        <p:nvSpPr>
          <p:cNvPr id="16" name="object 55"/>
          <p:cNvSpPr txBox="1"/>
          <p:nvPr/>
        </p:nvSpPr>
        <p:spPr>
          <a:xfrm>
            <a:off x="8328249" y="4442707"/>
            <a:ext cx="2256277" cy="626069"/>
          </a:xfrm>
          <a:prstGeom prst="rect">
            <a:avLst/>
          </a:prstGeom>
        </p:spPr>
        <p:txBody>
          <a:bodyPr vert="horz" wrap="square" lIns="0" tIns="0" rIns="0" bIns="0" rtlCol="0">
            <a:spAutoFit/>
          </a:bodyPr>
          <a:lstStyle/>
          <a:p>
            <a:pPr marL="12700" marR="5080">
              <a:lnSpc>
                <a:spcPct val="113100"/>
              </a:lnSpc>
            </a:pPr>
            <a:r>
              <a:rPr spc="-10" dirty="0">
                <a:latin typeface="Comic Sans MS"/>
                <a:cs typeface="Comic Sans MS"/>
              </a:rPr>
              <a:t>Complicated</a:t>
            </a:r>
            <a:r>
              <a:rPr spc="-15" dirty="0">
                <a:latin typeface="Comic Sans MS"/>
                <a:cs typeface="Comic Sans MS"/>
              </a:rPr>
              <a:t> </a:t>
            </a:r>
            <a:r>
              <a:rPr spc="-5" dirty="0">
                <a:latin typeface="Comic Sans MS"/>
                <a:cs typeface="Comic Sans MS"/>
              </a:rPr>
              <a:t>Orbits Spi</a:t>
            </a:r>
            <a:r>
              <a:rPr dirty="0">
                <a:latin typeface="Comic Sans MS"/>
                <a:cs typeface="Comic Sans MS"/>
              </a:rPr>
              <a:t>n </a:t>
            </a:r>
            <a:r>
              <a:rPr spc="-10" dirty="0">
                <a:latin typeface="Comic Sans MS"/>
                <a:cs typeface="Comic Sans MS"/>
              </a:rPr>
              <a:t>Flips</a:t>
            </a:r>
            <a:endParaRPr dirty="0">
              <a:latin typeface="Comic Sans MS"/>
              <a:cs typeface="Comic Sans MS"/>
            </a:endParaRPr>
          </a:p>
        </p:txBody>
      </p:sp>
      <p:sp>
        <p:nvSpPr>
          <p:cNvPr id="17" name="object 56"/>
          <p:cNvSpPr txBox="1"/>
          <p:nvPr/>
        </p:nvSpPr>
        <p:spPr>
          <a:xfrm>
            <a:off x="8139818" y="5303193"/>
            <a:ext cx="2271769" cy="1497846"/>
          </a:xfrm>
          <a:prstGeom prst="rect">
            <a:avLst/>
          </a:prstGeom>
        </p:spPr>
        <p:txBody>
          <a:bodyPr vert="horz" wrap="square" lIns="0" tIns="0" rIns="0" bIns="0" rtlCol="0">
            <a:spAutoFit/>
          </a:bodyPr>
          <a:lstStyle/>
          <a:p>
            <a:pPr marL="12700"/>
            <a:r>
              <a:rPr spc="-10" dirty="0">
                <a:latin typeface="Comic Sans MS"/>
                <a:cs typeface="Comic Sans MS"/>
              </a:rPr>
              <a:t>Complicated</a:t>
            </a:r>
            <a:r>
              <a:rPr spc="-15" dirty="0">
                <a:latin typeface="Comic Sans MS"/>
                <a:cs typeface="Comic Sans MS"/>
              </a:rPr>
              <a:t> </a:t>
            </a:r>
            <a:r>
              <a:rPr spc="-5" dirty="0">
                <a:latin typeface="Comic Sans MS"/>
                <a:cs typeface="Comic Sans MS"/>
              </a:rPr>
              <a:t>Orbits</a:t>
            </a:r>
            <a:endParaRPr dirty="0">
              <a:latin typeface="Comic Sans MS"/>
              <a:cs typeface="Comic Sans MS"/>
            </a:endParaRPr>
          </a:p>
          <a:p>
            <a:pPr marL="12700">
              <a:spcBef>
                <a:spcPts val="219"/>
              </a:spcBef>
            </a:pPr>
            <a:r>
              <a:rPr spc="-10" dirty="0">
                <a:latin typeface="Comic Sans MS"/>
                <a:cs typeface="Comic Sans MS"/>
              </a:rPr>
              <a:t>To</a:t>
            </a:r>
            <a:r>
              <a:rPr spc="-5" dirty="0">
                <a:latin typeface="Comic Sans MS"/>
                <a:cs typeface="Comic Sans MS"/>
              </a:rPr>
              <a:t> </a:t>
            </a:r>
            <a:r>
              <a:rPr spc="-15" dirty="0">
                <a:latin typeface="Comic Sans MS"/>
                <a:cs typeface="Comic Sans MS"/>
              </a:rPr>
              <a:t>date</a:t>
            </a:r>
            <a:r>
              <a:rPr spc="-5" dirty="0">
                <a:latin typeface="Comic Sans MS"/>
                <a:cs typeface="Comic Sans MS"/>
              </a:rPr>
              <a:t>:</a:t>
            </a:r>
            <a:r>
              <a:rPr dirty="0">
                <a:latin typeface="Comic Sans MS"/>
                <a:cs typeface="Comic Sans MS"/>
              </a:rPr>
              <a:t> </a:t>
            </a:r>
            <a:r>
              <a:rPr spc="-10" dirty="0">
                <a:latin typeface="Comic Sans MS"/>
                <a:cs typeface="Comic Sans MS"/>
              </a:rPr>
              <a:t>poor</a:t>
            </a:r>
            <a:r>
              <a:rPr spc="-5" dirty="0">
                <a:latin typeface="Comic Sans MS"/>
                <a:cs typeface="Comic Sans MS"/>
              </a:rPr>
              <a:t> </a:t>
            </a:r>
            <a:r>
              <a:rPr spc="-10" dirty="0">
                <a:latin typeface="Comic Sans MS"/>
                <a:cs typeface="Comic Sans MS"/>
              </a:rPr>
              <a:t>signal</a:t>
            </a:r>
            <a:r>
              <a:rPr spc="-5" dirty="0">
                <a:latin typeface="Comic Sans MS"/>
                <a:cs typeface="Comic Sans MS"/>
              </a:rPr>
              <a:t> t</a:t>
            </a:r>
            <a:r>
              <a:rPr dirty="0">
                <a:latin typeface="Comic Sans MS"/>
                <a:cs typeface="Comic Sans MS"/>
              </a:rPr>
              <a:t>o </a:t>
            </a:r>
            <a:r>
              <a:rPr spc="-5" dirty="0">
                <a:latin typeface="Comic Sans MS"/>
                <a:cs typeface="Comic Sans MS"/>
              </a:rPr>
              <a:t>noise</a:t>
            </a:r>
            <a:endParaRPr lang="en-US" spc="-5" dirty="0">
              <a:latin typeface="Comic Sans MS"/>
              <a:cs typeface="Comic Sans MS"/>
            </a:endParaRPr>
          </a:p>
          <a:p>
            <a:pPr marL="12700">
              <a:spcBef>
                <a:spcPts val="219"/>
              </a:spcBef>
            </a:pPr>
            <a:r>
              <a:rPr lang="en-US" sz="2000" spc="-5" dirty="0">
                <a:latin typeface="Arial Narrow" panose="020B0606020202030204" pitchFamily="34" charset="0"/>
                <a:cs typeface="Comic Sans MS"/>
              </a:rPr>
              <a:t>Nonuniform magnetic field =&gt; spin flip</a:t>
            </a:r>
            <a:endParaRPr sz="2000" dirty="0">
              <a:latin typeface="Arial Narrow" panose="020B0606020202030204" pitchFamily="34" charset="0"/>
              <a:cs typeface="Comic Sans MS"/>
            </a:endParaRPr>
          </a:p>
        </p:txBody>
      </p:sp>
      <p:sp>
        <p:nvSpPr>
          <p:cNvPr id="18" name="object 57"/>
          <p:cNvSpPr txBox="1"/>
          <p:nvPr/>
        </p:nvSpPr>
        <p:spPr>
          <a:xfrm>
            <a:off x="2908301" y="1011557"/>
            <a:ext cx="1102995" cy="276999"/>
          </a:xfrm>
          <a:prstGeom prst="rect">
            <a:avLst/>
          </a:prstGeom>
        </p:spPr>
        <p:txBody>
          <a:bodyPr vert="horz" wrap="square" lIns="0" tIns="0" rIns="0" bIns="0" rtlCol="0">
            <a:spAutoFit/>
          </a:bodyPr>
          <a:lstStyle/>
          <a:p>
            <a:pPr marL="12700"/>
            <a:r>
              <a:rPr spc="-10" dirty="0">
                <a:latin typeface="Comic Sans MS"/>
                <a:cs typeface="Comic Sans MS"/>
              </a:rPr>
              <a:t>Technique</a:t>
            </a:r>
            <a:endParaRPr>
              <a:latin typeface="Comic Sans MS"/>
              <a:cs typeface="Comic Sans MS"/>
            </a:endParaRPr>
          </a:p>
        </p:txBody>
      </p:sp>
      <p:sp>
        <p:nvSpPr>
          <p:cNvPr id="19" name="object 58"/>
          <p:cNvSpPr txBox="1"/>
          <p:nvPr/>
        </p:nvSpPr>
        <p:spPr>
          <a:xfrm>
            <a:off x="8400256" y="1011557"/>
            <a:ext cx="1141730" cy="276999"/>
          </a:xfrm>
          <a:prstGeom prst="rect">
            <a:avLst/>
          </a:prstGeom>
        </p:spPr>
        <p:txBody>
          <a:bodyPr vert="horz" wrap="square" lIns="0" tIns="0" rIns="0" bIns="0" rtlCol="0">
            <a:spAutoFit/>
          </a:bodyPr>
          <a:lstStyle/>
          <a:p>
            <a:pPr marL="12700"/>
            <a:r>
              <a:rPr spc="-10" dirty="0">
                <a:latin typeface="Comic Sans MS"/>
                <a:cs typeface="Comic Sans MS"/>
              </a:rPr>
              <a:t>Challenges</a:t>
            </a:r>
            <a:endParaRPr dirty="0">
              <a:latin typeface="Comic Sans MS"/>
              <a:cs typeface="Comic Sans MS"/>
            </a:endParaRPr>
          </a:p>
        </p:txBody>
      </p:sp>
      <p:sp>
        <p:nvSpPr>
          <p:cNvPr id="20" name="object 48"/>
          <p:cNvSpPr txBox="1"/>
          <p:nvPr/>
        </p:nvSpPr>
        <p:spPr>
          <a:xfrm>
            <a:off x="5062118" y="1681158"/>
            <a:ext cx="1393923" cy="330860"/>
          </a:xfrm>
          <a:prstGeom prst="rect">
            <a:avLst/>
          </a:prstGeom>
        </p:spPr>
        <p:txBody>
          <a:bodyPr vert="horz" wrap="square" lIns="0" tIns="0" rIns="0" bIns="0" rtlCol="0">
            <a:spAutoFit/>
          </a:bodyPr>
          <a:lstStyle/>
          <a:p>
            <a:pPr marL="262255"/>
            <a:r>
              <a:rPr lang="en-US" sz="2150" i="1" spc="10" dirty="0">
                <a:latin typeface="MathJax_Math"/>
                <a:cs typeface="MathJax_Math"/>
              </a:rPr>
              <a:t>- </a:t>
            </a:r>
            <a:r>
              <a:rPr sz="2150" i="1" spc="10" dirty="0" err="1">
                <a:latin typeface="MathJax_Math"/>
                <a:cs typeface="MathJax_Math"/>
              </a:rPr>
              <a:t>dN</a:t>
            </a:r>
            <a:r>
              <a:rPr lang="en-US" sz="2150" i="1" spc="10" dirty="0">
                <a:latin typeface="MathJax_Math"/>
                <a:cs typeface="MathJax_Math"/>
              </a:rPr>
              <a:t>/</a:t>
            </a:r>
            <a:r>
              <a:rPr sz="2150" i="1" spc="5" dirty="0" err="1">
                <a:latin typeface="MathJax_Math"/>
                <a:cs typeface="MathJax_Math"/>
              </a:rPr>
              <a:t>dt</a:t>
            </a:r>
            <a:endParaRPr sz="2150" dirty="0">
              <a:latin typeface="MathJax_Math"/>
              <a:cs typeface="MathJax_Math"/>
            </a:endParaRPr>
          </a:p>
        </p:txBody>
      </p:sp>
      <p:sp>
        <p:nvSpPr>
          <p:cNvPr id="21" name="object 49"/>
          <p:cNvSpPr txBox="1"/>
          <p:nvPr/>
        </p:nvSpPr>
        <p:spPr>
          <a:xfrm>
            <a:off x="6456040" y="1693354"/>
            <a:ext cx="1089392" cy="330860"/>
          </a:xfrm>
          <a:prstGeom prst="rect">
            <a:avLst/>
          </a:prstGeom>
        </p:spPr>
        <p:txBody>
          <a:bodyPr vert="horz" wrap="square" lIns="0" tIns="0" rIns="0" bIns="0" rtlCol="0">
            <a:spAutoFit/>
          </a:bodyPr>
          <a:lstStyle/>
          <a:p>
            <a:pPr marL="12700"/>
            <a:r>
              <a:rPr sz="2150" spc="15" dirty="0">
                <a:latin typeface="dcb10"/>
                <a:cs typeface="dcb10"/>
              </a:rPr>
              <a:t>=</a:t>
            </a:r>
            <a:r>
              <a:rPr sz="2150" spc="-110" dirty="0">
                <a:latin typeface="dcb10"/>
                <a:cs typeface="dcb10"/>
              </a:rPr>
              <a:t> </a:t>
            </a:r>
            <a:r>
              <a:rPr sz="2150" i="1" spc="250" dirty="0">
                <a:latin typeface="MathJax_Math"/>
                <a:cs typeface="MathJax_Math"/>
              </a:rPr>
              <a:t>N</a:t>
            </a:r>
            <a:r>
              <a:rPr sz="2150" i="1" spc="210" dirty="0">
                <a:latin typeface="Arial"/>
                <a:cs typeface="Arial"/>
              </a:rPr>
              <a:t>λ</a:t>
            </a:r>
            <a:endParaRPr sz="2150" dirty="0">
              <a:latin typeface="Arial"/>
              <a:cs typeface="Arial"/>
            </a:endParaRPr>
          </a:p>
        </p:txBody>
      </p:sp>
      <p:sp>
        <p:nvSpPr>
          <p:cNvPr id="22" name="Прямоугольник 21"/>
          <p:cNvSpPr/>
          <p:nvPr/>
        </p:nvSpPr>
        <p:spPr>
          <a:xfrm>
            <a:off x="5062117" y="2749875"/>
            <a:ext cx="2646040" cy="646331"/>
          </a:xfrm>
          <a:prstGeom prst="rect">
            <a:avLst/>
          </a:prstGeom>
        </p:spPr>
        <p:txBody>
          <a:bodyPr wrap="square">
            <a:spAutoFit/>
          </a:bodyPr>
          <a:lstStyle/>
          <a:p>
            <a:r>
              <a:rPr lang="fr-FR" dirty="0">
                <a:solidFill>
                  <a:srgbClr val="002060"/>
                </a:solidFill>
              </a:rPr>
              <a:t>The gravitational</a:t>
            </a:r>
          </a:p>
          <a:p>
            <a:r>
              <a:rPr lang="fr-FR" dirty="0">
                <a:solidFill>
                  <a:srgbClr val="002060"/>
                </a:solidFill>
              </a:rPr>
              <a:t>potential of 100 neV</a:t>
            </a:r>
            <a:r>
              <a:rPr lang="fr-FR" i="1" dirty="0">
                <a:solidFill>
                  <a:srgbClr val="002060"/>
                </a:solidFill>
              </a:rPr>
              <a:t>/</a:t>
            </a:r>
            <a:r>
              <a:rPr lang="fr-FR" dirty="0">
                <a:solidFill>
                  <a:srgbClr val="002060"/>
                </a:solidFill>
              </a:rPr>
              <a:t>m</a:t>
            </a:r>
            <a:endParaRPr lang="ru-RU" dirty="0">
              <a:solidFill>
                <a:srgbClr val="002060"/>
              </a:solidFill>
            </a:endParaRPr>
          </a:p>
        </p:txBody>
      </p:sp>
      <p:sp>
        <p:nvSpPr>
          <p:cNvPr id="23" name="TextBox 22"/>
          <p:cNvSpPr txBox="1"/>
          <p:nvPr/>
        </p:nvSpPr>
        <p:spPr bwMode="auto">
          <a:xfrm>
            <a:off x="4738855" y="4895633"/>
            <a:ext cx="3413266" cy="584775"/>
          </a:xfrm>
          <a:prstGeom prst="rect">
            <a:avLst/>
          </a:prstGeom>
          <a:noFill/>
          <a:ln w="25400" algn="ctr">
            <a:noFill/>
            <a:miter lim="800000"/>
            <a:headEnd/>
            <a:tailEnd/>
          </a:ln>
        </p:spPr>
        <p:txBody>
          <a:bodyPr wrap="square" rtlCol="0">
            <a:spAutoFit/>
          </a:bodyPr>
          <a:lstStyle/>
          <a:p>
            <a:r>
              <a:rPr lang="fr-FR" sz="1600" dirty="0">
                <a:solidFill>
                  <a:srgbClr val="002060"/>
                </a:solidFill>
                <a:latin typeface="Arial Black" pitchFamily="34" charset="0"/>
              </a:rPr>
              <a:t>neutron magnetic moment creates a potential 60 neV</a:t>
            </a:r>
            <a:r>
              <a:rPr lang="fr-FR" sz="1600" i="1" dirty="0">
                <a:solidFill>
                  <a:srgbClr val="002060"/>
                </a:solidFill>
                <a:latin typeface="Arial Black" pitchFamily="34" charset="0"/>
              </a:rPr>
              <a:t>/</a:t>
            </a:r>
            <a:r>
              <a:rPr lang="fr-FR" sz="1600" dirty="0">
                <a:solidFill>
                  <a:srgbClr val="002060"/>
                </a:solidFill>
                <a:latin typeface="Arial Black" pitchFamily="34" charset="0"/>
              </a:rPr>
              <a:t>T</a:t>
            </a:r>
            <a:endParaRPr lang="ru-RU" sz="1600" dirty="0">
              <a:solidFill>
                <a:srgbClr val="002060"/>
              </a:solidFill>
              <a:latin typeface="Arial Black" pitchFamily="34" charset="0"/>
            </a:endParaRPr>
          </a:p>
        </p:txBody>
      </p:sp>
      <p:sp>
        <p:nvSpPr>
          <p:cNvPr id="24" name="Дата 23"/>
          <p:cNvSpPr>
            <a:spLocks noGrp="1"/>
          </p:cNvSpPr>
          <p:nvPr>
            <p:ph type="dt" sz="half" idx="10"/>
          </p:nvPr>
        </p:nvSpPr>
        <p:spPr/>
        <p:txBody>
          <a:bodyPr/>
          <a:lstStyle/>
          <a:p>
            <a:r>
              <a:rPr lang="ru-RU" smtClean="0"/>
              <a:t>14.06.2023</a:t>
            </a:r>
            <a:endParaRPr lang="ru-RU" sz="1400" dirty="0"/>
          </a:p>
        </p:txBody>
      </p:sp>
      <p:sp>
        <p:nvSpPr>
          <p:cNvPr id="25" name="Нижний колонтитул 2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26" name="Номер слайда 25"/>
          <p:cNvSpPr>
            <a:spLocks noGrp="1"/>
          </p:cNvSpPr>
          <p:nvPr>
            <p:ph type="sldNum" sz="quarter" idx="12"/>
          </p:nvPr>
        </p:nvSpPr>
        <p:spPr/>
        <p:txBody>
          <a:bodyPr/>
          <a:lstStyle/>
          <a:p>
            <a:fld id="{1DE01969-94A4-40D7-99FB-CC04F57F5503}" type="slidenum">
              <a:rPr lang="ru-RU" smtClean="0"/>
              <a:pPr/>
              <a:t>60</a:t>
            </a:fld>
            <a:endParaRPr lang="ru-RU" dirty="0"/>
          </a:p>
        </p:txBody>
      </p:sp>
    </p:spTree>
    <p:extLst>
      <p:ext uri="{BB962C8B-B14F-4D97-AF65-F5344CB8AC3E}">
        <p14:creationId xmlns:p14="http://schemas.microsoft.com/office/powerpoint/2010/main" val="965765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Космические измерения времени жизни</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Прямоугольник 6"/>
          <p:cNvSpPr/>
          <p:nvPr/>
        </p:nvSpPr>
        <p:spPr>
          <a:xfrm>
            <a:off x="2775419" y="3261815"/>
            <a:ext cx="184731" cy="369332"/>
          </a:xfrm>
          <a:prstGeom prst="rect">
            <a:avLst/>
          </a:prstGeom>
        </p:spPr>
        <p:txBody>
          <a:bodyPr wrap="none">
            <a:spAutoFit/>
          </a:bodyPr>
          <a:lstStyle/>
          <a:p>
            <a:endParaRPr lang="ru-RU" dirty="0">
              <a:latin typeface="Palatino Linotype" panose="02040502050505030304" pitchFamily="18" charset="0"/>
            </a:endParaRPr>
          </a:p>
        </p:txBody>
      </p:sp>
      <p:sp>
        <p:nvSpPr>
          <p:cNvPr id="8" name="Прямоугольник 7"/>
          <p:cNvSpPr/>
          <p:nvPr/>
        </p:nvSpPr>
        <p:spPr>
          <a:xfrm>
            <a:off x="522886" y="1115794"/>
            <a:ext cx="3701142" cy="646331"/>
          </a:xfrm>
          <a:prstGeom prst="rect">
            <a:avLst/>
          </a:prstGeom>
        </p:spPr>
        <p:txBody>
          <a:bodyPr wrap="square">
            <a:spAutoFit/>
          </a:bodyPr>
          <a:lstStyle/>
          <a:p>
            <a:pPr algn="ctr"/>
            <a:r>
              <a:rPr lang="en-US" b="1" dirty="0">
                <a:latin typeface="Palatino Linotype" panose="02040502050505030304" pitchFamily="18" charset="0"/>
              </a:rPr>
              <a:t>MESSENGER spacecraft during its flybys of Venus and </a:t>
            </a:r>
            <a:r>
              <a:rPr lang="en-US" b="1" dirty="0" smtClean="0">
                <a:latin typeface="Palatino Linotype" panose="02040502050505030304" pitchFamily="18" charset="0"/>
              </a:rPr>
              <a:t>Mercury</a:t>
            </a:r>
            <a:r>
              <a:rPr lang="ru-RU" b="1" dirty="0" smtClean="0">
                <a:latin typeface="Palatino Linotype" panose="02040502050505030304" pitchFamily="18" charset="0"/>
              </a:rPr>
              <a:t>:</a:t>
            </a:r>
          </a:p>
        </p:txBody>
      </p:sp>
      <p:pic>
        <p:nvPicPr>
          <p:cNvPr id="9" name="Рисунок 8"/>
          <p:cNvPicPr>
            <a:picLocks noChangeAspect="1"/>
          </p:cNvPicPr>
          <p:nvPr/>
        </p:nvPicPr>
        <p:blipFill rotWithShape="1">
          <a:blip r:embed="rId2"/>
          <a:srcRect t="2641" b="1409"/>
          <a:stretch/>
        </p:blipFill>
        <p:spPr>
          <a:xfrm>
            <a:off x="571088" y="2039124"/>
            <a:ext cx="3701142" cy="4408227"/>
          </a:xfrm>
          <a:prstGeom prst="rect">
            <a:avLst/>
          </a:prstGeom>
        </p:spPr>
      </p:pic>
      <p:pic>
        <p:nvPicPr>
          <p:cNvPr id="10" name="Рисунок 9"/>
          <p:cNvPicPr>
            <a:picLocks noChangeAspect="1"/>
          </p:cNvPicPr>
          <p:nvPr/>
        </p:nvPicPr>
        <p:blipFill rotWithShape="1">
          <a:blip r:embed="rId3"/>
          <a:srcRect t="26398"/>
          <a:stretch/>
        </p:blipFill>
        <p:spPr>
          <a:xfrm>
            <a:off x="4200216" y="1120712"/>
            <a:ext cx="4010025" cy="2026071"/>
          </a:xfrm>
          <a:prstGeom prst="rect">
            <a:avLst/>
          </a:prstGeom>
        </p:spPr>
      </p:pic>
      <p:sp>
        <p:nvSpPr>
          <p:cNvPr id="11" name="Прямоугольник 10"/>
          <p:cNvSpPr/>
          <p:nvPr/>
        </p:nvSpPr>
        <p:spPr>
          <a:xfrm>
            <a:off x="4349488" y="3144348"/>
            <a:ext cx="3816814" cy="369332"/>
          </a:xfrm>
          <a:prstGeom prst="rect">
            <a:avLst/>
          </a:prstGeom>
        </p:spPr>
        <p:txBody>
          <a:bodyPr wrap="none">
            <a:spAutoFit/>
          </a:bodyPr>
          <a:lstStyle/>
          <a:p>
            <a:r>
              <a:rPr lang="ru-RU" b="1" dirty="0" err="1">
                <a:latin typeface="Palatino Linotype" panose="02040502050505030304" pitchFamily="18" charset="0"/>
              </a:rPr>
              <a:t>NASA’s</a:t>
            </a:r>
            <a:r>
              <a:rPr lang="ru-RU" b="1" dirty="0">
                <a:latin typeface="Palatino Linotype" panose="02040502050505030304" pitchFamily="18" charset="0"/>
              </a:rPr>
              <a:t> </a:t>
            </a:r>
            <a:r>
              <a:rPr lang="ru-RU" b="1" dirty="0" err="1">
                <a:latin typeface="Palatino Linotype" panose="02040502050505030304" pitchFamily="18" charset="0"/>
              </a:rPr>
              <a:t>Lunar</a:t>
            </a:r>
            <a:r>
              <a:rPr lang="ru-RU" b="1" dirty="0">
                <a:latin typeface="Palatino Linotype" panose="02040502050505030304" pitchFamily="18" charset="0"/>
              </a:rPr>
              <a:t> </a:t>
            </a:r>
            <a:r>
              <a:rPr lang="ru-RU" b="1" dirty="0" err="1">
                <a:latin typeface="Palatino Linotype" panose="02040502050505030304" pitchFamily="18" charset="0"/>
              </a:rPr>
              <a:t>Prospector</a:t>
            </a:r>
            <a:r>
              <a:rPr lang="ru-RU" b="1" dirty="0">
                <a:latin typeface="Palatino Linotype" panose="02040502050505030304" pitchFamily="18" charset="0"/>
              </a:rPr>
              <a:t> </a:t>
            </a:r>
            <a:r>
              <a:rPr lang="ru-RU" b="1" dirty="0" err="1" smtClean="0">
                <a:latin typeface="Palatino Linotype" panose="02040502050505030304" pitchFamily="18" charset="0"/>
              </a:rPr>
              <a:t>mission</a:t>
            </a:r>
            <a:r>
              <a:rPr lang="ru-RU" b="1" dirty="0" smtClean="0">
                <a:latin typeface="Palatino Linotype" panose="02040502050505030304" pitchFamily="18" charset="0"/>
              </a:rPr>
              <a:t>:</a:t>
            </a:r>
          </a:p>
        </p:txBody>
      </p:sp>
      <p:pic>
        <p:nvPicPr>
          <p:cNvPr id="12" name="Рисунок 11"/>
          <p:cNvPicPr>
            <a:picLocks noChangeAspect="1"/>
          </p:cNvPicPr>
          <p:nvPr/>
        </p:nvPicPr>
        <p:blipFill>
          <a:blip r:embed="rId4"/>
          <a:stretch>
            <a:fillRect/>
          </a:stretch>
        </p:blipFill>
        <p:spPr>
          <a:xfrm>
            <a:off x="8234054" y="1040342"/>
            <a:ext cx="3547092" cy="5316008"/>
          </a:xfrm>
          <a:prstGeom prst="rect">
            <a:avLst/>
          </a:prstGeom>
        </p:spPr>
      </p:pic>
      <p:pic>
        <p:nvPicPr>
          <p:cNvPr id="13" name="Рисунок 12"/>
          <p:cNvPicPr>
            <a:picLocks noChangeAspect="1"/>
          </p:cNvPicPr>
          <p:nvPr/>
        </p:nvPicPr>
        <p:blipFill rotWithShape="1">
          <a:blip r:embed="rId5"/>
          <a:srcRect b="24026"/>
          <a:stretch/>
        </p:blipFill>
        <p:spPr>
          <a:xfrm>
            <a:off x="4194971" y="3785761"/>
            <a:ext cx="3998909" cy="2565670"/>
          </a:xfrm>
          <a:prstGeom prst="rect">
            <a:avLst/>
          </a:prstGeom>
        </p:spPr>
      </p:pic>
      <p:pic>
        <p:nvPicPr>
          <p:cNvPr id="14" name="Рисунок 13"/>
          <p:cNvPicPr>
            <a:picLocks noChangeAspect="1"/>
          </p:cNvPicPr>
          <p:nvPr/>
        </p:nvPicPr>
        <p:blipFill>
          <a:blip r:embed="rId6"/>
          <a:stretch>
            <a:fillRect/>
          </a:stretch>
        </p:blipFill>
        <p:spPr>
          <a:xfrm>
            <a:off x="5018087" y="3513417"/>
            <a:ext cx="2352675" cy="323850"/>
          </a:xfrm>
          <a:prstGeom prst="rect">
            <a:avLst/>
          </a:prstGeom>
        </p:spPr>
      </p:pic>
      <p:pic>
        <p:nvPicPr>
          <p:cNvPr id="15" name="Рисунок 14"/>
          <p:cNvPicPr>
            <a:picLocks noChangeAspect="1"/>
          </p:cNvPicPr>
          <p:nvPr/>
        </p:nvPicPr>
        <p:blipFill>
          <a:blip r:embed="rId7"/>
          <a:stretch>
            <a:fillRect/>
          </a:stretch>
        </p:blipFill>
        <p:spPr>
          <a:xfrm>
            <a:off x="1351901" y="1712815"/>
            <a:ext cx="2019300" cy="323850"/>
          </a:xfrm>
          <a:prstGeom prst="rect">
            <a:avLst/>
          </a:prstGeom>
        </p:spPr>
      </p:pic>
      <p:sp>
        <p:nvSpPr>
          <p:cNvPr id="16" name="Номер слайда 15"/>
          <p:cNvSpPr>
            <a:spLocks noGrp="1"/>
          </p:cNvSpPr>
          <p:nvPr>
            <p:ph type="sldNum" sz="quarter" idx="12"/>
          </p:nvPr>
        </p:nvSpPr>
        <p:spPr/>
        <p:txBody>
          <a:bodyPr/>
          <a:lstStyle/>
          <a:p>
            <a:fld id="{1DE01969-94A4-40D7-99FB-CC04F57F5503}" type="slidenum">
              <a:rPr lang="ru-RU" smtClean="0"/>
              <a:pPr/>
              <a:t>61</a:t>
            </a:fld>
            <a:endParaRPr lang="ru-RU" dirty="0"/>
          </a:p>
        </p:txBody>
      </p:sp>
    </p:spTree>
    <p:extLst>
      <p:ext uri="{BB962C8B-B14F-4D97-AF65-F5344CB8AC3E}">
        <p14:creationId xmlns:p14="http://schemas.microsoft.com/office/powerpoint/2010/main" val="442872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Источники потерь УХН и погрешностей</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Рисунок 6">
            <a:extLst>
              <a:ext uri="{FF2B5EF4-FFF2-40B4-BE49-F238E27FC236}">
                <a16:creationId xmlns:a16="http://schemas.microsoft.com/office/drawing/2014/main" id="{8BA52AC6-6F42-4981-93DA-12FCC57A574A}"/>
              </a:ext>
            </a:extLst>
          </p:cNvPr>
          <p:cNvPicPr>
            <a:picLocks noChangeAspect="1"/>
          </p:cNvPicPr>
          <p:nvPr/>
        </p:nvPicPr>
        <p:blipFill rotWithShape="1">
          <a:blip r:embed="rId2"/>
          <a:srcRect b="7754"/>
          <a:stretch/>
        </p:blipFill>
        <p:spPr>
          <a:xfrm>
            <a:off x="1207738" y="1079186"/>
            <a:ext cx="9776523" cy="4898534"/>
          </a:xfrm>
          <a:prstGeom prst="rect">
            <a:avLst/>
          </a:prstGeom>
        </p:spPr>
      </p:pic>
      <p:sp>
        <p:nvSpPr>
          <p:cNvPr id="8" name="Номер слайда 7"/>
          <p:cNvSpPr>
            <a:spLocks noGrp="1"/>
          </p:cNvSpPr>
          <p:nvPr>
            <p:ph type="sldNum" sz="quarter" idx="12"/>
          </p:nvPr>
        </p:nvSpPr>
        <p:spPr/>
        <p:txBody>
          <a:bodyPr/>
          <a:lstStyle/>
          <a:p>
            <a:fld id="{1DE01969-94A4-40D7-99FB-CC04F57F5503}" type="slidenum">
              <a:rPr lang="ru-RU" smtClean="0"/>
              <a:pPr/>
              <a:t>62</a:t>
            </a:fld>
            <a:endParaRPr lang="ru-RU" dirty="0"/>
          </a:p>
        </p:txBody>
      </p:sp>
    </p:spTree>
    <p:extLst>
      <p:ext uri="{BB962C8B-B14F-4D97-AF65-F5344CB8AC3E}">
        <p14:creationId xmlns:p14="http://schemas.microsoft.com/office/powerpoint/2010/main" val="19645872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5093" y="365125"/>
            <a:ext cx="10881814" cy="540729"/>
          </a:xfrm>
        </p:spPr>
        <p:txBody>
          <a:bodyPr>
            <a:normAutofit fontScale="90000"/>
          </a:bodyPr>
          <a:lstStyle/>
          <a:p>
            <a:r>
              <a:rPr lang="en-US" dirty="0"/>
              <a:t>Neutron lifetime measurements with a large gravitational trap (</a:t>
            </a:r>
            <a:r>
              <a:rPr lang="en-US" dirty="0" err="1"/>
              <a:t>Serebrov</a:t>
            </a:r>
            <a:r>
              <a:rPr lang="en-US" dirty="0"/>
              <a:t> et al., 2018)</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500" y="1050024"/>
            <a:ext cx="9001000" cy="464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299" y="5804036"/>
            <a:ext cx="9001000" cy="552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Номер слайда 8"/>
          <p:cNvSpPr>
            <a:spLocks noGrp="1"/>
          </p:cNvSpPr>
          <p:nvPr>
            <p:ph type="sldNum" sz="quarter" idx="12"/>
          </p:nvPr>
        </p:nvSpPr>
        <p:spPr/>
        <p:txBody>
          <a:bodyPr/>
          <a:lstStyle/>
          <a:p>
            <a:fld id="{1DE01969-94A4-40D7-99FB-CC04F57F5503}" type="slidenum">
              <a:rPr lang="ru-RU" smtClean="0"/>
              <a:pPr/>
              <a:t>63</a:t>
            </a:fld>
            <a:endParaRPr lang="ru-RU" dirty="0"/>
          </a:p>
        </p:txBody>
      </p:sp>
    </p:spTree>
    <p:extLst>
      <p:ext uri="{BB962C8B-B14F-4D97-AF65-F5344CB8AC3E}">
        <p14:creationId xmlns:p14="http://schemas.microsoft.com/office/powerpoint/2010/main" val="36185889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Extrapolation interval to get free neutron lifetime</a:t>
            </a:r>
            <a:br>
              <a:rPr lang="en-US" dirty="0"/>
            </a:br>
            <a:r>
              <a:rPr lang="en-US" dirty="0"/>
              <a:t>is still about 20 s (</a:t>
            </a:r>
            <a:r>
              <a:rPr lang="en-US" dirty="0" err="1"/>
              <a:t>Serebrov</a:t>
            </a:r>
            <a:r>
              <a:rPr lang="en-US" dirty="0"/>
              <a:t> et al., 2018)</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299" y="1057326"/>
            <a:ext cx="9001000" cy="3975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bwMode="auto">
          <a:xfrm>
            <a:off x="838199" y="5032911"/>
            <a:ext cx="10515601" cy="1323439"/>
          </a:xfrm>
          <a:prstGeom prst="rect">
            <a:avLst/>
          </a:prstGeom>
          <a:noFill/>
          <a:ln w="25400" algn="ctr">
            <a:noFill/>
            <a:miter lim="800000"/>
            <a:headEnd/>
            <a:tailEnd/>
          </a:ln>
        </p:spPr>
        <p:txBody>
          <a:bodyPr wrap="square" rtlCol="0">
            <a:spAutoFit/>
          </a:bodyPr>
          <a:lstStyle/>
          <a:p>
            <a:pPr algn="ctr"/>
            <a:r>
              <a:rPr lang="en-US" sz="2000" dirty="0">
                <a:latin typeface="Palatino Linotype" panose="02040502050505030304" pitchFamily="18" charset="0"/>
              </a:rPr>
              <a:t>Time diagram showing successive measurements of the storage times and the corresponding extrapolated free neutron lifetime over the period of experiment. The vertical black solid line separates measurements with and without the titanium absorber, vertical dashed lines separate the reactor cycles.</a:t>
            </a:r>
            <a:endParaRPr lang="ru-RU" sz="2000" dirty="0">
              <a:latin typeface="Palatino Linotype" panose="02040502050505030304" pitchFamily="18" charset="0"/>
            </a:endParaRPr>
          </a:p>
        </p:txBody>
      </p:sp>
      <p:sp>
        <p:nvSpPr>
          <p:cNvPr id="9" name="Номер слайда 8"/>
          <p:cNvSpPr>
            <a:spLocks noGrp="1"/>
          </p:cNvSpPr>
          <p:nvPr>
            <p:ph type="sldNum" sz="quarter" idx="12"/>
          </p:nvPr>
        </p:nvSpPr>
        <p:spPr/>
        <p:txBody>
          <a:bodyPr/>
          <a:lstStyle/>
          <a:p>
            <a:fld id="{1DE01969-94A4-40D7-99FB-CC04F57F5503}" type="slidenum">
              <a:rPr lang="ru-RU" smtClean="0"/>
              <a:pPr/>
              <a:t>64</a:t>
            </a:fld>
            <a:endParaRPr lang="ru-RU" dirty="0"/>
          </a:p>
        </p:txBody>
      </p:sp>
    </p:spTree>
    <p:extLst>
      <p:ext uri="{BB962C8B-B14F-4D97-AF65-F5344CB8AC3E}">
        <p14:creationId xmlns:p14="http://schemas.microsoft.com/office/powerpoint/2010/main" val="29697321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468" y="3832872"/>
            <a:ext cx="835342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r>
              <a:rPr lang="en-US" dirty="0"/>
              <a:t>UCN storage time extrapolations have uncertainty</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0831" y="3158261"/>
            <a:ext cx="4024044" cy="59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2341" y="1005927"/>
            <a:ext cx="3949995"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bwMode="auto">
          <a:xfrm>
            <a:off x="2071936" y="1024560"/>
            <a:ext cx="2952328" cy="677108"/>
          </a:xfrm>
          <a:prstGeom prst="rect">
            <a:avLst/>
          </a:prstGeom>
          <a:noFill/>
          <a:ln w="25400" algn="ctr">
            <a:noFill/>
            <a:miter lim="800000"/>
            <a:headEnd/>
            <a:tailEnd/>
          </a:ln>
        </p:spPr>
        <p:txBody>
          <a:bodyPr wrap="square" rtlCol="0">
            <a:spAutoFit/>
          </a:bodyPr>
          <a:lstStyle/>
          <a:p>
            <a:r>
              <a:rPr lang="en-US" dirty="0">
                <a:solidFill>
                  <a:srgbClr val="7030A0"/>
                </a:solidFill>
              </a:rPr>
              <a:t>Collision frequency </a:t>
            </a:r>
            <a:r>
              <a:rPr lang="en-US" sz="2000" dirty="0">
                <a:solidFill>
                  <a:srgbClr val="7030A0"/>
                </a:solidFill>
                <a:latin typeface="Times New Roman" pitchFamily="18" charset="0"/>
                <a:cs typeface="Times New Roman" pitchFamily="18" charset="0"/>
                <a:sym typeface="Symbol"/>
              </a:rPr>
              <a:t>(</a:t>
            </a:r>
            <a:r>
              <a:rPr lang="en-US" sz="2000" i="1" dirty="0">
                <a:solidFill>
                  <a:srgbClr val="7030A0"/>
                </a:solidFill>
                <a:latin typeface="Times New Roman" pitchFamily="18" charset="0"/>
                <a:cs typeface="Times New Roman" pitchFamily="18" charset="0"/>
                <a:sym typeface="Symbol"/>
              </a:rPr>
              <a:t>E</a:t>
            </a:r>
            <a:r>
              <a:rPr lang="en-US" sz="2000" dirty="0">
                <a:solidFill>
                  <a:srgbClr val="7030A0"/>
                </a:solidFill>
                <a:latin typeface="Times New Roman" pitchFamily="18" charset="0"/>
                <a:cs typeface="Times New Roman" pitchFamily="18" charset="0"/>
                <a:sym typeface="Symbol"/>
              </a:rPr>
              <a:t>) </a:t>
            </a:r>
            <a:r>
              <a:rPr lang="en-US" dirty="0">
                <a:solidFill>
                  <a:srgbClr val="7030A0"/>
                </a:solidFill>
              </a:rPr>
              <a:t>as a function of UCN energy </a:t>
            </a:r>
            <a:r>
              <a:rPr lang="en-US" i="1" dirty="0">
                <a:solidFill>
                  <a:srgbClr val="7030A0"/>
                </a:solidFill>
                <a:latin typeface="Times New Roman" pitchFamily="18" charset="0"/>
                <a:cs typeface="Times New Roman" pitchFamily="18" charset="0"/>
              </a:rPr>
              <a:t>E</a:t>
            </a:r>
            <a:endParaRPr lang="ru-RU" i="1" dirty="0">
              <a:solidFill>
                <a:srgbClr val="7030A0"/>
              </a:solidFill>
              <a:latin typeface="Times New Roman" pitchFamily="18" charset="0"/>
              <a:cs typeface="Times New Roman" pitchFamily="18" charset="0"/>
            </a:endParaRPr>
          </a:p>
        </p:txBody>
      </p:sp>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2427" y="1956209"/>
            <a:ext cx="2205778" cy="680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bwMode="auto">
          <a:xfrm>
            <a:off x="2215953" y="2717305"/>
            <a:ext cx="3312368" cy="584775"/>
          </a:xfrm>
          <a:prstGeom prst="rect">
            <a:avLst/>
          </a:prstGeom>
          <a:noFill/>
          <a:ln w="25400" algn="ctr">
            <a:noFill/>
            <a:miter lim="800000"/>
            <a:headEnd/>
            <a:tailEnd/>
          </a:ln>
        </p:spPr>
        <p:txBody>
          <a:bodyPr wrap="square" rtlCol="0">
            <a:spAutoFit/>
          </a:bodyPr>
          <a:lstStyle/>
          <a:p>
            <a:r>
              <a:rPr lang="en-US" sz="1600" dirty="0">
                <a:solidFill>
                  <a:srgbClr val="7030A0"/>
                </a:solidFill>
                <a:latin typeface="Arial Black" pitchFamily="34" charset="0"/>
              </a:rPr>
              <a:t>Extrapolation depends on energy distribution of UCN</a:t>
            </a:r>
            <a:endParaRPr lang="ru-RU" sz="1600" dirty="0">
              <a:solidFill>
                <a:srgbClr val="7030A0"/>
              </a:solidFill>
              <a:latin typeface="Arial Black" pitchFamily="34" charset="0"/>
            </a:endParaRPr>
          </a:p>
        </p:txBody>
      </p:sp>
      <p:pic>
        <p:nvPicPr>
          <p:cNvPr id="1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4241" y="2145768"/>
            <a:ext cx="2483768" cy="301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9181" y="998022"/>
            <a:ext cx="2335535" cy="39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bwMode="auto">
          <a:xfrm>
            <a:off x="8551497" y="998022"/>
            <a:ext cx="1950599" cy="461665"/>
          </a:xfrm>
          <a:prstGeom prst="rect">
            <a:avLst/>
          </a:prstGeom>
          <a:noFill/>
          <a:ln w="25400" algn="ctr">
            <a:noFill/>
            <a:miter lim="800000"/>
            <a:headEnd/>
            <a:tailEnd/>
          </a:ln>
        </p:spPr>
        <p:txBody>
          <a:bodyPr wrap="none" rtlCol="0">
            <a:spAutoFit/>
          </a:bodyPr>
          <a:lstStyle/>
          <a:p>
            <a:r>
              <a:rPr lang="en-US" sz="2000" dirty="0"/>
              <a:t>where </a:t>
            </a:r>
            <a:r>
              <a:rPr lang="en-US" sz="2400" i="1" dirty="0">
                <a:latin typeface="Times New Roman" pitchFamily="18" charset="0"/>
                <a:cs typeface="Times New Roman" pitchFamily="18" charset="0"/>
              </a:rPr>
              <a:t>μ</a:t>
            </a:r>
            <a:r>
              <a:rPr lang="en-US" sz="2400" dirty="0">
                <a:latin typeface="Times New Roman" pitchFamily="18" charset="0"/>
                <a:cs typeface="Times New Roman" pitchFamily="18" charset="0"/>
              </a:rPr>
              <a:t>(</a:t>
            </a:r>
            <a:r>
              <a:rPr lang="en-US" sz="2400" i="1" dirty="0">
                <a:latin typeface="Times New Roman" pitchFamily="18" charset="0"/>
                <a:cs typeface="Times New Roman" pitchFamily="18" charset="0"/>
              </a:rPr>
              <a:t>T,E</a:t>
            </a:r>
            <a:r>
              <a:rPr lang="en-US" sz="2400" dirty="0">
                <a:latin typeface="Times New Roman" pitchFamily="18" charset="0"/>
                <a:cs typeface="Times New Roman" pitchFamily="18" charset="0"/>
              </a:rPr>
              <a:t>)</a:t>
            </a:r>
            <a:r>
              <a:rPr lang="en-US" sz="2000" dirty="0"/>
              <a:t> is </a:t>
            </a:r>
            <a:endParaRPr lang="ru-RU" sz="2000" dirty="0"/>
          </a:p>
        </p:txBody>
      </p:sp>
      <p:sp>
        <p:nvSpPr>
          <p:cNvPr id="17" name="TextBox 16"/>
          <p:cNvSpPr txBox="1"/>
          <p:nvPr/>
        </p:nvSpPr>
        <p:spPr bwMode="auto">
          <a:xfrm>
            <a:off x="5706933" y="1340657"/>
            <a:ext cx="5076055" cy="707886"/>
          </a:xfrm>
          <a:prstGeom prst="rect">
            <a:avLst/>
          </a:prstGeom>
          <a:noFill/>
          <a:ln w="25400" algn="ctr">
            <a:noFill/>
            <a:miter lim="800000"/>
            <a:headEnd/>
            <a:tailEnd/>
          </a:ln>
        </p:spPr>
        <p:txBody>
          <a:bodyPr wrap="square" rtlCol="0">
            <a:spAutoFit/>
          </a:bodyPr>
          <a:lstStyle/>
          <a:p>
            <a:r>
              <a:rPr lang="en-US" sz="2000" dirty="0">
                <a:latin typeface="Arial Narrow" pitchFamily="34" charset="0"/>
              </a:rPr>
              <a:t>the probability that a UCN is lost at each collision, which depends on UCN energy and wall temperature</a:t>
            </a:r>
            <a:endParaRPr lang="ru-RU" sz="2000" dirty="0"/>
          </a:p>
        </p:txBody>
      </p:sp>
      <p:sp>
        <p:nvSpPr>
          <p:cNvPr id="18" name="TextBox 17"/>
          <p:cNvSpPr txBox="1"/>
          <p:nvPr/>
        </p:nvSpPr>
        <p:spPr bwMode="auto">
          <a:xfrm>
            <a:off x="5598411" y="2582198"/>
            <a:ext cx="5184576" cy="646331"/>
          </a:xfrm>
          <a:prstGeom prst="rect">
            <a:avLst/>
          </a:prstGeom>
          <a:noFill/>
          <a:ln w="25400" algn="ctr">
            <a:noFill/>
            <a:miter lim="800000"/>
            <a:headEnd/>
            <a:tailEnd/>
          </a:ln>
        </p:spPr>
        <p:txBody>
          <a:bodyPr wrap="square" rtlCol="0">
            <a:spAutoFit/>
          </a:bodyPr>
          <a:lstStyle/>
          <a:p>
            <a:r>
              <a:rPr lang="en-US" dirty="0">
                <a:solidFill>
                  <a:srgbClr val="002060"/>
                </a:solidFill>
              </a:rPr>
              <a:t>Usually one assumes isotropic distribution of UCN velocity and square wall barrier, giving</a:t>
            </a:r>
            <a:endParaRPr lang="ru-RU" dirty="0">
              <a:solidFill>
                <a:srgbClr val="002060"/>
              </a:solidFill>
            </a:endParaRPr>
          </a:p>
        </p:txBody>
      </p:sp>
      <p:pic>
        <p:nvPicPr>
          <p:cNvPr id="1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24861" y="3590310"/>
            <a:ext cx="2526078" cy="28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bwMode="auto">
          <a:xfrm>
            <a:off x="9846883" y="3228528"/>
            <a:ext cx="779572" cy="369332"/>
          </a:xfrm>
          <a:prstGeom prst="rect">
            <a:avLst/>
          </a:prstGeom>
          <a:noFill/>
          <a:ln w="25400" algn="ctr">
            <a:noFill/>
            <a:miter lim="800000"/>
            <a:headEnd/>
            <a:tailEnd/>
          </a:ln>
        </p:spPr>
        <p:txBody>
          <a:bodyPr wrap="none" rtlCol="0">
            <a:spAutoFit/>
          </a:bodyPr>
          <a:lstStyle/>
          <a:p>
            <a:r>
              <a:rPr lang="en-US" dirty="0">
                <a:solidFill>
                  <a:srgbClr val="002060"/>
                </a:solidFill>
              </a:rPr>
              <a:t>where</a:t>
            </a:r>
            <a:endParaRPr lang="ru-RU" dirty="0">
              <a:solidFill>
                <a:srgbClr val="002060"/>
              </a:solidFill>
            </a:endParaRPr>
          </a:p>
        </p:txBody>
      </p:sp>
      <p:sp>
        <p:nvSpPr>
          <p:cNvPr id="21" name="TextBox 20"/>
          <p:cNvSpPr txBox="1"/>
          <p:nvPr/>
        </p:nvSpPr>
        <p:spPr bwMode="auto">
          <a:xfrm>
            <a:off x="5726683" y="3597860"/>
            <a:ext cx="1748556" cy="369332"/>
          </a:xfrm>
          <a:prstGeom prst="rect">
            <a:avLst/>
          </a:prstGeom>
          <a:noFill/>
          <a:ln w="25400" algn="ctr">
            <a:noFill/>
            <a:miter lim="800000"/>
            <a:headEnd/>
            <a:tailEnd/>
          </a:ln>
        </p:spPr>
        <p:txBody>
          <a:bodyPr wrap="none" rtlCol="0">
            <a:spAutoFit/>
          </a:bodyPr>
          <a:lstStyle/>
          <a:p>
            <a:r>
              <a:rPr lang="en-US" dirty="0">
                <a:solidFill>
                  <a:srgbClr val="002060"/>
                </a:solidFill>
              </a:rPr>
              <a:t>the UCN velocity</a:t>
            </a:r>
            <a:endParaRPr lang="ru-RU" dirty="0">
              <a:solidFill>
                <a:srgbClr val="002060"/>
              </a:solidFill>
            </a:endParaRPr>
          </a:p>
        </p:txBody>
      </p:sp>
      <p:sp>
        <p:nvSpPr>
          <p:cNvPr id="22" name="TextBox 21"/>
          <p:cNvSpPr txBox="1"/>
          <p:nvPr/>
        </p:nvSpPr>
        <p:spPr bwMode="auto">
          <a:xfrm>
            <a:off x="2359968" y="4661520"/>
            <a:ext cx="1382466" cy="523220"/>
          </a:xfrm>
          <a:prstGeom prst="rect">
            <a:avLst/>
          </a:prstGeom>
          <a:noFill/>
          <a:ln w="25400" algn="ctr">
            <a:noFill/>
            <a:miter lim="800000"/>
            <a:headEnd/>
            <a:tailEnd/>
          </a:ln>
        </p:spPr>
        <p:txBody>
          <a:bodyPr wrap="square" rtlCol="0">
            <a:spAutoFit/>
          </a:bodyPr>
          <a:lstStyle/>
          <a:p>
            <a:r>
              <a:rPr lang="en-US" sz="1400" dirty="0" err="1">
                <a:solidFill>
                  <a:srgbClr val="7030A0"/>
                </a:solidFill>
                <a:latin typeface="Arial Black" pitchFamily="34" charset="0"/>
              </a:rPr>
              <a:t>Serebrov</a:t>
            </a:r>
            <a:r>
              <a:rPr lang="en-US" sz="1400" dirty="0">
                <a:solidFill>
                  <a:srgbClr val="7030A0"/>
                </a:solidFill>
                <a:latin typeface="Arial Black" pitchFamily="34" charset="0"/>
              </a:rPr>
              <a:t> et al., 2018</a:t>
            </a:r>
            <a:endParaRPr lang="ru-RU" sz="1400" dirty="0">
              <a:solidFill>
                <a:srgbClr val="7030A0"/>
              </a:solidFill>
              <a:latin typeface="Arial Black" pitchFamily="34" charset="0"/>
            </a:endParaRPr>
          </a:p>
        </p:txBody>
      </p:sp>
      <p:sp>
        <p:nvSpPr>
          <p:cNvPr id="24" name="Номер слайда 23"/>
          <p:cNvSpPr>
            <a:spLocks noGrp="1"/>
          </p:cNvSpPr>
          <p:nvPr>
            <p:ph type="sldNum" sz="quarter" idx="12"/>
          </p:nvPr>
        </p:nvSpPr>
        <p:spPr/>
        <p:txBody>
          <a:bodyPr/>
          <a:lstStyle/>
          <a:p>
            <a:fld id="{1DE01969-94A4-40D7-99FB-CC04F57F5503}" type="slidenum">
              <a:rPr lang="ru-RU" smtClean="0"/>
              <a:pPr/>
              <a:t>65</a:t>
            </a:fld>
            <a:endParaRPr lang="ru-RU" dirty="0"/>
          </a:p>
        </p:txBody>
      </p:sp>
    </p:spTree>
    <p:extLst>
      <p:ext uri="{BB962C8B-B14F-4D97-AF65-F5344CB8AC3E}">
        <p14:creationId xmlns:p14="http://schemas.microsoft.com/office/powerpoint/2010/main" val="27318591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Neutron lifetime measurements using superfluid </a:t>
            </a:r>
            <a:r>
              <a:rPr lang="en-US" dirty="0" smtClean="0"/>
              <a:t>Helium-4</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6185" y="2698311"/>
            <a:ext cx="3204766" cy="42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3"/>
          <p:cNvSpPr>
            <a:spLocks noChangeArrowheads="1"/>
          </p:cNvSpPr>
          <p:nvPr/>
        </p:nvSpPr>
        <p:spPr bwMode="auto">
          <a:xfrm>
            <a:off x="1869560" y="1214087"/>
            <a:ext cx="4824536" cy="2743200"/>
          </a:xfrm>
          <a:prstGeom prst="rect">
            <a:avLst/>
          </a:prstGeom>
          <a:solidFill>
            <a:schemeClr val="bg1"/>
          </a:solidFill>
          <a:ln w="9525" algn="ctr">
            <a:noFill/>
            <a:miter lim="800000"/>
            <a:headEnd/>
            <a:tailEnd/>
          </a:ln>
          <a:effectLst/>
        </p:spPr>
        <p:txBody>
          <a:bodyPr wrap="none" anchor="ctr"/>
          <a:lstStyle/>
          <a:p>
            <a:endParaRPr lang="ru-RU" dirty="0"/>
          </a:p>
        </p:txBody>
      </p:sp>
      <p:sp>
        <p:nvSpPr>
          <p:cNvPr id="9" name="Line 5"/>
          <p:cNvSpPr>
            <a:spLocks noChangeShapeType="1"/>
          </p:cNvSpPr>
          <p:nvPr/>
        </p:nvSpPr>
        <p:spPr bwMode="auto">
          <a:xfrm>
            <a:off x="1869560" y="3804887"/>
            <a:ext cx="4680520" cy="0"/>
          </a:xfrm>
          <a:prstGeom prst="line">
            <a:avLst/>
          </a:prstGeom>
          <a:noFill/>
          <a:ln w="38100">
            <a:solidFill>
              <a:schemeClr val="tx1"/>
            </a:solidFill>
            <a:round/>
            <a:headEnd/>
            <a:tailEnd/>
          </a:ln>
          <a:effectLst/>
        </p:spPr>
        <p:txBody>
          <a:bodyPr/>
          <a:lstStyle/>
          <a:p>
            <a:endParaRPr lang="ru-RU"/>
          </a:p>
        </p:txBody>
      </p:sp>
      <p:sp>
        <p:nvSpPr>
          <p:cNvPr id="10" name="Rectangle 6"/>
          <p:cNvSpPr>
            <a:spLocks noChangeArrowheads="1"/>
          </p:cNvSpPr>
          <p:nvPr/>
        </p:nvSpPr>
        <p:spPr bwMode="auto">
          <a:xfrm>
            <a:off x="2021960" y="2433287"/>
            <a:ext cx="4456112" cy="1066800"/>
          </a:xfrm>
          <a:prstGeom prst="rect">
            <a:avLst/>
          </a:prstGeom>
          <a:solidFill>
            <a:srgbClr val="CCECFF"/>
          </a:solidFill>
          <a:ln w="9525">
            <a:solidFill>
              <a:schemeClr val="tx1"/>
            </a:solidFill>
            <a:miter lim="800000"/>
            <a:headEnd/>
            <a:tailEnd/>
          </a:ln>
          <a:effectLst/>
        </p:spPr>
        <p:txBody>
          <a:bodyPr wrap="none" anchor="ctr"/>
          <a:lstStyle/>
          <a:p>
            <a:pPr algn="ctr"/>
            <a:endParaRPr lang="en-GB" sz="2400">
              <a:latin typeface="Times New Roman" pitchFamily="18" charset="0"/>
            </a:endParaRPr>
          </a:p>
        </p:txBody>
      </p:sp>
      <p:sp>
        <p:nvSpPr>
          <p:cNvPr id="11" name="Line 7"/>
          <p:cNvSpPr>
            <a:spLocks noChangeShapeType="1"/>
          </p:cNvSpPr>
          <p:nvPr/>
        </p:nvSpPr>
        <p:spPr bwMode="auto">
          <a:xfrm flipH="1">
            <a:off x="2021959" y="1292993"/>
            <a:ext cx="0" cy="2511895"/>
          </a:xfrm>
          <a:prstGeom prst="line">
            <a:avLst/>
          </a:prstGeom>
          <a:noFill/>
          <a:ln w="31750">
            <a:solidFill>
              <a:schemeClr val="tx1"/>
            </a:solidFill>
            <a:round/>
            <a:headEnd/>
            <a:tailEnd/>
          </a:ln>
          <a:effectLst/>
        </p:spPr>
        <p:txBody>
          <a:bodyPr/>
          <a:lstStyle/>
          <a:p>
            <a:endParaRPr lang="ru-RU"/>
          </a:p>
        </p:txBody>
      </p:sp>
      <p:sp>
        <p:nvSpPr>
          <p:cNvPr id="12" name="Line 8"/>
          <p:cNvSpPr>
            <a:spLocks noChangeShapeType="1"/>
          </p:cNvSpPr>
          <p:nvPr/>
        </p:nvSpPr>
        <p:spPr bwMode="auto">
          <a:xfrm>
            <a:off x="6478072" y="1292992"/>
            <a:ext cx="0" cy="2511896"/>
          </a:xfrm>
          <a:prstGeom prst="line">
            <a:avLst/>
          </a:prstGeom>
          <a:noFill/>
          <a:ln w="31750">
            <a:solidFill>
              <a:schemeClr val="tx1"/>
            </a:solidFill>
            <a:round/>
            <a:headEnd/>
            <a:tailEnd/>
          </a:ln>
          <a:effectLst/>
        </p:spPr>
        <p:txBody>
          <a:bodyPr/>
          <a:lstStyle/>
          <a:p>
            <a:endParaRPr lang="ru-RU"/>
          </a:p>
        </p:txBody>
      </p:sp>
      <p:sp>
        <p:nvSpPr>
          <p:cNvPr id="13" name="Text Box 9"/>
          <p:cNvSpPr txBox="1">
            <a:spLocks noChangeArrowheads="1"/>
          </p:cNvSpPr>
          <p:nvPr/>
        </p:nvSpPr>
        <p:spPr bwMode="auto">
          <a:xfrm>
            <a:off x="2174360" y="2890487"/>
            <a:ext cx="2590800" cy="457200"/>
          </a:xfrm>
          <a:prstGeom prst="rect">
            <a:avLst/>
          </a:prstGeom>
          <a:noFill/>
          <a:ln w="9525">
            <a:noFill/>
            <a:miter lim="800000"/>
            <a:headEnd/>
            <a:tailEnd/>
          </a:ln>
          <a:effectLst/>
        </p:spPr>
        <p:txBody>
          <a:bodyPr>
            <a:spAutoFit/>
          </a:bodyPr>
          <a:lstStyle/>
          <a:p>
            <a:r>
              <a:rPr lang="en-US" sz="2400" dirty="0"/>
              <a:t>liquid helium</a:t>
            </a:r>
            <a:endParaRPr lang="ru-RU" sz="2400" dirty="0">
              <a:latin typeface="Times New Roman" pitchFamily="18" charset="0"/>
            </a:endParaRPr>
          </a:p>
        </p:txBody>
      </p:sp>
      <p:sp>
        <p:nvSpPr>
          <p:cNvPr id="14" name="Rectangle 10"/>
          <p:cNvSpPr>
            <a:spLocks noChangeArrowheads="1"/>
          </p:cNvSpPr>
          <p:nvPr/>
        </p:nvSpPr>
        <p:spPr bwMode="auto">
          <a:xfrm>
            <a:off x="2021960" y="3500087"/>
            <a:ext cx="4456112" cy="304800"/>
          </a:xfrm>
          <a:prstGeom prst="rect">
            <a:avLst/>
          </a:prstGeom>
          <a:solidFill>
            <a:srgbClr val="333300">
              <a:alpha val="50000"/>
            </a:srgbClr>
          </a:solidFill>
          <a:ln w="9525">
            <a:solidFill>
              <a:schemeClr val="tx1"/>
            </a:solidFill>
            <a:miter lim="800000"/>
            <a:headEnd/>
            <a:tailEnd/>
          </a:ln>
          <a:effectLst/>
        </p:spPr>
        <p:txBody>
          <a:bodyPr wrap="none" anchor="ctr"/>
          <a:lstStyle/>
          <a:p>
            <a:endParaRPr lang="ru-RU"/>
          </a:p>
        </p:txBody>
      </p:sp>
      <p:sp>
        <p:nvSpPr>
          <p:cNvPr id="15" name="Oval 14"/>
          <p:cNvSpPr>
            <a:spLocks noChangeArrowheads="1"/>
          </p:cNvSpPr>
          <p:nvPr/>
        </p:nvSpPr>
        <p:spPr bwMode="auto">
          <a:xfrm>
            <a:off x="2555360" y="1991109"/>
            <a:ext cx="381000" cy="381000"/>
          </a:xfrm>
          <a:prstGeom prst="ellipse">
            <a:avLst/>
          </a:prstGeom>
          <a:solidFill>
            <a:schemeClr val="accent1">
              <a:alpha val="50000"/>
            </a:schemeClr>
          </a:solidFill>
          <a:ln w="9525">
            <a:solidFill>
              <a:schemeClr val="tx1"/>
            </a:solidFill>
            <a:round/>
            <a:headEnd/>
            <a:tailEnd/>
          </a:ln>
          <a:effectLst/>
        </p:spPr>
        <p:txBody>
          <a:bodyPr wrap="none" anchor="ctr"/>
          <a:lstStyle/>
          <a:p>
            <a:pPr algn="ctr"/>
            <a:r>
              <a:rPr lang="en-US" sz="2400" dirty="0">
                <a:latin typeface="Times New Roman" pitchFamily="18" charset="0"/>
              </a:rPr>
              <a:t>n</a:t>
            </a:r>
            <a:endParaRPr lang="ru-RU" sz="2400" dirty="0">
              <a:latin typeface="Times New Roman" pitchFamily="18" charset="0"/>
            </a:endParaRPr>
          </a:p>
        </p:txBody>
      </p:sp>
      <p:sp>
        <p:nvSpPr>
          <p:cNvPr id="16" name="Oval 15"/>
          <p:cNvSpPr>
            <a:spLocks noChangeArrowheads="1"/>
          </p:cNvSpPr>
          <p:nvPr/>
        </p:nvSpPr>
        <p:spPr bwMode="auto">
          <a:xfrm>
            <a:off x="4008840" y="1991109"/>
            <a:ext cx="381000" cy="381000"/>
          </a:xfrm>
          <a:prstGeom prst="ellipse">
            <a:avLst/>
          </a:prstGeom>
          <a:solidFill>
            <a:schemeClr val="accent1">
              <a:alpha val="50000"/>
            </a:schemeClr>
          </a:solidFill>
          <a:ln w="9525">
            <a:solidFill>
              <a:schemeClr val="tx1"/>
            </a:solidFill>
            <a:round/>
            <a:headEnd/>
            <a:tailEnd/>
          </a:ln>
          <a:effectLst/>
        </p:spPr>
        <p:txBody>
          <a:bodyPr wrap="none" anchor="ctr"/>
          <a:lstStyle/>
          <a:p>
            <a:pPr algn="ctr"/>
            <a:r>
              <a:rPr lang="en-US" sz="2400" dirty="0">
                <a:latin typeface="Times New Roman" pitchFamily="18" charset="0"/>
              </a:rPr>
              <a:t>n</a:t>
            </a:r>
            <a:endParaRPr lang="ru-RU" sz="2400" dirty="0">
              <a:latin typeface="Times New Roman" pitchFamily="18" charset="0"/>
            </a:endParaRPr>
          </a:p>
        </p:txBody>
      </p:sp>
      <p:sp>
        <p:nvSpPr>
          <p:cNvPr id="17" name="Oval 16"/>
          <p:cNvSpPr>
            <a:spLocks noChangeArrowheads="1"/>
          </p:cNvSpPr>
          <p:nvPr/>
        </p:nvSpPr>
        <p:spPr bwMode="auto">
          <a:xfrm>
            <a:off x="5304984" y="2012069"/>
            <a:ext cx="381000" cy="381000"/>
          </a:xfrm>
          <a:prstGeom prst="ellipse">
            <a:avLst/>
          </a:prstGeom>
          <a:solidFill>
            <a:schemeClr val="accent1">
              <a:alpha val="50000"/>
            </a:schemeClr>
          </a:solidFill>
          <a:ln w="9525">
            <a:solidFill>
              <a:schemeClr val="tx1"/>
            </a:solidFill>
            <a:round/>
            <a:headEnd/>
            <a:tailEnd/>
          </a:ln>
          <a:effectLst/>
        </p:spPr>
        <p:txBody>
          <a:bodyPr wrap="none" anchor="ctr"/>
          <a:lstStyle/>
          <a:p>
            <a:pPr algn="ctr"/>
            <a:r>
              <a:rPr lang="en-US" sz="2400" dirty="0">
                <a:latin typeface="Times New Roman" pitchFamily="18" charset="0"/>
              </a:rPr>
              <a:t>n</a:t>
            </a:r>
            <a:endParaRPr lang="ru-RU" sz="2400" dirty="0">
              <a:latin typeface="Times New Roman" pitchFamily="18" charset="0"/>
            </a:endParaRPr>
          </a:p>
        </p:txBody>
      </p:sp>
      <p:sp>
        <p:nvSpPr>
          <p:cNvPr id="18" name="Line 17"/>
          <p:cNvSpPr>
            <a:spLocks noChangeShapeType="1"/>
          </p:cNvSpPr>
          <p:nvPr/>
        </p:nvSpPr>
        <p:spPr bwMode="auto">
          <a:xfrm>
            <a:off x="3469760" y="1594111"/>
            <a:ext cx="483096" cy="417958"/>
          </a:xfrm>
          <a:prstGeom prst="line">
            <a:avLst/>
          </a:prstGeom>
          <a:noFill/>
          <a:ln w="38100">
            <a:solidFill>
              <a:srgbClr val="008080"/>
            </a:solidFill>
            <a:round/>
            <a:headEnd/>
            <a:tailEnd type="triangle" w="med" len="med"/>
          </a:ln>
          <a:effectLst/>
        </p:spPr>
        <p:txBody>
          <a:bodyPr/>
          <a:lstStyle/>
          <a:p>
            <a:endParaRPr lang="ru-RU"/>
          </a:p>
        </p:txBody>
      </p:sp>
      <p:sp>
        <p:nvSpPr>
          <p:cNvPr id="19" name="Text Box 18"/>
          <p:cNvSpPr txBox="1">
            <a:spLocks noChangeArrowheads="1"/>
          </p:cNvSpPr>
          <p:nvPr/>
        </p:nvSpPr>
        <p:spPr bwMode="auto">
          <a:xfrm>
            <a:off x="2445624" y="1232175"/>
            <a:ext cx="4032448" cy="707886"/>
          </a:xfrm>
          <a:prstGeom prst="rect">
            <a:avLst/>
          </a:prstGeom>
          <a:noFill/>
          <a:ln w="9525">
            <a:noFill/>
            <a:miter lim="800000"/>
            <a:headEnd/>
            <a:tailEnd/>
          </a:ln>
          <a:effectLst/>
        </p:spPr>
        <p:txBody>
          <a:bodyPr wrap="square">
            <a:spAutoFit/>
          </a:bodyPr>
          <a:lstStyle/>
          <a:p>
            <a:pPr eaLnBrk="0" hangingPunct="0"/>
            <a:r>
              <a:rPr lang="en-US" sz="2000" dirty="0"/>
              <a:t>Neutrons bound on the surface</a:t>
            </a:r>
          </a:p>
          <a:p>
            <a:pPr eaLnBrk="0" hangingPunct="0"/>
            <a:r>
              <a:rPr lang="en-US" sz="2000" dirty="0"/>
              <a:t>	     by gravitational force</a:t>
            </a:r>
          </a:p>
        </p:txBody>
      </p:sp>
      <p:sp>
        <p:nvSpPr>
          <p:cNvPr id="20" name="Text Box 22"/>
          <p:cNvSpPr txBox="1">
            <a:spLocks noChangeArrowheads="1"/>
          </p:cNvSpPr>
          <p:nvPr/>
        </p:nvSpPr>
        <p:spPr bwMode="auto">
          <a:xfrm>
            <a:off x="2174360" y="3423887"/>
            <a:ext cx="4303712" cy="400110"/>
          </a:xfrm>
          <a:prstGeom prst="rect">
            <a:avLst/>
          </a:prstGeom>
          <a:noFill/>
          <a:ln w="9525">
            <a:noFill/>
            <a:miter lim="800000"/>
            <a:headEnd/>
            <a:tailEnd/>
          </a:ln>
          <a:effectLst/>
        </p:spPr>
        <p:txBody>
          <a:bodyPr wrap="square">
            <a:spAutoFit/>
          </a:bodyPr>
          <a:lstStyle/>
          <a:p>
            <a:r>
              <a:rPr lang="en-US" sz="2000" dirty="0"/>
              <a:t>Substrate </a:t>
            </a:r>
            <a:r>
              <a:rPr lang="en-US" sz="2000" dirty="0">
                <a:latin typeface="Arial Narrow" pitchFamily="34" charset="0"/>
              </a:rPr>
              <a:t>(if need with magnetic coils)</a:t>
            </a:r>
            <a:endParaRPr lang="ru-RU" sz="2000" dirty="0">
              <a:latin typeface="Arial Narrow" pitchFamily="34" charset="0"/>
            </a:endParaRPr>
          </a:p>
        </p:txBody>
      </p:sp>
      <p:sp>
        <p:nvSpPr>
          <p:cNvPr id="21" name="Полилиния 20"/>
          <p:cNvSpPr/>
          <p:nvPr/>
        </p:nvSpPr>
        <p:spPr>
          <a:xfrm>
            <a:off x="2022550" y="1383621"/>
            <a:ext cx="4417455" cy="1060497"/>
          </a:xfrm>
          <a:custGeom>
            <a:avLst/>
            <a:gdLst>
              <a:gd name="connsiteX0" fmla="*/ 0 w 4520485"/>
              <a:gd name="connsiteY0" fmla="*/ 231820 h 1043672"/>
              <a:gd name="connsiteX1" fmla="*/ 244699 w 4520485"/>
              <a:gd name="connsiteY1" fmla="*/ 824248 h 1043672"/>
              <a:gd name="connsiteX2" fmla="*/ 901521 w 4520485"/>
              <a:gd name="connsiteY2" fmla="*/ 1004552 h 1043672"/>
              <a:gd name="connsiteX3" fmla="*/ 2962141 w 4520485"/>
              <a:gd name="connsiteY3" fmla="*/ 1017431 h 1043672"/>
              <a:gd name="connsiteX4" fmla="*/ 3953814 w 4520485"/>
              <a:gd name="connsiteY4" fmla="*/ 1017431 h 1043672"/>
              <a:gd name="connsiteX5" fmla="*/ 4404575 w 4520485"/>
              <a:gd name="connsiteY5" fmla="*/ 669702 h 1043672"/>
              <a:gd name="connsiteX6" fmla="*/ 4520485 w 4520485"/>
              <a:gd name="connsiteY6" fmla="*/ 0 h 1043672"/>
              <a:gd name="connsiteX0" fmla="*/ 0 w 4520485"/>
              <a:gd name="connsiteY0" fmla="*/ 231820 h 1048548"/>
              <a:gd name="connsiteX1" fmla="*/ 244699 w 4520485"/>
              <a:gd name="connsiteY1" fmla="*/ 824248 h 1048548"/>
              <a:gd name="connsiteX2" fmla="*/ 901521 w 4520485"/>
              <a:gd name="connsiteY2" fmla="*/ 1004552 h 1048548"/>
              <a:gd name="connsiteX3" fmla="*/ 2073499 w 4520485"/>
              <a:gd name="connsiteY3" fmla="*/ 1030310 h 1048548"/>
              <a:gd name="connsiteX4" fmla="*/ 3953814 w 4520485"/>
              <a:gd name="connsiteY4" fmla="*/ 1017431 h 1048548"/>
              <a:gd name="connsiteX5" fmla="*/ 4404575 w 4520485"/>
              <a:gd name="connsiteY5" fmla="*/ 669702 h 1048548"/>
              <a:gd name="connsiteX6" fmla="*/ 4520485 w 4520485"/>
              <a:gd name="connsiteY6" fmla="*/ 0 h 1048548"/>
              <a:gd name="connsiteX0" fmla="*/ 0 w 4481849"/>
              <a:gd name="connsiteY0" fmla="*/ 38637 h 1048548"/>
              <a:gd name="connsiteX1" fmla="*/ 206063 w 4481849"/>
              <a:gd name="connsiteY1" fmla="*/ 824248 h 1048548"/>
              <a:gd name="connsiteX2" fmla="*/ 862885 w 4481849"/>
              <a:gd name="connsiteY2" fmla="*/ 1004552 h 1048548"/>
              <a:gd name="connsiteX3" fmla="*/ 2034863 w 4481849"/>
              <a:gd name="connsiteY3" fmla="*/ 1030310 h 1048548"/>
              <a:gd name="connsiteX4" fmla="*/ 3915178 w 4481849"/>
              <a:gd name="connsiteY4" fmla="*/ 1017431 h 1048548"/>
              <a:gd name="connsiteX5" fmla="*/ 4365939 w 4481849"/>
              <a:gd name="connsiteY5" fmla="*/ 669702 h 1048548"/>
              <a:gd name="connsiteX6" fmla="*/ 4481849 w 4481849"/>
              <a:gd name="connsiteY6" fmla="*/ 0 h 1048548"/>
              <a:gd name="connsiteX0" fmla="*/ 0 w 4481849"/>
              <a:gd name="connsiteY0" fmla="*/ 38637 h 1048548"/>
              <a:gd name="connsiteX1" fmla="*/ 141668 w 4481849"/>
              <a:gd name="connsiteY1" fmla="*/ 734096 h 1048548"/>
              <a:gd name="connsiteX2" fmla="*/ 862885 w 4481849"/>
              <a:gd name="connsiteY2" fmla="*/ 1004552 h 1048548"/>
              <a:gd name="connsiteX3" fmla="*/ 2034863 w 4481849"/>
              <a:gd name="connsiteY3" fmla="*/ 1030310 h 1048548"/>
              <a:gd name="connsiteX4" fmla="*/ 3915178 w 4481849"/>
              <a:gd name="connsiteY4" fmla="*/ 1017431 h 1048548"/>
              <a:gd name="connsiteX5" fmla="*/ 4365939 w 4481849"/>
              <a:gd name="connsiteY5" fmla="*/ 669702 h 1048548"/>
              <a:gd name="connsiteX6" fmla="*/ 4481849 w 4481849"/>
              <a:gd name="connsiteY6" fmla="*/ 0 h 1048548"/>
              <a:gd name="connsiteX0" fmla="*/ 0 w 4481849"/>
              <a:gd name="connsiteY0" fmla="*/ 38637 h 1047945"/>
              <a:gd name="connsiteX1" fmla="*/ 141668 w 4481849"/>
              <a:gd name="connsiteY1" fmla="*/ 734096 h 1047945"/>
              <a:gd name="connsiteX2" fmla="*/ 643944 w 4481849"/>
              <a:gd name="connsiteY2" fmla="*/ 1017431 h 1047945"/>
              <a:gd name="connsiteX3" fmla="*/ 2034863 w 4481849"/>
              <a:gd name="connsiteY3" fmla="*/ 1030310 h 1047945"/>
              <a:gd name="connsiteX4" fmla="*/ 3915178 w 4481849"/>
              <a:gd name="connsiteY4" fmla="*/ 1017431 h 1047945"/>
              <a:gd name="connsiteX5" fmla="*/ 4365939 w 4481849"/>
              <a:gd name="connsiteY5" fmla="*/ 669702 h 1047945"/>
              <a:gd name="connsiteX6" fmla="*/ 4481849 w 4481849"/>
              <a:gd name="connsiteY6" fmla="*/ 0 h 1047945"/>
              <a:gd name="connsiteX0" fmla="*/ 0 w 4481849"/>
              <a:gd name="connsiteY0" fmla="*/ 38637 h 1048548"/>
              <a:gd name="connsiteX1" fmla="*/ 141668 w 4481849"/>
              <a:gd name="connsiteY1" fmla="*/ 734096 h 1048548"/>
              <a:gd name="connsiteX2" fmla="*/ 540913 w 4481849"/>
              <a:gd name="connsiteY2" fmla="*/ 1004552 h 1048548"/>
              <a:gd name="connsiteX3" fmla="*/ 2034863 w 4481849"/>
              <a:gd name="connsiteY3" fmla="*/ 1030310 h 1048548"/>
              <a:gd name="connsiteX4" fmla="*/ 3915178 w 4481849"/>
              <a:gd name="connsiteY4" fmla="*/ 1017431 h 1048548"/>
              <a:gd name="connsiteX5" fmla="*/ 4365939 w 4481849"/>
              <a:gd name="connsiteY5" fmla="*/ 669702 h 1048548"/>
              <a:gd name="connsiteX6" fmla="*/ 4481849 w 4481849"/>
              <a:gd name="connsiteY6" fmla="*/ 0 h 1048548"/>
              <a:gd name="connsiteX0" fmla="*/ 0 w 4417455"/>
              <a:gd name="connsiteY0" fmla="*/ 25758 h 1048548"/>
              <a:gd name="connsiteX1" fmla="*/ 77274 w 4417455"/>
              <a:gd name="connsiteY1" fmla="*/ 734096 h 1048548"/>
              <a:gd name="connsiteX2" fmla="*/ 476519 w 4417455"/>
              <a:gd name="connsiteY2" fmla="*/ 1004552 h 1048548"/>
              <a:gd name="connsiteX3" fmla="*/ 1970469 w 4417455"/>
              <a:gd name="connsiteY3" fmla="*/ 1030310 h 1048548"/>
              <a:gd name="connsiteX4" fmla="*/ 3850784 w 4417455"/>
              <a:gd name="connsiteY4" fmla="*/ 1017431 h 1048548"/>
              <a:gd name="connsiteX5" fmla="*/ 4301545 w 4417455"/>
              <a:gd name="connsiteY5" fmla="*/ 669702 h 1048548"/>
              <a:gd name="connsiteX6" fmla="*/ 4417455 w 4417455"/>
              <a:gd name="connsiteY6" fmla="*/ 0 h 1048548"/>
              <a:gd name="connsiteX0" fmla="*/ 0 w 4417455"/>
              <a:gd name="connsiteY0" fmla="*/ 0 h 1061426"/>
              <a:gd name="connsiteX1" fmla="*/ 77274 w 4417455"/>
              <a:gd name="connsiteY1" fmla="*/ 746974 h 1061426"/>
              <a:gd name="connsiteX2" fmla="*/ 476519 w 4417455"/>
              <a:gd name="connsiteY2" fmla="*/ 1017430 h 1061426"/>
              <a:gd name="connsiteX3" fmla="*/ 1970469 w 4417455"/>
              <a:gd name="connsiteY3" fmla="*/ 1043188 h 1061426"/>
              <a:gd name="connsiteX4" fmla="*/ 3850784 w 4417455"/>
              <a:gd name="connsiteY4" fmla="*/ 1030309 h 1061426"/>
              <a:gd name="connsiteX5" fmla="*/ 4301545 w 4417455"/>
              <a:gd name="connsiteY5" fmla="*/ 682580 h 1061426"/>
              <a:gd name="connsiteX6" fmla="*/ 4417455 w 4417455"/>
              <a:gd name="connsiteY6" fmla="*/ 12878 h 1061426"/>
              <a:gd name="connsiteX0" fmla="*/ 0 w 4417455"/>
              <a:gd name="connsiteY0" fmla="*/ 0 h 1060497"/>
              <a:gd name="connsiteX1" fmla="*/ 77274 w 4417455"/>
              <a:gd name="connsiteY1" fmla="*/ 746974 h 1060497"/>
              <a:gd name="connsiteX2" fmla="*/ 476519 w 4417455"/>
              <a:gd name="connsiteY2" fmla="*/ 1017430 h 1060497"/>
              <a:gd name="connsiteX3" fmla="*/ 1970469 w 4417455"/>
              <a:gd name="connsiteY3" fmla="*/ 1043188 h 1060497"/>
              <a:gd name="connsiteX4" fmla="*/ 3850784 w 4417455"/>
              <a:gd name="connsiteY4" fmla="*/ 1030309 h 1060497"/>
              <a:gd name="connsiteX5" fmla="*/ 4353061 w 4417455"/>
              <a:gd name="connsiteY5" fmla="*/ 695459 h 1060497"/>
              <a:gd name="connsiteX6" fmla="*/ 4417455 w 4417455"/>
              <a:gd name="connsiteY6" fmla="*/ 12878 h 10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7455" h="1060497">
                <a:moveTo>
                  <a:pt x="0" y="0"/>
                </a:moveTo>
                <a:cubicBezTo>
                  <a:pt x="47222" y="231819"/>
                  <a:pt x="-2146" y="577402"/>
                  <a:pt x="77274" y="746974"/>
                </a:cubicBezTo>
                <a:cubicBezTo>
                  <a:pt x="156694" y="916546"/>
                  <a:pt x="160987" y="968061"/>
                  <a:pt x="476519" y="1017430"/>
                </a:cubicBezTo>
                <a:cubicBezTo>
                  <a:pt x="792051" y="1066799"/>
                  <a:pt x="1408092" y="1041042"/>
                  <a:pt x="1970469" y="1043188"/>
                </a:cubicBezTo>
                <a:cubicBezTo>
                  <a:pt x="2532846" y="1045334"/>
                  <a:pt x="3453685" y="1088264"/>
                  <a:pt x="3850784" y="1030309"/>
                </a:cubicBezTo>
                <a:cubicBezTo>
                  <a:pt x="4247883" y="972354"/>
                  <a:pt x="4258616" y="865031"/>
                  <a:pt x="4353061" y="695459"/>
                </a:cubicBezTo>
                <a:cubicBezTo>
                  <a:pt x="4447506" y="525887"/>
                  <a:pt x="4406722" y="262943"/>
                  <a:pt x="4417455" y="12878"/>
                </a:cubicBezTo>
              </a:path>
            </a:pathLst>
          </a:custGeom>
          <a:ln w="38100">
            <a:solidFill>
              <a:srgbClr val="002060"/>
            </a:solidFill>
          </a:ln>
        </p:spPr>
        <p:txBody>
          <a:bodyPr rtlCol="0" anchor="ctr"/>
          <a:lstStyle/>
          <a:p>
            <a:pPr algn="ctr"/>
            <a:endParaRPr lang="ru-RU"/>
          </a:p>
        </p:txBody>
      </p:sp>
      <p:sp>
        <p:nvSpPr>
          <p:cNvPr id="22" name="Line 17"/>
          <p:cNvSpPr>
            <a:spLocks noChangeShapeType="1"/>
          </p:cNvSpPr>
          <p:nvPr/>
        </p:nvSpPr>
        <p:spPr bwMode="auto">
          <a:xfrm flipH="1">
            <a:off x="2936360" y="1594112"/>
            <a:ext cx="294636" cy="417957"/>
          </a:xfrm>
          <a:prstGeom prst="line">
            <a:avLst/>
          </a:prstGeom>
          <a:noFill/>
          <a:ln w="38100">
            <a:solidFill>
              <a:srgbClr val="008080"/>
            </a:solidFill>
            <a:round/>
            <a:headEnd/>
            <a:tailEnd type="triangle" w="med" len="med"/>
          </a:ln>
          <a:effectLst/>
        </p:spPr>
        <p:txBody>
          <a:bodyPr/>
          <a:lstStyle/>
          <a:p>
            <a:endParaRPr lang="ru-RU"/>
          </a:p>
        </p:txBody>
      </p:sp>
      <p:cxnSp>
        <p:nvCxnSpPr>
          <p:cNvPr id="23" name="Прямая со стрелкой 22"/>
          <p:cNvCxnSpPr/>
          <p:nvPr/>
        </p:nvCxnSpPr>
        <p:spPr bwMode="auto">
          <a:xfrm flipV="1">
            <a:off x="6118032" y="3823997"/>
            <a:ext cx="321972" cy="421322"/>
          </a:xfrm>
          <a:prstGeom prst="straightConnector1">
            <a:avLst/>
          </a:prstGeom>
          <a:noFill/>
          <a:ln w="28575" cap="flat" cmpd="sng" algn="ctr">
            <a:solidFill>
              <a:srgbClr val="3333CC"/>
            </a:solidFill>
            <a:prstDash val="solid"/>
            <a:round/>
            <a:headEnd type="none" w="med" len="med"/>
            <a:tailEnd type="arrow"/>
          </a:ln>
          <a:effectLst/>
        </p:spPr>
      </p:cxnSp>
      <p:sp>
        <p:nvSpPr>
          <p:cNvPr id="24" name="TextBox 23"/>
          <p:cNvSpPr txBox="1"/>
          <p:nvPr/>
        </p:nvSpPr>
        <p:spPr bwMode="auto">
          <a:xfrm>
            <a:off x="1869560" y="4245320"/>
            <a:ext cx="8712968" cy="1015663"/>
          </a:xfrm>
          <a:prstGeom prst="rect">
            <a:avLst/>
          </a:prstGeom>
          <a:noFill/>
          <a:ln w="25400" algn="ctr">
            <a:solidFill>
              <a:srgbClr val="002060"/>
            </a:solidFill>
            <a:miter lim="800000"/>
            <a:headEnd/>
            <a:tailEnd/>
          </a:ln>
        </p:spPr>
        <p:txBody>
          <a:bodyPr wrap="square" rtlCol="0">
            <a:spAutoFit/>
          </a:bodyPr>
          <a:lstStyle/>
          <a:p>
            <a:r>
              <a:rPr lang="en-US" sz="2000" dirty="0">
                <a:solidFill>
                  <a:srgbClr val="3333CC"/>
                </a:solidFill>
              </a:rPr>
              <a:t>Additional magnetic potential to avoid collisions with walls has similar problems as magnetic traps: spin flips and complicated n trajectories</a:t>
            </a:r>
          </a:p>
          <a:p>
            <a:r>
              <a:rPr lang="en-US" sz="2000" dirty="0">
                <a:solidFill>
                  <a:srgbClr val="002060"/>
                </a:solidFill>
              </a:rPr>
              <a:t>[Oliver Zimmer, ILL (Grenoble) is developing this technique]</a:t>
            </a:r>
            <a:r>
              <a:rPr lang="en-US" sz="2000" dirty="0">
                <a:solidFill>
                  <a:srgbClr val="3333CC"/>
                </a:solidFill>
              </a:rPr>
              <a:t>. </a:t>
            </a:r>
            <a:endParaRPr lang="ru-RU" sz="2000" dirty="0">
              <a:solidFill>
                <a:srgbClr val="3333CC"/>
              </a:solidFill>
            </a:endParaRPr>
          </a:p>
        </p:txBody>
      </p:sp>
      <p:cxnSp>
        <p:nvCxnSpPr>
          <p:cNvPr id="25" name="Прямая со стрелкой 24"/>
          <p:cNvCxnSpPr/>
          <p:nvPr/>
        </p:nvCxnSpPr>
        <p:spPr bwMode="auto">
          <a:xfrm flipH="1" flipV="1">
            <a:off x="2159448" y="3826821"/>
            <a:ext cx="214168" cy="418498"/>
          </a:xfrm>
          <a:prstGeom prst="straightConnector1">
            <a:avLst/>
          </a:prstGeom>
          <a:noFill/>
          <a:ln w="28575" cap="flat" cmpd="sng" algn="ctr">
            <a:solidFill>
              <a:srgbClr val="3333CC"/>
            </a:solidFill>
            <a:prstDash val="solid"/>
            <a:round/>
            <a:headEnd type="none" w="med" len="med"/>
            <a:tailEnd type="arrow"/>
          </a:ln>
          <a:effectLst/>
        </p:spPr>
      </p:cxnSp>
      <p:sp>
        <p:nvSpPr>
          <p:cNvPr id="26" name="TextBox 25"/>
          <p:cNvSpPr txBox="1"/>
          <p:nvPr/>
        </p:nvSpPr>
        <p:spPr bwMode="auto">
          <a:xfrm>
            <a:off x="6550080" y="1076968"/>
            <a:ext cx="4248472" cy="1384995"/>
          </a:xfrm>
          <a:prstGeom prst="rect">
            <a:avLst/>
          </a:prstGeom>
          <a:noFill/>
          <a:ln w="25400" algn="ctr">
            <a:noFill/>
            <a:miter lim="800000"/>
            <a:headEnd/>
            <a:tailEnd/>
          </a:ln>
        </p:spPr>
        <p:txBody>
          <a:bodyPr wrap="square" rtlCol="0">
            <a:spAutoFit/>
          </a:bodyPr>
          <a:lstStyle/>
          <a:p>
            <a:r>
              <a:rPr lang="en-US" sz="2000" dirty="0"/>
              <a:t>Unfortunately, the side trap walls are covered by only </a:t>
            </a:r>
            <a:r>
              <a:rPr lang="en-US" sz="2000" dirty="0">
                <a:solidFill>
                  <a:srgbClr val="C00000"/>
                </a:solidFill>
                <a:latin typeface="Arial Black" pitchFamily="34" charset="0"/>
              </a:rPr>
              <a:t>very thin </a:t>
            </a:r>
            <a:r>
              <a:rPr lang="en-US" sz="2000" dirty="0"/>
              <a:t>~10nm superfluid helium film on a height </a:t>
            </a:r>
            <a:r>
              <a:rPr lang="en-US" sz="2400" i="1" dirty="0">
                <a:latin typeface="Times New Roman" pitchFamily="18" charset="0"/>
                <a:cs typeface="Times New Roman" pitchFamily="18" charset="0"/>
              </a:rPr>
              <a:t>h&gt;</a:t>
            </a:r>
          </a:p>
          <a:p>
            <a:r>
              <a:rPr lang="en-US" sz="2000" dirty="0"/>
              <a:t>where the capillary length of </a:t>
            </a:r>
            <a:r>
              <a:rPr lang="en-US" sz="2000" baseline="30000" dirty="0"/>
              <a:t>4</a:t>
            </a:r>
            <a:r>
              <a:rPr lang="en-US" sz="2000" dirty="0"/>
              <a:t>He </a:t>
            </a:r>
            <a:endParaRPr lang="ru-RU" sz="2000" i="1" dirty="0">
              <a:latin typeface="Times New Roman" pitchFamily="18" charset="0"/>
              <a:cs typeface="Times New Roman" pitchFamily="18" charset="0"/>
            </a:endParaRPr>
          </a:p>
        </p:txBody>
      </p:sp>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2094" y="2402117"/>
            <a:ext cx="2520280" cy="315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089" y="2762520"/>
            <a:ext cx="864096" cy="29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bwMode="auto">
          <a:xfrm>
            <a:off x="6713535" y="3227810"/>
            <a:ext cx="4085017" cy="707886"/>
          </a:xfrm>
          <a:prstGeom prst="rect">
            <a:avLst/>
          </a:prstGeom>
          <a:noFill/>
          <a:ln w="25400" algn="ctr">
            <a:solidFill>
              <a:srgbClr val="3333CC"/>
            </a:solidFill>
            <a:miter lim="800000"/>
            <a:headEnd/>
            <a:tailEnd/>
          </a:ln>
        </p:spPr>
        <p:txBody>
          <a:bodyPr wrap="square" rtlCol="0">
            <a:spAutoFit/>
          </a:bodyPr>
          <a:lstStyle/>
          <a:p>
            <a:r>
              <a:rPr lang="en-US" sz="2000" dirty="0"/>
              <a:t>The maximal height of UCN with E&lt;V</a:t>
            </a:r>
            <a:r>
              <a:rPr lang="en-US" sz="2000" baseline="-25000" dirty="0"/>
              <a:t>0</a:t>
            </a:r>
            <a:r>
              <a:rPr lang="en-US" sz="2000" dirty="0"/>
              <a:t>=18.5neV is </a:t>
            </a:r>
            <a:r>
              <a:rPr lang="en-US" sz="2000" dirty="0" err="1"/>
              <a:t>h</a:t>
            </a:r>
            <a:r>
              <a:rPr lang="en-US" sz="2000" baseline="-25000" dirty="0" err="1"/>
              <a:t>max</a:t>
            </a:r>
            <a:r>
              <a:rPr lang="en-US" sz="2000" dirty="0"/>
              <a:t>=18cm.</a:t>
            </a:r>
            <a:endParaRPr lang="ru-RU" sz="2000" dirty="0"/>
          </a:p>
        </p:txBody>
      </p:sp>
      <p:sp>
        <p:nvSpPr>
          <p:cNvPr id="30" name="TextBox 29"/>
          <p:cNvSpPr txBox="1"/>
          <p:nvPr/>
        </p:nvSpPr>
        <p:spPr bwMode="auto">
          <a:xfrm>
            <a:off x="1818052" y="5292920"/>
            <a:ext cx="8821392" cy="400110"/>
          </a:xfrm>
          <a:prstGeom prst="rect">
            <a:avLst/>
          </a:prstGeom>
          <a:noFill/>
          <a:ln w="25400" algn="ctr">
            <a:noFill/>
            <a:miter lim="800000"/>
            <a:headEnd/>
            <a:tailEnd/>
          </a:ln>
        </p:spPr>
        <p:txBody>
          <a:bodyPr wrap="square" rtlCol="0">
            <a:spAutoFit/>
          </a:bodyPr>
          <a:lstStyle/>
          <a:p>
            <a:r>
              <a:rPr lang="en-US" sz="2000" dirty="0">
                <a:solidFill>
                  <a:srgbClr val="002060"/>
                </a:solidFill>
              </a:rPr>
              <a:t>Gravitational neutron potential 100 </a:t>
            </a:r>
            <a:r>
              <a:rPr lang="en-US" sz="2000" dirty="0" err="1">
                <a:solidFill>
                  <a:srgbClr val="002060"/>
                </a:solidFill>
              </a:rPr>
              <a:t>neV</a:t>
            </a:r>
            <a:r>
              <a:rPr lang="en-US" sz="2000" dirty="0">
                <a:solidFill>
                  <a:srgbClr val="002060"/>
                </a:solidFill>
              </a:rPr>
              <a:t>/m, magnetic potential 60 </a:t>
            </a:r>
            <a:r>
              <a:rPr lang="en-US" sz="2000" dirty="0" err="1">
                <a:solidFill>
                  <a:srgbClr val="002060"/>
                </a:solidFill>
              </a:rPr>
              <a:t>neV</a:t>
            </a:r>
            <a:r>
              <a:rPr lang="en-US" sz="2000" dirty="0">
                <a:solidFill>
                  <a:srgbClr val="002060"/>
                </a:solidFill>
              </a:rPr>
              <a:t>/T.</a:t>
            </a:r>
            <a:endParaRPr lang="ru-RU" sz="2000" dirty="0">
              <a:solidFill>
                <a:srgbClr val="002060"/>
              </a:solidFill>
            </a:endParaRPr>
          </a:p>
        </p:txBody>
      </p:sp>
      <p:sp>
        <p:nvSpPr>
          <p:cNvPr id="31" name="Стрелка: вправо 2">
            <a:extLst>
              <a:ext uri="{FF2B5EF4-FFF2-40B4-BE49-F238E27FC236}">
                <a16:creationId xmlns:a16="http://schemas.microsoft.com/office/drawing/2014/main" id="{2383302D-534C-D737-8842-47F8FADE25FB}"/>
              </a:ext>
            </a:extLst>
          </p:cNvPr>
          <p:cNvSpPr/>
          <p:nvPr/>
        </p:nvSpPr>
        <p:spPr>
          <a:xfrm>
            <a:off x="1928923" y="5561548"/>
            <a:ext cx="613792" cy="794802"/>
          </a:xfrm>
          <a:prstGeom prst="rightArrow">
            <a:avLst/>
          </a:prstGeom>
          <a:solidFill>
            <a:srgbClr val="00CC99"/>
          </a:solidFill>
          <a:ln w="28575">
            <a:solidFill>
              <a:srgbClr val="0070C0"/>
            </a:solidFill>
          </a:ln>
        </p:spPr>
        <p:txBody>
          <a:bodyPr wrap="square" rtlCol="0" anchor="ctr">
            <a:spAutoFit/>
          </a:bodyPr>
          <a:lstStyle/>
          <a:p>
            <a:pPr algn="ctr"/>
            <a:endParaRPr lang="ru-RU" sz="2000" dirty="0">
              <a:latin typeface="Arial Narrow" pitchFamily="34" charset="0"/>
            </a:endParaRPr>
          </a:p>
        </p:txBody>
      </p:sp>
      <p:sp>
        <p:nvSpPr>
          <p:cNvPr id="32" name="TextBox 31">
            <a:extLst>
              <a:ext uri="{FF2B5EF4-FFF2-40B4-BE49-F238E27FC236}">
                <a16:creationId xmlns:a16="http://schemas.microsoft.com/office/drawing/2014/main" id="{4CD560DA-640A-C242-8603-AA6C9FE691C3}"/>
              </a:ext>
            </a:extLst>
          </p:cNvPr>
          <p:cNvSpPr txBox="1"/>
          <p:nvPr/>
        </p:nvSpPr>
        <p:spPr bwMode="auto">
          <a:xfrm>
            <a:off x="2650083" y="5723451"/>
            <a:ext cx="7945091" cy="461665"/>
          </a:xfrm>
          <a:prstGeom prst="rect">
            <a:avLst/>
          </a:prstGeom>
          <a:noFill/>
          <a:ln w="25400" algn="ctr">
            <a:solidFill>
              <a:srgbClr val="00B0F0"/>
            </a:solidFill>
            <a:miter lim="800000"/>
            <a:headEnd/>
            <a:tailEnd/>
          </a:ln>
        </p:spPr>
        <p:txBody>
          <a:bodyPr wrap="square" rtlCol="0">
            <a:spAutoFit/>
          </a:bodyPr>
          <a:lstStyle/>
          <a:p>
            <a:r>
              <a:rPr lang="en-US" sz="2400" dirty="0">
                <a:solidFill>
                  <a:srgbClr val="7030A0"/>
                </a:solidFill>
              </a:rPr>
              <a:t>One needs to cover trap side walls with liquid helium</a:t>
            </a:r>
            <a:endParaRPr lang="ru-RU" sz="2400" dirty="0">
              <a:solidFill>
                <a:srgbClr val="7030A0"/>
              </a:solidFill>
            </a:endParaRPr>
          </a:p>
        </p:txBody>
      </p:sp>
      <p:sp>
        <p:nvSpPr>
          <p:cNvPr id="34" name="Номер слайда 33"/>
          <p:cNvSpPr>
            <a:spLocks noGrp="1"/>
          </p:cNvSpPr>
          <p:nvPr>
            <p:ph type="sldNum" sz="quarter" idx="12"/>
          </p:nvPr>
        </p:nvSpPr>
        <p:spPr/>
        <p:txBody>
          <a:bodyPr/>
          <a:lstStyle/>
          <a:p>
            <a:fld id="{1DE01969-94A4-40D7-99FB-CC04F57F5503}" type="slidenum">
              <a:rPr lang="ru-RU" smtClean="0"/>
              <a:pPr/>
              <a:t>66</a:t>
            </a:fld>
            <a:endParaRPr lang="ru-RU" dirty="0"/>
          </a:p>
        </p:txBody>
      </p:sp>
    </p:spTree>
    <p:extLst>
      <p:ext uri="{BB962C8B-B14F-4D97-AF65-F5344CB8AC3E}">
        <p14:creationId xmlns:p14="http://schemas.microsoft.com/office/powerpoint/2010/main" val="17958857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869" y="365125"/>
            <a:ext cx="11200262" cy="540729"/>
          </a:xfrm>
        </p:spPr>
        <p:txBody>
          <a:bodyPr>
            <a:normAutofit fontScale="90000"/>
          </a:bodyPr>
          <a:lstStyle/>
          <a:p>
            <a:r>
              <a:rPr lang="ru-RU" dirty="0" smtClean="0"/>
              <a:t>Магнитная ловушка </a:t>
            </a:r>
            <a:r>
              <a:rPr lang="en-US" dirty="0" err="1"/>
              <a:t>UCNτ</a:t>
            </a:r>
            <a:r>
              <a:rPr lang="en-US" dirty="0"/>
              <a:t> </a:t>
            </a:r>
            <a:r>
              <a:rPr lang="en-US" dirty="0" smtClean="0"/>
              <a:t>(Los </a:t>
            </a:r>
            <a:r>
              <a:rPr lang="en-US" dirty="0"/>
              <a:t>Alamos National </a:t>
            </a:r>
            <a:r>
              <a:rPr lang="en-US" dirty="0" smtClean="0"/>
              <a:t>Laboratory)</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2" descr="http://inspirehep.net/record/1261812/files/apparatus_cutaway_annotat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199" y="1228299"/>
            <a:ext cx="4363612" cy="29258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4"/>
          <p:cNvPicPr/>
          <p:nvPr/>
        </p:nvPicPr>
        <p:blipFill>
          <a:blip r:embed="rId3" cstate="print"/>
          <a:stretch>
            <a:fillRect/>
          </a:stretch>
        </p:blipFill>
        <p:spPr>
          <a:xfrm>
            <a:off x="838199" y="4379813"/>
            <a:ext cx="5219903" cy="1976537"/>
          </a:xfrm>
          <a:prstGeom prst="rect">
            <a:avLst/>
          </a:prstGeom>
          <a:ln w="9360">
            <a:noFill/>
          </a:ln>
        </p:spPr>
      </p:pic>
      <p:pic>
        <p:nvPicPr>
          <p:cNvPr id="9" name="Рисунок 8">
            <a:extLst>
              <a:ext uri="{FF2B5EF4-FFF2-40B4-BE49-F238E27FC236}">
                <a16:creationId xmlns:a16="http://schemas.microsoft.com/office/drawing/2014/main" id="{52CFBB82-778B-4149-9069-1AB5BE73E473}"/>
              </a:ext>
            </a:extLst>
          </p:cNvPr>
          <p:cNvPicPr>
            <a:picLocks noChangeAspect="1"/>
          </p:cNvPicPr>
          <p:nvPr/>
        </p:nvPicPr>
        <p:blipFill>
          <a:blip r:embed="rId4"/>
          <a:stretch>
            <a:fillRect/>
          </a:stretch>
        </p:blipFill>
        <p:spPr>
          <a:xfrm>
            <a:off x="5716371" y="1643488"/>
            <a:ext cx="5637429" cy="1518085"/>
          </a:xfrm>
          <a:prstGeom prst="rect">
            <a:avLst/>
          </a:prstGeom>
        </p:spPr>
      </p:pic>
      <p:pic>
        <p:nvPicPr>
          <p:cNvPr id="10" name="Рисунок 9">
            <a:extLst>
              <a:ext uri="{FF2B5EF4-FFF2-40B4-BE49-F238E27FC236}">
                <a16:creationId xmlns:a16="http://schemas.microsoft.com/office/drawing/2014/main" id="{060B272E-EC8B-4195-BA77-827016DD97F5}"/>
              </a:ext>
            </a:extLst>
          </p:cNvPr>
          <p:cNvPicPr>
            <a:picLocks noChangeAspect="1"/>
          </p:cNvPicPr>
          <p:nvPr/>
        </p:nvPicPr>
        <p:blipFill>
          <a:blip r:embed="rId5"/>
          <a:stretch>
            <a:fillRect/>
          </a:stretch>
        </p:blipFill>
        <p:spPr>
          <a:xfrm>
            <a:off x="6043433" y="1172659"/>
            <a:ext cx="4887007" cy="352474"/>
          </a:xfrm>
          <a:prstGeom prst="rect">
            <a:avLst/>
          </a:prstGeom>
        </p:spPr>
      </p:pic>
      <p:pic>
        <p:nvPicPr>
          <p:cNvPr id="11" name="Рисунок 10">
            <a:extLst>
              <a:ext uri="{FF2B5EF4-FFF2-40B4-BE49-F238E27FC236}">
                <a16:creationId xmlns:a16="http://schemas.microsoft.com/office/drawing/2014/main" id="{FE8E475B-93AE-49AF-91DB-0637A9AEFEEB}"/>
              </a:ext>
            </a:extLst>
          </p:cNvPr>
          <p:cNvPicPr>
            <a:picLocks noChangeAspect="1"/>
          </p:cNvPicPr>
          <p:nvPr/>
        </p:nvPicPr>
        <p:blipFill>
          <a:blip r:embed="rId6"/>
          <a:stretch>
            <a:fillRect/>
          </a:stretch>
        </p:blipFill>
        <p:spPr>
          <a:xfrm>
            <a:off x="6146924" y="3611777"/>
            <a:ext cx="3143769" cy="2006488"/>
          </a:xfrm>
          <a:prstGeom prst="rect">
            <a:avLst/>
          </a:prstGeom>
        </p:spPr>
      </p:pic>
      <p:sp>
        <p:nvSpPr>
          <p:cNvPr id="12" name="TextBox 11">
            <a:extLst>
              <a:ext uri="{FF2B5EF4-FFF2-40B4-BE49-F238E27FC236}">
                <a16:creationId xmlns:a16="http://schemas.microsoft.com/office/drawing/2014/main" id="{4ADCF1C4-16A0-44D2-9E63-FFDBA470ABF1}"/>
              </a:ext>
            </a:extLst>
          </p:cNvPr>
          <p:cNvSpPr txBox="1"/>
          <p:nvPr/>
        </p:nvSpPr>
        <p:spPr>
          <a:xfrm>
            <a:off x="6062623" y="5721658"/>
            <a:ext cx="3312368" cy="461665"/>
          </a:xfrm>
          <a:prstGeom prst="rect">
            <a:avLst/>
          </a:prstGeom>
          <a:noFill/>
        </p:spPr>
        <p:txBody>
          <a:bodyPr wrap="square">
            <a:spAutoFit/>
          </a:bodyPr>
          <a:lstStyle/>
          <a:p>
            <a:r>
              <a:rPr lang="fr-FR" sz="1200" i="1" dirty="0"/>
              <a:t>Nature</a:t>
            </a:r>
            <a:r>
              <a:rPr lang="fr-FR" sz="1200" dirty="0"/>
              <a:t> </a:t>
            </a:r>
            <a:r>
              <a:rPr lang="fr-FR" sz="1200" b="1" dirty="0"/>
              <a:t>598</a:t>
            </a:r>
            <a:r>
              <a:rPr lang="fr-FR" sz="1200" dirty="0"/>
              <a:t>, 549 (2021)</a:t>
            </a:r>
          </a:p>
          <a:p>
            <a:r>
              <a:rPr lang="fr-FR" sz="1200" i="1" dirty="0"/>
              <a:t>doi: https://doi.org/10.1038/d41586-021-02812-z</a:t>
            </a:r>
            <a:endParaRPr lang="fr-FR" sz="1200" dirty="0"/>
          </a:p>
        </p:txBody>
      </p:sp>
      <p:pic>
        <p:nvPicPr>
          <p:cNvPr id="13" name="Рисунок 12">
            <a:extLst>
              <a:ext uri="{FF2B5EF4-FFF2-40B4-BE49-F238E27FC236}">
                <a16:creationId xmlns:a16="http://schemas.microsoft.com/office/drawing/2014/main" id="{B0B76C42-96F7-472A-806E-0D260E9FAF43}"/>
              </a:ext>
            </a:extLst>
          </p:cNvPr>
          <p:cNvPicPr>
            <a:picLocks noChangeAspect="1"/>
          </p:cNvPicPr>
          <p:nvPr/>
        </p:nvPicPr>
        <p:blipFill rotWithShape="1">
          <a:blip r:embed="rId7">
            <a:extLst>
              <a:ext uri="{28A0092B-C50C-407E-A947-70E740481C1C}">
                <a14:useLocalDpi xmlns:a14="http://schemas.microsoft.com/office/drawing/2010/main" val="0"/>
              </a:ext>
            </a:extLst>
          </a:blip>
          <a:srcRect l="27726" r="4050"/>
          <a:stretch/>
        </p:blipFill>
        <p:spPr>
          <a:xfrm>
            <a:off x="9290693" y="4200961"/>
            <a:ext cx="2169994" cy="1590331"/>
          </a:xfrm>
          <a:prstGeom prst="rect">
            <a:avLst/>
          </a:prstGeom>
        </p:spPr>
      </p:pic>
      <p:sp>
        <p:nvSpPr>
          <p:cNvPr id="14" name="Номер слайда 13"/>
          <p:cNvSpPr>
            <a:spLocks noGrp="1"/>
          </p:cNvSpPr>
          <p:nvPr>
            <p:ph type="sldNum" sz="quarter" idx="12"/>
          </p:nvPr>
        </p:nvSpPr>
        <p:spPr/>
        <p:txBody>
          <a:bodyPr/>
          <a:lstStyle/>
          <a:p>
            <a:fld id="{1DE01969-94A4-40D7-99FB-CC04F57F5503}" type="slidenum">
              <a:rPr lang="ru-RU" smtClean="0"/>
              <a:pPr/>
              <a:t>67</a:t>
            </a:fld>
            <a:endParaRPr lang="ru-RU" dirty="0"/>
          </a:p>
        </p:txBody>
      </p:sp>
    </p:spTree>
    <p:extLst>
      <p:ext uri="{BB962C8B-B14F-4D97-AF65-F5344CB8AC3E}">
        <p14:creationId xmlns:p14="http://schemas.microsoft.com/office/powerpoint/2010/main" val="38425618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Аномалия времени жизни нейтрона</a:t>
            </a:r>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2" descr="Unresolved differences: Chart showing the results of two experimental methods used to measure the lifetime of a neut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362" y="1106977"/>
            <a:ext cx="7153275" cy="5048250"/>
          </a:xfrm>
          <a:prstGeom prst="rect">
            <a:avLst/>
          </a:prstGeom>
          <a:noFill/>
          <a:extLst>
            <a:ext uri="{909E8E84-426E-40DD-AFC4-6F175D3DCCD1}">
              <a14:hiddenFill xmlns:a14="http://schemas.microsoft.com/office/drawing/2010/main">
                <a:solidFill>
                  <a:srgbClr val="FFFFFF"/>
                </a:solidFill>
              </a14:hiddenFill>
            </a:ext>
          </a:extLst>
        </p:spPr>
      </p:pic>
      <p:sp>
        <p:nvSpPr>
          <p:cNvPr id="8" name="Номер слайда 7"/>
          <p:cNvSpPr>
            <a:spLocks noGrp="1"/>
          </p:cNvSpPr>
          <p:nvPr>
            <p:ph type="sldNum" sz="quarter" idx="12"/>
          </p:nvPr>
        </p:nvSpPr>
        <p:spPr/>
        <p:txBody>
          <a:bodyPr/>
          <a:lstStyle/>
          <a:p>
            <a:fld id="{1DE01969-94A4-40D7-99FB-CC04F57F5503}" type="slidenum">
              <a:rPr lang="ru-RU" smtClean="0"/>
              <a:pPr/>
              <a:t>68</a:t>
            </a:fld>
            <a:endParaRPr lang="ru-RU" dirty="0"/>
          </a:p>
        </p:txBody>
      </p:sp>
    </p:spTree>
    <p:extLst>
      <p:ext uri="{BB962C8B-B14F-4D97-AF65-F5344CB8AC3E}">
        <p14:creationId xmlns:p14="http://schemas.microsoft.com/office/powerpoint/2010/main" val="13858964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Проблема аномальных </a:t>
            </a:r>
            <a:r>
              <a:rPr lang="ru-RU" dirty="0" smtClean="0"/>
              <a:t>потерь УХН при хранении</a:t>
            </a:r>
            <a:endParaRPr lang="ru-RU" dirty="0"/>
          </a:p>
        </p:txBody>
      </p:sp>
      <p:sp>
        <p:nvSpPr>
          <p:cNvPr id="3" name="Объект 2"/>
          <p:cNvSpPr>
            <a:spLocks noGrp="1"/>
          </p:cNvSpPr>
          <p:nvPr>
            <p:ph idx="1"/>
          </p:nvPr>
        </p:nvSpPr>
        <p:spPr>
          <a:xfrm>
            <a:off x="838200" y="1059680"/>
            <a:ext cx="10515600" cy="3085956"/>
          </a:xfrm>
        </p:spPr>
        <p:txBody>
          <a:bodyPr>
            <a:noAutofit/>
          </a:bodyPr>
          <a:lstStyle/>
          <a:p>
            <a:pPr marL="182563" indent="-182563"/>
            <a:r>
              <a:rPr lang="ru-RU" sz="2000" dirty="0"/>
              <a:t>полные потери превышают регистрируемый поток нагретых нейтронов через     стенки ловушек;</a:t>
            </a:r>
          </a:p>
          <a:p>
            <a:pPr marL="182563" indent="-182563"/>
            <a:r>
              <a:rPr lang="ru-RU" sz="2000" dirty="0"/>
              <a:t>измерение (</a:t>
            </a:r>
            <a:r>
              <a:rPr lang="en-US" sz="2000" dirty="0"/>
              <a:t>n,</a:t>
            </a:r>
            <a:r>
              <a:rPr lang="en-US" sz="2000" dirty="0">
                <a:sym typeface="Symbol"/>
              </a:rPr>
              <a:t>) </a:t>
            </a:r>
            <a:r>
              <a:rPr lang="ru-RU" sz="2000" dirty="0">
                <a:sym typeface="Symbol"/>
              </a:rPr>
              <a:t>реакций указывает, что на </a:t>
            </a:r>
            <a:r>
              <a:rPr lang="ru-RU" sz="2000" dirty="0" err="1">
                <a:sym typeface="Symbol"/>
              </a:rPr>
              <a:t>обезгаженной</a:t>
            </a:r>
            <a:r>
              <a:rPr lang="ru-RU" sz="2000" dirty="0">
                <a:sym typeface="Symbol"/>
              </a:rPr>
              <a:t> поверхности присутствует водород, но его количества не хватает для объяснения полных потерь по каналу захвата;</a:t>
            </a:r>
          </a:p>
          <a:p>
            <a:pPr marL="182563" indent="-182563"/>
            <a:r>
              <a:rPr lang="ru-RU" sz="2000" dirty="0">
                <a:sym typeface="Symbol"/>
              </a:rPr>
              <a:t>наблюдаемая температурная зависимость полных потерь - слабая (слабее чем корневая</a:t>
            </a:r>
            <a:r>
              <a:rPr lang="ru-RU" sz="2000" dirty="0" smtClean="0">
                <a:sym typeface="Symbol"/>
              </a:rPr>
              <a:t>).</a:t>
            </a:r>
            <a:endParaRPr lang="ru-RU" sz="2000" dirty="0">
              <a:sym typeface="Symbol"/>
            </a:endParaRPr>
          </a:p>
          <a:p>
            <a:pPr marL="0" indent="0" algn="ctr">
              <a:buNone/>
            </a:pPr>
            <a:r>
              <a:rPr lang="ru-RU" sz="2000" b="1" dirty="0" smtClean="0">
                <a:solidFill>
                  <a:srgbClr val="FF0000"/>
                </a:solidFill>
              </a:rPr>
              <a:t>Нужно искать нагрев </a:t>
            </a:r>
            <a:r>
              <a:rPr lang="ru-RU" sz="2000" b="1" dirty="0">
                <a:solidFill>
                  <a:srgbClr val="FF0000"/>
                </a:solidFill>
              </a:rPr>
              <a:t>в область энергий значительно меньших чем  тепловые </a:t>
            </a:r>
            <a:r>
              <a:rPr lang="ru-RU" sz="2000" b="1" dirty="0" smtClean="0">
                <a:solidFill>
                  <a:srgbClr val="FF0000"/>
                </a:solidFill>
              </a:rPr>
              <a:t>энергии!</a:t>
            </a:r>
            <a:endParaRPr lang="ru-RU" sz="2000" b="1" dirty="0">
              <a:solidFill>
                <a:srgbClr val="FF0000"/>
              </a:solidFill>
            </a:endParaRPr>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4" descr="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3892"/>
          <a:stretch/>
        </p:blipFill>
        <p:spPr bwMode="auto">
          <a:xfrm>
            <a:off x="3390166" y="4145636"/>
            <a:ext cx="5411668" cy="2210714"/>
          </a:xfrm>
          <a:prstGeom prst="rect">
            <a:avLst/>
          </a:prstGeom>
          <a:noFill/>
          <a:extLst>
            <a:ext uri="{909E8E84-426E-40DD-AFC4-6F175D3DCCD1}">
              <a14:hiddenFill xmlns:a14="http://schemas.microsoft.com/office/drawing/2010/main">
                <a:solidFill>
                  <a:srgbClr val="FFFFFF"/>
                </a:solidFill>
              </a14:hiddenFill>
            </a:ext>
          </a:extLst>
        </p:spPr>
      </p:pic>
      <p:sp>
        <p:nvSpPr>
          <p:cNvPr id="8" name="Номер слайда 7"/>
          <p:cNvSpPr>
            <a:spLocks noGrp="1"/>
          </p:cNvSpPr>
          <p:nvPr>
            <p:ph type="sldNum" sz="quarter" idx="12"/>
          </p:nvPr>
        </p:nvSpPr>
        <p:spPr/>
        <p:txBody>
          <a:bodyPr/>
          <a:lstStyle/>
          <a:p>
            <a:fld id="{1DE01969-94A4-40D7-99FB-CC04F57F5503}" type="slidenum">
              <a:rPr lang="ru-RU" smtClean="0"/>
              <a:pPr/>
              <a:t>69</a:t>
            </a:fld>
            <a:endParaRPr lang="ru-RU" dirty="0"/>
          </a:p>
        </p:txBody>
      </p:sp>
    </p:spTree>
    <p:extLst>
      <p:ext uri="{BB962C8B-B14F-4D97-AF65-F5344CB8AC3E}">
        <p14:creationId xmlns:p14="http://schemas.microsoft.com/office/powerpoint/2010/main" val="1379487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5051" y="365125"/>
            <a:ext cx="10981898" cy="540729"/>
          </a:xfrm>
        </p:spPr>
        <p:txBody>
          <a:bodyPr>
            <a:normAutofit fontScale="90000"/>
          </a:bodyPr>
          <a:lstStyle/>
          <a:p>
            <a:r>
              <a:rPr lang="en-US" dirty="0"/>
              <a:t>Spallation/</a:t>
            </a:r>
            <a:r>
              <a:rPr lang="ru-RU" dirty="0"/>
              <a:t>расщепления</a:t>
            </a:r>
            <a:r>
              <a:rPr lang="en-US" dirty="0"/>
              <a:t>/</a:t>
            </a:r>
            <a:r>
              <a:rPr lang="ru-RU" dirty="0" err="1"/>
              <a:t>распадные</a:t>
            </a:r>
            <a:r>
              <a:rPr lang="ru-RU" dirty="0"/>
              <a:t> источники </a:t>
            </a:r>
            <a:r>
              <a:rPr lang="ru-RU" dirty="0" smtClean="0"/>
              <a:t>нейтронов</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Объект 9"/>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2734578" y="1055999"/>
            <a:ext cx="6722844" cy="5150205"/>
          </a:xfrm>
          <a:prstGeom prst="rect">
            <a:avLst/>
          </a:prstGeom>
        </p:spPr>
      </p:pic>
      <p:sp>
        <p:nvSpPr>
          <p:cNvPr id="8" name="Номер слайда 7"/>
          <p:cNvSpPr>
            <a:spLocks noGrp="1"/>
          </p:cNvSpPr>
          <p:nvPr>
            <p:ph type="sldNum" sz="quarter" idx="12"/>
          </p:nvPr>
        </p:nvSpPr>
        <p:spPr/>
        <p:txBody>
          <a:bodyPr/>
          <a:lstStyle/>
          <a:p>
            <a:fld id="{1DE01969-94A4-40D7-99FB-CC04F57F5503}" type="slidenum">
              <a:rPr lang="ru-RU" smtClean="0"/>
              <a:pPr/>
              <a:t>7</a:t>
            </a:fld>
            <a:endParaRPr lang="ru-RU" dirty="0"/>
          </a:p>
        </p:txBody>
      </p:sp>
    </p:spTree>
    <p:extLst>
      <p:ext uri="{BB962C8B-B14F-4D97-AF65-F5344CB8AC3E}">
        <p14:creationId xmlns:p14="http://schemas.microsoft.com/office/powerpoint/2010/main" val="11156450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Подтверждение «не сохранения материи»?</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4" descr="msotw9_temp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4381"/>
          <a:stretch/>
        </p:blipFill>
        <p:spPr bwMode="auto">
          <a:xfrm>
            <a:off x="2426771" y="1091821"/>
            <a:ext cx="7338457" cy="526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Номер слайда 7"/>
          <p:cNvSpPr>
            <a:spLocks noGrp="1"/>
          </p:cNvSpPr>
          <p:nvPr>
            <p:ph type="sldNum" sz="quarter" idx="12"/>
          </p:nvPr>
        </p:nvSpPr>
        <p:spPr/>
        <p:txBody>
          <a:bodyPr/>
          <a:lstStyle/>
          <a:p>
            <a:fld id="{1DE01969-94A4-40D7-99FB-CC04F57F5503}" type="slidenum">
              <a:rPr lang="ru-RU" smtClean="0"/>
              <a:pPr/>
              <a:t>70</a:t>
            </a:fld>
            <a:endParaRPr lang="ru-RU" dirty="0"/>
          </a:p>
        </p:txBody>
      </p:sp>
    </p:spTree>
    <p:extLst>
      <p:ext uri="{BB962C8B-B14F-4D97-AF65-F5344CB8AC3E}">
        <p14:creationId xmlns:p14="http://schemas.microsoft.com/office/powerpoint/2010/main" val="14305339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Обнаружение малого </a:t>
            </a:r>
            <a:r>
              <a:rPr lang="ru-RU" dirty="0" smtClean="0"/>
              <a:t>нагрева</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4" descr="15"/>
          <p:cNvPicPr>
            <a:picLocks noChangeAspect="1" noChangeArrowheads="1"/>
          </p:cNvPicPr>
          <p:nvPr/>
        </p:nvPicPr>
        <p:blipFill>
          <a:blip r:embed="rId2" cstate="print"/>
          <a:srcRect/>
          <a:stretch>
            <a:fillRect/>
          </a:stretch>
        </p:blipFill>
        <p:spPr bwMode="auto">
          <a:xfrm>
            <a:off x="1814123" y="1658666"/>
            <a:ext cx="3456384" cy="4407740"/>
          </a:xfrm>
          <a:prstGeom prst="rect">
            <a:avLst/>
          </a:prstGeom>
          <a:noFill/>
        </p:spPr>
      </p:pic>
      <p:pic>
        <p:nvPicPr>
          <p:cNvPr id="8" name="Picture 4" descr="16"/>
          <p:cNvPicPr>
            <a:picLocks noChangeAspect="1" noChangeArrowheads="1"/>
          </p:cNvPicPr>
          <p:nvPr/>
        </p:nvPicPr>
        <p:blipFill>
          <a:blip r:embed="rId3" cstate="print"/>
          <a:srcRect/>
          <a:stretch>
            <a:fillRect/>
          </a:stretch>
        </p:blipFill>
        <p:spPr bwMode="auto">
          <a:xfrm>
            <a:off x="6358494" y="1603822"/>
            <a:ext cx="3649106" cy="4752528"/>
          </a:xfrm>
          <a:prstGeom prst="rect">
            <a:avLst/>
          </a:prstGeom>
          <a:noFill/>
        </p:spPr>
      </p:pic>
      <p:sp>
        <p:nvSpPr>
          <p:cNvPr id="9" name="TextBox 8"/>
          <p:cNvSpPr txBox="1"/>
          <p:nvPr/>
        </p:nvSpPr>
        <p:spPr>
          <a:xfrm>
            <a:off x="957414" y="1168667"/>
            <a:ext cx="10277172" cy="400110"/>
          </a:xfrm>
          <a:prstGeom prst="rect">
            <a:avLst/>
          </a:prstGeom>
          <a:noFill/>
        </p:spPr>
        <p:txBody>
          <a:bodyPr wrap="none" rtlCol="0">
            <a:spAutoFit/>
          </a:bodyPr>
          <a:lstStyle/>
          <a:p>
            <a:r>
              <a:rPr lang="ru-RU" sz="2000" dirty="0">
                <a:latin typeface="Palatino Linotype" panose="02040502050505030304" pitchFamily="18" charset="0"/>
              </a:rPr>
              <a:t>Наблюдается проникновение УХН через герметичную </a:t>
            </a:r>
            <a:r>
              <a:rPr lang="en-US" sz="2000" dirty="0">
                <a:latin typeface="Palatino Linotype" panose="02040502050505030304" pitchFamily="18" charset="0"/>
              </a:rPr>
              <a:t>Be </a:t>
            </a:r>
            <a:r>
              <a:rPr lang="ru-RU" sz="2000" dirty="0">
                <a:latin typeface="Palatino Linotype" panose="02040502050505030304" pitchFamily="18" charset="0"/>
              </a:rPr>
              <a:t>фольгу толщиной 54 мкм.</a:t>
            </a:r>
          </a:p>
        </p:txBody>
      </p:sp>
      <p:sp>
        <p:nvSpPr>
          <p:cNvPr id="10" name="Номер слайда 9"/>
          <p:cNvSpPr>
            <a:spLocks noGrp="1"/>
          </p:cNvSpPr>
          <p:nvPr>
            <p:ph type="sldNum" sz="quarter" idx="12"/>
          </p:nvPr>
        </p:nvSpPr>
        <p:spPr/>
        <p:txBody>
          <a:bodyPr/>
          <a:lstStyle/>
          <a:p>
            <a:fld id="{1DE01969-94A4-40D7-99FB-CC04F57F5503}" type="slidenum">
              <a:rPr lang="ru-RU" smtClean="0"/>
              <a:pPr/>
              <a:t>71</a:t>
            </a:fld>
            <a:endParaRPr lang="ru-RU" dirty="0"/>
          </a:p>
        </p:txBody>
      </p:sp>
    </p:spTree>
    <p:extLst>
      <p:ext uri="{BB962C8B-B14F-4D97-AF65-F5344CB8AC3E}">
        <p14:creationId xmlns:p14="http://schemas.microsoft.com/office/powerpoint/2010/main" val="30643050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VUCN </a:t>
            </a:r>
            <a:r>
              <a:rPr lang="ru-RU" dirty="0" smtClean="0"/>
              <a:t>–</a:t>
            </a:r>
            <a:r>
              <a:rPr lang="en-US" dirty="0" smtClean="0"/>
              <a:t> Vaporizing </a:t>
            </a:r>
            <a:r>
              <a:rPr lang="en-US" dirty="0"/>
              <a:t>Ultra Cold </a:t>
            </a:r>
            <a:r>
              <a:rPr lang="en-US" dirty="0" smtClean="0"/>
              <a:t>Neutrons</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Text Box 5"/>
          <p:cNvSpPr txBox="1">
            <a:spLocks noChangeArrowheads="1"/>
          </p:cNvSpPr>
          <p:nvPr/>
        </p:nvSpPr>
        <p:spPr bwMode="auto">
          <a:xfrm>
            <a:off x="2438401" y="5129064"/>
            <a:ext cx="7104063" cy="1200318"/>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r>
              <a:rPr lang="en-US" sz="1600" b="1">
                <a:latin typeface="Times" pitchFamily="18" charset="0"/>
              </a:rPr>
              <a:t>A.V.Strelkov, V.V.Nesvizhevsky, P.Geltenbort et al, NIM 440A(3), 695-703 (2000)</a:t>
            </a:r>
          </a:p>
          <a:p>
            <a:pPr eaLnBrk="0" hangingPunct="0">
              <a:spcBef>
                <a:spcPct val="50000"/>
              </a:spcBef>
            </a:pPr>
            <a:r>
              <a:rPr lang="en-US" sz="1600" b="1">
                <a:latin typeface="Times" pitchFamily="18" charset="0"/>
              </a:rPr>
              <a:t>V.V.Nesvizhevsky, A.V.Strelkov, P.Geltenbort et al, ILL Annual Report 1997, p.62-64; Physics of Atomic Nuclear 62(5), 776-786 (1999)</a:t>
            </a:r>
          </a:p>
        </p:txBody>
      </p:sp>
      <p:sp>
        <p:nvSpPr>
          <p:cNvPr id="8" name="AutoShape 6"/>
          <p:cNvSpPr>
            <a:spLocks noChangeArrowheads="1"/>
          </p:cNvSpPr>
          <p:nvPr/>
        </p:nvSpPr>
        <p:spPr bwMode="auto">
          <a:xfrm>
            <a:off x="4900614" y="2157264"/>
            <a:ext cx="2320925" cy="2895600"/>
          </a:xfrm>
          <a:custGeom>
            <a:avLst/>
            <a:gdLst>
              <a:gd name="G0" fmla="+- 3450 0 0"/>
              <a:gd name="G1" fmla="+- 21600 0 3450"/>
              <a:gd name="G2" fmla="*/ 3450 1 2"/>
              <a:gd name="G3" fmla="+- 21600 0 G2"/>
              <a:gd name="G4" fmla="+/ 3450 21600 2"/>
              <a:gd name="G5" fmla="+/ G1 0 2"/>
              <a:gd name="G6" fmla="*/ 21600 21600 3450"/>
              <a:gd name="G7" fmla="*/ G6 1 2"/>
              <a:gd name="G8" fmla="+- 21600 0 G7"/>
              <a:gd name="G9" fmla="*/ 21600 1 2"/>
              <a:gd name="G10" fmla="+- 3450 0 G9"/>
              <a:gd name="G11" fmla="?: G10 G8 0"/>
              <a:gd name="G12" fmla="?: G10 G7 21600"/>
              <a:gd name="T0" fmla="*/ 19875 w 21600"/>
              <a:gd name="T1" fmla="*/ 10800 h 21600"/>
              <a:gd name="T2" fmla="*/ 10800 w 21600"/>
              <a:gd name="T3" fmla="*/ 21600 h 21600"/>
              <a:gd name="T4" fmla="*/ 1725 w 21600"/>
              <a:gd name="T5" fmla="*/ 10800 h 21600"/>
              <a:gd name="T6" fmla="*/ 10800 w 21600"/>
              <a:gd name="T7" fmla="*/ 0 h 21600"/>
              <a:gd name="T8" fmla="*/ 3525 w 21600"/>
              <a:gd name="T9" fmla="*/ 3525 h 21600"/>
              <a:gd name="T10" fmla="*/ 18075 w 21600"/>
              <a:gd name="T11" fmla="*/ 18075 h 21600"/>
            </a:gdLst>
            <a:ahLst/>
            <a:cxnLst>
              <a:cxn ang="0">
                <a:pos x="T0" y="T1"/>
              </a:cxn>
              <a:cxn ang="0">
                <a:pos x="T2" y="T3"/>
              </a:cxn>
              <a:cxn ang="0">
                <a:pos x="T4" y="T5"/>
              </a:cxn>
              <a:cxn ang="0">
                <a:pos x="T6" y="T7"/>
              </a:cxn>
            </a:cxnLst>
            <a:rect l="T8" t="T9" r="T10" b="T11"/>
            <a:pathLst>
              <a:path w="21600" h="21600">
                <a:moveTo>
                  <a:pt x="0" y="0"/>
                </a:moveTo>
                <a:lnTo>
                  <a:pt x="3450" y="21600"/>
                </a:lnTo>
                <a:lnTo>
                  <a:pt x="18150" y="21600"/>
                </a:lnTo>
                <a:lnTo>
                  <a:pt x="21600" y="0"/>
                </a:lnTo>
                <a:close/>
              </a:path>
            </a:pathLst>
          </a:custGeom>
          <a:gradFill rotWithShape="0">
            <a:gsLst>
              <a:gs pos="0">
                <a:srgbClr val="CCFFFF">
                  <a:gamma/>
                  <a:shade val="80000"/>
                  <a:invGamma/>
                </a:srgbClr>
              </a:gs>
              <a:gs pos="50000">
                <a:srgbClr val="CCFFFF"/>
              </a:gs>
              <a:gs pos="100000">
                <a:srgbClr val="CCFFFF">
                  <a:gamma/>
                  <a:shade val="80000"/>
                  <a:invGamma/>
                </a:srgbClr>
              </a:gs>
            </a:gsLst>
            <a:lin ang="0" scaled="1"/>
          </a:gradFill>
          <a:ln w="9525">
            <a:solidFill>
              <a:schemeClr val="tx1"/>
            </a:solidFill>
            <a:miter lim="800000"/>
            <a:headEnd/>
            <a:tailEnd/>
          </a:ln>
          <a:effectLst/>
        </p:spPr>
        <p:txBody>
          <a:bodyPr wrap="none" anchor="ctr"/>
          <a:lstStyle/>
          <a:p>
            <a:endParaRPr lang="ru-RU"/>
          </a:p>
        </p:txBody>
      </p:sp>
      <p:sp>
        <p:nvSpPr>
          <p:cNvPr id="9" name="AutoShape 7"/>
          <p:cNvSpPr>
            <a:spLocks noChangeArrowheads="1"/>
          </p:cNvSpPr>
          <p:nvPr/>
        </p:nvSpPr>
        <p:spPr bwMode="auto">
          <a:xfrm>
            <a:off x="5111750" y="3605064"/>
            <a:ext cx="1898650" cy="1447800"/>
          </a:xfrm>
          <a:custGeom>
            <a:avLst/>
            <a:gdLst>
              <a:gd name="G0" fmla="+- 2163 0 0"/>
              <a:gd name="G1" fmla="+- 21600 0 2163"/>
              <a:gd name="G2" fmla="*/ 2163 1 2"/>
              <a:gd name="G3" fmla="+- 21600 0 G2"/>
              <a:gd name="G4" fmla="+/ 2163 21600 2"/>
              <a:gd name="G5" fmla="+/ G1 0 2"/>
              <a:gd name="G6" fmla="*/ 21600 21600 2163"/>
              <a:gd name="G7" fmla="*/ G6 1 2"/>
              <a:gd name="G8" fmla="+- 21600 0 G7"/>
              <a:gd name="G9" fmla="*/ 21600 1 2"/>
              <a:gd name="G10" fmla="+- 2163 0 G9"/>
              <a:gd name="G11" fmla="?: G10 G8 0"/>
              <a:gd name="G12" fmla="?: G10 G7 21600"/>
              <a:gd name="T0" fmla="*/ 20518 w 21600"/>
              <a:gd name="T1" fmla="*/ 10800 h 21600"/>
              <a:gd name="T2" fmla="*/ 10800 w 21600"/>
              <a:gd name="T3" fmla="*/ 21600 h 21600"/>
              <a:gd name="T4" fmla="*/ 1082 w 21600"/>
              <a:gd name="T5" fmla="*/ 10800 h 21600"/>
              <a:gd name="T6" fmla="*/ 10800 w 21600"/>
              <a:gd name="T7" fmla="*/ 0 h 21600"/>
              <a:gd name="T8" fmla="*/ 2882 w 21600"/>
              <a:gd name="T9" fmla="*/ 2882 h 21600"/>
              <a:gd name="T10" fmla="*/ 18718 w 21600"/>
              <a:gd name="T11" fmla="*/ 18718 h 21600"/>
            </a:gdLst>
            <a:ahLst/>
            <a:cxnLst>
              <a:cxn ang="0">
                <a:pos x="T0" y="T1"/>
              </a:cxn>
              <a:cxn ang="0">
                <a:pos x="T2" y="T3"/>
              </a:cxn>
              <a:cxn ang="0">
                <a:pos x="T4" y="T5"/>
              </a:cxn>
              <a:cxn ang="0">
                <a:pos x="T6" y="T7"/>
              </a:cxn>
            </a:cxnLst>
            <a:rect l="T8" t="T9" r="T10" b="T11"/>
            <a:pathLst>
              <a:path w="21600" h="21600">
                <a:moveTo>
                  <a:pt x="0" y="0"/>
                </a:moveTo>
                <a:lnTo>
                  <a:pt x="2163" y="21600"/>
                </a:lnTo>
                <a:lnTo>
                  <a:pt x="19437" y="21600"/>
                </a:lnTo>
                <a:lnTo>
                  <a:pt x="21600" y="0"/>
                </a:lnTo>
                <a:close/>
              </a:path>
            </a:pathLst>
          </a:custGeom>
          <a:gradFill rotWithShape="0">
            <a:gsLst>
              <a:gs pos="0">
                <a:srgbClr val="FF0000"/>
              </a:gs>
              <a:gs pos="100000">
                <a:srgbClr val="FF0000">
                  <a:gamma/>
                  <a:shade val="80000"/>
                  <a:invGamma/>
                </a:srgbClr>
              </a:gs>
            </a:gsLst>
            <a:lin ang="5400000" scaled="1"/>
          </a:gradFill>
          <a:ln w="9525">
            <a:solidFill>
              <a:schemeClr val="tx1"/>
            </a:solidFill>
            <a:miter lim="800000"/>
            <a:headEnd/>
            <a:tailEnd/>
          </a:ln>
          <a:effectLst/>
        </p:spPr>
        <p:txBody>
          <a:bodyPr wrap="none" anchor="ctr"/>
          <a:lstStyle/>
          <a:p>
            <a:endParaRPr lang="ru-RU"/>
          </a:p>
        </p:txBody>
      </p:sp>
      <p:sp>
        <p:nvSpPr>
          <p:cNvPr id="10" name="Oval 8"/>
          <p:cNvSpPr>
            <a:spLocks noChangeArrowheads="1"/>
          </p:cNvSpPr>
          <p:nvPr/>
        </p:nvSpPr>
        <p:spPr bwMode="auto">
          <a:xfrm>
            <a:off x="5462589" y="4900464"/>
            <a:ext cx="141287" cy="152400"/>
          </a:xfrm>
          <a:prstGeom prst="ellipse">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11" name="Oval 9"/>
          <p:cNvSpPr>
            <a:spLocks noChangeArrowheads="1"/>
          </p:cNvSpPr>
          <p:nvPr/>
        </p:nvSpPr>
        <p:spPr bwMode="auto">
          <a:xfrm>
            <a:off x="6096000" y="4900464"/>
            <a:ext cx="141288" cy="152400"/>
          </a:xfrm>
          <a:prstGeom prst="ellipse">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12" name="Oval 10"/>
          <p:cNvSpPr>
            <a:spLocks noChangeArrowheads="1"/>
          </p:cNvSpPr>
          <p:nvPr/>
        </p:nvSpPr>
        <p:spPr bwMode="auto">
          <a:xfrm>
            <a:off x="6799264" y="4367064"/>
            <a:ext cx="141287" cy="152400"/>
          </a:xfrm>
          <a:prstGeom prst="ellipse">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13" name="Oval 11"/>
          <p:cNvSpPr>
            <a:spLocks noChangeArrowheads="1"/>
          </p:cNvSpPr>
          <p:nvPr/>
        </p:nvSpPr>
        <p:spPr bwMode="auto">
          <a:xfrm>
            <a:off x="6518275" y="4824264"/>
            <a:ext cx="139700" cy="152400"/>
          </a:xfrm>
          <a:prstGeom prst="ellipse">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14" name="Oval 12"/>
          <p:cNvSpPr>
            <a:spLocks noChangeArrowheads="1"/>
          </p:cNvSpPr>
          <p:nvPr/>
        </p:nvSpPr>
        <p:spPr bwMode="auto">
          <a:xfrm>
            <a:off x="6518275" y="2462064"/>
            <a:ext cx="139700" cy="152400"/>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15" name="Oval 13"/>
          <p:cNvSpPr>
            <a:spLocks noChangeArrowheads="1"/>
          </p:cNvSpPr>
          <p:nvPr/>
        </p:nvSpPr>
        <p:spPr bwMode="auto">
          <a:xfrm>
            <a:off x="4548189" y="3147864"/>
            <a:ext cx="141287" cy="152400"/>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cxnSp>
        <p:nvCxnSpPr>
          <p:cNvPr id="16" name="AutoShape 14"/>
          <p:cNvCxnSpPr>
            <a:cxnSpLocks noChangeShapeType="1"/>
            <a:endCxn id="15" idx="7"/>
          </p:cNvCxnSpPr>
          <p:nvPr/>
        </p:nvCxnSpPr>
        <p:spPr bwMode="auto">
          <a:xfrm rot="5400000" flipH="1">
            <a:off x="4686300" y="3414564"/>
            <a:ext cx="1676400" cy="1187450"/>
          </a:xfrm>
          <a:prstGeom prst="curvedConnector3">
            <a:avLst>
              <a:gd name="adj1" fmla="val 114963"/>
            </a:avLst>
          </a:prstGeom>
          <a:noFill/>
          <a:ln w="9525">
            <a:noFill/>
            <a:round/>
            <a:headEnd/>
            <a:tailEnd type="triangle" w="med" len="med"/>
          </a:ln>
          <a:effectLst/>
        </p:spPr>
      </p:cxnSp>
      <p:cxnSp>
        <p:nvCxnSpPr>
          <p:cNvPr id="17" name="AutoShape 15"/>
          <p:cNvCxnSpPr>
            <a:cxnSpLocks noChangeShapeType="1"/>
          </p:cNvCxnSpPr>
          <p:nvPr/>
        </p:nvCxnSpPr>
        <p:spPr bwMode="auto">
          <a:xfrm rot="5400000" flipH="1">
            <a:off x="4819651" y="3205015"/>
            <a:ext cx="1736725" cy="1622425"/>
          </a:xfrm>
          <a:prstGeom prst="curvedConnector3">
            <a:avLst>
              <a:gd name="adj1" fmla="val 191495"/>
            </a:avLst>
          </a:prstGeom>
          <a:noFill/>
          <a:ln w="63500" cap="rnd">
            <a:solidFill>
              <a:schemeClr val="accent1"/>
            </a:solidFill>
            <a:prstDash val="sysDot"/>
            <a:round/>
            <a:headEnd/>
            <a:tailEnd type="triangle" w="med" len="med"/>
          </a:ln>
          <a:effectLst/>
        </p:spPr>
      </p:cxnSp>
      <p:graphicFrame>
        <p:nvGraphicFramePr>
          <p:cNvPr id="18" name="Object 16"/>
          <p:cNvGraphicFramePr>
            <a:graphicFrameLocks noChangeAspect="1"/>
          </p:cNvGraphicFramePr>
          <p:nvPr/>
        </p:nvGraphicFramePr>
        <p:xfrm>
          <a:off x="5954713" y="2690664"/>
          <a:ext cx="914400" cy="382588"/>
        </p:xfrm>
        <a:graphic>
          <a:graphicData uri="http://schemas.openxmlformats.org/presentationml/2006/ole">
            <mc:AlternateContent xmlns:mc="http://schemas.openxmlformats.org/markup-compatibility/2006">
              <mc:Choice xmlns:v="urn:schemas-microsoft-com:vml" Requires="v">
                <p:oleObj spid="_x0000_s82970" name="Equation" r:id="rId3" imgW="457200" imgH="177480" progId="Equation.3">
                  <p:embed/>
                </p:oleObj>
              </mc:Choice>
              <mc:Fallback>
                <p:oleObj name="Equation" r:id="rId3" imgW="457200" imgH="177480" progId="Equation.3">
                  <p:embed/>
                  <p:pic>
                    <p:nvPicPr>
                      <p:cNvPr id="52240" name="Object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713" y="2690664"/>
                        <a:ext cx="91440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7"/>
          <p:cNvGraphicFramePr>
            <a:graphicFrameLocks noChangeAspect="1"/>
          </p:cNvGraphicFramePr>
          <p:nvPr/>
        </p:nvGraphicFramePr>
        <p:xfrm>
          <a:off x="8131176" y="1090465"/>
          <a:ext cx="1979613" cy="1609725"/>
        </p:xfrm>
        <a:graphic>
          <a:graphicData uri="http://schemas.openxmlformats.org/presentationml/2006/ole">
            <mc:AlternateContent xmlns:mc="http://schemas.openxmlformats.org/markup-compatibility/2006">
              <mc:Choice xmlns:v="urn:schemas-microsoft-com:vml" Requires="v">
                <p:oleObj spid="_x0000_s82971" name="Equation" r:id="rId5" imgW="1155600" imgH="939600" progId="Equation.3">
                  <p:embed/>
                </p:oleObj>
              </mc:Choice>
              <mc:Fallback>
                <p:oleObj name="Equation" r:id="rId5" imgW="1155600" imgH="939600" progId="Equation.3">
                  <p:embed/>
                  <p:pic>
                    <p:nvPicPr>
                      <p:cNvPr id="52241"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1176" y="1090465"/>
                        <a:ext cx="1979613" cy="160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 Box 18"/>
          <p:cNvSpPr txBox="1">
            <a:spLocks noChangeArrowheads="1"/>
          </p:cNvSpPr>
          <p:nvPr/>
        </p:nvSpPr>
        <p:spPr bwMode="auto">
          <a:xfrm>
            <a:off x="7994650" y="3376465"/>
            <a:ext cx="1900238" cy="646331"/>
          </a:xfrm>
          <a:prstGeom prst="rect">
            <a:avLst/>
          </a:prstGeom>
          <a:noFill/>
          <a:ln w="9525">
            <a:noFill/>
            <a:miter lim="800000"/>
            <a:headEnd/>
            <a:tailEnd/>
          </a:ln>
          <a:effectLst/>
        </p:spPr>
        <p:txBody>
          <a:bodyPr>
            <a:spAutoFit/>
          </a:bodyPr>
          <a:lstStyle/>
          <a:p>
            <a:pPr eaLnBrk="0" hangingPunct="0"/>
            <a:r>
              <a:rPr lang="en-US">
                <a:latin typeface="Arial" charset="0"/>
              </a:rPr>
              <a:t>Level of UCN gas</a:t>
            </a:r>
            <a:endParaRPr lang="en-US" sz="1200">
              <a:latin typeface="Arial" charset="0"/>
            </a:endParaRPr>
          </a:p>
        </p:txBody>
      </p:sp>
      <p:sp>
        <p:nvSpPr>
          <p:cNvPr id="21" name="Line 19"/>
          <p:cNvSpPr>
            <a:spLocks noChangeShapeType="1"/>
          </p:cNvSpPr>
          <p:nvPr/>
        </p:nvSpPr>
        <p:spPr bwMode="auto">
          <a:xfrm flipH="1" flipV="1">
            <a:off x="7291388" y="3605064"/>
            <a:ext cx="633412" cy="0"/>
          </a:xfrm>
          <a:prstGeom prst="line">
            <a:avLst/>
          </a:prstGeom>
          <a:noFill/>
          <a:ln w="9525">
            <a:solidFill>
              <a:schemeClr val="tx1"/>
            </a:solidFill>
            <a:round/>
            <a:headEnd/>
            <a:tailEnd type="triangle" w="med" len="med"/>
          </a:ln>
          <a:effectLst/>
        </p:spPr>
        <p:txBody>
          <a:bodyPr wrap="none" anchor="ctr"/>
          <a:lstStyle/>
          <a:p>
            <a:endParaRPr lang="ru-RU"/>
          </a:p>
        </p:txBody>
      </p:sp>
      <p:graphicFrame>
        <p:nvGraphicFramePr>
          <p:cNvPr id="22" name="Object 20"/>
          <p:cNvGraphicFramePr>
            <a:graphicFrameLocks noChangeAspect="1"/>
          </p:cNvGraphicFramePr>
          <p:nvPr/>
        </p:nvGraphicFramePr>
        <p:xfrm>
          <a:off x="2432050" y="2843065"/>
          <a:ext cx="1957388" cy="2182813"/>
        </p:xfrm>
        <a:graphic>
          <a:graphicData uri="http://schemas.openxmlformats.org/presentationml/2006/ole">
            <mc:AlternateContent xmlns:mc="http://schemas.openxmlformats.org/markup-compatibility/2006">
              <mc:Choice xmlns:v="urn:schemas-microsoft-com:vml" Requires="v">
                <p:oleObj spid="_x0000_s82972" name="Equation" r:id="rId7" imgW="1104840" imgH="1231560" progId="Equation.3">
                  <p:embed/>
                </p:oleObj>
              </mc:Choice>
              <mc:Fallback>
                <p:oleObj name="Equation" r:id="rId7" imgW="1104840" imgH="1231560" progId="Equation.3">
                  <p:embed/>
                  <p:pic>
                    <p:nvPicPr>
                      <p:cNvPr id="52244"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2050" y="2843065"/>
                        <a:ext cx="1957388" cy="2182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 Box 21"/>
          <p:cNvSpPr txBox="1">
            <a:spLocks noChangeArrowheads="1"/>
          </p:cNvSpPr>
          <p:nvPr/>
        </p:nvSpPr>
        <p:spPr bwMode="auto">
          <a:xfrm>
            <a:off x="8486775" y="2614465"/>
            <a:ext cx="1378904" cy="246221"/>
          </a:xfrm>
          <a:prstGeom prst="rect">
            <a:avLst/>
          </a:prstGeom>
          <a:noFill/>
          <a:ln w="9525">
            <a:noFill/>
            <a:miter lim="800000"/>
            <a:headEnd/>
            <a:tailEnd/>
          </a:ln>
          <a:effectLst/>
        </p:spPr>
        <p:txBody>
          <a:bodyPr wrap="none">
            <a:spAutoFit/>
          </a:bodyPr>
          <a:lstStyle/>
          <a:p>
            <a:pPr eaLnBrk="0" hangingPunct="0"/>
            <a:r>
              <a:rPr lang="en-US" sz="1000">
                <a:latin typeface="Arial" charset="0"/>
              </a:rPr>
              <a:t>per collision with wall</a:t>
            </a:r>
            <a:endParaRPr lang="en-US" sz="1200">
              <a:latin typeface="Arial" charset="0"/>
            </a:endParaRPr>
          </a:p>
        </p:txBody>
      </p:sp>
      <p:sp>
        <p:nvSpPr>
          <p:cNvPr id="24" name="Oval 23"/>
          <p:cNvSpPr>
            <a:spLocks noChangeArrowheads="1"/>
          </p:cNvSpPr>
          <p:nvPr/>
        </p:nvSpPr>
        <p:spPr bwMode="auto">
          <a:xfrm>
            <a:off x="5603875" y="4138464"/>
            <a:ext cx="139700"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25" name="Oval 24"/>
          <p:cNvSpPr>
            <a:spLocks noChangeArrowheads="1"/>
          </p:cNvSpPr>
          <p:nvPr/>
        </p:nvSpPr>
        <p:spPr bwMode="auto">
          <a:xfrm>
            <a:off x="6237288" y="3986064"/>
            <a:ext cx="139700"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26" name="Oval 25"/>
          <p:cNvSpPr>
            <a:spLocks noChangeArrowheads="1"/>
          </p:cNvSpPr>
          <p:nvPr/>
        </p:nvSpPr>
        <p:spPr bwMode="auto">
          <a:xfrm>
            <a:off x="5462589" y="4519464"/>
            <a:ext cx="141287"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27" name="Oval 26"/>
          <p:cNvSpPr>
            <a:spLocks noChangeArrowheads="1"/>
          </p:cNvSpPr>
          <p:nvPr/>
        </p:nvSpPr>
        <p:spPr bwMode="auto">
          <a:xfrm>
            <a:off x="6237288" y="4748064"/>
            <a:ext cx="139700"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28" name="Oval 27"/>
          <p:cNvSpPr>
            <a:spLocks noChangeArrowheads="1"/>
          </p:cNvSpPr>
          <p:nvPr/>
        </p:nvSpPr>
        <p:spPr bwMode="auto">
          <a:xfrm>
            <a:off x="6657975" y="4062264"/>
            <a:ext cx="141288"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graphicFrame>
        <p:nvGraphicFramePr>
          <p:cNvPr id="29" name="Object 28"/>
          <p:cNvGraphicFramePr>
            <a:graphicFrameLocks noChangeAspect="1"/>
          </p:cNvGraphicFramePr>
          <p:nvPr/>
        </p:nvGraphicFramePr>
        <p:xfrm>
          <a:off x="5743575" y="4214664"/>
          <a:ext cx="738188" cy="382588"/>
        </p:xfrm>
        <a:graphic>
          <a:graphicData uri="http://schemas.openxmlformats.org/presentationml/2006/ole">
            <mc:AlternateContent xmlns:mc="http://schemas.openxmlformats.org/markup-compatibility/2006">
              <mc:Choice xmlns:v="urn:schemas-microsoft-com:vml" Requires="v">
                <p:oleObj spid="_x0000_s82973" name="Equation" r:id="rId9" imgW="368280" imgH="177480" progId="Equation.3">
                  <p:embed/>
                </p:oleObj>
              </mc:Choice>
              <mc:Fallback>
                <p:oleObj name="Equation" r:id="rId9" imgW="368280" imgH="177480" progId="Equation.3">
                  <p:embed/>
                  <p:pic>
                    <p:nvPicPr>
                      <p:cNvPr id="52252" name="Object 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43575" y="4214664"/>
                        <a:ext cx="7381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Oval 29"/>
          <p:cNvSpPr>
            <a:spLocks noChangeArrowheads="1"/>
          </p:cNvSpPr>
          <p:nvPr/>
        </p:nvSpPr>
        <p:spPr bwMode="auto">
          <a:xfrm>
            <a:off x="3352800" y="2919264"/>
            <a:ext cx="141288"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31" name="Oval 30"/>
          <p:cNvSpPr>
            <a:spLocks noChangeArrowheads="1"/>
          </p:cNvSpPr>
          <p:nvPr/>
        </p:nvSpPr>
        <p:spPr bwMode="auto">
          <a:xfrm>
            <a:off x="9120189" y="1166664"/>
            <a:ext cx="141287" cy="152400"/>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32" name="Text Box 31"/>
          <p:cNvSpPr txBox="1">
            <a:spLocks noChangeArrowheads="1"/>
          </p:cNvSpPr>
          <p:nvPr/>
        </p:nvSpPr>
        <p:spPr bwMode="auto">
          <a:xfrm>
            <a:off x="9261476" y="4214665"/>
            <a:ext cx="1406525" cy="519113"/>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r>
              <a:rPr lang="en-US" sz="2800" b="1">
                <a:solidFill>
                  <a:srgbClr val="B8C844"/>
                </a:solidFill>
                <a:latin typeface="Arial" charset="0"/>
              </a:rPr>
              <a:t>?</a:t>
            </a:r>
            <a:endParaRPr lang="en-US" sz="2800" b="1">
              <a:latin typeface="Arial" charset="0"/>
            </a:endParaRPr>
          </a:p>
        </p:txBody>
      </p:sp>
      <p:sp>
        <p:nvSpPr>
          <p:cNvPr id="33" name="Line 32"/>
          <p:cNvSpPr>
            <a:spLocks noChangeShapeType="1"/>
          </p:cNvSpPr>
          <p:nvPr/>
        </p:nvSpPr>
        <p:spPr bwMode="auto">
          <a:xfrm>
            <a:off x="8628064" y="4519464"/>
            <a:ext cx="492125" cy="0"/>
          </a:xfrm>
          <a:prstGeom prst="line">
            <a:avLst/>
          </a:prstGeom>
          <a:noFill/>
          <a:ln w="63500" cap="rnd">
            <a:solidFill>
              <a:srgbClr val="CCCC00"/>
            </a:solidFill>
            <a:prstDash val="sysDot"/>
            <a:round/>
            <a:headEnd/>
            <a:tailEnd type="triangle" w="med" len="med"/>
          </a:ln>
          <a:effectLst/>
        </p:spPr>
        <p:txBody>
          <a:bodyPr lIns="91429" tIns="45715" rIns="91429" bIns="45715" anchor="ctr">
            <a:spAutoFit/>
          </a:bodyPr>
          <a:lstStyle/>
          <a:p>
            <a:endParaRPr lang="ru-RU"/>
          </a:p>
        </p:txBody>
      </p:sp>
      <p:sp>
        <p:nvSpPr>
          <p:cNvPr id="34" name="Oval 33"/>
          <p:cNvSpPr>
            <a:spLocks noChangeArrowheads="1"/>
          </p:cNvSpPr>
          <p:nvPr/>
        </p:nvSpPr>
        <p:spPr bwMode="auto">
          <a:xfrm>
            <a:off x="7572375" y="1623864"/>
            <a:ext cx="141288" cy="152400"/>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cxnSp>
        <p:nvCxnSpPr>
          <p:cNvPr id="35" name="AutoShape 34"/>
          <p:cNvCxnSpPr>
            <a:cxnSpLocks noChangeShapeType="1"/>
          </p:cNvCxnSpPr>
          <p:nvPr/>
        </p:nvCxnSpPr>
        <p:spPr bwMode="auto">
          <a:xfrm rot="16200000">
            <a:off x="5753100" y="2576364"/>
            <a:ext cx="2743200" cy="838200"/>
          </a:xfrm>
          <a:prstGeom prst="curvedConnector3">
            <a:avLst>
              <a:gd name="adj1" fmla="val 108333"/>
            </a:avLst>
          </a:prstGeom>
          <a:noFill/>
          <a:ln w="63500" cap="rnd">
            <a:solidFill>
              <a:schemeClr val="accent1"/>
            </a:solidFill>
            <a:prstDash val="sysDot"/>
            <a:round/>
            <a:headEnd/>
            <a:tailEnd type="triangle" w="med" len="med"/>
          </a:ln>
          <a:effectLst/>
        </p:spPr>
      </p:cxnSp>
      <p:sp>
        <p:nvSpPr>
          <p:cNvPr id="36" name="Oval 35"/>
          <p:cNvSpPr>
            <a:spLocks noChangeArrowheads="1"/>
          </p:cNvSpPr>
          <p:nvPr/>
        </p:nvSpPr>
        <p:spPr bwMode="auto">
          <a:xfrm>
            <a:off x="6448425" y="4214664"/>
            <a:ext cx="139700"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37" name="Oval 36"/>
          <p:cNvSpPr>
            <a:spLocks noChangeArrowheads="1"/>
          </p:cNvSpPr>
          <p:nvPr/>
        </p:nvSpPr>
        <p:spPr bwMode="auto">
          <a:xfrm>
            <a:off x="5251450" y="4671864"/>
            <a:ext cx="141288"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38" name="Oval 37"/>
          <p:cNvSpPr>
            <a:spLocks noChangeArrowheads="1"/>
          </p:cNvSpPr>
          <p:nvPr/>
        </p:nvSpPr>
        <p:spPr bwMode="auto">
          <a:xfrm>
            <a:off x="5462589" y="3757464"/>
            <a:ext cx="141287"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39" name="Oval 38"/>
          <p:cNvSpPr>
            <a:spLocks noChangeArrowheads="1"/>
          </p:cNvSpPr>
          <p:nvPr/>
        </p:nvSpPr>
        <p:spPr bwMode="auto">
          <a:xfrm>
            <a:off x="5884864" y="4595664"/>
            <a:ext cx="141287"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40" name="Oval 39"/>
          <p:cNvSpPr>
            <a:spLocks noChangeArrowheads="1"/>
          </p:cNvSpPr>
          <p:nvPr/>
        </p:nvSpPr>
        <p:spPr bwMode="auto">
          <a:xfrm>
            <a:off x="6588125" y="4443264"/>
            <a:ext cx="141288"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41" name="Oval 40"/>
          <p:cNvSpPr>
            <a:spLocks noChangeArrowheads="1"/>
          </p:cNvSpPr>
          <p:nvPr/>
        </p:nvSpPr>
        <p:spPr bwMode="auto">
          <a:xfrm>
            <a:off x="6165850" y="3605064"/>
            <a:ext cx="141288"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42" name="Oval 41"/>
          <p:cNvSpPr>
            <a:spLocks noChangeArrowheads="1"/>
          </p:cNvSpPr>
          <p:nvPr/>
        </p:nvSpPr>
        <p:spPr bwMode="auto">
          <a:xfrm>
            <a:off x="6518275" y="4671864"/>
            <a:ext cx="139700"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43" name="Oval 42"/>
          <p:cNvSpPr>
            <a:spLocks noChangeArrowheads="1"/>
          </p:cNvSpPr>
          <p:nvPr/>
        </p:nvSpPr>
        <p:spPr bwMode="auto">
          <a:xfrm>
            <a:off x="5462589" y="4671864"/>
            <a:ext cx="141287"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44" name="Oval 43"/>
          <p:cNvSpPr>
            <a:spLocks noChangeArrowheads="1"/>
          </p:cNvSpPr>
          <p:nvPr/>
        </p:nvSpPr>
        <p:spPr bwMode="auto">
          <a:xfrm>
            <a:off x="5884864" y="4824264"/>
            <a:ext cx="141287"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45" name="Oval 44"/>
          <p:cNvSpPr>
            <a:spLocks noChangeArrowheads="1"/>
          </p:cNvSpPr>
          <p:nvPr/>
        </p:nvSpPr>
        <p:spPr bwMode="auto">
          <a:xfrm>
            <a:off x="8205789" y="4367064"/>
            <a:ext cx="141287" cy="152400"/>
          </a:xfrm>
          <a:prstGeom prst="ellipse">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46" name="TextBox 45"/>
          <p:cNvSpPr txBox="1"/>
          <p:nvPr/>
        </p:nvSpPr>
        <p:spPr>
          <a:xfrm>
            <a:off x="947447" y="1278125"/>
            <a:ext cx="3538148" cy="461665"/>
          </a:xfrm>
          <a:prstGeom prst="rect">
            <a:avLst/>
          </a:prstGeom>
          <a:noFill/>
        </p:spPr>
        <p:txBody>
          <a:bodyPr wrap="none" rtlCol="0">
            <a:spAutoFit/>
          </a:bodyPr>
          <a:lstStyle/>
          <a:p>
            <a:r>
              <a:rPr lang="ru-RU" sz="2400" dirty="0" smtClean="0">
                <a:latin typeface="Palatino Linotype" panose="02040502050505030304" pitchFamily="18" charset="0"/>
              </a:rPr>
              <a:t>Выпаривающиеся УХН</a:t>
            </a:r>
            <a:endParaRPr lang="ru-RU" sz="2400" dirty="0">
              <a:latin typeface="Palatino Linotype" panose="02040502050505030304" pitchFamily="18" charset="0"/>
            </a:endParaRPr>
          </a:p>
        </p:txBody>
      </p:sp>
      <p:sp>
        <p:nvSpPr>
          <p:cNvPr id="47" name="Номер слайда 46"/>
          <p:cNvSpPr>
            <a:spLocks noGrp="1"/>
          </p:cNvSpPr>
          <p:nvPr>
            <p:ph type="sldNum" sz="quarter" idx="12"/>
          </p:nvPr>
        </p:nvSpPr>
        <p:spPr/>
        <p:txBody>
          <a:bodyPr/>
          <a:lstStyle/>
          <a:p>
            <a:fld id="{1DE01969-94A4-40D7-99FB-CC04F57F5503}" type="slidenum">
              <a:rPr lang="ru-RU" smtClean="0"/>
              <a:pPr/>
              <a:t>72</a:t>
            </a:fld>
            <a:endParaRPr lang="ru-RU" dirty="0"/>
          </a:p>
        </p:txBody>
      </p:sp>
    </p:spTree>
    <p:extLst>
      <p:ext uri="{BB962C8B-B14F-4D97-AF65-F5344CB8AC3E}">
        <p14:creationId xmlns:p14="http://schemas.microsoft.com/office/powerpoint/2010/main" val="2106339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Исследования ВУХН</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1028" descr="21"/>
          <p:cNvPicPr>
            <a:picLocks noChangeAspect="1" noChangeArrowheads="1"/>
          </p:cNvPicPr>
          <p:nvPr/>
        </p:nvPicPr>
        <p:blipFill>
          <a:blip r:embed="rId2" cstate="print"/>
          <a:srcRect/>
          <a:stretch>
            <a:fillRect/>
          </a:stretch>
        </p:blipFill>
        <p:spPr bwMode="auto">
          <a:xfrm>
            <a:off x="838199" y="2045782"/>
            <a:ext cx="4101026" cy="4310567"/>
          </a:xfrm>
          <a:prstGeom prst="rect">
            <a:avLst/>
          </a:prstGeom>
          <a:noFill/>
        </p:spPr>
      </p:pic>
      <p:sp>
        <p:nvSpPr>
          <p:cNvPr id="8" name="Прямоугольник 7"/>
          <p:cNvSpPr/>
          <p:nvPr/>
        </p:nvSpPr>
        <p:spPr>
          <a:xfrm>
            <a:off x="838199" y="1030118"/>
            <a:ext cx="4907508" cy="1015663"/>
          </a:xfrm>
          <a:prstGeom prst="rect">
            <a:avLst/>
          </a:prstGeom>
        </p:spPr>
        <p:txBody>
          <a:bodyPr wrap="square">
            <a:spAutoFit/>
          </a:bodyPr>
          <a:lstStyle/>
          <a:p>
            <a:r>
              <a:rPr lang="ru-RU" sz="2000" b="1" dirty="0">
                <a:solidFill>
                  <a:srgbClr val="FF0000"/>
                </a:solidFill>
                <a:latin typeface="Palatino Linotype" panose="02040502050505030304" pitchFamily="18" charset="0"/>
              </a:rPr>
              <a:t>Оцененная вероятность увеличения энергии превышает теоретические ожидания на </a:t>
            </a:r>
            <a:r>
              <a:rPr lang="ru-RU" sz="2000" b="1" dirty="0" smtClean="0">
                <a:solidFill>
                  <a:srgbClr val="FF0000"/>
                </a:solidFill>
                <a:latin typeface="Palatino Linotype" panose="02040502050505030304" pitchFamily="18" charset="0"/>
              </a:rPr>
              <a:t>6–7 порядков!</a:t>
            </a:r>
            <a:endParaRPr lang="ru-RU" sz="2000" b="1" dirty="0">
              <a:solidFill>
                <a:srgbClr val="FF0000"/>
              </a:solidFill>
              <a:latin typeface="Palatino Linotype" panose="02040502050505030304" pitchFamily="18" charset="0"/>
            </a:endParaRPr>
          </a:p>
        </p:txBody>
      </p:sp>
      <p:pic>
        <p:nvPicPr>
          <p:cNvPr id="9" name="Picture 1028" descr="22"/>
          <p:cNvPicPr>
            <a:picLocks noChangeAspect="1" noChangeArrowheads="1"/>
          </p:cNvPicPr>
          <p:nvPr/>
        </p:nvPicPr>
        <p:blipFill>
          <a:blip r:embed="rId3" cstate="print"/>
          <a:srcRect/>
          <a:stretch>
            <a:fillRect/>
          </a:stretch>
        </p:blipFill>
        <p:spPr bwMode="auto">
          <a:xfrm>
            <a:off x="4580967" y="1741317"/>
            <a:ext cx="4001491" cy="2520280"/>
          </a:xfrm>
          <a:prstGeom prst="rect">
            <a:avLst/>
          </a:prstGeom>
          <a:noFill/>
        </p:spPr>
      </p:pic>
      <p:sp>
        <p:nvSpPr>
          <p:cNvPr id="10" name="Прямоугольник 9"/>
          <p:cNvSpPr/>
          <p:nvPr/>
        </p:nvSpPr>
        <p:spPr>
          <a:xfrm>
            <a:off x="5957850" y="1014854"/>
            <a:ext cx="5448285" cy="1323439"/>
          </a:xfrm>
          <a:prstGeom prst="rect">
            <a:avLst/>
          </a:prstGeom>
        </p:spPr>
        <p:txBody>
          <a:bodyPr wrap="square">
            <a:spAutoFit/>
          </a:bodyPr>
          <a:lstStyle/>
          <a:p>
            <a:pPr algn="r"/>
            <a:r>
              <a:rPr lang="ru-RU" sz="1600" dirty="0">
                <a:latin typeface="Palatino Linotype" panose="02040502050505030304" pitchFamily="18" charset="0"/>
              </a:rPr>
              <a:t>Новый метод изучения </a:t>
            </a:r>
            <a:r>
              <a:rPr lang="ru-RU" sz="1600" dirty="0" err="1">
                <a:latin typeface="Palatino Linotype" panose="02040502050505030304" pitchFamily="18" charset="0"/>
              </a:rPr>
              <a:t>квазиупругого</a:t>
            </a:r>
            <a:r>
              <a:rPr lang="ru-RU" sz="1600" dirty="0">
                <a:latin typeface="Palatino Linotype" panose="02040502050505030304" pitchFamily="18" charset="0"/>
              </a:rPr>
              <a:t> рассеяния:</a:t>
            </a:r>
          </a:p>
          <a:p>
            <a:pPr algn="r"/>
            <a:r>
              <a:rPr lang="ru-RU" sz="1600" dirty="0">
                <a:latin typeface="Palatino Linotype" panose="02040502050505030304" pitchFamily="18" charset="0"/>
              </a:rPr>
              <a:t>использование  хранения </a:t>
            </a:r>
            <a:r>
              <a:rPr lang="ru-RU" sz="1600" dirty="0" err="1">
                <a:latin typeface="Palatino Linotype" panose="02040502050505030304" pitchFamily="18" charset="0"/>
              </a:rPr>
              <a:t>неупругорассеянных</a:t>
            </a:r>
            <a:r>
              <a:rPr lang="ru-RU" sz="1600" dirty="0">
                <a:latin typeface="Palatino Linotype" panose="02040502050505030304" pitchFamily="18" charset="0"/>
              </a:rPr>
              <a:t> нейтронов (в области энергий примыкающих к энергии УХН) и гравитационная спектроскопия нагретых нейтронов. </a:t>
            </a:r>
          </a:p>
        </p:txBody>
      </p:sp>
      <p:sp>
        <p:nvSpPr>
          <p:cNvPr id="11" name="Rectangle 1"/>
          <p:cNvSpPr>
            <a:spLocks noChangeArrowheads="1"/>
          </p:cNvSpPr>
          <p:nvPr/>
        </p:nvSpPr>
        <p:spPr bwMode="auto">
          <a:xfrm>
            <a:off x="4939225" y="4196791"/>
            <a:ext cx="6518994"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sz="1400" dirty="0" smtClean="0">
                <a:latin typeface="Palatino Linotype" panose="02040502050505030304" pitchFamily="18" charset="0"/>
                <a:ea typeface="Calibri" pitchFamily="34" charset="0"/>
                <a:cs typeface="Arial" pitchFamily="34" charset="0"/>
              </a:rPr>
              <a:t>Возможные механизмы, приводящие </a:t>
            </a:r>
            <a:r>
              <a:rPr lang="ru-RU" sz="1400" dirty="0">
                <a:latin typeface="Palatino Linotype" panose="02040502050505030304" pitchFamily="18" charset="0"/>
                <a:ea typeface="Calibri" pitchFamily="34" charset="0"/>
                <a:cs typeface="Arial" pitchFamily="34" charset="0"/>
              </a:rPr>
              <a:t>к малому изменению энергии </a:t>
            </a:r>
            <a:r>
              <a:rPr lang="ru-RU" sz="1400" dirty="0" smtClean="0">
                <a:latin typeface="Palatino Linotype" panose="02040502050505030304" pitchFamily="18" charset="0"/>
                <a:ea typeface="Calibri" pitchFamily="34" charset="0"/>
                <a:cs typeface="Arial" pitchFamily="34" charset="0"/>
              </a:rPr>
              <a:t>УХН:</a:t>
            </a:r>
            <a:endParaRPr lang="ru-RU" sz="1400" dirty="0">
              <a:latin typeface="Palatino Linotype" panose="02040502050505030304" pitchFamily="18" charset="0"/>
              <a:ea typeface="Calibri" pitchFamily="34" charset="0"/>
              <a:cs typeface="Arial" pitchFamily="34" charset="0"/>
            </a:endParaRPr>
          </a:p>
          <a:p>
            <a:pPr marL="182563" indent="-182563" fontAlgn="base">
              <a:spcBef>
                <a:spcPct val="0"/>
              </a:spcBef>
              <a:spcAft>
                <a:spcPct val="0"/>
              </a:spcAft>
              <a:buFont typeface="Arial" pitchFamily="34" charset="0"/>
              <a:buChar char="•"/>
            </a:pPr>
            <a:r>
              <a:rPr lang="ru-RU" sz="1400" dirty="0">
                <a:latin typeface="Palatino Linotype" panose="02040502050505030304" pitchFamily="18" charset="0"/>
                <a:ea typeface="Calibri" pitchFamily="34" charset="0"/>
                <a:cs typeface="Arial" pitchFamily="34" charset="0"/>
              </a:rPr>
              <a:t>их рассеяние на водородных поверхностных загрязнениях, диффундирующих по поверхности; </a:t>
            </a:r>
          </a:p>
          <a:p>
            <a:pPr marL="182563" indent="-182563" fontAlgn="base">
              <a:spcBef>
                <a:spcPct val="0"/>
              </a:spcBef>
              <a:spcAft>
                <a:spcPct val="0"/>
              </a:spcAft>
              <a:buFont typeface="Arial" pitchFamily="34" charset="0"/>
              <a:buChar char="•"/>
            </a:pPr>
            <a:r>
              <a:rPr lang="ru-RU" sz="1400" dirty="0">
                <a:latin typeface="Palatino Linotype" panose="02040502050505030304" pitchFamily="18" charset="0"/>
                <a:ea typeface="Calibri" pitchFamily="34" charset="0"/>
                <a:cs typeface="Arial" pitchFamily="34" charset="0"/>
              </a:rPr>
              <a:t>рассеяние на тепловых флуктуациях вязкой среды; </a:t>
            </a:r>
          </a:p>
          <a:p>
            <a:pPr marL="182563" indent="-182563" fontAlgn="base">
              <a:spcBef>
                <a:spcPct val="0"/>
              </a:spcBef>
              <a:spcAft>
                <a:spcPct val="0"/>
              </a:spcAft>
              <a:buFont typeface="Arial" pitchFamily="34" charset="0"/>
              <a:buChar char="•"/>
            </a:pPr>
            <a:r>
              <a:rPr lang="ru-RU" sz="1400" dirty="0">
                <a:latin typeface="Palatino Linotype" panose="02040502050505030304" pitchFamily="18" charset="0"/>
                <a:ea typeface="Calibri" pitchFamily="34" charset="0"/>
                <a:cs typeface="Arial" pitchFamily="34" charset="0"/>
              </a:rPr>
              <a:t>рассеяние на поверхностных капиллярных волнах; </a:t>
            </a:r>
          </a:p>
          <a:p>
            <a:pPr marL="182563" indent="-182563" fontAlgn="base">
              <a:spcBef>
                <a:spcPct val="0"/>
              </a:spcBef>
              <a:spcAft>
                <a:spcPct val="0"/>
              </a:spcAft>
              <a:buFont typeface="Arial" pitchFamily="34" charset="0"/>
              <a:buChar char="•"/>
            </a:pPr>
            <a:r>
              <a:rPr lang="ru-RU" sz="1400" dirty="0">
                <a:latin typeface="Palatino Linotype" panose="02040502050505030304" pitchFamily="18" charset="0"/>
                <a:ea typeface="Calibri" pitchFamily="34" charset="0"/>
                <a:cs typeface="Arial" pitchFamily="34" charset="0"/>
              </a:rPr>
              <a:t>проявление дополнительной степени свободы в гравитационном взаимодействии;</a:t>
            </a:r>
          </a:p>
          <a:p>
            <a:pPr marL="182563" indent="-182563" fontAlgn="base">
              <a:spcBef>
                <a:spcPct val="0"/>
              </a:spcBef>
              <a:spcAft>
                <a:spcPct val="0"/>
              </a:spcAft>
              <a:buFont typeface="Arial" pitchFamily="34" charset="0"/>
              <a:buChar char="•"/>
            </a:pPr>
            <a:r>
              <a:rPr lang="ru-RU" sz="1400" dirty="0">
                <a:latin typeface="Palatino Linotype" panose="02040502050505030304" pitchFamily="18" charset="0"/>
                <a:ea typeface="Calibri" pitchFamily="34" charset="0"/>
                <a:cs typeface="Arial" pitchFamily="34" charset="0"/>
              </a:rPr>
              <a:t>изменение энергии УХН при их отражении от слабо связанных с поверхностью </a:t>
            </a:r>
            <a:r>
              <a:rPr lang="ru-RU" sz="1400" dirty="0" err="1">
                <a:latin typeface="Palatino Linotype" panose="02040502050505030304" pitchFamily="18" charset="0"/>
                <a:ea typeface="Calibri" pitchFamily="34" charset="0"/>
                <a:cs typeface="Arial" pitchFamily="34" charset="0"/>
              </a:rPr>
              <a:t>наночастиц</a:t>
            </a:r>
            <a:r>
              <a:rPr lang="ru-RU" sz="1400" dirty="0">
                <a:latin typeface="Palatino Linotype" panose="02040502050505030304" pitchFamily="18" charset="0"/>
                <a:ea typeface="Calibri" pitchFamily="34" charset="0"/>
                <a:cs typeface="Arial" pitchFamily="34" charset="0"/>
              </a:rPr>
              <a:t>, находящихся в состоянии постоянного теплового движения. </a:t>
            </a:r>
            <a:endParaRPr lang="ru-RU" sz="2000" dirty="0">
              <a:latin typeface="Palatino Linotype" panose="02040502050505030304" pitchFamily="18" charset="0"/>
              <a:cs typeface="Arial" pitchFamily="34" charset="0"/>
            </a:endParaRPr>
          </a:p>
        </p:txBody>
      </p:sp>
      <p:sp>
        <p:nvSpPr>
          <p:cNvPr id="12" name="Номер слайда 11"/>
          <p:cNvSpPr>
            <a:spLocks noGrp="1"/>
          </p:cNvSpPr>
          <p:nvPr>
            <p:ph type="sldNum" sz="quarter" idx="12"/>
          </p:nvPr>
        </p:nvSpPr>
        <p:spPr/>
        <p:txBody>
          <a:bodyPr/>
          <a:lstStyle/>
          <a:p>
            <a:fld id="{1DE01969-94A4-40D7-99FB-CC04F57F5503}" type="slidenum">
              <a:rPr lang="ru-RU" smtClean="0"/>
              <a:pPr/>
              <a:t>73</a:t>
            </a:fld>
            <a:endParaRPr lang="ru-RU" dirty="0"/>
          </a:p>
        </p:txBody>
      </p:sp>
    </p:spTree>
    <p:extLst>
      <p:ext uri="{BB962C8B-B14F-4D97-AF65-F5344CB8AC3E}">
        <p14:creationId xmlns:p14="http://schemas.microsoft.com/office/powerpoint/2010/main" val="4314148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Исследования ВУХН</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4" descr="19"/>
          <p:cNvPicPr>
            <a:picLocks noChangeAspect="1" noChangeArrowheads="1"/>
          </p:cNvPicPr>
          <p:nvPr/>
        </p:nvPicPr>
        <p:blipFill>
          <a:blip r:embed="rId2" cstate="print"/>
          <a:srcRect/>
          <a:stretch>
            <a:fillRect/>
          </a:stretch>
        </p:blipFill>
        <p:spPr bwMode="auto">
          <a:xfrm>
            <a:off x="1071856" y="1337481"/>
            <a:ext cx="3757181" cy="5018869"/>
          </a:xfrm>
          <a:prstGeom prst="rect">
            <a:avLst/>
          </a:prstGeom>
          <a:noFill/>
        </p:spPr>
      </p:pic>
      <p:pic>
        <p:nvPicPr>
          <p:cNvPr id="8" name="Picture 4" descr="20"/>
          <p:cNvPicPr>
            <a:picLocks noChangeAspect="1" noChangeArrowheads="1"/>
          </p:cNvPicPr>
          <p:nvPr/>
        </p:nvPicPr>
        <p:blipFill>
          <a:blip r:embed="rId3" cstate="print"/>
          <a:srcRect/>
          <a:stretch>
            <a:fillRect/>
          </a:stretch>
        </p:blipFill>
        <p:spPr bwMode="auto">
          <a:xfrm>
            <a:off x="6620773" y="1331992"/>
            <a:ext cx="3812590" cy="5018400"/>
          </a:xfrm>
          <a:prstGeom prst="rect">
            <a:avLst/>
          </a:prstGeom>
          <a:noFill/>
        </p:spPr>
      </p:pic>
      <p:sp>
        <p:nvSpPr>
          <p:cNvPr id="9" name="TextBox 8"/>
          <p:cNvSpPr txBox="1"/>
          <p:nvPr/>
        </p:nvSpPr>
        <p:spPr>
          <a:xfrm>
            <a:off x="1698340" y="972356"/>
            <a:ext cx="2504212" cy="400110"/>
          </a:xfrm>
          <a:prstGeom prst="rect">
            <a:avLst/>
          </a:prstGeom>
          <a:noFill/>
        </p:spPr>
        <p:txBody>
          <a:bodyPr wrap="none" rtlCol="0">
            <a:spAutoFit/>
          </a:bodyPr>
          <a:lstStyle/>
          <a:p>
            <a:r>
              <a:rPr lang="ru-RU" sz="2000" dirty="0">
                <a:latin typeface="Palatino Linotype" panose="02040502050505030304" pitchFamily="18" charset="0"/>
              </a:rPr>
              <a:t>Измерение нагрева</a:t>
            </a:r>
          </a:p>
        </p:txBody>
      </p:sp>
      <p:sp>
        <p:nvSpPr>
          <p:cNvPr id="10" name="TextBox 9"/>
          <p:cNvSpPr txBox="1"/>
          <p:nvPr/>
        </p:nvSpPr>
        <p:spPr>
          <a:xfrm>
            <a:off x="6992833" y="992481"/>
            <a:ext cx="3068469" cy="400110"/>
          </a:xfrm>
          <a:prstGeom prst="rect">
            <a:avLst/>
          </a:prstGeom>
          <a:noFill/>
        </p:spPr>
        <p:txBody>
          <a:bodyPr wrap="none" rtlCol="0">
            <a:spAutoFit/>
          </a:bodyPr>
          <a:lstStyle/>
          <a:p>
            <a:r>
              <a:rPr lang="ru-RU" sz="2000" dirty="0" smtClean="0">
                <a:latin typeface="Palatino Linotype" panose="02040502050505030304" pitchFamily="18" charset="0"/>
              </a:rPr>
              <a:t>Измерение охлаждения</a:t>
            </a:r>
            <a:endParaRPr lang="ru-RU" sz="2000" dirty="0">
              <a:latin typeface="Palatino Linotype" panose="02040502050505030304" pitchFamily="18" charset="0"/>
            </a:endParaRPr>
          </a:p>
        </p:txBody>
      </p:sp>
      <p:sp>
        <p:nvSpPr>
          <p:cNvPr id="11" name="Номер слайда 10"/>
          <p:cNvSpPr>
            <a:spLocks noGrp="1"/>
          </p:cNvSpPr>
          <p:nvPr>
            <p:ph type="sldNum" sz="quarter" idx="12"/>
          </p:nvPr>
        </p:nvSpPr>
        <p:spPr/>
        <p:txBody>
          <a:bodyPr/>
          <a:lstStyle/>
          <a:p>
            <a:fld id="{1DE01969-94A4-40D7-99FB-CC04F57F5503}" type="slidenum">
              <a:rPr lang="ru-RU" smtClean="0"/>
              <a:pPr/>
              <a:t>74</a:t>
            </a:fld>
            <a:endParaRPr lang="ru-RU" dirty="0"/>
          </a:p>
        </p:txBody>
      </p:sp>
    </p:spTree>
    <p:extLst>
      <p:ext uri="{BB962C8B-B14F-4D97-AF65-F5344CB8AC3E}">
        <p14:creationId xmlns:p14="http://schemas.microsoft.com/office/powerpoint/2010/main" val="29174987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Большой Гравитационный Спектрометр</a:t>
            </a:r>
          </a:p>
        </p:txBody>
      </p:sp>
      <p:sp>
        <p:nvSpPr>
          <p:cNvPr id="3" name="Объект 2"/>
          <p:cNvSpPr>
            <a:spLocks noGrp="1"/>
          </p:cNvSpPr>
          <p:nvPr>
            <p:ph idx="1"/>
          </p:nvPr>
        </p:nvSpPr>
        <p:spPr/>
        <p:txBody>
          <a:bodyPr/>
          <a:lstStyle/>
          <a:p>
            <a:pPr marL="182563" indent="-182563" eaLnBrk="0" hangingPunct="0">
              <a:spcBef>
                <a:spcPct val="50000"/>
              </a:spcBef>
            </a:pPr>
            <a:r>
              <a:rPr lang="ru-RU" dirty="0" smtClean="0">
                <a:latin typeface="Times" pitchFamily="18" charset="0"/>
              </a:rPr>
              <a:t>Большая </a:t>
            </a:r>
            <a:r>
              <a:rPr lang="ru-RU" dirty="0">
                <a:latin typeface="Times" pitchFamily="18" charset="0"/>
              </a:rPr>
              <a:t>эффективность регистрации ВУХН (использование гравитационного барьера для разделения УХН и ВУХН</a:t>
            </a:r>
            <a:r>
              <a:rPr lang="ru-RU" dirty="0" smtClean="0">
                <a:latin typeface="Times" pitchFamily="18" charset="0"/>
              </a:rPr>
              <a:t>).</a:t>
            </a:r>
            <a:endParaRPr lang="en-US" dirty="0">
              <a:latin typeface="Times" pitchFamily="18" charset="0"/>
            </a:endParaRPr>
          </a:p>
          <a:p>
            <a:pPr marL="182563" indent="-182563" eaLnBrk="0" hangingPunct="0">
              <a:spcBef>
                <a:spcPct val="50000"/>
              </a:spcBef>
            </a:pPr>
            <a:r>
              <a:rPr lang="ru-RU" dirty="0" smtClean="0">
                <a:latin typeface="Times" pitchFamily="18" charset="0"/>
              </a:rPr>
              <a:t>Измерение</a:t>
            </a:r>
            <a:r>
              <a:rPr lang="en-US" dirty="0" smtClean="0">
                <a:latin typeface="Times" pitchFamily="18" charset="0"/>
              </a:rPr>
              <a:t> </a:t>
            </a:r>
            <a:r>
              <a:rPr lang="en-US" dirty="0">
                <a:latin typeface="Times" pitchFamily="18" charset="0"/>
              </a:rPr>
              <a:t>(</a:t>
            </a:r>
            <a:r>
              <a:rPr lang="ru-RU" dirty="0">
                <a:latin typeface="Times" pitchFamily="18" charset="0"/>
              </a:rPr>
              <a:t>а не оценка</a:t>
            </a:r>
            <a:r>
              <a:rPr lang="en-US" dirty="0">
                <a:latin typeface="Times" pitchFamily="18" charset="0"/>
              </a:rPr>
              <a:t>) </a:t>
            </a:r>
            <a:r>
              <a:rPr lang="ru-RU" dirty="0">
                <a:latin typeface="Times" pitchFamily="18" charset="0"/>
              </a:rPr>
              <a:t>эффективности регистрации </a:t>
            </a:r>
            <a:r>
              <a:rPr lang="ru-RU" dirty="0" smtClean="0">
                <a:latin typeface="Times" pitchFamily="18" charset="0"/>
              </a:rPr>
              <a:t>ВУХН.</a:t>
            </a:r>
            <a:endParaRPr lang="en-US" dirty="0">
              <a:latin typeface="Times" pitchFamily="18" charset="0"/>
            </a:endParaRPr>
          </a:p>
          <a:p>
            <a:pPr marL="182563" indent="-182563" eaLnBrk="0" hangingPunct="0">
              <a:spcBef>
                <a:spcPct val="50000"/>
              </a:spcBef>
            </a:pPr>
            <a:r>
              <a:rPr lang="ru-RU" dirty="0" smtClean="0">
                <a:latin typeface="Times" pitchFamily="18" charset="0"/>
              </a:rPr>
              <a:t>Широкий </a:t>
            </a:r>
            <a:r>
              <a:rPr lang="ru-RU" dirty="0">
                <a:latin typeface="Times" pitchFamily="18" charset="0"/>
              </a:rPr>
              <a:t>энергетический диапазон регистрируемых </a:t>
            </a:r>
            <a:r>
              <a:rPr lang="ru-RU" dirty="0" smtClean="0">
                <a:latin typeface="Times" pitchFamily="18" charset="0"/>
              </a:rPr>
              <a:t>ВУХН.</a:t>
            </a:r>
            <a:endParaRPr lang="en-US" dirty="0">
              <a:latin typeface="Times" pitchFamily="18" charset="0"/>
            </a:endParaRPr>
          </a:p>
          <a:p>
            <a:pPr marL="182563" indent="-182563" eaLnBrk="0" hangingPunct="0">
              <a:spcBef>
                <a:spcPct val="50000"/>
              </a:spcBef>
            </a:pPr>
            <a:r>
              <a:rPr lang="ru-RU" dirty="0" smtClean="0">
                <a:latin typeface="Times" pitchFamily="18" charset="0"/>
              </a:rPr>
              <a:t>Надежное </a:t>
            </a:r>
            <a:r>
              <a:rPr lang="ru-RU" dirty="0">
                <a:latin typeface="Times" pitchFamily="18" charset="0"/>
              </a:rPr>
              <a:t>измерение температурных </a:t>
            </a:r>
            <a:r>
              <a:rPr lang="ru-RU" dirty="0" smtClean="0">
                <a:latin typeface="Times" pitchFamily="18" charset="0"/>
              </a:rPr>
              <a:t>зависимостей.</a:t>
            </a:r>
            <a:endParaRPr lang="en-US" dirty="0">
              <a:latin typeface="Times" pitchFamily="18" charset="0"/>
            </a:endParaRPr>
          </a:p>
          <a:p>
            <a:pPr marL="182563" indent="-182563" eaLnBrk="0" hangingPunct="0">
              <a:spcBef>
                <a:spcPct val="50000"/>
              </a:spcBef>
            </a:pPr>
            <a:r>
              <a:rPr lang="ru-RU" dirty="0" smtClean="0">
                <a:latin typeface="Times" pitchFamily="18" charset="0"/>
              </a:rPr>
              <a:t>Простая </a:t>
            </a:r>
            <a:r>
              <a:rPr lang="ru-RU" dirty="0">
                <a:latin typeface="Times" pitchFamily="18" charset="0"/>
              </a:rPr>
              <a:t>замена </a:t>
            </a:r>
            <a:r>
              <a:rPr lang="ru-RU" dirty="0" smtClean="0">
                <a:latin typeface="Times" pitchFamily="18" charset="0"/>
              </a:rPr>
              <a:t>образцов.</a:t>
            </a:r>
            <a:endParaRPr lang="en-US" dirty="0">
              <a:latin typeface="Times" pitchFamily="18" charset="0"/>
            </a:endParaRPr>
          </a:p>
          <a:p>
            <a:pPr marL="182563" indent="-182563" eaLnBrk="0" hangingPunct="0">
              <a:spcBef>
                <a:spcPct val="50000"/>
              </a:spcBef>
            </a:pPr>
            <a:r>
              <a:rPr lang="ru-RU" dirty="0" smtClean="0">
                <a:latin typeface="Times" pitchFamily="18" charset="0"/>
              </a:rPr>
              <a:t>Простая </a:t>
            </a:r>
            <a:r>
              <a:rPr lang="ru-RU" dirty="0">
                <a:latin typeface="Times" pitchFamily="18" charset="0"/>
              </a:rPr>
              <a:t>адаптация установки к различным постановкам эксперимента.</a:t>
            </a:r>
            <a:endParaRPr lang="en-US" b="1" dirty="0">
              <a:latin typeface="Arial" charset="0"/>
            </a:endParaRPr>
          </a:p>
          <a:p>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Номер слайда 6"/>
          <p:cNvSpPr>
            <a:spLocks noGrp="1"/>
          </p:cNvSpPr>
          <p:nvPr>
            <p:ph type="sldNum" sz="quarter" idx="12"/>
          </p:nvPr>
        </p:nvSpPr>
        <p:spPr/>
        <p:txBody>
          <a:bodyPr/>
          <a:lstStyle/>
          <a:p>
            <a:fld id="{1DE01969-94A4-40D7-99FB-CC04F57F5503}" type="slidenum">
              <a:rPr lang="ru-RU" smtClean="0"/>
              <a:pPr/>
              <a:t>75</a:t>
            </a:fld>
            <a:endParaRPr lang="ru-RU" dirty="0"/>
          </a:p>
        </p:txBody>
      </p:sp>
    </p:spTree>
    <p:extLst>
      <p:ext uri="{BB962C8B-B14F-4D97-AF65-F5344CB8AC3E}">
        <p14:creationId xmlns:p14="http://schemas.microsoft.com/office/powerpoint/2010/main" val="284545215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Большой Гравитационный Спектрометр</a:t>
            </a:r>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4" descr="3"/>
          <p:cNvPicPr>
            <a:picLocks noChangeAspect="1" noChangeArrowheads="1"/>
          </p:cNvPicPr>
          <p:nvPr/>
        </p:nvPicPr>
        <p:blipFill>
          <a:blip r:embed="rId2" cstate="print"/>
          <a:srcRect/>
          <a:stretch>
            <a:fillRect/>
          </a:stretch>
        </p:blipFill>
        <p:spPr bwMode="auto">
          <a:xfrm>
            <a:off x="928459" y="1126964"/>
            <a:ext cx="4079405" cy="5229386"/>
          </a:xfrm>
          <a:prstGeom prst="rect">
            <a:avLst/>
          </a:prstGeom>
          <a:noFill/>
        </p:spPr>
      </p:pic>
      <p:pic>
        <p:nvPicPr>
          <p:cNvPr id="8" name="Рисунок 7" descr="Спектрометр1.jpg"/>
          <p:cNvPicPr/>
          <p:nvPr/>
        </p:nvPicPr>
        <p:blipFill>
          <a:blip r:embed="rId3" cstate="print"/>
          <a:stretch>
            <a:fillRect/>
          </a:stretch>
        </p:blipFill>
        <p:spPr>
          <a:xfrm>
            <a:off x="6546248" y="1126964"/>
            <a:ext cx="3525580" cy="4461715"/>
          </a:xfrm>
          <a:prstGeom prst="rect">
            <a:avLst/>
          </a:prstGeom>
        </p:spPr>
      </p:pic>
      <p:sp>
        <p:nvSpPr>
          <p:cNvPr id="9" name="Прямоугольник 8"/>
          <p:cNvSpPr/>
          <p:nvPr/>
        </p:nvSpPr>
        <p:spPr>
          <a:xfrm>
            <a:off x="6275066" y="5588679"/>
            <a:ext cx="4067944" cy="830997"/>
          </a:xfrm>
          <a:prstGeom prst="rect">
            <a:avLst/>
          </a:prstGeom>
        </p:spPr>
        <p:txBody>
          <a:bodyPr wrap="square">
            <a:spAutoFit/>
          </a:bodyPr>
          <a:lstStyle/>
          <a:p>
            <a:r>
              <a:rPr lang="ru-RU" sz="1200" i="1" dirty="0">
                <a:latin typeface="Palatino Linotype" panose="02040502050505030304" pitchFamily="18" charset="0"/>
              </a:rPr>
              <a:t>1 – образец, 2 – гравитационный   барьер,  3 – входная   заслонка,  4  –  монитор,  5  –  поглотитель, 6 – детектор, 7 – выходная заслонка, 8 – калиброванное отверстие.</a:t>
            </a:r>
            <a:endParaRPr lang="ru-RU" sz="1200" dirty="0">
              <a:latin typeface="Palatino Linotype" panose="02040502050505030304" pitchFamily="18" charset="0"/>
            </a:endParaRPr>
          </a:p>
        </p:txBody>
      </p:sp>
      <p:sp>
        <p:nvSpPr>
          <p:cNvPr id="10" name="Номер слайда 9"/>
          <p:cNvSpPr>
            <a:spLocks noGrp="1"/>
          </p:cNvSpPr>
          <p:nvPr>
            <p:ph type="sldNum" sz="quarter" idx="12"/>
          </p:nvPr>
        </p:nvSpPr>
        <p:spPr/>
        <p:txBody>
          <a:bodyPr/>
          <a:lstStyle/>
          <a:p>
            <a:fld id="{1DE01969-94A4-40D7-99FB-CC04F57F5503}" type="slidenum">
              <a:rPr lang="ru-RU" smtClean="0"/>
              <a:pPr/>
              <a:t>76</a:t>
            </a:fld>
            <a:endParaRPr lang="ru-RU" dirty="0"/>
          </a:p>
        </p:txBody>
      </p:sp>
    </p:spTree>
    <p:extLst>
      <p:ext uri="{BB962C8B-B14F-4D97-AF65-F5344CB8AC3E}">
        <p14:creationId xmlns:p14="http://schemas.microsoft.com/office/powerpoint/2010/main" val="34263262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Большой Гравитационный Спектрометр</a:t>
            </a:r>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graphicFrame>
        <p:nvGraphicFramePr>
          <p:cNvPr id="7" name="Object 3"/>
          <p:cNvGraphicFramePr>
            <a:graphicFrameLocks noChangeAspect="1"/>
          </p:cNvGraphicFramePr>
          <p:nvPr>
            <p:extLst>
              <p:ext uri="{D42A27DB-BD31-4B8C-83A1-F6EECF244321}">
                <p14:modId xmlns:p14="http://schemas.microsoft.com/office/powerpoint/2010/main" val="50731949"/>
              </p:ext>
            </p:extLst>
          </p:nvPr>
        </p:nvGraphicFramePr>
        <p:xfrm>
          <a:off x="2782888" y="1210891"/>
          <a:ext cx="6627812" cy="4955334"/>
        </p:xfrm>
        <a:graphic>
          <a:graphicData uri="http://schemas.openxmlformats.org/presentationml/2006/ole">
            <mc:AlternateContent xmlns:mc="http://schemas.openxmlformats.org/markup-compatibility/2006">
              <mc:Choice xmlns:v="urn:schemas-microsoft-com:vml" Requires="v">
                <p:oleObj spid="_x0000_s83975" name="Slide" r:id="rId3" imgW="5373360" imgH="4018680" progId="PowerPoint.Slide.8">
                  <p:embed/>
                </p:oleObj>
              </mc:Choice>
              <mc:Fallback>
                <p:oleObj name="Slide" r:id="rId3" imgW="5373360" imgH="4018680" progId="PowerPoint.Slide.8">
                  <p:embed/>
                  <p:pic>
                    <p:nvPicPr>
                      <p:cNvPr id="5529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888" y="1210891"/>
                        <a:ext cx="6627812" cy="4955334"/>
                      </a:xfrm>
                      <a:prstGeom prst="rect">
                        <a:avLst/>
                      </a:prstGeom>
                      <a:noFill/>
                      <a:ln>
                        <a:noFill/>
                      </a:ln>
                      <a:effectLst/>
                      <a:extLst/>
                    </p:spPr>
                  </p:pic>
                </p:oleObj>
              </mc:Fallback>
            </mc:AlternateContent>
          </a:graphicData>
        </a:graphic>
      </p:graphicFrame>
      <p:sp>
        <p:nvSpPr>
          <p:cNvPr id="8" name="Text Box 6"/>
          <p:cNvSpPr txBox="1">
            <a:spLocks noChangeArrowheads="1"/>
          </p:cNvSpPr>
          <p:nvPr/>
        </p:nvSpPr>
        <p:spPr bwMode="auto">
          <a:xfrm>
            <a:off x="1524001" y="2514601"/>
            <a:ext cx="2390775" cy="1768475"/>
          </a:xfrm>
          <a:prstGeom prst="rect">
            <a:avLst/>
          </a:prstGeom>
          <a:solidFill>
            <a:srgbClr val="FFFFFF"/>
          </a:solidFill>
          <a:ln w="9525">
            <a:noFill/>
            <a:miter lim="800000"/>
            <a:headEnd/>
            <a:tailEnd/>
          </a:ln>
          <a:effectLst/>
        </p:spPr>
        <p:txBody>
          <a:bodyPr wrap="square" lIns="91429" tIns="45715" rIns="91429" bIns="45715">
            <a:spAutoFit/>
          </a:bodyPr>
          <a:lstStyle/>
          <a:p>
            <a:pPr eaLnBrk="0" hangingPunct="0">
              <a:spcBef>
                <a:spcPct val="50000"/>
              </a:spcBef>
            </a:pPr>
            <a:r>
              <a:rPr lang="en-US" sz="2000" b="1" dirty="0">
                <a:latin typeface="Arial" charset="0"/>
              </a:rPr>
              <a:t>Bellow of the sample changer </a:t>
            </a:r>
          </a:p>
          <a:p>
            <a:pPr eaLnBrk="0" hangingPunct="0">
              <a:spcBef>
                <a:spcPct val="50000"/>
              </a:spcBef>
            </a:pPr>
            <a:r>
              <a:rPr lang="en-US" sz="2000" b="1" dirty="0">
                <a:latin typeface="Arial" charset="0"/>
              </a:rPr>
              <a:t>(sample is inside the internal storage volume)</a:t>
            </a:r>
          </a:p>
        </p:txBody>
      </p:sp>
      <p:sp>
        <p:nvSpPr>
          <p:cNvPr id="9" name="Line 7"/>
          <p:cNvSpPr>
            <a:spLocks noChangeShapeType="1"/>
          </p:cNvSpPr>
          <p:nvPr/>
        </p:nvSpPr>
        <p:spPr bwMode="auto">
          <a:xfrm>
            <a:off x="3494088" y="3200400"/>
            <a:ext cx="2743200" cy="228600"/>
          </a:xfrm>
          <a:prstGeom prst="line">
            <a:avLst/>
          </a:prstGeom>
          <a:noFill/>
          <a:ln w="63500" cap="rnd">
            <a:solidFill>
              <a:schemeClr val="accent1"/>
            </a:solidFill>
            <a:prstDash val="sysDot"/>
            <a:round/>
            <a:headEnd/>
            <a:tailEnd type="triangle" w="med" len="med"/>
          </a:ln>
          <a:effectLst/>
        </p:spPr>
        <p:txBody>
          <a:bodyPr wrap="square" lIns="91429" tIns="45715" rIns="91429" bIns="45715" anchor="ctr">
            <a:spAutoFit/>
          </a:bodyPr>
          <a:lstStyle/>
          <a:p>
            <a:endParaRPr lang="ru-RU"/>
          </a:p>
        </p:txBody>
      </p:sp>
      <p:sp>
        <p:nvSpPr>
          <p:cNvPr id="10" name="Номер слайда 9"/>
          <p:cNvSpPr>
            <a:spLocks noGrp="1"/>
          </p:cNvSpPr>
          <p:nvPr>
            <p:ph type="sldNum" sz="quarter" idx="12"/>
          </p:nvPr>
        </p:nvSpPr>
        <p:spPr/>
        <p:txBody>
          <a:bodyPr/>
          <a:lstStyle/>
          <a:p>
            <a:fld id="{1DE01969-94A4-40D7-99FB-CC04F57F5503}" type="slidenum">
              <a:rPr lang="ru-RU" smtClean="0"/>
              <a:pPr/>
              <a:t>77</a:t>
            </a:fld>
            <a:endParaRPr lang="ru-RU" dirty="0"/>
          </a:p>
        </p:txBody>
      </p:sp>
    </p:spTree>
    <p:extLst>
      <p:ext uri="{BB962C8B-B14F-4D97-AF65-F5344CB8AC3E}">
        <p14:creationId xmlns:p14="http://schemas.microsoft.com/office/powerpoint/2010/main" val="36465553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Большой Гравитационный Спектрометр</a:t>
            </a:r>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graphicFrame>
        <p:nvGraphicFramePr>
          <p:cNvPr id="7" name="Object 0"/>
          <p:cNvGraphicFramePr>
            <a:graphicFrameLocks noChangeAspect="1"/>
          </p:cNvGraphicFramePr>
          <p:nvPr>
            <p:extLst>
              <p:ext uri="{D42A27DB-BD31-4B8C-83A1-F6EECF244321}">
                <p14:modId xmlns:p14="http://schemas.microsoft.com/office/powerpoint/2010/main" val="743824190"/>
              </p:ext>
            </p:extLst>
          </p:nvPr>
        </p:nvGraphicFramePr>
        <p:xfrm>
          <a:off x="2624919" y="1093918"/>
          <a:ext cx="6942162" cy="5189280"/>
        </p:xfrm>
        <a:graphic>
          <a:graphicData uri="http://schemas.openxmlformats.org/presentationml/2006/ole">
            <mc:AlternateContent xmlns:mc="http://schemas.openxmlformats.org/markup-compatibility/2006">
              <mc:Choice xmlns:v="urn:schemas-microsoft-com:vml" Requires="v">
                <p:oleObj spid="_x0000_s84999" name="Slide" r:id="rId3" imgW="5362200" imgH="4007520" progId="PowerPoint.Slide.8">
                  <p:embed/>
                </p:oleObj>
              </mc:Choice>
              <mc:Fallback>
                <p:oleObj name="Slide" r:id="rId3" imgW="5362200" imgH="4007520" progId="PowerPoint.Slide.8">
                  <p:embed/>
                  <p:pic>
                    <p:nvPicPr>
                      <p:cNvPr id="91136"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919" y="1093918"/>
                        <a:ext cx="6942162" cy="5189280"/>
                      </a:xfrm>
                      <a:prstGeom prst="rect">
                        <a:avLst/>
                      </a:prstGeom>
                      <a:noFill/>
                      <a:ln>
                        <a:noFill/>
                      </a:ln>
                      <a:effectLst/>
                      <a:extLst/>
                    </p:spPr>
                  </p:pic>
                </p:oleObj>
              </mc:Fallback>
            </mc:AlternateContent>
          </a:graphicData>
        </a:graphic>
      </p:graphicFrame>
      <p:sp>
        <p:nvSpPr>
          <p:cNvPr id="8" name="Text Box 6"/>
          <p:cNvSpPr txBox="1">
            <a:spLocks noChangeArrowheads="1"/>
          </p:cNvSpPr>
          <p:nvPr/>
        </p:nvSpPr>
        <p:spPr bwMode="auto">
          <a:xfrm>
            <a:off x="8628064" y="4038601"/>
            <a:ext cx="2039937" cy="1311275"/>
          </a:xfrm>
          <a:prstGeom prst="rect">
            <a:avLst/>
          </a:prstGeom>
          <a:solidFill>
            <a:srgbClr val="FFFFFF"/>
          </a:solidFill>
          <a:ln w="9525">
            <a:noFill/>
            <a:miter lim="800000"/>
            <a:headEnd/>
            <a:tailEnd/>
          </a:ln>
          <a:effectLst/>
        </p:spPr>
        <p:txBody>
          <a:bodyPr lIns="91429" tIns="45715" rIns="91429" bIns="45715">
            <a:spAutoFit/>
          </a:bodyPr>
          <a:lstStyle/>
          <a:p>
            <a:pPr eaLnBrk="0" hangingPunct="0">
              <a:spcBef>
                <a:spcPct val="50000"/>
              </a:spcBef>
            </a:pPr>
            <a:r>
              <a:rPr lang="en-US" sz="2000" b="1">
                <a:latin typeface="Arial" charset="0"/>
              </a:rPr>
              <a:t>Compressed bellow of the sample changer</a:t>
            </a:r>
          </a:p>
        </p:txBody>
      </p:sp>
      <p:sp>
        <p:nvSpPr>
          <p:cNvPr id="9" name="Line 7"/>
          <p:cNvSpPr>
            <a:spLocks noChangeShapeType="1"/>
          </p:cNvSpPr>
          <p:nvPr/>
        </p:nvSpPr>
        <p:spPr bwMode="auto">
          <a:xfrm flipH="1">
            <a:off x="6026151" y="4419600"/>
            <a:ext cx="2460625" cy="0"/>
          </a:xfrm>
          <a:prstGeom prst="line">
            <a:avLst/>
          </a:prstGeom>
          <a:noFill/>
          <a:ln w="63500" cap="rnd">
            <a:solidFill>
              <a:schemeClr val="accent1"/>
            </a:solidFill>
            <a:prstDash val="sysDot"/>
            <a:round/>
            <a:headEnd/>
            <a:tailEnd type="triangle" w="med" len="med"/>
          </a:ln>
          <a:effectLst/>
        </p:spPr>
        <p:txBody>
          <a:bodyPr wrap="none" lIns="91429" tIns="45715" rIns="91429" bIns="45715" anchor="ctr">
            <a:spAutoFit/>
          </a:bodyPr>
          <a:lstStyle/>
          <a:p>
            <a:endParaRPr lang="ru-RU"/>
          </a:p>
        </p:txBody>
      </p:sp>
      <p:sp>
        <p:nvSpPr>
          <p:cNvPr id="10" name="Text Box 8"/>
          <p:cNvSpPr txBox="1">
            <a:spLocks noChangeArrowheads="1"/>
          </p:cNvSpPr>
          <p:nvPr/>
        </p:nvSpPr>
        <p:spPr bwMode="auto">
          <a:xfrm>
            <a:off x="1524000" y="1981201"/>
            <a:ext cx="2109788" cy="701675"/>
          </a:xfrm>
          <a:prstGeom prst="rect">
            <a:avLst/>
          </a:prstGeom>
          <a:solidFill>
            <a:srgbClr val="FFFFFF"/>
          </a:solidFill>
          <a:ln w="9525">
            <a:noFill/>
            <a:miter lim="800000"/>
            <a:headEnd/>
            <a:tailEnd/>
          </a:ln>
          <a:effectLst/>
        </p:spPr>
        <p:txBody>
          <a:bodyPr lIns="91429" tIns="45715" rIns="91429" bIns="45715">
            <a:spAutoFit/>
          </a:bodyPr>
          <a:lstStyle/>
          <a:p>
            <a:pPr eaLnBrk="0" hangingPunct="0">
              <a:spcBef>
                <a:spcPct val="50000"/>
              </a:spcBef>
            </a:pPr>
            <a:r>
              <a:rPr lang="en-US" sz="2000" b="1" dirty="0">
                <a:latin typeface="Arial" charset="0"/>
              </a:rPr>
              <a:t>A sample can be placed here</a:t>
            </a:r>
          </a:p>
        </p:txBody>
      </p:sp>
      <p:sp>
        <p:nvSpPr>
          <p:cNvPr id="11" name="Line 9"/>
          <p:cNvSpPr>
            <a:spLocks noChangeShapeType="1"/>
          </p:cNvSpPr>
          <p:nvPr/>
        </p:nvSpPr>
        <p:spPr bwMode="auto">
          <a:xfrm>
            <a:off x="3071813" y="2438400"/>
            <a:ext cx="2813050" cy="838200"/>
          </a:xfrm>
          <a:prstGeom prst="line">
            <a:avLst/>
          </a:prstGeom>
          <a:noFill/>
          <a:ln w="63500" cap="rnd">
            <a:solidFill>
              <a:schemeClr val="accent1"/>
            </a:solidFill>
            <a:prstDash val="sysDot"/>
            <a:round/>
            <a:headEnd/>
            <a:tailEnd type="triangle" w="med" len="med"/>
          </a:ln>
          <a:effectLst/>
        </p:spPr>
        <p:txBody>
          <a:bodyPr lIns="91429" tIns="45715" rIns="91429" bIns="45715" anchor="ctr">
            <a:spAutoFit/>
          </a:bodyPr>
          <a:lstStyle/>
          <a:p>
            <a:endParaRPr lang="ru-RU"/>
          </a:p>
        </p:txBody>
      </p:sp>
      <p:sp>
        <p:nvSpPr>
          <p:cNvPr id="12" name="Номер слайда 11"/>
          <p:cNvSpPr>
            <a:spLocks noGrp="1"/>
          </p:cNvSpPr>
          <p:nvPr>
            <p:ph type="sldNum" sz="quarter" idx="12"/>
          </p:nvPr>
        </p:nvSpPr>
        <p:spPr/>
        <p:txBody>
          <a:bodyPr/>
          <a:lstStyle/>
          <a:p>
            <a:fld id="{1DE01969-94A4-40D7-99FB-CC04F57F5503}" type="slidenum">
              <a:rPr lang="ru-RU" smtClean="0"/>
              <a:pPr/>
              <a:t>78</a:t>
            </a:fld>
            <a:endParaRPr lang="ru-RU" dirty="0"/>
          </a:p>
        </p:txBody>
      </p:sp>
    </p:spTree>
    <p:extLst>
      <p:ext uri="{BB962C8B-B14F-4D97-AF65-F5344CB8AC3E}">
        <p14:creationId xmlns:p14="http://schemas.microsoft.com/office/powerpoint/2010/main" val="21064936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Большой Гравитационный Спектрометр</a:t>
            </a:r>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graphicFrame>
        <p:nvGraphicFramePr>
          <p:cNvPr id="7" name="Object 4"/>
          <p:cNvGraphicFramePr>
            <a:graphicFrameLocks noChangeAspect="1"/>
          </p:cNvGraphicFramePr>
          <p:nvPr>
            <p:extLst>
              <p:ext uri="{D42A27DB-BD31-4B8C-83A1-F6EECF244321}">
                <p14:modId xmlns:p14="http://schemas.microsoft.com/office/powerpoint/2010/main" val="2529339103"/>
              </p:ext>
            </p:extLst>
          </p:nvPr>
        </p:nvGraphicFramePr>
        <p:xfrm>
          <a:off x="2720975" y="1164601"/>
          <a:ext cx="6751638" cy="5047914"/>
        </p:xfrm>
        <a:graphic>
          <a:graphicData uri="http://schemas.openxmlformats.org/presentationml/2006/ole">
            <mc:AlternateContent xmlns:mc="http://schemas.openxmlformats.org/markup-compatibility/2006">
              <mc:Choice xmlns:v="urn:schemas-microsoft-com:vml" Requires="v">
                <p:oleObj spid="_x0000_s86023" name="Slide" r:id="rId3" imgW="5373360" imgH="4018680" progId="PowerPoint.Slide.8">
                  <p:embed/>
                </p:oleObj>
              </mc:Choice>
              <mc:Fallback>
                <p:oleObj name="Slide" r:id="rId3" imgW="5373360" imgH="4018680" progId="PowerPoint.Slide.8">
                  <p:embed/>
                  <p:pic>
                    <p:nvPicPr>
                      <p:cNvPr id="5734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0975" y="1164601"/>
                        <a:ext cx="6751638" cy="5047914"/>
                      </a:xfrm>
                      <a:prstGeom prst="rect">
                        <a:avLst/>
                      </a:prstGeom>
                      <a:noFill/>
                      <a:ln>
                        <a:noFill/>
                      </a:ln>
                      <a:effectLst/>
                      <a:extLst/>
                    </p:spPr>
                  </p:pic>
                </p:oleObj>
              </mc:Fallback>
            </mc:AlternateContent>
          </a:graphicData>
        </a:graphic>
      </p:graphicFrame>
      <p:sp>
        <p:nvSpPr>
          <p:cNvPr id="8" name="Text Box 6"/>
          <p:cNvSpPr txBox="1">
            <a:spLocks noChangeArrowheads="1"/>
          </p:cNvSpPr>
          <p:nvPr/>
        </p:nvSpPr>
        <p:spPr bwMode="auto">
          <a:xfrm>
            <a:off x="1524000" y="990601"/>
            <a:ext cx="2514600" cy="1006475"/>
          </a:xfrm>
          <a:prstGeom prst="rect">
            <a:avLst/>
          </a:prstGeom>
          <a:solidFill>
            <a:srgbClr val="FFFFFF"/>
          </a:solidFill>
          <a:ln w="9525">
            <a:noFill/>
            <a:miter lim="800000"/>
            <a:headEnd/>
            <a:tailEnd/>
          </a:ln>
          <a:effectLst/>
        </p:spPr>
        <p:txBody>
          <a:bodyPr lIns="91429" tIns="45715" rIns="91429" bIns="45715">
            <a:spAutoFit/>
          </a:bodyPr>
          <a:lstStyle/>
          <a:p>
            <a:pPr algn="just" eaLnBrk="0" hangingPunct="0">
              <a:spcBef>
                <a:spcPct val="50000"/>
              </a:spcBef>
            </a:pPr>
            <a:r>
              <a:rPr lang="en-US" sz="2000" b="1" dirty="0">
                <a:latin typeface="Arial" charset="0"/>
              </a:rPr>
              <a:t>Special valve with a small calibrated window</a:t>
            </a:r>
          </a:p>
        </p:txBody>
      </p:sp>
      <p:sp>
        <p:nvSpPr>
          <p:cNvPr id="9" name="Line 7"/>
          <p:cNvSpPr>
            <a:spLocks noChangeShapeType="1"/>
          </p:cNvSpPr>
          <p:nvPr/>
        </p:nvSpPr>
        <p:spPr bwMode="auto">
          <a:xfrm>
            <a:off x="3071813" y="1752600"/>
            <a:ext cx="1687512" cy="2209800"/>
          </a:xfrm>
          <a:prstGeom prst="line">
            <a:avLst/>
          </a:prstGeom>
          <a:noFill/>
          <a:ln w="63500" cap="rnd">
            <a:solidFill>
              <a:schemeClr val="accent1"/>
            </a:solidFill>
            <a:prstDash val="sysDot"/>
            <a:round/>
            <a:headEnd/>
            <a:tailEnd type="triangle" w="med" len="med"/>
          </a:ln>
          <a:effectLst/>
        </p:spPr>
        <p:txBody>
          <a:bodyPr lIns="91429" tIns="45715" rIns="91429" bIns="45715" anchor="ctr">
            <a:spAutoFit/>
          </a:bodyPr>
          <a:lstStyle/>
          <a:p>
            <a:endParaRPr lang="ru-RU"/>
          </a:p>
        </p:txBody>
      </p:sp>
      <p:sp>
        <p:nvSpPr>
          <p:cNvPr id="10" name="Text Box 8"/>
          <p:cNvSpPr txBox="1">
            <a:spLocks noChangeArrowheads="1"/>
          </p:cNvSpPr>
          <p:nvPr/>
        </p:nvSpPr>
        <p:spPr bwMode="auto">
          <a:xfrm>
            <a:off x="1524000" y="3276601"/>
            <a:ext cx="1195388" cy="1006475"/>
          </a:xfrm>
          <a:prstGeom prst="rect">
            <a:avLst/>
          </a:prstGeom>
          <a:solidFill>
            <a:srgbClr val="FFFFFF"/>
          </a:solidFill>
          <a:ln w="9525">
            <a:noFill/>
            <a:miter lim="800000"/>
            <a:headEnd/>
            <a:tailEnd/>
          </a:ln>
          <a:effectLst/>
        </p:spPr>
        <p:txBody>
          <a:bodyPr lIns="91429" tIns="45715" rIns="91429" bIns="45715">
            <a:spAutoFit/>
          </a:bodyPr>
          <a:lstStyle/>
          <a:p>
            <a:pPr algn="ctr" eaLnBrk="0" hangingPunct="0">
              <a:spcBef>
                <a:spcPct val="50000"/>
              </a:spcBef>
            </a:pPr>
            <a:r>
              <a:rPr lang="en-US" sz="2000" b="1">
                <a:latin typeface="Arial" charset="0"/>
              </a:rPr>
              <a:t>Internal storage volume</a:t>
            </a:r>
          </a:p>
        </p:txBody>
      </p:sp>
      <p:sp>
        <p:nvSpPr>
          <p:cNvPr id="11" name="Line 9"/>
          <p:cNvSpPr>
            <a:spLocks noChangeShapeType="1"/>
          </p:cNvSpPr>
          <p:nvPr/>
        </p:nvSpPr>
        <p:spPr bwMode="auto">
          <a:xfrm>
            <a:off x="2508250" y="3810000"/>
            <a:ext cx="1055688" cy="0"/>
          </a:xfrm>
          <a:prstGeom prst="line">
            <a:avLst/>
          </a:prstGeom>
          <a:noFill/>
          <a:ln w="63500" cap="rnd">
            <a:solidFill>
              <a:schemeClr val="accent1"/>
            </a:solidFill>
            <a:prstDash val="sysDot"/>
            <a:round/>
            <a:headEnd/>
            <a:tailEnd type="triangle" w="med" len="med"/>
          </a:ln>
          <a:effectLst/>
        </p:spPr>
        <p:txBody>
          <a:bodyPr wrap="none" lIns="91429" tIns="45715" rIns="91429" bIns="45715" anchor="ctr">
            <a:spAutoFit/>
          </a:bodyPr>
          <a:lstStyle/>
          <a:p>
            <a:endParaRPr lang="ru-RU"/>
          </a:p>
        </p:txBody>
      </p:sp>
      <p:sp>
        <p:nvSpPr>
          <p:cNvPr id="12" name="Text Box 10"/>
          <p:cNvSpPr txBox="1">
            <a:spLocks noChangeArrowheads="1"/>
          </p:cNvSpPr>
          <p:nvPr/>
        </p:nvSpPr>
        <p:spPr bwMode="auto">
          <a:xfrm>
            <a:off x="1624014" y="4343401"/>
            <a:ext cx="1195387" cy="1006475"/>
          </a:xfrm>
          <a:prstGeom prst="rect">
            <a:avLst/>
          </a:prstGeom>
          <a:solidFill>
            <a:srgbClr val="FFFFFF"/>
          </a:solidFill>
          <a:ln w="9525">
            <a:noFill/>
            <a:miter lim="800000"/>
            <a:headEnd/>
            <a:tailEnd/>
          </a:ln>
          <a:effectLst/>
        </p:spPr>
        <p:txBody>
          <a:bodyPr lIns="0" tIns="45715" rIns="0" bIns="45715">
            <a:spAutoFit/>
          </a:bodyPr>
          <a:lstStyle/>
          <a:p>
            <a:pPr algn="just" eaLnBrk="0" hangingPunct="0">
              <a:spcBef>
                <a:spcPct val="50000"/>
              </a:spcBef>
            </a:pPr>
            <a:r>
              <a:rPr lang="en-US" sz="2000" b="1">
                <a:latin typeface="Arial" charset="0"/>
              </a:rPr>
              <a:t>Neutron entrance valve</a:t>
            </a:r>
          </a:p>
        </p:txBody>
      </p:sp>
      <p:sp>
        <p:nvSpPr>
          <p:cNvPr id="13" name="Text Box 11"/>
          <p:cNvSpPr txBox="1">
            <a:spLocks noChangeArrowheads="1"/>
          </p:cNvSpPr>
          <p:nvPr/>
        </p:nvSpPr>
        <p:spPr bwMode="auto">
          <a:xfrm>
            <a:off x="9331326" y="5257801"/>
            <a:ext cx="1336675" cy="701675"/>
          </a:xfrm>
          <a:prstGeom prst="rect">
            <a:avLst/>
          </a:prstGeom>
          <a:solidFill>
            <a:srgbClr val="FFFFFF"/>
          </a:solidFill>
          <a:ln w="9525">
            <a:noFill/>
            <a:miter lim="800000"/>
            <a:headEnd/>
            <a:tailEnd/>
          </a:ln>
          <a:effectLst/>
        </p:spPr>
        <p:txBody>
          <a:bodyPr lIns="91429" tIns="45715" rIns="91429" bIns="45715">
            <a:spAutoFit/>
          </a:bodyPr>
          <a:lstStyle/>
          <a:p>
            <a:pPr algn="just" eaLnBrk="0" hangingPunct="0">
              <a:spcBef>
                <a:spcPct val="50000"/>
              </a:spcBef>
            </a:pPr>
            <a:r>
              <a:rPr lang="en-US" sz="2000" b="1">
                <a:latin typeface="Arial" charset="0"/>
              </a:rPr>
              <a:t>Neutron exit valve</a:t>
            </a:r>
          </a:p>
        </p:txBody>
      </p:sp>
      <p:sp>
        <p:nvSpPr>
          <p:cNvPr id="14" name="Line 12"/>
          <p:cNvSpPr>
            <a:spLocks noChangeShapeType="1"/>
          </p:cNvSpPr>
          <p:nvPr/>
        </p:nvSpPr>
        <p:spPr bwMode="auto">
          <a:xfrm flipH="1">
            <a:off x="6307139" y="5638800"/>
            <a:ext cx="3094037" cy="0"/>
          </a:xfrm>
          <a:prstGeom prst="line">
            <a:avLst/>
          </a:prstGeom>
          <a:noFill/>
          <a:ln w="63500" cap="rnd">
            <a:solidFill>
              <a:schemeClr val="accent1"/>
            </a:solidFill>
            <a:prstDash val="sysDot"/>
            <a:round/>
            <a:headEnd/>
            <a:tailEnd type="triangle" w="med" len="med"/>
          </a:ln>
          <a:effectLst/>
        </p:spPr>
        <p:txBody>
          <a:bodyPr lIns="91429" tIns="45715" rIns="91429" bIns="45715" anchor="ctr">
            <a:spAutoFit/>
          </a:bodyPr>
          <a:lstStyle/>
          <a:p>
            <a:endParaRPr lang="ru-RU"/>
          </a:p>
        </p:txBody>
      </p:sp>
      <p:sp>
        <p:nvSpPr>
          <p:cNvPr id="15" name="Line 13"/>
          <p:cNvSpPr>
            <a:spLocks noChangeShapeType="1"/>
          </p:cNvSpPr>
          <p:nvPr/>
        </p:nvSpPr>
        <p:spPr bwMode="auto">
          <a:xfrm flipV="1">
            <a:off x="2719388" y="4648200"/>
            <a:ext cx="2462212" cy="228600"/>
          </a:xfrm>
          <a:prstGeom prst="line">
            <a:avLst/>
          </a:prstGeom>
          <a:noFill/>
          <a:ln w="63500" cap="rnd">
            <a:solidFill>
              <a:schemeClr val="accent1"/>
            </a:solidFill>
            <a:prstDash val="sysDot"/>
            <a:round/>
            <a:headEnd/>
            <a:tailEnd type="triangle" w="med" len="med"/>
          </a:ln>
          <a:effectLst/>
        </p:spPr>
        <p:txBody>
          <a:bodyPr lIns="91429" tIns="45715" rIns="91429" bIns="45715" anchor="ctr">
            <a:spAutoFit/>
          </a:bodyPr>
          <a:lstStyle/>
          <a:p>
            <a:endParaRPr lang="ru-RU"/>
          </a:p>
        </p:txBody>
      </p:sp>
      <p:sp>
        <p:nvSpPr>
          <p:cNvPr id="16" name="Text Box 14"/>
          <p:cNvSpPr txBox="1">
            <a:spLocks noChangeArrowheads="1"/>
          </p:cNvSpPr>
          <p:nvPr/>
        </p:nvSpPr>
        <p:spPr bwMode="auto">
          <a:xfrm>
            <a:off x="9401176" y="1752601"/>
            <a:ext cx="1266825" cy="1323429"/>
          </a:xfrm>
          <a:prstGeom prst="rect">
            <a:avLst/>
          </a:prstGeom>
          <a:solidFill>
            <a:srgbClr val="FFFFFF"/>
          </a:solidFill>
          <a:ln w="9525">
            <a:noFill/>
            <a:miter lim="800000"/>
            <a:headEnd/>
            <a:tailEnd/>
          </a:ln>
          <a:effectLst/>
        </p:spPr>
        <p:txBody>
          <a:bodyPr lIns="91429" tIns="45715" rIns="91429" bIns="45715">
            <a:spAutoFit/>
          </a:bodyPr>
          <a:lstStyle/>
          <a:p>
            <a:pPr algn="just" eaLnBrk="0" hangingPunct="0">
              <a:spcBef>
                <a:spcPct val="50000"/>
              </a:spcBef>
            </a:pPr>
            <a:r>
              <a:rPr lang="en-US" sz="2000" b="1">
                <a:latin typeface="Arial" charset="0"/>
              </a:rPr>
              <a:t>Neutron bottom absorber</a:t>
            </a:r>
          </a:p>
        </p:txBody>
      </p:sp>
      <p:sp>
        <p:nvSpPr>
          <p:cNvPr id="17" name="Line 15"/>
          <p:cNvSpPr>
            <a:spLocks noChangeShapeType="1"/>
          </p:cNvSpPr>
          <p:nvPr/>
        </p:nvSpPr>
        <p:spPr bwMode="auto">
          <a:xfrm flipH="1">
            <a:off x="6026151" y="2286000"/>
            <a:ext cx="3446463" cy="0"/>
          </a:xfrm>
          <a:prstGeom prst="line">
            <a:avLst/>
          </a:prstGeom>
          <a:noFill/>
          <a:ln w="63500" cap="rnd">
            <a:solidFill>
              <a:schemeClr val="accent1"/>
            </a:solidFill>
            <a:prstDash val="sysDot"/>
            <a:round/>
            <a:headEnd/>
            <a:tailEnd type="triangle" w="med" len="med"/>
          </a:ln>
          <a:effectLst/>
        </p:spPr>
        <p:txBody>
          <a:bodyPr lIns="91429" tIns="45715" rIns="91429" bIns="45715" anchor="ctr">
            <a:spAutoFit/>
          </a:bodyPr>
          <a:lstStyle/>
          <a:p>
            <a:endParaRPr lang="ru-RU"/>
          </a:p>
        </p:txBody>
      </p:sp>
      <p:sp>
        <p:nvSpPr>
          <p:cNvPr id="18" name="Text Box 16"/>
          <p:cNvSpPr txBox="1">
            <a:spLocks noChangeArrowheads="1"/>
          </p:cNvSpPr>
          <p:nvPr/>
        </p:nvSpPr>
        <p:spPr bwMode="auto">
          <a:xfrm>
            <a:off x="9401176" y="3505201"/>
            <a:ext cx="1266825" cy="1006475"/>
          </a:xfrm>
          <a:prstGeom prst="rect">
            <a:avLst/>
          </a:prstGeom>
          <a:solidFill>
            <a:srgbClr val="FFFFFF"/>
          </a:solidFill>
          <a:ln w="9525">
            <a:noFill/>
            <a:miter lim="800000"/>
            <a:headEnd/>
            <a:tailEnd/>
          </a:ln>
          <a:effectLst/>
        </p:spPr>
        <p:txBody>
          <a:bodyPr lIns="91429" tIns="45715" rIns="91429" bIns="45715">
            <a:spAutoFit/>
          </a:bodyPr>
          <a:lstStyle/>
          <a:p>
            <a:pPr algn="ctr" eaLnBrk="0" hangingPunct="0">
              <a:spcBef>
                <a:spcPct val="50000"/>
              </a:spcBef>
            </a:pPr>
            <a:r>
              <a:rPr lang="en-US" sz="2000" b="1">
                <a:latin typeface="Arial" charset="0"/>
              </a:rPr>
              <a:t>External storage volume</a:t>
            </a:r>
          </a:p>
        </p:txBody>
      </p:sp>
      <p:sp>
        <p:nvSpPr>
          <p:cNvPr id="19" name="Line 17"/>
          <p:cNvSpPr>
            <a:spLocks noChangeShapeType="1"/>
          </p:cNvSpPr>
          <p:nvPr/>
        </p:nvSpPr>
        <p:spPr bwMode="auto">
          <a:xfrm flipH="1">
            <a:off x="7362825" y="4038600"/>
            <a:ext cx="2109788" cy="0"/>
          </a:xfrm>
          <a:prstGeom prst="line">
            <a:avLst/>
          </a:prstGeom>
          <a:noFill/>
          <a:ln w="63500" cap="rnd">
            <a:solidFill>
              <a:schemeClr val="accent1"/>
            </a:solidFill>
            <a:prstDash val="sysDot"/>
            <a:round/>
            <a:headEnd/>
            <a:tailEnd type="triangle" w="med" len="med"/>
          </a:ln>
          <a:effectLst/>
        </p:spPr>
        <p:txBody>
          <a:bodyPr lIns="91429" tIns="45715" rIns="91429" bIns="45715" anchor="ctr">
            <a:spAutoFit/>
          </a:bodyPr>
          <a:lstStyle/>
          <a:p>
            <a:endParaRPr lang="ru-RU"/>
          </a:p>
        </p:txBody>
      </p:sp>
      <p:sp>
        <p:nvSpPr>
          <p:cNvPr id="20" name="Номер слайда 19"/>
          <p:cNvSpPr>
            <a:spLocks noGrp="1"/>
          </p:cNvSpPr>
          <p:nvPr>
            <p:ph type="sldNum" sz="quarter" idx="12"/>
          </p:nvPr>
        </p:nvSpPr>
        <p:spPr/>
        <p:txBody>
          <a:bodyPr/>
          <a:lstStyle/>
          <a:p>
            <a:fld id="{1DE01969-94A4-40D7-99FB-CC04F57F5503}" type="slidenum">
              <a:rPr lang="ru-RU" smtClean="0"/>
              <a:pPr/>
              <a:t>79</a:t>
            </a:fld>
            <a:endParaRPr lang="ru-RU" dirty="0"/>
          </a:p>
        </p:txBody>
      </p:sp>
    </p:spTree>
    <p:extLst>
      <p:ext uri="{BB962C8B-B14F-4D97-AF65-F5344CB8AC3E}">
        <p14:creationId xmlns:p14="http://schemas.microsoft.com/office/powerpoint/2010/main" val="2425193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5051" y="365125"/>
            <a:ext cx="10981898" cy="540729"/>
          </a:xfrm>
        </p:spPr>
        <p:txBody>
          <a:bodyPr>
            <a:normAutofit fontScale="90000"/>
          </a:bodyPr>
          <a:lstStyle/>
          <a:p>
            <a:r>
              <a:rPr lang="en-US" dirty="0"/>
              <a:t>Spallation/</a:t>
            </a:r>
            <a:r>
              <a:rPr lang="ru-RU" dirty="0"/>
              <a:t>расщепления</a:t>
            </a:r>
            <a:r>
              <a:rPr lang="en-US" dirty="0"/>
              <a:t>/</a:t>
            </a:r>
            <a:r>
              <a:rPr lang="ru-RU" dirty="0" err="1"/>
              <a:t>распадные</a:t>
            </a:r>
            <a:r>
              <a:rPr lang="ru-RU" dirty="0"/>
              <a:t> источники </a:t>
            </a:r>
            <a:r>
              <a:rPr lang="ru-RU" dirty="0" smtClean="0"/>
              <a:t>нейтронов</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862" y="1043386"/>
            <a:ext cx="8780914" cy="5312964"/>
          </a:xfrm>
          <a:prstGeom prst="rect">
            <a:avLst/>
          </a:prstGeom>
        </p:spPr>
      </p:pic>
      <p:sp>
        <p:nvSpPr>
          <p:cNvPr id="3" name="Номер слайда 2"/>
          <p:cNvSpPr>
            <a:spLocks noGrp="1"/>
          </p:cNvSpPr>
          <p:nvPr>
            <p:ph type="sldNum" sz="quarter" idx="12"/>
          </p:nvPr>
        </p:nvSpPr>
        <p:spPr/>
        <p:txBody>
          <a:bodyPr/>
          <a:lstStyle/>
          <a:p>
            <a:fld id="{1DE01969-94A4-40D7-99FB-CC04F57F5503}" type="slidenum">
              <a:rPr lang="ru-RU" smtClean="0"/>
              <a:pPr/>
              <a:t>8</a:t>
            </a:fld>
            <a:endParaRPr lang="ru-RU" dirty="0"/>
          </a:p>
        </p:txBody>
      </p:sp>
    </p:spTree>
    <p:extLst>
      <p:ext uri="{BB962C8B-B14F-4D97-AF65-F5344CB8AC3E}">
        <p14:creationId xmlns:p14="http://schemas.microsoft.com/office/powerpoint/2010/main" val="7359623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Большой Гравитационный Спектрометр</a:t>
            </a:r>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4" descr="DSC00323"/>
          <p:cNvPicPr>
            <a:picLocks noChangeAspect="1" noChangeArrowheads="1"/>
          </p:cNvPicPr>
          <p:nvPr/>
        </p:nvPicPr>
        <p:blipFill>
          <a:blip r:embed="rId2" cstate="print"/>
          <a:srcRect/>
          <a:stretch>
            <a:fillRect/>
          </a:stretch>
        </p:blipFill>
        <p:spPr bwMode="auto">
          <a:xfrm>
            <a:off x="4152512" y="1119116"/>
            <a:ext cx="3626057" cy="5237234"/>
          </a:xfrm>
          <a:prstGeom prst="rect">
            <a:avLst/>
          </a:prstGeom>
          <a:noFill/>
        </p:spPr>
      </p:pic>
      <p:sp>
        <p:nvSpPr>
          <p:cNvPr id="8" name="Text Box 6"/>
          <p:cNvSpPr txBox="1">
            <a:spLocks noChangeArrowheads="1"/>
          </p:cNvSpPr>
          <p:nvPr/>
        </p:nvSpPr>
        <p:spPr bwMode="auto">
          <a:xfrm>
            <a:off x="7808392" y="2286001"/>
            <a:ext cx="2532062" cy="1006475"/>
          </a:xfrm>
          <a:prstGeom prst="rect">
            <a:avLst/>
          </a:prstGeom>
          <a:solidFill>
            <a:srgbClr val="FFFFFF"/>
          </a:solidFill>
          <a:ln w="9525">
            <a:noFill/>
            <a:miter lim="800000"/>
            <a:headEnd/>
            <a:tailEnd/>
          </a:ln>
          <a:effectLst/>
        </p:spPr>
        <p:txBody>
          <a:bodyPr lIns="91429" tIns="45715" rIns="91429" bIns="45715">
            <a:spAutoFit/>
          </a:bodyPr>
          <a:lstStyle/>
          <a:p>
            <a:pPr eaLnBrk="0" hangingPunct="0">
              <a:spcBef>
                <a:spcPct val="50000"/>
              </a:spcBef>
            </a:pPr>
            <a:r>
              <a:rPr lang="en-US" sz="2000" b="1">
                <a:latin typeface="Arial" charset="0"/>
              </a:rPr>
              <a:t>External storage volume is assembled </a:t>
            </a:r>
          </a:p>
        </p:txBody>
      </p:sp>
      <p:sp>
        <p:nvSpPr>
          <p:cNvPr id="9" name="Line 7"/>
          <p:cNvSpPr>
            <a:spLocks noChangeShapeType="1"/>
          </p:cNvSpPr>
          <p:nvPr/>
        </p:nvSpPr>
        <p:spPr bwMode="auto">
          <a:xfrm flipH="1">
            <a:off x="5557318" y="2667000"/>
            <a:ext cx="2251075" cy="152400"/>
          </a:xfrm>
          <a:prstGeom prst="line">
            <a:avLst/>
          </a:prstGeom>
          <a:noFill/>
          <a:ln w="63500" cap="rnd">
            <a:solidFill>
              <a:schemeClr val="accent1"/>
            </a:solidFill>
            <a:prstDash val="sysDot"/>
            <a:round/>
            <a:headEnd/>
            <a:tailEnd type="triangle" w="med" len="med"/>
          </a:ln>
          <a:effectLst/>
        </p:spPr>
        <p:txBody>
          <a:bodyPr lIns="91429" tIns="45715" rIns="91429" bIns="45715" anchor="ctr">
            <a:spAutoFit/>
          </a:bodyPr>
          <a:lstStyle/>
          <a:p>
            <a:endParaRPr lang="ru-RU"/>
          </a:p>
        </p:txBody>
      </p:sp>
      <p:sp>
        <p:nvSpPr>
          <p:cNvPr id="10" name="Номер слайда 9"/>
          <p:cNvSpPr>
            <a:spLocks noGrp="1"/>
          </p:cNvSpPr>
          <p:nvPr>
            <p:ph type="sldNum" sz="quarter" idx="12"/>
          </p:nvPr>
        </p:nvSpPr>
        <p:spPr/>
        <p:txBody>
          <a:bodyPr/>
          <a:lstStyle/>
          <a:p>
            <a:fld id="{1DE01969-94A4-40D7-99FB-CC04F57F5503}" type="slidenum">
              <a:rPr lang="ru-RU" smtClean="0"/>
              <a:pPr/>
              <a:t>80</a:t>
            </a:fld>
            <a:endParaRPr lang="ru-RU" dirty="0"/>
          </a:p>
        </p:txBody>
      </p:sp>
    </p:spTree>
    <p:extLst>
      <p:ext uri="{BB962C8B-B14F-4D97-AF65-F5344CB8AC3E}">
        <p14:creationId xmlns:p14="http://schemas.microsoft.com/office/powerpoint/2010/main" val="190914850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Большой Гравитационный Спектрометр</a:t>
            </a:r>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graphicFrame>
        <p:nvGraphicFramePr>
          <p:cNvPr id="7" name="Object 4"/>
          <p:cNvGraphicFramePr>
            <a:graphicFrameLocks noChangeAspect="1"/>
          </p:cNvGraphicFramePr>
          <p:nvPr>
            <p:extLst>
              <p:ext uri="{D42A27DB-BD31-4B8C-83A1-F6EECF244321}">
                <p14:modId xmlns:p14="http://schemas.microsoft.com/office/powerpoint/2010/main" val="2259275279"/>
              </p:ext>
            </p:extLst>
          </p:nvPr>
        </p:nvGraphicFramePr>
        <p:xfrm>
          <a:off x="2640155" y="1104175"/>
          <a:ext cx="6913278" cy="5168766"/>
        </p:xfrm>
        <a:graphic>
          <a:graphicData uri="http://schemas.openxmlformats.org/presentationml/2006/ole">
            <mc:AlternateContent xmlns:mc="http://schemas.openxmlformats.org/markup-compatibility/2006">
              <mc:Choice xmlns:v="urn:schemas-microsoft-com:vml" Requires="v">
                <p:oleObj spid="_x0000_s87047" name="Slide" r:id="rId3" imgW="5373360" imgH="4018680" progId="PowerPoint.Slide.8">
                  <p:embed/>
                </p:oleObj>
              </mc:Choice>
              <mc:Fallback>
                <p:oleObj name="Slide" r:id="rId3" imgW="5373360" imgH="4018680" progId="PowerPoint.Slide.8">
                  <p:embed/>
                  <p:pic>
                    <p:nvPicPr>
                      <p:cNvPr id="5939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155" y="1104175"/>
                        <a:ext cx="6913278" cy="5168766"/>
                      </a:xfrm>
                      <a:prstGeom prst="rect">
                        <a:avLst/>
                      </a:prstGeom>
                      <a:noFill/>
                      <a:ln>
                        <a:noFill/>
                      </a:ln>
                      <a:effectLst/>
                      <a:extLst/>
                    </p:spPr>
                  </p:pic>
                </p:oleObj>
              </mc:Fallback>
            </mc:AlternateContent>
          </a:graphicData>
        </a:graphic>
      </p:graphicFrame>
      <p:sp>
        <p:nvSpPr>
          <p:cNvPr id="8" name="Text Box 6"/>
          <p:cNvSpPr txBox="1">
            <a:spLocks noChangeArrowheads="1"/>
          </p:cNvSpPr>
          <p:nvPr/>
        </p:nvSpPr>
        <p:spPr bwMode="auto">
          <a:xfrm>
            <a:off x="1565276" y="2438401"/>
            <a:ext cx="1406525" cy="1616075"/>
          </a:xfrm>
          <a:prstGeom prst="rect">
            <a:avLst/>
          </a:prstGeom>
          <a:solidFill>
            <a:srgbClr val="FFFFFF"/>
          </a:solidFill>
          <a:ln w="9525">
            <a:noFill/>
            <a:miter lim="800000"/>
            <a:headEnd/>
            <a:tailEnd/>
          </a:ln>
          <a:effectLst/>
        </p:spPr>
        <p:txBody>
          <a:bodyPr lIns="0" tIns="45715" rIns="0" bIns="45715">
            <a:spAutoFit/>
          </a:bodyPr>
          <a:lstStyle/>
          <a:p>
            <a:pPr eaLnBrk="0" hangingPunct="0">
              <a:spcBef>
                <a:spcPct val="50000"/>
              </a:spcBef>
            </a:pPr>
            <a:r>
              <a:rPr lang="en-US" sz="2000" b="1" dirty="0">
                <a:latin typeface="Arial" charset="0"/>
              </a:rPr>
              <a:t>Titanium absorber with highly developed surface</a:t>
            </a:r>
          </a:p>
        </p:txBody>
      </p:sp>
      <p:sp>
        <p:nvSpPr>
          <p:cNvPr id="9" name="Line 7"/>
          <p:cNvSpPr>
            <a:spLocks noChangeShapeType="1"/>
          </p:cNvSpPr>
          <p:nvPr/>
        </p:nvSpPr>
        <p:spPr bwMode="auto">
          <a:xfrm>
            <a:off x="2790825" y="3124200"/>
            <a:ext cx="2882900" cy="0"/>
          </a:xfrm>
          <a:prstGeom prst="line">
            <a:avLst/>
          </a:prstGeom>
          <a:noFill/>
          <a:ln w="63500" cap="rnd">
            <a:solidFill>
              <a:schemeClr val="accent1"/>
            </a:solidFill>
            <a:prstDash val="sysDot"/>
            <a:round/>
            <a:headEnd/>
            <a:tailEnd type="triangle" w="med" len="med"/>
          </a:ln>
          <a:effectLst/>
        </p:spPr>
        <p:txBody>
          <a:bodyPr lIns="91429" tIns="45715" rIns="91429" bIns="45715" anchor="ctr">
            <a:spAutoFit/>
          </a:bodyPr>
          <a:lstStyle/>
          <a:p>
            <a:endParaRPr lang="ru-RU"/>
          </a:p>
        </p:txBody>
      </p:sp>
      <p:sp>
        <p:nvSpPr>
          <p:cNvPr id="10" name="Номер слайда 9"/>
          <p:cNvSpPr>
            <a:spLocks noGrp="1"/>
          </p:cNvSpPr>
          <p:nvPr>
            <p:ph type="sldNum" sz="quarter" idx="12"/>
          </p:nvPr>
        </p:nvSpPr>
        <p:spPr/>
        <p:txBody>
          <a:bodyPr/>
          <a:lstStyle/>
          <a:p>
            <a:fld id="{1DE01969-94A4-40D7-99FB-CC04F57F5503}" type="slidenum">
              <a:rPr lang="ru-RU" smtClean="0"/>
              <a:pPr/>
              <a:t>81</a:t>
            </a:fld>
            <a:endParaRPr lang="ru-RU" dirty="0"/>
          </a:p>
        </p:txBody>
      </p:sp>
    </p:spTree>
    <p:extLst>
      <p:ext uri="{BB962C8B-B14F-4D97-AF65-F5344CB8AC3E}">
        <p14:creationId xmlns:p14="http://schemas.microsoft.com/office/powerpoint/2010/main" val="5061452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Большой Гравитационный Спектрометр</a:t>
            </a:r>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4" descr="DSC00326"/>
          <p:cNvPicPr>
            <a:picLocks noChangeAspect="1" noChangeArrowheads="1"/>
          </p:cNvPicPr>
          <p:nvPr/>
        </p:nvPicPr>
        <p:blipFill>
          <a:blip r:embed="rId2" cstate="print"/>
          <a:srcRect/>
          <a:stretch>
            <a:fillRect/>
          </a:stretch>
        </p:blipFill>
        <p:spPr bwMode="auto">
          <a:xfrm>
            <a:off x="4349071" y="1107956"/>
            <a:ext cx="3493858" cy="5046292"/>
          </a:xfrm>
          <a:prstGeom prst="rect">
            <a:avLst/>
          </a:prstGeom>
          <a:noFill/>
        </p:spPr>
      </p:pic>
      <p:sp>
        <p:nvSpPr>
          <p:cNvPr id="8" name="Text Box 6"/>
          <p:cNvSpPr txBox="1">
            <a:spLocks noChangeArrowheads="1"/>
          </p:cNvSpPr>
          <p:nvPr/>
        </p:nvSpPr>
        <p:spPr bwMode="auto">
          <a:xfrm>
            <a:off x="6940550" y="1295401"/>
            <a:ext cx="3727450" cy="1311275"/>
          </a:xfrm>
          <a:prstGeom prst="rect">
            <a:avLst/>
          </a:prstGeom>
          <a:solidFill>
            <a:srgbClr val="FFFFFF"/>
          </a:solidFill>
          <a:ln w="9525">
            <a:noFill/>
            <a:miter lim="800000"/>
            <a:headEnd/>
            <a:tailEnd/>
          </a:ln>
          <a:effectLst/>
        </p:spPr>
        <p:txBody>
          <a:bodyPr lIns="91429" tIns="45715" rIns="91429" bIns="45715">
            <a:spAutoFit/>
          </a:bodyPr>
          <a:lstStyle/>
          <a:p>
            <a:pPr eaLnBrk="0" hangingPunct="0">
              <a:spcBef>
                <a:spcPct val="50000"/>
              </a:spcBef>
            </a:pPr>
            <a:r>
              <a:rPr lang="en-US" sz="2000" b="1">
                <a:latin typeface="Arial" charset="0"/>
              </a:rPr>
              <a:t>Multi-layer thermal screen is installed in order to allow for measurements of temperature dependencies</a:t>
            </a:r>
          </a:p>
        </p:txBody>
      </p:sp>
      <p:sp>
        <p:nvSpPr>
          <p:cNvPr id="9" name="Line 7"/>
          <p:cNvSpPr>
            <a:spLocks noChangeShapeType="1"/>
          </p:cNvSpPr>
          <p:nvPr/>
        </p:nvSpPr>
        <p:spPr bwMode="auto">
          <a:xfrm flipH="1">
            <a:off x="6026150" y="2057400"/>
            <a:ext cx="984250" cy="685800"/>
          </a:xfrm>
          <a:prstGeom prst="line">
            <a:avLst/>
          </a:prstGeom>
          <a:noFill/>
          <a:ln w="63500" cap="rnd">
            <a:solidFill>
              <a:schemeClr val="accent1"/>
            </a:solidFill>
            <a:prstDash val="sysDot"/>
            <a:round/>
            <a:headEnd/>
            <a:tailEnd type="triangle" w="med" len="med"/>
          </a:ln>
          <a:effectLst/>
        </p:spPr>
        <p:txBody>
          <a:bodyPr lIns="91429" tIns="45715" rIns="91429" bIns="45715" anchor="ctr">
            <a:spAutoFit/>
          </a:bodyPr>
          <a:lstStyle/>
          <a:p>
            <a:endParaRPr lang="ru-RU"/>
          </a:p>
        </p:txBody>
      </p:sp>
      <p:sp>
        <p:nvSpPr>
          <p:cNvPr id="10" name="Номер слайда 9"/>
          <p:cNvSpPr>
            <a:spLocks noGrp="1"/>
          </p:cNvSpPr>
          <p:nvPr>
            <p:ph type="sldNum" sz="quarter" idx="12"/>
          </p:nvPr>
        </p:nvSpPr>
        <p:spPr/>
        <p:txBody>
          <a:bodyPr/>
          <a:lstStyle/>
          <a:p>
            <a:fld id="{1DE01969-94A4-40D7-99FB-CC04F57F5503}" type="slidenum">
              <a:rPr lang="ru-RU" smtClean="0"/>
              <a:pPr/>
              <a:t>82</a:t>
            </a:fld>
            <a:endParaRPr lang="ru-RU" dirty="0"/>
          </a:p>
        </p:txBody>
      </p:sp>
    </p:spTree>
    <p:extLst>
      <p:ext uri="{BB962C8B-B14F-4D97-AF65-F5344CB8AC3E}">
        <p14:creationId xmlns:p14="http://schemas.microsoft.com/office/powerpoint/2010/main" val="6040036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Большой Гравитационный Спектрометр</a:t>
            </a:r>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10" name="Picture 4" descr="DSC00330"/>
          <p:cNvPicPr>
            <a:picLocks noChangeAspect="1" noChangeArrowheads="1"/>
          </p:cNvPicPr>
          <p:nvPr/>
        </p:nvPicPr>
        <p:blipFill>
          <a:blip r:embed="rId2" cstate="print"/>
          <a:srcRect/>
          <a:stretch>
            <a:fillRect/>
          </a:stretch>
        </p:blipFill>
        <p:spPr bwMode="auto">
          <a:xfrm>
            <a:off x="4276081" y="1045114"/>
            <a:ext cx="3677294" cy="5311236"/>
          </a:xfrm>
          <a:prstGeom prst="rect">
            <a:avLst/>
          </a:prstGeom>
          <a:noFill/>
        </p:spPr>
      </p:pic>
      <p:sp>
        <p:nvSpPr>
          <p:cNvPr id="11" name="Text Box 6"/>
          <p:cNvSpPr txBox="1">
            <a:spLocks noChangeArrowheads="1"/>
          </p:cNvSpPr>
          <p:nvPr/>
        </p:nvSpPr>
        <p:spPr bwMode="auto">
          <a:xfrm>
            <a:off x="2184400" y="1676401"/>
            <a:ext cx="1266825" cy="701675"/>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r>
              <a:rPr lang="en-US" sz="2000" b="1">
                <a:latin typeface="Arial" charset="0"/>
              </a:rPr>
              <a:t>Vacuum chamber</a:t>
            </a:r>
          </a:p>
        </p:txBody>
      </p:sp>
      <p:sp>
        <p:nvSpPr>
          <p:cNvPr id="12" name="Line 7"/>
          <p:cNvSpPr>
            <a:spLocks noChangeShapeType="1"/>
          </p:cNvSpPr>
          <p:nvPr/>
        </p:nvSpPr>
        <p:spPr bwMode="auto">
          <a:xfrm>
            <a:off x="3309936" y="2057400"/>
            <a:ext cx="1970088" cy="0"/>
          </a:xfrm>
          <a:prstGeom prst="line">
            <a:avLst/>
          </a:prstGeom>
          <a:noFill/>
          <a:ln w="63500" cap="rnd">
            <a:solidFill>
              <a:schemeClr val="accent1"/>
            </a:solidFill>
            <a:prstDash val="sysDot"/>
            <a:round/>
            <a:headEnd/>
            <a:tailEnd type="triangle" w="med" len="med"/>
          </a:ln>
          <a:effectLst/>
        </p:spPr>
        <p:txBody>
          <a:bodyPr lIns="91429" tIns="45715" rIns="91429" bIns="45715" anchor="ctr">
            <a:spAutoFit/>
          </a:bodyPr>
          <a:lstStyle/>
          <a:p>
            <a:endParaRPr lang="ru-RU"/>
          </a:p>
        </p:txBody>
      </p:sp>
      <p:sp>
        <p:nvSpPr>
          <p:cNvPr id="3" name="Номер слайда 2"/>
          <p:cNvSpPr>
            <a:spLocks noGrp="1"/>
          </p:cNvSpPr>
          <p:nvPr>
            <p:ph type="sldNum" sz="quarter" idx="12"/>
          </p:nvPr>
        </p:nvSpPr>
        <p:spPr/>
        <p:txBody>
          <a:bodyPr/>
          <a:lstStyle/>
          <a:p>
            <a:fld id="{1DE01969-94A4-40D7-99FB-CC04F57F5503}" type="slidenum">
              <a:rPr lang="ru-RU" smtClean="0"/>
              <a:pPr/>
              <a:t>83</a:t>
            </a:fld>
            <a:endParaRPr lang="ru-RU" dirty="0"/>
          </a:p>
        </p:txBody>
      </p:sp>
    </p:spTree>
    <p:extLst>
      <p:ext uri="{BB962C8B-B14F-4D97-AF65-F5344CB8AC3E}">
        <p14:creationId xmlns:p14="http://schemas.microsoft.com/office/powerpoint/2010/main" val="24848576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Спектрометр в собранном виде</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4" descr="DSC01000"/>
          <p:cNvPicPr>
            <a:picLocks noChangeAspect="1" noChangeArrowheads="1"/>
          </p:cNvPicPr>
          <p:nvPr/>
        </p:nvPicPr>
        <p:blipFill>
          <a:blip r:embed="rId2" cstate="print"/>
          <a:srcRect/>
          <a:stretch>
            <a:fillRect/>
          </a:stretch>
        </p:blipFill>
        <p:spPr bwMode="auto">
          <a:xfrm>
            <a:off x="4258101" y="1111012"/>
            <a:ext cx="3584828" cy="5177683"/>
          </a:xfrm>
          <a:prstGeom prst="rect">
            <a:avLst/>
          </a:prstGeom>
          <a:noFill/>
        </p:spPr>
      </p:pic>
      <p:sp>
        <p:nvSpPr>
          <p:cNvPr id="9" name="Text Box 7"/>
          <p:cNvSpPr txBox="1">
            <a:spLocks noChangeArrowheads="1"/>
          </p:cNvSpPr>
          <p:nvPr/>
        </p:nvSpPr>
        <p:spPr bwMode="auto">
          <a:xfrm>
            <a:off x="8980489" y="1242403"/>
            <a:ext cx="1687512" cy="1015653"/>
          </a:xfrm>
          <a:prstGeom prst="rect">
            <a:avLst/>
          </a:prstGeom>
          <a:noFill/>
          <a:ln w="9525">
            <a:noFill/>
            <a:miter lim="800000"/>
            <a:headEnd/>
            <a:tailEnd/>
          </a:ln>
          <a:effectLst/>
        </p:spPr>
        <p:txBody>
          <a:bodyPr lIns="91429" tIns="45715" rIns="91429" bIns="45715">
            <a:spAutoFit/>
          </a:bodyPr>
          <a:lstStyle/>
          <a:p>
            <a:pPr algn="ctr" eaLnBrk="0" hangingPunct="0">
              <a:spcBef>
                <a:spcPct val="50000"/>
              </a:spcBef>
            </a:pPr>
            <a:r>
              <a:rPr lang="en-US" sz="2000" b="1" dirty="0">
                <a:latin typeface="Arial" charset="0"/>
              </a:rPr>
              <a:t>Movement of the absorber</a:t>
            </a:r>
          </a:p>
        </p:txBody>
      </p:sp>
      <p:sp>
        <p:nvSpPr>
          <p:cNvPr id="10" name="Line 8"/>
          <p:cNvSpPr>
            <a:spLocks noChangeShapeType="1"/>
          </p:cNvSpPr>
          <p:nvPr/>
        </p:nvSpPr>
        <p:spPr bwMode="auto">
          <a:xfrm flipH="1">
            <a:off x="6729415" y="1547202"/>
            <a:ext cx="2320925" cy="0"/>
          </a:xfrm>
          <a:prstGeom prst="line">
            <a:avLst/>
          </a:prstGeom>
          <a:noFill/>
          <a:ln w="63500" cap="rnd">
            <a:solidFill>
              <a:schemeClr val="accent1"/>
            </a:solidFill>
            <a:prstDash val="sysDot"/>
            <a:round/>
            <a:headEnd/>
            <a:tailEnd type="triangle" w="med" len="med"/>
          </a:ln>
          <a:effectLst/>
        </p:spPr>
        <p:txBody>
          <a:bodyPr lIns="91429" tIns="45715" rIns="91429" bIns="45715" anchor="ctr">
            <a:spAutoFit/>
          </a:bodyPr>
          <a:lstStyle/>
          <a:p>
            <a:endParaRPr lang="ru-RU"/>
          </a:p>
        </p:txBody>
      </p:sp>
      <p:sp>
        <p:nvSpPr>
          <p:cNvPr id="11" name="Text Box 9"/>
          <p:cNvSpPr txBox="1">
            <a:spLocks noChangeArrowheads="1"/>
          </p:cNvSpPr>
          <p:nvPr/>
        </p:nvSpPr>
        <p:spPr bwMode="auto">
          <a:xfrm>
            <a:off x="8439829" y="5363316"/>
            <a:ext cx="2109787" cy="1015653"/>
          </a:xfrm>
          <a:prstGeom prst="rect">
            <a:avLst/>
          </a:prstGeom>
          <a:noFill/>
          <a:ln w="9525">
            <a:noFill/>
            <a:miter lim="800000"/>
            <a:headEnd/>
            <a:tailEnd/>
          </a:ln>
          <a:effectLst/>
        </p:spPr>
        <p:txBody>
          <a:bodyPr lIns="91429" tIns="45715" rIns="91429" bIns="45715">
            <a:spAutoFit/>
          </a:bodyPr>
          <a:lstStyle/>
          <a:p>
            <a:pPr algn="ctr" eaLnBrk="0" hangingPunct="0">
              <a:spcBef>
                <a:spcPct val="50000"/>
              </a:spcBef>
            </a:pPr>
            <a:r>
              <a:rPr lang="en-US" sz="2000" b="1" dirty="0">
                <a:latin typeface="Arial" charset="0"/>
              </a:rPr>
              <a:t>Access to the sample changer</a:t>
            </a:r>
          </a:p>
        </p:txBody>
      </p:sp>
      <p:sp>
        <p:nvSpPr>
          <p:cNvPr id="12" name="Line 10"/>
          <p:cNvSpPr>
            <a:spLocks noChangeShapeType="1"/>
          </p:cNvSpPr>
          <p:nvPr/>
        </p:nvSpPr>
        <p:spPr bwMode="auto">
          <a:xfrm flipH="1">
            <a:off x="6539590" y="5744315"/>
            <a:ext cx="2039938" cy="0"/>
          </a:xfrm>
          <a:prstGeom prst="line">
            <a:avLst/>
          </a:prstGeom>
          <a:noFill/>
          <a:ln w="63500" cap="rnd">
            <a:solidFill>
              <a:schemeClr val="accent1"/>
            </a:solidFill>
            <a:prstDash val="sysDot"/>
            <a:round/>
            <a:headEnd/>
            <a:tailEnd type="triangle" w="med" len="med"/>
          </a:ln>
          <a:effectLst/>
        </p:spPr>
        <p:txBody>
          <a:bodyPr lIns="91429" tIns="45715" rIns="91429" bIns="45715" anchor="ctr">
            <a:spAutoFit/>
          </a:bodyPr>
          <a:lstStyle/>
          <a:p>
            <a:endParaRPr lang="ru-RU"/>
          </a:p>
        </p:txBody>
      </p:sp>
      <p:sp>
        <p:nvSpPr>
          <p:cNvPr id="13" name="Номер слайда 12"/>
          <p:cNvSpPr>
            <a:spLocks noGrp="1"/>
          </p:cNvSpPr>
          <p:nvPr>
            <p:ph type="sldNum" sz="quarter" idx="12"/>
          </p:nvPr>
        </p:nvSpPr>
        <p:spPr/>
        <p:txBody>
          <a:bodyPr/>
          <a:lstStyle/>
          <a:p>
            <a:fld id="{1DE01969-94A4-40D7-99FB-CC04F57F5503}" type="slidenum">
              <a:rPr lang="ru-RU" smtClean="0"/>
              <a:pPr/>
              <a:t>84</a:t>
            </a:fld>
            <a:endParaRPr lang="ru-RU" dirty="0"/>
          </a:p>
        </p:txBody>
      </p:sp>
    </p:spTree>
    <p:extLst>
      <p:ext uri="{BB962C8B-B14F-4D97-AF65-F5344CB8AC3E}">
        <p14:creationId xmlns:p14="http://schemas.microsoft.com/office/powerpoint/2010/main" val="26726795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Большой Гравитационный Спектрометр</a:t>
            </a:r>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4" descr="DSC00997"/>
          <p:cNvPicPr>
            <a:picLocks noChangeAspect="1" noChangeArrowheads="1"/>
          </p:cNvPicPr>
          <p:nvPr/>
        </p:nvPicPr>
        <p:blipFill>
          <a:blip r:embed="rId2" cstate="print"/>
          <a:srcRect/>
          <a:stretch>
            <a:fillRect/>
          </a:stretch>
        </p:blipFill>
        <p:spPr bwMode="auto">
          <a:xfrm>
            <a:off x="2865227" y="1037230"/>
            <a:ext cx="6545473" cy="5319120"/>
          </a:xfrm>
          <a:prstGeom prst="rect">
            <a:avLst/>
          </a:prstGeom>
          <a:noFill/>
        </p:spPr>
      </p:pic>
      <p:sp>
        <p:nvSpPr>
          <p:cNvPr id="8" name="Text Box 6"/>
          <p:cNvSpPr txBox="1">
            <a:spLocks noChangeArrowheads="1"/>
          </p:cNvSpPr>
          <p:nvPr/>
        </p:nvSpPr>
        <p:spPr bwMode="auto">
          <a:xfrm>
            <a:off x="8810875" y="1037230"/>
            <a:ext cx="2109788" cy="1311275"/>
          </a:xfrm>
          <a:prstGeom prst="rect">
            <a:avLst/>
          </a:prstGeom>
          <a:solidFill>
            <a:srgbClr val="FFFFFF"/>
          </a:solidFill>
          <a:ln w="9525">
            <a:noFill/>
            <a:miter lim="800000"/>
            <a:headEnd/>
            <a:tailEnd/>
          </a:ln>
          <a:effectLst/>
        </p:spPr>
        <p:txBody>
          <a:bodyPr lIns="0" tIns="45715" rIns="0" bIns="45715">
            <a:spAutoFit/>
          </a:bodyPr>
          <a:lstStyle/>
          <a:p>
            <a:pPr eaLnBrk="0" hangingPunct="0">
              <a:spcBef>
                <a:spcPct val="50000"/>
              </a:spcBef>
            </a:pPr>
            <a:r>
              <a:rPr lang="en-US" sz="2000" b="1" dirty="0">
                <a:latin typeface="Arial" charset="0"/>
              </a:rPr>
              <a:t>Access to the sample changer, when the setup is assembled</a:t>
            </a:r>
          </a:p>
        </p:txBody>
      </p:sp>
      <p:sp>
        <p:nvSpPr>
          <p:cNvPr id="9" name="Номер слайда 8"/>
          <p:cNvSpPr>
            <a:spLocks noGrp="1"/>
          </p:cNvSpPr>
          <p:nvPr>
            <p:ph type="sldNum" sz="quarter" idx="12"/>
          </p:nvPr>
        </p:nvSpPr>
        <p:spPr/>
        <p:txBody>
          <a:bodyPr/>
          <a:lstStyle/>
          <a:p>
            <a:fld id="{1DE01969-94A4-40D7-99FB-CC04F57F5503}" type="slidenum">
              <a:rPr lang="ru-RU" smtClean="0"/>
              <a:pPr/>
              <a:t>85</a:t>
            </a:fld>
            <a:endParaRPr lang="ru-RU" dirty="0"/>
          </a:p>
        </p:txBody>
      </p:sp>
    </p:spTree>
    <p:extLst>
      <p:ext uri="{BB962C8B-B14F-4D97-AF65-F5344CB8AC3E}">
        <p14:creationId xmlns:p14="http://schemas.microsoft.com/office/powerpoint/2010/main" val="242617324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Большой Гравитационный Спектрометр</a:t>
            </a:r>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4" descr="DSC00996"/>
          <p:cNvPicPr>
            <a:picLocks noChangeAspect="1" noChangeArrowheads="1"/>
          </p:cNvPicPr>
          <p:nvPr/>
        </p:nvPicPr>
        <p:blipFill>
          <a:blip r:embed="rId2" cstate="print"/>
          <a:srcRect/>
          <a:stretch>
            <a:fillRect/>
          </a:stretch>
        </p:blipFill>
        <p:spPr bwMode="auto">
          <a:xfrm>
            <a:off x="4349070" y="1107956"/>
            <a:ext cx="3552983" cy="5131688"/>
          </a:xfrm>
          <a:prstGeom prst="rect">
            <a:avLst/>
          </a:prstGeom>
          <a:noFill/>
        </p:spPr>
      </p:pic>
      <p:sp>
        <p:nvSpPr>
          <p:cNvPr id="8" name="Text Box 6"/>
          <p:cNvSpPr txBox="1">
            <a:spLocks noChangeArrowheads="1"/>
          </p:cNvSpPr>
          <p:nvPr/>
        </p:nvSpPr>
        <p:spPr bwMode="auto">
          <a:xfrm>
            <a:off x="7902053" y="2793243"/>
            <a:ext cx="1828800" cy="701675"/>
          </a:xfrm>
          <a:prstGeom prst="rect">
            <a:avLst/>
          </a:prstGeom>
          <a:noFill/>
          <a:ln w="9525">
            <a:noFill/>
            <a:miter lim="800000"/>
            <a:headEnd/>
            <a:tailEnd/>
          </a:ln>
          <a:effectLst/>
        </p:spPr>
        <p:txBody>
          <a:bodyPr lIns="91429" tIns="45715" rIns="91429" bIns="45715">
            <a:spAutoFit/>
          </a:bodyPr>
          <a:lstStyle/>
          <a:p>
            <a:pPr algn="ctr" eaLnBrk="0" hangingPunct="0">
              <a:spcBef>
                <a:spcPct val="50000"/>
              </a:spcBef>
            </a:pPr>
            <a:r>
              <a:rPr lang="en-US" sz="2000" b="1" dirty="0">
                <a:latin typeface="Arial" charset="0"/>
              </a:rPr>
              <a:t>Change of the sample</a:t>
            </a:r>
          </a:p>
        </p:txBody>
      </p:sp>
      <p:sp>
        <p:nvSpPr>
          <p:cNvPr id="9" name="Номер слайда 8"/>
          <p:cNvSpPr>
            <a:spLocks noGrp="1"/>
          </p:cNvSpPr>
          <p:nvPr>
            <p:ph type="sldNum" sz="quarter" idx="12"/>
          </p:nvPr>
        </p:nvSpPr>
        <p:spPr/>
        <p:txBody>
          <a:bodyPr/>
          <a:lstStyle/>
          <a:p>
            <a:fld id="{1DE01969-94A4-40D7-99FB-CC04F57F5503}" type="slidenum">
              <a:rPr lang="ru-RU" smtClean="0"/>
              <a:pPr/>
              <a:t>86</a:t>
            </a:fld>
            <a:endParaRPr lang="ru-RU" dirty="0"/>
          </a:p>
        </p:txBody>
      </p:sp>
    </p:spTree>
    <p:extLst>
      <p:ext uri="{BB962C8B-B14F-4D97-AF65-F5344CB8AC3E}">
        <p14:creationId xmlns:p14="http://schemas.microsoft.com/office/powerpoint/2010/main" val="266356128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Временная диаграмма </a:t>
            </a:r>
            <a:r>
              <a:rPr lang="ru-RU" dirty="0" smtClean="0"/>
              <a:t>измерений</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5" descr="Timedependence"/>
          <p:cNvPicPr>
            <a:picLocks noChangeAspect="1" noChangeArrowheads="1"/>
          </p:cNvPicPr>
          <p:nvPr/>
        </p:nvPicPr>
        <p:blipFill>
          <a:blip r:embed="rId3" cstate="print"/>
          <a:srcRect/>
          <a:stretch>
            <a:fillRect/>
          </a:stretch>
        </p:blipFill>
        <p:spPr bwMode="auto">
          <a:xfrm>
            <a:off x="661143" y="772864"/>
            <a:ext cx="4633061" cy="4248472"/>
          </a:xfrm>
          <a:prstGeom prst="rect">
            <a:avLst/>
          </a:prstGeom>
          <a:noFill/>
        </p:spPr>
      </p:pic>
      <p:pic>
        <p:nvPicPr>
          <p:cNvPr id="8" name="Picture 5" descr="DetMon"/>
          <p:cNvPicPr>
            <a:picLocks noChangeAspect="1" noChangeArrowheads="1"/>
          </p:cNvPicPr>
          <p:nvPr/>
        </p:nvPicPr>
        <p:blipFill>
          <a:blip r:embed="rId4" cstate="print"/>
          <a:srcRect/>
          <a:stretch>
            <a:fillRect/>
          </a:stretch>
        </p:blipFill>
        <p:spPr bwMode="auto">
          <a:xfrm>
            <a:off x="5664691" y="728644"/>
            <a:ext cx="5039082" cy="4323762"/>
          </a:xfrm>
          <a:prstGeom prst="rect">
            <a:avLst/>
          </a:prstGeom>
          <a:noFill/>
        </p:spPr>
      </p:pic>
      <p:graphicFrame>
        <p:nvGraphicFramePr>
          <p:cNvPr id="9" name="Object 1"/>
          <p:cNvGraphicFramePr>
            <a:graphicFrameLocks noChangeAspect="1"/>
          </p:cNvGraphicFramePr>
          <p:nvPr>
            <p:extLst>
              <p:ext uri="{D42A27DB-BD31-4B8C-83A1-F6EECF244321}">
                <p14:modId xmlns:p14="http://schemas.microsoft.com/office/powerpoint/2010/main" val="3747373544"/>
              </p:ext>
            </p:extLst>
          </p:nvPr>
        </p:nvGraphicFramePr>
        <p:xfrm>
          <a:off x="4223792" y="4572000"/>
          <a:ext cx="3016705" cy="2110996"/>
        </p:xfrm>
        <a:graphic>
          <a:graphicData uri="http://schemas.openxmlformats.org/presentationml/2006/ole">
            <mc:AlternateContent xmlns:mc="http://schemas.openxmlformats.org/markup-compatibility/2006">
              <mc:Choice xmlns:v="urn:schemas-microsoft-com:vml" Requires="v">
                <p:oleObj spid="_x0000_s88071" name="Graph" r:id="rId5" imgW="4150157" imgH="2895600" progId="Origin50.Graph">
                  <p:embed/>
                </p:oleObj>
              </mc:Choice>
              <mc:Fallback>
                <p:oleObj name="Graph" r:id="rId5" imgW="4150157" imgH="2895600" progId="Origin50.Graph">
                  <p:embed/>
                  <p:pic>
                    <p:nvPicPr>
                      <p:cNvPr id="249857"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3792" y="4572000"/>
                        <a:ext cx="3016705" cy="2110996"/>
                      </a:xfrm>
                      <a:prstGeom prst="rect">
                        <a:avLst/>
                      </a:prstGeom>
                      <a:noFill/>
                      <a:extLst/>
                    </p:spPr>
                  </p:pic>
                </p:oleObj>
              </mc:Fallback>
            </mc:AlternateContent>
          </a:graphicData>
        </a:graphic>
      </p:graphicFrame>
      <p:sp>
        <p:nvSpPr>
          <p:cNvPr id="10" name="TextBox 9"/>
          <p:cNvSpPr txBox="1"/>
          <p:nvPr/>
        </p:nvSpPr>
        <p:spPr>
          <a:xfrm>
            <a:off x="7824192" y="5949280"/>
            <a:ext cx="942950" cy="369332"/>
          </a:xfrm>
          <a:prstGeom prst="rect">
            <a:avLst/>
          </a:prstGeom>
          <a:noFill/>
        </p:spPr>
        <p:txBody>
          <a:bodyPr wrap="none" rtlCol="0">
            <a:spAutoFit/>
          </a:bodyPr>
          <a:lstStyle/>
          <a:p>
            <a:r>
              <a:rPr lang="en-US" dirty="0" err="1"/>
              <a:t>Fomblin</a:t>
            </a:r>
            <a:endParaRPr lang="ru-RU" dirty="0"/>
          </a:p>
        </p:txBody>
      </p:sp>
      <p:pic>
        <p:nvPicPr>
          <p:cNvPr id="11" name="Рисунок 10" descr="IMG_7856"/>
          <p:cNvPicPr/>
          <p:nvPr/>
        </p:nvPicPr>
        <p:blipFill>
          <a:blip r:embed="rId7" cstate="print"/>
          <a:srcRect/>
          <a:stretch>
            <a:fillRect/>
          </a:stretch>
        </p:blipFill>
        <p:spPr bwMode="auto">
          <a:xfrm>
            <a:off x="8827651" y="4824719"/>
            <a:ext cx="1876122" cy="1398662"/>
          </a:xfrm>
          <a:prstGeom prst="rect">
            <a:avLst/>
          </a:prstGeom>
          <a:noFill/>
        </p:spPr>
      </p:pic>
      <p:pic>
        <p:nvPicPr>
          <p:cNvPr id="12" name="Picture 4" descr="DSC01004"/>
          <p:cNvPicPr>
            <a:picLocks noChangeAspect="1" noChangeArrowheads="1"/>
          </p:cNvPicPr>
          <p:nvPr/>
        </p:nvPicPr>
        <p:blipFill>
          <a:blip r:embed="rId8" cstate="print"/>
          <a:srcRect/>
          <a:stretch>
            <a:fillRect/>
          </a:stretch>
        </p:blipFill>
        <p:spPr bwMode="auto">
          <a:xfrm>
            <a:off x="1068444" y="4599001"/>
            <a:ext cx="1115956" cy="906810"/>
          </a:xfrm>
          <a:prstGeom prst="rect">
            <a:avLst/>
          </a:prstGeom>
          <a:noFill/>
        </p:spPr>
      </p:pic>
      <p:pic>
        <p:nvPicPr>
          <p:cNvPr id="13" name="Рисунок 12" descr="IMG_7896"/>
          <p:cNvPicPr/>
          <p:nvPr/>
        </p:nvPicPr>
        <p:blipFill>
          <a:blip r:embed="rId9" cstate="print"/>
          <a:srcRect/>
          <a:stretch>
            <a:fillRect/>
          </a:stretch>
        </p:blipFill>
        <p:spPr bwMode="auto">
          <a:xfrm>
            <a:off x="10222344" y="1069729"/>
            <a:ext cx="1131456" cy="976194"/>
          </a:xfrm>
          <a:prstGeom prst="rect">
            <a:avLst/>
          </a:prstGeom>
          <a:noFill/>
          <a:ln w="9525">
            <a:noFill/>
            <a:miter lim="800000"/>
            <a:headEnd/>
            <a:tailEnd/>
          </a:ln>
        </p:spPr>
      </p:pic>
      <p:sp>
        <p:nvSpPr>
          <p:cNvPr id="14" name="Номер слайда 13"/>
          <p:cNvSpPr>
            <a:spLocks noGrp="1"/>
          </p:cNvSpPr>
          <p:nvPr>
            <p:ph type="sldNum" sz="quarter" idx="12"/>
          </p:nvPr>
        </p:nvSpPr>
        <p:spPr/>
        <p:txBody>
          <a:bodyPr/>
          <a:lstStyle/>
          <a:p>
            <a:fld id="{1DE01969-94A4-40D7-99FB-CC04F57F5503}" type="slidenum">
              <a:rPr lang="ru-RU" smtClean="0"/>
              <a:pPr/>
              <a:t>87</a:t>
            </a:fld>
            <a:endParaRPr lang="ru-RU" dirty="0"/>
          </a:p>
        </p:txBody>
      </p:sp>
    </p:spTree>
    <p:extLst>
      <p:ext uri="{BB962C8B-B14F-4D97-AF65-F5344CB8AC3E}">
        <p14:creationId xmlns:p14="http://schemas.microsoft.com/office/powerpoint/2010/main" val="40275774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Основные результаты для </a:t>
            </a:r>
            <a:r>
              <a:rPr lang="ru-RU" dirty="0" smtClean="0"/>
              <a:t>твердых поверхностей</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3439779440"/>
              </p:ext>
            </p:extLst>
          </p:nvPr>
        </p:nvGraphicFramePr>
        <p:xfrm>
          <a:off x="910207" y="1082071"/>
          <a:ext cx="5467350" cy="1402080"/>
        </p:xfrm>
        <a:graphic>
          <a:graphicData uri="http://schemas.openxmlformats.org/drawingml/2006/table">
            <a:tbl>
              <a:tblPr/>
              <a:tblGrid>
                <a:gridCol w="1868154">
                  <a:extLst>
                    <a:ext uri="{9D8B030D-6E8A-4147-A177-3AD203B41FA5}">
                      <a16:colId xmlns:a16="http://schemas.microsoft.com/office/drawing/2014/main" val="20000"/>
                    </a:ext>
                  </a:extLst>
                </a:gridCol>
                <a:gridCol w="900116">
                  <a:extLst>
                    <a:ext uri="{9D8B030D-6E8A-4147-A177-3AD203B41FA5}">
                      <a16:colId xmlns:a16="http://schemas.microsoft.com/office/drawing/2014/main" val="20001"/>
                    </a:ext>
                  </a:extLst>
                </a:gridCol>
                <a:gridCol w="1799598">
                  <a:extLst>
                    <a:ext uri="{9D8B030D-6E8A-4147-A177-3AD203B41FA5}">
                      <a16:colId xmlns:a16="http://schemas.microsoft.com/office/drawing/2014/main" val="20002"/>
                    </a:ext>
                  </a:extLst>
                </a:gridCol>
                <a:gridCol w="899482">
                  <a:extLst>
                    <a:ext uri="{9D8B030D-6E8A-4147-A177-3AD203B41FA5}">
                      <a16:colId xmlns:a16="http://schemas.microsoft.com/office/drawing/2014/main" val="20003"/>
                    </a:ext>
                  </a:extLst>
                </a:gridCol>
              </a:tblGrid>
              <a:tr h="0">
                <a:tc>
                  <a:txBody>
                    <a:bodyPr/>
                    <a:lstStyle/>
                    <a:p>
                      <a:pPr algn="ctr">
                        <a:spcAft>
                          <a:spcPts val="0"/>
                        </a:spcAft>
                      </a:pPr>
                      <a:r>
                        <a:rPr lang="ru-RU" sz="1000" b="1" kern="0" dirty="0">
                          <a:latin typeface="Times New Roman"/>
                        </a:rPr>
                        <a:t>Поверхность спектрометра (</a:t>
                      </a:r>
                      <a:r>
                        <a:rPr lang="en-US" sz="1000" b="1" kern="0" dirty="0">
                          <a:latin typeface="Times New Roman"/>
                        </a:rPr>
                        <a:t>Cu</a:t>
                      </a:r>
                      <a:r>
                        <a:rPr lang="ru-RU" sz="1000" b="1" kern="0" dirty="0">
                          <a:latin typeface="Times New Roman"/>
                        </a:rPr>
                        <a:t>)</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ru-RU" sz="1200" b="1" i="1">
                          <a:latin typeface="Times New Roman"/>
                          <a:ea typeface="Times New Roman"/>
                        </a:rPr>
                        <a:t>P</a:t>
                      </a:r>
                      <a:r>
                        <a:rPr lang="ru-RU" sz="1200" b="1" i="1" baseline="-25000">
                          <a:latin typeface="Times New Roman"/>
                          <a:ea typeface="Times New Roman"/>
                        </a:rPr>
                        <a:t>VUCN</a:t>
                      </a:r>
                      <a:r>
                        <a:rPr lang="ru-RU" sz="1400" b="1">
                          <a:latin typeface="Times New Roman"/>
                          <a:ea typeface="Times New Roman"/>
                          <a:sym typeface="Symbol"/>
                        </a:rPr>
                        <a:t></a:t>
                      </a:r>
                      <a:r>
                        <a:rPr lang="ru-RU" sz="1400" b="1">
                          <a:latin typeface="Times New Roman"/>
                          <a:ea typeface="Times New Roman"/>
                        </a:rPr>
                        <a:t>10</a:t>
                      </a:r>
                      <a:r>
                        <a:rPr lang="ru-RU" sz="1400" b="1" baseline="30000">
                          <a:latin typeface="Times New Roman"/>
                          <a:ea typeface="Times New Roman"/>
                        </a:rPr>
                        <a:t>-7</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a:latin typeface="Times New Roman"/>
                        </a:rPr>
                        <a:t>Нержавеющая сталь </a:t>
                      </a:r>
                    </a:p>
                    <a:p>
                      <a:pPr algn="ctr">
                        <a:spcAft>
                          <a:spcPts val="0"/>
                        </a:spcAft>
                      </a:pPr>
                      <a:r>
                        <a:rPr lang="ru-RU" sz="1000" b="1" dirty="0">
                          <a:latin typeface="Times New Roman"/>
                        </a:rPr>
                        <a:t>12Х18Н10Т</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ru-RU" sz="1200" b="1" i="1">
                          <a:latin typeface="Times New Roman"/>
                          <a:ea typeface="Times New Roman"/>
                        </a:rPr>
                        <a:t>P</a:t>
                      </a:r>
                      <a:r>
                        <a:rPr lang="ru-RU" sz="1200" b="1" i="1" baseline="-25000">
                          <a:latin typeface="Times New Roman"/>
                          <a:ea typeface="Times New Roman"/>
                        </a:rPr>
                        <a:t>VUCN</a:t>
                      </a:r>
                      <a:r>
                        <a:rPr lang="ru-RU" sz="1400" b="1">
                          <a:latin typeface="Times New Roman"/>
                          <a:ea typeface="Times New Roman"/>
                          <a:sym typeface="Symbol"/>
                        </a:rPr>
                        <a:t></a:t>
                      </a:r>
                      <a:r>
                        <a:rPr lang="ru-RU" sz="1400" b="1">
                          <a:latin typeface="Times New Roman"/>
                          <a:ea typeface="Times New Roman"/>
                        </a:rPr>
                        <a:t>10</a:t>
                      </a:r>
                      <a:r>
                        <a:rPr lang="ru-RU" sz="1400" b="1" baseline="30000">
                          <a:latin typeface="Times New Roman"/>
                          <a:ea typeface="Times New Roman"/>
                        </a:rPr>
                        <a:t>-7</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spcAft>
                          <a:spcPts val="0"/>
                        </a:spcAft>
                      </a:pPr>
                      <a:r>
                        <a:rPr lang="ru-RU" sz="1200">
                          <a:latin typeface="Times New Roman"/>
                          <a:ea typeface="Times New Roman"/>
                        </a:rPr>
                        <a:t>Обезгаживание</a:t>
                      </a:r>
                      <a:endParaRPr lang="ru-RU" sz="1000">
                        <a:latin typeface="Times New Roman"/>
                        <a:ea typeface="Times New Roman"/>
                      </a:endParaRPr>
                    </a:p>
                    <a:p>
                      <a:pPr algn="ctr">
                        <a:spcAft>
                          <a:spcPts val="0"/>
                        </a:spcAft>
                      </a:pPr>
                      <a:r>
                        <a:rPr lang="ru-RU" sz="1200">
                          <a:latin typeface="Times New Roman"/>
                          <a:ea typeface="Times New Roman"/>
                        </a:rPr>
                        <a:t>при 250С</a:t>
                      </a:r>
                      <a:endParaRPr lang="ru-RU" sz="1000">
                        <a:latin typeface="Times New Roman"/>
                        <a:ea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a:t>
                      </a:r>
                      <a:r>
                        <a:rPr lang="ru-RU" sz="1200">
                          <a:latin typeface="Times New Roman"/>
                          <a:ea typeface="Times New Roman"/>
                          <a:sym typeface="Symbol"/>
                        </a:rPr>
                        <a:t></a:t>
                      </a:r>
                      <a:r>
                        <a:rPr lang="ru-RU" sz="1200">
                          <a:latin typeface="Times New Roman"/>
                          <a:ea typeface="Times New Roman"/>
                        </a:rPr>
                        <a:t>0.2</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200">
                          <a:latin typeface="Times New Roman"/>
                          <a:ea typeface="Times New Roman"/>
                        </a:rPr>
                        <a:t>Обезгаживание</a:t>
                      </a:r>
                      <a:endParaRPr lang="ru-RU" sz="1000">
                        <a:latin typeface="Times New Roman"/>
                        <a:ea typeface="Times New Roman"/>
                      </a:endParaRPr>
                    </a:p>
                    <a:p>
                      <a:pPr algn="ctr">
                        <a:spcAft>
                          <a:spcPts val="0"/>
                        </a:spcAft>
                      </a:pPr>
                      <a:r>
                        <a:rPr lang="ru-RU" sz="1200">
                          <a:latin typeface="Times New Roman"/>
                          <a:ea typeface="Times New Roman"/>
                        </a:rPr>
                        <a:t>при 400С</a:t>
                      </a:r>
                      <a:endParaRPr lang="ru-RU" sz="1000">
                        <a:latin typeface="Times New Roman"/>
                        <a:ea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1.7</a:t>
                      </a:r>
                      <a:r>
                        <a:rPr lang="ru-RU" sz="1200">
                          <a:latin typeface="Times New Roman"/>
                          <a:ea typeface="Times New Roman"/>
                          <a:sym typeface="Symbol"/>
                        </a:rPr>
                        <a:t></a:t>
                      </a:r>
                      <a:r>
                        <a:rPr lang="ru-RU" sz="1200">
                          <a:latin typeface="Times New Roman"/>
                          <a:ea typeface="Times New Roman"/>
                        </a:rPr>
                        <a:t>0.2</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spcAft>
                          <a:spcPts val="0"/>
                        </a:spcAft>
                      </a:pPr>
                      <a:r>
                        <a:rPr lang="ru-RU" sz="1200">
                          <a:latin typeface="Times New Roman"/>
                          <a:ea typeface="Times New Roman"/>
                        </a:rPr>
                        <a:t>повторное обезгаживание</a:t>
                      </a:r>
                      <a:endParaRPr lang="ru-RU" sz="1000">
                        <a:latin typeface="Times New Roman"/>
                        <a:ea typeface="Times New Roman"/>
                      </a:endParaRPr>
                    </a:p>
                    <a:p>
                      <a:pPr algn="ctr">
                        <a:spcAft>
                          <a:spcPts val="0"/>
                        </a:spcAft>
                      </a:pPr>
                      <a:r>
                        <a:rPr lang="ru-RU" sz="1200">
                          <a:latin typeface="Times New Roman"/>
                          <a:ea typeface="Times New Roman"/>
                        </a:rPr>
                        <a:t>при 250С</a:t>
                      </a:r>
                      <a:endParaRPr lang="ru-RU" sz="1000">
                        <a:latin typeface="Times New Roman"/>
                        <a:ea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1.6</a:t>
                      </a:r>
                      <a:r>
                        <a:rPr lang="ru-RU" sz="1200">
                          <a:latin typeface="Times New Roman"/>
                          <a:ea typeface="Times New Roman"/>
                          <a:sym typeface="Symbol"/>
                        </a:rPr>
                        <a:t></a:t>
                      </a:r>
                      <a:r>
                        <a:rPr lang="ru-RU" sz="1200">
                          <a:latin typeface="Times New Roman"/>
                          <a:ea typeface="Times New Roman"/>
                        </a:rPr>
                        <a:t>0.09</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200">
                          <a:latin typeface="Times New Roman"/>
                          <a:ea typeface="Times New Roman"/>
                        </a:rPr>
                        <a:t>Обезгаживание</a:t>
                      </a:r>
                      <a:endParaRPr lang="ru-RU" sz="1000">
                        <a:latin typeface="Times New Roman"/>
                        <a:ea typeface="Times New Roman"/>
                      </a:endParaRPr>
                    </a:p>
                    <a:p>
                      <a:pPr algn="ctr">
                        <a:spcAft>
                          <a:spcPts val="0"/>
                        </a:spcAft>
                      </a:pPr>
                      <a:r>
                        <a:rPr lang="ru-RU" sz="1200">
                          <a:latin typeface="Times New Roman"/>
                          <a:ea typeface="Times New Roman"/>
                        </a:rPr>
                        <a:t>при 650С</a:t>
                      </a:r>
                      <a:endParaRPr lang="ru-RU" sz="1000">
                        <a:latin typeface="Times New Roman"/>
                        <a:ea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latin typeface="Times New Roman"/>
                          <a:ea typeface="Times New Roman"/>
                        </a:rPr>
                        <a:t>1.0</a:t>
                      </a:r>
                      <a:r>
                        <a:rPr lang="ru-RU" sz="1200" dirty="0">
                          <a:latin typeface="Times New Roman"/>
                          <a:ea typeface="Times New Roman"/>
                          <a:sym typeface="Symbol"/>
                        </a:rPr>
                        <a:t></a:t>
                      </a:r>
                      <a:r>
                        <a:rPr lang="ru-RU" sz="1200" dirty="0">
                          <a:latin typeface="Times New Roman"/>
                          <a:ea typeface="Times New Roman"/>
                        </a:rPr>
                        <a:t>0.2</a:t>
                      </a:r>
                      <a:endParaRPr lang="ru-RU" sz="10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spcAft>
                          <a:spcPts val="0"/>
                        </a:spcAft>
                      </a:pPr>
                      <a:r>
                        <a:rPr lang="ru-RU" sz="1200">
                          <a:latin typeface="Times New Roman"/>
                          <a:ea typeface="Times New Roman"/>
                        </a:rPr>
                        <a:t>Обезгаживание</a:t>
                      </a:r>
                      <a:endParaRPr lang="ru-RU" sz="1000">
                        <a:latin typeface="Times New Roman"/>
                        <a:ea typeface="Times New Roman"/>
                      </a:endParaRPr>
                    </a:p>
                    <a:p>
                      <a:pPr algn="ctr">
                        <a:spcAft>
                          <a:spcPts val="0"/>
                        </a:spcAft>
                      </a:pPr>
                      <a:r>
                        <a:rPr lang="ru-RU" sz="1200">
                          <a:latin typeface="Times New Roman"/>
                          <a:ea typeface="Times New Roman"/>
                        </a:rPr>
                        <a:t>при 400С</a:t>
                      </a:r>
                      <a:endParaRPr lang="ru-RU" sz="1000">
                        <a:latin typeface="Times New Roman"/>
                        <a:ea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12.9</a:t>
                      </a:r>
                      <a:r>
                        <a:rPr lang="ru-RU" sz="1200">
                          <a:latin typeface="Times New Roman"/>
                          <a:ea typeface="Times New Roman"/>
                          <a:sym typeface="Symbol"/>
                        </a:rPr>
                        <a:t></a:t>
                      </a:r>
                      <a:r>
                        <a:rPr lang="ru-RU" sz="1200">
                          <a:latin typeface="Times New Roman"/>
                          <a:ea typeface="Times New Roman"/>
                        </a:rPr>
                        <a:t>0.7</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ru-RU" sz="1200" dirty="0">
                          <a:latin typeface="Times New Roman"/>
                          <a:ea typeface="Times New Roman"/>
                        </a:rPr>
                        <a:t>Травление в </a:t>
                      </a:r>
                      <a:r>
                        <a:rPr lang="en-US" sz="1200" dirty="0">
                          <a:latin typeface="Times New Roman"/>
                          <a:ea typeface="Times New Roman"/>
                        </a:rPr>
                        <a:t>HF</a:t>
                      </a:r>
                      <a:r>
                        <a:rPr lang="ru-RU" sz="1200" dirty="0">
                          <a:latin typeface="Times New Roman"/>
                          <a:ea typeface="Times New Roman"/>
                        </a:rPr>
                        <a:t> и </a:t>
                      </a:r>
                      <a:r>
                        <a:rPr lang="ru-RU" sz="1200" dirty="0" err="1">
                          <a:latin typeface="Times New Roman"/>
                          <a:ea typeface="Times New Roman"/>
                        </a:rPr>
                        <a:t>обезгаживание</a:t>
                      </a:r>
                      <a:r>
                        <a:rPr lang="ru-RU" sz="1200" dirty="0">
                          <a:latin typeface="Times New Roman"/>
                          <a:ea typeface="Times New Roman"/>
                        </a:rPr>
                        <a:t> при 400С</a:t>
                      </a:r>
                      <a:endParaRPr lang="ru-RU" sz="1000" dirty="0">
                        <a:latin typeface="Times New Roman"/>
                        <a:ea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1200" dirty="0">
                          <a:latin typeface="Times New Roman"/>
                          <a:ea typeface="Times New Roman"/>
                        </a:rPr>
                        <a:t>6.3</a:t>
                      </a:r>
                      <a:r>
                        <a:rPr lang="ru-RU" sz="1200" dirty="0">
                          <a:latin typeface="Times New Roman"/>
                          <a:ea typeface="Times New Roman"/>
                          <a:sym typeface="Symbol"/>
                        </a:rPr>
                        <a:t></a:t>
                      </a:r>
                      <a:r>
                        <a:rPr lang="ru-RU" sz="1200" dirty="0">
                          <a:latin typeface="Times New Roman"/>
                          <a:ea typeface="Times New Roman"/>
                        </a:rPr>
                        <a:t>0.4</a:t>
                      </a:r>
                      <a:endParaRPr lang="ru-RU" sz="10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2115502423"/>
              </p:ext>
            </p:extLst>
          </p:nvPr>
        </p:nvGraphicFramePr>
        <p:xfrm>
          <a:off x="838199" y="2522231"/>
          <a:ext cx="5591176" cy="1066800"/>
        </p:xfrm>
        <a:graphic>
          <a:graphicData uri="http://schemas.openxmlformats.org/drawingml/2006/table">
            <a:tbl>
              <a:tblPr/>
              <a:tblGrid>
                <a:gridCol w="1148063">
                  <a:extLst>
                    <a:ext uri="{9D8B030D-6E8A-4147-A177-3AD203B41FA5}">
                      <a16:colId xmlns:a16="http://schemas.microsoft.com/office/drawing/2014/main" val="20000"/>
                    </a:ext>
                  </a:extLst>
                </a:gridCol>
                <a:gridCol w="1259760">
                  <a:extLst>
                    <a:ext uri="{9D8B030D-6E8A-4147-A177-3AD203B41FA5}">
                      <a16:colId xmlns:a16="http://schemas.microsoft.com/office/drawing/2014/main" val="20001"/>
                    </a:ext>
                  </a:extLst>
                </a:gridCol>
                <a:gridCol w="1019231">
                  <a:extLst>
                    <a:ext uri="{9D8B030D-6E8A-4147-A177-3AD203B41FA5}">
                      <a16:colId xmlns:a16="http://schemas.microsoft.com/office/drawing/2014/main" val="20002"/>
                    </a:ext>
                  </a:extLst>
                </a:gridCol>
                <a:gridCol w="1082061">
                  <a:extLst>
                    <a:ext uri="{9D8B030D-6E8A-4147-A177-3AD203B41FA5}">
                      <a16:colId xmlns:a16="http://schemas.microsoft.com/office/drawing/2014/main" val="20003"/>
                    </a:ext>
                  </a:extLst>
                </a:gridCol>
                <a:gridCol w="1082061">
                  <a:extLst>
                    <a:ext uri="{9D8B030D-6E8A-4147-A177-3AD203B41FA5}">
                      <a16:colId xmlns:a16="http://schemas.microsoft.com/office/drawing/2014/main" val="20004"/>
                    </a:ext>
                  </a:extLst>
                </a:gridCol>
              </a:tblGrid>
              <a:tr h="0">
                <a:tc>
                  <a:txBody>
                    <a:bodyPr/>
                    <a:lstStyle/>
                    <a:p>
                      <a:pPr algn="ctr">
                        <a:spcAft>
                          <a:spcPts val="0"/>
                        </a:spcAft>
                      </a:pPr>
                      <a:r>
                        <a:rPr lang="ru-RU" sz="1000" b="1" kern="0" dirty="0">
                          <a:latin typeface="Times New Roman"/>
                        </a:rPr>
                        <a:t>Образец</a:t>
                      </a:r>
                    </a:p>
                    <a:p>
                      <a:pPr algn="ctr">
                        <a:spcAft>
                          <a:spcPts val="0"/>
                        </a:spcAft>
                      </a:pPr>
                      <a:r>
                        <a:rPr lang="en-US" sz="1200" dirty="0">
                          <a:latin typeface="Times New Roman"/>
                          <a:ea typeface="Times New Roman"/>
                        </a:rPr>
                        <a:t>S</a:t>
                      </a:r>
                      <a:r>
                        <a:rPr lang="ru-RU" sz="1200" dirty="0">
                          <a:latin typeface="Times New Roman"/>
                          <a:ea typeface="Times New Roman"/>
                        </a:rPr>
                        <a:t>=0.7 м</a:t>
                      </a:r>
                      <a:r>
                        <a:rPr lang="ru-RU" sz="1200" baseline="30000" dirty="0">
                          <a:latin typeface="Times New Roman"/>
                          <a:ea typeface="Times New Roman"/>
                        </a:rPr>
                        <a:t>2</a:t>
                      </a:r>
                      <a:endParaRPr lang="ru-RU" sz="1000" dirty="0">
                        <a:latin typeface="Times New Roman"/>
                        <a:ea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a:latin typeface="Times New Roman"/>
                          <a:ea typeface="Times New Roman"/>
                        </a:rPr>
                        <a:t>Температура</a:t>
                      </a:r>
                      <a:endParaRPr lang="ru-RU" sz="1000">
                        <a:latin typeface="Times New Roman"/>
                        <a:ea typeface="Times New Roman"/>
                      </a:endParaRPr>
                    </a:p>
                    <a:p>
                      <a:pPr algn="ctr">
                        <a:spcAft>
                          <a:spcPts val="0"/>
                        </a:spcAft>
                      </a:pPr>
                      <a:r>
                        <a:rPr lang="ru-RU" sz="1000" b="1">
                          <a:latin typeface="Times New Roman"/>
                          <a:ea typeface="Times New Roman"/>
                        </a:rPr>
                        <a:t>обезгаживания, </a:t>
                      </a:r>
                      <a:r>
                        <a:rPr lang="ru-RU" sz="1000" b="1">
                          <a:latin typeface="Times New Roman"/>
                          <a:ea typeface="Times New Roman"/>
                          <a:sym typeface="Symbol"/>
                        </a:rPr>
                        <a:t></a:t>
                      </a:r>
                      <a:r>
                        <a:rPr lang="ru-RU" sz="1200" b="1">
                          <a:latin typeface="Times New Roman"/>
                          <a:ea typeface="Times New Roman"/>
                        </a:rPr>
                        <a:t>С</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200" b="1" i="1" dirty="0">
                          <a:latin typeface="Times New Roman"/>
                          <a:ea typeface="Times New Roman"/>
                        </a:rPr>
                        <a:t>P</a:t>
                      </a:r>
                      <a:r>
                        <a:rPr lang="ru-RU" sz="1200" b="1" i="1" baseline="-25000" dirty="0">
                          <a:latin typeface="Times New Roman"/>
                          <a:ea typeface="Times New Roman"/>
                        </a:rPr>
                        <a:t>VUCN</a:t>
                      </a:r>
                      <a:r>
                        <a:rPr lang="ru-RU" sz="1400" b="1" dirty="0">
                          <a:latin typeface="Times New Roman"/>
                          <a:ea typeface="Times New Roman"/>
                          <a:sym typeface="Symbol"/>
                        </a:rPr>
                        <a:t></a:t>
                      </a:r>
                      <a:r>
                        <a:rPr lang="ru-RU" sz="1400" b="1" dirty="0">
                          <a:latin typeface="Times New Roman"/>
                          <a:ea typeface="Times New Roman"/>
                        </a:rPr>
                        <a:t>10</a:t>
                      </a:r>
                      <a:r>
                        <a:rPr lang="ru-RU" sz="1400" b="1" baseline="30000" dirty="0">
                          <a:latin typeface="Times New Roman"/>
                          <a:ea typeface="Times New Roman"/>
                        </a:rPr>
                        <a:t>-7</a:t>
                      </a:r>
                      <a:endParaRPr lang="ru-RU" sz="10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sym typeface="Symbol"/>
                        </a:rPr>
                        <a:t></a:t>
                      </a:r>
                      <a:r>
                        <a:rPr lang="ru-RU" sz="1400" b="1">
                          <a:latin typeface="Times New Roman"/>
                          <a:ea typeface="Times New Roman"/>
                        </a:rPr>
                        <a:t>(&lt;</a:t>
                      </a:r>
                      <a:r>
                        <a:rPr lang="en-US" sz="1400" b="1">
                          <a:latin typeface="Times New Roman"/>
                          <a:ea typeface="Times New Roman"/>
                        </a:rPr>
                        <a:t>E</a:t>
                      </a:r>
                      <a:r>
                        <a:rPr lang="ru-RU" sz="1400" b="1">
                          <a:latin typeface="Times New Roman"/>
                          <a:ea typeface="Times New Roman"/>
                        </a:rPr>
                        <a:t>&gt;)</a:t>
                      </a:r>
                      <a:r>
                        <a:rPr lang="ru-RU" sz="1400" b="1">
                          <a:latin typeface="Times New Roman"/>
                          <a:ea typeface="Times New Roman"/>
                          <a:sym typeface="Symbol"/>
                        </a:rPr>
                        <a:t></a:t>
                      </a:r>
                      <a:r>
                        <a:rPr lang="ru-RU" sz="1400" b="1">
                          <a:latin typeface="Times New Roman"/>
                          <a:ea typeface="Times New Roman"/>
                        </a:rPr>
                        <a:t>10</a:t>
                      </a:r>
                      <a:r>
                        <a:rPr lang="ru-RU" sz="1400" b="1" baseline="30000">
                          <a:latin typeface="Times New Roman"/>
                          <a:ea typeface="Times New Roman"/>
                        </a:rPr>
                        <a:t>-4</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sym typeface="Symbol"/>
                        </a:rPr>
                        <a:t></a:t>
                      </a:r>
                      <a:r>
                        <a:rPr lang="ru-RU" sz="1400" b="1">
                          <a:latin typeface="Times New Roman"/>
                          <a:ea typeface="Times New Roman"/>
                        </a:rPr>
                        <a:t>10</a:t>
                      </a:r>
                      <a:r>
                        <a:rPr lang="ru-RU" sz="1400" b="1" baseline="30000">
                          <a:latin typeface="Times New Roman"/>
                          <a:ea typeface="Times New Roman"/>
                        </a:rPr>
                        <a:t>-4</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spcAft>
                          <a:spcPts val="0"/>
                        </a:spcAft>
                      </a:pPr>
                      <a:r>
                        <a:rPr lang="ru-RU" sz="1200">
                          <a:latin typeface="Times New Roman"/>
                          <a:ea typeface="Times New Roman"/>
                        </a:rPr>
                        <a:t>№1</a:t>
                      </a:r>
                      <a:endParaRPr lang="ru-RU" sz="1000">
                        <a:latin typeface="Times New Roman"/>
                        <a:ea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200" dirty="0">
                          <a:latin typeface="Times New Roman"/>
                          <a:ea typeface="Times New Roman"/>
                        </a:rPr>
                        <a:t>200</a:t>
                      </a:r>
                      <a:endParaRPr lang="ru-RU" sz="10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-0.2</a:t>
                      </a:r>
                      <a:r>
                        <a:rPr lang="ru-RU" sz="1200">
                          <a:latin typeface="Times New Roman"/>
                          <a:ea typeface="Times New Roman"/>
                          <a:sym typeface="Symbol"/>
                        </a:rPr>
                        <a:t></a:t>
                      </a:r>
                      <a:r>
                        <a:rPr lang="ru-RU" sz="1200">
                          <a:latin typeface="Times New Roman"/>
                          <a:ea typeface="Times New Roman"/>
                        </a:rPr>
                        <a:t>0.15</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3.10</a:t>
                      </a:r>
                      <a:r>
                        <a:rPr lang="ru-RU" sz="1200">
                          <a:latin typeface="Times New Roman"/>
                          <a:ea typeface="Times New Roman"/>
                          <a:sym typeface="Symbol"/>
                        </a:rPr>
                        <a:t></a:t>
                      </a:r>
                      <a:r>
                        <a:rPr lang="ru-RU" sz="1200">
                          <a:latin typeface="Times New Roman"/>
                          <a:ea typeface="Times New Roman"/>
                        </a:rPr>
                        <a:t>0.04</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5.40</a:t>
                      </a:r>
                      <a:r>
                        <a:rPr lang="ru-RU" sz="1200">
                          <a:latin typeface="Times New Roman"/>
                          <a:ea typeface="Times New Roman"/>
                          <a:sym typeface="Symbol"/>
                        </a:rPr>
                        <a:t></a:t>
                      </a:r>
                      <a:r>
                        <a:rPr lang="ru-RU" sz="1200">
                          <a:latin typeface="Times New Roman"/>
                          <a:ea typeface="Times New Roman"/>
                        </a:rPr>
                        <a:t>0.07</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spcAft>
                          <a:spcPts val="0"/>
                        </a:spcAft>
                      </a:pPr>
                      <a:r>
                        <a:rPr lang="ru-RU" sz="1200">
                          <a:latin typeface="Times New Roman"/>
                          <a:ea typeface="Times New Roman"/>
                        </a:rPr>
                        <a:t>№1</a:t>
                      </a:r>
                      <a:endParaRPr lang="ru-RU" sz="1000">
                        <a:latin typeface="Times New Roman"/>
                        <a:ea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ru-RU" sz="1200">
                          <a:latin typeface="Times New Roman"/>
                          <a:ea typeface="Times New Roman"/>
                        </a:rPr>
                        <a:t>450</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12.7</a:t>
                      </a:r>
                      <a:r>
                        <a:rPr lang="ru-RU" sz="1200">
                          <a:latin typeface="Times New Roman"/>
                          <a:ea typeface="Times New Roman"/>
                          <a:sym typeface="Symbol"/>
                        </a:rPr>
                        <a:t></a:t>
                      </a:r>
                      <a:r>
                        <a:rPr lang="ru-RU" sz="1200">
                          <a:latin typeface="Times New Roman"/>
                          <a:ea typeface="Times New Roman"/>
                        </a:rPr>
                        <a:t>0.22</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0.81</a:t>
                      </a:r>
                      <a:r>
                        <a:rPr lang="ru-RU" sz="1200">
                          <a:latin typeface="Times New Roman"/>
                          <a:ea typeface="Times New Roman"/>
                          <a:sym typeface="Symbol"/>
                        </a:rPr>
                        <a:t></a:t>
                      </a:r>
                      <a:r>
                        <a:rPr lang="ru-RU" sz="1200">
                          <a:latin typeface="Times New Roman"/>
                          <a:ea typeface="Times New Roman"/>
                        </a:rPr>
                        <a:t>0.05</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1.41</a:t>
                      </a:r>
                      <a:r>
                        <a:rPr lang="ru-RU" sz="1200">
                          <a:latin typeface="Times New Roman"/>
                          <a:ea typeface="Times New Roman"/>
                          <a:sym typeface="Symbol"/>
                        </a:rPr>
                        <a:t></a:t>
                      </a:r>
                      <a:r>
                        <a:rPr lang="ru-RU" sz="1200">
                          <a:latin typeface="Times New Roman"/>
                          <a:ea typeface="Times New Roman"/>
                        </a:rPr>
                        <a:t>0.08</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spcAft>
                          <a:spcPts val="0"/>
                        </a:spcAft>
                      </a:pPr>
                      <a:r>
                        <a:rPr lang="ru-RU" sz="1200">
                          <a:latin typeface="Times New Roman"/>
                          <a:ea typeface="Times New Roman"/>
                        </a:rPr>
                        <a:t>№2</a:t>
                      </a:r>
                      <a:endParaRPr lang="ru-RU" sz="1000">
                        <a:latin typeface="Times New Roman"/>
                        <a:ea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200">
                          <a:latin typeface="Times New Roman"/>
                          <a:ea typeface="Times New Roman"/>
                        </a:rPr>
                        <a:t>200</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0.2</a:t>
                      </a:r>
                      <a:r>
                        <a:rPr lang="ru-RU" sz="1200">
                          <a:latin typeface="Times New Roman"/>
                          <a:ea typeface="Times New Roman"/>
                          <a:sym typeface="Symbol"/>
                        </a:rPr>
                        <a:t></a:t>
                      </a:r>
                      <a:r>
                        <a:rPr lang="ru-RU" sz="1200">
                          <a:latin typeface="Times New Roman"/>
                          <a:ea typeface="Times New Roman"/>
                        </a:rPr>
                        <a:t>0.3</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1.92</a:t>
                      </a:r>
                      <a:r>
                        <a:rPr lang="ru-RU" sz="1200">
                          <a:latin typeface="Times New Roman"/>
                          <a:ea typeface="Times New Roman"/>
                          <a:sym typeface="Symbol"/>
                        </a:rPr>
                        <a:t></a:t>
                      </a:r>
                      <a:r>
                        <a:rPr lang="ru-RU" sz="1200">
                          <a:latin typeface="Times New Roman"/>
                          <a:ea typeface="Times New Roman"/>
                        </a:rPr>
                        <a:t>0.04</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3.35</a:t>
                      </a:r>
                      <a:r>
                        <a:rPr lang="ru-RU" sz="1200">
                          <a:latin typeface="Times New Roman"/>
                          <a:ea typeface="Times New Roman"/>
                          <a:sym typeface="Symbol"/>
                        </a:rPr>
                        <a:t></a:t>
                      </a:r>
                      <a:r>
                        <a:rPr lang="ru-RU" sz="1200">
                          <a:latin typeface="Times New Roman"/>
                          <a:ea typeface="Times New Roman"/>
                        </a:rPr>
                        <a:t>0.07</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spcAft>
                          <a:spcPts val="0"/>
                        </a:spcAft>
                      </a:pPr>
                      <a:r>
                        <a:rPr lang="ru-RU" sz="1200">
                          <a:latin typeface="Times New Roman"/>
                          <a:ea typeface="Times New Roman"/>
                        </a:rPr>
                        <a:t>№2</a:t>
                      </a:r>
                      <a:endParaRPr lang="ru-RU" sz="1000">
                        <a:latin typeface="Times New Roman"/>
                        <a:ea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ru-RU" sz="1200">
                          <a:latin typeface="Times New Roman"/>
                          <a:ea typeface="Times New Roman"/>
                        </a:rPr>
                        <a:t>450</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4.9</a:t>
                      </a:r>
                      <a:r>
                        <a:rPr lang="ru-RU" sz="1200">
                          <a:latin typeface="Times New Roman"/>
                          <a:ea typeface="Times New Roman"/>
                          <a:sym typeface="Symbol"/>
                        </a:rPr>
                        <a:t></a:t>
                      </a:r>
                      <a:r>
                        <a:rPr lang="ru-RU" sz="1200">
                          <a:latin typeface="Times New Roman"/>
                          <a:ea typeface="Times New Roman"/>
                        </a:rPr>
                        <a:t>0.22</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0.70</a:t>
                      </a:r>
                      <a:r>
                        <a:rPr lang="ru-RU" sz="1200">
                          <a:latin typeface="Times New Roman"/>
                          <a:ea typeface="Times New Roman"/>
                          <a:sym typeface="Symbol"/>
                        </a:rPr>
                        <a:t></a:t>
                      </a:r>
                      <a:r>
                        <a:rPr lang="ru-RU" sz="1200">
                          <a:latin typeface="Times New Roman"/>
                          <a:ea typeface="Times New Roman"/>
                        </a:rPr>
                        <a:t>0.03</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ru-RU" sz="1200" dirty="0">
                          <a:latin typeface="Times New Roman"/>
                          <a:ea typeface="Times New Roman"/>
                        </a:rPr>
                        <a:t>1.22</a:t>
                      </a:r>
                      <a:r>
                        <a:rPr lang="ru-RU" sz="1200" dirty="0">
                          <a:latin typeface="Times New Roman"/>
                          <a:ea typeface="Times New Roman"/>
                          <a:sym typeface="Symbol"/>
                        </a:rPr>
                        <a:t></a:t>
                      </a:r>
                      <a:r>
                        <a:rPr lang="ru-RU" sz="1200" dirty="0">
                          <a:latin typeface="Times New Roman"/>
                          <a:ea typeface="Times New Roman"/>
                        </a:rPr>
                        <a:t>0.05</a:t>
                      </a:r>
                      <a:endParaRPr lang="ru-RU" sz="10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0" name="Picture 3" descr="N_0"/>
          <p:cNvPicPr>
            <a:picLocks noChangeAspect="1" noChangeArrowheads="1"/>
          </p:cNvPicPr>
          <p:nvPr/>
        </p:nvPicPr>
        <p:blipFill>
          <a:blip r:embed="rId2" cstate="print"/>
          <a:srcRect/>
          <a:stretch>
            <a:fillRect/>
          </a:stretch>
        </p:blipFill>
        <p:spPr bwMode="auto">
          <a:xfrm>
            <a:off x="8129712" y="1082071"/>
            <a:ext cx="1700037" cy="2952328"/>
          </a:xfrm>
          <a:prstGeom prst="rect">
            <a:avLst/>
          </a:prstGeom>
          <a:noFill/>
        </p:spPr>
      </p:pic>
      <p:pic>
        <p:nvPicPr>
          <p:cNvPr id="11" name="Picture 2" descr="N_325_1"/>
          <p:cNvPicPr>
            <a:picLocks noChangeAspect="1" noChangeArrowheads="1"/>
          </p:cNvPicPr>
          <p:nvPr/>
        </p:nvPicPr>
        <p:blipFill>
          <a:blip r:embed="rId3" cstate="print"/>
          <a:srcRect/>
          <a:stretch>
            <a:fillRect/>
          </a:stretch>
        </p:blipFill>
        <p:spPr bwMode="auto">
          <a:xfrm>
            <a:off x="9760619" y="1082071"/>
            <a:ext cx="1572941" cy="2880320"/>
          </a:xfrm>
          <a:prstGeom prst="rect">
            <a:avLst/>
          </a:prstGeom>
          <a:noFill/>
        </p:spPr>
      </p:pic>
      <p:sp>
        <p:nvSpPr>
          <p:cNvPr id="12" name="Rectangle 4"/>
          <p:cNvSpPr>
            <a:spLocks noChangeArrowheads="1"/>
          </p:cNvSpPr>
          <p:nvPr/>
        </p:nvSpPr>
        <p:spPr bwMode="auto">
          <a:xfrm>
            <a:off x="8250608" y="3998591"/>
            <a:ext cx="3082952"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sz="1400" i="1" dirty="0">
                <a:latin typeface="Palatino Linotype" panose="02040502050505030304" pitchFamily="18" charset="0"/>
                <a:ea typeface="Times New Roman" pitchFamily="18" charset="0"/>
                <a:cs typeface="Arial" pitchFamily="34" charset="0"/>
              </a:rPr>
              <a:t>Изображение поверхности образца из нержавеющей стали (сплав </a:t>
            </a:r>
            <a:r>
              <a:rPr lang="en-US" sz="1400" i="1" dirty="0">
                <a:latin typeface="Palatino Linotype" panose="02040502050505030304" pitchFamily="18" charset="0"/>
                <a:ea typeface="Times New Roman" pitchFamily="18" charset="0"/>
                <a:cs typeface="Arial" pitchFamily="34" charset="0"/>
              </a:rPr>
              <a:t>AISI</a:t>
            </a:r>
            <a:r>
              <a:rPr lang="ru-RU" sz="1400" i="1" dirty="0">
                <a:latin typeface="Palatino Linotype" panose="02040502050505030304" pitchFamily="18" charset="0"/>
                <a:ea typeface="Times New Roman" pitchFamily="18" charset="0"/>
                <a:cs typeface="Arial" pitchFamily="34" charset="0"/>
              </a:rPr>
              <a:t> 304), </a:t>
            </a:r>
            <a:r>
              <a:rPr lang="ru-RU" sz="1400" i="1" dirty="0" smtClean="0">
                <a:latin typeface="Palatino Linotype" panose="02040502050505030304" pitchFamily="18" charset="0"/>
                <a:ea typeface="Times New Roman" pitchFamily="18" charset="0"/>
                <a:cs typeface="Arial" pitchFamily="34" charset="0"/>
              </a:rPr>
              <a:t>микроскопа </a:t>
            </a:r>
            <a:r>
              <a:rPr lang="ru-RU" sz="1400" i="1" dirty="0">
                <a:latin typeface="Palatino Linotype" panose="02040502050505030304" pitchFamily="18" charset="0"/>
                <a:ea typeface="Times New Roman" pitchFamily="18" charset="0"/>
                <a:cs typeface="Arial" pitchFamily="34" charset="0"/>
              </a:rPr>
              <a:t>атомных сил</a:t>
            </a:r>
            <a:r>
              <a:rPr lang="ru-RU" sz="1400" i="1" dirty="0" smtClean="0">
                <a:latin typeface="Palatino Linotype" panose="02040502050505030304" pitchFamily="18" charset="0"/>
                <a:ea typeface="Times New Roman" pitchFamily="18" charset="0"/>
                <a:cs typeface="Arial" pitchFamily="34" charset="0"/>
              </a:rPr>
              <a:t>.</a:t>
            </a:r>
          </a:p>
          <a:p>
            <a:pPr fontAlgn="base">
              <a:spcBef>
                <a:spcPct val="0"/>
              </a:spcBef>
              <a:spcAft>
                <a:spcPct val="0"/>
              </a:spcAft>
            </a:pPr>
            <a:endParaRPr lang="ru-RU" sz="1400" i="1" dirty="0">
              <a:latin typeface="Palatino Linotype" panose="02040502050505030304" pitchFamily="18" charset="0"/>
              <a:ea typeface="Times New Roman" pitchFamily="18" charset="0"/>
              <a:cs typeface="Arial" pitchFamily="34" charset="0"/>
            </a:endParaRPr>
          </a:p>
          <a:p>
            <a:pPr eaLnBrk="0" fontAlgn="base" hangingPunct="0">
              <a:spcBef>
                <a:spcPct val="0"/>
              </a:spcBef>
              <a:spcAft>
                <a:spcPct val="0"/>
              </a:spcAft>
            </a:pPr>
            <a:r>
              <a:rPr lang="ru-RU" sz="1400" i="1" dirty="0">
                <a:latin typeface="Palatino Linotype" panose="02040502050505030304" pitchFamily="18" charset="0"/>
                <a:ea typeface="Times New Roman" pitchFamily="18" charset="0"/>
                <a:cs typeface="Arial" pitchFamily="34" charset="0"/>
              </a:rPr>
              <a:t>Левые картинки соответствуют поверхности до </a:t>
            </a:r>
            <a:r>
              <a:rPr lang="ru-RU" sz="1400" i="1" dirty="0" err="1">
                <a:latin typeface="Palatino Linotype" panose="02040502050505030304" pitchFamily="18" charset="0"/>
                <a:ea typeface="Times New Roman" pitchFamily="18" charset="0"/>
                <a:cs typeface="Arial" pitchFamily="34" charset="0"/>
              </a:rPr>
              <a:t>обезгаживания</a:t>
            </a:r>
            <a:r>
              <a:rPr lang="ru-RU" sz="1400" i="1" dirty="0">
                <a:latin typeface="Palatino Linotype" panose="02040502050505030304" pitchFamily="18" charset="0"/>
                <a:ea typeface="Times New Roman" pitchFamily="18" charset="0"/>
                <a:cs typeface="Arial" pitchFamily="34" charset="0"/>
              </a:rPr>
              <a:t>, правые – после </a:t>
            </a:r>
            <a:r>
              <a:rPr lang="ru-RU" sz="1400" i="1" dirty="0" err="1">
                <a:latin typeface="Palatino Linotype" panose="02040502050505030304" pitchFamily="18" charset="0"/>
                <a:ea typeface="Times New Roman" pitchFamily="18" charset="0"/>
                <a:cs typeface="Arial" pitchFamily="34" charset="0"/>
              </a:rPr>
              <a:t>обезгаживания</a:t>
            </a:r>
            <a:r>
              <a:rPr lang="ru-RU" sz="1400" i="1" dirty="0">
                <a:latin typeface="Palatino Linotype" panose="02040502050505030304" pitchFamily="18" charset="0"/>
                <a:ea typeface="Times New Roman" pitchFamily="18" charset="0"/>
                <a:cs typeface="Arial" pitchFamily="34" charset="0"/>
              </a:rPr>
              <a:t> в течение 5 часов при температуре 325</a:t>
            </a:r>
            <a:r>
              <a:rPr lang="ru-RU" sz="1400" i="1" dirty="0">
                <a:latin typeface="Palatino Linotype" panose="02040502050505030304" pitchFamily="18" charset="0"/>
                <a:ea typeface="Times New Roman" pitchFamily="18" charset="0"/>
                <a:cs typeface="Times New Roman" pitchFamily="18" charset="0"/>
                <a:sym typeface="Symbol" pitchFamily="18" charset="2"/>
              </a:rPr>
              <a:t></a:t>
            </a:r>
            <a:r>
              <a:rPr lang="ru-RU" sz="1400" i="1" dirty="0">
                <a:latin typeface="Palatino Linotype" panose="02040502050505030304" pitchFamily="18" charset="0"/>
                <a:ea typeface="Times New Roman" pitchFamily="18" charset="0"/>
                <a:cs typeface="Arial" pitchFamily="34" charset="0"/>
              </a:rPr>
              <a:t>С. На графиках снизу показан профиль поверхности вдоль линий, указанных на фотографии.</a:t>
            </a:r>
            <a:r>
              <a:rPr lang="ru-RU" sz="1400" dirty="0">
                <a:latin typeface="Palatino Linotype" panose="02040502050505030304" pitchFamily="18" charset="0"/>
                <a:cs typeface="Times New Roman" pitchFamily="18" charset="0"/>
                <a:sym typeface="Symbol" pitchFamily="18" charset="2"/>
              </a:rPr>
              <a:t> </a:t>
            </a:r>
            <a:endParaRPr lang="ru-RU" sz="1400" i="1" dirty="0">
              <a:latin typeface="Palatino Linotype" panose="02040502050505030304" pitchFamily="18" charset="0"/>
              <a:ea typeface="Times New Roman" pitchFamily="18" charset="0"/>
              <a:cs typeface="Times New Roman" pitchFamily="18" charset="0"/>
              <a:sym typeface="Symbol" pitchFamily="18" charset="2"/>
            </a:endParaRPr>
          </a:p>
        </p:txBody>
      </p:sp>
      <p:grpSp>
        <p:nvGrpSpPr>
          <p:cNvPr id="13" name="Group 9"/>
          <p:cNvGrpSpPr>
            <a:grpSpLocks/>
          </p:cNvGrpSpPr>
          <p:nvPr/>
        </p:nvGrpSpPr>
        <p:grpSpPr bwMode="auto">
          <a:xfrm>
            <a:off x="1415855" y="3962391"/>
            <a:ext cx="4961702" cy="1951107"/>
            <a:chOff x="1682" y="2833"/>
            <a:chExt cx="9016" cy="3546"/>
          </a:xfrm>
        </p:grpSpPr>
        <p:pic>
          <p:nvPicPr>
            <p:cNvPr id="14" name="Image 7"/>
            <p:cNvPicPr>
              <a:picLocks noChangeAspect="1" noChangeArrowheads="1"/>
            </p:cNvPicPr>
            <p:nvPr/>
          </p:nvPicPr>
          <p:blipFill>
            <a:blip r:embed="rId4" cstate="print"/>
            <a:srcRect/>
            <a:stretch>
              <a:fillRect/>
            </a:stretch>
          </p:blipFill>
          <p:spPr bwMode="auto">
            <a:xfrm>
              <a:off x="1682" y="3140"/>
              <a:ext cx="4523" cy="3041"/>
            </a:xfrm>
            <a:prstGeom prst="rect">
              <a:avLst/>
            </a:prstGeom>
            <a:noFill/>
            <a:ln w="9525">
              <a:noFill/>
              <a:miter lim="800000"/>
              <a:headEnd/>
              <a:tailEnd/>
            </a:ln>
          </p:spPr>
        </p:pic>
        <p:pic>
          <p:nvPicPr>
            <p:cNvPr id="15" name="Image 3" descr="C:\Documents and Settings\nesvizhevsky\Mes documents\Texts\Nanoparticles\Quantum Levitation of Nanoparticles\Nature\Temperature Resonance.bmp"/>
            <p:cNvPicPr>
              <a:picLocks noChangeAspect="1" noChangeArrowheads="1"/>
            </p:cNvPicPr>
            <p:nvPr/>
          </p:nvPicPr>
          <p:blipFill>
            <a:blip r:embed="rId5" cstate="print"/>
            <a:srcRect/>
            <a:stretch>
              <a:fillRect/>
            </a:stretch>
          </p:blipFill>
          <p:spPr bwMode="auto">
            <a:xfrm>
              <a:off x="6205" y="2833"/>
              <a:ext cx="4493" cy="3546"/>
            </a:xfrm>
            <a:prstGeom prst="rect">
              <a:avLst/>
            </a:prstGeom>
            <a:noFill/>
            <a:ln w="9525">
              <a:noFill/>
              <a:miter lim="800000"/>
              <a:headEnd/>
              <a:tailEnd/>
            </a:ln>
          </p:spPr>
        </p:pic>
      </p:grpSp>
      <p:pic>
        <p:nvPicPr>
          <p:cNvPr id="16" name="Picture 12"/>
          <p:cNvPicPr>
            <a:picLocks noChangeAspect="1" noChangeArrowheads="1"/>
          </p:cNvPicPr>
          <p:nvPr/>
        </p:nvPicPr>
        <p:blipFill>
          <a:blip r:embed="rId6" cstate="print"/>
          <a:srcRect/>
          <a:stretch>
            <a:fillRect/>
          </a:stretch>
        </p:blipFill>
        <p:spPr bwMode="auto">
          <a:xfrm>
            <a:off x="896415" y="5748299"/>
            <a:ext cx="6264696" cy="637529"/>
          </a:xfrm>
          <a:prstGeom prst="rect">
            <a:avLst/>
          </a:prstGeom>
          <a:noFill/>
          <a:ln w="9525">
            <a:noFill/>
            <a:miter lim="800000"/>
            <a:headEnd/>
            <a:tailEnd/>
          </a:ln>
        </p:spPr>
      </p:pic>
      <p:graphicFrame>
        <p:nvGraphicFramePr>
          <p:cNvPr id="9" name="Таблица 8"/>
          <p:cNvGraphicFramePr>
            <a:graphicFrameLocks noGrp="1"/>
          </p:cNvGraphicFramePr>
          <p:nvPr>
            <p:extLst>
              <p:ext uri="{D42A27DB-BD31-4B8C-83A1-F6EECF244321}">
                <p14:modId xmlns:p14="http://schemas.microsoft.com/office/powerpoint/2010/main" val="1305561795"/>
              </p:ext>
            </p:extLst>
          </p:nvPr>
        </p:nvGraphicFramePr>
        <p:xfrm>
          <a:off x="896415" y="3602351"/>
          <a:ext cx="5486400" cy="396240"/>
        </p:xfrm>
        <a:graphic>
          <a:graphicData uri="http://schemas.openxmlformats.org/drawingml/2006/table">
            <a:tbl>
              <a:tblPr/>
              <a:tblGrid>
                <a:gridCol w="1149646">
                  <a:extLst>
                    <a:ext uri="{9D8B030D-6E8A-4147-A177-3AD203B41FA5}">
                      <a16:colId xmlns:a16="http://schemas.microsoft.com/office/drawing/2014/main" val="20000"/>
                    </a:ext>
                  </a:extLst>
                </a:gridCol>
                <a:gridCol w="1785797">
                  <a:extLst>
                    <a:ext uri="{9D8B030D-6E8A-4147-A177-3AD203B41FA5}">
                      <a16:colId xmlns:a16="http://schemas.microsoft.com/office/drawing/2014/main" val="20001"/>
                    </a:ext>
                  </a:extLst>
                </a:gridCol>
                <a:gridCol w="728936">
                  <a:extLst>
                    <a:ext uri="{9D8B030D-6E8A-4147-A177-3AD203B41FA5}">
                      <a16:colId xmlns:a16="http://schemas.microsoft.com/office/drawing/2014/main" val="20002"/>
                    </a:ext>
                  </a:extLst>
                </a:gridCol>
                <a:gridCol w="911328">
                  <a:extLst>
                    <a:ext uri="{9D8B030D-6E8A-4147-A177-3AD203B41FA5}">
                      <a16:colId xmlns:a16="http://schemas.microsoft.com/office/drawing/2014/main" val="20003"/>
                    </a:ext>
                  </a:extLst>
                </a:gridCol>
                <a:gridCol w="910693">
                  <a:extLst>
                    <a:ext uri="{9D8B030D-6E8A-4147-A177-3AD203B41FA5}">
                      <a16:colId xmlns:a16="http://schemas.microsoft.com/office/drawing/2014/main" val="20004"/>
                    </a:ext>
                  </a:extLst>
                </a:gridCol>
              </a:tblGrid>
              <a:tr h="0">
                <a:tc>
                  <a:txBody>
                    <a:bodyPr/>
                    <a:lstStyle/>
                    <a:p>
                      <a:pPr algn="ctr">
                        <a:spcAft>
                          <a:spcPts val="0"/>
                        </a:spcAft>
                      </a:pPr>
                      <a:r>
                        <a:rPr lang="ru-RU" sz="1000" b="1" kern="0" dirty="0">
                          <a:latin typeface="Times New Roman"/>
                        </a:rPr>
                        <a:t>Образец</a:t>
                      </a:r>
                    </a:p>
                  </a:txBody>
                  <a:tcPr marL="17780" marR="177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ru-RU" sz="1000" b="1">
                          <a:latin typeface="Times New Roman"/>
                          <a:ea typeface="Times New Roman"/>
                        </a:rPr>
                        <a:t>Температура обезгаживания</a:t>
                      </a:r>
                      <a:endParaRPr lang="ru-RU" sz="1000">
                        <a:latin typeface="Times New Roman"/>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en-US" sz="1200" b="1" dirty="0">
                          <a:latin typeface="Times New Roman"/>
                          <a:ea typeface="Times New Roman"/>
                        </a:rPr>
                        <a:t>P</a:t>
                      </a:r>
                      <a:r>
                        <a:rPr lang="en-US" sz="1200" b="1" baseline="-25000" dirty="0">
                          <a:latin typeface="Times New Roman"/>
                          <a:ea typeface="Times New Roman"/>
                        </a:rPr>
                        <a:t>VUCN</a:t>
                      </a:r>
                      <a:r>
                        <a:rPr lang="ru-RU" sz="1200" b="1" dirty="0">
                          <a:latin typeface="Times New Roman"/>
                          <a:ea typeface="Times New Roman"/>
                          <a:sym typeface="Symbol"/>
                        </a:rPr>
                        <a:t></a:t>
                      </a:r>
                      <a:r>
                        <a:rPr lang="en-US" sz="1200" b="1" dirty="0">
                          <a:latin typeface="Times New Roman"/>
                          <a:ea typeface="Times New Roman"/>
                        </a:rPr>
                        <a:t>10</a:t>
                      </a:r>
                      <a:r>
                        <a:rPr lang="en-US" sz="1200" b="1" baseline="30000" dirty="0">
                          <a:latin typeface="Times New Roman"/>
                          <a:ea typeface="Times New Roman"/>
                        </a:rPr>
                        <a:t>-7</a:t>
                      </a:r>
                      <a:endParaRPr lang="ru-RU" sz="1000" dirty="0">
                        <a:latin typeface="Times New Roman"/>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sym typeface="Symbol"/>
                        </a:rPr>
                        <a:t></a:t>
                      </a:r>
                      <a:r>
                        <a:rPr lang="ru-RU" sz="1400" b="1">
                          <a:latin typeface="Times New Roman"/>
                          <a:ea typeface="Times New Roman"/>
                        </a:rPr>
                        <a:t>(</a:t>
                      </a:r>
                      <a:r>
                        <a:rPr lang="en-US" sz="1400" b="1">
                          <a:latin typeface="Times New Roman"/>
                          <a:ea typeface="Times New Roman"/>
                        </a:rPr>
                        <a:t>&lt;E&gt;)</a:t>
                      </a:r>
                      <a:r>
                        <a:rPr lang="ru-RU" sz="1200" b="1">
                          <a:latin typeface="Times New Roman"/>
                          <a:ea typeface="Times New Roman"/>
                          <a:sym typeface="Symbol"/>
                        </a:rPr>
                        <a:t></a:t>
                      </a:r>
                      <a:r>
                        <a:rPr lang="en-US" sz="1200" b="1">
                          <a:latin typeface="Times New Roman"/>
                          <a:ea typeface="Times New Roman"/>
                        </a:rPr>
                        <a:t>10</a:t>
                      </a:r>
                      <a:r>
                        <a:rPr lang="en-US" sz="1200" b="1" baseline="30000">
                          <a:latin typeface="Times New Roman"/>
                          <a:ea typeface="Times New Roman"/>
                        </a:rPr>
                        <a:t>-4</a:t>
                      </a:r>
                      <a:endParaRPr lang="ru-RU" sz="1000">
                        <a:latin typeface="Times New Roman"/>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ru-RU" sz="1200" b="1">
                          <a:latin typeface="Times New Roman"/>
                          <a:ea typeface="Times New Roman"/>
                          <a:sym typeface="Symbol"/>
                        </a:rPr>
                        <a:t></a:t>
                      </a:r>
                      <a:r>
                        <a:rPr lang="en-US" sz="1200" b="1">
                          <a:latin typeface="Times New Roman"/>
                          <a:ea typeface="Times New Roman"/>
                        </a:rPr>
                        <a:t>10</a:t>
                      </a:r>
                      <a:r>
                        <a:rPr lang="en-US" sz="1200" b="1" baseline="30000">
                          <a:latin typeface="Times New Roman"/>
                          <a:ea typeface="Times New Roman"/>
                        </a:rPr>
                        <a:t>-4</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l">
                        <a:spcAft>
                          <a:spcPts val="0"/>
                        </a:spcAft>
                      </a:pPr>
                      <a:r>
                        <a:rPr lang="ru-RU" sz="1200">
                          <a:latin typeface="Times New Roman"/>
                          <a:ea typeface="Times New Roman"/>
                        </a:rPr>
                        <a:t>Сапфир, </a:t>
                      </a:r>
                      <a:r>
                        <a:rPr lang="en-US" sz="1200">
                          <a:latin typeface="Times New Roman"/>
                          <a:ea typeface="Times New Roman"/>
                        </a:rPr>
                        <a:t>S</a:t>
                      </a:r>
                      <a:r>
                        <a:rPr lang="ru-RU" sz="1200">
                          <a:latin typeface="Times New Roman"/>
                          <a:ea typeface="Times New Roman"/>
                        </a:rPr>
                        <a:t>=1 м</a:t>
                      </a:r>
                      <a:r>
                        <a:rPr lang="ru-RU" sz="1200" baseline="30000">
                          <a:latin typeface="Times New Roman"/>
                          <a:ea typeface="Times New Roman"/>
                        </a:rPr>
                        <a:t>2</a:t>
                      </a:r>
                      <a:endParaRPr lang="ru-RU" sz="1200">
                        <a:latin typeface="Times New Roman"/>
                        <a:ea typeface="Times New Roman"/>
                      </a:endParaRPr>
                    </a:p>
                  </a:txBody>
                  <a:tcPr marL="17780" marR="177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ru-RU" sz="1200">
                          <a:latin typeface="Times New Roman"/>
                          <a:ea typeface="Times New Roman"/>
                        </a:rPr>
                        <a:t>200</a:t>
                      </a:r>
                      <a:r>
                        <a:rPr lang="ru-RU" sz="1200" b="1">
                          <a:latin typeface="Times New Roman"/>
                          <a:ea typeface="Times New Roman"/>
                        </a:rPr>
                        <a:t>С</a:t>
                      </a:r>
                      <a:endParaRPr lang="ru-RU" sz="1000">
                        <a:latin typeface="Times New Roman"/>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en-US" sz="1200">
                          <a:latin typeface="Times New Roman"/>
                          <a:ea typeface="Times New Roman"/>
                        </a:rPr>
                        <a:t>0.0</a:t>
                      </a:r>
                      <a:r>
                        <a:rPr lang="ru-RU" sz="1200">
                          <a:latin typeface="Times New Roman"/>
                          <a:ea typeface="Times New Roman"/>
                          <a:sym typeface="Symbol"/>
                        </a:rPr>
                        <a:t></a:t>
                      </a:r>
                      <a:r>
                        <a:rPr lang="en-US" sz="1200">
                          <a:latin typeface="Times New Roman"/>
                          <a:ea typeface="Times New Roman"/>
                        </a:rPr>
                        <a:t>0.12</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en-US" sz="1200">
                          <a:latin typeface="Times New Roman"/>
                          <a:ea typeface="Times New Roman"/>
                        </a:rPr>
                        <a:t>0.66</a:t>
                      </a:r>
                      <a:r>
                        <a:rPr lang="ru-RU" sz="1200">
                          <a:latin typeface="Times New Roman"/>
                          <a:ea typeface="Times New Roman"/>
                          <a:sym typeface="Symbol"/>
                        </a:rPr>
                        <a:t></a:t>
                      </a:r>
                      <a:r>
                        <a:rPr lang="en-US" sz="1200">
                          <a:latin typeface="Times New Roman"/>
                          <a:ea typeface="Times New Roman"/>
                        </a:rPr>
                        <a:t>0.01</a:t>
                      </a:r>
                      <a:endParaRPr lang="ru-RU" sz="10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en-US" sz="1200" dirty="0">
                          <a:latin typeface="Times New Roman"/>
                          <a:ea typeface="Times New Roman"/>
                        </a:rPr>
                        <a:t>0.97</a:t>
                      </a:r>
                      <a:r>
                        <a:rPr lang="ru-RU" sz="1200" dirty="0">
                          <a:latin typeface="Times New Roman"/>
                          <a:ea typeface="Times New Roman"/>
                          <a:sym typeface="Symbol"/>
                        </a:rPr>
                        <a:t></a:t>
                      </a:r>
                      <a:r>
                        <a:rPr lang="en-US" sz="1200" dirty="0">
                          <a:latin typeface="Times New Roman"/>
                          <a:ea typeface="Times New Roman"/>
                        </a:rPr>
                        <a:t>0.015</a:t>
                      </a:r>
                      <a:endParaRPr lang="ru-RU" sz="10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7" name="Номер слайда 16"/>
          <p:cNvSpPr>
            <a:spLocks noGrp="1"/>
          </p:cNvSpPr>
          <p:nvPr>
            <p:ph type="sldNum" sz="quarter" idx="12"/>
          </p:nvPr>
        </p:nvSpPr>
        <p:spPr/>
        <p:txBody>
          <a:bodyPr/>
          <a:lstStyle/>
          <a:p>
            <a:fld id="{1DE01969-94A4-40D7-99FB-CC04F57F5503}" type="slidenum">
              <a:rPr lang="ru-RU" smtClean="0"/>
              <a:pPr/>
              <a:t>88</a:t>
            </a:fld>
            <a:endParaRPr lang="ru-RU" dirty="0"/>
          </a:p>
        </p:txBody>
      </p:sp>
    </p:spTree>
    <p:extLst>
      <p:ext uri="{BB962C8B-B14F-4D97-AF65-F5344CB8AC3E}">
        <p14:creationId xmlns:p14="http://schemas.microsoft.com/office/powerpoint/2010/main" val="214850270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Спектры </a:t>
            </a:r>
            <a:r>
              <a:rPr lang="ru-RU" dirty="0"/>
              <a:t>нагретых </a:t>
            </a:r>
            <a:r>
              <a:rPr lang="ru-RU" dirty="0" smtClean="0"/>
              <a:t>нейтронов</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1" descr="Hmax1-1"/>
          <p:cNvPicPr>
            <a:picLocks noChangeAspect="1" noChangeArrowheads="1"/>
          </p:cNvPicPr>
          <p:nvPr/>
        </p:nvPicPr>
        <p:blipFill>
          <a:blip r:embed="rId3" cstate="print"/>
          <a:srcRect/>
          <a:stretch>
            <a:fillRect/>
          </a:stretch>
        </p:blipFill>
        <p:spPr bwMode="auto">
          <a:xfrm>
            <a:off x="1346579" y="1034295"/>
            <a:ext cx="5076056" cy="3658305"/>
          </a:xfrm>
          <a:prstGeom prst="rect">
            <a:avLst/>
          </a:prstGeom>
          <a:noFill/>
        </p:spPr>
      </p:pic>
      <p:sp>
        <p:nvSpPr>
          <p:cNvPr id="8" name="Rectangle 3"/>
          <p:cNvSpPr>
            <a:spLocks noChangeArrowheads="1"/>
          </p:cNvSpPr>
          <p:nvPr/>
        </p:nvSpPr>
        <p:spPr bwMode="auto">
          <a:xfrm>
            <a:off x="1274570" y="4405542"/>
            <a:ext cx="5220072"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1400" i="1" dirty="0">
                <a:latin typeface="Palatino Linotype" panose="02040502050505030304" pitchFamily="18" charset="0"/>
                <a:ea typeface="Times New Roman" pitchFamily="18" charset="0"/>
                <a:cs typeface="Arial" pitchFamily="34" charset="0"/>
              </a:rPr>
              <a:t>Спектр ВУХН в спектрометре с образцом нержавеющей стали.</a:t>
            </a:r>
            <a:endParaRPr lang="ru-RU" sz="1400" dirty="0">
              <a:latin typeface="Palatino Linotype" panose="02040502050505030304" pitchFamily="18" charset="0"/>
              <a:cs typeface="Arial" pitchFamily="34" charset="0"/>
            </a:endParaRPr>
          </a:p>
          <a:p>
            <a:pPr algn="just" eaLnBrk="0" fontAlgn="base" hangingPunct="0">
              <a:spcBef>
                <a:spcPct val="0"/>
              </a:spcBef>
              <a:spcAft>
                <a:spcPct val="0"/>
              </a:spcAft>
            </a:pPr>
            <a:r>
              <a:rPr lang="ru-RU" sz="1400" i="1" dirty="0">
                <a:latin typeface="Palatino Linotype" panose="02040502050505030304" pitchFamily="18" charset="0"/>
                <a:ea typeface="Times New Roman" pitchFamily="18" charset="0"/>
                <a:cs typeface="Arial" pitchFamily="34" charset="0"/>
              </a:rPr>
              <a:t>Тёмные кружки (левая шкала) соответствуют “интегральному” спектру ВУХН, светлые кружки (правая шкала) – дифференциальному спектру ВУХН.</a:t>
            </a:r>
            <a:endParaRPr lang="ru-RU" sz="1400" dirty="0">
              <a:latin typeface="Palatino Linotype" panose="02040502050505030304" pitchFamily="18" charset="0"/>
              <a:cs typeface="Arial" pitchFamily="34" charset="0"/>
            </a:endParaRPr>
          </a:p>
        </p:txBody>
      </p:sp>
      <p:graphicFrame>
        <p:nvGraphicFramePr>
          <p:cNvPr id="9" name="Object 4"/>
          <p:cNvGraphicFramePr>
            <a:graphicFrameLocks noChangeAspect="1"/>
          </p:cNvGraphicFramePr>
          <p:nvPr>
            <p:extLst>
              <p:ext uri="{D42A27DB-BD31-4B8C-83A1-F6EECF244321}">
                <p14:modId xmlns:p14="http://schemas.microsoft.com/office/powerpoint/2010/main" val="4103396925"/>
              </p:ext>
            </p:extLst>
          </p:nvPr>
        </p:nvGraphicFramePr>
        <p:xfrm>
          <a:off x="2651118" y="5580876"/>
          <a:ext cx="2466975" cy="590550"/>
        </p:xfrm>
        <a:graphic>
          <a:graphicData uri="http://schemas.openxmlformats.org/presentationml/2006/ole">
            <mc:AlternateContent xmlns:mc="http://schemas.openxmlformats.org/markup-compatibility/2006">
              <mc:Choice xmlns:v="urn:schemas-microsoft-com:vml" Requires="v">
                <p:oleObj spid="_x0000_s89095" name="Equation" r:id="rId4" imgW="2070100" imgH="495300" progId="Equation.DSMT4">
                  <p:embed/>
                </p:oleObj>
              </mc:Choice>
              <mc:Fallback>
                <p:oleObj name="Equation" r:id="rId4" imgW="2070100" imgH="495300" progId="Equation.DSMT4">
                  <p:embed/>
                  <p:pic>
                    <p:nvPicPr>
                      <p:cNvPr id="26829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118" y="5580876"/>
                        <a:ext cx="24669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6" descr="SpectrumUltradiamond-1"/>
          <p:cNvPicPr>
            <a:picLocks noChangeAspect="1" noChangeArrowheads="1"/>
          </p:cNvPicPr>
          <p:nvPr/>
        </p:nvPicPr>
        <p:blipFill>
          <a:blip r:embed="rId6" cstate="print"/>
          <a:srcRect/>
          <a:stretch>
            <a:fillRect/>
          </a:stretch>
        </p:blipFill>
        <p:spPr bwMode="auto">
          <a:xfrm>
            <a:off x="6370587" y="1103224"/>
            <a:ext cx="4656804" cy="3589375"/>
          </a:xfrm>
          <a:prstGeom prst="rect">
            <a:avLst/>
          </a:prstGeom>
          <a:noFill/>
          <a:ln w="9525">
            <a:noFill/>
            <a:miter lim="800000"/>
            <a:headEnd/>
            <a:tailEnd/>
          </a:ln>
        </p:spPr>
      </p:pic>
      <p:sp>
        <p:nvSpPr>
          <p:cNvPr id="11" name="Rectangle 7"/>
          <p:cNvSpPr>
            <a:spLocks noChangeArrowheads="1"/>
          </p:cNvSpPr>
          <p:nvPr/>
        </p:nvSpPr>
        <p:spPr bwMode="auto">
          <a:xfrm>
            <a:off x="6816801" y="4405542"/>
            <a:ext cx="396044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269875" algn="just" fontAlgn="base">
              <a:spcBef>
                <a:spcPct val="0"/>
              </a:spcBef>
              <a:spcAft>
                <a:spcPct val="0"/>
              </a:spcAft>
            </a:pPr>
            <a:r>
              <a:rPr lang="ru-RU" sz="1400" i="1" dirty="0">
                <a:latin typeface="Palatino Linotype" panose="02040502050505030304" pitchFamily="18" charset="0"/>
                <a:ea typeface="Times New Roman" pitchFamily="18" charset="0"/>
                <a:cs typeface="Arial" pitchFamily="34" charset="0"/>
              </a:rPr>
              <a:t>Измерения с порошком алмазных </a:t>
            </a:r>
            <a:r>
              <a:rPr lang="ru-RU" sz="1400" i="1" dirty="0" err="1">
                <a:latin typeface="Palatino Linotype" panose="02040502050505030304" pitchFamily="18" charset="0"/>
                <a:ea typeface="Times New Roman" pitchFamily="18" charset="0"/>
                <a:cs typeface="Arial" pitchFamily="34" charset="0"/>
              </a:rPr>
              <a:t>наночастиц</a:t>
            </a:r>
            <a:r>
              <a:rPr lang="ru-RU" sz="1400" i="1" dirty="0">
                <a:latin typeface="Palatino Linotype" panose="02040502050505030304" pitchFamily="18" charset="0"/>
                <a:ea typeface="Times New Roman" pitchFamily="18" charset="0"/>
                <a:cs typeface="Arial" pitchFamily="34" charset="0"/>
              </a:rPr>
              <a:t>: зависимость числа зарегистрированных ВУХН от высоты поглотителя в верхнем положении, отнесённая к счёту монитора за основную часть цикла,. Тёмные точки — соответствуют измерению при комнатной температуре, светлые – измерению при 108</a:t>
            </a:r>
            <a:r>
              <a:rPr lang="en-US" sz="1400" i="1" dirty="0">
                <a:latin typeface="Palatino Linotype" panose="02040502050505030304" pitchFamily="18" charset="0"/>
                <a:ea typeface="Times New Roman" pitchFamily="18" charset="0"/>
                <a:cs typeface="Arial" pitchFamily="34" charset="0"/>
              </a:rPr>
              <a:t> </a:t>
            </a:r>
            <a:r>
              <a:rPr lang="ru-RU" sz="1400" i="1" dirty="0">
                <a:latin typeface="Palatino Linotype" panose="02040502050505030304" pitchFamily="18" charset="0"/>
                <a:ea typeface="Times New Roman" pitchFamily="18" charset="0"/>
                <a:cs typeface="Arial" pitchFamily="34" charset="0"/>
              </a:rPr>
              <a:t>К.</a:t>
            </a:r>
            <a:endParaRPr lang="ru-RU" sz="2000" dirty="0">
              <a:latin typeface="Palatino Linotype" panose="02040502050505030304" pitchFamily="18" charset="0"/>
              <a:cs typeface="Arial" pitchFamily="34" charset="0"/>
            </a:endParaRPr>
          </a:p>
        </p:txBody>
      </p:sp>
      <p:sp>
        <p:nvSpPr>
          <p:cNvPr id="12" name="Номер слайда 11"/>
          <p:cNvSpPr>
            <a:spLocks noGrp="1"/>
          </p:cNvSpPr>
          <p:nvPr>
            <p:ph type="sldNum" sz="quarter" idx="12"/>
          </p:nvPr>
        </p:nvSpPr>
        <p:spPr/>
        <p:txBody>
          <a:bodyPr/>
          <a:lstStyle/>
          <a:p>
            <a:fld id="{1DE01969-94A4-40D7-99FB-CC04F57F5503}" type="slidenum">
              <a:rPr lang="ru-RU" smtClean="0"/>
              <a:pPr/>
              <a:t>89</a:t>
            </a:fld>
            <a:endParaRPr lang="ru-RU" dirty="0"/>
          </a:p>
        </p:txBody>
      </p:sp>
    </p:spTree>
    <p:extLst>
      <p:ext uri="{BB962C8B-B14F-4D97-AF65-F5344CB8AC3E}">
        <p14:creationId xmlns:p14="http://schemas.microsoft.com/office/powerpoint/2010/main" val="1968108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ko-KR" dirty="0"/>
              <a:t>Классификация нейтронов</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graphicFrame>
        <p:nvGraphicFramePr>
          <p:cNvPr id="7" name="Object 41">
            <a:extLst>
              <a:ext uri="{FF2B5EF4-FFF2-40B4-BE49-F238E27FC236}">
                <a16:creationId xmlns:a16="http://schemas.microsoft.com/office/drawing/2014/main" id="{60A0C5BB-71DD-4699-976D-55533CC5935A}"/>
              </a:ext>
            </a:extLst>
          </p:cNvPr>
          <p:cNvGraphicFramePr>
            <a:graphicFrameLocks noChangeAspect="1"/>
          </p:cNvGraphicFramePr>
          <p:nvPr>
            <p:extLst>
              <p:ext uri="{D42A27DB-BD31-4B8C-83A1-F6EECF244321}">
                <p14:modId xmlns:p14="http://schemas.microsoft.com/office/powerpoint/2010/main" val="2526573039"/>
              </p:ext>
            </p:extLst>
          </p:nvPr>
        </p:nvGraphicFramePr>
        <p:xfrm>
          <a:off x="2167164" y="-1299256"/>
          <a:ext cx="8699500" cy="5829301"/>
        </p:xfrm>
        <a:graphic>
          <a:graphicData uri="http://schemas.openxmlformats.org/presentationml/2006/ole">
            <mc:AlternateContent xmlns:mc="http://schemas.openxmlformats.org/markup-compatibility/2006">
              <mc:Choice xmlns:v="urn:schemas-microsoft-com:vml" Requires="v">
                <p:oleObj spid="_x0000_s51255" name="Graph" r:id="rId3" imgW="4153680" imgH="2901600" progId="Origin50.Graph">
                  <p:embed/>
                </p:oleObj>
              </mc:Choice>
              <mc:Fallback>
                <p:oleObj name="Graph" r:id="rId3" imgW="4153680" imgH="2901600" progId="Origin50.Graph">
                  <p:embed/>
                  <p:pic>
                    <p:nvPicPr>
                      <p:cNvPr id="126" name="Object 41">
                        <a:extLst>
                          <a:ext uri="{FF2B5EF4-FFF2-40B4-BE49-F238E27FC236}">
                            <a16:creationId xmlns:a16="http://schemas.microsoft.com/office/drawing/2014/main" id="{60A0C5BB-71DD-4699-976D-55533CC5935A}"/>
                          </a:ext>
                        </a:extLst>
                      </p:cNvPr>
                      <p:cNvPicPr>
                        <a:picLocks noChangeAspect="1" noChangeArrowheads="1"/>
                      </p:cNvPicPr>
                      <p:nvPr/>
                    </p:nvPicPr>
                    <p:blipFill>
                      <a:blip r:embed="rId4"/>
                      <a:srcRect/>
                      <a:stretch>
                        <a:fillRect/>
                      </a:stretch>
                    </p:blipFill>
                    <p:spPr bwMode="auto">
                      <a:xfrm>
                        <a:off x="2167164" y="-1299256"/>
                        <a:ext cx="8699500" cy="5829301"/>
                      </a:xfrm>
                      <a:prstGeom prst="rect">
                        <a:avLst/>
                      </a:prstGeom>
                      <a:noFill/>
                      <a:ln>
                        <a:noFill/>
                      </a:ln>
                      <a:effectLst/>
                      <a:extLst/>
                    </p:spPr>
                  </p:pic>
                </p:oleObj>
              </mc:Fallback>
            </mc:AlternateContent>
          </a:graphicData>
        </a:graphic>
      </p:graphicFrame>
      <p:grpSp>
        <p:nvGrpSpPr>
          <p:cNvPr id="16" name="Группа 15"/>
          <p:cNvGrpSpPr/>
          <p:nvPr/>
        </p:nvGrpSpPr>
        <p:grpSpPr>
          <a:xfrm>
            <a:off x="2689220" y="1827099"/>
            <a:ext cx="7905770" cy="191090"/>
            <a:chOff x="2108652" y="1565845"/>
            <a:chExt cx="7905770" cy="191090"/>
          </a:xfrm>
        </p:grpSpPr>
        <p:sp>
          <p:nvSpPr>
            <p:cNvPr id="8" name="Прямоугольник 7">
              <a:extLst>
                <a:ext uri="{FF2B5EF4-FFF2-40B4-BE49-F238E27FC236}">
                  <a16:creationId xmlns:a16="http://schemas.microsoft.com/office/drawing/2014/main" id="{DC835449-9599-4544-ABC4-7135ADB3F883}"/>
                </a:ext>
              </a:extLst>
            </p:cNvPr>
            <p:cNvSpPr/>
            <p:nvPr/>
          </p:nvSpPr>
          <p:spPr>
            <a:xfrm>
              <a:off x="4587390" y="1565845"/>
              <a:ext cx="720080" cy="19109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1094AF78-E1F7-4F5D-9C92-30C3C842907B}"/>
                </a:ext>
              </a:extLst>
            </p:cNvPr>
            <p:cNvSpPr/>
            <p:nvPr/>
          </p:nvSpPr>
          <p:spPr>
            <a:xfrm>
              <a:off x="5303912" y="1565845"/>
              <a:ext cx="2995998" cy="191090"/>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10C2C6D4-6970-4DE7-820B-AC66700CBD01}"/>
                </a:ext>
              </a:extLst>
            </p:cNvPr>
            <p:cNvSpPr/>
            <p:nvPr/>
          </p:nvSpPr>
          <p:spPr>
            <a:xfrm>
              <a:off x="8299910" y="1565845"/>
              <a:ext cx="574314" cy="1908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E8E4AE70-8BDC-4BFA-8029-82B44681CDDD}"/>
                </a:ext>
              </a:extLst>
            </p:cNvPr>
            <p:cNvSpPr/>
            <p:nvPr/>
          </p:nvSpPr>
          <p:spPr>
            <a:xfrm>
              <a:off x="8888422" y="1565845"/>
              <a:ext cx="1126000" cy="190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C5591E80-81BD-492B-A83A-E506D7487E33}"/>
                </a:ext>
              </a:extLst>
            </p:cNvPr>
            <p:cNvSpPr/>
            <p:nvPr/>
          </p:nvSpPr>
          <p:spPr>
            <a:xfrm>
              <a:off x="2153432" y="1565845"/>
              <a:ext cx="2430400" cy="191090"/>
            </a:xfrm>
            <a:prstGeom prst="rect">
              <a:avLst/>
            </a:prstGeom>
            <a:gradFill flip="none" rotWithShape="1">
              <a:gsLst>
                <a:gs pos="0">
                  <a:schemeClr val="tx2">
                    <a:lumMod val="75000"/>
                    <a:tint val="66000"/>
                    <a:satMod val="160000"/>
                  </a:schemeClr>
                </a:gs>
                <a:gs pos="50000">
                  <a:schemeClr val="tx2">
                    <a:lumMod val="75000"/>
                    <a:tint val="44500"/>
                    <a:satMod val="160000"/>
                  </a:schemeClr>
                </a:gs>
                <a:gs pos="100000">
                  <a:schemeClr val="tx2">
                    <a:lumMod val="75000"/>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712895BE-A817-4D71-B65E-2609081231EA}"/>
                </a:ext>
              </a:extLst>
            </p:cNvPr>
            <p:cNvSpPr/>
            <p:nvPr/>
          </p:nvSpPr>
          <p:spPr>
            <a:xfrm>
              <a:off x="2108652" y="1565845"/>
              <a:ext cx="50756" cy="19109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aphicFrame>
        <p:nvGraphicFramePr>
          <p:cNvPr id="14" name="Объект 13">
            <a:extLst>
              <a:ext uri="{FF2B5EF4-FFF2-40B4-BE49-F238E27FC236}">
                <a16:creationId xmlns:a16="http://schemas.microsoft.com/office/drawing/2014/main" id="{69726C2F-5000-4866-9311-A4DEF9B80E9E}"/>
              </a:ext>
            </a:extLst>
          </p:cNvPr>
          <p:cNvGraphicFramePr>
            <a:graphicFrameLocks noChangeAspect="1"/>
          </p:cNvGraphicFramePr>
          <p:nvPr>
            <p:extLst>
              <p:ext uri="{D42A27DB-BD31-4B8C-83A1-F6EECF244321}">
                <p14:modId xmlns:p14="http://schemas.microsoft.com/office/powerpoint/2010/main" val="3165284197"/>
              </p:ext>
            </p:extLst>
          </p:nvPr>
        </p:nvGraphicFramePr>
        <p:xfrm>
          <a:off x="1227852" y="1085652"/>
          <a:ext cx="1438978" cy="832708"/>
        </p:xfrm>
        <a:graphic>
          <a:graphicData uri="http://schemas.openxmlformats.org/presentationml/2006/ole">
            <mc:AlternateContent xmlns:mc="http://schemas.openxmlformats.org/markup-compatibility/2006">
              <mc:Choice xmlns:v="urn:schemas-microsoft-com:vml" Requires="v">
                <p:oleObj spid="_x0000_s51256" name="Equation" r:id="rId5" imgW="723586" imgH="418918" progId="Equation.DSMT4">
                  <p:embed/>
                </p:oleObj>
              </mc:Choice>
              <mc:Fallback>
                <p:oleObj name="Equation" r:id="rId5" imgW="723586" imgH="418918" progId="Equation.DSMT4">
                  <p:embed/>
                  <p:pic>
                    <p:nvPicPr>
                      <p:cNvPr id="232" name="Объект 231">
                        <a:extLst>
                          <a:ext uri="{FF2B5EF4-FFF2-40B4-BE49-F238E27FC236}">
                            <a16:creationId xmlns:a16="http://schemas.microsoft.com/office/drawing/2014/main" id="{69726C2F-5000-4866-9311-A4DEF9B80E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7852" y="1085652"/>
                        <a:ext cx="1438978" cy="832708"/>
                      </a:xfrm>
                      <a:prstGeom prst="rect">
                        <a:avLst/>
                      </a:prstGeom>
                      <a:noFill/>
                      <a:extLst/>
                    </p:spPr>
                  </p:pic>
                </p:oleObj>
              </mc:Fallback>
            </mc:AlternateContent>
          </a:graphicData>
        </a:graphic>
      </p:graphicFrame>
      <p:pic>
        <p:nvPicPr>
          <p:cNvPr id="17" name="Picture 5">
            <a:extLst>
              <a:ext uri="{FF2B5EF4-FFF2-40B4-BE49-F238E27FC236}">
                <a16:creationId xmlns:a16="http://schemas.microsoft.com/office/drawing/2014/main" id="{7FD1F776-C29C-4122-9A51-6F35D1754D0B}"/>
              </a:ext>
            </a:extLst>
          </p:cNvPr>
          <p:cNvPicPr>
            <a:picLocks noChangeAspect="1" noChangeArrowheads="1"/>
          </p:cNvPicPr>
          <p:nvPr/>
        </p:nvPicPr>
        <p:blipFill>
          <a:blip r:embed="rId7" cstate="print"/>
          <a:srcRect/>
          <a:stretch>
            <a:fillRect/>
          </a:stretch>
        </p:blipFill>
        <p:spPr bwMode="auto">
          <a:xfrm>
            <a:off x="3040135" y="3448687"/>
            <a:ext cx="3559922" cy="2376264"/>
          </a:xfrm>
          <a:prstGeom prst="rect">
            <a:avLst/>
          </a:prstGeom>
          <a:noFill/>
          <a:ln w="9525">
            <a:noFill/>
            <a:miter lim="800000"/>
            <a:headEnd/>
            <a:tailEnd/>
          </a:ln>
        </p:spPr>
      </p:pic>
      <p:grpSp>
        <p:nvGrpSpPr>
          <p:cNvPr id="18" name="Группа 17">
            <a:extLst>
              <a:ext uri="{FF2B5EF4-FFF2-40B4-BE49-F238E27FC236}">
                <a16:creationId xmlns:a16="http://schemas.microsoft.com/office/drawing/2014/main" id="{EF473049-7076-4D89-8BB7-8F1AE070254A}"/>
              </a:ext>
            </a:extLst>
          </p:cNvPr>
          <p:cNvGrpSpPr/>
          <p:nvPr/>
        </p:nvGrpSpPr>
        <p:grpSpPr>
          <a:xfrm>
            <a:off x="9184866" y="2664005"/>
            <a:ext cx="576064" cy="2016224"/>
            <a:chOff x="1835696" y="4221088"/>
            <a:chExt cx="576064" cy="2016224"/>
          </a:xfrm>
        </p:grpSpPr>
        <p:sp>
          <p:nvSpPr>
            <p:cNvPr id="19" name="Прямоугольник 18">
              <a:extLst>
                <a:ext uri="{FF2B5EF4-FFF2-40B4-BE49-F238E27FC236}">
                  <a16:creationId xmlns:a16="http://schemas.microsoft.com/office/drawing/2014/main" id="{149010A1-EB3B-47D5-AED3-E278710D2750}"/>
                </a:ext>
              </a:extLst>
            </p:cNvPr>
            <p:cNvSpPr/>
            <p:nvPr/>
          </p:nvSpPr>
          <p:spPr>
            <a:xfrm>
              <a:off x="1835696" y="5301208"/>
              <a:ext cx="574314" cy="18165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a:extLst>
                <a:ext uri="{FF2B5EF4-FFF2-40B4-BE49-F238E27FC236}">
                  <a16:creationId xmlns:a16="http://schemas.microsoft.com/office/drawing/2014/main" id="{DC6505A5-16B7-4A5B-ABEA-15E189615E01}"/>
                </a:ext>
              </a:extLst>
            </p:cNvPr>
            <p:cNvSpPr/>
            <p:nvPr/>
          </p:nvSpPr>
          <p:spPr>
            <a:xfrm>
              <a:off x="1835696" y="4941168"/>
              <a:ext cx="576064" cy="216024"/>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a:extLst>
                <a:ext uri="{FF2B5EF4-FFF2-40B4-BE49-F238E27FC236}">
                  <a16:creationId xmlns:a16="http://schemas.microsoft.com/office/drawing/2014/main" id="{F60435C6-7C9B-40F2-8650-68F22C93CEE6}"/>
                </a:ext>
              </a:extLst>
            </p:cNvPr>
            <p:cNvSpPr/>
            <p:nvPr/>
          </p:nvSpPr>
          <p:spPr>
            <a:xfrm>
              <a:off x="1835696" y="4581128"/>
              <a:ext cx="574314" cy="18165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a:extLst>
                <a:ext uri="{FF2B5EF4-FFF2-40B4-BE49-F238E27FC236}">
                  <a16:creationId xmlns:a16="http://schemas.microsoft.com/office/drawing/2014/main" id="{07F347A6-EF61-4E87-9B16-18BB15A1950A}"/>
                </a:ext>
              </a:extLst>
            </p:cNvPr>
            <p:cNvSpPr/>
            <p:nvPr/>
          </p:nvSpPr>
          <p:spPr>
            <a:xfrm>
              <a:off x="1835696" y="4221088"/>
              <a:ext cx="576064" cy="21602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a:extLst>
                <a:ext uri="{FF2B5EF4-FFF2-40B4-BE49-F238E27FC236}">
                  <a16:creationId xmlns:a16="http://schemas.microsoft.com/office/drawing/2014/main" id="{E6397C58-D8EA-4AEC-83A1-70B0F86973F0}"/>
                </a:ext>
              </a:extLst>
            </p:cNvPr>
            <p:cNvSpPr/>
            <p:nvPr/>
          </p:nvSpPr>
          <p:spPr>
            <a:xfrm>
              <a:off x="1835696" y="5661248"/>
              <a:ext cx="576064" cy="216024"/>
            </a:xfrm>
            <a:prstGeom prst="rect">
              <a:avLst/>
            </a:prstGeom>
            <a:gradFill flip="none" rotWithShape="1">
              <a:gsLst>
                <a:gs pos="0">
                  <a:schemeClr val="tx2">
                    <a:lumMod val="75000"/>
                    <a:tint val="66000"/>
                    <a:satMod val="160000"/>
                  </a:schemeClr>
                </a:gs>
                <a:gs pos="50000">
                  <a:schemeClr val="tx2">
                    <a:lumMod val="75000"/>
                    <a:tint val="44500"/>
                    <a:satMod val="160000"/>
                  </a:schemeClr>
                </a:gs>
                <a:gs pos="100000">
                  <a:schemeClr val="tx2">
                    <a:lumMod val="75000"/>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a:extLst>
                <a:ext uri="{FF2B5EF4-FFF2-40B4-BE49-F238E27FC236}">
                  <a16:creationId xmlns:a16="http://schemas.microsoft.com/office/drawing/2014/main" id="{24E7DC61-ACE7-4996-8FBF-179CF68D838C}"/>
                </a:ext>
              </a:extLst>
            </p:cNvPr>
            <p:cNvSpPr/>
            <p:nvPr/>
          </p:nvSpPr>
          <p:spPr>
            <a:xfrm>
              <a:off x="1835696" y="6021288"/>
              <a:ext cx="576064" cy="21602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5" name="TextBox 24">
            <a:extLst>
              <a:ext uri="{FF2B5EF4-FFF2-40B4-BE49-F238E27FC236}">
                <a16:creationId xmlns:a16="http://schemas.microsoft.com/office/drawing/2014/main" id="{8D282342-846E-4830-94AE-608F7784F472}"/>
              </a:ext>
            </a:extLst>
          </p:cNvPr>
          <p:cNvSpPr txBox="1"/>
          <p:nvPr/>
        </p:nvSpPr>
        <p:spPr>
          <a:xfrm>
            <a:off x="9904946" y="2519989"/>
            <a:ext cx="2050561" cy="2304029"/>
          </a:xfrm>
          <a:prstGeom prst="rect">
            <a:avLst/>
          </a:prstGeom>
          <a:noFill/>
        </p:spPr>
        <p:txBody>
          <a:bodyPr wrap="none" rtlCol="0">
            <a:spAutoFit/>
          </a:bodyPr>
          <a:lstStyle/>
          <a:p>
            <a:pPr>
              <a:lnSpc>
                <a:spcPct val="135000"/>
              </a:lnSpc>
            </a:pPr>
            <a:r>
              <a:rPr lang="ru-RU" dirty="0" smtClean="0">
                <a:latin typeface="Palatino Linotype" panose="02040502050505030304" pitchFamily="18" charset="0"/>
              </a:rPr>
              <a:t>Быстрые</a:t>
            </a:r>
            <a:endParaRPr lang="ru-RU" dirty="0">
              <a:latin typeface="Palatino Linotype" panose="02040502050505030304" pitchFamily="18" charset="0"/>
            </a:endParaRPr>
          </a:p>
          <a:p>
            <a:pPr>
              <a:lnSpc>
                <a:spcPct val="135000"/>
              </a:lnSpc>
            </a:pPr>
            <a:r>
              <a:rPr lang="ru-RU" dirty="0" smtClean="0">
                <a:latin typeface="Palatino Linotype" panose="02040502050505030304" pitchFamily="18" charset="0"/>
              </a:rPr>
              <a:t>Промежуточные</a:t>
            </a:r>
            <a:endParaRPr lang="ru-RU" dirty="0">
              <a:latin typeface="Palatino Linotype" panose="02040502050505030304" pitchFamily="18" charset="0"/>
            </a:endParaRPr>
          </a:p>
          <a:p>
            <a:pPr>
              <a:lnSpc>
                <a:spcPct val="135000"/>
              </a:lnSpc>
            </a:pPr>
            <a:r>
              <a:rPr lang="ru-RU" dirty="0" smtClean="0">
                <a:latin typeface="Palatino Linotype" panose="02040502050505030304" pitchFamily="18" charset="0"/>
              </a:rPr>
              <a:t>Резонансные</a:t>
            </a:r>
            <a:endParaRPr lang="ru-RU" dirty="0">
              <a:latin typeface="Palatino Linotype" panose="02040502050505030304" pitchFamily="18" charset="0"/>
            </a:endParaRPr>
          </a:p>
          <a:p>
            <a:pPr>
              <a:lnSpc>
                <a:spcPct val="135000"/>
              </a:lnSpc>
            </a:pPr>
            <a:r>
              <a:rPr lang="ru-RU" dirty="0" smtClean="0">
                <a:latin typeface="Palatino Linotype" panose="02040502050505030304" pitchFamily="18" charset="0"/>
              </a:rPr>
              <a:t>Тепловые</a:t>
            </a:r>
            <a:endParaRPr lang="ru-RU" dirty="0">
              <a:latin typeface="Palatino Linotype" panose="02040502050505030304" pitchFamily="18" charset="0"/>
            </a:endParaRPr>
          </a:p>
          <a:p>
            <a:pPr>
              <a:lnSpc>
                <a:spcPct val="135000"/>
              </a:lnSpc>
            </a:pPr>
            <a:r>
              <a:rPr lang="ru-RU" dirty="0" smtClean="0">
                <a:latin typeface="Palatino Linotype" panose="02040502050505030304" pitchFamily="18" charset="0"/>
              </a:rPr>
              <a:t>Холодные</a:t>
            </a:r>
            <a:endParaRPr lang="en-US" dirty="0">
              <a:latin typeface="Palatino Linotype" panose="02040502050505030304" pitchFamily="18" charset="0"/>
            </a:endParaRPr>
          </a:p>
          <a:p>
            <a:pPr>
              <a:lnSpc>
                <a:spcPct val="135000"/>
              </a:lnSpc>
            </a:pPr>
            <a:r>
              <a:rPr lang="ru-RU" dirty="0" smtClean="0">
                <a:latin typeface="Palatino Linotype" panose="02040502050505030304" pitchFamily="18" charset="0"/>
              </a:rPr>
              <a:t>Ультрахолодные</a:t>
            </a:r>
            <a:r>
              <a:rPr lang="en-US" dirty="0" smtClean="0">
                <a:latin typeface="Palatino Linotype" panose="02040502050505030304" pitchFamily="18" charset="0"/>
              </a:rPr>
              <a:t> </a:t>
            </a:r>
            <a:endParaRPr lang="ru-RU" dirty="0">
              <a:latin typeface="Palatino Linotype" panose="02040502050505030304" pitchFamily="18" charset="0"/>
            </a:endParaRPr>
          </a:p>
        </p:txBody>
      </p:sp>
      <p:grpSp>
        <p:nvGrpSpPr>
          <p:cNvPr id="26" name="Группа 25">
            <a:extLst>
              <a:ext uri="{FF2B5EF4-FFF2-40B4-BE49-F238E27FC236}">
                <a16:creationId xmlns:a16="http://schemas.microsoft.com/office/drawing/2014/main" id="{F07FCF63-7D2B-46D6-B263-0EB0BD4A47E9}"/>
              </a:ext>
            </a:extLst>
          </p:cNvPr>
          <p:cNvGrpSpPr/>
          <p:nvPr/>
        </p:nvGrpSpPr>
        <p:grpSpPr>
          <a:xfrm>
            <a:off x="838657" y="2373681"/>
            <a:ext cx="2009974" cy="1658476"/>
            <a:chOff x="179512" y="3573016"/>
            <a:chExt cx="2009974" cy="1658476"/>
          </a:xfrm>
        </p:grpSpPr>
        <p:grpSp>
          <p:nvGrpSpPr>
            <p:cNvPr id="27" name="Группа 57">
              <a:extLst>
                <a:ext uri="{FF2B5EF4-FFF2-40B4-BE49-F238E27FC236}">
                  <a16:creationId xmlns:a16="http://schemas.microsoft.com/office/drawing/2014/main" id="{8B63E556-5388-44E4-B6F9-92ED02B4E284}"/>
                </a:ext>
              </a:extLst>
            </p:cNvPr>
            <p:cNvGrpSpPr/>
            <p:nvPr/>
          </p:nvGrpSpPr>
          <p:grpSpPr>
            <a:xfrm>
              <a:off x="251520" y="4506828"/>
              <a:ext cx="1909926" cy="74300"/>
              <a:chOff x="251520" y="4506828"/>
              <a:chExt cx="1909926" cy="74300"/>
            </a:xfrm>
          </p:grpSpPr>
          <p:cxnSp>
            <p:nvCxnSpPr>
              <p:cNvPr id="88" name="Прямая соединительная линия 87">
                <a:extLst>
                  <a:ext uri="{FF2B5EF4-FFF2-40B4-BE49-F238E27FC236}">
                    <a16:creationId xmlns:a16="http://schemas.microsoft.com/office/drawing/2014/main" id="{F24DC703-A282-4540-9E4B-0DC1463ACBB3}"/>
                  </a:ext>
                </a:extLst>
              </p:cNvPr>
              <p:cNvCxnSpPr/>
              <p:nvPr/>
            </p:nvCxnSpPr>
            <p:spPr>
              <a:xfrm>
                <a:off x="320100" y="4543410"/>
                <a:ext cx="18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89" name="Овал 43">
                <a:extLst>
                  <a:ext uri="{FF2B5EF4-FFF2-40B4-BE49-F238E27FC236}">
                    <a16:creationId xmlns:a16="http://schemas.microsoft.com/office/drawing/2014/main" id="{20D909EC-48D0-4BF7-83E4-BD5CC1824A63}"/>
                  </a:ext>
                </a:extLst>
              </p:cNvPr>
              <p:cNvSpPr/>
              <p:nvPr/>
            </p:nvSpPr>
            <p:spPr>
              <a:xfrm>
                <a:off x="2515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0" name="Овал 89">
                <a:extLst>
                  <a:ext uri="{FF2B5EF4-FFF2-40B4-BE49-F238E27FC236}">
                    <a16:creationId xmlns:a16="http://schemas.microsoft.com/office/drawing/2014/main" id="{971F1036-B82A-434A-894F-74A4ED76AE71}"/>
                  </a:ext>
                </a:extLst>
              </p:cNvPr>
              <p:cNvSpPr/>
              <p:nvPr/>
            </p:nvSpPr>
            <p:spPr>
              <a:xfrm>
                <a:off x="4039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1" name="Овал 90">
                <a:extLst>
                  <a:ext uri="{FF2B5EF4-FFF2-40B4-BE49-F238E27FC236}">
                    <a16:creationId xmlns:a16="http://schemas.microsoft.com/office/drawing/2014/main" id="{11AD70C7-2BF7-4FD4-A146-7374B5D513F5}"/>
                  </a:ext>
                </a:extLst>
              </p:cNvPr>
              <p:cNvSpPr/>
              <p:nvPr/>
            </p:nvSpPr>
            <p:spPr>
              <a:xfrm>
                <a:off x="5563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2" name="Овал 91">
                <a:extLst>
                  <a:ext uri="{FF2B5EF4-FFF2-40B4-BE49-F238E27FC236}">
                    <a16:creationId xmlns:a16="http://schemas.microsoft.com/office/drawing/2014/main" id="{E1B66581-0F6D-4A35-977D-005373A08AA6}"/>
                  </a:ext>
                </a:extLst>
              </p:cNvPr>
              <p:cNvSpPr/>
              <p:nvPr/>
            </p:nvSpPr>
            <p:spPr>
              <a:xfrm>
                <a:off x="7087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Овал 92">
                <a:extLst>
                  <a:ext uri="{FF2B5EF4-FFF2-40B4-BE49-F238E27FC236}">
                    <a16:creationId xmlns:a16="http://schemas.microsoft.com/office/drawing/2014/main" id="{71B398F8-CB4D-452C-A6E4-A46066DF717D}"/>
                  </a:ext>
                </a:extLst>
              </p:cNvPr>
              <p:cNvSpPr/>
              <p:nvPr/>
            </p:nvSpPr>
            <p:spPr>
              <a:xfrm>
                <a:off x="8611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4" name="Овал 93">
                <a:extLst>
                  <a:ext uri="{FF2B5EF4-FFF2-40B4-BE49-F238E27FC236}">
                    <a16:creationId xmlns:a16="http://schemas.microsoft.com/office/drawing/2014/main" id="{F2340B67-B371-4C1B-A5D5-B5BA95A650AE}"/>
                  </a:ext>
                </a:extLst>
              </p:cNvPr>
              <p:cNvSpPr/>
              <p:nvPr/>
            </p:nvSpPr>
            <p:spPr>
              <a:xfrm>
                <a:off x="10135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5" name="Овал 94">
                <a:extLst>
                  <a:ext uri="{FF2B5EF4-FFF2-40B4-BE49-F238E27FC236}">
                    <a16:creationId xmlns:a16="http://schemas.microsoft.com/office/drawing/2014/main" id="{4D3495A4-67EA-4359-AAF3-4328EA654A9F}"/>
                  </a:ext>
                </a:extLst>
              </p:cNvPr>
              <p:cNvSpPr/>
              <p:nvPr/>
            </p:nvSpPr>
            <p:spPr>
              <a:xfrm>
                <a:off x="11659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6" name="Овал 95">
                <a:extLst>
                  <a:ext uri="{FF2B5EF4-FFF2-40B4-BE49-F238E27FC236}">
                    <a16:creationId xmlns:a16="http://schemas.microsoft.com/office/drawing/2014/main" id="{48AAF654-3FF3-4CFE-B282-563918220ADE}"/>
                  </a:ext>
                </a:extLst>
              </p:cNvPr>
              <p:cNvSpPr/>
              <p:nvPr/>
            </p:nvSpPr>
            <p:spPr>
              <a:xfrm>
                <a:off x="11750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Овал 96">
                <a:extLst>
                  <a:ext uri="{FF2B5EF4-FFF2-40B4-BE49-F238E27FC236}">
                    <a16:creationId xmlns:a16="http://schemas.microsoft.com/office/drawing/2014/main" id="{6E4233DA-E225-4B90-ACA3-DDB1DC18ED82}"/>
                  </a:ext>
                </a:extLst>
              </p:cNvPr>
              <p:cNvSpPr/>
              <p:nvPr/>
            </p:nvSpPr>
            <p:spPr>
              <a:xfrm>
                <a:off x="13274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8" name="Овал 97">
                <a:extLst>
                  <a:ext uri="{FF2B5EF4-FFF2-40B4-BE49-F238E27FC236}">
                    <a16:creationId xmlns:a16="http://schemas.microsoft.com/office/drawing/2014/main" id="{3D7B7284-5119-4D20-A9B4-0B0B06EFBB60}"/>
                  </a:ext>
                </a:extLst>
              </p:cNvPr>
              <p:cNvSpPr/>
              <p:nvPr/>
            </p:nvSpPr>
            <p:spPr>
              <a:xfrm>
                <a:off x="14798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Овал 98">
                <a:extLst>
                  <a:ext uri="{FF2B5EF4-FFF2-40B4-BE49-F238E27FC236}">
                    <a16:creationId xmlns:a16="http://schemas.microsoft.com/office/drawing/2014/main" id="{4256C3F1-CBAA-4386-AA7F-DB89A8AD7A74}"/>
                  </a:ext>
                </a:extLst>
              </p:cNvPr>
              <p:cNvSpPr/>
              <p:nvPr/>
            </p:nvSpPr>
            <p:spPr>
              <a:xfrm>
                <a:off x="16322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Овал 99">
                <a:extLst>
                  <a:ext uri="{FF2B5EF4-FFF2-40B4-BE49-F238E27FC236}">
                    <a16:creationId xmlns:a16="http://schemas.microsoft.com/office/drawing/2014/main" id="{2687103F-08FE-4B2E-8956-0DCEB491D57E}"/>
                  </a:ext>
                </a:extLst>
              </p:cNvPr>
              <p:cNvSpPr/>
              <p:nvPr/>
            </p:nvSpPr>
            <p:spPr>
              <a:xfrm>
                <a:off x="17846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1" name="Овал 100">
                <a:extLst>
                  <a:ext uri="{FF2B5EF4-FFF2-40B4-BE49-F238E27FC236}">
                    <a16:creationId xmlns:a16="http://schemas.microsoft.com/office/drawing/2014/main" id="{4DE76523-4136-4784-BDC7-D75D75D49459}"/>
                  </a:ext>
                </a:extLst>
              </p:cNvPr>
              <p:cNvSpPr/>
              <p:nvPr/>
            </p:nvSpPr>
            <p:spPr>
              <a:xfrm>
                <a:off x="19370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2" name="Овал 101">
                <a:extLst>
                  <a:ext uri="{FF2B5EF4-FFF2-40B4-BE49-F238E27FC236}">
                    <a16:creationId xmlns:a16="http://schemas.microsoft.com/office/drawing/2014/main" id="{27B2792D-257B-46EB-BECE-78389C1486F5}"/>
                  </a:ext>
                </a:extLst>
              </p:cNvPr>
              <p:cNvSpPr/>
              <p:nvPr/>
            </p:nvSpPr>
            <p:spPr>
              <a:xfrm>
                <a:off x="20894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8" name="Группа 58">
              <a:extLst>
                <a:ext uri="{FF2B5EF4-FFF2-40B4-BE49-F238E27FC236}">
                  <a16:creationId xmlns:a16="http://schemas.microsoft.com/office/drawing/2014/main" id="{3B4131A7-3DF0-41A4-A84F-3A26399A9BB1}"/>
                </a:ext>
              </a:extLst>
            </p:cNvPr>
            <p:cNvGrpSpPr/>
            <p:nvPr/>
          </p:nvGrpSpPr>
          <p:grpSpPr>
            <a:xfrm>
              <a:off x="251520" y="4725144"/>
              <a:ext cx="1909926" cy="74300"/>
              <a:chOff x="251520" y="4506828"/>
              <a:chExt cx="1909926" cy="74300"/>
            </a:xfrm>
          </p:grpSpPr>
          <p:cxnSp>
            <p:nvCxnSpPr>
              <p:cNvPr id="73" name="Прямая соединительная линия 72">
                <a:extLst>
                  <a:ext uri="{FF2B5EF4-FFF2-40B4-BE49-F238E27FC236}">
                    <a16:creationId xmlns:a16="http://schemas.microsoft.com/office/drawing/2014/main" id="{FBD56E87-C471-4F1C-A9CE-9BBCF5C7C0E3}"/>
                  </a:ext>
                </a:extLst>
              </p:cNvPr>
              <p:cNvCxnSpPr/>
              <p:nvPr/>
            </p:nvCxnSpPr>
            <p:spPr>
              <a:xfrm>
                <a:off x="320100" y="4543410"/>
                <a:ext cx="18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74" name="Овал 73">
                <a:extLst>
                  <a:ext uri="{FF2B5EF4-FFF2-40B4-BE49-F238E27FC236}">
                    <a16:creationId xmlns:a16="http://schemas.microsoft.com/office/drawing/2014/main" id="{F93E80A3-0265-462C-AFB0-F8B7A1442163}"/>
                  </a:ext>
                </a:extLst>
              </p:cNvPr>
              <p:cNvSpPr/>
              <p:nvPr/>
            </p:nvSpPr>
            <p:spPr>
              <a:xfrm>
                <a:off x="2515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Овал 74">
                <a:extLst>
                  <a:ext uri="{FF2B5EF4-FFF2-40B4-BE49-F238E27FC236}">
                    <a16:creationId xmlns:a16="http://schemas.microsoft.com/office/drawing/2014/main" id="{5DA6691F-50D4-4C8D-9D34-B159E186C528}"/>
                  </a:ext>
                </a:extLst>
              </p:cNvPr>
              <p:cNvSpPr/>
              <p:nvPr/>
            </p:nvSpPr>
            <p:spPr>
              <a:xfrm>
                <a:off x="4039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Овал 75">
                <a:extLst>
                  <a:ext uri="{FF2B5EF4-FFF2-40B4-BE49-F238E27FC236}">
                    <a16:creationId xmlns:a16="http://schemas.microsoft.com/office/drawing/2014/main" id="{C6BF2113-20B3-40A3-A31D-39B949A5FBFB}"/>
                  </a:ext>
                </a:extLst>
              </p:cNvPr>
              <p:cNvSpPr/>
              <p:nvPr/>
            </p:nvSpPr>
            <p:spPr>
              <a:xfrm>
                <a:off x="5563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Овал 76">
                <a:extLst>
                  <a:ext uri="{FF2B5EF4-FFF2-40B4-BE49-F238E27FC236}">
                    <a16:creationId xmlns:a16="http://schemas.microsoft.com/office/drawing/2014/main" id="{746FC6C4-50D0-4C71-A1C6-AC4F65D755AF}"/>
                  </a:ext>
                </a:extLst>
              </p:cNvPr>
              <p:cNvSpPr/>
              <p:nvPr/>
            </p:nvSpPr>
            <p:spPr>
              <a:xfrm>
                <a:off x="7087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Овал 77">
                <a:extLst>
                  <a:ext uri="{FF2B5EF4-FFF2-40B4-BE49-F238E27FC236}">
                    <a16:creationId xmlns:a16="http://schemas.microsoft.com/office/drawing/2014/main" id="{A8CC3AD1-DE4E-48A3-B224-69A667178193}"/>
                  </a:ext>
                </a:extLst>
              </p:cNvPr>
              <p:cNvSpPr/>
              <p:nvPr/>
            </p:nvSpPr>
            <p:spPr>
              <a:xfrm>
                <a:off x="8611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Овал 78">
                <a:extLst>
                  <a:ext uri="{FF2B5EF4-FFF2-40B4-BE49-F238E27FC236}">
                    <a16:creationId xmlns:a16="http://schemas.microsoft.com/office/drawing/2014/main" id="{03DCF860-8DEC-44AF-BDCF-16C3FFCA2176}"/>
                  </a:ext>
                </a:extLst>
              </p:cNvPr>
              <p:cNvSpPr/>
              <p:nvPr/>
            </p:nvSpPr>
            <p:spPr>
              <a:xfrm>
                <a:off x="10135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0" name="Овал 79">
                <a:extLst>
                  <a:ext uri="{FF2B5EF4-FFF2-40B4-BE49-F238E27FC236}">
                    <a16:creationId xmlns:a16="http://schemas.microsoft.com/office/drawing/2014/main" id="{1E8E36AF-1851-4513-A2F2-728D25675EC2}"/>
                  </a:ext>
                </a:extLst>
              </p:cNvPr>
              <p:cNvSpPr/>
              <p:nvPr/>
            </p:nvSpPr>
            <p:spPr>
              <a:xfrm>
                <a:off x="11659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 name="Овал 80">
                <a:extLst>
                  <a:ext uri="{FF2B5EF4-FFF2-40B4-BE49-F238E27FC236}">
                    <a16:creationId xmlns:a16="http://schemas.microsoft.com/office/drawing/2014/main" id="{4AE7CFD0-CB45-4890-9BF6-692375173134}"/>
                  </a:ext>
                </a:extLst>
              </p:cNvPr>
              <p:cNvSpPr/>
              <p:nvPr/>
            </p:nvSpPr>
            <p:spPr>
              <a:xfrm>
                <a:off x="11750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2" name="Овал 81">
                <a:extLst>
                  <a:ext uri="{FF2B5EF4-FFF2-40B4-BE49-F238E27FC236}">
                    <a16:creationId xmlns:a16="http://schemas.microsoft.com/office/drawing/2014/main" id="{495A3E9B-B056-4633-AC78-3D520DB1271C}"/>
                  </a:ext>
                </a:extLst>
              </p:cNvPr>
              <p:cNvSpPr/>
              <p:nvPr/>
            </p:nvSpPr>
            <p:spPr>
              <a:xfrm>
                <a:off x="13274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3" name="Овал 82">
                <a:extLst>
                  <a:ext uri="{FF2B5EF4-FFF2-40B4-BE49-F238E27FC236}">
                    <a16:creationId xmlns:a16="http://schemas.microsoft.com/office/drawing/2014/main" id="{5235534E-3130-45EE-BBE0-952E98897A96}"/>
                  </a:ext>
                </a:extLst>
              </p:cNvPr>
              <p:cNvSpPr/>
              <p:nvPr/>
            </p:nvSpPr>
            <p:spPr>
              <a:xfrm>
                <a:off x="14798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4" name="Овал 83">
                <a:extLst>
                  <a:ext uri="{FF2B5EF4-FFF2-40B4-BE49-F238E27FC236}">
                    <a16:creationId xmlns:a16="http://schemas.microsoft.com/office/drawing/2014/main" id="{C38802F2-6D7D-4B49-AB09-7EF7D10BDB3D}"/>
                  </a:ext>
                </a:extLst>
              </p:cNvPr>
              <p:cNvSpPr/>
              <p:nvPr/>
            </p:nvSpPr>
            <p:spPr>
              <a:xfrm>
                <a:off x="16322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5" name="Овал 84">
                <a:extLst>
                  <a:ext uri="{FF2B5EF4-FFF2-40B4-BE49-F238E27FC236}">
                    <a16:creationId xmlns:a16="http://schemas.microsoft.com/office/drawing/2014/main" id="{A19BCDC2-3268-4DAF-B6BE-9EFA5F18C4C0}"/>
                  </a:ext>
                </a:extLst>
              </p:cNvPr>
              <p:cNvSpPr/>
              <p:nvPr/>
            </p:nvSpPr>
            <p:spPr>
              <a:xfrm>
                <a:off x="17846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6" name="Овал 85">
                <a:extLst>
                  <a:ext uri="{FF2B5EF4-FFF2-40B4-BE49-F238E27FC236}">
                    <a16:creationId xmlns:a16="http://schemas.microsoft.com/office/drawing/2014/main" id="{808F7131-8BBA-44DB-9598-B35FDF047522}"/>
                  </a:ext>
                </a:extLst>
              </p:cNvPr>
              <p:cNvSpPr/>
              <p:nvPr/>
            </p:nvSpPr>
            <p:spPr>
              <a:xfrm>
                <a:off x="19370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 name="Овал 86">
                <a:extLst>
                  <a:ext uri="{FF2B5EF4-FFF2-40B4-BE49-F238E27FC236}">
                    <a16:creationId xmlns:a16="http://schemas.microsoft.com/office/drawing/2014/main" id="{6129BE89-EE3B-4AB3-8C6C-DA44B7B57272}"/>
                  </a:ext>
                </a:extLst>
              </p:cNvPr>
              <p:cNvSpPr/>
              <p:nvPr/>
            </p:nvSpPr>
            <p:spPr>
              <a:xfrm>
                <a:off x="20894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29" name="Прямая со стрелкой 28">
              <a:extLst>
                <a:ext uri="{FF2B5EF4-FFF2-40B4-BE49-F238E27FC236}">
                  <a16:creationId xmlns:a16="http://schemas.microsoft.com/office/drawing/2014/main" id="{E0640C50-980C-4261-98C3-8CF75B40CB5C}"/>
                </a:ext>
              </a:extLst>
            </p:cNvPr>
            <p:cNvCxnSpPr>
              <a:endCxn id="94" idx="1"/>
            </p:cNvCxnSpPr>
            <p:nvPr/>
          </p:nvCxnSpPr>
          <p:spPr>
            <a:xfrm>
              <a:off x="251520" y="3933056"/>
              <a:ext cx="772545" cy="58660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a:extLst>
                <a:ext uri="{FF2B5EF4-FFF2-40B4-BE49-F238E27FC236}">
                  <a16:creationId xmlns:a16="http://schemas.microsoft.com/office/drawing/2014/main" id="{46CB6700-D405-48EB-B67F-24597CC4BB63}"/>
                </a:ext>
              </a:extLst>
            </p:cNvPr>
            <p:cNvCxnSpPr>
              <a:stCxn id="94" idx="0"/>
            </p:cNvCxnSpPr>
            <p:nvPr/>
          </p:nvCxnSpPr>
          <p:spPr>
            <a:xfrm flipV="1">
              <a:off x="1049524" y="3933056"/>
              <a:ext cx="714164"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a:extLst>
                <a:ext uri="{FF2B5EF4-FFF2-40B4-BE49-F238E27FC236}">
                  <a16:creationId xmlns:a16="http://schemas.microsoft.com/office/drawing/2014/main" id="{AF478294-AEF4-43CD-894E-FFF79D47CD5F}"/>
                </a:ext>
              </a:extLst>
            </p:cNvPr>
            <p:cNvCxnSpPr/>
            <p:nvPr/>
          </p:nvCxnSpPr>
          <p:spPr>
            <a:xfrm>
              <a:off x="251520" y="4149080"/>
              <a:ext cx="772545" cy="5940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a16="http://schemas.microsoft.com/office/drawing/2014/main" id="{3A5CF175-45CC-44CC-B4A6-F67CF036E879}"/>
                </a:ext>
              </a:extLst>
            </p:cNvPr>
            <p:cNvCxnSpPr>
              <a:stCxn id="79" idx="0"/>
            </p:cNvCxnSpPr>
            <p:nvPr/>
          </p:nvCxnSpPr>
          <p:spPr>
            <a:xfrm flipV="1">
              <a:off x="1049524" y="4149080"/>
              <a:ext cx="714164" cy="5783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a:extLst>
                <a:ext uri="{FF2B5EF4-FFF2-40B4-BE49-F238E27FC236}">
                  <a16:creationId xmlns:a16="http://schemas.microsoft.com/office/drawing/2014/main" id="{21B02887-DA6D-4266-93C7-0ECE0EA25DED}"/>
                </a:ext>
              </a:extLst>
            </p:cNvPr>
            <p:cNvCxnSpPr/>
            <p:nvPr/>
          </p:nvCxnSpPr>
          <p:spPr>
            <a:xfrm>
              <a:off x="1043608" y="4007356"/>
              <a:ext cx="0" cy="86409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4" name="Дуга 33">
              <a:extLst>
                <a:ext uri="{FF2B5EF4-FFF2-40B4-BE49-F238E27FC236}">
                  <a16:creationId xmlns:a16="http://schemas.microsoft.com/office/drawing/2014/main" id="{80ABC3AA-B1BE-4557-9FD3-47AA23B10155}"/>
                </a:ext>
              </a:extLst>
            </p:cNvPr>
            <p:cNvSpPr/>
            <p:nvPr/>
          </p:nvSpPr>
          <p:spPr>
            <a:xfrm flipH="1">
              <a:off x="395536" y="4293096"/>
              <a:ext cx="360040" cy="360040"/>
            </a:xfrm>
            <a:prstGeom prst="arc">
              <a:avLst>
                <a:gd name="adj1" fmla="val 18370543"/>
                <a:gd name="adj2" fmla="val 8861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5" name="TextBox 34">
              <a:extLst>
                <a:ext uri="{FF2B5EF4-FFF2-40B4-BE49-F238E27FC236}">
                  <a16:creationId xmlns:a16="http://schemas.microsoft.com/office/drawing/2014/main" id="{0DF3DC32-D5E6-47D4-814E-B8BE03661895}"/>
                </a:ext>
              </a:extLst>
            </p:cNvPr>
            <p:cNvSpPr txBox="1"/>
            <p:nvPr/>
          </p:nvSpPr>
          <p:spPr>
            <a:xfrm>
              <a:off x="179512" y="4221088"/>
              <a:ext cx="304892" cy="369332"/>
            </a:xfrm>
            <a:prstGeom prst="rect">
              <a:avLst/>
            </a:prstGeom>
            <a:noFill/>
          </p:spPr>
          <p:txBody>
            <a:bodyPr wrap="none" rtlCol="0">
              <a:spAutoFit/>
            </a:bodyPr>
            <a:lstStyle/>
            <a:p>
              <a:r>
                <a:rPr lang="ru-RU" dirty="0">
                  <a:sym typeface="Symbol"/>
                </a:rPr>
                <a:t></a:t>
              </a:r>
              <a:endParaRPr lang="ru-RU" dirty="0"/>
            </a:p>
          </p:txBody>
        </p:sp>
        <p:sp>
          <p:nvSpPr>
            <p:cNvPr id="36" name="TextBox 35">
              <a:extLst>
                <a:ext uri="{FF2B5EF4-FFF2-40B4-BE49-F238E27FC236}">
                  <a16:creationId xmlns:a16="http://schemas.microsoft.com/office/drawing/2014/main" id="{DBE98128-A094-4F95-8889-76E6BDE65A02}"/>
                </a:ext>
              </a:extLst>
            </p:cNvPr>
            <p:cNvSpPr txBox="1"/>
            <p:nvPr/>
          </p:nvSpPr>
          <p:spPr>
            <a:xfrm>
              <a:off x="378500" y="3799926"/>
              <a:ext cx="1313180" cy="369332"/>
            </a:xfrm>
            <a:prstGeom prst="rect">
              <a:avLst/>
            </a:prstGeom>
            <a:noFill/>
          </p:spPr>
          <p:txBody>
            <a:bodyPr wrap="none" rtlCol="0">
              <a:spAutoFit/>
            </a:bodyPr>
            <a:lstStyle/>
            <a:p>
              <a:r>
                <a:rPr lang="en-US" dirty="0">
                  <a:sym typeface="Symbol"/>
                </a:rPr>
                <a:t>2dsin()=n</a:t>
              </a:r>
              <a:endParaRPr lang="ru-RU" dirty="0"/>
            </a:p>
          </p:txBody>
        </p:sp>
        <p:sp>
          <p:nvSpPr>
            <p:cNvPr id="37" name="TextBox 36">
              <a:extLst>
                <a:ext uri="{FF2B5EF4-FFF2-40B4-BE49-F238E27FC236}">
                  <a16:creationId xmlns:a16="http://schemas.microsoft.com/office/drawing/2014/main" id="{E3C05F0C-F040-49C7-BE44-1E17A1CFCD57}"/>
                </a:ext>
              </a:extLst>
            </p:cNvPr>
            <p:cNvSpPr txBox="1"/>
            <p:nvPr/>
          </p:nvSpPr>
          <p:spPr>
            <a:xfrm>
              <a:off x="1882992" y="4468518"/>
              <a:ext cx="306494" cy="369332"/>
            </a:xfrm>
            <a:prstGeom prst="rect">
              <a:avLst/>
            </a:prstGeom>
            <a:noFill/>
          </p:spPr>
          <p:txBody>
            <a:bodyPr wrap="none" rtlCol="0">
              <a:spAutoFit/>
            </a:bodyPr>
            <a:lstStyle/>
            <a:p>
              <a:r>
                <a:rPr lang="en-US" dirty="0"/>
                <a:t>d</a:t>
              </a:r>
              <a:endParaRPr lang="ru-RU" dirty="0"/>
            </a:p>
          </p:txBody>
        </p:sp>
        <p:cxnSp>
          <p:nvCxnSpPr>
            <p:cNvPr id="38" name="Прямая со стрелкой 37">
              <a:extLst>
                <a:ext uri="{FF2B5EF4-FFF2-40B4-BE49-F238E27FC236}">
                  <a16:creationId xmlns:a16="http://schemas.microsoft.com/office/drawing/2014/main" id="{D6C83EA0-63CB-4786-B855-9FE036079A73}"/>
                </a:ext>
              </a:extLst>
            </p:cNvPr>
            <p:cNvCxnSpPr>
              <a:stCxn id="37" idx="3"/>
              <a:endCxn id="37" idx="3"/>
            </p:cNvCxnSpPr>
            <p:nvPr/>
          </p:nvCxnSpPr>
          <p:spPr>
            <a:xfrm>
              <a:off x="2189486" y="4653184"/>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a:extLst>
                <a:ext uri="{FF2B5EF4-FFF2-40B4-BE49-F238E27FC236}">
                  <a16:creationId xmlns:a16="http://schemas.microsoft.com/office/drawing/2014/main" id="{E3B3F0C1-4C9D-46E0-8D58-F27EFC8CEF14}"/>
                </a:ext>
              </a:extLst>
            </p:cNvPr>
            <p:cNvCxnSpPr/>
            <p:nvPr/>
          </p:nvCxnSpPr>
          <p:spPr>
            <a:xfrm>
              <a:off x="2125650" y="4540010"/>
              <a:ext cx="0" cy="216024"/>
            </a:xfrm>
            <a:prstGeom prst="straightConnector1">
              <a:avLst/>
            </a:prstGeom>
            <a:ln>
              <a:solidFill>
                <a:schemeClr val="tx1"/>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58C0529-D26A-4F9D-90F8-9A9EC5E284B9}"/>
                </a:ext>
              </a:extLst>
            </p:cNvPr>
            <p:cNvSpPr txBox="1"/>
            <p:nvPr/>
          </p:nvSpPr>
          <p:spPr>
            <a:xfrm>
              <a:off x="362725" y="3573016"/>
              <a:ext cx="1338187" cy="369332"/>
            </a:xfrm>
            <a:prstGeom prst="rect">
              <a:avLst/>
            </a:prstGeom>
            <a:noFill/>
          </p:spPr>
          <p:txBody>
            <a:bodyPr wrap="none" rtlCol="0">
              <a:spAutoFit/>
            </a:bodyPr>
            <a:lstStyle/>
            <a:p>
              <a:r>
                <a:rPr lang="en-US" b="1" dirty="0"/>
                <a:t>Bragg’s low:</a:t>
              </a:r>
              <a:endParaRPr lang="ru-RU" b="1" dirty="0"/>
            </a:p>
          </p:txBody>
        </p:sp>
        <p:grpSp>
          <p:nvGrpSpPr>
            <p:cNvPr id="41" name="Группа 98">
              <a:extLst>
                <a:ext uri="{FF2B5EF4-FFF2-40B4-BE49-F238E27FC236}">
                  <a16:creationId xmlns:a16="http://schemas.microsoft.com/office/drawing/2014/main" id="{0AF90834-0F2C-4796-B092-54240B15CA93}"/>
                </a:ext>
              </a:extLst>
            </p:cNvPr>
            <p:cNvGrpSpPr/>
            <p:nvPr/>
          </p:nvGrpSpPr>
          <p:grpSpPr>
            <a:xfrm>
              <a:off x="251520" y="4941168"/>
              <a:ext cx="1909926" cy="74300"/>
              <a:chOff x="251520" y="4506828"/>
              <a:chExt cx="1909926" cy="74300"/>
            </a:xfrm>
          </p:grpSpPr>
          <p:cxnSp>
            <p:nvCxnSpPr>
              <p:cNvPr id="58" name="Прямая соединительная линия 57">
                <a:extLst>
                  <a:ext uri="{FF2B5EF4-FFF2-40B4-BE49-F238E27FC236}">
                    <a16:creationId xmlns:a16="http://schemas.microsoft.com/office/drawing/2014/main" id="{B5C5F037-DD2B-4862-9351-E71C378A6BAA}"/>
                  </a:ext>
                </a:extLst>
              </p:cNvPr>
              <p:cNvCxnSpPr/>
              <p:nvPr/>
            </p:nvCxnSpPr>
            <p:spPr>
              <a:xfrm>
                <a:off x="320100" y="4543410"/>
                <a:ext cx="18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59" name="Овал 58">
                <a:extLst>
                  <a:ext uri="{FF2B5EF4-FFF2-40B4-BE49-F238E27FC236}">
                    <a16:creationId xmlns:a16="http://schemas.microsoft.com/office/drawing/2014/main" id="{5E082B61-43A4-4A16-B097-16BA2F9E782F}"/>
                  </a:ext>
                </a:extLst>
              </p:cNvPr>
              <p:cNvSpPr/>
              <p:nvPr/>
            </p:nvSpPr>
            <p:spPr>
              <a:xfrm>
                <a:off x="2515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Овал 59">
                <a:extLst>
                  <a:ext uri="{FF2B5EF4-FFF2-40B4-BE49-F238E27FC236}">
                    <a16:creationId xmlns:a16="http://schemas.microsoft.com/office/drawing/2014/main" id="{4FE54CA0-CCA6-478D-A649-64A1E0B81506}"/>
                  </a:ext>
                </a:extLst>
              </p:cNvPr>
              <p:cNvSpPr/>
              <p:nvPr/>
            </p:nvSpPr>
            <p:spPr>
              <a:xfrm>
                <a:off x="4039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Овал 60">
                <a:extLst>
                  <a:ext uri="{FF2B5EF4-FFF2-40B4-BE49-F238E27FC236}">
                    <a16:creationId xmlns:a16="http://schemas.microsoft.com/office/drawing/2014/main" id="{67162666-04E2-4C22-8445-2F37A3D24A91}"/>
                  </a:ext>
                </a:extLst>
              </p:cNvPr>
              <p:cNvSpPr/>
              <p:nvPr/>
            </p:nvSpPr>
            <p:spPr>
              <a:xfrm>
                <a:off x="5563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Овал 61">
                <a:extLst>
                  <a:ext uri="{FF2B5EF4-FFF2-40B4-BE49-F238E27FC236}">
                    <a16:creationId xmlns:a16="http://schemas.microsoft.com/office/drawing/2014/main" id="{3DF50F86-A187-43FD-90A7-349AF1A98077}"/>
                  </a:ext>
                </a:extLst>
              </p:cNvPr>
              <p:cNvSpPr/>
              <p:nvPr/>
            </p:nvSpPr>
            <p:spPr>
              <a:xfrm>
                <a:off x="7087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Овал 62">
                <a:extLst>
                  <a:ext uri="{FF2B5EF4-FFF2-40B4-BE49-F238E27FC236}">
                    <a16:creationId xmlns:a16="http://schemas.microsoft.com/office/drawing/2014/main" id="{82DA9B0B-AE8B-4D80-9233-DF82EACD33BC}"/>
                  </a:ext>
                </a:extLst>
              </p:cNvPr>
              <p:cNvSpPr/>
              <p:nvPr/>
            </p:nvSpPr>
            <p:spPr>
              <a:xfrm>
                <a:off x="8611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Овал 63">
                <a:extLst>
                  <a:ext uri="{FF2B5EF4-FFF2-40B4-BE49-F238E27FC236}">
                    <a16:creationId xmlns:a16="http://schemas.microsoft.com/office/drawing/2014/main" id="{4B41C2BC-AA8F-478F-A5C6-CA40939F6865}"/>
                  </a:ext>
                </a:extLst>
              </p:cNvPr>
              <p:cNvSpPr/>
              <p:nvPr/>
            </p:nvSpPr>
            <p:spPr>
              <a:xfrm>
                <a:off x="10135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Овал 64">
                <a:extLst>
                  <a:ext uri="{FF2B5EF4-FFF2-40B4-BE49-F238E27FC236}">
                    <a16:creationId xmlns:a16="http://schemas.microsoft.com/office/drawing/2014/main" id="{35FDD088-D6A4-4E7D-8BDA-BB9962C135F3}"/>
                  </a:ext>
                </a:extLst>
              </p:cNvPr>
              <p:cNvSpPr/>
              <p:nvPr/>
            </p:nvSpPr>
            <p:spPr>
              <a:xfrm>
                <a:off x="11659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Овал 65">
                <a:extLst>
                  <a:ext uri="{FF2B5EF4-FFF2-40B4-BE49-F238E27FC236}">
                    <a16:creationId xmlns:a16="http://schemas.microsoft.com/office/drawing/2014/main" id="{14B8B861-1F13-48CB-A54F-63EF18D6074C}"/>
                  </a:ext>
                </a:extLst>
              </p:cNvPr>
              <p:cNvSpPr/>
              <p:nvPr/>
            </p:nvSpPr>
            <p:spPr>
              <a:xfrm>
                <a:off x="11750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Овал 66">
                <a:extLst>
                  <a:ext uri="{FF2B5EF4-FFF2-40B4-BE49-F238E27FC236}">
                    <a16:creationId xmlns:a16="http://schemas.microsoft.com/office/drawing/2014/main" id="{11EFC793-52ED-462F-9E5F-ACA1C08E7C06}"/>
                  </a:ext>
                </a:extLst>
              </p:cNvPr>
              <p:cNvSpPr/>
              <p:nvPr/>
            </p:nvSpPr>
            <p:spPr>
              <a:xfrm>
                <a:off x="13274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Овал 67">
                <a:extLst>
                  <a:ext uri="{FF2B5EF4-FFF2-40B4-BE49-F238E27FC236}">
                    <a16:creationId xmlns:a16="http://schemas.microsoft.com/office/drawing/2014/main" id="{797A18B5-9441-42D0-A7E4-7357C7ABABEB}"/>
                  </a:ext>
                </a:extLst>
              </p:cNvPr>
              <p:cNvSpPr/>
              <p:nvPr/>
            </p:nvSpPr>
            <p:spPr>
              <a:xfrm>
                <a:off x="14798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Овал 68">
                <a:extLst>
                  <a:ext uri="{FF2B5EF4-FFF2-40B4-BE49-F238E27FC236}">
                    <a16:creationId xmlns:a16="http://schemas.microsoft.com/office/drawing/2014/main" id="{067F9471-9B48-47DC-9BC7-A717E226DE29}"/>
                  </a:ext>
                </a:extLst>
              </p:cNvPr>
              <p:cNvSpPr/>
              <p:nvPr/>
            </p:nvSpPr>
            <p:spPr>
              <a:xfrm>
                <a:off x="16322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Овал 69">
                <a:extLst>
                  <a:ext uri="{FF2B5EF4-FFF2-40B4-BE49-F238E27FC236}">
                    <a16:creationId xmlns:a16="http://schemas.microsoft.com/office/drawing/2014/main" id="{49BF98C2-7C88-4156-BB8F-521028E2A01B}"/>
                  </a:ext>
                </a:extLst>
              </p:cNvPr>
              <p:cNvSpPr/>
              <p:nvPr/>
            </p:nvSpPr>
            <p:spPr>
              <a:xfrm>
                <a:off x="17846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 name="Овал 70">
                <a:extLst>
                  <a:ext uri="{FF2B5EF4-FFF2-40B4-BE49-F238E27FC236}">
                    <a16:creationId xmlns:a16="http://schemas.microsoft.com/office/drawing/2014/main" id="{EC0FD0C5-46FD-43A6-A452-063F28026A15}"/>
                  </a:ext>
                </a:extLst>
              </p:cNvPr>
              <p:cNvSpPr/>
              <p:nvPr/>
            </p:nvSpPr>
            <p:spPr>
              <a:xfrm>
                <a:off x="19370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Овал 71">
                <a:extLst>
                  <a:ext uri="{FF2B5EF4-FFF2-40B4-BE49-F238E27FC236}">
                    <a16:creationId xmlns:a16="http://schemas.microsoft.com/office/drawing/2014/main" id="{1B8E0EB0-4CCC-4123-AD44-B60AF7D08869}"/>
                  </a:ext>
                </a:extLst>
              </p:cNvPr>
              <p:cNvSpPr/>
              <p:nvPr/>
            </p:nvSpPr>
            <p:spPr>
              <a:xfrm>
                <a:off x="20894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2" name="Группа 114">
              <a:extLst>
                <a:ext uri="{FF2B5EF4-FFF2-40B4-BE49-F238E27FC236}">
                  <a16:creationId xmlns:a16="http://schemas.microsoft.com/office/drawing/2014/main" id="{28A40CC3-0267-461B-B23C-DB837424C833}"/>
                </a:ext>
              </a:extLst>
            </p:cNvPr>
            <p:cNvGrpSpPr/>
            <p:nvPr/>
          </p:nvGrpSpPr>
          <p:grpSpPr>
            <a:xfrm>
              <a:off x="251520" y="5157192"/>
              <a:ext cx="1909926" cy="74300"/>
              <a:chOff x="251520" y="4506828"/>
              <a:chExt cx="1909926" cy="74300"/>
            </a:xfrm>
          </p:grpSpPr>
          <p:cxnSp>
            <p:nvCxnSpPr>
              <p:cNvPr id="43" name="Прямая соединительная линия 42">
                <a:extLst>
                  <a:ext uri="{FF2B5EF4-FFF2-40B4-BE49-F238E27FC236}">
                    <a16:creationId xmlns:a16="http://schemas.microsoft.com/office/drawing/2014/main" id="{2CCB490F-BAAC-4523-9D70-095837B43140}"/>
                  </a:ext>
                </a:extLst>
              </p:cNvPr>
              <p:cNvCxnSpPr/>
              <p:nvPr/>
            </p:nvCxnSpPr>
            <p:spPr>
              <a:xfrm>
                <a:off x="320100" y="4543410"/>
                <a:ext cx="18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Овал 43">
                <a:extLst>
                  <a:ext uri="{FF2B5EF4-FFF2-40B4-BE49-F238E27FC236}">
                    <a16:creationId xmlns:a16="http://schemas.microsoft.com/office/drawing/2014/main" id="{3DE16A94-2FF7-4262-9096-94366049BE0B}"/>
                  </a:ext>
                </a:extLst>
              </p:cNvPr>
              <p:cNvSpPr/>
              <p:nvPr/>
            </p:nvSpPr>
            <p:spPr>
              <a:xfrm>
                <a:off x="2515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Овал 44">
                <a:extLst>
                  <a:ext uri="{FF2B5EF4-FFF2-40B4-BE49-F238E27FC236}">
                    <a16:creationId xmlns:a16="http://schemas.microsoft.com/office/drawing/2014/main" id="{F411FA54-6D38-4D16-83A2-EE895C4052C3}"/>
                  </a:ext>
                </a:extLst>
              </p:cNvPr>
              <p:cNvSpPr/>
              <p:nvPr/>
            </p:nvSpPr>
            <p:spPr>
              <a:xfrm>
                <a:off x="4039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Овал 45">
                <a:extLst>
                  <a:ext uri="{FF2B5EF4-FFF2-40B4-BE49-F238E27FC236}">
                    <a16:creationId xmlns:a16="http://schemas.microsoft.com/office/drawing/2014/main" id="{B4580689-4368-45F3-9E00-0A9B10C914C1}"/>
                  </a:ext>
                </a:extLst>
              </p:cNvPr>
              <p:cNvSpPr/>
              <p:nvPr/>
            </p:nvSpPr>
            <p:spPr>
              <a:xfrm>
                <a:off x="5563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Овал 46">
                <a:extLst>
                  <a:ext uri="{FF2B5EF4-FFF2-40B4-BE49-F238E27FC236}">
                    <a16:creationId xmlns:a16="http://schemas.microsoft.com/office/drawing/2014/main" id="{A4DDD43D-48A2-4393-B1FA-C38B09F7ABE7}"/>
                  </a:ext>
                </a:extLst>
              </p:cNvPr>
              <p:cNvSpPr/>
              <p:nvPr/>
            </p:nvSpPr>
            <p:spPr>
              <a:xfrm>
                <a:off x="7087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Овал 47">
                <a:extLst>
                  <a:ext uri="{FF2B5EF4-FFF2-40B4-BE49-F238E27FC236}">
                    <a16:creationId xmlns:a16="http://schemas.microsoft.com/office/drawing/2014/main" id="{92EC12BB-59F7-42F7-BCC6-E1308A304D1E}"/>
                  </a:ext>
                </a:extLst>
              </p:cNvPr>
              <p:cNvSpPr/>
              <p:nvPr/>
            </p:nvSpPr>
            <p:spPr>
              <a:xfrm>
                <a:off x="8611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Овал 48">
                <a:extLst>
                  <a:ext uri="{FF2B5EF4-FFF2-40B4-BE49-F238E27FC236}">
                    <a16:creationId xmlns:a16="http://schemas.microsoft.com/office/drawing/2014/main" id="{047BC4B3-6B2C-45CC-A445-EB7C118A2BAC}"/>
                  </a:ext>
                </a:extLst>
              </p:cNvPr>
              <p:cNvSpPr/>
              <p:nvPr/>
            </p:nvSpPr>
            <p:spPr>
              <a:xfrm>
                <a:off x="10135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Овал 49">
                <a:extLst>
                  <a:ext uri="{FF2B5EF4-FFF2-40B4-BE49-F238E27FC236}">
                    <a16:creationId xmlns:a16="http://schemas.microsoft.com/office/drawing/2014/main" id="{FFB6E063-63FE-4F68-BBB7-7974E9A45769}"/>
                  </a:ext>
                </a:extLst>
              </p:cNvPr>
              <p:cNvSpPr/>
              <p:nvPr/>
            </p:nvSpPr>
            <p:spPr>
              <a:xfrm>
                <a:off x="11659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Овал 50">
                <a:extLst>
                  <a:ext uri="{FF2B5EF4-FFF2-40B4-BE49-F238E27FC236}">
                    <a16:creationId xmlns:a16="http://schemas.microsoft.com/office/drawing/2014/main" id="{34D78F67-69FB-47FE-A39F-55F4BEDB4C85}"/>
                  </a:ext>
                </a:extLst>
              </p:cNvPr>
              <p:cNvSpPr/>
              <p:nvPr/>
            </p:nvSpPr>
            <p:spPr>
              <a:xfrm>
                <a:off x="11750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Овал 51">
                <a:extLst>
                  <a:ext uri="{FF2B5EF4-FFF2-40B4-BE49-F238E27FC236}">
                    <a16:creationId xmlns:a16="http://schemas.microsoft.com/office/drawing/2014/main" id="{824BEE16-9052-4602-94FD-AACA97F316F1}"/>
                  </a:ext>
                </a:extLst>
              </p:cNvPr>
              <p:cNvSpPr/>
              <p:nvPr/>
            </p:nvSpPr>
            <p:spPr>
              <a:xfrm>
                <a:off x="13274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Овал 52">
                <a:extLst>
                  <a:ext uri="{FF2B5EF4-FFF2-40B4-BE49-F238E27FC236}">
                    <a16:creationId xmlns:a16="http://schemas.microsoft.com/office/drawing/2014/main" id="{E573C394-3890-40D5-A614-9631D68AAD4C}"/>
                  </a:ext>
                </a:extLst>
              </p:cNvPr>
              <p:cNvSpPr/>
              <p:nvPr/>
            </p:nvSpPr>
            <p:spPr>
              <a:xfrm>
                <a:off x="14798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Овал 53">
                <a:extLst>
                  <a:ext uri="{FF2B5EF4-FFF2-40B4-BE49-F238E27FC236}">
                    <a16:creationId xmlns:a16="http://schemas.microsoft.com/office/drawing/2014/main" id="{F89267C7-1096-45DB-AF45-2D55B16C216B}"/>
                  </a:ext>
                </a:extLst>
              </p:cNvPr>
              <p:cNvSpPr/>
              <p:nvPr/>
            </p:nvSpPr>
            <p:spPr>
              <a:xfrm>
                <a:off x="16322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Овал 54">
                <a:extLst>
                  <a:ext uri="{FF2B5EF4-FFF2-40B4-BE49-F238E27FC236}">
                    <a16:creationId xmlns:a16="http://schemas.microsoft.com/office/drawing/2014/main" id="{72E94DB3-DDAC-4628-B4BD-AB9969354954}"/>
                  </a:ext>
                </a:extLst>
              </p:cNvPr>
              <p:cNvSpPr/>
              <p:nvPr/>
            </p:nvSpPr>
            <p:spPr>
              <a:xfrm>
                <a:off x="17846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Овал 55">
                <a:extLst>
                  <a:ext uri="{FF2B5EF4-FFF2-40B4-BE49-F238E27FC236}">
                    <a16:creationId xmlns:a16="http://schemas.microsoft.com/office/drawing/2014/main" id="{91FE8D34-DCBA-4273-9AC9-28C3B679245E}"/>
                  </a:ext>
                </a:extLst>
              </p:cNvPr>
              <p:cNvSpPr/>
              <p:nvPr/>
            </p:nvSpPr>
            <p:spPr>
              <a:xfrm>
                <a:off x="19370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Овал 56">
                <a:extLst>
                  <a:ext uri="{FF2B5EF4-FFF2-40B4-BE49-F238E27FC236}">
                    <a16:creationId xmlns:a16="http://schemas.microsoft.com/office/drawing/2014/main" id="{60B08192-CBC1-4B3C-9CE4-88FA0BE26A2B}"/>
                  </a:ext>
                </a:extLst>
              </p:cNvPr>
              <p:cNvSpPr/>
              <p:nvPr/>
            </p:nvSpPr>
            <p:spPr>
              <a:xfrm>
                <a:off x="20894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pic>
        <p:nvPicPr>
          <p:cNvPr id="103" name="Picture 4">
            <a:extLst>
              <a:ext uri="{FF2B5EF4-FFF2-40B4-BE49-F238E27FC236}">
                <a16:creationId xmlns:a16="http://schemas.microsoft.com/office/drawing/2014/main" id="{747EDE11-3FA7-4FEF-AE82-67D4CC1C682B}"/>
              </a:ext>
            </a:extLst>
          </p:cNvPr>
          <p:cNvPicPr>
            <a:picLocks noChangeAspect="1" noChangeArrowheads="1"/>
          </p:cNvPicPr>
          <p:nvPr/>
        </p:nvPicPr>
        <p:blipFill>
          <a:blip r:embed="rId8" cstate="print"/>
          <a:srcRect/>
          <a:stretch>
            <a:fillRect/>
          </a:stretch>
        </p:blipFill>
        <p:spPr bwMode="auto">
          <a:xfrm>
            <a:off x="839179" y="4117142"/>
            <a:ext cx="2160240" cy="2279997"/>
          </a:xfrm>
          <a:prstGeom prst="rect">
            <a:avLst/>
          </a:prstGeom>
          <a:noFill/>
          <a:ln w="9525">
            <a:noFill/>
            <a:miter lim="800000"/>
            <a:headEnd/>
            <a:tailEnd/>
          </a:ln>
        </p:spPr>
      </p:pic>
      <p:pic>
        <p:nvPicPr>
          <p:cNvPr id="104" name="Picture 6">
            <a:extLst>
              <a:ext uri="{FF2B5EF4-FFF2-40B4-BE49-F238E27FC236}">
                <a16:creationId xmlns:a16="http://schemas.microsoft.com/office/drawing/2014/main" id="{4A4D4B5F-8A31-474C-8EFB-8141859AC3DF}"/>
              </a:ext>
            </a:extLst>
          </p:cNvPr>
          <p:cNvPicPr>
            <a:picLocks noChangeAspect="1" noChangeArrowheads="1"/>
          </p:cNvPicPr>
          <p:nvPr/>
        </p:nvPicPr>
        <p:blipFill>
          <a:blip r:embed="rId9" cstate="print"/>
          <a:srcRect/>
          <a:stretch>
            <a:fillRect/>
          </a:stretch>
        </p:blipFill>
        <p:spPr bwMode="auto">
          <a:xfrm>
            <a:off x="6364876" y="3638470"/>
            <a:ext cx="2612086" cy="2174756"/>
          </a:xfrm>
          <a:prstGeom prst="rect">
            <a:avLst/>
          </a:prstGeom>
          <a:noFill/>
          <a:ln w="9525">
            <a:noFill/>
            <a:miter lim="800000"/>
            <a:headEnd/>
            <a:tailEnd/>
          </a:ln>
        </p:spPr>
      </p:pic>
      <p:grpSp>
        <p:nvGrpSpPr>
          <p:cNvPr id="105" name="Group 15">
            <a:extLst>
              <a:ext uri="{FF2B5EF4-FFF2-40B4-BE49-F238E27FC236}">
                <a16:creationId xmlns:a16="http://schemas.microsoft.com/office/drawing/2014/main" id="{AA426E8B-EA88-4904-9AC0-5EB0E7559FA1}"/>
              </a:ext>
            </a:extLst>
          </p:cNvPr>
          <p:cNvGrpSpPr>
            <a:grpSpLocks/>
          </p:cNvGrpSpPr>
          <p:nvPr/>
        </p:nvGrpSpPr>
        <p:grpSpPr bwMode="auto">
          <a:xfrm>
            <a:off x="9499431" y="4943574"/>
            <a:ext cx="1327362" cy="1052736"/>
            <a:chOff x="288" y="2688"/>
            <a:chExt cx="1392" cy="1104"/>
          </a:xfrm>
        </p:grpSpPr>
        <p:sp>
          <p:nvSpPr>
            <p:cNvPr id="106" name="Rectangle 6" descr="Широкий диагональный 2">
              <a:extLst>
                <a:ext uri="{FF2B5EF4-FFF2-40B4-BE49-F238E27FC236}">
                  <a16:creationId xmlns:a16="http://schemas.microsoft.com/office/drawing/2014/main" id="{52DA7341-F9BF-4FA0-A4F0-6E60864D7B14}"/>
                </a:ext>
              </a:extLst>
            </p:cNvPr>
            <p:cNvSpPr>
              <a:spLocks noChangeArrowheads="1"/>
            </p:cNvSpPr>
            <p:nvPr/>
          </p:nvSpPr>
          <p:spPr bwMode="auto">
            <a:xfrm>
              <a:off x="624" y="2688"/>
              <a:ext cx="1056" cy="1104"/>
            </a:xfrm>
            <a:prstGeom prst="rect">
              <a:avLst/>
            </a:prstGeom>
            <a:pattFill prst="wdUpDiag">
              <a:fgClr>
                <a:schemeClr val="tx1"/>
              </a:fgClr>
              <a:bgClr>
                <a:srgbClr val="FFFFFF"/>
              </a:bgClr>
            </a:pattFill>
            <a:ln w="9525">
              <a:noFill/>
              <a:miter lim="800000"/>
              <a:headEnd/>
              <a:tailEnd/>
            </a:ln>
          </p:spPr>
          <p:txBody>
            <a:bodyPr wrap="none" anchor="ctr"/>
            <a:lstStyle/>
            <a:p>
              <a:pPr latinLnBrk="0"/>
              <a:endParaRPr lang="ru-RU">
                <a:solidFill>
                  <a:prstClr val="black"/>
                </a:solidFill>
              </a:endParaRPr>
            </a:p>
          </p:txBody>
        </p:sp>
        <p:sp>
          <p:nvSpPr>
            <p:cNvPr id="107" name="Oval 5">
              <a:extLst>
                <a:ext uri="{FF2B5EF4-FFF2-40B4-BE49-F238E27FC236}">
                  <a16:creationId xmlns:a16="http://schemas.microsoft.com/office/drawing/2014/main" id="{925AFD9A-88C4-4AA0-A08B-C06523322DF5}"/>
                </a:ext>
              </a:extLst>
            </p:cNvPr>
            <p:cNvSpPr>
              <a:spLocks noChangeArrowheads="1"/>
            </p:cNvSpPr>
            <p:nvPr/>
          </p:nvSpPr>
          <p:spPr bwMode="auto">
            <a:xfrm>
              <a:off x="768" y="2880"/>
              <a:ext cx="768" cy="720"/>
            </a:xfrm>
            <a:prstGeom prst="ellipse">
              <a:avLst/>
            </a:prstGeom>
            <a:solidFill>
              <a:schemeClr val="bg1"/>
            </a:solidFill>
            <a:ln w="9525">
              <a:solidFill>
                <a:schemeClr val="tx1"/>
              </a:solidFill>
              <a:round/>
              <a:headEnd/>
              <a:tailEnd/>
            </a:ln>
          </p:spPr>
          <p:txBody>
            <a:bodyPr wrap="none" anchor="ctr"/>
            <a:lstStyle/>
            <a:p>
              <a:pPr latinLnBrk="0"/>
              <a:endParaRPr lang="ru-RU">
                <a:solidFill>
                  <a:prstClr val="black"/>
                </a:solidFill>
              </a:endParaRPr>
            </a:p>
          </p:txBody>
        </p:sp>
        <p:sp>
          <p:nvSpPr>
            <p:cNvPr id="108" name="Rectangle 7">
              <a:extLst>
                <a:ext uri="{FF2B5EF4-FFF2-40B4-BE49-F238E27FC236}">
                  <a16:creationId xmlns:a16="http://schemas.microsoft.com/office/drawing/2014/main" id="{3CDABF9C-B0E1-438E-8D42-DC8AC3C10DB4}"/>
                </a:ext>
              </a:extLst>
            </p:cNvPr>
            <p:cNvSpPr>
              <a:spLocks noChangeArrowheads="1"/>
            </p:cNvSpPr>
            <p:nvPr/>
          </p:nvSpPr>
          <p:spPr bwMode="auto">
            <a:xfrm>
              <a:off x="288" y="3177"/>
              <a:ext cx="624" cy="144"/>
            </a:xfrm>
            <a:prstGeom prst="rect">
              <a:avLst/>
            </a:prstGeom>
            <a:solidFill>
              <a:schemeClr val="bg1"/>
            </a:solidFill>
            <a:ln w="9525">
              <a:noFill/>
              <a:miter lim="800000"/>
              <a:headEnd/>
              <a:tailEnd/>
            </a:ln>
          </p:spPr>
          <p:txBody>
            <a:bodyPr wrap="none" anchor="ctr"/>
            <a:lstStyle/>
            <a:p>
              <a:pPr latinLnBrk="0"/>
              <a:endParaRPr lang="ru-RU">
                <a:solidFill>
                  <a:prstClr val="black"/>
                </a:solidFill>
              </a:endParaRPr>
            </a:p>
          </p:txBody>
        </p:sp>
        <p:sp>
          <p:nvSpPr>
            <p:cNvPr id="109" name="Line 8">
              <a:extLst>
                <a:ext uri="{FF2B5EF4-FFF2-40B4-BE49-F238E27FC236}">
                  <a16:creationId xmlns:a16="http://schemas.microsoft.com/office/drawing/2014/main" id="{9287EA5C-A6D7-429C-9341-6DA90BABB2DF}"/>
                </a:ext>
              </a:extLst>
            </p:cNvPr>
            <p:cNvSpPr>
              <a:spLocks noChangeShapeType="1"/>
            </p:cNvSpPr>
            <p:nvPr/>
          </p:nvSpPr>
          <p:spPr bwMode="auto">
            <a:xfrm flipH="1">
              <a:off x="336" y="3168"/>
              <a:ext cx="432" cy="0"/>
            </a:xfrm>
            <a:prstGeom prst="line">
              <a:avLst/>
            </a:prstGeom>
            <a:noFill/>
            <a:ln w="9525">
              <a:solidFill>
                <a:schemeClr val="tx1"/>
              </a:solidFill>
              <a:round/>
              <a:headEnd/>
              <a:tailEnd/>
            </a:ln>
          </p:spPr>
          <p:txBody>
            <a:bodyPr/>
            <a:lstStyle/>
            <a:p>
              <a:pPr latinLnBrk="0"/>
              <a:endParaRPr lang="ru-RU">
                <a:solidFill>
                  <a:prstClr val="black"/>
                </a:solidFill>
              </a:endParaRPr>
            </a:p>
          </p:txBody>
        </p:sp>
        <p:sp>
          <p:nvSpPr>
            <p:cNvPr id="110" name="Line 9">
              <a:extLst>
                <a:ext uri="{FF2B5EF4-FFF2-40B4-BE49-F238E27FC236}">
                  <a16:creationId xmlns:a16="http://schemas.microsoft.com/office/drawing/2014/main" id="{C004B379-A6C8-470E-A8B9-7E68A08A3054}"/>
                </a:ext>
              </a:extLst>
            </p:cNvPr>
            <p:cNvSpPr>
              <a:spLocks noChangeShapeType="1"/>
            </p:cNvSpPr>
            <p:nvPr/>
          </p:nvSpPr>
          <p:spPr bwMode="auto">
            <a:xfrm flipH="1">
              <a:off x="336" y="3312"/>
              <a:ext cx="432" cy="0"/>
            </a:xfrm>
            <a:prstGeom prst="line">
              <a:avLst/>
            </a:prstGeom>
            <a:noFill/>
            <a:ln w="9525">
              <a:solidFill>
                <a:schemeClr val="tx1"/>
              </a:solidFill>
              <a:round/>
              <a:headEnd/>
              <a:tailEnd/>
            </a:ln>
          </p:spPr>
          <p:txBody>
            <a:bodyPr/>
            <a:lstStyle/>
            <a:p>
              <a:pPr latinLnBrk="0"/>
              <a:endParaRPr lang="ru-RU">
                <a:solidFill>
                  <a:prstClr val="black"/>
                </a:solidFill>
              </a:endParaRPr>
            </a:p>
          </p:txBody>
        </p:sp>
        <p:sp>
          <p:nvSpPr>
            <p:cNvPr id="111" name="Line 10">
              <a:extLst>
                <a:ext uri="{FF2B5EF4-FFF2-40B4-BE49-F238E27FC236}">
                  <a16:creationId xmlns:a16="http://schemas.microsoft.com/office/drawing/2014/main" id="{A3035B9D-EDDA-41F3-9094-2B0D004AE792}"/>
                </a:ext>
              </a:extLst>
            </p:cNvPr>
            <p:cNvSpPr>
              <a:spLocks noChangeShapeType="1"/>
            </p:cNvSpPr>
            <p:nvPr/>
          </p:nvSpPr>
          <p:spPr bwMode="auto">
            <a:xfrm flipV="1">
              <a:off x="336" y="3168"/>
              <a:ext cx="240" cy="96"/>
            </a:xfrm>
            <a:prstGeom prst="line">
              <a:avLst/>
            </a:prstGeom>
            <a:noFill/>
            <a:ln w="9525">
              <a:solidFill>
                <a:srgbClr val="FF0000"/>
              </a:solidFill>
              <a:round/>
              <a:headEnd/>
              <a:tailEnd/>
            </a:ln>
          </p:spPr>
          <p:txBody>
            <a:bodyPr/>
            <a:lstStyle/>
            <a:p>
              <a:pPr latinLnBrk="0"/>
              <a:endParaRPr lang="ru-RU">
                <a:solidFill>
                  <a:prstClr val="black"/>
                </a:solidFill>
              </a:endParaRPr>
            </a:p>
          </p:txBody>
        </p:sp>
        <p:sp>
          <p:nvSpPr>
            <p:cNvPr id="112" name="Line 11">
              <a:extLst>
                <a:ext uri="{FF2B5EF4-FFF2-40B4-BE49-F238E27FC236}">
                  <a16:creationId xmlns:a16="http://schemas.microsoft.com/office/drawing/2014/main" id="{08B6ADA0-B9FD-4ABF-9316-9F88E717AAFD}"/>
                </a:ext>
              </a:extLst>
            </p:cNvPr>
            <p:cNvSpPr>
              <a:spLocks noChangeShapeType="1"/>
            </p:cNvSpPr>
            <p:nvPr/>
          </p:nvSpPr>
          <p:spPr bwMode="auto">
            <a:xfrm>
              <a:off x="576" y="3168"/>
              <a:ext cx="720" cy="384"/>
            </a:xfrm>
            <a:prstGeom prst="line">
              <a:avLst/>
            </a:prstGeom>
            <a:noFill/>
            <a:ln w="9525">
              <a:solidFill>
                <a:srgbClr val="FF0000"/>
              </a:solidFill>
              <a:round/>
              <a:headEnd/>
              <a:tailEnd/>
            </a:ln>
          </p:spPr>
          <p:txBody>
            <a:bodyPr/>
            <a:lstStyle/>
            <a:p>
              <a:pPr latinLnBrk="0"/>
              <a:endParaRPr lang="ru-RU">
                <a:solidFill>
                  <a:prstClr val="black"/>
                </a:solidFill>
              </a:endParaRPr>
            </a:p>
          </p:txBody>
        </p:sp>
        <p:sp>
          <p:nvSpPr>
            <p:cNvPr id="113" name="Line 12">
              <a:extLst>
                <a:ext uri="{FF2B5EF4-FFF2-40B4-BE49-F238E27FC236}">
                  <a16:creationId xmlns:a16="http://schemas.microsoft.com/office/drawing/2014/main" id="{E167DFCE-13FA-4823-A8F8-29916D228B44}"/>
                </a:ext>
              </a:extLst>
            </p:cNvPr>
            <p:cNvSpPr>
              <a:spLocks noChangeShapeType="1"/>
            </p:cNvSpPr>
            <p:nvPr/>
          </p:nvSpPr>
          <p:spPr bwMode="auto">
            <a:xfrm flipV="1">
              <a:off x="1296" y="2928"/>
              <a:ext cx="0" cy="624"/>
            </a:xfrm>
            <a:prstGeom prst="line">
              <a:avLst/>
            </a:prstGeom>
            <a:noFill/>
            <a:ln w="9525">
              <a:solidFill>
                <a:srgbClr val="FF0000"/>
              </a:solidFill>
              <a:round/>
              <a:headEnd/>
              <a:tailEnd/>
            </a:ln>
          </p:spPr>
          <p:txBody>
            <a:bodyPr/>
            <a:lstStyle/>
            <a:p>
              <a:pPr latinLnBrk="0"/>
              <a:endParaRPr lang="ru-RU">
                <a:solidFill>
                  <a:prstClr val="black"/>
                </a:solidFill>
              </a:endParaRPr>
            </a:p>
          </p:txBody>
        </p:sp>
        <p:sp>
          <p:nvSpPr>
            <p:cNvPr id="114" name="Line 13">
              <a:extLst>
                <a:ext uri="{FF2B5EF4-FFF2-40B4-BE49-F238E27FC236}">
                  <a16:creationId xmlns:a16="http://schemas.microsoft.com/office/drawing/2014/main" id="{D3D0A5B3-D124-42CE-89EB-2A1EB2BE56F7}"/>
                </a:ext>
              </a:extLst>
            </p:cNvPr>
            <p:cNvSpPr>
              <a:spLocks noChangeShapeType="1"/>
            </p:cNvSpPr>
            <p:nvPr/>
          </p:nvSpPr>
          <p:spPr bwMode="auto">
            <a:xfrm flipH="1">
              <a:off x="1056" y="2928"/>
              <a:ext cx="240" cy="288"/>
            </a:xfrm>
            <a:prstGeom prst="line">
              <a:avLst/>
            </a:prstGeom>
            <a:noFill/>
            <a:ln w="9525">
              <a:solidFill>
                <a:srgbClr val="FF0000"/>
              </a:solidFill>
              <a:round/>
              <a:headEnd/>
              <a:tailEnd/>
            </a:ln>
          </p:spPr>
          <p:txBody>
            <a:bodyPr/>
            <a:lstStyle/>
            <a:p>
              <a:pPr latinLnBrk="0"/>
              <a:endParaRPr lang="ru-RU">
                <a:solidFill>
                  <a:prstClr val="black"/>
                </a:solidFill>
              </a:endParaRPr>
            </a:p>
          </p:txBody>
        </p:sp>
        <p:sp>
          <p:nvSpPr>
            <p:cNvPr id="115" name="Oval 14">
              <a:extLst>
                <a:ext uri="{FF2B5EF4-FFF2-40B4-BE49-F238E27FC236}">
                  <a16:creationId xmlns:a16="http://schemas.microsoft.com/office/drawing/2014/main" id="{1F9FA26D-8A91-43FB-8F78-A017B728CBAB}"/>
                </a:ext>
              </a:extLst>
            </p:cNvPr>
            <p:cNvSpPr>
              <a:spLocks noChangeArrowheads="1"/>
            </p:cNvSpPr>
            <p:nvPr/>
          </p:nvSpPr>
          <p:spPr bwMode="auto">
            <a:xfrm>
              <a:off x="1056" y="3168"/>
              <a:ext cx="48" cy="48"/>
            </a:xfrm>
            <a:prstGeom prst="ellipse">
              <a:avLst/>
            </a:prstGeom>
            <a:solidFill>
              <a:srgbClr val="FF0000"/>
            </a:solidFill>
            <a:ln w="9525">
              <a:solidFill>
                <a:srgbClr val="FF0000"/>
              </a:solidFill>
              <a:round/>
              <a:headEnd/>
              <a:tailEnd/>
            </a:ln>
          </p:spPr>
          <p:txBody>
            <a:bodyPr wrap="none" anchor="ctr"/>
            <a:lstStyle/>
            <a:p>
              <a:pPr latinLnBrk="0"/>
              <a:endParaRPr lang="ru-RU">
                <a:solidFill>
                  <a:prstClr val="black"/>
                </a:solidFill>
              </a:endParaRPr>
            </a:p>
          </p:txBody>
        </p:sp>
      </p:grpSp>
      <p:sp>
        <p:nvSpPr>
          <p:cNvPr id="120" name="Номер слайда 119"/>
          <p:cNvSpPr>
            <a:spLocks noGrp="1"/>
          </p:cNvSpPr>
          <p:nvPr>
            <p:ph type="sldNum" sz="quarter" idx="12"/>
          </p:nvPr>
        </p:nvSpPr>
        <p:spPr/>
        <p:txBody>
          <a:bodyPr/>
          <a:lstStyle/>
          <a:p>
            <a:fld id="{1DE01969-94A4-40D7-99FB-CC04F57F5503}" type="slidenum">
              <a:rPr lang="ru-RU" smtClean="0"/>
              <a:pPr/>
              <a:t>9</a:t>
            </a:fld>
            <a:endParaRPr lang="ru-RU" dirty="0"/>
          </a:p>
        </p:txBody>
      </p:sp>
    </p:spTree>
    <p:extLst>
      <p:ext uri="{BB962C8B-B14F-4D97-AF65-F5344CB8AC3E}">
        <p14:creationId xmlns:p14="http://schemas.microsoft.com/office/powerpoint/2010/main" val="239478007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Малый нагрев УХН: выводы</a:t>
            </a:r>
            <a:endParaRPr lang="ru-RU" dirty="0"/>
          </a:p>
        </p:txBody>
      </p:sp>
      <p:sp>
        <p:nvSpPr>
          <p:cNvPr id="3" name="Объект 2"/>
          <p:cNvSpPr>
            <a:spLocks noGrp="1"/>
          </p:cNvSpPr>
          <p:nvPr>
            <p:ph idx="1"/>
          </p:nvPr>
        </p:nvSpPr>
        <p:spPr>
          <a:xfrm>
            <a:off x="838200" y="1050878"/>
            <a:ext cx="10515600" cy="5305472"/>
          </a:xfrm>
        </p:spPr>
        <p:txBody>
          <a:bodyPr>
            <a:noAutofit/>
          </a:bodyPr>
          <a:lstStyle/>
          <a:p>
            <a:pPr marL="265113" indent="-265113" algn="just" fontAlgn="base">
              <a:lnSpc>
                <a:spcPct val="100000"/>
              </a:lnSpc>
              <a:spcBef>
                <a:spcPct val="0"/>
              </a:spcBef>
              <a:spcAft>
                <a:spcPct val="0"/>
              </a:spcAft>
              <a:buFontTx/>
              <a:buChar char="•"/>
            </a:pPr>
            <a:r>
              <a:rPr lang="ru-RU" sz="1600" dirty="0">
                <a:ea typeface="Times New Roman" pitchFamily="18" charset="0"/>
                <a:cs typeface="Arial" pitchFamily="34" charset="0"/>
              </a:rPr>
              <a:t>Установлено, что исследуемый малый нагрев УХН является результатом однократного взаимодействия с поверхностью со средним увеличением энергии при отражении от поверхности металлов ~50 нэВ.</a:t>
            </a:r>
            <a:endParaRPr lang="ru-RU" sz="1600" dirty="0">
              <a:cs typeface="Arial" pitchFamily="34" charset="0"/>
            </a:endParaRPr>
          </a:p>
          <a:p>
            <a:pPr marL="265113" indent="-265113" algn="just" eaLnBrk="0" fontAlgn="base" hangingPunct="0">
              <a:lnSpc>
                <a:spcPct val="100000"/>
              </a:lnSpc>
              <a:spcBef>
                <a:spcPct val="0"/>
              </a:spcBef>
              <a:spcAft>
                <a:spcPct val="0"/>
              </a:spcAft>
              <a:buFontTx/>
              <a:buChar char="•"/>
            </a:pPr>
            <a:r>
              <a:rPr lang="ru-RU" sz="1600" dirty="0">
                <a:ea typeface="Times New Roman" pitchFamily="18" charset="0"/>
                <a:cs typeface="Arial" pitchFamily="34" charset="0"/>
              </a:rPr>
              <a:t>Измеренная температурная зависимость потока ВУХН существенно слабее, чем для обычного фононного нагрева в тепловую область, но не противоречит, например, предположению о линейной зависимости генерации ВУХН от температуры.</a:t>
            </a:r>
            <a:endParaRPr lang="ru-RU" sz="1600" dirty="0">
              <a:cs typeface="Arial" pitchFamily="34" charset="0"/>
            </a:endParaRPr>
          </a:p>
          <a:p>
            <a:pPr marL="265113" indent="-265113" algn="just" eaLnBrk="0" fontAlgn="base" hangingPunct="0">
              <a:lnSpc>
                <a:spcPct val="100000"/>
              </a:lnSpc>
              <a:spcBef>
                <a:spcPct val="0"/>
              </a:spcBef>
              <a:spcAft>
                <a:spcPct val="0"/>
              </a:spcAft>
              <a:buFontTx/>
              <a:buChar char="•"/>
            </a:pPr>
            <a:r>
              <a:rPr lang="ru-RU" sz="1600" dirty="0">
                <a:ea typeface="Times New Roman" pitchFamily="18" charset="0"/>
                <a:cs typeface="Arial" pitchFamily="34" charset="0"/>
              </a:rPr>
              <a:t>Установлено, что вероятность малого нагрева УХН на поверхности нержавеющей стали и меди может резко зависеть от подготовки поверхности (температуры предварительного </a:t>
            </a:r>
            <a:r>
              <a:rPr lang="ru-RU" sz="1600" dirty="0" err="1">
                <a:ea typeface="Times New Roman" pitchFamily="18" charset="0"/>
                <a:cs typeface="Arial" pitchFamily="34" charset="0"/>
              </a:rPr>
              <a:t>обезгаживания</a:t>
            </a:r>
            <a:r>
              <a:rPr lang="ru-RU" sz="1600" dirty="0">
                <a:ea typeface="Times New Roman" pitchFamily="18" charset="0"/>
                <a:cs typeface="Arial" pitchFamily="34" charset="0"/>
              </a:rPr>
              <a:t> образцов, обработки реактивами). Максимальная вероятность в нашем случае достигала (4.5</a:t>
            </a:r>
            <a:r>
              <a:rPr lang="ru-RU" sz="1600" dirty="0">
                <a:ea typeface="Times New Roman" pitchFamily="18" charset="0"/>
                <a:cs typeface="Arial" pitchFamily="34" charset="0"/>
                <a:sym typeface="Symbol" pitchFamily="18" charset="2"/>
              </a:rPr>
              <a:t></a:t>
            </a:r>
            <a:r>
              <a:rPr lang="ru-RU" sz="1600" dirty="0">
                <a:ea typeface="Times New Roman" pitchFamily="18" charset="0"/>
                <a:cs typeface="Arial" pitchFamily="34" charset="0"/>
              </a:rPr>
              <a:t>0.3)</a:t>
            </a:r>
            <a:r>
              <a:rPr lang="ru-RU" sz="1600" dirty="0">
                <a:ea typeface="Times New Roman" pitchFamily="18" charset="0"/>
                <a:cs typeface="Arial" pitchFamily="34" charset="0"/>
                <a:sym typeface="Symbol" pitchFamily="18" charset="2"/>
              </a:rPr>
              <a:t></a:t>
            </a:r>
            <a:r>
              <a:rPr lang="ru-RU" sz="1600" dirty="0">
                <a:ea typeface="Times New Roman" pitchFamily="18" charset="0"/>
                <a:cs typeface="Arial" pitchFamily="34" charset="0"/>
              </a:rPr>
              <a:t>10</a:t>
            </a:r>
            <a:r>
              <a:rPr lang="ru-RU" sz="1600" baseline="30000" dirty="0">
                <a:ea typeface="Times New Roman" pitchFamily="18" charset="0"/>
                <a:cs typeface="Arial" pitchFamily="34" charset="0"/>
                <a:sym typeface="Symbol" pitchFamily="18" charset="2"/>
              </a:rPr>
              <a:t>-6</a:t>
            </a:r>
            <a:r>
              <a:rPr lang="ru-RU" sz="1600" dirty="0">
                <a:ea typeface="Times New Roman" pitchFamily="18" charset="0"/>
                <a:cs typeface="Arial" pitchFamily="34" charset="0"/>
                <a:sym typeface="Symbol" pitchFamily="18" charset="2"/>
              </a:rPr>
              <a:t> на удар о поверхность.</a:t>
            </a:r>
            <a:endParaRPr lang="ru-RU" sz="1600" dirty="0">
              <a:cs typeface="Arial" pitchFamily="34" charset="0"/>
              <a:sym typeface="Symbol" pitchFamily="18" charset="2"/>
            </a:endParaRPr>
          </a:p>
          <a:p>
            <a:pPr marL="265113" indent="-265113" algn="just" eaLnBrk="0" fontAlgn="base" hangingPunct="0">
              <a:lnSpc>
                <a:spcPct val="100000"/>
              </a:lnSpc>
              <a:spcBef>
                <a:spcPct val="0"/>
              </a:spcBef>
              <a:spcAft>
                <a:spcPct val="0"/>
              </a:spcAft>
              <a:buFontTx/>
              <a:buChar char="•"/>
            </a:pPr>
            <a:r>
              <a:rPr lang="ru-RU" sz="1600" b="1" dirty="0">
                <a:solidFill>
                  <a:srgbClr val="FF0000"/>
                </a:solidFill>
                <a:ea typeface="Times New Roman" pitchFamily="18" charset="0"/>
                <a:cs typeface="Arial" pitchFamily="34" charset="0"/>
                <a:sym typeface="Symbol" pitchFamily="18" charset="2"/>
              </a:rPr>
              <a:t>Обнаружено, что при температуре, соответствующей резкому росту вероятности малого нагрева, на поверхности образцов образуется </a:t>
            </a:r>
            <a:r>
              <a:rPr lang="ru-RU" sz="1600" b="1" dirty="0" err="1">
                <a:solidFill>
                  <a:srgbClr val="FF0000"/>
                </a:solidFill>
                <a:ea typeface="Times New Roman" pitchFamily="18" charset="0"/>
                <a:cs typeface="Arial" pitchFamily="34" charset="0"/>
                <a:sym typeface="Symbol" pitchFamily="18" charset="2"/>
              </a:rPr>
              <a:t>наноструктура</a:t>
            </a:r>
            <a:r>
              <a:rPr lang="ru-RU" sz="1600" b="1" dirty="0">
                <a:solidFill>
                  <a:srgbClr val="FF0000"/>
                </a:solidFill>
                <a:ea typeface="Times New Roman" pitchFamily="18" charset="0"/>
                <a:cs typeface="Arial" pitchFamily="34" charset="0"/>
                <a:sym typeface="Symbol" pitchFamily="18" charset="2"/>
              </a:rPr>
              <a:t> с характерным размером зёрен ~10 нм.</a:t>
            </a:r>
            <a:endParaRPr lang="ru-RU" sz="1600" b="1" dirty="0">
              <a:solidFill>
                <a:srgbClr val="FF0000"/>
              </a:solidFill>
              <a:cs typeface="Arial" pitchFamily="34" charset="0"/>
              <a:sym typeface="Symbol" pitchFamily="18" charset="2"/>
            </a:endParaRPr>
          </a:p>
          <a:p>
            <a:pPr marL="265113" indent="-265113" algn="just" eaLnBrk="0" fontAlgn="base" hangingPunct="0">
              <a:lnSpc>
                <a:spcPct val="100000"/>
              </a:lnSpc>
              <a:spcBef>
                <a:spcPct val="0"/>
              </a:spcBef>
              <a:spcAft>
                <a:spcPct val="0"/>
              </a:spcAft>
              <a:buFontTx/>
              <a:buChar char="•"/>
            </a:pPr>
            <a:r>
              <a:rPr lang="ru-RU" sz="1600" dirty="0">
                <a:ea typeface="Times New Roman" pitchFamily="18" charset="0"/>
                <a:cs typeface="Arial" pitchFamily="34" charset="0"/>
                <a:sym typeface="Symbol" pitchFamily="18" charset="2"/>
              </a:rPr>
              <a:t>Отсутствует корреляция между вероятностью малого нагрева и экспериментально наблюдаемым коэффициентом потерь.</a:t>
            </a:r>
            <a:endParaRPr lang="ru-RU" sz="1600" dirty="0">
              <a:cs typeface="Arial" pitchFamily="34" charset="0"/>
              <a:sym typeface="Symbol" pitchFamily="18" charset="2"/>
            </a:endParaRPr>
          </a:p>
          <a:p>
            <a:pPr marL="265113" indent="-265113" algn="just" eaLnBrk="0" fontAlgn="base" hangingPunct="0">
              <a:lnSpc>
                <a:spcPct val="100000"/>
              </a:lnSpc>
              <a:spcBef>
                <a:spcPct val="0"/>
              </a:spcBef>
              <a:spcAft>
                <a:spcPct val="0"/>
              </a:spcAft>
              <a:buFontTx/>
              <a:buChar char="•"/>
            </a:pPr>
            <a:r>
              <a:rPr lang="ru-RU" sz="1600" b="1" dirty="0">
                <a:solidFill>
                  <a:srgbClr val="FF0000"/>
                </a:solidFill>
                <a:ea typeface="Times New Roman" pitchFamily="18" charset="0"/>
                <a:cs typeface="Arial" pitchFamily="34" charset="0"/>
                <a:sym typeface="Symbol" pitchFamily="18" charset="2"/>
              </a:rPr>
              <a:t>В измерениях с монокристаллическим сапфиром установлено, что малый нагрев отсутствует на уровне чувствительности установки, при этом на поверхности сапфира микроскопом атомных сил не обнаружено наночастиц.</a:t>
            </a:r>
            <a:endParaRPr lang="ru-RU" sz="1600" b="1" dirty="0">
              <a:solidFill>
                <a:srgbClr val="FF0000"/>
              </a:solidFill>
              <a:cs typeface="Arial" pitchFamily="34" charset="0"/>
              <a:sym typeface="Symbol" pitchFamily="18" charset="2"/>
            </a:endParaRPr>
          </a:p>
          <a:p>
            <a:pPr marL="265113" indent="-265113" algn="just" eaLnBrk="0" fontAlgn="base" hangingPunct="0">
              <a:lnSpc>
                <a:spcPct val="100000"/>
              </a:lnSpc>
              <a:spcBef>
                <a:spcPct val="0"/>
              </a:spcBef>
              <a:spcAft>
                <a:spcPct val="0"/>
              </a:spcAft>
              <a:buFontTx/>
              <a:buChar char="•"/>
            </a:pPr>
            <a:r>
              <a:rPr lang="ru-RU" sz="1600" b="1" dirty="0">
                <a:solidFill>
                  <a:srgbClr val="FF0000"/>
                </a:solidFill>
                <a:ea typeface="Times New Roman" pitchFamily="18" charset="0"/>
                <a:cs typeface="Arial" pitchFamily="34" charset="0"/>
                <a:sym typeface="Symbol" pitchFamily="18" charset="2"/>
              </a:rPr>
              <a:t>Продемонстрировано, что нанесение на поверхность образца порошка наночастиц увеличивает вероятность малого нагрева на несколько порядков величины, причём спектральные и температурные зависимости малого нагрева аналогичны зависимостям, полученным с металлическими образцами.</a:t>
            </a:r>
            <a:endParaRPr lang="ru-RU" sz="1600" b="1" dirty="0">
              <a:solidFill>
                <a:srgbClr val="FF0000"/>
              </a:solidFill>
              <a:cs typeface="Arial" pitchFamily="34" charset="0"/>
              <a:sym typeface="Symbol" pitchFamily="18" charset="2"/>
            </a:endParaRPr>
          </a:p>
          <a:p>
            <a:pPr marL="265113" indent="-265113" algn="just" eaLnBrk="0" fontAlgn="base" hangingPunct="0">
              <a:lnSpc>
                <a:spcPct val="100000"/>
              </a:lnSpc>
              <a:spcBef>
                <a:spcPct val="0"/>
              </a:spcBef>
              <a:spcAft>
                <a:spcPct val="0"/>
              </a:spcAft>
              <a:buFontTx/>
              <a:buChar char="•"/>
            </a:pPr>
            <a:r>
              <a:rPr lang="ru-RU" sz="1600" dirty="0">
                <a:ea typeface="Times New Roman" pitchFamily="18" charset="0"/>
                <a:cs typeface="Arial" pitchFamily="34" charset="0"/>
                <a:sym typeface="Symbol" pitchFamily="18" charset="2"/>
              </a:rPr>
              <a:t>Наблюдаемая вероятность малого нагрева на жидкостях заметно выше, чем на твёрдых телах</a:t>
            </a:r>
            <a:r>
              <a:rPr lang="ru-RU" sz="1600" dirty="0" smtClean="0">
                <a:ea typeface="Times New Roman" pitchFamily="18" charset="0"/>
                <a:cs typeface="Arial" pitchFamily="34" charset="0"/>
                <a:sym typeface="Symbol" pitchFamily="18" charset="2"/>
              </a:rPr>
              <a:t>.</a:t>
            </a:r>
            <a:endParaRPr lang="ru-RU" sz="1600" dirty="0">
              <a:ea typeface="Times New Roman" pitchFamily="18" charset="0"/>
              <a:cs typeface="Arial" pitchFamily="34" charset="0"/>
              <a:sym typeface="Symbol" pitchFamily="18" charset="2"/>
            </a:endParaRPr>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Номер слайда 6"/>
          <p:cNvSpPr>
            <a:spLocks noGrp="1"/>
          </p:cNvSpPr>
          <p:nvPr>
            <p:ph type="sldNum" sz="quarter" idx="12"/>
          </p:nvPr>
        </p:nvSpPr>
        <p:spPr/>
        <p:txBody>
          <a:bodyPr/>
          <a:lstStyle/>
          <a:p>
            <a:fld id="{1DE01969-94A4-40D7-99FB-CC04F57F5503}" type="slidenum">
              <a:rPr lang="ru-RU" smtClean="0"/>
              <a:pPr/>
              <a:t>90</a:t>
            </a:fld>
            <a:endParaRPr lang="ru-RU" dirty="0"/>
          </a:p>
        </p:txBody>
      </p:sp>
    </p:spTree>
    <p:extLst>
      <p:ext uri="{BB962C8B-B14F-4D97-AF65-F5344CB8AC3E}">
        <p14:creationId xmlns:p14="http://schemas.microsoft.com/office/powerpoint/2010/main" val="7308760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Волновые свойства </a:t>
            </a:r>
            <a:r>
              <a:rPr lang="ru-RU" dirty="0" smtClean="0"/>
              <a:t>УХН</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Text Box 7"/>
          <p:cNvSpPr txBox="1">
            <a:spLocks noChangeArrowheads="1"/>
          </p:cNvSpPr>
          <p:nvPr/>
        </p:nvSpPr>
        <p:spPr bwMode="auto">
          <a:xfrm>
            <a:off x="2999656" y="2564904"/>
            <a:ext cx="3887924" cy="338554"/>
          </a:xfrm>
          <a:prstGeom prst="rect">
            <a:avLst/>
          </a:prstGeom>
          <a:noFill/>
          <a:ln w="9525">
            <a:noFill/>
            <a:miter lim="800000"/>
            <a:headEnd/>
            <a:tailEnd/>
          </a:ln>
          <a:effectLst/>
        </p:spPr>
        <p:txBody>
          <a:bodyPr wrap="none">
            <a:spAutoFit/>
          </a:bodyPr>
          <a:lstStyle/>
          <a:p>
            <a:r>
              <a:rPr lang="ru-RU" sz="1600" dirty="0">
                <a:latin typeface="Arial" pitchFamily="34" charset="0"/>
                <a:cs typeface="Arial" pitchFamily="34" charset="0"/>
              </a:rPr>
              <a:t>Доступная степень </a:t>
            </a:r>
            <a:r>
              <a:rPr lang="ru-RU" sz="1600" dirty="0" err="1">
                <a:latin typeface="Arial" pitchFamily="34" charset="0"/>
                <a:cs typeface="Arial" pitchFamily="34" charset="0"/>
              </a:rPr>
              <a:t>монохроматизации</a:t>
            </a:r>
            <a:endParaRPr lang="ru-RU" sz="1600" dirty="0">
              <a:latin typeface="Arial" pitchFamily="34" charset="0"/>
              <a:cs typeface="Arial" pitchFamily="34" charset="0"/>
            </a:endParaRPr>
          </a:p>
        </p:txBody>
      </p:sp>
      <p:sp>
        <p:nvSpPr>
          <p:cNvPr id="8" name="Line 9"/>
          <p:cNvSpPr>
            <a:spLocks noChangeShapeType="1"/>
          </p:cNvSpPr>
          <p:nvPr/>
        </p:nvSpPr>
        <p:spPr bwMode="auto">
          <a:xfrm>
            <a:off x="5087888" y="2996952"/>
            <a:ext cx="50" cy="432048"/>
          </a:xfrm>
          <a:prstGeom prst="line">
            <a:avLst/>
          </a:prstGeom>
          <a:noFill/>
          <a:ln w="38100">
            <a:solidFill>
              <a:srgbClr val="FF0000"/>
            </a:solidFill>
            <a:round/>
            <a:headEnd/>
            <a:tailEnd type="triangle" w="med" len="med"/>
          </a:ln>
          <a:effectLst/>
        </p:spPr>
        <p:txBody>
          <a:bodyPr/>
          <a:lstStyle/>
          <a:p>
            <a:endParaRPr lang="ru-RU"/>
          </a:p>
        </p:txBody>
      </p:sp>
      <p:sp>
        <p:nvSpPr>
          <p:cNvPr id="9" name="Text Box 10"/>
          <p:cNvSpPr txBox="1">
            <a:spLocks noChangeArrowheads="1"/>
          </p:cNvSpPr>
          <p:nvPr/>
        </p:nvSpPr>
        <p:spPr bwMode="auto">
          <a:xfrm>
            <a:off x="3719514" y="3357563"/>
            <a:ext cx="2290179" cy="369332"/>
          </a:xfrm>
          <a:prstGeom prst="rect">
            <a:avLst/>
          </a:prstGeom>
          <a:noFill/>
          <a:ln w="9525">
            <a:noFill/>
            <a:miter lim="800000"/>
            <a:headEnd/>
            <a:tailEnd/>
          </a:ln>
          <a:effectLst/>
        </p:spPr>
        <p:txBody>
          <a:bodyPr wrap="none">
            <a:spAutoFit/>
          </a:bodyPr>
          <a:lstStyle/>
          <a:p>
            <a:r>
              <a:rPr lang="ru-RU" dirty="0"/>
              <a:t>Длина когерентности</a:t>
            </a:r>
            <a:endParaRPr lang="ru-RU" sz="1600" dirty="0"/>
          </a:p>
        </p:txBody>
      </p:sp>
      <p:sp>
        <p:nvSpPr>
          <p:cNvPr id="10" name="Text Box 12"/>
          <p:cNvSpPr txBox="1">
            <a:spLocks noChangeArrowheads="1"/>
          </p:cNvSpPr>
          <p:nvPr/>
        </p:nvSpPr>
        <p:spPr bwMode="auto">
          <a:xfrm>
            <a:off x="3432176" y="4005263"/>
            <a:ext cx="3273717" cy="369332"/>
          </a:xfrm>
          <a:prstGeom prst="rect">
            <a:avLst/>
          </a:prstGeom>
          <a:noFill/>
          <a:ln w="9525">
            <a:noFill/>
            <a:miter lim="800000"/>
            <a:headEnd/>
            <a:tailEnd/>
          </a:ln>
          <a:effectLst/>
        </p:spPr>
        <p:txBody>
          <a:bodyPr wrap="none">
            <a:spAutoFit/>
          </a:bodyPr>
          <a:lstStyle/>
          <a:p>
            <a:r>
              <a:rPr lang="ru-RU" dirty="0">
                <a:latin typeface="Arial" pitchFamily="34" charset="0"/>
                <a:cs typeface="Arial" pitchFamily="34" charset="0"/>
              </a:rPr>
              <a:t>Энергетическое разрешение</a:t>
            </a:r>
          </a:p>
        </p:txBody>
      </p:sp>
      <p:graphicFrame>
        <p:nvGraphicFramePr>
          <p:cNvPr id="11" name="Object 13"/>
          <p:cNvGraphicFramePr>
            <a:graphicFrameLocks noChangeAspect="1"/>
          </p:cNvGraphicFramePr>
          <p:nvPr/>
        </p:nvGraphicFramePr>
        <p:xfrm>
          <a:off x="7176120" y="4077072"/>
          <a:ext cx="1944712" cy="383464"/>
        </p:xfrm>
        <a:graphic>
          <a:graphicData uri="http://schemas.openxmlformats.org/presentationml/2006/ole">
            <mc:AlternateContent xmlns:mc="http://schemas.openxmlformats.org/markup-compatibility/2006">
              <mc:Choice xmlns:v="urn:schemas-microsoft-com:vml" Requires="v">
                <p:oleObj spid="_x0000_s71727" name="Equation" r:id="rId3" imgW="1803240" imgH="355320" progId="Equation.DSMT4">
                  <p:embed/>
                </p:oleObj>
              </mc:Choice>
              <mc:Fallback>
                <p:oleObj name="Equation" r:id="rId3" imgW="1803240" imgH="355320" progId="Equation.DSMT4">
                  <p:embed/>
                  <p:pic>
                    <p:nvPicPr>
                      <p:cNvPr id="3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6120" y="4077072"/>
                        <a:ext cx="1944712" cy="3834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Line 14"/>
          <p:cNvSpPr>
            <a:spLocks noChangeShapeType="1"/>
          </p:cNvSpPr>
          <p:nvPr/>
        </p:nvSpPr>
        <p:spPr bwMode="auto">
          <a:xfrm>
            <a:off x="5087888" y="4365625"/>
            <a:ext cx="0" cy="647700"/>
          </a:xfrm>
          <a:prstGeom prst="line">
            <a:avLst/>
          </a:prstGeom>
          <a:noFill/>
          <a:ln w="38100">
            <a:solidFill>
              <a:srgbClr val="FF0000"/>
            </a:solidFill>
            <a:round/>
            <a:headEnd/>
            <a:tailEnd type="triangle" w="med" len="med"/>
          </a:ln>
          <a:effectLst/>
        </p:spPr>
        <p:txBody>
          <a:bodyPr/>
          <a:lstStyle/>
          <a:p>
            <a:endParaRPr lang="ru-RU"/>
          </a:p>
        </p:txBody>
      </p:sp>
      <p:sp>
        <p:nvSpPr>
          <p:cNvPr id="13" name="Text Box 15"/>
          <p:cNvSpPr txBox="1">
            <a:spLocks noChangeArrowheads="1"/>
          </p:cNvSpPr>
          <p:nvPr/>
        </p:nvSpPr>
        <p:spPr bwMode="auto">
          <a:xfrm>
            <a:off x="3935413" y="5013325"/>
            <a:ext cx="2479268" cy="369332"/>
          </a:xfrm>
          <a:prstGeom prst="rect">
            <a:avLst/>
          </a:prstGeom>
          <a:noFill/>
          <a:ln w="9525">
            <a:noFill/>
            <a:miter lim="800000"/>
            <a:headEnd/>
            <a:tailEnd/>
          </a:ln>
          <a:effectLst/>
        </p:spPr>
        <p:txBody>
          <a:bodyPr wrap="none">
            <a:spAutoFit/>
          </a:bodyPr>
          <a:lstStyle/>
          <a:p>
            <a:r>
              <a:rPr lang="ru-RU" dirty="0">
                <a:latin typeface="Arial" pitchFamily="34" charset="0"/>
                <a:cs typeface="Arial" pitchFamily="34" charset="0"/>
              </a:rPr>
              <a:t>Время когерентности</a:t>
            </a:r>
            <a:endParaRPr lang="ru-RU" sz="1600" dirty="0">
              <a:latin typeface="Arial" pitchFamily="34" charset="0"/>
              <a:cs typeface="Arial" pitchFamily="34" charset="0"/>
            </a:endParaRPr>
          </a:p>
        </p:txBody>
      </p:sp>
      <p:sp>
        <p:nvSpPr>
          <p:cNvPr id="14" name="Text Box 20"/>
          <p:cNvSpPr txBox="1">
            <a:spLocks noChangeArrowheads="1"/>
          </p:cNvSpPr>
          <p:nvPr/>
        </p:nvSpPr>
        <p:spPr bwMode="auto">
          <a:xfrm>
            <a:off x="1992313" y="5516563"/>
            <a:ext cx="7633052" cy="369332"/>
          </a:xfrm>
          <a:prstGeom prst="rect">
            <a:avLst/>
          </a:prstGeom>
          <a:noFill/>
          <a:ln w="9525">
            <a:noFill/>
            <a:miter lim="800000"/>
            <a:headEnd/>
            <a:tailEnd/>
          </a:ln>
          <a:effectLst/>
        </p:spPr>
        <p:txBody>
          <a:bodyPr wrap="none">
            <a:spAutoFit/>
          </a:bodyPr>
          <a:lstStyle/>
          <a:p>
            <a:r>
              <a:rPr lang="ru-RU" b="1" i="1" dirty="0">
                <a:solidFill>
                  <a:srgbClr val="FF0000"/>
                </a:solidFill>
                <a:effectLst>
                  <a:outerShdw blurRad="38100" dist="38100" dir="2700000" algn="tl">
                    <a:srgbClr val="C0C0C0"/>
                  </a:outerShdw>
                </a:effectLst>
              </a:rPr>
              <a:t>УХН очень хороший объект для квантово-механических экспериментов</a:t>
            </a:r>
          </a:p>
        </p:txBody>
      </p:sp>
      <p:graphicFrame>
        <p:nvGraphicFramePr>
          <p:cNvPr id="15" name="Object 22"/>
          <p:cNvGraphicFramePr>
            <a:graphicFrameLocks noChangeAspect="1"/>
          </p:cNvGraphicFramePr>
          <p:nvPr/>
        </p:nvGraphicFramePr>
        <p:xfrm>
          <a:off x="6761164" y="1700214"/>
          <a:ext cx="2128837" cy="447675"/>
        </p:xfrm>
        <a:graphic>
          <a:graphicData uri="http://schemas.openxmlformats.org/presentationml/2006/ole">
            <mc:AlternateContent xmlns:mc="http://schemas.openxmlformats.org/markup-compatibility/2006">
              <mc:Choice xmlns:v="urn:schemas-microsoft-com:vml" Requires="v">
                <p:oleObj spid="_x0000_s71728" name="Equation" r:id="rId5" imgW="1206360" imgH="253800" progId="Equation.DSMT4">
                  <p:embed/>
                </p:oleObj>
              </mc:Choice>
              <mc:Fallback>
                <p:oleObj name="Equation" r:id="rId5" imgW="1206360" imgH="253800" progId="Equation.DSMT4">
                  <p:embed/>
                  <p:pic>
                    <p:nvPicPr>
                      <p:cNvPr id="34" name="Object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1164" y="1700214"/>
                        <a:ext cx="2128837"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 Box 23"/>
          <p:cNvSpPr txBox="1">
            <a:spLocks noChangeArrowheads="1"/>
          </p:cNvSpPr>
          <p:nvPr/>
        </p:nvSpPr>
        <p:spPr bwMode="auto">
          <a:xfrm>
            <a:off x="4079876" y="1773238"/>
            <a:ext cx="1442639" cy="338554"/>
          </a:xfrm>
          <a:prstGeom prst="rect">
            <a:avLst/>
          </a:prstGeom>
          <a:noFill/>
          <a:ln w="9525">
            <a:noFill/>
            <a:miter lim="800000"/>
            <a:headEnd/>
            <a:tailEnd/>
          </a:ln>
          <a:effectLst/>
        </p:spPr>
        <p:txBody>
          <a:bodyPr wrap="none">
            <a:spAutoFit/>
          </a:bodyPr>
          <a:lstStyle/>
          <a:p>
            <a:r>
              <a:rPr lang="ru-RU" sz="1600" dirty="0">
                <a:effectLst>
                  <a:outerShdw blurRad="38100" dist="38100" dir="2700000" algn="tl">
                    <a:srgbClr val="C0C0C0"/>
                  </a:outerShdw>
                </a:effectLst>
                <a:latin typeface="Arial" pitchFamily="34" charset="0"/>
                <a:cs typeface="Arial" pitchFamily="34" charset="0"/>
              </a:rPr>
              <a:t>Длина волны</a:t>
            </a:r>
          </a:p>
        </p:txBody>
      </p:sp>
      <p:graphicFrame>
        <p:nvGraphicFramePr>
          <p:cNvPr id="17" name="Object 5"/>
          <p:cNvGraphicFramePr>
            <a:graphicFrameLocks noChangeAspect="1"/>
          </p:cNvGraphicFramePr>
          <p:nvPr/>
        </p:nvGraphicFramePr>
        <p:xfrm>
          <a:off x="7472364" y="2370139"/>
          <a:ext cx="1277937" cy="693737"/>
        </p:xfrm>
        <a:graphic>
          <a:graphicData uri="http://schemas.openxmlformats.org/presentationml/2006/ole">
            <mc:AlternateContent xmlns:mc="http://schemas.openxmlformats.org/markup-compatibility/2006">
              <mc:Choice xmlns:v="urn:schemas-microsoft-com:vml" Requires="v">
                <p:oleObj spid="_x0000_s71729" name="Equation" r:id="rId7" imgW="723600" imgH="393480" progId="Equation.DSMT4">
                  <p:embed/>
                </p:oleObj>
              </mc:Choice>
              <mc:Fallback>
                <p:oleObj name="Equation" r:id="rId7" imgW="723600" imgH="393480" progId="Equation.DSMT4">
                  <p:embed/>
                  <p:pic>
                    <p:nvPicPr>
                      <p:cNvPr id="283653"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2364" y="2370139"/>
                        <a:ext cx="1277937" cy="69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6"/>
          <p:cNvGraphicFramePr>
            <a:graphicFrameLocks noChangeAspect="1"/>
          </p:cNvGraphicFramePr>
          <p:nvPr/>
        </p:nvGraphicFramePr>
        <p:xfrm>
          <a:off x="6888088" y="3284985"/>
          <a:ext cx="2304256" cy="661197"/>
        </p:xfrm>
        <a:graphic>
          <a:graphicData uri="http://schemas.openxmlformats.org/presentationml/2006/ole">
            <mc:AlternateContent xmlns:mc="http://schemas.openxmlformats.org/markup-compatibility/2006">
              <mc:Choice xmlns:v="urn:schemas-microsoft-com:vml" Requires="v">
                <p:oleObj spid="_x0000_s71730" name="Equation" r:id="rId9" imgW="1460160" imgH="419040" progId="Equation.DSMT4">
                  <p:embed/>
                </p:oleObj>
              </mc:Choice>
              <mc:Fallback>
                <p:oleObj name="Equation" r:id="rId9" imgW="1460160" imgH="419040" progId="Equation.DSMT4">
                  <p:embed/>
                  <p:pic>
                    <p:nvPicPr>
                      <p:cNvPr id="28365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8088" y="3284985"/>
                        <a:ext cx="2304256" cy="6611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7392145" y="4797152"/>
          <a:ext cx="1582737" cy="622300"/>
        </p:xfrm>
        <a:graphic>
          <a:graphicData uri="http://schemas.openxmlformats.org/presentationml/2006/ole">
            <mc:AlternateContent xmlns:mc="http://schemas.openxmlformats.org/markup-compatibility/2006">
              <mc:Choice xmlns:v="urn:schemas-microsoft-com:vml" Requires="v">
                <p:oleObj spid="_x0000_s71731" name="Equation" r:id="rId11" imgW="1002960" imgH="393480" progId="Equation.DSMT4">
                  <p:embed/>
                </p:oleObj>
              </mc:Choice>
              <mc:Fallback>
                <p:oleObj name="Equation" r:id="rId11" imgW="1002960" imgH="393480" progId="Equation.DSMT4">
                  <p:embed/>
                  <p:pic>
                    <p:nvPicPr>
                      <p:cNvPr id="283655"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2145" y="4797152"/>
                        <a:ext cx="1582737" cy="622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Номер слайда 19"/>
          <p:cNvSpPr>
            <a:spLocks noGrp="1"/>
          </p:cNvSpPr>
          <p:nvPr>
            <p:ph type="sldNum" sz="quarter" idx="12"/>
          </p:nvPr>
        </p:nvSpPr>
        <p:spPr/>
        <p:txBody>
          <a:bodyPr/>
          <a:lstStyle/>
          <a:p>
            <a:fld id="{1DE01969-94A4-40D7-99FB-CC04F57F5503}" type="slidenum">
              <a:rPr lang="ru-RU" smtClean="0"/>
              <a:pPr/>
              <a:t>91</a:t>
            </a:fld>
            <a:endParaRPr lang="ru-RU" dirty="0"/>
          </a:p>
        </p:txBody>
      </p:sp>
    </p:spTree>
    <p:extLst>
      <p:ext uri="{BB962C8B-B14F-4D97-AF65-F5344CB8AC3E}">
        <p14:creationId xmlns:p14="http://schemas.microsoft.com/office/powerpoint/2010/main" val="5704014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Квантовые уровни в гравитационном поле </a:t>
            </a:r>
            <a:r>
              <a:rPr lang="ru-RU" dirty="0" smtClean="0"/>
              <a:t>Земли</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2"/>
          <p:cNvPicPr>
            <a:picLocks noChangeAspect="1" noChangeArrowheads="1"/>
          </p:cNvPicPr>
          <p:nvPr/>
        </p:nvPicPr>
        <p:blipFill>
          <a:blip r:embed="rId2" cstate="print"/>
          <a:srcRect/>
          <a:stretch>
            <a:fillRect/>
          </a:stretch>
        </p:blipFill>
        <p:spPr bwMode="auto">
          <a:xfrm>
            <a:off x="1511299" y="1132042"/>
            <a:ext cx="8836847" cy="2873022"/>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4480110" y="3883706"/>
            <a:ext cx="3231779" cy="2349813"/>
          </a:xfrm>
          <a:prstGeom prst="rect">
            <a:avLst/>
          </a:prstGeom>
          <a:noFill/>
          <a:ln w="9525">
            <a:noFill/>
            <a:miter lim="800000"/>
            <a:headEnd/>
            <a:tailEnd/>
          </a:ln>
        </p:spPr>
      </p:pic>
      <p:sp>
        <p:nvSpPr>
          <p:cNvPr id="9" name="Номер слайда 8"/>
          <p:cNvSpPr>
            <a:spLocks noGrp="1"/>
          </p:cNvSpPr>
          <p:nvPr>
            <p:ph type="sldNum" sz="quarter" idx="12"/>
          </p:nvPr>
        </p:nvSpPr>
        <p:spPr/>
        <p:txBody>
          <a:bodyPr/>
          <a:lstStyle/>
          <a:p>
            <a:fld id="{1DE01969-94A4-40D7-99FB-CC04F57F5503}" type="slidenum">
              <a:rPr lang="ru-RU" smtClean="0"/>
              <a:pPr/>
              <a:t>92</a:t>
            </a:fld>
            <a:endParaRPr lang="ru-RU" dirty="0"/>
          </a:p>
        </p:txBody>
      </p:sp>
    </p:spTree>
    <p:extLst>
      <p:ext uri="{BB962C8B-B14F-4D97-AF65-F5344CB8AC3E}">
        <p14:creationId xmlns:p14="http://schemas.microsoft.com/office/powerpoint/2010/main" val="229625812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0"/>
            <a:ext cx="8229600" cy="1143000"/>
          </a:xfrm>
        </p:spPr>
        <p:txBody>
          <a:bodyPr/>
          <a:lstStyle/>
          <a:p>
            <a:r>
              <a:rPr lang="ru-RU" dirty="0"/>
              <a:t>Прогресс в поиске </a:t>
            </a:r>
            <a:r>
              <a:rPr lang="ru-RU" dirty="0"/>
              <a:t>электрического дипольного </a:t>
            </a:r>
            <a:r>
              <a:rPr lang="ru-RU" dirty="0" smtClean="0"/>
              <a:t>момента (ЭДМ) </a:t>
            </a:r>
            <a:r>
              <a:rPr lang="ru-RU" dirty="0"/>
              <a:t>нейтрона</a:t>
            </a:r>
          </a:p>
        </p:txBody>
      </p:sp>
      <p:pic>
        <p:nvPicPr>
          <p:cNvPr id="4" name="Picture 5" descr="http://upload.wikimedia.org/wikipedia/commons/thumb/f/f2/NEDM_limit_history.png/1280px-NEDM_limit_history.png"/>
          <p:cNvPicPr>
            <a:picLocks noChangeAspect="1" noChangeArrowheads="1"/>
          </p:cNvPicPr>
          <p:nvPr/>
        </p:nvPicPr>
        <p:blipFill>
          <a:blip r:embed="rId3" cstate="print"/>
          <a:srcRect/>
          <a:stretch>
            <a:fillRect/>
          </a:stretch>
        </p:blipFill>
        <p:spPr bwMode="auto">
          <a:xfrm>
            <a:off x="838199" y="1193336"/>
            <a:ext cx="6365486" cy="4698986"/>
          </a:xfrm>
          <a:prstGeom prst="rect">
            <a:avLst/>
          </a:prstGeom>
          <a:noFill/>
        </p:spPr>
      </p:pic>
      <p:graphicFrame>
        <p:nvGraphicFramePr>
          <p:cNvPr id="4098" name="Object 2"/>
          <p:cNvGraphicFramePr>
            <a:graphicFrameLocks noChangeAspect="1"/>
          </p:cNvGraphicFramePr>
          <p:nvPr>
            <p:extLst>
              <p:ext uri="{D42A27DB-BD31-4B8C-83A1-F6EECF244321}">
                <p14:modId xmlns:p14="http://schemas.microsoft.com/office/powerpoint/2010/main" val="1690718754"/>
              </p:ext>
            </p:extLst>
          </p:nvPr>
        </p:nvGraphicFramePr>
        <p:xfrm>
          <a:off x="1870289" y="3434617"/>
          <a:ext cx="2727325" cy="469900"/>
        </p:xfrm>
        <a:graphic>
          <a:graphicData uri="http://schemas.openxmlformats.org/presentationml/2006/ole">
            <mc:AlternateContent xmlns:mc="http://schemas.openxmlformats.org/markup-compatibility/2006">
              <mc:Choice xmlns:v="urn:schemas-microsoft-com:vml" Requires="v">
                <p:oleObj spid="_x0000_s72716" name="Equation" r:id="rId4" imgW="1396800" imgH="241200" progId="Equation.DSMT4">
                  <p:embed/>
                </p:oleObj>
              </mc:Choice>
              <mc:Fallback>
                <p:oleObj name="Equation" r:id="rId4" imgW="1396800" imgH="241200" progId="Equation.DSMT4">
                  <p:embed/>
                  <p:pic>
                    <p:nvPicPr>
                      <p:cNvPr id="4098" name="Object 2"/>
                      <p:cNvPicPr>
                        <a:picLocks noChangeAspect="1" noChangeArrowheads="1"/>
                      </p:cNvPicPr>
                      <p:nvPr/>
                    </p:nvPicPr>
                    <p:blipFill>
                      <a:blip r:embed="rId5"/>
                      <a:srcRect/>
                      <a:stretch>
                        <a:fillRect/>
                      </a:stretch>
                    </p:blipFill>
                    <p:spPr bwMode="auto">
                      <a:xfrm>
                        <a:off x="1870289" y="3434617"/>
                        <a:ext cx="2727325"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Дата 2"/>
          <p:cNvSpPr>
            <a:spLocks noGrp="1"/>
          </p:cNvSpPr>
          <p:nvPr>
            <p:ph type="dt" sz="half" idx="10"/>
          </p:nvPr>
        </p:nvSpPr>
        <p:spPr/>
        <p:txBody>
          <a:bodyPr/>
          <a:lstStyle/>
          <a:p>
            <a:r>
              <a:rPr lang="ru-RU" smtClean="0"/>
              <a:t>14.06.2023</a:t>
            </a:r>
            <a:endParaRPr lang="ru-RU" sz="1400" dirty="0"/>
          </a:p>
        </p:txBody>
      </p:sp>
      <p:sp>
        <p:nvSpPr>
          <p:cNvPr id="6" name="Нижний колонтитул 5"/>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9" name="Прямоугольник 8"/>
          <p:cNvSpPr/>
          <p:nvPr/>
        </p:nvSpPr>
        <p:spPr>
          <a:xfrm>
            <a:off x="3048000" y="2136339"/>
            <a:ext cx="6096000" cy="369332"/>
          </a:xfrm>
          <a:prstGeom prst="rect">
            <a:avLst/>
          </a:prstGeom>
        </p:spPr>
        <p:txBody>
          <a:bodyPr>
            <a:spAutoFit/>
          </a:bodyPr>
          <a:lstStyle/>
          <a:p>
            <a:endParaRPr lang="ru-RU" dirty="0">
              <a:latin typeface="Palatino Linotype" panose="02040502050505030304" pitchFamily="18" charset="0"/>
            </a:endParaRPr>
          </a:p>
        </p:txBody>
      </p:sp>
      <p:sp>
        <p:nvSpPr>
          <p:cNvPr id="10" name="Прямоугольник 9"/>
          <p:cNvSpPr/>
          <p:nvPr/>
        </p:nvSpPr>
        <p:spPr>
          <a:xfrm>
            <a:off x="7203684" y="1067849"/>
            <a:ext cx="4547037" cy="5078313"/>
          </a:xfrm>
          <a:prstGeom prst="rect">
            <a:avLst/>
          </a:prstGeom>
        </p:spPr>
        <p:txBody>
          <a:bodyPr wrap="square">
            <a:spAutoFit/>
          </a:bodyPr>
          <a:lstStyle/>
          <a:p>
            <a:r>
              <a:rPr lang="ru-RU" dirty="0">
                <a:solidFill>
                  <a:srgbClr val="0A0A0A"/>
                </a:solidFill>
                <a:latin typeface="Palatino Linotype" panose="02040502050505030304" pitchFamily="18" charset="0"/>
              </a:rPr>
              <a:t>Нейтрон – магнитный компас, реагирует на магнитное поле (имеет магнитный дипольный </a:t>
            </a:r>
            <a:r>
              <a:rPr lang="ru-RU" dirty="0" smtClean="0">
                <a:solidFill>
                  <a:srgbClr val="0A0A0A"/>
                </a:solidFill>
                <a:latin typeface="Palatino Linotype" panose="02040502050505030304" pitchFamily="18" charset="0"/>
              </a:rPr>
              <a:t>момент).</a:t>
            </a:r>
          </a:p>
          <a:p>
            <a:endParaRPr lang="ru-RU" dirty="0">
              <a:solidFill>
                <a:srgbClr val="0A0A0A"/>
              </a:solidFill>
              <a:latin typeface="Palatino Linotype" panose="02040502050505030304" pitchFamily="18" charset="0"/>
            </a:endParaRPr>
          </a:p>
          <a:p>
            <a:pPr algn="ctr"/>
            <a:r>
              <a:rPr lang="ru-RU" b="1" dirty="0" smtClean="0">
                <a:solidFill>
                  <a:srgbClr val="FF0000"/>
                </a:solidFill>
                <a:latin typeface="Palatino Linotype" panose="02040502050505030304" pitchFamily="18" charset="0"/>
              </a:rPr>
              <a:t>Но является </a:t>
            </a:r>
            <a:r>
              <a:rPr lang="ru-RU" b="1" dirty="0">
                <a:solidFill>
                  <a:srgbClr val="FF0000"/>
                </a:solidFill>
                <a:latin typeface="Palatino Linotype" panose="02040502050505030304" pitchFamily="18" charset="0"/>
              </a:rPr>
              <a:t>ли нейтрон электрическим </a:t>
            </a:r>
            <a:r>
              <a:rPr lang="ru-RU" b="1" dirty="0" smtClean="0">
                <a:solidFill>
                  <a:srgbClr val="FF0000"/>
                </a:solidFill>
                <a:latin typeface="Palatino Linotype" panose="02040502050505030304" pitchFamily="18" charset="0"/>
              </a:rPr>
              <a:t>компасом?</a:t>
            </a:r>
          </a:p>
          <a:p>
            <a:endParaRPr lang="ru-RU" dirty="0" smtClean="0">
              <a:solidFill>
                <a:srgbClr val="0A0A0A"/>
              </a:solidFill>
              <a:latin typeface="Palatino Linotype" panose="02040502050505030304" pitchFamily="18" charset="0"/>
            </a:endParaRPr>
          </a:p>
          <a:p>
            <a:r>
              <a:rPr lang="ru-RU" dirty="0" smtClean="0">
                <a:solidFill>
                  <a:srgbClr val="0A0A0A"/>
                </a:solidFill>
                <a:latin typeface="Palatino Linotype" panose="02040502050505030304" pitchFamily="18" charset="0"/>
              </a:rPr>
              <a:t>Если да, то значение </a:t>
            </a:r>
            <a:r>
              <a:rPr lang="ru-RU" u="sng" dirty="0" smtClean="0">
                <a:solidFill>
                  <a:srgbClr val="0A0A0A"/>
                </a:solidFill>
                <a:latin typeface="Palatino Linotype" panose="02040502050505030304" pitchFamily="18" charset="0"/>
              </a:rPr>
              <a:t>ЭДМ было </a:t>
            </a:r>
            <a:r>
              <a:rPr lang="ru-RU" u="sng" dirty="0">
                <a:solidFill>
                  <a:srgbClr val="0A0A0A"/>
                </a:solidFill>
                <a:latin typeface="Palatino Linotype" panose="02040502050505030304" pitchFamily="18" charset="0"/>
              </a:rPr>
              <a:t>бы намного </a:t>
            </a:r>
            <a:r>
              <a:rPr lang="ru-RU" u="sng" dirty="0" smtClean="0">
                <a:solidFill>
                  <a:srgbClr val="0A0A0A"/>
                </a:solidFill>
                <a:latin typeface="Palatino Linotype" panose="02040502050505030304" pitchFamily="18" charset="0"/>
              </a:rPr>
              <a:t>меньше</a:t>
            </a:r>
            <a:r>
              <a:rPr lang="ru-RU" dirty="0" smtClean="0">
                <a:solidFill>
                  <a:srgbClr val="0A0A0A"/>
                </a:solidFill>
                <a:latin typeface="Palatino Linotype" panose="02040502050505030304" pitchFamily="18" charset="0"/>
              </a:rPr>
              <a:t> магнитного дипольного момента </a:t>
            </a:r>
            <a:r>
              <a:rPr lang="ru-RU" dirty="0">
                <a:solidFill>
                  <a:srgbClr val="0A0A0A"/>
                </a:solidFill>
                <a:latin typeface="Palatino Linotype" panose="02040502050505030304" pitchFamily="18" charset="0"/>
              </a:rPr>
              <a:t>и, следовательно, это намного сложнее измерить</a:t>
            </a:r>
            <a:r>
              <a:rPr lang="ru-RU" dirty="0" smtClean="0">
                <a:solidFill>
                  <a:srgbClr val="0A0A0A"/>
                </a:solidFill>
                <a:latin typeface="Palatino Linotype" panose="02040502050505030304" pitchFamily="18" charset="0"/>
              </a:rPr>
              <a:t>.</a:t>
            </a:r>
          </a:p>
          <a:p>
            <a:endParaRPr lang="ru-RU" dirty="0">
              <a:solidFill>
                <a:srgbClr val="0A0A0A"/>
              </a:solidFill>
              <a:latin typeface="Palatino Linotype" panose="02040502050505030304" pitchFamily="18" charset="0"/>
            </a:endParaRPr>
          </a:p>
          <a:p>
            <a:r>
              <a:rPr lang="ru-RU" dirty="0" smtClean="0">
                <a:latin typeface="Palatino Linotype" panose="02040502050505030304" pitchFamily="18" charset="0"/>
              </a:rPr>
              <a:t>Если да, то это могло </a:t>
            </a:r>
            <a:r>
              <a:rPr lang="ru-RU" dirty="0">
                <a:latin typeface="Palatino Linotype" panose="02040502050505030304" pitchFamily="18" charset="0"/>
              </a:rPr>
              <a:t>бы быть связано с тем же физическим принципом, который также </a:t>
            </a:r>
            <a:r>
              <a:rPr lang="ru-RU" u="sng" dirty="0">
                <a:latin typeface="Palatino Linotype" panose="02040502050505030304" pitchFamily="18" charset="0"/>
              </a:rPr>
              <a:t>объяснял бы </a:t>
            </a:r>
            <a:r>
              <a:rPr lang="ru-RU" u="sng" dirty="0" smtClean="0">
                <a:latin typeface="Palatino Linotype" panose="02040502050505030304" pitchFamily="18" charset="0"/>
              </a:rPr>
              <a:t>преобладание вещества над антивеществом </a:t>
            </a:r>
            <a:r>
              <a:rPr lang="ru-RU" dirty="0" smtClean="0">
                <a:latin typeface="Palatino Linotype" panose="02040502050505030304" pitchFamily="18" charset="0"/>
              </a:rPr>
              <a:t>после </a:t>
            </a:r>
            <a:r>
              <a:rPr lang="ru-RU" dirty="0">
                <a:latin typeface="Palatino Linotype" panose="02040502050505030304" pitchFamily="18" charset="0"/>
              </a:rPr>
              <a:t>Большого взрыва </a:t>
            </a:r>
            <a:r>
              <a:rPr lang="ru-RU" dirty="0" smtClean="0">
                <a:latin typeface="Palatino Linotype" panose="02040502050505030304" pitchFamily="18" charset="0"/>
              </a:rPr>
              <a:t>(барионная </a:t>
            </a:r>
            <a:r>
              <a:rPr lang="ru-RU" dirty="0">
                <a:latin typeface="Palatino Linotype" panose="02040502050505030304" pitchFamily="18" charset="0"/>
              </a:rPr>
              <a:t>асимметрия Вселенной).</a:t>
            </a:r>
            <a:endParaRPr lang="ru-RU" dirty="0">
              <a:latin typeface="Palatino Linotype" panose="02040502050505030304" pitchFamily="18" charset="0"/>
            </a:endParaRPr>
          </a:p>
        </p:txBody>
      </p:sp>
      <p:sp>
        <p:nvSpPr>
          <p:cNvPr id="8" name="Прямоугольник 7"/>
          <p:cNvSpPr/>
          <p:nvPr/>
        </p:nvSpPr>
        <p:spPr>
          <a:xfrm>
            <a:off x="4130124" y="3757894"/>
            <a:ext cx="3352800" cy="1169551"/>
          </a:xfrm>
          <a:prstGeom prst="rect">
            <a:avLst/>
          </a:prstGeom>
        </p:spPr>
        <p:txBody>
          <a:bodyPr wrap="square">
            <a:spAutoFit/>
          </a:bodyPr>
          <a:lstStyle/>
          <a:p>
            <a:r>
              <a:rPr lang="ru-RU" sz="1400" dirty="0" err="1" smtClean="0">
                <a:solidFill>
                  <a:srgbClr val="FF0000"/>
                </a:solidFill>
                <a:latin typeface="Palatino Linotype" panose="02040502050505030304" pitchFamily="18" charset="0"/>
              </a:rPr>
              <a:t>Суперсимметричные</a:t>
            </a:r>
            <a:r>
              <a:rPr lang="ru-RU" sz="1400" dirty="0" smtClean="0">
                <a:solidFill>
                  <a:srgbClr val="FF0000"/>
                </a:solidFill>
                <a:latin typeface="Palatino Linotype" panose="02040502050505030304" pitchFamily="18" charset="0"/>
              </a:rPr>
              <a:t> </a:t>
            </a:r>
            <a:r>
              <a:rPr lang="ru-RU" sz="1400" dirty="0">
                <a:solidFill>
                  <a:srgbClr val="FF0000"/>
                </a:solidFill>
                <a:latin typeface="Palatino Linotype" panose="02040502050505030304" pitchFamily="18" charset="0"/>
              </a:rPr>
              <a:t>теории предсказывают барионную асимметрию Вселенной на наблюдаемом уровне, </a:t>
            </a:r>
            <a:r>
              <a:rPr lang="ru-RU" sz="1400" dirty="0" smtClean="0">
                <a:solidFill>
                  <a:srgbClr val="FF0000"/>
                </a:solidFill>
                <a:latin typeface="Palatino Linotype" panose="02040502050505030304" pitchFamily="18" charset="0"/>
              </a:rPr>
              <a:t>что возможно указывает </a:t>
            </a:r>
            <a:r>
              <a:rPr lang="ru-RU" sz="1400" dirty="0">
                <a:solidFill>
                  <a:srgbClr val="FF0000"/>
                </a:solidFill>
                <a:latin typeface="Palatino Linotype" panose="02040502050505030304" pitchFamily="18" charset="0"/>
              </a:rPr>
              <a:t>на </a:t>
            </a:r>
            <a:r>
              <a:rPr lang="ru-RU" sz="1400" dirty="0" smtClean="0">
                <a:solidFill>
                  <a:srgbClr val="FF0000"/>
                </a:solidFill>
                <a:latin typeface="Palatino Linotype" panose="02040502050505030304" pitchFamily="18" charset="0"/>
              </a:rPr>
              <a:t>их справедливость.</a:t>
            </a:r>
            <a:endParaRPr lang="ru-RU" sz="1400" dirty="0">
              <a:solidFill>
                <a:srgbClr val="FF0000"/>
              </a:solidFill>
              <a:latin typeface="Palatino Linotype" panose="02040502050505030304" pitchFamily="18" charset="0"/>
            </a:endParaRPr>
          </a:p>
        </p:txBody>
      </p:sp>
      <p:sp>
        <p:nvSpPr>
          <p:cNvPr id="12" name="Номер слайда 11"/>
          <p:cNvSpPr>
            <a:spLocks noGrp="1"/>
          </p:cNvSpPr>
          <p:nvPr>
            <p:ph type="sldNum" sz="quarter" idx="12"/>
          </p:nvPr>
        </p:nvSpPr>
        <p:spPr/>
        <p:txBody>
          <a:bodyPr/>
          <a:lstStyle/>
          <a:p>
            <a:fld id="{1DE01969-94A4-40D7-99FB-CC04F57F5503}" type="slidenum">
              <a:rPr lang="ru-RU" smtClean="0"/>
              <a:pPr/>
              <a:t>93</a:t>
            </a:fld>
            <a:endParaRPr lang="ru-RU" dirty="0"/>
          </a:p>
        </p:txBody>
      </p:sp>
    </p:spTree>
    <p:extLst>
      <p:ext uri="{BB962C8B-B14F-4D97-AF65-F5344CB8AC3E}">
        <p14:creationId xmlns:p14="http://schemas.microsoft.com/office/powerpoint/2010/main" val="239969184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If neutron were the size of the Earth</a:t>
            </a:r>
            <a:r>
              <a:rPr lang="en-US" dirty="0" smtClean="0"/>
              <a:t>...</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grpSp>
        <p:nvGrpSpPr>
          <p:cNvPr id="7" name="Group 4"/>
          <p:cNvGrpSpPr>
            <a:grpSpLocks/>
          </p:cNvGrpSpPr>
          <p:nvPr/>
        </p:nvGrpSpPr>
        <p:grpSpPr bwMode="auto">
          <a:xfrm>
            <a:off x="4440412" y="1020391"/>
            <a:ext cx="4030662" cy="3743325"/>
            <a:chOff x="642" y="2122"/>
            <a:chExt cx="3390" cy="3096"/>
          </a:xfrm>
        </p:grpSpPr>
        <p:graphicFrame>
          <p:nvGraphicFramePr>
            <p:cNvPr id="8" name="Object 2"/>
            <p:cNvGraphicFramePr>
              <a:graphicFrameLocks noChangeAspect="1"/>
            </p:cNvGraphicFramePr>
            <p:nvPr/>
          </p:nvGraphicFramePr>
          <p:xfrm>
            <a:off x="720" y="2122"/>
            <a:ext cx="3312" cy="2486"/>
          </p:xfrm>
          <a:graphic>
            <a:graphicData uri="http://schemas.openxmlformats.org/presentationml/2006/ole">
              <mc:AlternateContent xmlns:mc="http://schemas.openxmlformats.org/markup-compatibility/2006">
                <mc:Choice xmlns:v="urn:schemas-microsoft-com:vml" Requires="v">
                  <p:oleObj spid="_x0000_s73739" r:id="rId3" imgW="5257800" imgH="3944112" progId="Word.Picture.8">
                    <p:embed/>
                  </p:oleObj>
                </mc:Choice>
                <mc:Fallback>
                  <p:oleObj r:id="rId3" imgW="5257800" imgH="3944112" progId="Word.Picture.8">
                    <p:embed/>
                    <p:pic>
                      <p:nvPicPr>
                        <p:cNvPr id="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2122"/>
                          <a:ext cx="3312" cy="24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Group 6"/>
            <p:cNvGrpSpPr>
              <a:grpSpLocks/>
            </p:cNvGrpSpPr>
            <p:nvPr/>
          </p:nvGrpSpPr>
          <p:grpSpPr bwMode="auto">
            <a:xfrm>
              <a:off x="2118" y="2148"/>
              <a:ext cx="567" cy="2401"/>
              <a:chOff x="0" y="0"/>
              <a:chExt cx="19999" cy="20000"/>
            </a:xfrm>
          </p:grpSpPr>
          <p:sp>
            <p:nvSpPr>
              <p:cNvPr id="19" name="Freeform 7"/>
              <p:cNvSpPr>
                <a:spLocks/>
              </p:cNvSpPr>
              <p:nvPr/>
            </p:nvSpPr>
            <p:spPr bwMode="auto">
              <a:xfrm>
                <a:off x="0" y="0"/>
                <a:ext cx="10056" cy="20000"/>
              </a:xfrm>
              <a:custGeom>
                <a:avLst/>
                <a:gdLst>
                  <a:gd name="T0" fmla="*/ 10042 w 20000"/>
                  <a:gd name="T1" fmla="*/ 19997 h 20000"/>
                  <a:gd name="T2" fmla="*/ 8885 w 20000"/>
                  <a:gd name="T3" fmla="*/ 19463 h 20000"/>
                  <a:gd name="T4" fmla="*/ 7715 w 20000"/>
                  <a:gd name="T5" fmla="*/ 18924 h 20000"/>
                  <a:gd name="T6" fmla="*/ 6657 w 20000"/>
                  <a:gd name="T7" fmla="*/ 18364 h 20000"/>
                  <a:gd name="T8" fmla="*/ 5501 w 20000"/>
                  <a:gd name="T9" fmla="*/ 17684 h 20000"/>
                  <a:gd name="T10" fmla="*/ 4753 w 20000"/>
                  <a:gd name="T11" fmla="*/ 17074 h 20000"/>
                  <a:gd name="T12" fmla="*/ 3597 w 20000"/>
                  <a:gd name="T13" fmla="*/ 16197 h 20000"/>
                  <a:gd name="T14" fmla="*/ 3061 w 20000"/>
                  <a:gd name="T15" fmla="*/ 15711 h 20000"/>
                  <a:gd name="T16" fmla="*/ 2426 w 20000"/>
                  <a:gd name="T17" fmla="*/ 15051 h 20000"/>
                  <a:gd name="T18" fmla="*/ 1580 w 20000"/>
                  <a:gd name="T19" fmla="*/ 14124 h 20000"/>
                  <a:gd name="T20" fmla="*/ 1156 w 20000"/>
                  <a:gd name="T21" fmla="*/ 13444 h 20000"/>
                  <a:gd name="T22" fmla="*/ 734 w 20000"/>
                  <a:gd name="T23" fmla="*/ 12811 h 20000"/>
                  <a:gd name="T24" fmla="*/ 522 w 20000"/>
                  <a:gd name="T25" fmla="*/ 12178 h 20000"/>
                  <a:gd name="T26" fmla="*/ 212 w 20000"/>
                  <a:gd name="T27" fmla="*/ 11371 h 20000"/>
                  <a:gd name="T28" fmla="*/ 0 w 20000"/>
                  <a:gd name="T29" fmla="*/ 10838 h 20000"/>
                  <a:gd name="T30" fmla="*/ 0 w 20000"/>
                  <a:gd name="T31" fmla="*/ 8989 h 20000"/>
                  <a:gd name="T32" fmla="*/ 212 w 20000"/>
                  <a:gd name="T33" fmla="*/ 8425 h 20000"/>
                  <a:gd name="T34" fmla="*/ 522 w 20000"/>
                  <a:gd name="T35" fmla="*/ 7865 h 20000"/>
                  <a:gd name="T36" fmla="*/ 734 w 20000"/>
                  <a:gd name="T37" fmla="*/ 7379 h 20000"/>
                  <a:gd name="T38" fmla="*/ 945 w 20000"/>
                  <a:gd name="T39" fmla="*/ 6842 h 20000"/>
                  <a:gd name="T40" fmla="*/ 1270 w 20000"/>
                  <a:gd name="T41" fmla="*/ 6309 h 20000"/>
                  <a:gd name="T42" fmla="*/ 1692 w 20000"/>
                  <a:gd name="T43" fmla="*/ 5746 h 20000"/>
                  <a:gd name="T44" fmla="*/ 2214 w 20000"/>
                  <a:gd name="T45" fmla="*/ 5112 h 20000"/>
                  <a:gd name="T46" fmla="*/ 2750 w 20000"/>
                  <a:gd name="T47" fmla="*/ 4429 h 20000"/>
                  <a:gd name="T48" fmla="*/ 3385 w 20000"/>
                  <a:gd name="T49" fmla="*/ 3873 h 20000"/>
                  <a:gd name="T50" fmla="*/ 4443 w 20000"/>
                  <a:gd name="T51" fmla="*/ 3049 h 20000"/>
                  <a:gd name="T52" fmla="*/ 5289 w 20000"/>
                  <a:gd name="T53" fmla="*/ 2483 h 20000"/>
                  <a:gd name="T54" fmla="*/ 6023 w 20000"/>
                  <a:gd name="T55" fmla="*/ 1926 h 20000"/>
                  <a:gd name="T56" fmla="*/ 7193 w 20000"/>
                  <a:gd name="T57" fmla="*/ 1343 h 20000"/>
                  <a:gd name="T58" fmla="*/ 8561 w 20000"/>
                  <a:gd name="T59" fmla="*/ 633 h 20000"/>
                  <a:gd name="T60" fmla="*/ 10042 w 20000"/>
                  <a:gd name="T61" fmla="*/ 0 h 20000"/>
                  <a:gd name="T62" fmla="*/ 10042 w 20000"/>
                  <a:gd name="T63" fmla="*/ 19997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19972" y="19997"/>
                    </a:moveTo>
                    <a:lnTo>
                      <a:pt x="17672" y="19463"/>
                    </a:lnTo>
                    <a:lnTo>
                      <a:pt x="15344" y="18924"/>
                    </a:lnTo>
                    <a:lnTo>
                      <a:pt x="13240" y="18364"/>
                    </a:lnTo>
                    <a:lnTo>
                      <a:pt x="10940" y="17684"/>
                    </a:lnTo>
                    <a:lnTo>
                      <a:pt x="9453" y="17074"/>
                    </a:lnTo>
                    <a:lnTo>
                      <a:pt x="7153" y="16197"/>
                    </a:lnTo>
                    <a:lnTo>
                      <a:pt x="6087" y="15711"/>
                    </a:lnTo>
                    <a:lnTo>
                      <a:pt x="4825" y="15051"/>
                    </a:lnTo>
                    <a:lnTo>
                      <a:pt x="3142" y="14124"/>
                    </a:lnTo>
                    <a:lnTo>
                      <a:pt x="2300" y="13444"/>
                    </a:lnTo>
                    <a:lnTo>
                      <a:pt x="1459" y="12811"/>
                    </a:lnTo>
                    <a:lnTo>
                      <a:pt x="1038" y="12178"/>
                    </a:lnTo>
                    <a:lnTo>
                      <a:pt x="421" y="11371"/>
                    </a:lnTo>
                    <a:lnTo>
                      <a:pt x="0" y="10838"/>
                    </a:lnTo>
                    <a:lnTo>
                      <a:pt x="0" y="8989"/>
                    </a:lnTo>
                    <a:lnTo>
                      <a:pt x="421" y="8425"/>
                    </a:lnTo>
                    <a:lnTo>
                      <a:pt x="1038" y="7865"/>
                    </a:lnTo>
                    <a:lnTo>
                      <a:pt x="1459" y="7379"/>
                    </a:lnTo>
                    <a:lnTo>
                      <a:pt x="1879" y="6842"/>
                    </a:lnTo>
                    <a:lnTo>
                      <a:pt x="2525" y="6309"/>
                    </a:lnTo>
                    <a:lnTo>
                      <a:pt x="3366" y="5746"/>
                    </a:lnTo>
                    <a:lnTo>
                      <a:pt x="4404" y="5112"/>
                    </a:lnTo>
                    <a:lnTo>
                      <a:pt x="5470" y="4429"/>
                    </a:lnTo>
                    <a:lnTo>
                      <a:pt x="6732" y="3873"/>
                    </a:lnTo>
                    <a:lnTo>
                      <a:pt x="8836" y="3049"/>
                    </a:lnTo>
                    <a:lnTo>
                      <a:pt x="10519" y="2483"/>
                    </a:lnTo>
                    <a:lnTo>
                      <a:pt x="11978" y="1926"/>
                    </a:lnTo>
                    <a:lnTo>
                      <a:pt x="14306" y="1343"/>
                    </a:lnTo>
                    <a:lnTo>
                      <a:pt x="17027" y="633"/>
                    </a:lnTo>
                    <a:lnTo>
                      <a:pt x="19972" y="0"/>
                    </a:lnTo>
                    <a:lnTo>
                      <a:pt x="19972" y="19997"/>
                    </a:lnTo>
                    <a:close/>
                  </a:path>
                </a:pathLst>
              </a:custGeom>
              <a:pattFill prst="pct30">
                <a:fgClr>
                  <a:srgbClr val="FFFF00"/>
                </a:fgClr>
                <a:bgClr>
                  <a:srgbClr val="B2B2B2"/>
                </a:bgClr>
              </a:pattFill>
              <a:ln w="9525" cap="flat">
                <a:solidFill>
                  <a:srgbClr val="000000"/>
                </a:solidFill>
                <a:prstDash val="solid"/>
                <a:round/>
                <a:headEnd type="none" w="sm" len="lg"/>
                <a:tailEnd type="none" w="sm" len="lg"/>
              </a:ln>
            </p:spPr>
            <p:txBody>
              <a:bodyPr/>
              <a:lstStyle/>
              <a:p>
                <a:endParaRPr lang="ru-RU"/>
              </a:p>
            </p:txBody>
          </p:sp>
          <p:sp>
            <p:nvSpPr>
              <p:cNvPr id="20" name="Freeform 8"/>
              <p:cNvSpPr>
                <a:spLocks/>
              </p:cNvSpPr>
              <p:nvPr/>
            </p:nvSpPr>
            <p:spPr bwMode="auto">
              <a:xfrm>
                <a:off x="9943" y="0"/>
                <a:ext cx="10056" cy="20000"/>
              </a:xfrm>
              <a:custGeom>
                <a:avLst/>
                <a:gdLst>
                  <a:gd name="T0" fmla="*/ 0 w 20000"/>
                  <a:gd name="T1" fmla="*/ 19997 h 20000"/>
                  <a:gd name="T2" fmla="*/ 1156 w 20000"/>
                  <a:gd name="T3" fmla="*/ 19463 h 20000"/>
                  <a:gd name="T4" fmla="*/ 2327 w 20000"/>
                  <a:gd name="T5" fmla="*/ 18924 h 20000"/>
                  <a:gd name="T6" fmla="*/ 3385 w 20000"/>
                  <a:gd name="T7" fmla="*/ 18364 h 20000"/>
                  <a:gd name="T8" fmla="*/ 4541 w 20000"/>
                  <a:gd name="T9" fmla="*/ 17684 h 20000"/>
                  <a:gd name="T10" fmla="*/ 5289 w 20000"/>
                  <a:gd name="T11" fmla="*/ 17074 h 20000"/>
                  <a:gd name="T12" fmla="*/ 6445 w 20000"/>
                  <a:gd name="T13" fmla="*/ 16197 h 20000"/>
                  <a:gd name="T14" fmla="*/ 6981 w 20000"/>
                  <a:gd name="T15" fmla="*/ 15711 h 20000"/>
                  <a:gd name="T16" fmla="*/ 7616 w 20000"/>
                  <a:gd name="T17" fmla="*/ 15051 h 20000"/>
                  <a:gd name="T18" fmla="*/ 8462 w 20000"/>
                  <a:gd name="T19" fmla="*/ 14124 h 20000"/>
                  <a:gd name="T20" fmla="*/ 8885 w 20000"/>
                  <a:gd name="T21" fmla="*/ 13444 h 20000"/>
                  <a:gd name="T22" fmla="*/ 9308 w 20000"/>
                  <a:gd name="T23" fmla="*/ 12811 h 20000"/>
                  <a:gd name="T24" fmla="*/ 9520 w 20000"/>
                  <a:gd name="T25" fmla="*/ 12178 h 20000"/>
                  <a:gd name="T26" fmla="*/ 9830 w 20000"/>
                  <a:gd name="T27" fmla="*/ 11371 h 20000"/>
                  <a:gd name="T28" fmla="*/ 10042 w 20000"/>
                  <a:gd name="T29" fmla="*/ 10838 h 20000"/>
                  <a:gd name="T30" fmla="*/ 10042 w 20000"/>
                  <a:gd name="T31" fmla="*/ 8989 h 20000"/>
                  <a:gd name="T32" fmla="*/ 9830 w 20000"/>
                  <a:gd name="T33" fmla="*/ 8425 h 20000"/>
                  <a:gd name="T34" fmla="*/ 9520 w 20000"/>
                  <a:gd name="T35" fmla="*/ 7865 h 20000"/>
                  <a:gd name="T36" fmla="*/ 9308 w 20000"/>
                  <a:gd name="T37" fmla="*/ 7379 h 20000"/>
                  <a:gd name="T38" fmla="*/ 9097 w 20000"/>
                  <a:gd name="T39" fmla="*/ 6842 h 20000"/>
                  <a:gd name="T40" fmla="*/ 8772 w 20000"/>
                  <a:gd name="T41" fmla="*/ 6309 h 20000"/>
                  <a:gd name="T42" fmla="*/ 8349 w 20000"/>
                  <a:gd name="T43" fmla="*/ 5746 h 20000"/>
                  <a:gd name="T44" fmla="*/ 7828 w 20000"/>
                  <a:gd name="T45" fmla="*/ 5112 h 20000"/>
                  <a:gd name="T46" fmla="*/ 7292 w 20000"/>
                  <a:gd name="T47" fmla="*/ 4429 h 20000"/>
                  <a:gd name="T48" fmla="*/ 6657 w 20000"/>
                  <a:gd name="T49" fmla="*/ 3873 h 20000"/>
                  <a:gd name="T50" fmla="*/ 5599 w 20000"/>
                  <a:gd name="T51" fmla="*/ 3049 h 20000"/>
                  <a:gd name="T52" fmla="*/ 4753 w 20000"/>
                  <a:gd name="T53" fmla="*/ 2483 h 20000"/>
                  <a:gd name="T54" fmla="*/ 4019 w 20000"/>
                  <a:gd name="T55" fmla="*/ 1926 h 20000"/>
                  <a:gd name="T56" fmla="*/ 2849 w 20000"/>
                  <a:gd name="T57" fmla="*/ 1343 h 20000"/>
                  <a:gd name="T58" fmla="*/ 1481 w 20000"/>
                  <a:gd name="T59" fmla="*/ 633 h 20000"/>
                  <a:gd name="T60" fmla="*/ 0 w 20000"/>
                  <a:gd name="T61" fmla="*/ 0 h 20000"/>
                  <a:gd name="T62" fmla="*/ 0 w 20000"/>
                  <a:gd name="T63" fmla="*/ 19997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0" y="19997"/>
                    </a:moveTo>
                    <a:lnTo>
                      <a:pt x="2300" y="19463"/>
                    </a:lnTo>
                    <a:lnTo>
                      <a:pt x="4628" y="18924"/>
                    </a:lnTo>
                    <a:lnTo>
                      <a:pt x="6732" y="18364"/>
                    </a:lnTo>
                    <a:lnTo>
                      <a:pt x="9032" y="17684"/>
                    </a:lnTo>
                    <a:lnTo>
                      <a:pt x="10519" y="17074"/>
                    </a:lnTo>
                    <a:lnTo>
                      <a:pt x="12819" y="16197"/>
                    </a:lnTo>
                    <a:lnTo>
                      <a:pt x="13885" y="15711"/>
                    </a:lnTo>
                    <a:lnTo>
                      <a:pt x="15147" y="15051"/>
                    </a:lnTo>
                    <a:lnTo>
                      <a:pt x="16830" y="14124"/>
                    </a:lnTo>
                    <a:lnTo>
                      <a:pt x="17672" y="13444"/>
                    </a:lnTo>
                    <a:lnTo>
                      <a:pt x="18513" y="12811"/>
                    </a:lnTo>
                    <a:lnTo>
                      <a:pt x="18934" y="12178"/>
                    </a:lnTo>
                    <a:lnTo>
                      <a:pt x="19551" y="11371"/>
                    </a:lnTo>
                    <a:lnTo>
                      <a:pt x="19972" y="10838"/>
                    </a:lnTo>
                    <a:lnTo>
                      <a:pt x="19972" y="8989"/>
                    </a:lnTo>
                    <a:lnTo>
                      <a:pt x="19551" y="8425"/>
                    </a:lnTo>
                    <a:lnTo>
                      <a:pt x="18934" y="7865"/>
                    </a:lnTo>
                    <a:lnTo>
                      <a:pt x="18513" y="7379"/>
                    </a:lnTo>
                    <a:lnTo>
                      <a:pt x="18093" y="6842"/>
                    </a:lnTo>
                    <a:lnTo>
                      <a:pt x="17447" y="6309"/>
                    </a:lnTo>
                    <a:lnTo>
                      <a:pt x="16606" y="5746"/>
                    </a:lnTo>
                    <a:lnTo>
                      <a:pt x="15568" y="5112"/>
                    </a:lnTo>
                    <a:lnTo>
                      <a:pt x="14502" y="4429"/>
                    </a:lnTo>
                    <a:lnTo>
                      <a:pt x="13240" y="3873"/>
                    </a:lnTo>
                    <a:lnTo>
                      <a:pt x="11136" y="3049"/>
                    </a:lnTo>
                    <a:lnTo>
                      <a:pt x="9453" y="2483"/>
                    </a:lnTo>
                    <a:lnTo>
                      <a:pt x="7994" y="1926"/>
                    </a:lnTo>
                    <a:lnTo>
                      <a:pt x="5666" y="1343"/>
                    </a:lnTo>
                    <a:lnTo>
                      <a:pt x="2945" y="633"/>
                    </a:lnTo>
                    <a:lnTo>
                      <a:pt x="0" y="0"/>
                    </a:lnTo>
                    <a:lnTo>
                      <a:pt x="0" y="19997"/>
                    </a:lnTo>
                    <a:close/>
                  </a:path>
                </a:pathLst>
              </a:custGeom>
              <a:pattFill prst="pct30">
                <a:fgClr>
                  <a:srgbClr val="FFFF00"/>
                </a:fgClr>
                <a:bgClr>
                  <a:srgbClr val="FFFFFF"/>
                </a:bgClr>
              </a:pattFill>
              <a:ln w="9525" cap="flat">
                <a:solidFill>
                  <a:srgbClr val="000000"/>
                </a:solidFill>
                <a:prstDash val="solid"/>
                <a:round/>
                <a:headEnd type="none" w="sm" len="lg"/>
                <a:tailEnd type="none" w="sm" len="lg"/>
              </a:ln>
            </p:spPr>
            <p:txBody>
              <a:bodyPr/>
              <a:lstStyle/>
              <a:p>
                <a:endParaRPr lang="ru-RU"/>
              </a:p>
            </p:txBody>
          </p:sp>
        </p:grpSp>
        <p:sp>
          <p:nvSpPr>
            <p:cNvPr id="10" name="Oval 9"/>
            <p:cNvSpPr>
              <a:spLocks noChangeArrowheads="1"/>
            </p:cNvSpPr>
            <p:nvPr/>
          </p:nvSpPr>
          <p:spPr bwMode="auto">
            <a:xfrm>
              <a:off x="642" y="4174"/>
              <a:ext cx="954" cy="1044"/>
            </a:xfrm>
            <a:prstGeom prst="ellipse">
              <a:avLst/>
            </a:prstGeom>
            <a:pattFill prst="pct30">
              <a:fgClr>
                <a:srgbClr val="FFFF00"/>
              </a:fgClr>
              <a:bgClr>
                <a:srgbClr val="FFFFFF"/>
              </a:bgClr>
            </a:pattFill>
            <a:ln w="9525">
              <a:solidFill>
                <a:srgbClr val="000000"/>
              </a:solidFill>
              <a:round/>
              <a:headEnd/>
              <a:tailEnd/>
            </a:ln>
          </p:spPr>
          <p:txBody>
            <a:bodyPr/>
            <a:lstStyle/>
            <a:p>
              <a:endParaRPr lang="ru-RU"/>
            </a:p>
          </p:txBody>
        </p:sp>
        <p:sp>
          <p:nvSpPr>
            <p:cNvPr id="11" name="Line 10"/>
            <p:cNvSpPr>
              <a:spLocks noChangeShapeType="1"/>
            </p:cNvSpPr>
            <p:nvPr/>
          </p:nvSpPr>
          <p:spPr bwMode="auto">
            <a:xfrm flipV="1">
              <a:off x="1020" y="3304"/>
              <a:ext cx="1380" cy="882"/>
            </a:xfrm>
            <a:prstGeom prst="line">
              <a:avLst/>
            </a:prstGeom>
            <a:noFill/>
            <a:ln w="9525">
              <a:solidFill>
                <a:srgbClr val="00FF00"/>
              </a:solidFill>
              <a:round/>
              <a:headEnd type="none" w="sm" len="lg"/>
              <a:tailEnd type="none" w="sm" len="lg"/>
            </a:ln>
          </p:spPr>
          <p:txBody>
            <a:bodyPr/>
            <a:lstStyle/>
            <a:p>
              <a:endParaRPr lang="ru-RU"/>
            </a:p>
          </p:txBody>
        </p:sp>
        <p:sp>
          <p:nvSpPr>
            <p:cNvPr id="12" name="Line 11"/>
            <p:cNvSpPr>
              <a:spLocks noChangeShapeType="1"/>
            </p:cNvSpPr>
            <p:nvPr/>
          </p:nvSpPr>
          <p:spPr bwMode="auto">
            <a:xfrm flipH="1">
              <a:off x="1518" y="3304"/>
              <a:ext cx="882" cy="1674"/>
            </a:xfrm>
            <a:prstGeom prst="line">
              <a:avLst/>
            </a:prstGeom>
            <a:noFill/>
            <a:ln w="9525">
              <a:solidFill>
                <a:srgbClr val="00FF00"/>
              </a:solidFill>
              <a:round/>
              <a:headEnd type="none" w="sm" len="lg"/>
              <a:tailEnd type="none" w="sm" len="lg"/>
            </a:ln>
          </p:spPr>
          <p:txBody>
            <a:bodyPr/>
            <a:lstStyle/>
            <a:p>
              <a:endParaRPr lang="ru-RU"/>
            </a:p>
          </p:txBody>
        </p:sp>
        <p:sp>
          <p:nvSpPr>
            <p:cNvPr id="13" name="Oval 12"/>
            <p:cNvSpPr>
              <a:spLocks noChangeArrowheads="1"/>
            </p:cNvSpPr>
            <p:nvPr/>
          </p:nvSpPr>
          <p:spPr bwMode="auto">
            <a:xfrm>
              <a:off x="1080" y="4418"/>
              <a:ext cx="66" cy="66"/>
            </a:xfrm>
            <a:prstGeom prst="ellipse">
              <a:avLst/>
            </a:prstGeom>
            <a:pattFill prst="pct30">
              <a:fgClr>
                <a:srgbClr val="FFFF00"/>
              </a:fgClr>
              <a:bgClr>
                <a:srgbClr val="FF0000"/>
              </a:bgClr>
            </a:pattFill>
            <a:ln w="9525">
              <a:solidFill>
                <a:srgbClr val="FF0000"/>
              </a:solidFill>
              <a:round/>
              <a:headEnd/>
              <a:tailEnd/>
            </a:ln>
          </p:spPr>
          <p:txBody>
            <a:bodyPr/>
            <a:lstStyle/>
            <a:p>
              <a:endParaRPr lang="ru-RU"/>
            </a:p>
          </p:txBody>
        </p:sp>
        <p:sp>
          <p:nvSpPr>
            <p:cNvPr id="14" name="Oval 13"/>
            <p:cNvSpPr>
              <a:spLocks noChangeArrowheads="1"/>
            </p:cNvSpPr>
            <p:nvPr/>
          </p:nvSpPr>
          <p:spPr bwMode="auto">
            <a:xfrm>
              <a:off x="1080" y="4886"/>
              <a:ext cx="66" cy="66"/>
            </a:xfrm>
            <a:prstGeom prst="ellipse">
              <a:avLst/>
            </a:prstGeom>
            <a:pattFill prst="pct60">
              <a:fgClr>
                <a:srgbClr val="008000"/>
              </a:fgClr>
              <a:bgClr>
                <a:srgbClr val="FFFFFF"/>
              </a:bgClr>
            </a:pattFill>
            <a:ln w="9525">
              <a:noFill/>
              <a:round/>
              <a:headEnd/>
              <a:tailEnd/>
            </a:ln>
          </p:spPr>
          <p:txBody>
            <a:bodyPr/>
            <a:lstStyle/>
            <a:p>
              <a:endParaRPr lang="ru-RU"/>
            </a:p>
          </p:txBody>
        </p:sp>
        <p:sp>
          <p:nvSpPr>
            <p:cNvPr id="15" name="Line 14"/>
            <p:cNvSpPr>
              <a:spLocks noChangeShapeType="1"/>
            </p:cNvSpPr>
            <p:nvPr/>
          </p:nvSpPr>
          <p:spPr bwMode="auto">
            <a:xfrm>
              <a:off x="1110" y="4454"/>
              <a:ext cx="0" cy="462"/>
            </a:xfrm>
            <a:prstGeom prst="line">
              <a:avLst/>
            </a:prstGeom>
            <a:noFill/>
            <a:ln w="9525">
              <a:solidFill>
                <a:srgbClr val="000000"/>
              </a:solidFill>
              <a:round/>
              <a:headEnd type="triangle" w="sm" len="lg"/>
              <a:tailEnd type="triangle" w="sm" len="lg"/>
            </a:ln>
          </p:spPr>
          <p:txBody>
            <a:bodyPr/>
            <a:lstStyle/>
            <a:p>
              <a:endParaRPr lang="ru-RU"/>
            </a:p>
          </p:txBody>
        </p:sp>
        <p:sp>
          <p:nvSpPr>
            <p:cNvPr id="16" name="Rectangle 15"/>
            <p:cNvSpPr>
              <a:spLocks noChangeArrowheads="1"/>
            </p:cNvSpPr>
            <p:nvPr/>
          </p:nvSpPr>
          <p:spPr bwMode="auto">
            <a:xfrm>
              <a:off x="1170" y="4610"/>
              <a:ext cx="336" cy="192"/>
            </a:xfrm>
            <a:prstGeom prst="rect">
              <a:avLst/>
            </a:prstGeom>
            <a:noFill/>
            <a:ln w="9525">
              <a:noFill/>
              <a:miter lim="800000"/>
              <a:headEnd/>
              <a:tailEnd/>
            </a:ln>
          </p:spPr>
          <p:txBody>
            <a:bodyPr lIns="12700" tIns="12700" rIns="12700" bIns="12700"/>
            <a:lstStyle/>
            <a:p>
              <a:pPr eaLnBrk="0" hangingPunct="0"/>
              <a:r>
                <a:rPr lang="en-US" b="1">
                  <a:latin typeface="Symbol" pitchFamily="18" charset="2"/>
                </a:rPr>
                <a:t>D</a:t>
              </a:r>
              <a:r>
                <a:rPr lang="en-US" b="1"/>
                <a:t>x</a:t>
              </a:r>
              <a:endParaRPr lang="en-US"/>
            </a:p>
          </p:txBody>
        </p:sp>
        <p:sp>
          <p:nvSpPr>
            <p:cNvPr id="17" name="Rectangle 16"/>
            <p:cNvSpPr>
              <a:spLocks noChangeArrowheads="1"/>
            </p:cNvSpPr>
            <p:nvPr/>
          </p:nvSpPr>
          <p:spPr bwMode="auto">
            <a:xfrm>
              <a:off x="906" y="4814"/>
              <a:ext cx="270" cy="162"/>
            </a:xfrm>
            <a:prstGeom prst="rect">
              <a:avLst/>
            </a:prstGeom>
            <a:noFill/>
            <a:ln w="12700">
              <a:noFill/>
              <a:miter lim="800000"/>
              <a:headEnd/>
              <a:tailEnd/>
            </a:ln>
          </p:spPr>
          <p:txBody>
            <a:bodyPr lIns="12700" tIns="12700" rIns="12700" bIns="12700"/>
            <a:lstStyle/>
            <a:p>
              <a:pPr eaLnBrk="0" hangingPunct="0"/>
              <a:r>
                <a:rPr lang="en-US" b="1">
                  <a:solidFill>
                    <a:srgbClr val="008000"/>
                  </a:solidFill>
                </a:rPr>
                <a:t>-e</a:t>
              </a:r>
              <a:endParaRPr lang="en-US"/>
            </a:p>
          </p:txBody>
        </p:sp>
        <p:sp>
          <p:nvSpPr>
            <p:cNvPr id="18" name="Rectangle 17"/>
            <p:cNvSpPr>
              <a:spLocks noChangeArrowheads="1"/>
            </p:cNvSpPr>
            <p:nvPr/>
          </p:nvSpPr>
          <p:spPr bwMode="auto">
            <a:xfrm>
              <a:off x="882" y="4340"/>
              <a:ext cx="270" cy="162"/>
            </a:xfrm>
            <a:prstGeom prst="rect">
              <a:avLst/>
            </a:prstGeom>
            <a:noFill/>
            <a:ln w="12700">
              <a:noFill/>
              <a:miter lim="800000"/>
              <a:headEnd/>
              <a:tailEnd/>
            </a:ln>
          </p:spPr>
          <p:txBody>
            <a:bodyPr lIns="12700" tIns="12700" rIns="12700" bIns="12700"/>
            <a:lstStyle/>
            <a:p>
              <a:pPr eaLnBrk="0" hangingPunct="0"/>
              <a:r>
                <a:rPr lang="en-US" b="1">
                  <a:solidFill>
                    <a:srgbClr val="FF0000"/>
                  </a:solidFill>
                </a:rPr>
                <a:t>+e</a:t>
              </a:r>
              <a:endParaRPr lang="en-US"/>
            </a:p>
          </p:txBody>
        </p:sp>
      </p:grpSp>
      <p:grpSp>
        <p:nvGrpSpPr>
          <p:cNvPr id="21" name="Group 18"/>
          <p:cNvGrpSpPr>
            <a:grpSpLocks/>
          </p:cNvGrpSpPr>
          <p:nvPr/>
        </p:nvGrpSpPr>
        <p:grpSpPr bwMode="auto">
          <a:xfrm>
            <a:off x="2567163" y="4836740"/>
            <a:ext cx="7489825" cy="1373188"/>
            <a:chOff x="1382" y="3455"/>
            <a:chExt cx="5056" cy="881"/>
          </a:xfrm>
        </p:grpSpPr>
        <p:sp>
          <p:nvSpPr>
            <p:cNvPr id="22" name="Text Box 19"/>
            <p:cNvSpPr txBox="1">
              <a:spLocks noChangeArrowheads="1"/>
            </p:cNvSpPr>
            <p:nvPr/>
          </p:nvSpPr>
          <p:spPr bwMode="auto">
            <a:xfrm>
              <a:off x="1382" y="3455"/>
              <a:ext cx="5056" cy="881"/>
            </a:xfrm>
            <a:prstGeom prst="rect">
              <a:avLst/>
            </a:prstGeom>
            <a:noFill/>
            <a:ln w="9525">
              <a:noFill/>
              <a:miter lim="800000"/>
              <a:headEnd/>
              <a:tailEnd/>
            </a:ln>
          </p:spPr>
          <p:txBody>
            <a:bodyPr>
              <a:spAutoFit/>
            </a:bodyPr>
            <a:lstStyle/>
            <a:p>
              <a:r>
                <a:rPr lang="en-GB" sz="2800">
                  <a:solidFill>
                    <a:srgbClr val="800000"/>
                  </a:solidFill>
                  <a:latin typeface="Tahoma" pitchFamily="34" charset="0"/>
                  <a:cs typeface="Times New Roman" pitchFamily="18" charset="0"/>
                </a:rPr>
                <a:t>        </a:t>
              </a:r>
              <a:r>
                <a:rPr lang="en-GB" sz="2800" i="1">
                  <a:solidFill>
                    <a:srgbClr val="800000"/>
                  </a:solidFill>
                  <a:latin typeface="Tahoma" pitchFamily="34" charset="0"/>
                  <a:cs typeface="Times New Roman" pitchFamily="18" charset="0"/>
                </a:rPr>
                <a:t>... current EDM limit would </a:t>
              </a:r>
            </a:p>
            <a:p>
              <a:r>
                <a:rPr lang="en-GB" sz="2800" i="1">
                  <a:solidFill>
                    <a:srgbClr val="800000"/>
                  </a:solidFill>
                  <a:latin typeface="Tahoma" pitchFamily="34" charset="0"/>
                  <a:cs typeface="Times New Roman" pitchFamily="18" charset="0"/>
                </a:rPr>
                <a:t>       correspond to charge separation of </a:t>
              </a:r>
              <a:endParaRPr lang="en-GB" sz="2800">
                <a:latin typeface="Tahoma" pitchFamily="34" charset="0"/>
                <a:cs typeface="Times New Roman" pitchFamily="18" charset="0"/>
              </a:endParaRPr>
            </a:p>
            <a:p>
              <a:endParaRPr lang="en-GB" sz="2800">
                <a:latin typeface="Tahoma" pitchFamily="34" charset="0"/>
              </a:endParaRPr>
            </a:p>
          </p:txBody>
        </p:sp>
        <p:sp>
          <p:nvSpPr>
            <p:cNvPr id="23" name="Text Box 20"/>
            <p:cNvSpPr txBox="1">
              <a:spLocks noChangeArrowheads="1"/>
            </p:cNvSpPr>
            <p:nvPr/>
          </p:nvSpPr>
          <p:spPr bwMode="auto">
            <a:xfrm>
              <a:off x="2841" y="3951"/>
              <a:ext cx="1071" cy="333"/>
            </a:xfrm>
            <a:prstGeom prst="rect">
              <a:avLst/>
            </a:prstGeom>
            <a:noFill/>
            <a:ln w="9525">
              <a:noFill/>
              <a:miter lim="800000"/>
              <a:headEnd/>
              <a:tailEnd/>
            </a:ln>
          </p:spPr>
          <p:txBody>
            <a:bodyPr wrap="none">
              <a:spAutoFit/>
            </a:bodyPr>
            <a:lstStyle/>
            <a:p>
              <a:r>
                <a:rPr lang="en-GB" sz="2800" i="1">
                  <a:solidFill>
                    <a:srgbClr val="800000"/>
                  </a:solidFill>
                  <a:latin typeface="Symbol" pitchFamily="18" charset="2"/>
                  <a:cs typeface="Times New Roman" pitchFamily="18" charset="0"/>
                </a:rPr>
                <a:t>D</a:t>
              </a:r>
              <a:r>
                <a:rPr lang="en-GB" sz="2800" i="1">
                  <a:solidFill>
                    <a:srgbClr val="800000"/>
                  </a:solidFill>
                  <a:latin typeface="Tahoma" pitchFamily="34" charset="0"/>
                  <a:cs typeface="Times New Roman" pitchFamily="18" charset="0"/>
                </a:rPr>
                <a:t>x </a:t>
              </a:r>
              <a:r>
                <a:rPr lang="en-GB" sz="2800" i="1">
                  <a:solidFill>
                    <a:srgbClr val="800000"/>
                  </a:solidFill>
                  <a:latin typeface="Tahoma" pitchFamily="34" charset="0"/>
                  <a:cs typeface="Times New Roman" pitchFamily="18" charset="0"/>
                  <a:sym typeface="Symbol" pitchFamily="18" charset="2"/>
                </a:rPr>
                <a:t></a:t>
              </a:r>
              <a:r>
                <a:rPr lang="en-GB" sz="2800" i="1">
                  <a:solidFill>
                    <a:srgbClr val="800000"/>
                  </a:solidFill>
                  <a:latin typeface="Tahoma" pitchFamily="34" charset="0"/>
                  <a:cs typeface="Times New Roman" pitchFamily="18" charset="0"/>
                </a:rPr>
                <a:t> 10</a:t>
              </a:r>
              <a:r>
                <a:rPr lang="en-GB" sz="2800" i="1">
                  <a:solidFill>
                    <a:srgbClr val="800000"/>
                  </a:solidFill>
                  <a:latin typeface="Symbol" pitchFamily="18" charset="2"/>
                  <a:cs typeface="Times New Roman" pitchFamily="18" charset="0"/>
                </a:rPr>
                <a:t>m</a:t>
              </a:r>
            </a:p>
          </p:txBody>
        </p:sp>
      </p:grpSp>
      <p:sp>
        <p:nvSpPr>
          <p:cNvPr id="3" name="Номер слайда 2"/>
          <p:cNvSpPr>
            <a:spLocks noGrp="1"/>
          </p:cNvSpPr>
          <p:nvPr>
            <p:ph type="sldNum" sz="quarter" idx="12"/>
          </p:nvPr>
        </p:nvSpPr>
        <p:spPr/>
        <p:txBody>
          <a:bodyPr/>
          <a:lstStyle/>
          <a:p>
            <a:fld id="{1DE01969-94A4-40D7-99FB-CC04F57F5503}" type="slidenum">
              <a:rPr lang="ru-RU" smtClean="0"/>
              <a:pPr/>
              <a:t>94</a:t>
            </a:fld>
            <a:endParaRPr lang="ru-RU" dirty="0"/>
          </a:p>
        </p:txBody>
      </p:sp>
    </p:spTree>
    <p:extLst>
      <p:ext uri="{BB962C8B-B14F-4D97-AF65-F5344CB8AC3E}">
        <p14:creationId xmlns:p14="http://schemas.microsoft.com/office/powerpoint/2010/main" val="38448254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UCN diffraction by a moving grating as a non stationary quantum </a:t>
            </a:r>
            <a:r>
              <a:rPr lang="en-US" dirty="0" smtClean="0"/>
              <a:t>effect</a:t>
            </a:r>
            <a:r>
              <a:rPr lang="ru-RU" dirty="0" smtClean="0"/>
              <a:t>. </a:t>
            </a:r>
            <a:r>
              <a:rPr lang="en-US" dirty="0"/>
              <a:t>Neutron focusing in </a:t>
            </a:r>
            <a:r>
              <a:rPr lang="en-US" dirty="0" smtClean="0"/>
              <a:t>time</a:t>
            </a:r>
            <a:r>
              <a:rPr lang="ru-RU" dirty="0" smtClean="0"/>
              <a:t>.</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graphicFrame>
        <p:nvGraphicFramePr>
          <p:cNvPr id="7" name="Object 3"/>
          <p:cNvGraphicFramePr>
            <a:graphicFrameLocks noGrp="1" noChangeAspect="1"/>
          </p:cNvGraphicFramePr>
          <p:nvPr>
            <p:ph idx="1"/>
          </p:nvPr>
        </p:nvGraphicFramePr>
        <p:xfrm>
          <a:off x="7681914" y="3429001"/>
          <a:ext cx="2840037" cy="2259013"/>
        </p:xfrm>
        <a:graphic>
          <a:graphicData uri="http://schemas.openxmlformats.org/presentationml/2006/ole">
            <mc:AlternateContent xmlns:mc="http://schemas.openxmlformats.org/markup-compatibility/2006">
              <mc:Choice xmlns:v="urn:schemas-microsoft-com:vml" Requires="v">
                <p:oleObj spid="_x0000_s75796" name="Graph" r:id="rId3" imgW="3637440" imgH="2892960" progId="Origin50.Graph">
                  <p:embed/>
                </p:oleObj>
              </mc:Choice>
              <mc:Fallback>
                <p:oleObj name="Graph" r:id="rId3" imgW="3637440" imgH="2892960" progId="Origin50.Graph">
                  <p:embed/>
                  <p:pic>
                    <p:nvPicPr>
                      <p:cNvPr id="2969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1914" y="3429001"/>
                        <a:ext cx="2840037" cy="225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4"/>
          <p:cNvPicPr>
            <a:picLocks noChangeAspect="1" noChangeArrowheads="1"/>
          </p:cNvPicPr>
          <p:nvPr/>
        </p:nvPicPr>
        <p:blipFill>
          <a:blip r:embed="rId5" cstate="print"/>
          <a:srcRect/>
          <a:stretch>
            <a:fillRect/>
          </a:stretch>
        </p:blipFill>
        <p:spPr bwMode="auto">
          <a:xfrm>
            <a:off x="7824788" y="1484314"/>
            <a:ext cx="2311400" cy="1709737"/>
          </a:xfrm>
          <a:prstGeom prst="rect">
            <a:avLst/>
          </a:prstGeom>
          <a:noFill/>
          <a:ln w="9525">
            <a:noFill/>
            <a:miter lim="800000"/>
            <a:headEnd/>
            <a:tailEnd/>
          </a:ln>
        </p:spPr>
      </p:pic>
      <p:grpSp>
        <p:nvGrpSpPr>
          <p:cNvPr id="9" name="Group 5"/>
          <p:cNvGrpSpPr>
            <a:grpSpLocks/>
          </p:cNvGrpSpPr>
          <p:nvPr/>
        </p:nvGrpSpPr>
        <p:grpSpPr bwMode="auto">
          <a:xfrm>
            <a:off x="1919289" y="1074738"/>
            <a:ext cx="6029325" cy="4830762"/>
            <a:chOff x="249" y="845"/>
            <a:chExt cx="3798" cy="3043"/>
          </a:xfrm>
        </p:grpSpPr>
        <p:sp>
          <p:nvSpPr>
            <p:cNvPr id="10" name="Text Box 6"/>
            <p:cNvSpPr txBox="1">
              <a:spLocks noChangeArrowheads="1"/>
            </p:cNvSpPr>
            <p:nvPr/>
          </p:nvSpPr>
          <p:spPr bwMode="auto">
            <a:xfrm>
              <a:off x="249" y="981"/>
              <a:ext cx="169" cy="288"/>
            </a:xfrm>
            <a:prstGeom prst="rect">
              <a:avLst/>
            </a:prstGeom>
            <a:noFill/>
            <a:ln w="9525">
              <a:noFill/>
              <a:miter lim="800000"/>
              <a:headEnd/>
              <a:tailEnd/>
            </a:ln>
            <a:effectLst/>
          </p:spPr>
          <p:txBody>
            <a:bodyPr wrap="none">
              <a:spAutoFit/>
            </a:bodyPr>
            <a:lstStyle/>
            <a:p>
              <a:r>
                <a:rPr lang="en-US" sz="2400">
                  <a:solidFill>
                    <a:srgbClr val="003399"/>
                  </a:solidFill>
                  <a:latin typeface="Times New Roman" pitchFamily="18" charset="0"/>
                  <a:cs typeface="Arial" charset="0"/>
                </a:rPr>
                <a:t>t</a:t>
              </a:r>
              <a:endParaRPr lang="ru-RU" sz="2400">
                <a:solidFill>
                  <a:srgbClr val="003399"/>
                </a:solidFill>
                <a:latin typeface="Times New Roman" pitchFamily="18" charset="0"/>
                <a:cs typeface="Arial" charset="0"/>
              </a:endParaRPr>
            </a:p>
          </p:txBody>
        </p:sp>
        <p:sp>
          <p:nvSpPr>
            <p:cNvPr id="11" name="Text Box 7"/>
            <p:cNvSpPr txBox="1">
              <a:spLocks noChangeArrowheads="1"/>
            </p:cNvSpPr>
            <p:nvPr/>
          </p:nvSpPr>
          <p:spPr bwMode="auto">
            <a:xfrm>
              <a:off x="3610" y="3600"/>
              <a:ext cx="233" cy="288"/>
            </a:xfrm>
            <a:prstGeom prst="rect">
              <a:avLst/>
            </a:prstGeom>
            <a:noFill/>
            <a:ln w="9525">
              <a:noFill/>
              <a:miter lim="800000"/>
              <a:headEnd/>
              <a:tailEnd/>
            </a:ln>
            <a:effectLst/>
          </p:spPr>
          <p:txBody>
            <a:bodyPr wrap="none">
              <a:spAutoFit/>
            </a:bodyPr>
            <a:lstStyle/>
            <a:p>
              <a:r>
                <a:rPr lang="en-US" sz="2400">
                  <a:solidFill>
                    <a:srgbClr val="003399"/>
                  </a:solidFill>
                  <a:latin typeface="Times New Roman" pitchFamily="18" charset="0"/>
                  <a:cs typeface="Arial" charset="0"/>
                </a:rPr>
                <a:t>L</a:t>
              </a:r>
              <a:endParaRPr lang="ru-RU" sz="2400">
                <a:solidFill>
                  <a:srgbClr val="003399"/>
                </a:solidFill>
                <a:latin typeface="Times New Roman" pitchFamily="18" charset="0"/>
                <a:cs typeface="Arial" charset="0"/>
              </a:endParaRPr>
            </a:p>
          </p:txBody>
        </p:sp>
        <p:sp>
          <p:nvSpPr>
            <p:cNvPr id="12" name="Line 8"/>
            <p:cNvSpPr>
              <a:spLocks noChangeShapeType="1"/>
            </p:cNvSpPr>
            <p:nvPr/>
          </p:nvSpPr>
          <p:spPr bwMode="auto">
            <a:xfrm>
              <a:off x="430" y="1163"/>
              <a:ext cx="0" cy="2347"/>
            </a:xfrm>
            <a:prstGeom prst="line">
              <a:avLst/>
            </a:prstGeom>
            <a:noFill/>
            <a:ln w="28575">
              <a:solidFill>
                <a:srgbClr val="003399"/>
              </a:solidFill>
              <a:round/>
              <a:headEnd type="triangle" w="med" len="med"/>
              <a:tailEnd/>
            </a:ln>
            <a:effectLst/>
          </p:spPr>
          <p:txBody>
            <a:bodyPr/>
            <a:lstStyle/>
            <a:p>
              <a:endParaRPr lang="ru-RU"/>
            </a:p>
          </p:txBody>
        </p:sp>
        <p:sp>
          <p:nvSpPr>
            <p:cNvPr id="13" name="Line 9"/>
            <p:cNvSpPr>
              <a:spLocks noChangeShapeType="1"/>
            </p:cNvSpPr>
            <p:nvPr/>
          </p:nvSpPr>
          <p:spPr bwMode="auto">
            <a:xfrm>
              <a:off x="430" y="3510"/>
              <a:ext cx="3469" cy="0"/>
            </a:xfrm>
            <a:prstGeom prst="line">
              <a:avLst/>
            </a:prstGeom>
            <a:noFill/>
            <a:ln w="28575">
              <a:solidFill>
                <a:srgbClr val="003399"/>
              </a:solidFill>
              <a:round/>
              <a:headEnd/>
              <a:tailEnd type="triangle" w="med" len="med"/>
            </a:ln>
            <a:effectLst/>
          </p:spPr>
          <p:txBody>
            <a:bodyPr/>
            <a:lstStyle/>
            <a:p>
              <a:endParaRPr lang="ru-RU"/>
            </a:p>
          </p:txBody>
        </p:sp>
        <p:sp>
          <p:nvSpPr>
            <p:cNvPr id="14" name="Line 10"/>
            <p:cNvSpPr>
              <a:spLocks noChangeShapeType="1"/>
            </p:cNvSpPr>
            <p:nvPr/>
          </p:nvSpPr>
          <p:spPr bwMode="auto">
            <a:xfrm>
              <a:off x="3706" y="1163"/>
              <a:ext cx="0" cy="2347"/>
            </a:xfrm>
            <a:prstGeom prst="line">
              <a:avLst/>
            </a:prstGeom>
            <a:noFill/>
            <a:ln w="28575">
              <a:solidFill>
                <a:srgbClr val="003399"/>
              </a:solidFill>
              <a:round/>
              <a:headEnd type="triangle" w="med" len="med"/>
              <a:tailEnd/>
            </a:ln>
            <a:effectLst/>
          </p:spPr>
          <p:txBody>
            <a:bodyPr/>
            <a:lstStyle/>
            <a:p>
              <a:endParaRPr lang="ru-RU"/>
            </a:p>
          </p:txBody>
        </p:sp>
        <p:sp>
          <p:nvSpPr>
            <p:cNvPr id="15" name="Text Box 11"/>
            <p:cNvSpPr txBox="1">
              <a:spLocks noChangeArrowheads="1"/>
            </p:cNvSpPr>
            <p:nvPr/>
          </p:nvSpPr>
          <p:spPr bwMode="auto">
            <a:xfrm>
              <a:off x="3754" y="1027"/>
              <a:ext cx="169" cy="288"/>
            </a:xfrm>
            <a:prstGeom prst="rect">
              <a:avLst/>
            </a:prstGeom>
            <a:noFill/>
            <a:ln w="9525">
              <a:noFill/>
              <a:miter lim="800000"/>
              <a:headEnd/>
              <a:tailEnd/>
            </a:ln>
            <a:effectLst/>
          </p:spPr>
          <p:txBody>
            <a:bodyPr wrap="none">
              <a:spAutoFit/>
            </a:bodyPr>
            <a:lstStyle/>
            <a:p>
              <a:r>
                <a:rPr lang="en-US" sz="2400">
                  <a:solidFill>
                    <a:srgbClr val="003399"/>
                  </a:solidFill>
                  <a:latin typeface="Times New Roman" pitchFamily="18" charset="0"/>
                  <a:cs typeface="Arial" charset="0"/>
                </a:rPr>
                <a:t>t</a:t>
              </a:r>
              <a:endParaRPr lang="ru-RU" sz="2400">
                <a:solidFill>
                  <a:srgbClr val="003399"/>
                </a:solidFill>
                <a:latin typeface="Times New Roman" pitchFamily="18" charset="0"/>
                <a:cs typeface="Arial" charset="0"/>
              </a:endParaRPr>
            </a:p>
          </p:txBody>
        </p:sp>
        <p:sp>
          <p:nvSpPr>
            <p:cNvPr id="16" name="Line 12"/>
            <p:cNvSpPr>
              <a:spLocks noChangeShapeType="1"/>
            </p:cNvSpPr>
            <p:nvPr/>
          </p:nvSpPr>
          <p:spPr bwMode="auto">
            <a:xfrm flipV="1">
              <a:off x="430" y="3239"/>
              <a:ext cx="722" cy="271"/>
            </a:xfrm>
            <a:prstGeom prst="line">
              <a:avLst/>
            </a:prstGeom>
            <a:noFill/>
            <a:ln w="28575">
              <a:solidFill>
                <a:schemeClr val="hlink"/>
              </a:solidFill>
              <a:round/>
              <a:headEnd/>
              <a:tailEnd/>
            </a:ln>
            <a:effectLst/>
          </p:spPr>
          <p:txBody>
            <a:bodyPr/>
            <a:lstStyle/>
            <a:p>
              <a:endParaRPr lang="ru-RU"/>
            </a:p>
          </p:txBody>
        </p:sp>
        <p:sp>
          <p:nvSpPr>
            <p:cNvPr id="17" name="Line 13"/>
            <p:cNvSpPr>
              <a:spLocks noChangeShapeType="1"/>
            </p:cNvSpPr>
            <p:nvPr/>
          </p:nvSpPr>
          <p:spPr bwMode="auto">
            <a:xfrm flipV="1">
              <a:off x="430" y="2878"/>
              <a:ext cx="722" cy="271"/>
            </a:xfrm>
            <a:prstGeom prst="line">
              <a:avLst/>
            </a:prstGeom>
            <a:noFill/>
            <a:ln w="28575">
              <a:solidFill>
                <a:schemeClr val="hlink"/>
              </a:solidFill>
              <a:round/>
              <a:headEnd/>
              <a:tailEnd/>
            </a:ln>
            <a:effectLst/>
          </p:spPr>
          <p:txBody>
            <a:bodyPr/>
            <a:lstStyle/>
            <a:p>
              <a:endParaRPr lang="ru-RU"/>
            </a:p>
          </p:txBody>
        </p:sp>
        <p:sp>
          <p:nvSpPr>
            <p:cNvPr id="18" name="Line 14"/>
            <p:cNvSpPr>
              <a:spLocks noChangeShapeType="1"/>
            </p:cNvSpPr>
            <p:nvPr/>
          </p:nvSpPr>
          <p:spPr bwMode="auto">
            <a:xfrm flipV="1">
              <a:off x="1152" y="2020"/>
              <a:ext cx="0" cy="1490"/>
            </a:xfrm>
            <a:prstGeom prst="line">
              <a:avLst/>
            </a:prstGeom>
            <a:noFill/>
            <a:ln w="9525">
              <a:solidFill>
                <a:srgbClr val="003399"/>
              </a:solidFill>
              <a:prstDash val="dash"/>
              <a:round/>
              <a:headEnd/>
              <a:tailEnd/>
            </a:ln>
            <a:effectLst/>
          </p:spPr>
          <p:txBody>
            <a:bodyPr/>
            <a:lstStyle/>
            <a:p>
              <a:endParaRPr lang="ru-RU"/>
            </a:p>
          </p:txBody>
        </p:sp>
        <p:sp>
          <p:nvSpPr>
            <p:cNvPr id="19" name="Line 15"/>
            <p:cNvSpPr>
              <a:spLocks noChangeShapeType="1"/>
            </p:cNvSpPr>
            <p:nvPr/>
          </p:nvSpPr>
          <p:spPr bwMode="auto">
            <a:xfrm flipV="1">
              <a:off x="430" y="2156"/>
              <a:ext cx="3276" cy="1173"/>
            </a:xfrm>
            <a:prstGeom prst="line">
              <a:avLst/>
            </a:prstGeom>
            <a:noFill/>
            <a:ln w="28575">
              <a:solidFill>
                <a:schemeClr val="hlink"/>
              </a:solidFill>
              <a:round/>
              <a:headEnd/>
              <a:tailEnd/>
            </a:ln>
            <a:effectLst/>
          </p:spPr>
          <p:txBody>
            <a:bodyPr/>
            <a:lstStyle/>
            <a:p>
              <a:endParaRPr lang="ru-RU"/>
            </a:p>
          </p:txBody>
        </p:sp>
        <p:sp>
          <p:nvSpPr>
            <p:cNvPr id="20" name="Line 16"/>
            <p:cNvSpPr>
              <a:spLocks noChangeShapeType="1"/>
            </p:cNvSpPr>
            <p:nvPr/>
          </p:nvSpPr>
          <p:spPr bwMode="auto">
            <a:xfrm flipV="1">
              <a:off x="1152" y="2156"/>
              <a:ext cx="2554" cy="1083"/>
            </a:xfrm>
            <a:prstGeom prst="line">
              <a:avLst/>
            </a:prstGeom>
            <a:noFill/>
            <a:ln w="28575">
              <a:solidFill>
                <a:srgbClr val="FF0000"/>
              </a:solidFill>
              <a:round/>
              <a:headEnd/>
              <a:tailEnd/>
            </a:ln>
            <a:effectLst/>
          </p:spPr>
          <p:txBody>
            <a:bodyPr/>
            <a:lstStyle/>
            <a:p>
              <a:endParaRPr lang="ru-RU"/>
            </a:p>
          </p:txBody>
        </p:sp>
        <p:sp>
          <p:nvSpPr>
            <p:cNvPr id="21" name="Line 17"/>
            <p:cNvSpPr>
              <a:spLocks noChangeShapeType="1"/>
            </p:cNvSpPr>
            <p:nvPr/>
          </p:nvSpPr>
          <p:spPr bwMode="auto">
            <a:xfrm flipV="1">
              <a:off x="1152" y="2336"/>
              <a:ext cx="2554" cy="903"/>
            </a:xfrm>
            <a:prstGeom prst="line">
              <a:avLst/>
            </a:prstGeom>
            <a:noFill/>
            <a:ln w="9525">
              <a:solidFill>
                <a:srgbClr val="FF99CC"/>
              </a:solidFill>
              <a:prstDash val="dash"/>
              <a:round/>
              <a:headEnd/>
              <a:tailEnd/>
            </a:ln>
            <a:effectLst/>
          </p:spPr>
          <p:txBody>
            <a:bodyPr/>
            <a:lstStyle/>
            <a:p>
              <a:endParaRPr lang="ru-RU"/>
            </a:p>
          </p:txBody>
        </p:sp>
        <p:sp>
          <p:nvSpPr>
            <p:cNvPr id="22" name="Line 18"/>
            <p:cNvSpPr>
              <a:spLocks noChangeShapeType="1"/>
            </p:cNvSpPr>
            <p:nvPr/>
          </p:nvSpPr>
          <p:spPr bwMode="auto">
            <a:xfrm flipV="1">
              <a:off x="1152" y="2562"/>
              <a:ext cx="2554" cy="677"/>
            </a:xfrm>
            <a:prstGeom prst="line">
              <a:avLst/>
            </a:prstGeom>
            <a:noFill/>
            <a:ln w="9525">
              <a:solidFill>
                <a:srgbClr val="FF99CC"/>
              </a:solidFill>
              <a:prstDash val="dash"/>
              <a:round/>
              <a:headEnd/>
              <a:tailEnd/>
            </a:ln>
            <a:effectLst/>
          </p:spPr>
          <p:txBody>
            <a:bodyPr/>
            <a:lstStyle/>
            <a:p>
              <a:endParaRPr lang="ru-RU"/>
            </a:p>
          </p:txBody>
        </p:sp>
        <p:sp>
          <p:nvSpPr>
            <p:cNvPr id="23" name="Line 19"/>
            <p:cNvSpPr>
              <a:spLocks noChangeShapeType="1"/>
            </p:cNvSpPr>
            <p:nvPr/>
          </p:nvSpPr>
          <p:spPr bwMode="auto">
            <a:xfrm flipV="1">
              <a:off x="1152" y="2156"/>
              <a:ext cx="2554" cy="722"/>
            </a:xfrm>
            <a:prstGeom prst="line">
              <a:avLst/>
            </a:prstGeom>
            <a:noFill/>
            <a:ln w="28575">
              <a:solidFill>
                <a:srgbClr val="FF0000"/>
              </a:solidFill>
              <a:round/>
              <a:headEnd/>
              <a:tailEnd/>
            </a:ln>
            <a:effectLst/>
          </p:spPr>
          <p:txBody>
            <a:bodyPr/>
            <a:lstStyle/>
            <a:p>
              <a:endParaRPr lang="ru-RU"/>
            </a:p>
          </p:txBody>
        </p:sp>
        <p:sp>
          <p:nvSpPr>
            <p:cNvPr id="24" name="Line 20"/>
            <p:cNvSpPr>
              <a:spLocks noChangeShapeType="1"/>
            </p:cNvSpPr>
            <p:nvPr/>
          </p:nvSpPr>
          <p:spPr bwMode="auto">
            <a:xfrm flipV="1">
              <a:off x="1152" y="1975"/>
              <a:ext cx="2554" cy="903"/>
            </a:xfrm>
            <a:prstGeom prst="line">
              <a:avLst/>
            </a:prstGeom>
            <a:noFill/>
            <a:ln w="9525">
              <a:solidFill>
                <a:schemeClr val="tx1"/>
              </a:solidFill>
              <a:prstDash val="dash"/>
              <a:round/>
              <a:headEnd/>
              <a:tailEnd/>
            </a:ln>
            <a:effectLst/>
          </p:spPr>
          <p:txBody>
            <a:bodyPr/>
            <a:lstStyle/>
            <a:p>
              <a:endParaRPr lang="ru-RU"/>
            </a:p>
          </p:txBody>
        </p:sp>
        <p:sp>
          <p:nvSpPr>
            <p:cNvPr id="25" name="Line 21"/>
            <p:cNvSpPr>
              <a:spLocks noChangeShapeType="1"/>
            </p:cNvSpPr>
            <p:nvPr/>
          </p:nvSpPr>
          <p:spPr bwMode="auto">
            <a:xfrm flipV="1">
              <a:off x="1152" y="2833"/>
              <a:ext cx="0" cy="45"/>
            </a:xfrm>
            <a:prstGeom prst="line">
              <a:avLst/>
            </a:prstGeom>
            <a:noFill/>
            <a:ln w="9525">
              <a:solidFill>
                <a:schemeClr val="tx1"/>
              </a:solidFill>
              <a:round/>
              <a:headEnd/>
              <a:tailEnd/>
            </a:ln>
            <a:effectLst/>
          </p:spPr>
          <p:txBody>
            <a:bodyPr/>
            <a:lstStyle/>
            <a:p>
              <a:endParaRPr lang="ru-RU"/>
            </a:p>
          </p:txBody>
        </p:sp>
        <p:sp>
          <p:nvSpPr>
            <p:cNvPr id="26" name="Line 22"/>
            <p:cNvSpPr>
              <a:spLocks noChangeShapeType="1"/>
            </p:cNvSpPr>
            <p:nvPr/>
          </p:nvSpPr>
          <p:spPr bwMode="auto">
            <a:xfrm flipV="1">
              <a:off x="1152" y="1704"/>
              <a:ext cx="2554" cy="1174"/>
            </a:xfrm>
            <a:prstGeom prst="line">
              <a:avLst/>
            </a:prstGeom>
            <a:noFill/>
            <a:ln w="9525">
              <a:solidFill>
                <a:srgbClr val="FF99CC"/>
              </a:solidFill>
              <a:prstDash val="sysDot"/>
              <a:round/>
              <a:headEnd/>
              <a:tailEnd/>
            </a:ln>
            <a:effectLst/>
          </p:spPr>
          <p:txBody>
            <a:bodyPr/>
            <a:lstStyle/>
            <a:p>
              <a:endParaRPr lang="ru-RU"/>
            </a:p>
          </p:txBody>
        </p:sp>
        <p:sp>
          <p:nvSpPr>
            <p:cNvPr id="27" name="Line 23"/>
            <p:cNvSpPr>
              <a:spLocks noChangeShapeType="1"/>
            </p:cNvSpPr>
            <p:nvPr/>
          </p:nvSpPr>
          <p:spPr bwMode="auto">
            <a:xfrm flipV="1">
              <a:off x="1152" y="1795"/>
              <a:ext cx="2554" cy="1083"/>
            </a:xfrm>
            <a:prstGeom prst="line">
              <a:avLst/>
            </a:prstGeom>
            <a:noFill/>
            <a:ln w="28575">
              <a:solidFill>
                <a:srgbClr val="FF0000"/>
              </a:solidFill>
              <a:round/>
              <a:headEnd/>
              <a:tailEnd/>
            </a:ln>
            <a:effectLst/>
          </p:spPr>
          <p:txBody>
            <a:bodyPr/>
            <a:lstStyle/>
            <a:p>
              <a:endParaRPr lang="ru-RU"/>
            </a:p>
          </p:txBody>
        </p:sp>
        <p:sp>
          <p:nvSpPr>
            <p:cNvPr id="28" name="Line 24"/>
            <p:cNvSpPr>
              <a:spLocks noChangeShapeType="1"/>
            </p:cNvSpPr>
            <p:nvPr/>
          </p:nvSpPr>
          <p:spPr bwMode="auto">
            <a:xfrm flipV="1">
              <a:off x="1152" y="1795"/>
              <a:ext cx="2554" cy="722"/>
            </a:xfrm>
            <a:prstGeom prst="line">
              <a:avLst/>
            </a:prstGeom>
            <a:noFill/>
            <a:ln w="28575">
              <a:solidFill>
                <a:schemeClr val="tx1"/>
              </a:solidFill>
              <a:round/>
              <a:headEnd/>
              <a:tailEnd/>
            </a:ln>
            <a:effectLst/>
          </p:spPr>
          <p:txBody>
            <a:bodyPr/>
            <a:lstStyle/>
            <a:p>
              <a:endParaRPr lang="ru-RU"/>
            </a:p>
          </p:txBody>
        </p:sp>
        <p:sp>
          <p:nvSpPr>
            <p:cNvPr id="29" name="Line 25"/>
            <p:cNvSpPr>
              <a:spLocks noChangeShapeType="1"/>
            </p:cNvSpPr>
            <p:nvPr/>
          </p:nvSpPr>
          <p:spPr bwMode="auto">
            <a:xfrm flipV="1">
              <a:off x="1152" y="1975"/>
              <a:ext cx="2554" cy="903"/>
            </a:xfrm>
            <a:prstGeom prst="line">
              <a:avLst/>
            </a:prstGeom>
            <a:noFill/>
            <a:ln w="9525">
              <a:solidFill>
                <a:srgbClr val="FF99CC"/>
              </a:solidFill>
              <a:prstDash val="dash"/>
              <a:round/>
              <a:headEnd/>
              <a:tailEnd/>
            </a:ln>
            <a:effectLst/>
          </p:spPr>
          <p:txBody>
            <a:bodyPr/>
            <a:lstStyle/>
            <a:p>
              <a:endParaRPr lang="ru-RU"/>
            </a:p>
          </p:txBody>
        </p:sp>
        <p:sp>
          <p:nvSpPr>
            <p:cNvPr id="30" name="Line 26"/>
            <p:cNvSpPr>
              <a:spLocks noChangeShapeType="1"/>
            </p:cNvSpPr>
            <p:nvPr/>
          </p:nvSpPr>
          <p:spPr bwMode="auto">
            <a:xfrm flipV="1">
              <a:off x="1152" y="1614"/>
              <a:ext cx="2554" cy="903"/>
            </a:xfrm>
            <a:prstGeom prst="line">
              <a:avLst/>
            </a:prstGeom>
            <a:noFill/>
            <a:ln w="9525">
              <a:solidFill>
                <a:schemeClr val="tx1"/>
              </a:solidFill>
              <a:prstDash val="dash"/>
              <a:round/>
              <a:headEnd/>
              <a:tailEnd/>
            </a:ln>
            <a:effectLst/>
          </p:spPr>
          <p:txBody>
            <a:bodyPr/>
            <a:lstStyle/>
            <a:p>
              <a:endParaRPr lang="ru-RU"/>
            </a:p>
          </p:txBody>
        </p:sp>
        <p:sp>
          <p:nvSpPr>
            <p:cNvPr id="31" name="Line 27"/>
            <p:cNvSpPr>
              <a:spLocks noChangeShapeType="1"/>
            </p:cNvSpPr>
            <p:nvPr/>
          </p:nvSpPr>
          <p:spPr bwMode="auto">
            <a:xfrm flipV="1">
              <a:off x="1152" y="2201"/>
              <a:ext cx="2554" cy="677"/>
            </a:xfrm>
            <a:prstGeom prst="line">
              <a:avLst/>
            </a:prstGeom>
            <a:noFill/>
            <a:ln w="9525">
              <a:solidFill>
                <a:schemeClr val="tx1"/>
              </a:solidFill>
              <a:prstDash val="dash"/>
              <a:round/>
              <a:headEnd/>
              <a:tailEnd/>
            </a:ln>
            <a:effectLst/>
          </p:spPr>
          <p:txBody>
            <a:bodyPr/>
            <a:lstStyle/>
            <a:p>
              <a:endParaRPr lang="ru-RU"/>
            </a:p>
          </p:txBody>
        </p:sp>
        <p:sp>
          <p:nvSpPr>
            <p:cNvPr id="32" name="Line 28"/>
            <p:cNvSpPr>
              <a:spLocks noChangeShapeType="1"/>
            </p:cNvSpPr>
            <p:nvPr/>
          </p:nvSpPr>
          <p:spPr bwMode="auto">
            <a:xfrm flipV="1">
              <a:off x="1152" y="2472"/>
              <a:ext cx="0" cy="45"/>
            </a:xfrm>
            <a:prstGeom prst="line">
              <a:avLst/>
            </a:prstGeom>
            <a:noFill/>
            <a:ln w="9525">
              <a:solidFill>
                <a:schemeClr val="tx1"/>
              </a:solidFill>
              <a:round/>
              <a:headEnd/>
              <a:tailEnd/>
            </a:ln>
            <a:effectLst/>
          </p:spPr>
          <p:txBody>
            <a:bodyPr/>
            <a:lstStyle/>
            <a:p>
              <a:endParaRPr lang="ru-RU"/>
            </a:p>
          </p:txBody>
        </p:sp>
        <p:sp>
          <p:nvSpPr>
            <p:cNvPr id="33" name="Line 29"/>
            <p:cNvSpPr>
              <a:spLocks noChangeShapeType="1"/>
            </p:cNvSpPr>
            <p:nvPr/>
          </p:nvSpPr>
          <p:spPr bwMode="auto">
            <a:xfrm flipV="1">
              <a:off x="1152" y="1343"/>
              <a:ext cx="2554" cy="1174"/>
            </a:xfrm>
            <a:prstGeom prst="line">
              <a:avLst/>
            </a:prstGeom>
            <a:noFill/>
            <a:ln w="9525">
              <a:solidFill>
                <a:schemeClr val="tx1"/>
              </a:solidFill>
              <a:prstDash val="dash"/>
              <a:round/>
              <a:headEnd/>
              <a:tailEnd/>
            </a:ln>
            <a:effectLst/>
          </p:spPr>
          <p:txBody>
            <a:bodyPr/>
            <a:lstStyle/>
            <a:p>
              <a:endParaRPr lang="ru-RU"/>
            </a:p>
          </p:txBody>
        </p:sp>
        <p:sp>
          <p:nvSpPr>
            <p:cNvPr id="34" name="Line 30"/>
            <p:cNvSpPr>
              <a:spLocks noChangeShapeType="1"/>
            </p:cNvSpPr>
            <p:nvPr/>
          </p:nvSpPr>
          <p:spPr bwMode="auto">
            <a:xfrm flipV="1">
              <a:off x="430" y="1795"/>
              <a:ext cx="3276" cy="1173"/>
            </a:xfrm>
            <a:prstGeom prst="line">
              <a:avLst/>
            </a:prstGeom>
            <a:noFill/>
            <a:ln w="28575">
              <a:solidFill>
                <a:schemeClr val="hlink"/>
              </a:solidFill>
              <a:round/>
              <a:headEnd/>
              <a:tailEnd/>
            </a:ln>
            <a:effectLst/>
          </p:spPr>
          <p:txBody>
            <a:bodyPr/>
            <a:lstStyle/>
            <a:p>
              <a:endParaRPr lang="ru-RU"/>
            </a:p>
          </p:txBody>
        </p:sp>
        <p:sp>
          <p:nvSpPr>
            <p:cNvPr id="35" name="Line 31"/>
            <p:cNvSpPr>
              <a:spLocks noChangeShapeType="1"/>
            </p:cNvSpPr>
            <p:nvPr/>
          </p:nvSpPr>
          <p:spPr bwMode="auto">
            <a:xfrm flipV="1">
              <a:off x="430" y="2517"/>
              <a:ext cx="722" cy="271"/>
            </a:xfrm>
            <a:prstGeom prst="line">
              <a:avLst/>
            </a:prstGeom>
            <a:noFill/>
            <a:ln w="28575">
              <a:solidFill>
                <a:schemeClr val="hlink"/>
              </a:solidFill>
              <a:round/>
              <a:headEnd/>
              <a:tailEnd/>
            </a:ln>
            <a:effectLst/>
          </p:spPr>
          <p:txBody>
            <a:bodyPr/>
            <a:lstStyle/>
            <a:p>
              <a:endParaRPr lang="ru-RU"/>
            </a:p>
          </p:txBody>
        </p:sp>
        <p:sp>
          <p:nvSpPr>
            <p:cNvPr id="36" name="Line 32"/>
            <p:cNvSpPr>
              <a:spLocks noChangeShapeType="1"/>
            </p:cNvSpPr>
            <p:nvPr/>
          </p:nvSpPr>
          <p:spPr bwMode="auto">
            <a:xfrm flipV="1">
              <a:off x="1152" y="1795"/>
              <a:ext cx="2554" cy="722"/>
            </a:xfrm>
            <a:prstGeom prst="line">
              <a:avLst/>
            </a:prstGeom>
            <a:noFill/>
            <a:ln w="28575">
              <a:solidFill>
                <a:srgbClr val="FF0000"/>
              </a:solidFill>
              <a:round/>
              <a:headEnd/>
              <a:tailEnd/>
            </a:ln>
            <a:effectLst/>
          </p:spPr>
          <p:txBody>
            <a:bodyPr/>
            <a:lstStyle/>
            <a:p>
              <a:endParaRPr lang="ru-RU"/>
            </a:p>
          </p:txBody>
        </p:sp>
        <p:sp>
          <p:nvSpPr>
            <p:cNvPr id="37" name="Line 33"/>
            <p:cNvSpPr>
              <a:spLocks noChangeShapeType="1"/>
            </p:cNvSpPr>
            <p:nvPr/>
          </p:nvSpPr>
          <p:spPr bwMode="auto">
            <a:xfrm flipV="1">
              <a:off x="1152" y="1614"/>
              <a:ext cx="2554" cy="903"/>
            </a:xfrm>
            <a:prstGeom prst="line">
              <a:avLst/>
            </a:prstGeom>
            <a:noFill/>
            <a:ln w="9525">
              <a:solidFill>
                <a:schemeClr val="tx1"/>
              </a:solidFill>
              <a:prstDash val="dash"/>
              <a:round/>
              <a:headEnd/>
              <a:tailEnd/>
            </a:ln>
            <a:effectLst/>
          </p:spPr>
          <p:txBody>
            <a:bodyPr/>
            <a:lstStyle/>
            <a:p>
              <a:endParaRPr lang="ru-RU"/>
            </a:p>
          </p:txBody>
        </p:sp>
        <p:sp>
          <p:nvSpPr>
            <p:cNvPr id="38" name="Line 34"/>
            <p:cNvSpPr>
              <a:spLocks noChangeShapeType="1"/>
            </p:cNvSpPr>
            <p:nvPr/>
          </p:nvSpPr>
          <p:spPr bwMode="auto">
            <a:xfrm flipV="1">
              <a:off x="1152" y="2472"/>
              <a:ext cx="0" cy="45"/>
            </a:xfrm>
            <a:prstGeom prst="line">
              <a:avLst/>
            </a:prstGeom>
            <a:noFill/>
            <a:ln w="9525">
              <a:solidFill>
                <a:schemeClr val="tx1"/>
              </a:solidFill>
              <a:round/>
              <a:headEnd/>
              <a:tailEnd/>
            </a:ln>
            <a:effectLst/>
          </p:spPr>
          <p:txBody>
            <a:bodyPr/>
            <a:lstStyle/>
            <a:p>
              <a:endParaRPr lang="ru-RU"/>
            </a:p>
          </p:txBody>
        </p:sp>
        <p:sp>
          <p:nvSpPr>
            <p:cNvPr id="39" name="Line 35"/>
            <p:cNvSpPr>
              <a:spLocks noChangeShapeType="1"/>
            </p:cNvSpPr>
            <p:nvPr/>
          </p:nvSpPr>
          <p:spPr bwMode="auto">
            <a:xfrm flipV="1">
              <a:off x="1152" y="1343"/>
              <a:ext cx="2554" cy="1174"/>
            </a:xfrm>
            <a:prstGeom prst="line">
              <a:avLst/>
            </a:prstGeom>
            <a:noFill/>
            <a:ln w="9525">
              <a:solidFill>
                <a:srgbClr val="FF99CC"/>
              </a:solidFill>
              <a:prstDash val="sysDot"/>
              <a:round/>
              <a:headEnd/>
              <a:tailEnd/>
            </a:ln>
            <a:effectLst/>
          </p:spPr>
          <p:txBody>
            <a:bodyPr/>
            <a:lstStyle/>
            <a:p>
              <a:endParaRPr lang="ru-RU"/>
            </a:p>
          </p:txBody>
        </p:sp>
        <p:sp>
          <p:nvSpPr>
            <p:cNvPr id="40" name="Line 36"/>
            <p:cNvSpPr>
              <a:spLocks noChangeShapeType="1"/>
            </p:cNvSpPr>
            <p:nvPr/>
          </p:nvSpPr>
          <p:spPr bwMode="auto">
            <a:xfrm flipV="1">
              <a:off x="1152" y="1433"/>
              <a:ext cx="2554" cy="1084"/>
            </a:xfrm>
            <a:prstGeom prst="line">
              <a:avLst/>
            </a:prstGeom>
            <a:noFill/>
            <a:ln w="28575">
              <a:solidFill>
                <a:srgbClr val="FF0000"/>
              </a:solidFill>
              <a:round/>
              <a:headEnd/>
              <a:tailEnd/>
            </a:ln>
            <a:effectLst/>
          </p:spPr>
          <p:txBody>
            <a:bodyPr/>
            <a:lstStyle/>
            <a:p>
              <a:endParaRPr lang="ru-RU"/>
            </a:p>
          </p:txBody>
        </p:sp>
        <p:sp>
          <p:nvSpPr>
            <p:cNvPr id="41" name="Line 37"/>
            <p:cNvSpPr>
              <a:spLocks noChangeShapeType="1"/>
            </p:cNvSpPr>
            <p:nvPr/>
          </p:nvSpPr>
          <p:spPr bwMode="auto">
            <a:xfrm flipV="1">
              <a:off x="1152" y="1433"/>
              <a:ext cx="2554" cy="723"/>
            </a:xfrm>
            <a:prstGeom prst="line">
              <a:avLst/>
            </a:prstGeom>
            <a:noFill/>
            <a:ln w="28575">
              <a:solidFill>
                <a:srgbClr val="FF0000"/>
              </a:solidFill>
              <a:round/>
              <a:headEnd/>
              <a:tailEnd/>
            </a:ln>
            <a:effectLst/>
          </p:spPr>
          <p:txBody>
            <a:bodyPr/>
            <a:lstStyle/>
            <a:p>
              <a:endParaRPr lang="ru-RU"/>
            </a:p>
          </p:txBody>
        </p:sp>
        <p:sp>
          <p:nvSpPr>
            <p:cNvPr id="42" name="Line 38"/>
            <p:cNvSpPr>
              <a:spLocks noChangeShapeType="1"/>
            </p:cNvSpPr>
            <p:nvPr/>
          </p:nvSpPr>
          <p:spPr bwMode="auto">
            <a:xfrm flipV="1">
              <a:off x="1152" y="1614"/>
              <a:ext cx="2554" cy="903"/>
            </a:xfrm>
            <a:prstGeom prst="line">
              <a:avLst/>
            </a:prstGeom>
            <a:noFill/>
            <a:ln w="9525">
              <a:solidFill>
                <a:srgbClr val="FF99CC"/>
              </a:solidFill>
              <a:prstDash val="dash"/>
              <a:round/>
              <a:headEnd/>
              <a:tailEnd/>
            </a:ln>
            <a:effectLst/>
          </p:spPr>
          <p:txBody>
            <a:bodyPr/>
            <a:lstStyle/>
            <a:p>
              <a:endParaRPr lang="ru-RU"/>
            </a:p>
          </p:txBody>
        </p:sp>
        <p:sp>
          <p:nvSpPr>
            <p:cNvPr id="43" name="Line 39"/>
            <p:cNvSpPr>
              <a:spLocks noChangeShapeType="1"/>
            </p:cNvSpPr>
            <p:nvPr/>
          </p:nvSpPr>
          <p:spPr bwMode="auto">
            <a:xfrm flipV="1">
              <a:off x="1152" y="1253"/>
              <a:ext cx="2554" cy="903"/>
            </a:xfrm>
            <a:prstGeom prst="line">
              <a:avLst/>
            </a:prstGeom>
            <a:noFill/>
            <a:ln w="9525">
              <a:solidFill>
                <a:srgbClr val="FF99CC"/>
              </a:solidFill>
              <a:prstDash val="dash"/>
              <a:round/>
              <a:headEnd/>
              <a:tailEnd/>
            </a:ln>
            <a:effectLst/>
          </p:spPr>
          <p:txBody>
            <a:bodyPr/>
            <a:lstStyle/>
            <a:p>
              <a:endParaRPr lang="ru-RU"/>
            </a:p>
          </p:txBody>
        </p:sp>
        <p:sp>
          <p:nvSpPr>
            <p:cNvPr id="44" name="Line 40"/>
            <p:cNvSpPr>
              <a:spLocks noChangeShapeType="1"/>
            </p:cNvSpPr>
            <p:nvPr/>
          </p:nvSpPr>
          <p:spPr bwMode="auto">
            <a:xfrm flipV="1">
              <a:off x="1152" y="1840"/>
              <a:ext cx="2554" cy="677"/>
            </a:xfrm>
            <a:prstGeom prst="line">
              <a:avLst/>
            </a:prstGeom>
            <a:noFill/>
            <a:ln w="9525">
              <a:solidFill>
                <a:srgbClr val="FF99CC"/>
              </a:solidFill>
              <a:prstDash val="dash"/>
              <a:round/>
              <a:headEnd/>
              <a:tailEnd/>
            </a:ln>
            <a:effectLst/>
          </p:spPr>
          <p:txBody>
            <a:bodyPr/>
            <a:lstStyle/>
            <a:p>
              <a:endParaRPr lang="ru-RU"/>
            </a:p>
          </p:txBody>
        </p:sp>
        <p:sp>
          <p:nvSpPr>
            <p:cNvPr id="45" name="Line 41"/>
            <p:cNvSpPr>
              <a:spLocks noChangeShapeType="1"/>
            </p:cNvSpPr>
            <p:nvPr/>
          </p:nvSpPr>
          <p:spPr bwMode="auto">
            <a:xfrm flipV="1">
              <a:off x="1152" y="2111"/>
              <a:ext cx="0" cy="45"/>
            </a:xfrm>
            <a:prstGeom prst="line">
              <a:avLst/>
            </a:prstGeom>
            <a:noFill/>
            <a:ln w="9525">
              <a:solidFill>
                <a:schemeClr val="tx1"/>
              </a:solidFill>
              <a:round/>
              <a:headEnd/>
              <a:tailEnd/>
            </a:ln>
            <a:effectLst/>
          </p:spPr>
          <p:txBody>
            <a:bodyPr/>
            <a:lstStyle/>
            <a:p>
              <a:endParaRPr lang="ru-RU"/>
            </a:p>
          </p:txBody>
        </p:sp>
        <p:sp>
          <p:nvSpPr>
            <p:cNvPr id="46" name="Line 42"/>
            <p:cNvSpPr>
              <a:spLocks noChangeShapeType="1"/>
            </p:cNvSpPr>
            <p:nvPr/>
          </p:nvSpPr>
          <p:spPr bwMode="auto">
            <a:xfrm flipV="1">
              <a:off x="430" y="1433"/>
              <a:ext cx="3276" cy="1174"/>
            </a:xfrm>
            <a:prstGeom prst="line">
              <a:avLst/>
            </a:prstGeom>
            <a:noFill/>
            <a:ln w="28575">
              <a:solidFill>
                <a:schemeClr val="hlink"/>
              </a:solidFill>
              <a:round/>
              <a:headEnd/>
              <a:tailEnd/>
            </a:ln>
            <a:effectLst/>
          </p:spPr>
          <p:txBody>
            <a:bodyPr/>
            <a:lstStyle/>
            <a:p>
              <a:endParaRPr lang="ru-RU"/>
            </a:p>
          </p:txBody>
        </p:sp>
        <p:sp>
          <p:nvSpPr>
            <p:cNvPr id="47" name="Line 43"/>
            <p:cNvSpPr>
              <a:spLocks noChangeShapeType="1"/>
            </p:cNvSpPr>
            <p:nvPr/>
          </p:nvSpPr>
          <p:spPr bwMode="auto">
            <a:xfrm flipV="1">
              <a:off x="430" y="2156"/>
              <a:ext cx="722" cy="271"/>
            </a:xfrm>
            <a:prstGeom prst="line">
              <a:avLst/>
            </a:prstGeom>
            <a:noFill/>
            <a:ln w="28575">
              <a:solidFill>
                <a:schemeClr val="hlink"/>
              </a:solidFill>
              <a:round/>
              <a:headEnd/>
              <a:tailEnd/>
            </a:ln>
            <a:effectLst/>
          </p:spPr>
          <p:txBody>
            <a:bodyPr/>
            <a:lstStyle/>
            <a:p>
              <a:endParaRPr lang="ru-RU"/>
            </a:p>
          </p:txBody>
        </p:sp>
        <p:grpSp>
          <p:nvGrpSpPr>
            <p:cNvPr id="48" name="Group 44"/>
            <p:cNvGrpSpPr>
              <a:grpSpLocks/>
            </p:cNvGrpSpPr>
            <p:nvPr/>
          </p:nvGrpSpPr>
          <p:grpSpPr bwMode="auto">
            <a:xfrm>
              <a:off x="566" y="845"/>
              <a:ext cx="1205" cy="677"/>
              <a:chOff x="768" y="1008"/>
              <a:chExt cx="1205" cy="677"/>
            </a:xfrm>
          </p:grpSpPr>
          <p:sp>
            <p:nvSpPr>
              <p:cNvPr id="51" name="Rectangle 45"/>
              <p:cNvSpPr>
                <a:spLocks noChangeArrowheads="1"/>
              </p:cNvSpPr>
              <p:nvPr/>
            </p:nvSpPr>
            <p:spPr bwMode="auto">
              <a:xfrm>
                <a:off x="768" y="1008"/>
                <a:ext cx="1205" cy="677"/>
              </a:xfrm>
              <a:prstGeom prst="rect">
                <a:avLst/>
              </a:prstGeom>
              <a:noFill/>
              <a:ln w="9525">
                <a:noFill/>
                <a:miter lim="800000"/>
                <a:headEnd/>
                <a:tailEnd/>
              </a:ln>
              <a:effectLst/>
            </p:spPr>
            <p:txBody>
              <a:bodyPr wrap="none" anchor="ctr"/>
              <a:lstStyle/>
              <a:p>
                <a:endParaRPr lang="ru-RU"/>
              </a:p>
            </p:txBody>
          </p:sp>
          <p:graphicFrame>
            <p:nvGraphicFramePr>
              <p:cNvPr id="52" name="Object 46"/>
              <p:cNvGraphicFramePr>
                <a:graphicFrameLocks noChangeAspect="1"/>
              </p:cNvGraphicFramePr>
              <p:nvPr/>
            </p:nvGraphicFramePr>
            <p:xfrm>
              <a:off x="1276" y="1113"/>
              <a:ext cx="98" cy="461"/>
            </p:xfrm>
            <a:graphic>
              <a:graphicData uri="http://schemas.openxmlformats.org/presentationml/2006/ole">
                <mc:AlternateContent xmlns:mc="http://schemas.openxmlformats.org/markup-compatibility/2006">
                  <mc:Choice xmlns:v="urn:schemas-microsoft-com:vml" Requires="v">
                    <p:oleObj spid="_x0000_s75797" name="Точечный рисунок" r:id="rId6" imgW="361809" imgH="1961905" progId="Paint.Picture">
                      <p:embed/>
                    </p:oleObj>
                  </mc:Choice>
                  <mc:Fallback>
                    <p:oleObj name="Точечный рисунок" r:id="rId6" imgW="361809" imgH="1961905" progId="Paint.Picture">
                      <p:embed/>
                      <p:pic>
                        <p:nvPicPr>
                          <p:cNvPr id="29742" name="Object 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6" y="1113"/>
                            <a:ext cx="98"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 name="Line 47"/>
              <p:cNvSpPr>
                <a:spLocks noChangeShapeType="1"/>
              </p:cNvSpPr>
              <p:nvPr/>
            </p:nvSpPr>
            <p:spPr bwMode="auto">
              <a:xfrm>
                <a:off x="866" y="1344"/>
                <a:ext cx="1060" cy="0"/>
              </a:xfrm>
              <a:prstGeom prst="line">
                <a:avLst/>
              </a:prstGeom>
              <a:noFill/>
              <a:ln w="28575">
                <a:solidFill>
                  <a:srgbClr val="003399"/>
                </a:solidFill>
                <a:round/>
                <a:headEnd/>
                <a:tailEnd/>
              </a:ln>
              <a:effectLst/>
            </p:spPr>
            <p:txBody>
              <a:bodyPr/>
              <a:lstStyle/>
              <a:p>
                <a:endParaRPr lang="ru-RU"/>
              </a:p>
            </p:txBody>
          </p:sp>
          <p:sp>
            <p:nvSpPr>
              <p:cNvPr id="54" name="Line 48"/>
              <p:cNvSpPr>
                <a:spLocks noChangeShapeType="1"/>
              </p:cNvSpPr>
              <p:nvPr/>
            </p:nvSpPr>
            <p:spPr bwMode="auto">
              <a:xfrm>
                <a:off x="864" y="1440"/>
                <a:ext cx="458" cy="0"/>
              </a:xfrm>
              <a:prstGeom prst="line">
                <a:avLst/>
              </a:prstGeom>
              <a:noFill/>
              <a:ln w="28575">
                <a:solidFill>
                  <a:srgbClr val="003399"/>
                </a:solidFill>
                <a:round/>
                <a:headEnd/>
                <a:tailEnd/>
              </a:ln>
              <a:effectLst/>
            </p:spPr>
            <p:txBody>
              <a:bodyPr/>
              <a:lstStyle/>
              <a:p>
                <a:endParaRPr lang="ru-RU"/>
              </a:p>
            </p:txBody>
          </p:sp>
          <p:sp>
            <p:nvSpPr>
              <p:cNvPr id="55" name="Line 49"/>
              <p:cNvSpPr>
                <a:spLocks noChangeShapeType="1"/>
              </p:cNvSpPr>
              <p:nvPr/>
            </p:nvSpPr>
            <p:spPr bwMode="auto">
              <a:xfrm>
                <a:off x="1324" y="1050"/>
                <a:ext cx="0" cy="587"/>
              </a:xfrm>
              <a:prstGeom prst="line">
                <a:avLst/>
              </a:prstGeom>
              <a:noFill/>
              <a:ln w="9525">
                <a:solidFill>
                  <a:schemeClr val="tx1"/>
                </a:solidFill>
                <a:round/>
                <a:headEnd/>
                <a:tailEnd/>
              </a:ln>
              <a:effectLst/>
            </p:spPr>
            <p:txBody>
              <a:bodyPr/>
              <a:lstStyle/>
              <a:p>
                <a:endParaRPr lang="ru-RU"/>
              </a:p>
            </p:txBody>
          </p:sp>
          <p:sp>
            <p:nvSpPr>
              <p:cNvPr id="56" name="Line 50"/>
              <p:cNvSpPr>
                <a:spLocks noChangeShapeType="1"/>
              </p:cNvSpPr>
              <p:nvPr/>
            </p:nvSpPr>
            <p:spPr bwMode="auto">
              <a:xfrm>
                <a:off x="866" y="1260"/>
                <a:ext cx="458" cy="0"/>
              </a:xfrm>
              <a:prstGeom prst="line">
                <a:avLst/>
              </a:prstGeom>
              <a:noFill/>
              <a:ln w="28575">
                <a:solidFill>
                  <a:srgbClr val="003399"/>
                </a:solidFill>
                <a:round/>
                <a:headEnd/>
                <a:tailEnd/>
              </a:ln>
              <a:effectLst/>
            </p:spPr>
            <p:txBody>
              <a:bodyPr/>
              <a:lstStyle/>
              <a:p>
                <a:endParaRPr lang="ru-RU"/>
              </a:p>
            </p:txBody>
          </p:sp>
          <p:sp>
            <p:nvSpPr>
              <p:cNvPr id="57" name="Line 51"/>
              <p:cNvSpPr>
                <a:spLocks noChangeShapeType="1"/>
              </p:cNvSpPr>
              <p:nvPr/>
            </p:nvSpPr>
            <p:spPr bwMode="auto">
              <a:xfrm>
                <a:off x="1324" y="1260"/>
                <a:ext cx="602" cy="84"/>
              </a:xfrm>
              <a:prstGeom prst="line">
                <a:avLst/>
              </a:prstGeom>
              <a:noFill/>
              <a:ln w="28575">
                <a:solidFill>
                  <a:srgbClr val="003399"/>
                </a:solidFill>
                <a:round/>
                <a:headEnd/>
                <a:tailEnd/>
              </a:ln>
              <a:effectLst/>
            </p:spPr>
            <p:txBody>
              <a:bodyPr/>
              <a:lstStyle/>
              <a:p>
                <a:endParaRPr lang="ru-RU"/>
              </a:p>
            </p:txBody>
          </p:sp>
          <p:sp>
            <p:nvSpPr>
              <p:cNvPr id="58" name="Line 52"/>
              <p:cNvSpPr>
                <a:spLocks noChangeShapeType="1"/>
              </p:cNvSpPr>
              <p:nvPr/>
            </p:nvSpPr>
            <p:spPr bwMode="auto">
              <a:xfrm flipV="1">
                <a:off x="1324" y="1344"/>
                <a:ext cx="602" cy="83"/>
              </a:xfrm>
              <a:prstGeom prst="line">
                <a:avLst/>
              </a:prstGeom>
              <a:noFill/>
              <a:ln w="28575">
                <a:solidFill>
                  <a:srgbClr val="003399"/>
                </a:solidFill>
                <a:round/>
                <a:headEnd/>
                <a:tailEnd/>
              </a:ln>
              <a:effectLst/>
            </p:spPr>
            <p:txBody>
              <a:bodyPr/>
              <a:lstStyle/>
              <a:p>
                <a:endParaRPr lang="ru-RU"/>
              </a:p>
            </p:txBody>
          </p:sp>
        </p:grpSp>
        <p:sp>
          <p:nvSpPr>
            <p:cNvPr id="49" name="Text Box 53"/>
            <p:cNvSpPr txBox="1">
              <a:spLocks noChangeArrowheads="1"/>
            </p:cNvSpPr>
            <p:nvPr/>
          </p:nvSpPr>
          <p:spPr bwMode="auto">
            <a:xfrm>
              <a:off x="1094" y="3489"/>
              <a:ext cx="212" cy="288"/>
            </a:xfrm>
            <a:prstGeom prst="rect">
              <a:avLst/>
            </a:prstGeom>
            <a:noFill/>
            <a:ln w="9525">
              <a:noFill/>
              <a:miter lim="800000"/>
              <a:headEnd/>
              <a:tailEnd/>
            </a:ln>
            <a:effectLst/>
          </p:spPr>
          <p:txBody>
            <a:bodyPr wrap="none">
              <a:spAutoFit/>
            </a:bodyPr>
            <a:lstStyle/>
            <a:p>
              <a:r>
                <a:rPr lang="en-US" sz="2400" b="1">
                  <a:solidFill>
                    <a:srgbClr val="003399"/>
                  </a:solidFill>
                  <a:latin typeface="Times New Roman" pitchFamily="18" charset="0"/>
                  <a:cs typeface="Arial" charset="0"/>
                </a:rPr>
                <a:t>a</a:t>
              </a:r>
              <a:endParaRPr lang="ru-RU" sz="2400">
                <a:solidFill>
                  <a:srgbClr val="003399"/>
                </a:solidFill>
                <a:latin typeface="Times New Roman" pitchFamily="18" charset="0"/>
                <a:cs typeface="Arial" charset="0"/>
              </a:endParaRPr>
            </a:p>
          </p:txBody>
        </p:sp>
        <p:sp>
          <p:nvSpPr>
            <p:cNvPr id="50" name="Text Box 54"/>
            <p:cNvSpPr txBox="1">
              <a:spLocks noChangeArrowheads="1"/>
            </p:cNvSpPr>
            <p:nvPr/>
          </p:nvSpPr>
          <p:spPr bwMode="auto">
            <a:xfrm>
              <a:off x="3877" y="3427"/>
              <a:ext cx="170" cy="174"/>
            </a:xfrm>
            <a:prstGeom prst="rect">
              <a:avLst/>
            </a:prstGeom>
            <a:noFill/>
            <a:ln w="9525">
              <a:noFill/>
              <a:miter lim="800000"/>
              <a:headEnd/>
              <a:tailEnd/>
            </a:ln>
            <a:effectLst/>
          </p:spPr>
          <p:txBody>
            <a:bodyPr wrap="none">
              <a:spAutoFit/>
            </a:bodyPr>
            <a:lstStyle/>
            <a:p>
              <a:r>
                <a:rPr lang="en-US" sz="1200" b="1">
                  <a:solidFill>
                    <a:srgbClr val="0033CC"/>
                  </a:solidFill>
                  <a:cs typeface="Arial" charset="0"/>
                </a:rPr>
                <a:t>X</a:t>
              </a:r>
              <a:endParaRPr lang="ru-RU" sz="1200" b="1">
                <a:solidFill>
                  <a:srgbClr val="0033CC"/>
                </a:solidFill>
                <a:cs typeface="Arial" charset="0"/>
              </a:endParaRPr>
            </a:p>
          </p:txBody>
        </p:sp>
      </p:grpSp>
      <p:sp>
        <p:nvSpPr>
          <p:cNvPr id="59" name="Rectangle 56"/>
          <p:cNvSpPr>
            <a:spLocks noChangeArrowheads="1"/>
          </p:cNvSpPr>
          <p:nvPr/>
        </p:nvSpPr>
        <p:spPr bwMode="auto">
          <a:xfrm>
            <a:off x="2541706" y="5686423"/>
            <a:ext cx="4778296" cy="307777"/>
          </a:xfrm>
          <a:prstGeom prst="rect">
            <a:avLst/>
          </a:prstGeom>
          <a:noFill/>
          <a:ln w="9525">
            <a:noFill/>
            <a:miter lim="800000"/>
            <a:headEnd/>
            <a:tailEnd/>
          </a:ln>
          <a:effectLst/>
        </p:spPr>
        <p:txBody>
          <a:bodyPr wrap="none" anchor="ctr">
            <a:spAutoFit/>
          </a:bodyPr>
          <a:lstStyle/>
          <a:p>
            <a:r>
              <a:rPr lang="en-US" sz="1400" b="1" i="1" dirty="0" err="1">
                <a:solidFill>
                  <a:srgbClr val="D60093"/>
                </a:solidFill>
                <a:effectLst>
                  <a:outerShdw blurRad="38100" dist="38100" dir="2700000" algn="tl">
                    <a:srgbClr val="C0C0C0"/>
                  </a:outerShdw>
                </a:effectLst>
              </a:rPr>
              <a:t>A.I.Frank</a:t>
            </a:r>
            <a:r>
              <a:rPr lang="en-US" sz="1400" b="1" i="1" dirty="0">
                <a:solidFill>
                  <a:srgbClr val="D60093"/>
                </a:solidFill>
                <a:effectLst>
                  <a:outerShdw blurRad="38100" dist="38100" dir="2700000" algn="tl">
                    <a:srgbClr val="C0C0C0"/>
                  </a:outerShdw>
                </a:effectLst>
              </a:rPr>
              <a:t> and </a:t>
            </a:r>
            <a:r>
              <a:rPr lang="en-US" sz="1400" b="1" i="1" dirty="0" err="1">
                <a:solidFill>
                  <a:srgbClr val="D60093"/>
                </a:solidFill>
                <a:effectLst>
                  <a:outerShdw blurRad="38100" dist="38100" dir="2700000" algn="tl">
                    <a:srgbClr val="C0C0C0"/>
                  </a:outerShdw>
                </a:effectLst>
              </a:rPr>
              <a:t>R.Gähler</a:t>
            </a:r>
            <a:r>
              <a:rPr lang="en-US" sz="1400" b="1" i="1" dirty="0">
                <a:solidFill>
                  <a:srgbClr val="D60093"/>
                </a:solidFill>
                <a:effectLst>
                  <a:outerShdw blurRad="38100" dist="38100" dir="2700000" algn="tl">
                    <a:srgbClr val="C0C0C0"/>
                  </a:outerShdw>
                </a:effectLst>
              </a:rPr>
              <a:t>.  Phys. of Atomic Nuclei, 63, (2000) 545</a:t>
            </a:r>
          </a:p>
        </p:txBody>
      </p:sp>
      <p:sp>
        <p:nvSpPr>
          <p:cNvPr id="60" name="Text Box 58"/>
          <p:cNvSpPr txBox="1">
            <a:spLocks noChangeArrowheads="1"/>
          </p:cNvSpPr>
          <p:nvPr/>
        </p:nvSpPr>
        <p:spPr bwMode="auto">
          <a:xfrm>
            <a:off x="3597277" y="6066989"/>
            <a:ext cx="2854325" cy="274637"/>
          </a:xfrm>
          <a:prstGeom prst="rect">
            <a:avLst/>
          </a:prstGeom>
          <a:noFill/>
          <a:ln w="9525">
            <a:noFill/>
            <a:miter lim="800000"/>
            <a:headEnd/>
            <a:tailEnd/>
          </a:ln>
          <a:effectLst/>
        </p:spPr>
        <p:txBody>
          <a:bodyPr wrap="none">
            <a:spAutoFit/>
          </a:bodyPr>
          <a:lstStyle/>
          <a:p>
            <a:r>
              <a:rPr lang="en-GB" sz="1200" b="1" i="1" dirty="0" err="1">
                <a:latin typeface="Times New Roman" pitchFamily="18" charset="0"/>
              </a:rPr>
              <a:t>A.Frank</a:t>
            </a:r>
            <a:r>
              <a:rPr lang="en-GB" sz="1200" b="1" i="1" dirty="0">
                <a:latin typeface="Times New Roman" pitchFamily="18" charset="0"/>
              </a:rPr>
              <a:t>, ISINN-23,  Dubna, 27 May 2015</a:t>
            </a:r>
          </a:p>
        </p:txBody>
      </p:sp>
      <p:sp>
        <p:nvSpPr>
          <p:cNvPr id="61" name="Номер слайда 60"/>
          <p:cNvSpPr>
            <a:spLocks noGrp="1"/>
          </p:cNvSpPr>
          <p:nvPr>
            <p:ph type="sldNum" sz="quarter" idx="12"/>
          </p:nvPr>
        </p:nvSpPr>
        <p:spPr/>
        <p:txBody>
          <a:bodyPr/>
          <a:lstStyle/>
          <a:p>
            <a:fld id="{1DE01969-94A4-40D7-99FB-CC04F57F5503}" type="slidenum">
              <a:rPr lang="ru-RU" smtClean="0"/>
              <a:pPr/>
              <a:t>95</a:t>
            </a:fld>
            <a:endParaRPr lang="ru-RU" dirty="0"/>
          </a:p>
        </p:txBody>
      </p:sp>
    </p:spTree>
    <p:extLst>
      <p:ext uri="{BB962C8B-B14F-4D97-AF65-F5344CB8AC3E}">
        <p14:creationId xmlns:p14="http://schemas.microsoft.com/office/powerpoint/2010/main" val="246089234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Rotating grating as a time lens is working!</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graphicFrame>
        <p:nvGraphicFramePr>
          <p:cNvPr id="7" name="Object 3"/>
          <p:cNvGraphicFramePr>
            <a:graphicFrameLocks noGrp="1" noChangeAspect="1"/>
          </p:cNvGraphicFramePr>
          <p:nvPr>
            <p:ph idx="1"/>
            <p:extLst>
              <p:ext uri="{D42A27DB-BD31-4B8C-83A1-F6EECF244321}">
                <p14:modId xmlns:p14="http://schemas.microsoft.com/office/powerpoint/2010/main" val="2599730871"/>
              </p:ext>
            </p:extLst>
          </p:nvPr>
        </p:nvGraphicFramePr>
        <p:xfrm>
          <a:off x="838199" y="1209211"/>
          <a:ext cx="5613879" cy="3922348"/>
        </p:xfrm>
        <a:graphic>
          <a:graphicData uri="http://schemas.openxmlformats.org/presentationml/2006/ole">
            <mc:AlternateContent xmlns:mc="http://schemas.openxmlformats.org/markup-compatibility/2006">
              <mc:Choice xmlns:v="urn:schemas-microsoft-com:vml" Requires="v">
                <p:oleObj spid="_x0000_s74772" name="Graph" r:id="rId3" imgW="4145040" imgH="2895480" progId="Origin50.Graph">
                  <p:embed/>
                </p:oleObj>
              </mc:Choice>
              <mc:Fallback>
                <p:oleObj name="Graph" r:id="rId3" imgW="4145040" imgH="2895480" progId="Origin50.Graph">
                  <p:embed/>
                  <p:pic>
                    <p:nvPicPr>
                      <p:cNvPr id="3072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9" y="1209211"/>
                        <a:ext cx="5613879" cy="3922348"/>
                      </a:xfrm>
                      <a:prstGeom prst="rect">
                        <a:avLst/>
                      </a:prstGeom>
                      <a:solidFill>
                        <a:srgbClr val="FFFFCC"/>
                      </a:solidFill>
                      <a:ln>
                        <a:noFill/>
                      </a:ln>
                      <a:effectLst/>
                      <a:extLst/>
                    </p:spPr>
                  </p:pic>
                </p:oleObj>
              </mc:Fallback>
            </mc:AlternateContent>
          </a:graphicData>
        </a:graphic>
      </p:graphicFrame>
      <p:sp>
        <p:nvSpPr>
          <p:cNvPr id="8" name="Text Box 4"/>
          <p:cNvSpPr txBox="1">
            <a:spLocks noChangeArrowheads="1"/>
          </p:cNvSpPr>
          <p:nvPr/>
        </p:nvSpPr>
        <p:spPr bwMode="auto">
          <a:xfrm>
            <a:off x="949323" y="5562134"/>
            <a:ext cx="6409255" cy="584775"/>
          </a:xfrm>
          <a:prstGeom prst="rect">
            <a:avLst/>
          </a:prstGeom>
          <a:noFill/>
          <a:ln w="9525">
            <a:noFill/>
            <a:miter lim="800000"/>
            <a:headEnd/>
            <a:tailEnd/>
          </a:ln>
          <a:effectLst/>
        </p:spPr>
        <p:txBody>
          <a:bodyPr wrap="none">
            <a:spAutoFit/>
          </a:bodyPr>
          <a:lstStyle/>
          <a:p>
            <a:r>
              <a:rPr lang="en-US" sz="1600" i="1" dirty="0">
                <a:latin typeface="Palatino Linotype" panose="02040502050505030304" pitchFamily="18" charset="0"/>
                <a:cs typeface="Arial" charset="0"/>
              </a:rPr>
              <a:t>A. I. Frank,  P. </a:t>
            </a:r>
            <a:r>
              <a:rPr lang="en-US" sz="1600" i="1" dirty="0" err="1">
                <a:latin typeface="Palatino Linotype" panose="02040502050505030304" pitchFamily="18" charset="0"/>
                <a:cs typeface="Arial" charset="0"/>
              </a:rPr>
              <a:t>Geltenbort</a:t>
            </a:r>
            <a:r>
              <a:rPr lang="en-US" sz="1600" i="1" dirty="0">
                <a:latin typeface="Palatino Linotype" panose="02040502050505030304" pitchFamily="18" charset="0"/>
                <a:cs typeface="Arial" charset="0"/>
              </a:rPr>
              <a:t>,  G. V. </a:t>
            </a:r>
            <a:r>
              <a:rPr lang="en-US" sz="1600" i="1" dirty="0" err="1">
                <a:latin typeface="Palatino Linotype" panose="02040502050505030304" pitchFamily="18" charset="0"/>
                <a:cs typeface="Arial" charset="0"/>
              </a:rPr>
              <a:t>Kulin</a:t>
            </a:r>
            <a:r>
              <a:rPr lang="en-US" sz="1600" i="1" dirty="0">
                <a:latin typeface="Palatino Linotype" panose="02040502050505030304" pitchFamily="18" charset="0"/>
                <a:cs typeface="Arial" charset="0"/>
              </a:rPr>
              <a:t> et al. JETP Lett. </a:t>
            </a:r>
            <a:r>
              <a:rPr lang="en-US" sz="1600" i="1" u="sng" dirty="0">
                <a:latin typeface="Palatino Linotype" panose="02040502050505030304" pitchFamily="18" charset="0"/>
                <a:cs typeface="Arial" charset="0"/>
              </a:rPr>
              <a:t>78</a:t>
            </a:r>
            <a:r>
              <a:rPr lang="en-US" sz="1600" i="1" dirty="0">
                <a:latin typeface="Palatino Linotype" panose="02040502050505030304" pitchFamily="18" charset="0"/>
                <a:cs typeface="Arial" charset="0"/>
              </a:rPr>
              <a:t>, (2003) 188</a:t>
            </a:r>
          </a:p>
          <a:p>
            <a:r>
              <a:rPr lang="en-US" sz="1600" i="1" dirty="0">
                <a:latin typeface="Palatino Linotype" panose="02040502050505030304" pitchFamily="18" charset="0"/>
                <a:cs typeface="Arial" charset="0"/>
              </a:rPr>
              <a:t>S.N. </a:t>
            </a:r>
            <a:r>
              <a:rPr lang="en-US" sz="1600" i="1" dirty="0" err="1">
                <a:latin typeface="Palatino Linotype" panose="02040502050505030304" pitchFamily="18" charset="0"/>
                <a:cs typeface="Arial" charset="0"/>
              </a:rPr>
              <a:t>Balashov</a:t>
            </a:r>
            <a:r>
              <a:rPr lang="en-US" sz="1600" i="1" dirty="0">
                <a:latin typeface="Palatino Linotype" panose="02040502050505030304" pitchFamily="18" charset="0"/>
                <a:cs typeface="Arial" charset="0"/>
              </a:rPr>
              <a:t>, I.V. </a:t>
            </a:r>
            <a:r>
              <a:rPr lang="en-US" sz="1600" i="1" dirty="0" err="1">
                <a:latin typeface="Palatino Linotype" panose="02040502050505030304" pitchFamily="18" charset="0"/>
                <a:cs typeface="Arial" charset="0"/>
              </a:rPr>
              <a:t>Bondarenko</a:t>
            </a:r>
            <a:r>
              <a:rPr lang="en-US" sz="1600" i="1" dirty="0">
                <a:latin typeface="Palatino Linotype" panose="02040502050505030304" pitchFamily="18" charset="0"/>
                <a:cs typeface="Arial" charset="0"/>
              </a:rPr>
              <a:t>, A.I. Frank et al, </a:t>
            </a:r>
            <a:r>
              <a:rPr lang="en-US" sz="1600" i="1" dirty="0" err="1">
                <a:latin typeface="Palatino Linotype" panose="02040502050505030304" pitchFamily="18" charset="0"/>
                <a:cs typeface="Arial" charset="0"/>
              </a:rPr>
              <a:t>Physica</a:t>
            </a:r>
            <a:r>
              <a:rPr lang="en-US" sz="1600" i="1" dirty="0">
                <a:latin typeface="Palatino Linotype" panose="02040502050505030304" pitchFamily="18" charset="0"/>
                <a:cs typeface="Arial" charset="0"/>
              </a:rPr>
              <a:t> B, 350 (2004) 246</a:t>
            </a:r>
            <a:endParaRPr lang="ru-RU" sz="1600" i="1" dirty="0">
              <a:latin typeface="Palatino Linotype" panose="02040502050505030304" pitchFamily="18" charset="0"/>
              <a:cs typeface="Arial" charset="0"/>
            </a:endParaRPr>
          </a:p>
        </p:txBody>
      </p:sp>
      <p:graphicFrame>
        <p:nvGraphicFramePr>
          <p:cNvPr id="9" name="Object 6"/>
          <p:cNvGraphicFramePr>
            <a:graphicFrameLocks noChangeAspect="1"/>
          </p:cNvGraphicFramePr>
          <p:nvPr>
            <p:extLst>
              <p:ext uri="{D42A27DB-BD31-4B8C-83A1-F6EECF244321}">
                <p14:modId xmlns:p14="http://schemas.microsoft.com/office/powerpoint/2010/main" val="1206624035"/>
              </p:ext>
            </p:extLst>
          </p:nvPr>
        </p:nvGraphicFramePr>
        <p:xfrm>
          <a:off x="9230538" y="2558858"/>
          <a:ext cx="2123262" cy="3531818"/>
        </p:xfrm>
        <a:graphic>
          <a:graphicData uri="http://schemas.openxmlformats.org/presentationml/2006/ole">
            <mc:AlternateContent xmlns:mc="http://schemas.openxmlformats.org/markup-compatibility/2006">
              <mc:Choice xmlns:v="urn:schemas-microsoft-com:vml" Requires="v">
                <p:oleObj spid="_x0000_s74773" name="Точечный рисунок" r:id="rId5" imgW="4200000" imgH="6990476" progId="Paint.Picture">
                  <p:embed/>
                </p:oleObj>
              </mc:Choice>
              <mc:Fallback>
                <p:oleObj name="Точечный рисунок" r:id="rId5" imgW="4200000" imgH="6990476" progId="Paint.Picture">
                  <p:embed/>
                  <p:pic>
                    <p:nvPicPr>
                      <p:cNvPr id="33"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0538" y="2558858"/>
                        <a:ext cx="2123262" cy="3531818"/>
                      </a:xfrm>
                      <a:prstGeom prst="rect">
                        <a:avLst/>
                      </a:prstGeom>
                      <a:noFill/>
                      <a:ln w="9525">
                        <a:solidFill>
                          <a:schemeClr val="hlink"/>
                        </a:solidFill>
                        <a:miter lim="800000"/>
                        <a:headEnd/>
                        <a:tailEnd/>
                      </a:ln>
                      <a:extLst/>
                    </p:spPr>
                  </p:pic>
                </p:oleObj>
              </mc:Fallback>
            </mc:AlternateContent>
          </a:graphicData>
        </a:graphic>
      </p:graphicFrame>
      <p:grpSp>
        <p:nvGrpSpPr>
          <p:cNvPr id="10" name="Group 7"/>
          <p:cNvGrpSpPr>
            <a:grpSpLocks/>
          </p:cNvGrpSpPr>
          <p:nvPr/>
        </p:nvGrpSpPr>
        <p:grpSpPr bwMode="auto">
          <a:xfrm>
            <a:off x="6541568" y="1209210"/>
            <a:ext cx="2647707" cy="2692954"/>
            <a:chOff x="1128" y="1117"/>
            <a:chExt cx="1662" cy="1639"/>
          </a:xfrm>
        </p:grpSpPr>
        <p:sp>
          <p:nvSpPr>
            <p:cNvPr id="11" name="Text Box 8"/>
            <p:cNvSpPr txBox="1">
              <a:spLocks noChangeArrowheads="1"/>
            </p:cNvSpPr>
            <p:nvPr/>
          </p:nvSpPr>
          <p:spPr bwMode="auto">
            <a:xfrm>
              <a:off x="1292" y="2568"/>
              <a:ext cx="870" cy="188"/>
            </a:xfrm>
            <a:prstGeom prst="rect">
              <a:avLst/>
            </a:prstGeom>
            <a:noFill/>
            <a:ln w="9525">
              <a:noFill/>
              <a:miter lim="800000"/>
              <a:headEnd/>
              <a:tailEnd/>
            </a:ln>
            <a:effectLst/>
          </p:spPr>
          <p:txBody>
            <a:bodyPr wrap="none">
              <a:spAutoFit/>
            </a:bodyPr>
            <a:lstStyle/>
            <a:p>
              <a:pPr eaLnBrk="0" hangingPunct="0"/>
              <a:r>
                <a:rPr lang="en-US" sz="1600">
                  <a:solidFill>
                    <a:schemeClr val="accent2"/>
                  </a:solidFill>
                  <a:latin typeface="Times New Roman" pitchFamily="18" charset="0"/>
                  <a:cs typeface="Arial" charset="0"/>
                </a:rPr>
                <a:t>Monochromator</a:t>
              </a:r>
              <a:endParaRPr lang="ru-RU" sz="1600">
                <a:latin typeface="Times New Roman" pitchFamily="18" charset="0"/>
                <a:cs typeface="Arial" charset="0"/>
              </a:endParaRPr>
            </a:p>
          </p:txBody>
        </p:sp>
        <p:sp>
          <p:nvSpPr>
            <p:cNvPr id="12" name="Rectangle 9"/>
            <p:cNvSpPr>
              <a:spLocks noChangeArrowheads="1"/>
            </p:cNvSpPr>
            <p:nvPr/>
          </p:nvSpPr>
          <p:spPr bwMode="auto">
            <a:xfrm>
              <a:off x="1383" y="1247"/>
              <a:ext cx="219" cy="981"/>
            </a:xfrm>
            <a:prstGeom prst="rect">
              <a:avLst/>
            </a:prstGeom>
            <a:solidFill>
              <a:schemeClr val="bg1"/>
            </a:solidFill>
            <a:ln w="9525">
              <a:solidFill>
                <a:schemeClr val="accent2"/>
              </a:solidFill>
              <a:miter lim="800000"/>
              <a:headEnd/>
              <a:tailEnd/>
            </a:ln>
            <a:effectLst/>
          </p:spPr>
          <p:txBody>
            <a:bodyPr wrap="none" anchor="ctr"/>
            <a:lstStyle/>
            <a:p>
              <a:endParaRPr lang="ru-RU"/>
            </a:p>
          </p:txBody>
        </p:sp>
        <p:sp>
          <p:nvSpPr>
            <p:cNvPr id="13" name="Rectangle 10"/>
            <p:cNvSpPr>
              <a:spLocks noChangeArrowheads="1"/>
            </p:cNvSpPr>
            <p:nvPr/>
          </p:nvSpPr>
          <p:spPr bwMode="auto">
            <a:xfrm>
              <a:off x="1947" y="1150"/>
              <a:ext cx="30" cy="1144"/>
            </a:xfrm>
            <a:prstGeom prst="rect">
              <a:avLst/>
            </a:prstGeom>
            <a:solidFill>
              <a:schemeClr val="folHlink"/>
            </a:solidFill>
            <a:ln w="9525">
              <a:solidFill>
                <a:schemeClr val="tx1"/>
              </a:solidFill>
              <a:miter lim="800000"/>
              <a:headEnd/>
              <a:tailEnd/>
            </a:ln>
            <a:effectLst/>
          </p:spPr>
          <p:txBody>
            <a:bodyPr wrap="none" anchor="ctr"/>
            <a:lstStyle/>
            <a:p>
              <a:endParaRPr lang="ru-RU"/>
            </a:p>
          </p:txBody>
        </p:sp>
        <p:sp>
          <p:nvSpPr>
            <p:cNvPr id="14" name="Rectangle 11" descr="Алмазная решетка (точечная)"/>
            <p:cNvSpPr>
              <a:spLocks noChangeArrowheads="1"/>
            </p:cNvSpPr>
            <p:nvPr/>
          </p:nvSpPr>
          <p:spPr bwMode="auto">
            <a:xfrm>
              <a:off x="1133" y="2327"/>
              <a:ext cx="1657" cy="65"/>
            </a:xfrm>
            <a:prstGeom prst="rect">
              <a:avLst/>
            </a:prstGeom>
            <a:pattFill prst="dotDmnd">
              <a:fgClr>
                <a:schemeClr val="tx1"/>
              </a:fgClr>
              <a:bgClr>
                <a:schemeClr val="bg1"/>
              </a:bgClr>
            </a:pattFill>
            <a:ln w="9525">
              <a:solidFill>
                <a:schemeClr val="tx1"/>
              </a:solidFill>
              <a:miter lim="800000"/>
              <a:headEnd/>
              <a:tailEnd/>
            </a:ln>
            <a:effectLst/>
          </p:spPr>
          <p:txBody>
            <a:bodyPr wrap="none" anchor="ctr"/>
            <a:lstStyle/>
            <a:p>
              <a:endParaRPr lang="ru-RU"/>
            </a:p>
          </p:txBody>
        </p:sp>
        <p:sp>
          <p:nvSpPr>
            <p:cNvPr id="15" name="Rectangle 12"/>
            <p:cNvSpPr>
              <a:spLocks noChangeArrowheads="1"/>
            </p:cNvSpPr>
            <p:nvPr/>
          </p:nvSpPr>
          <p:spPr bwMode="auto">
            <a:xfrm>
              <a:off x="1664" y="2294"/>
              <a:ext cx="591" cy="33"/>
            </a:xfrm>
            <a:prstGeom prst="rect">
              <a:avLst/>
            </a:prstGeom>
            <a:solidFill>
              <a:schemeClr val="folHlink"/>
            </a:solidFill>
            <a:ln w="9525">
              <a:solidFill>
                <a:schemeClr val="tx1"/>
              </a:solidFill>
              <a:miter lim="800000"/>
              <a:headEnd/>
              <a:tailEnd/>
            </a:ln>
            <a:effectLst/>
          </p:spPr>
          <p:txBody>
            <a:bodyPr wrap="none" anchor="ctr"/>
            <a:lstStyle/>
            <a:p>
              <a:endParaRPr lang="ru-RU"/>
            </a:p>
          </p:txBody>
        </p:sp>
        <p:sp>
          <p:nvSpPr>
            <p:cNvPr id="16" name="Rectangle 13"/>
            <p:cNvSpPr>
              <a:spLocks noChangeArrowheads="1"/>
            </p:cNvSpPr>
            <p:nvPr/>
          </p:nvSpPr>
          <p:spPr bwMode="auto">
            <a:xfrm flipV="1">
              <a:off x="1259" y="2228"/>
              <a:ext cx="500" cy="34"/>
            </a:xfrm>
            <a:prstGeom prst="rect">
              <a:avLst/>
            </a:prstGeom>
            <a:noFill/>
            <a:ln w="9525">
              <a:solidFill>
                <a:schemeClr val="bg1"/>
              </a:solidFill>
              <a:miter lim="800000"/>
              <a:headEnd/>
              <a:tailEnd/>
            </a:ln>
            <a:effectLst/>
          </p:spPr>
          <p:txBody>
            <a:bodyPr wrap="none" anchor="ctr"/>
            <a:lstStyle/>
            <a:p>
              <a:endParaRPr lang="ru-RU"/>
            </a:p>
          </p:txBody>
        </p:sp>
        <p:sp>
          <p:nvSpPr>
            <p:cNvPr id="17" name="Rectangle 14"/>
            <p:cNvSpPr>
              <a:spLocks noChangeArrowheads="1"/>
            </p:cNvSpPr>
            <p:nvPr/>
          </p:nvSpPr>
          <p:spPr bwMode="auto">
            <a:xfrm flipV="1">
              <a:off x="2165" y="2228"/>
              <a:ext cx="499" cy="34"/>
            </a:xfrm>
            <a:prstGeom prst="rect">
              <a:avLst/>
            </a:prstGeom>
            <a:noFill/>
            <a:ln w="9525">
              <a:solidFill>
                <a:schemeClr val="bg1"/>
              </a:solidFill>
              <a:miter lim="800000"/>
              <a:headEnd/>
              <a:tailEnd/>
            </a:ln>
            <a:effectLst/>
          </p:spPr>
          <p:txBody>
            <a:bodyPr wrap="none" anchor="ctr"/>
            <a:lstStyle/>
            <a:p>
              <a:endParaRPr lang="ru-RU"/>
            </a:p>
          </p:txBody>
        </p:sp>
        <p:sp>
          <p:nvSpPr>
            <p:cNvPr id="18" name="Rectangle 15"/>
            <p:cNvSpPr>
              <a:spLocks noChangeArrowheads="1"/>
            </p:cNvSpPr>
            <p:nvPr/>
          </p:nvSpPr>
          <p:spPr bwMode="auto">
            <a:xfrm flipV="1">
              <a:off x="2228" y="1215"/>
              <a:ext cx="500" cy="32"/>
            </a:xfrm>
            <a:prstGeom prst="rect">
              <a:avLst/>
            </a:prstGeom>
            <a:noFill/>
            <a:ln w="9525">
              <a:solidFill>
                <a:schemeClr val="bg1"/>
              </a:solidFill>
              <a:miter lim="800000"/>
              <a:headEnd/>
              <a:tailEnd/>
            </a:ln>
            <a:effectLst/>
          </p:spPr>
          <p:txBody>
            <a:bodyPr wrap="none" anchor="ctr"/>
            <a:lstStyle/>
            <a:p>
              <a:endParaRPr lang="ru-RU"/>
            </a:p>
          </p:txBody>
        </p:sp>
        <p:sp>
          <p:nvSpPr>
            <p:cNvPr id="19" name="Rectangle 16"/>
            <p:cNvSpPr>
              <a:spLocks noChangeArrowheads="1"/>
            </p:cNvSpPr>
            <p:nvPr/>
          </p:nvSpPr>
          <p:spPr bwMode="auto">
            <a:xfrm flipV="1">
              <a:off x="1259" y="1215"/>
              <a:ext cx="500" cy="32"/>
            </a:xfrm>
            <a:prstGeom prst="rect">
              <a:avLst/>
            </a:prstGeom>
            <a:noFill/>
            <a:ln w="9525">
              <a:solidFill>
                <a:schemeClr val="bg1"/>
              </a:solidFill>
              <a:miter lim="800000"/>
              <a:headEnd/>
              <a:tailEnd/>
            </a:ln>
            <a:effectLst/>
          </p:spPr>
          <p:txBody>
            <a:bodyPr wrap="none" anchor="ctr"/>
            <a:lstStyle/>
            <a:p>
              <a:endParaRPr lang="ru-RU"/>
            </a:p>
          </p:txBody>
        </p:sp>
        <p:sp>
          <p:nvSpPr>
            <p:cNvPr id="20" name="Line 17"/>
            <p:cNvSpPr>
              <a:spLocks noChangeShapeType="1"/>
            </p:cNvSpPr>
            <p:nvPr/>
          </p:nvSpPr>
          <p:spPr bwMode="auto">
            <a:xfrm>
              <a:off x="1384" y="1608"/>
              <a:ext cx="219" cy="424"/>
            </a:xfrm>
            <a:prstGeom prst="line">
              <a:avLst/>
            </a:prstGeom>
            <a:noFill/>
            <a:ln w="9525">
              <a:solidFill>
                <a:srgbClr val="FF0000"/>
              </a:solidFill>
              <a:round/>
              <a:headEnd/>
              <a:tailEnd type="triangle" w="med" len="med"/>
            </a:ln>
            <a:effectLst/>
          </p:spPr>
          <p:txBody>
            <a:bodyPr wrap="none" anchor="ctr"/>
            <a:lstStyle/>
            <a:p>
              <a:endParaRPr lang="ru-RU"/>
            </a:p>
          </p:txBody>
        </p:sp>
        <p:sp>
          <p:nvSpPr>
            <p:cNvPr id="21" name="Line 18"/>
            <p:cNvSpPr>
              <a:spLocks noChangeShapeType="1"/>
            </p:cNvSpPr>
            <p:nvPr/>
          </p:nvSpPr>
          <p:spPr bwMode="auto">
            <a:xfrm flipH="1">
              <a:off x="1384" y="2032"/>
              <a:ext cx="188" cy="262"/>
            </a:xfrm>
            <a:prstGeom prst="line">
              <a:avLst/>
            </a:prstGeom>
            <a:noFill/>
            <a:ln w="9525">
              <a:solidFill>
                <a:srgbClr val="FF0000"/>
              </a:solidFill>
              <a:round/>
              <a:headEnd/>
              <a:tailEnd type="triangle" w="med" len="med"/>
            </a:ln>
            <a:effectLst/>
          </p:spPr>
          <p:txBody>
            <a:bodyPr wrap="none" anchor="ctr"/>
            <a:lstStyle/>
            <a:p>
              <a:endParaRPr lang="ru-RU"/>
            </a:p>
          </p:txBody>
        </p:sp>
        <p:sp>
          <p:nvSpPr>
            <p:cNvPr id="22" name="Text Box 19"/>
            <p:cNvSpPr txBox="1">
              <a:spLocks noChangeArrowheads="1"/>
            </p:cNvSpPr>
            <p:nvPr/>
          </p:nvSpPr>
          <p:spPr bwMode="auto">
            <a:xfrm>
              <a:off x="1335" y="1443"/>
              <a:ext cx="333" cy="154"/>
            </a:xfrm>
            <a:prstGeom prst="rect">
              <a:avLst/>
            </a:prstGeom>
            <a:noFill/>
            <a:ln w="9525">
              <a:noFill/>
              <a:miter lim="800000"/>
              <a:headEnd/>
              <a:tailEnd/>
            </a:ln>
            <a:effectLst/>
          </p:spPr>
          <p:txBody>
            <a:bodyPr>
              <a:spAutoFit/>
            </a:bodyPr>
            <a:lstStyle/>
            <a:p>
              <a:pPr eaLnBrk="0" hangingPunct="0"/>
              <a:r>
                <a:rPr lang="ru-RU" sz="1200">
                  <a:solidFill>
                    <a:srgbClr val="FF0000"/>
                  </a:solidFill>
                  <a:latin typeface="Times New Roman" pitchFamily="18" charset="0"/>
                  <a:cs typeface="Arial" charset="0"/>
                </a:rPr>
                <a:t>UCN</a:t>
              </a:r>
              <a:endParaRPr lang="ru-RU" sz="1200">
                <a:latin typeface="Times New Roman" pitchFamily="18" charset="0"/>
                <a:cs typeface="Arial" charset="0"/>
              </a:endParaRPr>
            </a:p>
          </p:txBody>
        </p:sp>
        <p:sp>
          <p:nvSpPr>
            <p:cNvPr id="23" name="Line 20"/>
            <p:cNvSpPr>
              <a:spLocks noChangeShapeType="1"/>
            </p:cNvSpPr>
            <p:nvPr/>
          </p:nvSpPr>
          <p:spPr bwMode="auto">
            <a:xfrm flipH="1">
              <a:off x="1128" y="2418"/>
              <a:ext cx="156" cy="196"/>
            </a:xfrm>
            <a:prstGeom prst="line">
              <a:avLst/>
            </a:prstGeom>
            <a:noFill/>
            <a:ln w="9525">
              <a:solidFill>
                <a:srgbClr val="FF0000"/>
              </a:solidFill>
              <a:prstDash val="dash"/>
              <a:round/>
              <a:headEnd/>
              <a:tailEnd type="triangle" w="med" len="med"/>
            </a:ln>
            <a:effectLst/>
          </p:spPr>
          <p:txBody>
            <a:bodyPr wrap="none" anchor="ctr"/>
            <a:lstStyle/>
            <a:p>
              <a:endParaRPr lang="ru-RU"/>
            </a:p>
          </p:txBody>
        </p:sp>
        <p:sp>
          <p:nvSpPr>
            <p:cNvPr id="24" name="Line 21"/>
            <p:cNvSpPr>
              <a:spLocks noChangeShapeType="1"/>
            </p:cNvSpPr>
            <p:nvPr/>
          </p:nvSpPr>
          <p:spPr bwMode="auto">
            <a:xfrm>
              <a:off x="1259" y="2228"/>
              <a:ext cx="500" cy="0"/>
            </a:xfrm>
            <a:prstGeom prst="line">
              <a:avLst/>
            </a:prstGeom>
            <a:noFill/>
            <a:ln w="38100">
              <a:solidFill>
                <a:srgbClr val="33CC33"/>
              </a:solidFill>
              <a:round/>
              <a:headEnd/>
              <a:tailEnd/>
            </a:ln>
            <a:effectLst/>
          </p:spPr>
          <p:txBody>
            <a:bodyPr wrap="none" anchor="ctr"/>
            <a:lstStyle/>
            <a:p>
              <a:endParaRPr lang="ru-RU"/>
            </a:p>
          </p:txBody>
        </p:sp>
        <p:sp>
          <p:nvSpPr>
            <p:cNvPr id="25" name="AutoShape 22"/>
            <p:cNvSpPr>
              <a:spLocks noChangeArrowheads="1"/>
            </p:cNvSpPr>
            <p:nvPr/>
          </p:nvSpPr>
          <p:spPr bwMode="auto">
            <a:xfrm>
              <a:off x="1853" y="1117"/>
              <a:ext cx="219" cy="164"/>
            </a:xfrm>
            <a:prstGeom prst="curvedRightArrow">
              <a:avLst>
                <a:gd name="adj1" fmla="val 1185"/>
                <a:gd name="adj2" fmla="val 40000"/>
                <a:gd name="adj3" fmla="val 44512"/>
              </a:avLst>
            </a:prstGeom>
            <a:solidFill>
              <a:schemeClr val="accent1"/>
            </a:solidFill>
            <a:ln w="9525">
              <a:solidFill>
                <a:schemeClr val="tx1"/>
              </a:solidFill>
              <a:miter lim="800000"/>
              <a:headEnd/>
              <a:tailEnd/>
            </a:ln>
            <a:effectLst/>
          </p:spPr>
          <p:txBody>
            <a:bodyPr wrap="none" anchor="ctr"/>
            <a:lstStyle/>
            <a:p>
              <a:endParaRPr lang="ru-RU"/>
            </a:p>
          </p:txBody>
        </p:sp>
        <p:sp>
          <p:nvSpPr>
            <p:cNvPr id="26" name="Line 23"/>
            <p:cNvSpPr>
              <a:spLocks noChangeShapeType="1"/>
            </p:cNvSpPr>
            <p:nvPr/>
          </p:nvSpPr>
          <p:spPr bwMode="auto">
            <a:xfrm>
              <a:off x="1290" y="2392"/>
              <a:ext cx="342" cy="0"/>
            </a:xfrm>
            <a:prstGeom prst="line">
              <a:avLst/>
            </a:prstGeom>
            <a:noFill/>
            <a:ln w="28575">
              <a:solidFill>
                <a:srgbClr val="FF0000"/>
              </a:solidFill>
              <a:round/>
              <a:headEnd/>
              <a:tailEnd/>
            </a:ln>
            <a:effectLst/>
          </p:spPr>
          <p:txBody>
            <a:bodyPr wrap="none" anchor="ctr"/>
            <a:lstStyle/>
            <a:p>
              <a:endParaRPr lang="ru-RU"/>
            </a:p>
          </p:txBody>
        </p:sp>
        <p:sp>
          <p:nvSpPr>
            <p:cNvPr id="27" name="Line 24"/>
            <p:cNvSpPr>
              <a:spLocks noChangeShapeType="1"/>
            </p:cNvSpPr>
            <p:nvPr/>
          </p:nvSpPr>
          <p:spPr bwMode="auto">
            <a:xfrm>
              <a:off x="2255" y="2392"/>
              <a:ext cx="344" cy="0"/>
            </a:xfrm>
            <a:prstGeom prst="line">
              <a:avLst/>
            </a:prstGeom>
            <a:noFill/>
            <a:ln w="28575">
              <a:solidFill>
                <a:srgbClr val="FF0000"/>
              </a:solidFill>
              <a:round/>
              <a:headEnd/>
              <a:tailEnd/>
            </a:ln>
            <a:effectLst/>
          </p:spPr>
          <p:txBody>
            <a:bodyPr wrap="none" anchor="ctr"/>
            <a:lstStyle/>
            <a:p>
              <a:endParaRPr lang="ru-RU"/>
            </a:p>
          </p:txBody>
        </p:sp>
        <p:sp>
          <p:nvSpPr>
            <p:cNvPr id="28" name="Line 25"/>
            <p:cNvSpPr>
              <a:spLocks noChangeShapeType="1"/>
            </p:cNvSpPr>
            <p:nvPr/>
          </p:nvSpPr>
          <p:spPr bwMode="auto">
            <a:xfrm flipH="1" flipV="1">
              <a:off x="1565" y="2251"/>
              <a:ext cx="136" cy="363"/>
            </a:xfrm>
            <a:prstGeom prst="line">
              <a:avLst/>
            </a:prstGeom>
            <a:noFill/>
            <a:ln w="9525">
              <a:solidFill>
                <a:srgbClr val="0066FF"/>
              </a:solidFill>
              <a:round/>
              <a:headEnd/>
              <a:tailEnd type="triangle" w="med" len="med"/>
            </a:ln>
            <a:effectLst/>
          </p:spPr>
          <p:txBody>
            <a:bodyPr/>
            <a:lstStyle/>
            <a:p>
              <a:endParaRPr lang="ru-RU"/>
            </a:p>
          </p:txBody>
        </p:sp>
      </p:grpSp>
      <p:sp>
        <p:nvSpPr>
          <p:cNvPr id="29" name="Номер слайда 28"/>
          <p:cNvSpPr>
            <a:spLocks noGrp="1"/>
          </p:cNvSpPr>
          <p:nvPr>
            <p:ph type="sldNum" sz="quarter" idx="12"/>
          </p:nvPr>
        </p:nvSpPr>
        <p:spPr/>
        <p:txBody>
          <a:bodyPr/>
          <a:lstStyle/>
          <a:p>
            <a:fld id="{1DE01969-94A4-40D7-99FB-CC04F57F5503}" type="slidenum">
              <a:rPr lang="ru-RU" smtClean="0"/>
              <a:pPr/>
              <a:t>96</a:t>
            </a:fld>
            <a:endParaRPr lang="ru-RU" dirty="0"/>
          </a:p>
        </p:txBody>
      </p:sp>
    </p:spTree>
    <p:extLst>
      <p:ext uri="{BB962C8B-B14F-4D97-AF65-F5344CB8AC3E}">
        <p14:creationId xmlns:p14="http://schemas.microsoft.com/office/powerpoint/2010/main" val="344199135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Эксперимент по наблюдению нагрева УХН на поверхностных акустических </a:t>
            </a:r>
            <a:r>
              <a:rPr lang="ru-RU" dirty="0" smtClean="0"/>
              <a:t>волнах</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Рисунок 6" descr="Изображение выглядит как текст, карта&#10;&#10;&#10;&#10;Описание создано автоматически">
            <a:extLst>
              <a:ext uri="{FF2B5EF4-FFF2-40B4-BE49-F238E27FC236}">
                <a16:creationId xmlns:a16="http://schemas.microsoft.com/office/drawing/2014/main" id="{11B0D562-CDC2-49D2-991E-B1A4D370F3E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894646" y="3461681"/>
            <a:ext cx="5039930" cy="2834291"/>
          </a:xfrm>
          <a:prstGeom prst="rect">
            <a:avLst/>
          </a:prstGeom>
        </p:spPr>
      </p:pic>
      <p:pic>
        <p:nvPicPr>
          <p:cNvPr id="8" name="Рисунок 7">
            <a:extLst>
              <a:ext uri="{FF2B5EF4-FFF2-40B4-BE49-F238E27FC236}">
                <a16:creationId xmlns:a16="http://schemas.microsoft.com/office/drawing/2014/main" id="{3FE722FF-D2D5-400A-BFE8-85D70B5003F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822456" y="1052736"/>
            <a:ext cx="3697480" cy="1872208"/>
          </a:xfrm>
          <a:prstGeom prst="rect">
            <a:avLst/>
          </a:prstGeom>
        </p:spPr>
      </p:pic>
      <p:pic>
        <p:nvPicPr>
          <p:cNvPr id="9" name="Рисунок 8">
            <a:extLst>
              <a:ext uri="{FF2B5EF4-FFF2-40B4-BE49-F238E27FC236}">
                <a16:creationId xmlns:a16="http://schemas.microsoft.com/office/drawing/2014/main" id="{322E79F2-041A-47AF-8BA2-AACBC16979E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33097" y="1123705"/>
            <a:ext cx="3314700" cy="2130215"/>
          </a:xfrm>
          <a:prstGeom prst="rect">
            <a:avLst/>
          </a:prstGeom>
        </p:spPr>
      </p:pic>
      <p:sp>
        <p:nvSpPr>
          <p:cNvPr id="10" name="Прямоугольник 9">
            <a:extLst>
              <a:ext uri="{FF2B5EF4-FFF2-40B4-BE49-F238E27FC236}">
                <a16:creationId xmlns:a16="http://schemas.microsoft.com/office/drawing/2014/main" id="{3562DA92-9EBA-4D0D-9495-4065CB967556}"/>
              </a:ext>
            </a:extLst>
          </p:cNvPr>
          <p:cNvSpPr/>
          <p:nvPr/>
        </p:nvSpPr>
        <p:spPr>
          <a:xfrm>
            <a:off x="9410699" y="1123706"/>
            <a:ext cx="1943101" cy="2031325"/>
          </a:xfrm>
          <a:prstGeom prst="rect">
            <a:avLst/>
          </a:prstGeom>
        </p:spPr>
        <p:txBody>
          <a:bodyPr wrap="square">
            <a:spAutoFit/>
          </a:bodyPr>
          <a:lstStyle/>
          <a:p>
            <a:r>
              <a:rPr lang="ru-RU" sz="1400" dirty="0">
                <a:latin typeface="Palatino Linotype" panose="02040502050505030304" pitchFamily="18" charset="0"/>
                <a:ea typeface="Calibri" panose="020F0502020204030204" pitchFamily="34" charset="0"/>
              </a:rPr>
              <a:t>Расчетная эффективность нагрева УХН на ПАВ в зависимости от нормальной компоненты скорости нейтрона к поверхности </a:t>
            </a:r>
            <a:r>
              <a:rPr lang="ru-RU" sz="1400" dirty="0" smtClean="0">
                <a:latin typeface="Palatino Linotype" panose="02040502050505030304" pitchFamily="18" charset="0"/>
                <a:ea typeface="Calibri" panose="020F0502020204030204" pitchFamily="34" charset="0"/>
              </a:rPr>
              <a:t>кристалла.</a:t>
            </a:r>
            <a:endParaRPr lang="ru-RU" sz="1400" dirty="0">
              <a:latin typeface="Palatino Linotype" panose="02040502050505030304" pitchFamily="18" charset="0"/>
            </a:endParaRPr>
          </a:p>
        </p:txBody>
      </p:sp>
      <p:pic>
        <p:nvPicPr>
          <p:cNvPr id="11" name="Рисунок 10">
            <a:extLst>
              <a:ext uri="{FF2B5EF4-FFF2-40B4-BE49-F238E27FC236}">
                <a16:creationId xmlns:a16="http://schemas.microsoft.com/office/drawing/2014/main" id="{AD953CE7-65B3-4AF0-A5C5-8465FB5C694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940353" y="3413187"/>
            <a:ext cx="3384376" cy="2834292"/>
          </a:xfrm>
          <a:prstGeom prst="rect">
            <a:avLst/>
          </a:prstGeom>
        </p:spPr>
      </p:pic>
      <p:sp>
        <p:nvSpPr>
          <p:cNvPr id="12" name="Номер слайда 11"/>
          <p:cNvSpPr>
            <a:spLocks noGrp="1"/>
          </p:cNvSpPr>
          <p:nvPr>
            <p:ph type="sldNum" sz="quarter" idx="12"/>
          </p:nvPr>
        </p:nvSpPr>
        <p:spPr/>
        <p:txBody>
          <a:bodyPr/>
          <a:lstStyle/>
          <a:p>
            <a:fld id="{1DE01969-94A4-40D7-99FB-CC04F57F5503}" type="slidenum">
              <a:rPr lang="ru-RU" smtClean="0"/>
              <a:pPr/>
              <a:t>97</a:t>
            </a:fld>
            <a:endParaRPr lang="ru-RU" dirty="0"/>
          </a:p>
        </p:txBody>
      </p:sp>
    </p:spTree>
    <p:extLst>
      <p:ext uri="{BB962C8B-B14F-4D97-AF65-F5344CB8AC3E}">
        <p14:creationId xmlns:p14="http://schemas.microsoft.com/office/powerpoint/2010/main" val="288162637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Interaction of Ultracold Neutrons with a Neutron Interference Filter Oscillating in </a:t>
            </a:r>
            <a:r>
              <a:rPr lang="en-US" dirty="0" smtClean="0"/>
              <a:t>Space</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sp>
        <p:nvSpPr>
          <p:cNvPr id="7" name="Прямоугольник 6">
            <a:extLst>
              <a:ext uri="{FF2B5EF4-FFF2-40B4-BE49-F238E27FC236}">
                <a16:creationId xmlns:a16="http://schemas.microsoft.com/office/drawing/2014/main" id="{A5B2EE3D-9E4E-4E52-8CA4-8E0594B5B4EF}"/>
              </a:ext>
            </a:extLst>
          </p:cNvPr>
          <p:cNvSpPr/>
          <p:nvPr/>
        </p:nvSpPr>
        <p:spPr>
          <a:xfrm>
            <a:off x="6798831" y="5553724"/>
            <a:ext cx="4821375" cy="738664"/>
          </a:xfrm>
          <a:prstGeom prst="rect">
            <a:avLst/>
          </a:prstGeom>
        </p:spPr>
        <p:txBody>
          <a:bodyPr wrap="square">
            <a:spAutoFit/>
          </a:bodyPr>
          <a:lstStyle/>
          <a:p>
            <a:pPr algn="ctr"/>
            <a:r>
              <a:rPr lang="en-US" sz="1400" b="1" dirty="0"/>
              <a:t>M.</a:t>
            </a:r>
            <a:r>
              <a:rPr lang="ru-RU" sz="1400" b="1" dirty="0"/>
              <a:t>А. </a:t>
            </a:r>
            <a:r>
              <a:rPr lang="en-US" sz="1400" b="1" dirty="0" err="1"/>
              <a:t>Zakharov</a:t>
            </a:r>
            <a:r>
              <a:rPr lang="en-US" sz="1400" b="1" dirty="0"/>
              <a:t>, A.I. Frank, G.V. </a:t>
            </a:r>
            <a:r>
              <a:rPr lang="en-US" sz="1400" b="1" dirty="0" err="1"/>
              <a:t>Kulin</a:t>
            </a:r>
            <a:r>
              <a:rPr lang="en-US" sz="1400" b="1" dirty="0"/>
              <a:t>, S.V. </a:t>
            </a:r>
            <a:r>
              <a:rPr lang="en-US" sz="1400" b="1" dirty="0" err="1"/>
              <a:t>Goryunov</a:t>
            </a:r>
            <a:r>
              <a:rPr lang="en-US" sz="1400" b="1" dirty="0"/>
              <a:t>. </a:t>
            </a:r>
            <a:r>
              <a:rPr lang="en-US" sz="1400" b="1" i="1" dirty="0">
                <a:solidFill>
                  <a:srgbClr val="000000"/>
                </a:solidFill>
                <a:latin typeface="Calibri" panose="020F0502020204030204" pitchFamily="34" charset="0"/>
              </a:rPr>
              <a:t>Journal of Surface </a:t>
            </a:r>
            <a:r>
              <a:rPr lang="en-US" sz="1400" b="1" i="1" dirty="0" smtClean="0">
                <a:solidFill>
                  <a:srgbClr val="000000"/>
                </a:solidFill>
                <a:latin typeface="Calibri" panose="020F0502020204030204" pitchFamily="34" charset="0"/>
              </a:rPr>
              <a:t>Investigation</a:t>
            </a:r>
            <a:r>
              <a:rPr lang="ru-RU" sz="1400" b="1" i="1" dirty="0" smtClean="0">
                <a:solidFill>
                  <a:srgbClr val="000000"/>
                </a:solidFill>
                <a:latin typeface="Calibri" panose="020F0502020204030204" pitchFamily="34" charset="0"/>
              </a:rPr>
              <a:t>. </a:t>
            </a:r>
            <a:r>
              <a:rPr lang="en-US" sz="1400" b="1" i="1" dirty="0" smtClean="0">
                <a:solidFill>
                  <a:srgbClr val="000000"/>
                </a:solidFill>
                <a:latin typeface="Calibri" panose="020F0502020204030204" pitchFamily="34" charset="0"/>
              </a:rPr>
              <a:t>X-Ray</a:t>
            </a:r>
            <a:r>
              <a:rPr lang="en-US" sz="1400" b="1" i="1" dirty="0">
                <a:solidFill>
                  <a:srgbClr val="000000"/>
                </a:solidFill>
                <a:latin typeface="Calibri" panose="020F0502020204030204" pitchFamily="34" charset="0"/>
              </a:rPr>
              <a:t>, Synchrotron and Neutron Techniques</a:t>
            </a:r>
            <a:r>
              <a:rPr lang="ru-RU" sz="1400" b="1" i="1" dirty="0">
                <a:solidFill>
                  <a:srgbClr val="000000"/>
                </a:solidFill>
                <a:latin typeface="Calibri" panose="020F0502020204030204" pitchFamily="34" charset="0"/>
              </a:rPr>
              <a:t>. </a:t>
            </a:r>
            <a:r>
              <a:rPr lang="ru-RU" sz="1400" b="1" i="1" dirty="0" smtClean="0">
                <a:solidFill>
                  <a:srgbClr val="000000"/>
                </a:solidFill>
                <a:latin typeface="Calibri" panose="020F0502020204030204" pitchFamily="34" charset="0"/>
              </a:rPr>
              <a:t>2020</a:t>
            </a:r>
            <a:endParaRPr lang="ru-RU" sz="1400" dirty="0">
              <a:solidFill>
                <a:srgbClr val="0000FF"/>
              </a:solidFill>
              <a:latin typeface="Calibri" panose="020F0502020204030204" pitchFamily="34" charset="0"/>
              <a:cs typeface="Calibri" panose="020F0502020204030204" pitchFamily="34" charset="0"/>
            </a:endParaRPr>
          </a:p>
        </p:txBody>
      </p:sp>
      <p:pic>
        <p:nvPicPr>
          <p:cNvPr id="8" name="Рисунок 7" descr="Изображение выглядит как часы&#10;&#10;Автоматически созданное описание">
            <a:extLst>
              <a:ext uri="{FF2B5EF4-FFF2-40B4-BE49-F238E27FC236}">
                <a16:creationId xmlns:a16="http://schemas.microsoft.com/office/drawing/2014/main" id="{A8CAA3A5-F5DB-4899-AA34-82864983B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323" y="1182979"/>
            <a:ext cx="4045420" cy="1572425"/>
          </a:xfrm>
          <a:prstGeom prst="rect">
            <a:avLst/>
          </a:prstGeom>
          <a:ln w="28575">
            <a:solidFill>
              <a:srgbClr val="CC0000"/>
            </a:solidFill>
          </a:ln>
        </p:spPr>
      </p:pic>
      <p:sp>
        <p:nvSpPr>
          <p:cNvPr id="9" name="Прямоугольник 8">
            <a:extLst>
              <a:ext uri="{FF2B5EF4-FFF2-40B4-BE49-F238E27FC236}">
                <a16:creationId xmlns:a16="http://schemas.microsoft.com/office/drawing/2014/main" id="{5451E5D5-0DF6-4E81-9D93-EC782B648991}"/>
              </a:ext>
            </a:extLst>
          </p:cNvPr>
          <p:cNvSpPr/>
          <p:nvPr/>
        </p:nvSpPr>
        <p:spPr>
          <a:xfrm>
            <a:off x="845006" y="3551668"/>
            <a:ext cx="2678787" cy="307738"/>
          </a:xfrm>
          <a:prstGeom prst="rect">
            <a:avLst/>
          </a:prstGeom>
        </p:spPr>
        <p:txBody>
          <a:bodyPr wrap="square" lIns="91403" tIns="45701" rIns="91403" bIns="45701">
            <a:spAutoFit/>
          </a:bodyPr>
          <a:lstStyle/>
          <a:p>
            <a:pPr algn="ctr">
              <a:defRPr/>
            </a:pPr>
            <a:r>
              <a:rPr lang="en-US" sz="1400" b="1" i="1" dirty="0">
                <a:solidFill>
                  <a:srgbClr val="C00000"/>
                </a:solidFill>
              </a:rPr>
              <a:t>Wave packet transformation </a:t>
            </a:r>
            <a:endParaRPr lang="ru-RU" sz="1400" i="1" dirty="0">
              <a:solidFill>
                <a:srgbClr val="C00000"/>
              </a:solidFill>
            </a:endParaRPr>
          </a:p>
        </p:txBody>
      </p:sp>
      <p:grpSp>
        <p:nvGrpSpPr>
          <p:cNvPr id="10" name="Группа 9">
            <a:extLst>
              <a:ext uri="{FF2B5EF4-FFF2-40B4-BE49-F238E27FC236}">
                <a16:creationId xmlns:a16="http://schemas.microsoft.com/office/drawing/2014/main" id="{8A4F2C66-33C6-4500-A571-E2164EAFF9E1}"/>
              </a:ext>
            </a:extLst>
          </p:cNvPr>
          <p:cNvGrpSpPr/>
          <p:nvPr/>
        </p:nvGrpSpPr>
        <p:grpSpPr>
          <a:xfrm>
            <a:off x="3753370" y="3617946"/>
            <a:ext cx="3386883" cy="2126054"/>
            <a:chOff x="3793712" y="3123738"/>
            <a:chExt cx="4140833" cy="2565507"/>
          </a:xfrm>
        </p:grpSpPr>
        <p:sp>
          <p:nvSpPr>
            <p:cNvPr id="11" name="Прямоугольник 10">
              <a:extLst>
                <a:ext uri="{FF2B5EF4-FFF2-40B4-BE49-F238E27FC236}">
                  <a16:creationId xmlns:a16="http://schemas.microsoft.com/office/drawing/2014/main" id="{03ED77CE-BFC9-417F-A7A6-98340C7374DF}"/>
                </a:ext>
              </a:extLst>
            </p:cNvPr>
            <p:cNvSpPr/>
            <p:nvPr/>
          </p:nvSpPr>
          <p:spPr>
            <a:xfrm>
              <a:off x="3793712" y="3123738"/>
              <a:ext cx="4140833" cy="371347"/>
            </a:xfrm>
            <a:prstGeom prst="rect">
              <a:avLst/>
            </a:prstGeom>
          </p:spPr>
          <p:txBody>
            <a:bodyPr wrap="square" lIns="91403" tIns="45701" rIns="91403" bIns="45701">
              <a:spAutoFit/>
            </a:bodyPr>
            <a:lstStyle/>
            <a:p>
              <a:pPr algn="ctr">
                <a:defRPr/>
              </a:pPr>
              <a:r>
                <a:rPr lang="en-US" sz="1400" b="1" i="1" dirty="0">
                  <a:solidFill>
                    <a:srgbClr val="C00000"/>
                  </a:solidFill>
                </a:rPr>
                <a:t>Energy spectrum of the transmitted state</a:t>
              </a:r>
              <a:endParaRPr lang="ru-RU" sz="1400" i="1" dirty="0">
                <a:solidFill>
                  <a:srgbClr val="C00000"/>
                </a:solidFill>
              </a:endParaRPr>
            </a:p>
          </p:txBody>
        </p:sp>
        <p:grpSp>
          <p:nvGrpSpPr>
            <p:cNvPr id="12" name="Группа 11">
              <a:extLst>
                <a:ext uri="{FF2B5EF4-FFF2-40B4-BE49-F238E27FC236}">
                  <a16:creationId xmlns:a16="http://schemas.microsoft.com/office/drawing/2014/main" id="{DA296E32-B1B6-4E68-9FE3-3DF42706F7E9}"/>
                </a:ext>
              </a:extLst>
            </p:cNvPr>
            <p:cNvGrpSpPr/>
            <p:nvPr/>
          </p:nvGrpSpPr>
          <p:grpSpPr>
            <a:xfrm>
              <a:off x="4107356" y="3494010"/>
              <a:ext cx="3135021" cy="2195235"/>
              <a:chOff x="4991690" y="3482942"/>
              <a:chExt cx="3831822" cy="2731916"/>
            </a:xfrm>
          </p:grpSpPr>
          <p:pic>
            <p:nvPicPr>
              <p:cNvPr id="13" name="Picture 42" descr="C:\Users\User\Desktop\Иллюстрации к статье\Иллюстрации к статье\Zakharov_4.4_Poverkhnost.JPG">
                <a:extLst>
                  <a:ext uri="{FF2B5EF4-FFF2-40B4-BE49-F238E27FC236}">
                    <a16:creationId xmlns:a16="http://schemas.microsoft.com/office/drawing/2014/main" id="{F0F3EA05-41A8-42B2-BA56-72AE39A5459F}"/>
                  </a:ext>
                </a:extLst>
              </p:cNvPr>
              <p:cNvPicPr>
                <a:picLocks noChangeAspect="1" noChangeArrowheads="1"/>
              </p:cNvPicPr>
              <p:nvPr/>
            </p:nvPicPr>
            <p:blipFill>
              <a:blip r:embed="rId4" cstate="print"/>
              <a:srcRect/>
              <a:stretch>
                <a:fillRect/>
              </a:stretch>
            </p:blipFill>
            <p:spPr bwMode="auto">
              <a:xfrm>
                <a:off x="4991690" y="3482942"/>
                <a:ext cx="3831822" cy="2731916"/>
              </a:xfrm>
              <a:prstGeom prst="rect">
                <a:avLst/>
              </a:prstGeom>
              <a:noFill/>
              <a:ln>
                <a:solidFill>
                  <a:schemeClr val="tx1"/>
                </a:solidFill>
              </a:ln>
            </p:spPr>
          </p:pic>
          <p:cxnSp>
            <p:nvCxnSpPr>
              <p:cNvPr id="14" name="Прямая со стрелкой 13">
                <a:extLst>
                  <a:ext uri="{FF2B5EF4-FFF2-40B4-BE49-F238E27FC236}">
                    <a16:creationId xmlns:a16="http://schemas.microsoft.com/office/drawing/2014/main" id="{BAB0E131-3266-4D88-AEE2-BF734FF152A3}"/>
                  </a:ext>
                </a:extLst>
              </p:cNvPr>
              <p:cNvCxnSpPr/>
              <p:nvPr/>
            </p:nvCxnSpPr>
            <p:spPr>
              <a:xfrm>
                <a:off x="6968672" y="4935689"/>
                <a:ext cx="369238" cy="290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15" name="Object 9">
                <a:extLst>
                  <a:ext uri="{FF2B5EF4-FFF2-40B4-BE49-F238E27FC236}">
                    <a16:creationId xmlns:a16="http://schemas.microsoft.com/office/drawing/2014/main" id="{9B1F46DE-D97B-451C-BA53-C29E08F447DB}"/>
                  </a:ext>
                </a:extLst>
              </p:cNvPr>
              <p:cNvGraphicFramePr>
                <a:graphicFrameLocks noChangeAspect="1"/>
              </p:cNvGraphicFramePr>
              <p:nvPr>
                <p:extLst/>
              </p:nvPr>
            </p:nvGraphicFramePr>
            <p:xfrm>
              <a:off x="6968672" y="4432589"/>
              <a:ext cx="857257" cy="245038"/>
            </p:xfrm>
            <a:graphic>
              <a:graphicData uri="http://schemas.openxmlformats.org/presentationml/2006/ole">
                <mc:AlternateContent xmlns:mc="http://schemas.openxmlformats.org/markup-compatibility/2006">
                  <mc:Choice xmlns:v="urn:schemas-microsoft-com:vml" Requires="v">
                    <p:oleObj spid="_x0000_s76811" name="Equation" r:id="rId5" imgW="13106400" imgH="3657600" progId="Equation.DSMT4">
                      <p:embed/>
                    </p:oleObj>
                  </mc:Choice>
                  <mc:Fallback>
                    <p:oleObj name="Equation" r:id="rId5" imgW="13106400" imgH="3657600" progId="Equation.DSMT4">
                      <p:embed/>
                      <p:pic>
                        <p:nvPicPr>
                          <p:cNvPr id="22" name="Object 9">
                            <a:extLst>
                              <a:ext uri="{FF2B5EF4-FFF2-40B4-BE49-F238E27FC236}">
                                <a16:creationId xmlns:a16="http://schemas.microsoft.com/office/drawing/2014/main" id="{9B1F46DE-D97B-451C-BA53-C29E08F447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8672" y="4432589"/>
                            <a:ext cx="857257" cy="24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pic>
        <p:nvPicPr>
          <p:cNvPr id="16" name="Рисунок 15">
            <a:extLst>
              <a:ext uri="{FF2B5EF4-FFF2-40B4-BE49-F238E27FC236}">
                <a16:creationId xmlns:a16="http://schemas.microsoft.com/office/drawing/2014/main" id="{7C9E4154-912A-43F8-A76A-AE8801E762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386" y="3891387"/>
            <a:ext cx="2437548" cy="1852642"/>
          </a:xfrm>
          <a:prstGeom prst="rect">
            <a:avLst/>
          </a:prstGeom>
        </p:spPr>
      </p:pic>
      <p:pic>
        <p:nvPicPr>
          <p:cNvPr id="17" name="Рисунок 16">
            <a:extLst>
              <a:ext uri="{FF2B5EF4-FFF2-40B4-BE49-F238E27FC236}">
                <a16:creationId xmlns:a16="http://schemas.microsoft.com/office/drawing/2014/main" id="{9B34D5BF-6C11-4DFE-971B-E15E19C41B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2111" y="1768396"/>
            <a:ext cx="4638095" cy="3167598"/>
          </a:xfrm>
          <a:prstGeom prst="rect">
            <a:avLst/>
          </a:prstGeom>
        </p:spPr>
      </p:pic>
      <p:sp>
        <p:nvSpPr>
          <p:cNvPr id="18" name="Прямоугольник 17">
            <a:extLst>
              <a:ext uri="{FF2B5EF4-FFF2-40B4-BE49-F238E27FC236}">
                <a16:creationId xmlns:a16="http://schemas.microsoft.com/office/drawing/2014/main" id="{F60FEF58-D7D3-46BB-A4F1-D55CAA73B141}"/>
              </a:ext>
            </a:extLst>
          </p:cNvPr>
          <p:cNvSpPr/>
          <p:nvPr/>
        </p:nvSpPr>
        <p:spPr>
          <a:xfrm>
            <a:off x="7062916" y="4929116"/>
            <a:ext cx="4605548" cy="646331"/>
          </a:xfrm>
          <a:prstGeom prst="rect">
            <a:avLst/>
          </a:prstGeom>
        </p:spPr>
        <p:txBody>
          <a:bodyPr wrap="square">
            <a:spAutoFit/>
          </a:bodyPr>
          <a:lstStyle/>
          <a:p>
            <a:pPr algn="ctr"/>
            <a:r>
              <a:rPr lang="en-US" b="1" i="1" dirty="0">
                <a:solidFill>
                  <a:srgbClr val="C00000"/>
                </a:solidFill>
              </a:rPr>
              <a:t>Time modulation of the transmitted wave at high oscillation frequency</a:t>
            </a:r>
            <a:endParaRPr lang="ru-RU" dirty="0"/>
          </a:p>
        </p:txBody>
      </p:sp>
      <p:sp>
        <p:nvSpPr>
          <p:cNvPr id="19" name="TextBox 18">
            <a:extLst>
              <a:ext uri="{FF2B5EF4-FFF2-40B4-BE49-F238E27FC236}">
                <a16:creationId xmlns:a16="http://schemas.microsoft.com/office/drawing/2014/main" id="{2BD12B98-13EA-4270-8E91-655EAFB14318}"/>
              </a:ext>
            </a:extLst>
          </p:cNvPr>
          <p:cNvSpPr txBox="1"/>
          <p:nvPr/>
        </p:nvSpPr>
        <p:spPr>
          <a:xfrm>
            <a:off x="7753720" y="1008724"/>
            <a:ext cx="3866486" cy="646331"/>
          </a:xfrm>
          <a:prstGeom prst="rect">
            <a:avLst/>
          </a:prstGeom>
          <a:noFill/>
        </p:spPr>
        <p:txBody>
          <a:bodyPr wrap="square" rtlCol="0">
            <a:spAutoFit/>
          </a:bodyPr>
          <a:lstStyle/>
          <a:p>
            <a:r>
              <a:rPr lang="en-US" b="1" dirty="0"/>
              <a:t>Comparison of different types of calculations</a:t>
            </a:r>
            <a:endParaRPr lang="ru-RU" b="1" dirty="0"/>
          </a:p>
        </p:txBody>
      </p:sp>
      <p:sp>
        <p:nvSpPr>
          <p:cNvPr id="20" name="Номер слайда 19"/>
          <p:cNvSpPr>
            <a:spLocks noGrp="1"/>
          </p:cNvSpPr>
          <p:nvPr>
            <p:ph type="sldNum" sz="quarter" idx="12"/>
          </p:nvPr>
        </p:nvSpPr>
        <p:spPr/>
        <p:txBody>
          <a:bodyPr/>
          <a:lstStyle/>
          <a:p>
            <a:fld id="{1DE01969-94A4-40D7-99FB-CC04F57F5503}" type="slidenum">
              <a:rPr lang="ru-RU" smtClean="0"/>
              <a:pPr/>
              <a:t>98</a:t>
            </a:fld>
            <a:endParaRPr lang="ru-RU" dirty="0"/>
          </a:p>
        </p:txBody>
      </p:sp>
    </p:spTree>
    <p:extLst>
      <p:ext uri="{BB962C8B-B14F-4D97-AF65-F5344CB8AC3E}">
        <p14:creationId xmlns:p14="http://schemas.microsoft.com/office/powerpoint/2010/main" val="152859155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smtClean="0"/>
              <a:t>The gravity attractor</a:t>
            </a:r>
            <a:endParaRPr lang="ru-RU" dirty="0"/>
          </a:p>
        </p:txBody>
      </p:sp>
      <p:sp>
        <p:nvSpPr>
          <p:cNvPr id="4" name="Дата 3"/>
          <p:cNvSpPr>
            <a:spLocks noGrp="1"/>
          </p:cNvSpPr>
          <p:nvPr>
            <p:ph type="dt" sz="half" idx="10"/>
          </p:nvPr>
        </p:nvSpPr>
        <p:spPr/>
        <p:txBody>
          <a:bodyPr/>
          <a:lstStyle/>
          <a:p>
            <a:r>
              <a:rPr lang="ru-RU" smtClean="0"/>
              <a:t>14.06.2023</a:t>
            </a:r>
            <a:endParaRPr lang="ru-RU" sz="1400" dirty="0"/>
          </a:p>
        </p:txBody>
      </p:sp>
      <p:sp>
        <p:nvSpPr>
          <p:cNvPr id="5" name="Нижний колонтитул 4"/>
          <p:cNvSpPr>
            <a:spLocks noGrp="1"/>
          </p:cNvSpPr>
          <p:nvPr>
            <p:ph type="ftr" sz="quarter" idx="11"/>
          </p:nvPr>
        </p:nvSpPr>
        <p:spPr/>
        <p:txBody>
          <a:bodyPr/>
          <a:lstStyle/>
          <a:p>
            <a:r>
              <a:rPr lang="ru-RU" smtClean="0"/>
              <a:t>Семинар ОМУС в Доме ученых ОИЯИ, Незванов А.Ю.</a:t>
            </a:r>
            <a:endParaRPr lang="ru-RU" dirty="0"/>
          </a:p>
        </p:txBody>
      </p:sp>
      <p:pic>
        <p:nvPicPr>
          <p:cNvPr id="7" name="Picture 3" descr="Plonka-Spehr_Page_21"/>
          <p:cNvPicPr>
            <a:picLocks noChangeAspect="1" noChangeArrowheads="1"/>
          </p:cNvPicPr>
          <p:nvPr/>
        </p:nvPicPr>
        <p:blipFill rotWithShape="1">
          <a:blip r:embed="rId2" cstate="print"/>
          <a:srcRect l="5311" t="16308" r="11406" b="13685"/>
          <a:stretch/>
        </p:blipFill>
        <p:spPr bwMode="auto">
          <a:xfrm>
            <a:off x="838199" y="1004478"/>
            <a:ext cx="7615451" cy="4782173"/>
          </a:xfrm>
          <a:prstGeom prst="rect">
            <a:avLst/>
          </a:prstGeom>
          <a:noFill/>
          <a:ln w="9525">
            <a:noFill/>
            <a:miter lim="800000"/>
            <a:headEnd/>
            <a:tailEnd/>
          </a:ln>
        </p:spPr>
      </p:pic>
      <p:pic>
        <p:nvPicPr>
          <p:cNvPr id="8" name="Picture 3" descr="Plonka-Spehr_Page_21"/>
          <p:cNvPicPr>
            <a:picLocks noChangeAspect="1" noChangeArrowheads="1"/>
          </p:cNvPicPr>
          <p:nvPr/>
        </p:nvPicPr>
        <p:blipFill rotWithShape="1">
          <a:blip r:embed="rId2" cstate="print"/>
          <a:srcRect l="32090" t="85514" r="26717" b="2698"/>
          <a:stretch/>
        </p:blipFill>
        <p:spPr bwMode="auto">
          <a:xfrm>
            <a:off x="8124209" y="4394579"/>
            <a:ext cx="3766782" cy="805219"/>
          </a:xfrm>
          <a:prstGeom prst="rect">
            <a:avLst/>
          </a:prstGeom>
          <a:noFill/>
          <a:ln w="9525">
            <a:noFill/>
            <a:miter lim="800000"/>
            <a:headEnd/>
            <a:tailEnd/>
          </a:ln>
        </p:spPr>
      </p:pic>
      <p:sp>
        <p:nvSpPr>
          <p:cNvPr id="9" name="Номер слайда 8"/>
          <p:cNvSpPr>
            <a:spLocks noGrp="1"/>
          </p:cNvSpPr>
          <p:nvPr>
            <p:ph type="sldNum" sz="quarter" idx="12"/>
          </p:nvPr>
        </p:nvSpPr>
        <p:spPr/>
        <p:txBody>
          <a:bodyPr/>
          <a:lstStyle/>
          <a:p>
            <a:fld id="{1DE01969-94A4-40D7-99FB-CC04F57F5503}" type="slidenum">
              <a:rPr lang="ru-RU" smtClean="0"/>
              <a:pPr/>
              <a:t>99</a:t>
            </a:fld>
            <a:endParaRPr lang="ru-RU" dirty="0"/>
          </a:p>
        </p:txBody>
      </p:sp>
    </p:spTree>
    <p:extLst>
      <p:ext uri="{BB962C8B-B14F-4D97-AF65-F5344CB8AC3E}">
        <p14:creationId xmlns:p14="http://schemas.microsoft.com/office/powerpoint/2010/main" val="422734707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34993</TotalTime>
  <Words>5345</Words>
  <Application>Microsoft Office PowerPoint</Application>
  <PresentationFormat>Широкоэкранный</PresentationFormat>
  <Paragraphs>1116</Paragraphs>
  <Slides>101</Slides>
  <Notes>2</Notes>
  <HiddenSlides>0</HiddenSlides>
  <MMClips>0</MMClips>
  <ScaleCrop>false</ScaleCrop>
  <HeadingPairs>
    <vt:vector size="8" baseType="variant">
      <vt:variant>
        <vt:lpstr>Использованные шрифты</vt:lpstr>
      </vt:variant>
      <vt:variant>
        <vt:i4>31</vt:i4>
      </vt:variant>
      <vt:variant>
        <vt:lpstr>Тема</vt:lpstr>
      </vt:variant>
      <vt:variant>
        <vt:i4>1</vt:i4>
      </vt:variant>
      <vt:variant>
        <vt:lpstr>Внедренные серверы OLE</vt:lpstr>
      </vt:variant>
      <vt:variant>
        <vt:i4>9</vt:i4>
      </vt:variant>
      <vt:variant>
        <vt:lpstr>Заголовки слайдов</vt:lpstr>
      </vt:variant>
      <vt:variant>
        <vt:i4>101</vt:i4>
      </vt:variant>
    </vt:vector>
  </HeadingPairs>
  <TitlesOfParts>
    <vt:vector size="142" baseType="lpstr">
      <vt:lpstr>Malgun Gothic</vt:lpstr>
      <vt:lpstr>Malgun Gothic</vt:lpstr>
      <vt:lpstr>Arial</vt:lpstr>
      <vt:lpstr>Arial Black</vt:lpstr>
      <vt:lpstr>Arial Narrow</vt:lpstr>
      <vt:lpstr>Arial Unicode MS</vt:lpstr>
      <vt:lpstr>Bahij Palatino Sans Arabic</vt:lpstr>
      <vt:lpstr>Calibri</vt:lpstr>
      <vt:lpstr>Cambria Math</vt:lpstr>
      <vt:lpstr>Candara</vt:lpstr>
      <vt:lpstr>Century Gothic</vt:lpstr>
      <vt:lpstr>cmr5</vt:lpstr>
      <vt:lpstr>cmr7</vt:lpstr>
      <vt:lpstr>Comic Sans MS</vt:lpstr>
      <vt:lpstr>dcb10</vt:lpstr>
      <vt:lpstr>dcr10</vt:lpstr>
      <vt:lpstr>굴림</vt:lpstr>
      <vt:lpstr>Helvetica Neue</vt:lpstr>
      <vt:lpstr>Lucida Fax</vt:lpstr>
      <vt:lpstr>Lucida Sans</vt:lpstr>
      <vt:lpstr>MathJax_Math</vt:lpstr>
      <vt:lpstr>Palatino Linotype</vt:lpstr>
      <vt:lpstr>Roboto</vt:lpstr>
      <vt:lpstr>Symbol</vt:lpstr>
      <vt:lpstr>Tahoma</vt:lpstr>
      <vt:lpstr>Times</vt:lpstr>
      <vt:lpstr>Times New Roman</vt:lpstr>
      <vt:lpstr>Titillium</vt:lpstr>
      <vt:lpstr>Trebuchet MS</vt:lpstr>
      <vt:lpstr>Verdana</vt:lpstr>
      <vt:lpstr>Wingdings</vt:lpstr>
      <vt:lpstr>Тема Office</vt:lpstr>
      <vt:lpstr>Equation</vt:lpstr>
      <vt:lpstr>Origin Graph</vt:lpstr>
      <vt:lpstr>Graph</vt:lpstr>
      <vt:lpstr>Формула</vt:lpstr>
      <vt:lpstr>MathType 6.0 Equation</vt:lpstr>
      <vt:lpstr>Microsoft Word Picture</vt:lpstr>
      <vt:lpstr>Точечный рисунок</vt:lpstr>
      <vt:lpstr>Image</vt:lpstr>
      <vt:lpstr>Slide</vt:lpstr>
      <vt:lpstr>Консервы из нейтронов и другие рецепты при холодных температурах</vt:lpstr>
      <vt:lpstr>Содержание</vt:lpstr>
      <vt:lpstr>Основные характеристики нейтрона</vt:lpstr>
      <vt:lpstr>Источники нейтронов</vt:lpstr>
      <vt:lpstr>Ядерное деление</vt:lpstr>
      <vt:lpstr>Spallation/расщепления/распадные источники нейтронов</vt:lpstr>
      <vt:lpstr>Spallation/расщепления/распадные источники нейтронов</vt:lpstr>
      <vt:lpstr>Spallation/расщепления/распадные источники нейтронов</vt:lpstr>
      <vt:lpstr>Классификация нейтронов</vt:lpstr>
      <vt:lpstr>Классификация нейтронов</vt:lpstr>
      <vt:lpstr>Медленные нейтроны</vt:lpstr>
      <vt:lpstr>Термализация нейтронов</vt:lpstr>
      <vt:lpstr>Сравнение различных спектров (20 MW, FRM II)</vt:lpstr>
      <vt:lpstr>Применение холодных нейтронов</vt:lpstr>
      <vt:lpstr>Ультра- и очень холодные нейтроны (УХН / ОХН)</vt:lpstr>
      <vt:lpstr>Предыстория УХН</vt:lpstr>
      <vt:lpstr>Квазипотенциал Ферми</vt:lpstr>
      <vt:lpstr>Очень холодные нейтроны (ОХН)</vt:lpstr>
      <vt:lpstr>Негомогенный материал для отражения ОХН</vt:lpstr>
      <vt:lpstr>Квазизеркальное отражение холодных нейтронов (ХН)</vt:lpstr>
      <vt:lpstr>Квазизеркальное отражение холодных нейтронов (ХН)</vt:lpstr>
      <vt:lpstr>Квазизеркальное отражение холодных нейтронов (ХН)</vt:lpstr>
      <vt:lpstr>Отражатели ОХН</vt:lpstr>
      <vt:lpstr>Первые эксперименты (~2005 г.)</vt:lpstr>
      <vt:lpstr>Первые эксперименты (~2005 г.)</vt:lpstr>
      <vt:lpstr>Первые эксперименты (~2005 г.)</vt:lpstr>
      <vt:lpstr>Первые эксперименты (~2005 г.)</vt:lpstr>
      <vt:lpstr>Хранение ОХН в ловушке со стенками из наноалмазов</vt:lpstr>
      <vt:lpstr>Хранение ОХН в ловушке со стенками из наноалмазов</vt:lpstr>
      <vt:lpstr>Хранение ОХН в ловушке со стенками из наноалмазов</vt:lpstr>
      <vt:lpstr>Презентация PowerPoint</vt:lpstr>
      <vt:lpstr>Experimental Results</vt:lpstr>
      <vt:lpstr>Применения ОХН</vt:lpstr>
      <vt:lpstr>Источник ОХН/УХН в Институте Лауэ-Ланжевена</vt:lpstr>
      <vt:lpstr>Применение ОХН в ESS</vt:lpstr>
      <vt:lpstr>Применение ОХН в ESS</vt:lpstr>
      <vt:lpstr>Применение ОХН в ESS</vt:lpstr>
      <vt:lpstr>Condensed Matter Science</vt:lpstr>
      <vt:lpstr>Fundamental Physics</vt:lpstr>
      <vt:lpstr>Характерные параметры УХН</vt:lpstr>
      <vt:lpstr>Потенциал взаимодействия медленных нейтронов</vt:lpstr>
      <vt:lpstr>УХН могут храниться в ловушках!</vt:lpstr>
      <vt:lpstr>Первое наблюдение УХН (1969)</vt:lpstr>
      <vt:lpstr>Независимое наблюдение УХН</vt:lpstr>
      <vt:lpstr>Использование УХН</vt:lpstr>
      <vt:lpstr>Конвертеры УХН</vt:lpstr>
      <vt:lpstr>Получение УХН на импульсном источнике</vt:lpstr>
      <vt:lpstr>Источник УХН на импульсном источнике</vt:lpstr>
      <vt:lpstr>Источник УХН на импульсном источнике</vt:lpstr>
      <vt:lpstr>Динамические конвертере УХН</vt:lpstr>
      <vt:lpstr>Источники УХН</vt:lpstr>
      <vt:lpstr>Источник ОХН/УХН Института Лауэ–Ланжевена</vt:lpstr>
      <vt:lpstr>Получение УХН отражением ОХН от зеркал</vt:lpstr>
      <vt:lpstr>Распространение УХН по трубкам из ПВХ с высокой степенью зеркального отражения</vt:lpstr>
      <vt:lpstr>Распад нейтрона</vt:lpstr>
      <vt:lpstr>“Applications” of neutron decay in physics</vt:lpstr>
      <vt:lpstr>Importance of Neutron Decay Parameters</vt:lpstr>
      <vt:lpstr>e- CKM Unitarity (Cabibbo–Kobayashi–Maskawa matrix) </vt:lpstr>
      <vt:lpstr>Новое среднемировое значение времени жизни нейтрона подтверждает справедливость СМ</vt:lpstr>
      <vt:lpstr>Типы измерений времени жизни нейтрона</vt:lpstr>
      <vt:lpstr>Космические измерения времени жизни</vt:lpstr>
      <vt:lpstr>Источники потерь УХН и погрешностей</vt:lpstr>
      <vt:lpstr>Neutron lifetime measurements with a large gravitational trap (Serebrov et al., 2018)</vt:lpstr>
      <vt:lpstr>Extrapolation interval to get free neutron lifetime is still about 20 s (Serebrov et al., 2018)</vt:lpstr>
      <vt:lpstr>UCN storage time extrapolations have uncertainty</vt:lpstr>
      <vt:lpstr>Neutron lifetime measurements using superfluid Helium-4</vt:lpstr>
      <vt:lpstr>Магнитная ловушка UCNτ (Los Alamos National Laboratory)</vt:lpstr>
      <vt:lpstr>Аномалия времени жизни нейтрона</vt:lpstr>
      <vt:lpstr>Проблема аномальных потерь УХН при хранении</vt:lpstr>
      <vt:lpstr>Подтверждение «не сохранения материи»?</vt:lpstr>
      <vt:lpstr>Обнаружение малого нагрева</vt:lpstr>
      <vt:lpstr>VUCN – Vaporizing Ultra Cold Neutrons</vt:lpstr>
      <vt:lpstr>Исследования ВУХН</vt:lpstr>
      <vt:lpstr>Исследования ВУХН</vt:lpstr>
      <vt:lpstr>Большой Гравитационный Спектрометр</vt:lpstr>
      <vt:lpstr>Большой Гравитационный Спектрометр</vt:lpstr>
      <vt:lpstr>Большой Гравитационный Спектрометр</vt:lpstr>
      <vt:lpstr>Большой Гравитационный Спектрометр</vt:lpstr>
      <vt:lpstr>Большой Гравитационный Спектрометр</vt:lpstr>
      <vt:lpstr>Большой Гравитационный Спектрометр</vt:lpstr>
      <vt:lpstr>Большой Гравитационный Спектрометр</vt:lpstr>
      <vt:lpstr>Большой Гравитационный Спектрометр</vt:lpstr>
      <vt:lpstr>Большой Гравитационный Спектрометр</vt:lpstr>
      <vt:lpstr>Спектрометр в собранном виде</vt:lpstr>
      <vt:lpstr>Большой Гравитационный Спектрометр</vt:lpstr>
      <vt:lpstr>Большой Гравитационный Спектрометр</vt:lpstr>
      <vt:lpstr>Временная диаграмма измерений</vt:lpstr>
      <vt:lpstr>Основные результаты для твердых поверхностей</vt:lpstr>
      <vt:lpstr>Спектры нагретых нейтронов</vt:lpstr>
      <vt:lpstr>Малый нагрев УХН: выводы</vt:lpstr>
      <vt:lpstr>Волновые свойства УХН</vt:lpstr>
      <vt:lpstr>Квантовые уровни в гравитационном поле Земли</vt:lpstr>
      <vt:lpstr>Прогресс в поиске электрического дипольного момента (ЭДМ) нейтрона</vt:lpstr>
      <vt:lpstr>If neutron were the size of the Earth...</vt:lpstr>
      <vt:lpstr>UCN diffraction by a moving grating as a non stationary quantum effect. Neutron focusing in time.</vt:lpstr>
      <vt:lpstr>Rotating grating as a time lens is working!</vt:lpstr>
      <vt:lpstr>Эксперимент по наблюдению нагрева УХН на поверхностных акустических волнах</vt:lpstr>
      <vt:lpstr>Interaction of Ultracold Neutrons with a Neutron Interference Filter Oscillating in Space</vt:lpstr>
      <vt:lpstr>The gravity attractor</vt:lpstr>
      <vt:lpstr>Заключение</vt:lpstr>
      <vt:lpstr>Спасибо за ваше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Development: Some New Challenges for Nuclear Stability</dc:title>
  <dc:creator>Alexander Nezvanov</dc:creator>
  <cp:lastModifiedBy>Dr. Alexander Nezvanov</cp:lastModifiedBy>
  <cp:revision>733</cp:revision>
  <cp:lastPrinted>2019-06-11T07:40:19Z</cp:lastPrinted>
  <dcterms:created xsi:type="dcterms:W3CDTF">2019-05-30T14:37:08Z</dcterms:created>
  <dcterms:modified xsi:type="dcterms:W3CDTF">2023-06-14T12:26:57Z</dcterms:modified>
</cp:coreProperties>
</file>