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1" r:id="rId7"/>
    <p:sldId id="259" r:id="rId8"/>
    <p:sldId id="264" r:id="rId9"/>
    <p:sldId id="269" r:id="rId10"/>
    <p:sldId id="262" r:id="rId11"/>
    <p:sldId id="265" r:id="rId12"/>
    <p:sldId id="263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" y="9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BA2C-6867-4F23-B070-FDF585128023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0D2-A6EA-44DE-A585-598B18DAA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19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BA2C-6867-4F23-B070-FDF585128023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0D2-A6EA-44DE-A585-598B18DAA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84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BA2C-6867-4F23-B070-FDF585128023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0D2-A6EA-44DE-A585-598B18DAA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0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BA2C-6867-4F23-B070-FDF585128023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0D2-A6EA-44DE-A585-598B18DAA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1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BA2C-6867-4F23-B070-FDF585128023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0D2-A6EA-44DE-A585-598B18DAA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BA2C-6867-4F23-B070-FDF585128023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0D2-A6EA-44DE-A585-598B18DAA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7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BA2C-6867-4F23-B070-FDF585128023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0D2-A6EA-44DE-A585-598B18DAA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5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BA2C-6867-4F23-B070-FDF585128023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0D2-A6EA-44DE-A585-598B18DAA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1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BA2C-6867-4F23-B070-FDF585128023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0D2-A6EA-44DE-A585-598B18DAA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BA2C-6867-4F23-B070-FDF585128023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0D2-A6EA-44DE-A585-598B18DAA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3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BA2C-6867-4F23-B070-FDF585128023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0D2-A6EA-44DE-A585-598B18DAA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6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7BA2C-6867-4F23-B070-FDF585128023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90D2-A6EA-44DE-A585-598B18DAA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1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609" y="308344"/>
            <a:ext cx="11366206" cy="2902689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аномального лептона.</a:t>
            </a:r>
            <a:b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эксперимента</a:t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Нуклотроне.</a:t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466" y="3635882"/>
            <a:ext cx="11387469" cy="2212025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В.В.Авдейчиков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Ю.П.Бушуев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В.В.Дунин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Н.К.Жидков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Д.А.Кириллов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Е.С.Кокоулина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Н.В.Костяева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К.С.Легостаева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В.А.Никитин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Н.М.Пискунов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Г.С.Покаташкин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И.М.Ситник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И.П.Юдин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5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53" y="85061"/>
            <a:ext cx="1190846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50-е и 70-е годы с целью поиска нового лептона было выполнено несколько работ в разных лабораториях.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 Д.В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Скобельцин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ряде работ в период 1938 – 1952 гг обсуждал аномалию в рассеянии электронов от радиоактивных источников и предполагал существование тяжёлого электрона с массой 3 -7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Несколько публикаций содержат анализ проникающих ливней космических лучей, где выдвигается гипотеза о наличии частиц с массами 5 -10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ФИАН (Москва)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лептона выполнен на пучке гамма квантов, полученных от электронного синхротрона. Пучок конверсионных электронов (позитронов) формируется магнитным спектрометром и находится в интервале ~100 – 260 МэВ. Методы идентификации: газовая камера Вильсона, многослойный сцинтилляционный телескоп, измерение времени пролёта. Поиск выполнен в диапазоне массы лептона 2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25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частица не найдена. 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искомой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расчётное сечение составляет σ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измеренная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граница сечения σ</a:t>
            </a:r>
            <a:r>
              <a:rPr lang="en-US" sz="28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=0,7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0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4" y="1940377"/>
            <a:ext cx="6006819" cy="49176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530" y="1995922"/>
            <a:ext cx="4901609" cy="46074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673" y="0"/>
            <a:ext cx="8185921" cy="1865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875" y="1263997"/>
            <a:ext cx="2438100" cy="44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911464"/>
            <a:ext cx="3838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Неизвестная нейтральная частица ?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3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814" y="58847"/>
            <a:ext cx="1170644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--  Стэнфорд.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лептона выполнен на пучке гамма квантов, полученных от электронного синхротрона. Пучок конверсионных электронов (позитронов) формируется магнитным спектрометром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300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МэВ/с. Метод идентификации - многослойный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сцинтилляционный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телескоп.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Авторы делают вывод: </a:t>
            </a: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эксперимент исключает существование частиц с массами в интервале 5 – 175</a:t>
            </a:r>
            <a:r>
              <a:rPr lang="ru-RU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400" i="1" u="sng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ru-RU" sz="2400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ru-RU" sz="2400" i="1" u="sng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-- В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Стенфорде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в ИФВЭ (Протвино) выполнен поиск лептона с массой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интервале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r>
              <a:rPr lang="ru-RU" sz="2400" dirty="0" smtClean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- 4,5 ГэВ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 отрицательный.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48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Имеется б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ольшое количество отрицательных результатов поиска нового лептона. Поэтому требует подтверждения результата пропановой камеры на качественно новом уровне – методом электроники.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447" y="202870"/>
            <a:ext cx="111854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эксперимента</a:t>
            </a:r>
            <a:b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Нуклотроне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реализовать проект на базе установки АЛПОМ.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3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53" y="0"/>
            <a:ext cx="9803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61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2" y="86404"/>
            <a:ext cx="11593286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разрешающей способности магнитного спектрометра.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1914" y="893755"/>
            <a:ext cx="5910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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32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3200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2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3200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   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 = 1 рад.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94398" y="2877128"/>
                <a:ext cx="6462090" cy="1080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3600" i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</m:t>
                    </m:r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13,6∙</m:t>
                        </m:r>
                        <m:rad>
                          <m:radPr>
                            <m:degHide m:val="on"/>
                            <m:ctrlPr>
                              <a:rPr lang="ru-RU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0,008</m:t>
                            </m:r>
                          </m:e>
                        </m:rad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  <m:r>
                      <a:rPr lang="ru-RU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=2,1∙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rad</a:t>
                </a:r>
                <a:r>
                  <a:rPr lang="ru-RU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98" y="2877128"/>
                <a:ext cx="6462090" cy="1080937"/>
              </a:xfrm>
              <a:prstGeom prst="rect">
                <a:avLst/>
              </a:prstGeom>
              <a:blipFill rotWithShape="0">
                <a:blip r:embed="rId2"/>
                <a:stretch>
                  <a:fillRect r="-2358" b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0" y="1692577"/>
            <a:ext cx="1159328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 многократного рассеяния частицы с импульсом 50 МэВ/с в дрейфовой камере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28797" y="3052835"/>
            <a:ext cx="3414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3,6×10</a:t>
            </a:r>
            <a:r>
              <a:rPr lang="ru-RU" sz="40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5942" y="3996405"/>
            <a:ext cx="11593286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Разрешающая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способности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сцинтилляционного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BGO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детектора (по литературным данным) при энергии 100 МэВ составляет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27129" y="5637228"/>
            <a:ext cx="3472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T</a:t>
            </a: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3,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×10</a:t>
            </a:r>
            <a:r>
              <a:rPr lang="ru-RU" sz="40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65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55172" y="238597"/>
                <a:ext cx="11244941" cy="5864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 indent="44958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4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Оценка точности определения массы лептона.</a:t>
                </a:r>
                <a:endParaRPr lang="ru-RU" sz="4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Импульс частицы </a:t>
                </a:r>
                <a:r>
                  <a:rPr lang="en-US" sz="3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её кинетическая энергия </a:t>
                </a:r>
                <a:r>
                  <a:rPr lang="en-US" sz="3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связаны известным соотношением:</a:t>
                </a:r>
                <a14:m>
                  <m:oMath xmlns:m="http://schemas.openxmlformats.org/officeDocument/2006/math"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32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ru-RU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 </m:t>
                    </m:r>
                    <m:rad>
                      <m:radPr>
                        <m:degHide m:val="on"/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ru-RU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Дифференцируя 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уравнение, получаем погрешность массы </a:t>
                </a:r>
                <a:r>
                  <a:rPr lang="en-US" sz="3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ru-RU" sz="3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связанную с погрешностями импульса и энергии </a:t>
                </a:r>
                <a:r>
                  <a:rPr lang="en-US" sz="3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dp</a:t>
                </a:r>
                <a:r>
                  <a:rPr lang="ru-RU" sz="3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dT</a:t>
                </a:r>
                <a:r>
                  <a:rPr lang="ru-RU" sz="3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𝑑𝑚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𝑝𝑑𝑝</m:t>
                          </m:r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⨁</m:t>
                          </m:r>
                          <m:d>
                            <m:d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нашем случае </a:t>
                </a:r>
                <a:r>
                  <a:rPr lang="en-US" sz="3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sz="3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3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 </a:t>
                </a:r>
                <a:r>
                  <a:rPr lang="ru-RU" sz="32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100 МэВ </a:t>
                </a:r>
                <a:r>
                  <a:rPr lang="ru-RU" sz="3200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&gt;&gt; </a:t>
                </a:r>
                <a:r>
                  <a:rPr lang="en-US" sz="3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3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поэтому имеем </a:t>
                </a: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3200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f>
                      <m:f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⨁ 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f>
                      <m:f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3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ru-RU" sz="3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ru-RU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ru-RU" sz="3200" dirty="0" smtClean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МэВ</a:t>
                </a:r>
                <a:endParaRPr lang="ru-RU" sz="32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2" y="238597"/>
                <a:ext cx="11244941" cy="5864106"/>
              </a:xfrm>
              <a:prstGeom prst="rect">
                <a:avLst/>
              </a:prstGeom>
              <a:blipFill rotWithShape="0">
                <a:blip r:embed="rId2"/>
                <a:stretch>
                  <a:fillRect l="-1355" t="-1871" r="-3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61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78972" y="295252"/>
                <a:ext cx="11408229" cy="6247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ru-RU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ru-RU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Оценка </a:t>
                </a:r>
                <a:r>
                  <a:rPr lang="ru-RU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времени набора статистики на ускорителе.</a:t>
                </a:r>
                <a:endParaRPr lang="ru-RU" sz="2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7051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Число аномальных лептонов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ee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регистрируемых электронной установкой, вычисляем по формуле: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99160" indent="449580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𝑒𝑒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𝑒𝑒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𝑎𝑙𝑒𝑝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𝑡𝑎𝑟𝑔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𝑛𝑢𝑐𝑙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𝑒𝑒</m:t>
                        </m:r>
                      </m:sub>
                    </m:sSub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𝑒𝑒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Здесь приняты следующие обозначения.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ee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Поток частиц в пучке на мишень электронной установки – искомая величина.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en-US" sz="2400" i="1" baseline="-250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alep</a:t>
                </a:r>
                <a:r>
                  <a:rPr lang="ru-RU" sz="2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Сечение рождения аномального лептона.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4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targ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Длина мишени.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nucl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Ядерная длина вещества мишени.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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ee</a:t>
                </a: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Телесный угол установки (ДК1).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ee</a:t>
                </a: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Импульсный аксептанс установки.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4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targ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40 г/см</a:t>
                </a:r>
                <a:r>
                  <a:rPr lang="ru-RU" sz="24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nucl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70 г/см</a:t>
                </a:r>
                <a:r>
                  <a:rPr lang="ru-RU" sz="24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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ee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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ru-RU" sz="24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-3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стр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(ДК1 12 х 12 см</a:t>
                </a:r>
                <a:r>
                  <a:rPr lang="ru-RU" sz="24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на расстоянии 2 м от мишени).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ee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15 </a:t>
                </a:r>
                <a:r>
                  <a:rPr lang="ru-RU" sz="2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МэВ.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2" y="295252"/>
                <a:ext cx="11408229" cy="6247095"/>
              </a:xfrm>
              <a:prstGeom prst="rect">
                <a:avLst/>
              </a:prstGeom>
              <a:blipFill rotWithShape="0">
                <a:blip r:embed="rId2"/>
                <a:stretch>
                  <a:fillRect l="-855" t="-976" b="-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068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95943" y="428221"/>
                <a:ext cx="11767457" cy="5768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Вычисляем число аномальных лептонов </a:t>
                </a:r>
                <a:r>
                  <a:rPr lang="en-US" sz="24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pch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регистрируемых пропановой камерой </a:t>
                </a: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pch</a:t>
                </a: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99160" indent="449580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𝑝𝑐h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𝑝𝑐h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𝑎𝑙𝑒𝑝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𝑝𝑐h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𝑝𝑐h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𝑝𝑐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𝑝𝑐h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4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pch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Поток частиц пучка в пропановой камере.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en-US" sz="2400" i="1" baseline="-250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alep</a:t>
                </a:r>
                <a:r>
                  <a:rPr lang="ru-RU" sz="2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Сечение рождения аномального лептона.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4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targ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Длина мишени.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pch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Ядерная длина вещества мишени.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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pch</a:t>
                </a: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Телесный угол наблюдаемой части пропановой камеры.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24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pch</a:t>
                </a: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Импульсный аксептанс при регистрации аномальных частиц в камере.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4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pch</a:t>
                </a: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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ru-RU" sz="24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4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pch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43 г/см</a:t>
                </a:r>
                <a:r>
                  <a:rPr lang="ru-RU" sz="24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pch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165 г/см</a:t>
                </a:r>
                <a:r>
                  <a:rPr lang="ru-RU" sz="24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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pch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0,3 стр.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ru-RU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24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pch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60 МэВ.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3" y="428221"/>
                <a:ext cx="11767457" cy="5768823"/>
              </a:xfrm>
              <a:prstGeom prst="rect">
                <a:avLst/>
              </a:prstGeom>
              <a:blipFill rotWithShape="0">
                <a:blip r:embed="rId2"/>
                <a:stretch>
                  <a:fillRect l="-777" t="-845" b="-12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4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44286" y="232462"/>
                <a:ext cx="11353800" cy="2236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пропановой камере зарегистрировано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pch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9 аномальных событий. </a:t>
                </a:r>
                <a:endParaRPr lang="ru-RU" sz="2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ru-RU" sz="2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Полагаем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что электронная установка регистрирует 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ee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10</a:t>
                </a:r>
                <a:r>
                  <a:rPr lang="ru-RU" sz="28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аналогичных событий. Искомую величину 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8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ee 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вычисляем из уравнения 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𝑝𝑐h</m:t>
                            </m:r>
                          </m:sub>
                        </m:sSub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232462"/>
                <a:ext cx="11353800" cy="2236190"/>
              </a:xfrm>
              <a:prstGeom prst="rect">
                <a:avLst/>
              </a:prstGeom>
              <a:blipFill rotWithShape="0">
                <a:blip r:embed="rId2"/>
                <a:stretch>
                  <a:fillRect l="-1074" t="-2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544286" y="2718552"/>
            <a:ext cx="11353800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Результат: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регистрации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аномальных событий поток пучковых частиц (протонов) на мишень установки должен составлять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i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32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ru-RU" sz="32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2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32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10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^6 = 10^2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цикл  1 час.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9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ightening_med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05040"/>
                <a:ext cx="12192000" cy="6447919"/>
              </a:xfrm>
              <a:prstGeom prst="rect">
                <a:avLst/>
              </a:prstGeom>
              <a:solidFill>
                <a:schemeClr val="dk1">
                  <a:alpha val="37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ru-RU" sz="4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Аннотация.</a:t>
                </a:r>
              </a:p>
              <a:p>
                <a:r>
                  <a:rPr lang="ru-RU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Закономерность распределения масс </a:t>
                </a:r>
                <a:r>
                  <a:rPr lang="ru-RU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лептонов   </a:t>
                </a:r>
                <a:r>
                  <a:rPr lang="en-US" sz="3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e, </a:t>
                </a:r>
                <a:r>
                  <a:rPr lang="en-US" sz="3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,  </a:t>
                </a:r>
                <a:r>
                  <a:rPr lang="ru-RU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указывает на существование нового лептона с массой  </a:t>
                </a:r>
                <a:r>
                  <a:rPr lang="ru-RU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9 </a:t>
                </a:r>
                <a:r>
                  <a:rPr lang="ru-RU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МэВ. Просмотрено 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7</a:t>
                </a:r>
                <a:r>
                  <a:rPr lang="ru-RU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тыс. стереофотографий с 2–м </a:t>
                </a:r>
                <a:r>
                  <a:rPr lang="ru-RU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пропановой</a:t>
                </a:r>
                <a:r>
                  <a:rPr lang="ru-RU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пузырьковой камеры. Анализируются события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𝛾</m:t>
                        </m:r>
                        <m: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→</m:t>
                        </m:r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  <a:r>
                  <a:rPr lang="ru-RU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Обнаружено 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9</a:t>
                </a:r>
                <a:r>
                  <a:rPr lang="ru-RU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аномальных событий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с массой одного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лептона </a:t>
                </a:r>
                <a:r>
                  <a:rPr lang="ru-RU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в диапазоне 7,5 - 11 </a:t>
                </a:r>
                <a:r>
                  <a:rPr lang="ru-RU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МэВ</a:t>
                </a:r>
                <a:r>
                  <a:rPr lang="ru-RU" sz="3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  <a:p>
                <a:r>
                  <a:rPr lang="ru-RU" sz="3600" u="sng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Формулируется предложение эксперимента на Нуклотроне.</a:t>
                </a:r>
                <a:endParaRPr lang="ru-RU" sz="3600" u="sng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ru-RU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 Распространение массовой закономерности заряженных лептонов на нейтрино позволяет определить </a:t>
                </a:r>
                <a:r>
                  <a:rPr lang="ru-RU" sz="3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мас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r>
                  <a:rPr lang="ru-RU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ы стационарных состояний нейтрино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ru-RU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5040"/>
                <a:ext cx="12192000" cy="6447919"/>
              </a:xfrm>
              <a:prstGeom prst="rect">
                <a:avLst/>
              </a:prstGeom>
              <a:blipFill rotWithShape="0">
                <a:blip r:embed="rId3"/>
                <a:stretch>
                  <a:fillRect l="-1449" t="-1983" b="-2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233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74171" y="404625"/>
                <a:ext cx="11778343" cy="6078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ru-RU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Определение </a:t>
                </a:r>
                <a:r>
                  <a:rPr lang="ru-RU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масс стационарных состояний нейтрино.</a:t>
                </a:r>
                <a:endParaRPr lang="ru-RU" sz="2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26695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Заряженные лептоны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ru-RU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μ</a:t>
                </a:r>
                <a:r>
                  <a:rPr lang="ru-RU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τ 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 нейтрино входят в одно семейство, поэтому представляется разумным применит закон (1) к распределению масс нейтрино. Присвоим состояниям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целые (квантовые) числа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0, 2, 3. 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Имеем 4 уравнения 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4 неизвестными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		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ru-RU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Значения величин δ получены из данных по осцилляции </a:t>
                </a:r>
                <a:r>
                  <a:rPr lang="ru-RU" sz="2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нейтрино.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.45±0.25</m:t>
                          </m:r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эВ</m:t>
                          </m:r>
                        </m:e>
                        <m:sup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5±0.</m:t>
                          </m:r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эВ</m:t>
                          </m:r>
                        </m:e>
                        <m:sup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Имеем 4 уравнения с 4 неизвестными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величинами  </m:t>
                    </m:r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1" y="404625"/>
                <a:ext cx="11778343" cy="6078202"/>
              </a:xfrm>
              <a:prstGeom prst="rect">
                <a:avLst/>
              </a:prstGeom>
              <a:blipFill rotWithShape="0">
                <a:blip r:embed="rId2"/>
                <a:stretch>
                  <a:fillRect l="-1087" t="-1003" r="-880" b="-1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755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315685" y="182824"/>
                <a:ext cx="11549743" cy="658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=(2,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73±0,18)×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эВ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=(8,</m:t>
                    </m:r>
                  </m:oMath>
                </a14:m>
                <a:r>
                  <a:rPr lang="ru-RU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62±0,7)×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эВ</m:t>
                    </m:r>
                  </m:oMath>
                </a14:m>
                <a:r>
                  <a:rPr lang="ru-RU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5,0±0,5)×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эВ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sty m:val="p"/>
                      </m:rPr>
                      <a:rPr lang="el-GR" sz="2800" i="1" baseline="-25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ν</m:t>
                    </m:r>
                    <m:r>
                      <a:rPr lang="ru-RU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73±0,03.</a:t>
                </a:r>
              </a:p>
              <a:p>
                <a:pPr indent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Сумма 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масс составляет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ru-RU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ru-RU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=0,06 эВ. 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Это значение следует сравнить с аналогичной величиной, полученной из космологических соображений: верхний предел суммы масс составляет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   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0,23 </a:t>
                </a:r>
                <a:r>
                  <a:rPr lang="ru-RU" sz="2800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эВ</a:t>
                </a:r>
                <a:r>
                  <a:rPr lang="ru-RU" sz="2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Интересно отметить близость значений параметра наклона экспоненты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l-GR" sz="2800" i="1" baseline="-25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ru-RU" sz="2800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sz="2800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b</a:t>
                </a:r>
                <a:r>
                  <a:rPr lang="en-US" sz="2800" i="1" baseline="-2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</a:t>
                </a:r>
                <a:r>
                  <a:rPr lang="ru-RU" sz="2800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 </a:t>
                </a:r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 </a:t>
                </a:r>
                <a:r>
                  <a:rPr lang="ru-RU" sz="2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заряженных лептонов и для нейтрино, хотя массы этих частиц различаются на несколько порядков. Это косвенно свидетельствует, что найденный </a:t>
                </a:r>
                <a:r>
                  <a:rPr lang="ru-RU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закон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</a:t>
                </a:r>
                <a:r>
                  <a:rPr lang="ru-RU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n) 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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exp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bn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 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является случайным.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5" y="182824"/>
                <a:ext cx="11549743" cy="6588663"/>
              </a:xfrm>
              <a:prstGeom prst="rect">
                <a:avLst/>
              </a:prstGeom>
              <a:blipFill rotWithShape="0">
                <a:blip r:embed="rId2"/>
                <a:stretch>
                  <a:fillRect l="-1109" t="-1018" b="-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89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3195" r="15721" b="6667"/>
          <a:stretch/>
        </p:blipFill>
        <p:spPr>
          <a:xfrm>
            <a:off x="80189" y="201133"/>
            <a:ext cx="7277541" cy="6343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27851" y="122144"/>
                <a:ext cx="4522955" cy="6502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Закономерность в распределении </a:t>
                </a:r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:r>
                  <a:rPr lang="ru-RU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масс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лептонов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e,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,.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</a:t>
                </a:r>
                <a:r>
                  <a:rPr lang="ru-RU" sz="3200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3200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n) </a:t>
                </a:r>
                <a:r>
                  <a:rPr lang="en-US" sz="32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2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 </a:t>
                </a:r>
                <a:r>
                  <a:rPr lang="en-US" sz="3200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exp</a:t>
                </a:r>
                <a:r>
                  <a:rPr lang="en-US" sz="32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3200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bn</a:t>
                </a:r>
                <a:r>
                  <a:rPr lang="en-US" sz="3200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Лептонам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e,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,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</a:t>
                </a:r>
                <a:r>
                  <a:rPr lang="ru-RU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присвоены целые числа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0, 2, 3.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Имеется </a:t>
                </a:r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вакансия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при 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 = 1.</a:t>
                </a:r>
                <a:endParaRPr lang="ru-RU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3200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</a:t>
                </a:r>
                <a:r>
                  <a:rPr lang="en-US" sz="3200" i="1" baseline="-25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2,66  0, 0002.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𝑣𝑎𝑐𝑎𝑛𝑐𝑦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=7,35</m:t>
                      </m:r>
                    </m:oMath>
                  </m:oMathPara>
                </a14:m>
                <a:endParaRPr lang="en-US" sz="3200" b="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ctr"/>
                <a:r>
                  <a:rPr lang="en-US" sz="3200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MeV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851" y="122144"/>
                <a:ext cx="4522955" cy="6502165"/>
              </a:xfrm>
              <a:prstGeom prst="rect">
                <a:avLst/>
              </a:prstGeom>
              <a:blipFill rotWithShape="0">
                <a:blip r:embed="rId3"/>
                <a:stretch>
                  <a:fillRect l="-3504" t="-1312" b="-20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17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4359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76450" y="5829300"/>
                <a:ext cx="38766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ev_737_2.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450" y="5829300"/>
                <a:ext cx="387667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7233" t="-16058" b="-379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 flipH="1" flipV="1">
            <a:off x="3756991" y="1321904"/>
            <a:ext cx="5039139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56582" y="606287"/>
            <a:ext cx="1630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54359" y="0"/>
            <a:ext cx="31047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лептон.</a:t>
            </a:r>
          </a:p>
          <a:p>
            <a:pPr algn="ctr"/>
            <a:endParaRPr lang="ru-RU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на 400 обычных (стандартных) событий </a:t>
            </a:r>
          </a:p>
          <a:p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93353" y="5397105"/>
                <a:ext cx="29661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𝛾</m:t>
                        </m:r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→</m:t>
                        </m:r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  <m:sup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  <m:sup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  <a:endParaRPr lang="en-US" altLang="ru-RU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3" y="5397105"/>
                <a:ext cx="2966194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15517" r="-11499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 flipV="1">
            <a:off x="3608590" y="5779437"/>
            <a:ext cx="812394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9225806" y="3280009"/>
                <a:ext cx="2966194" cy="2923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𝛾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→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endPara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ru-RU" sz="3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наблюдается одно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sz="3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аномальное событие</a:t>
                </a:r>
                <a:endParaRPr lang="en-US" altLang="ru-RU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806" y="3280009"/>
                <a:ext cx="2966194" cy="2923877"/>
              </a:xfrm>
              <a:prstGeom prst="rect">
                <a:avLst/>
              </a:prstGeom>
              <a:blipFill rotWithShape="0">
                <a:blip r:embed="rId5"/>
                <a:stretch>
                  <a:fillRect l="-616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9049474" y="6104991"/>
                <a:ext cx="29661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𝛾</m:t>
                        </m:r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→</m:t>
                        </m:r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  <m:sup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  <m:sup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  <a:endParaRPr lang="en-US" altLang="ru-RU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474" y="6104991"/>
                <a:ext cx="2966194" cy="707886"/>
              </a:xfrm>
              <a:prstGeom prst="rect">
                <a:avLst/>
              </a:prstGeom>
              <a:blipFill rotWithShape="0">
                <a:blip r:embed="rId6"/>
                <a:stretch>
                  <a:fillRect t="-15385" r="-11499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34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3284" y="3162638"/>
                <a:ext cx="11653283" cy="3479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Масса частицы </a:t>
                </a:r>
                <a:r>
                  <a:rPr lang="en-US" sz="32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ru-RU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в каждой точке траектории вычисляется путём решения уравнения</a:t>
                </a:r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ru-RU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ru-RU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Здесь </a:t>
                </a:r>
                <a:r>
                  <a:rPr lang="en-US" sz="32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ru-RU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кинетическая энергия, определяемая по 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пробегу 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ru-RU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d>
                        <m:d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ru-RU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ru-RU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f>
                        <m:f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ru-RU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84" y="3162638"/>
                <a:ext cx="11653283" cy="3479992"/>
              </a:xfrm>
              <a:prstGeom prst="rect">
                <a:avLst/>
              </a:prstGeom>
              <a:blipFill rotWithShape="0">
                <a:blip r:embed="rId2"/>
                <a:stretch>
                  <a:fillRect l="-1361" t="-2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414670" y="110028"/>
            <a:ext cx="11334307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26695">
              <a:lnSpc>
                <a:spcPct val="107000"/>
              </a:lnSpc>
              <a:spcAft>
                <a:spcPts val="60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импульса частицы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каждой точке 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вычисляется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формуле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26695">
              <a:lnSpc>
                <a:spcPct val="107000"/>
              </a:lnSpc>
              <a:spcAft>
                <a:spcPts val="600"/>
              </a:spcAft>
            </a:pPr>
            <a:r>
              <a:rPr lang="ru-RU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)/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ru-RU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457200" indent="226695">
              <a:lnSpc>
                <a:spcPct val="107000"/>
              </a:lnSpc>
              <a:spcAft>
                <a:spcPts val="60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угол между вектором, касательным к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треку,</a:t>
            </a:r>
          </a:p>
          <a:p>
            <a:pPr marL="457200" indent="226695">
              <a:lnSpc>
                <a:spcPct val="107000"/>
              </a:lnSpc>
              <a:spcAft>
                <a:spcPts val="60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плоскостью камеры.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8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9" y="1010093"/>
            <a:ext cx="6184622" cy="54332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23" y="1010093"/>
            <a:ext cx="5534305" cy="5433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037" y="233916"/>
            <a:ext cx="11557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кривизны и масса лептона 737 (предыдущий кадр).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4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74427"/>
            <a:ext cx="9031172" cy="6700445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1070810" y="5041231"/>
            <a:ext cx="5089358" cy="12033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64336" y="4977938"/>
            <a:ext cx="1525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см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8072" y="5828170"/>
            <a:ext cx="4127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 1016_1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50906" y="5769667"/>
                <a:ext cx="12026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ru-RU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906" y="5769667"/>
                <a:ext cx="120263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069862" y="5892778"/>
                <a:ext cx="29661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𝛾</m:t>
                        </m:r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→</m:t>
                        </m:r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  <m:sup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𝑙</m:t>
                        </m:r>
                      </m:e>
                      <m:sup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</a:t>
                </a:r>
                <a:endParaRPr lang="en-US" altLang="ru-RU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862" y="5892778"/>
                <a:ext cx="2966194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15517" r="-11523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04251" y="212651"/>
                <a:ext cx="2987749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Отрицательный лептон.</a:t>
                </a:r>
              </a:p>
              <a:p>
                <a:r>
                  <a:rPr lang="ru-RU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Возможные схемы распада:</a:t>
                </a:r>
              </a:p>
              <a:p>
                <a:pPr marL="457200" indent="-457200">
                  <a:buAutoNum type="alphaLcParenBoth"/>
                </a:pPr>
                <a:r>
                  <a:rPr lang="en-US" sz="2400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>
                    <a:solidFill>
                      <a:srgbClr val="7030A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sz="2400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7030A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𝛾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7030A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;</m:t>
                    </m:r>
                  </m:oMath>
                </a14:m>
                <a:endParaRPr lang="en-US" sz="2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Tx/>
                  <a:buAutoNum type="alphaLcParenBoth"/>
                </a:pP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>
                    <a:solidFill>
                      <a:srgbClr val="7030A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→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e+</a:t>
                </a:r>
                <a:r>
                  <a:rPr lang="en-US" sz="2400" i="1" dirty="0">
                    <a:solidFill>
                      <a:srgbClr val="7030A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sz="2400" i="1" dirty="0" smtClean="0">
                    <a:solidFill>
                      <a:srgbClr val="7030A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ν</a:t>
                </a:r>
                <a:r>
                  <a:rPr lang="en-US" sz="2400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i="1" dirty="0" smtClean="0">
                    <a:solidFill>
                      <a:srgbClr val="7030A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sz="2400" i="1" dirty="0" smtClean="0">
                    <a:solidFill>
                      <a:srgbClr val="7030A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ν</a:t>
                </a:r>
                <a:r>
                  <a:rPr lang="en-US" sz="2400" dirty="0" smtClean="0">
                    <a:solidFill>
                      <a:srgbClr val="7030A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endParaRPr lang="ru-RU" sz="2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ru-RU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Квантовые числа лептона </a:t>
                </a:r>
                <a:r>
                  <a:rPr lang="en-US" sz="2400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ru-RU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совпадают с квантовыми числами электрона (новое нейтрино не разрешено).</a:t>
                </a:r>
                <a:endParaRPr lang="en-US" sz="20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lphaLcParenBoth"/>
                </a:pPr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251" y="212651"/>
                <a:ext cx="2987749" cy="5509200"/>
              </a:xfrm>
              <a:prstGeom prst="rect">
                <a:avLst/>
              </a:prstGeom>
              <a:blipFill rotWithShape="0">
                <a:blip r:embed="rId5"/>
                <a:stretch>
                  <a:fillRect l="-4490" t="-1549" r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28196" y="1588333"/>
            <a:ext cx="3834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Распад.Энергия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электрона ~ 1,5 МэВ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9" idx="3"/>
          </p:cNvCxnSpPr>
          <p:nvPr/>
        </p:nvCxnSpPr>
        <p:spPr>
          <a:xfrm flipV="1">
            <a:off x="4462224" y="1939284"/>
            <a:ext cx="365474" cy="18765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933772" y="2033113"/>
            <a:ext cx="52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-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5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29311" y="129310"/>
          <a:ext cx="10172645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616">
                  <a:extLst>
                    <a:ext uri="{9D8B030D-6E8A-4147-A177-3AD203B41FA5}">
                      <a16:colId xmlns="" xmlns:a16="http://schemas.microsoft.com/office/drawing/2014/main" val="2373566546"/>
                    </a:ext>
                  </a:extLst>
                </a:gridCol>
                <a:gridCol w="1323655">
                  <a:extLst>
                    <a:ext uri="{9D8B030D-6E8A-4147-A177-3AD203B41FA5}">
                      <a16:colId xmlns="" xmlns:a16="http://schemas.microsoft.com/office/drawing/2014/main" val="2444664559"/>
                    </a:ext>
                  </a:extLst>
                </a:gridCol>
                <a:gridCol w="1461535">
                  <a:extLst>
                    <a:ext uri="{9D8B030D-6E8A-4147-A177-3AD203B41FA5}">
                      <a16:colId xmlns="" xmlns:a16="http://schemas.microsoft.com/office/drawing/2014/main" val="3822035170"/>
                    </a:ext>
                  </a:extLst>
                </a:gridCol>
                <a:gridCol w="1525544">
                  <a:extLst>
                    <a:ext uri="{9D8B030D-6E8A-4147-A177-3AD203B41FA5}">
                      <a16:colId xmlns="" xmlns:a16="http://schemas.microsoft.com/office/drawing/2014/main" val="2253936155"/>
                    </a:ext>
                  </a:extLst>
                </a:gridCol>
                <a:gridCol w="1856255">
                  <a:extLst>
                    <a:ext uri="{9D8B030D-6E8A-4147-A177-3AD203B41FA5}">
                      <a16:colId xmlns="" xmlns:a16="http://schemas.microsoft.com/office/drawing/2014/main" val="4104828702"/>
                    </a:ext>
                  </a:extLst>
                </a:gridCol>
                <a:gridCol w="1365520">
                  <a:extLst>
                    <a:ext uri="{9D8B030D-6E8A-4147-A177-3AD203B41FA5}">
                      <a16:colId xmlns="" xmlns:a16="http://schemas.microsoft.com/office/drawing/2014/main" val="3395146531"/>
                    </a:ext>
                  </a:extLst>
                </a:gridCol>
                <a:gridCol w="1365520"/>
              </a:tblGrid>
              <a:tr h="1348508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Масса, МэВ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Пробег,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Пробег,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г/см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^2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Импульс, МэВ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</a:t>
                      </a: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заряда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659214"/>
                  </a:ext>
                </a:extLst>
              </a:tr>
              <a:tr h="558134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1552941"/>
                  </a:ext>
                </a:extLst>
              </a:tr>
              <a:tr h="558134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1016_1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2467161"/>
                  </a:ext>
                </a:extLst>
              </a:tr>
              <a:tr h="558134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3086906"/>
                  </a:ext>
                </a:extLst>
              </a:tr>
              <a:tr h="558134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0957359"/>
                  </a:ext>
                </a:extLst>
              </a:tr>
              <a:tr h="558134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170_3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2163302"/>
                  </a:ext>
                </a:extLst>
              </a:tr>
              <a:tr h="558134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655_3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8769654"/>
                  </a:ext>
                </a:extLst>
              </a:tr>
              <a:tr h="558134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306_5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1713039"/>
                  </a:ext>
                </a:extLst>
              </a:tr>
              <a:tr h="558134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427_5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000584"/>
                  </a:ext>
                </a:extLst>
              </a:tr>
              <a:tr h="558134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825_5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077365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07992" y="251312"/>
            <a:ext cx="19572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событий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   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9,4 ± 2,0  МэВ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6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0372" y="306135"/>
                <a:ext cx="11539870" cy="6085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Оценка сечения </a:t>
                </a:r>
                <a:r>
                  <a:rPr lang="ru-RU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рождения аномального лептона в реакции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ru-RU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ru-RU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ядрах углерода в пропане</a:t>
                </a:r>
                <a:r>
                  <a:rPr lang="ru-RU" sz="2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Дано: </a:t>
                </a:r>
                <a:endParaRPr lang="ru-RU" sz="2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i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800" i="1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i="1" baseline="-2500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alept</a:t>
                </a:r>
                <a:r>
                  <a:rPr lang="ru-RU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=9; </a:t>
                </a:r>
                <a:endParaRPr lang="ru-RU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полное число фотонов от распада π</a:t>
                </a:r>
                <a:r>
                  <a:rPr lang="ru-RU" sz="28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2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i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800" i="1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i="1" baseline="-2500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</a:t>
                </a:r>
                <a:r>
                  <a:rPr lang="ru-RU" sz="28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tot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4,2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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ru-RU" sz="28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ru-RU" sz="2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число 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ядер углерода на половине длины камеры </a:t>
                </a:r>
                <a:endParaRPr lang="ru-RU" sz="2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i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			</a:t>
                </a:r>
                <a:r>
                  <a:rPr lang="ru-RU" sz="28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=0,9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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ru-RU" sz="28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24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см</a:t>
                </a:r>
                <a:r>
                  <a:rPr lang="ru-RU" sz="28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-2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ru-RU" sz="2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Результат 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вычисляем по формуле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alept</a:t>
                </a:r>
                <a:r>
                  <a:rPr lang="ru-RU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γ</a:t>
                </a:r>
                <a:r>
                  <a:rPr lang="ru-RU" sz="28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tot</a:t>
                </a:r>
                <a:r>
                  <a:rPr lang="ru-RU" sz="28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</a:t>
                </a:r>
                <a:r>
                  <a:rPr lang="ru-RU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</a:t>
                </a:r>
                <a:r>
                  <a:rPr lang="ru-RU" sz="28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 </a:t>
                </a:r>
                <a:r>
                  <a:rPr lang="ru-RU" sz="2800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</a:t>
                </a:r>
                <a:r>
                  <a:rPr lang="ru-RU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σ</a:t>
                </a:r>
                <a:r>
                  <a:rPr lang="en-US" sz="2800" i="1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alept</a:t>
                </a:r>
                <a:r>
                  <a:rPr lang="ru-RU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ru-RU" sz="2800" u="sng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Результат: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i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		</a:t>
                </a:r>
                <a:r>
                  <a:rPr lang="ru-RU" sz="2800" i="1" dirty="0" smtClean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σ</a:t>
                </a:r>
                <a:r>
                  <a:rPr lang="en-US" sz="2800" i="1" baseline="-25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alept</a:t>
                </a:r>
                <a:r>
                  <a:rPr lang="en-US" sz="2800" i="1" baseline="-25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(0,2±0,06) </a:t>
                </a:r>
                <a:r>
                  <a:rPr lang="ru-RU" sz="2800" i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мб</a:t>
                </a:r>
                <a:r>
                  <a:rPr lang="ru-RU" sz="2800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ru-RU" sz="2800" i="1" dirty="0" smtClean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Эта 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величина</a:t>
                </a:r>
                <a:r>
                  <a:rPr lang="ru-RU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лежит ниже ранее опубликованных значений верхней границы сечения рождения аномального лептона. Задача независимого подтверждения данного результата остаётся актуальной.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72" y="306135"/>
                <a:ext cx="11539870" cy="6085640"/>
              </a:xfrm>
              <a:prstGeom prst="rect">
                <a:avLst/>
              </a:prstGeom>
              <a:blipFill rotWithShape="0">
                <a:blip r:embed="rId2"/>
                <a:stretch>
                  <a:fillRect l="-1109" t="-1001" b="-1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20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697</Words>
  <Application>Microsoft Office PowerPoint</Application>
  <PresentationFormat>Широкоэкранный</PresentationFormat>
  <Paragraphs>211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Поиск аномального лептона. Предложение эксперимента  на Нуклотроне.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аномального лептона</dc:title>
  <dc:creator>nikitin</dc:creator>
  <cp:lastModifiedBy>nikitin</cp:lastModifiedBy>
  <cp:revision>33</cp:revision>
  <dcterms:created xsi:type="dcterms:W3CDTF">2017-10-04T15:19:00Z</dcterms:created>
  <dcterms:modified xsi:type="dcterms:W3CDTF">2017-10-05T18:19:08Z</dcterms:modified>
</cp:coreProperties>
</file>