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64" r:id="rId2"/>
    <p:sldMasterId id="2147483894" r:id="rId3"/>
  </p:sldMasterIdLst>
  <p:notesMasterIdLst>
    <p:notesMasterId r:id="rId44"/>
  </p:notesMasterIdLst>
  <p:handoutMasterIdLst>
    <p:handoutMasterId r:id="rId45"/>
  </p:handoutMasterIdLst>
  <p:sldIdLst>
    <p:sldId id="390" r:id="rId4"/>
    <p:sldId id="389" r:id="rId5"/>
    <p:sldId id="2268" r:id="rId6"/>
    <p:sldId id="2069" r:id="rId7"/>
    <p:sldId id="2372" r:id="rId8"/>
    <p:sldId id="2084" r:id="rId9"/>
    <p:sldId id="2085" r:id="rId10"/>
    <p:sldId id="2086" r:id="rId11"/>
    <p:sldId id="2089" r:id="rId12"/>
    <p:sldId id="2161" r:id="rId13"/>
    <p:sldId id="2090" r:id="rId14"/>
    <p:sldId id="2093" r:id="rId15"/>
    <p:sldId id="2286" r:id="rId16"/>
    <p:sldId id="2159" r:id="rId17"/>
    <p:sldId id="2094" r:id="rId18"/>
    <p:sldId id="2394" r:id="rId19"/>
    <p:sldId id="2162" r:id="rId20"/>
    <p:sldId id="2173" r:id="rId21"/>
    <p:sldId id="2160" r:id="rId22"/>
    <p:sldId id="2112" r:id="rId23"/>
    <p:sldId id="2378" r:id="rId24"/>
    <p:sldId id="2102" r:id="rId25"/>
    <p:sldId id="2111" r:id="rId26"/>
    <p:sldId id="2110" r:id="rId27"/>
    <p:sldId id="2107" r:id="rId28"/>
    <p:sldId id="2388" r:id="rId29"/>
    <p:sldId id="2163" r:id="rId30"/>
    <p:sldId id="2267" r:id="rId31"/>
    <p:sldId id="2171" r:id="rId32"/>
    <p:sldId id="2165" r:id="rId33"/>
    <p:sldId id="2288" r:id="rId34"/>
    <p:sldId id="2174" r:id="rId35"/>
    <p:sldId id="2178" r:id="rId36"/>
    <p:sldId id="2168" r:id="rId37"/>
    <p:sldId id="2266" r:id="rId38"/>
    <p:sldId id="2183" r:id="rId39"/>
    <p:sldId id="2184" r:id="rId40"/>
    <p:sldId id="2187" r:id="rId41"/>
    <p:sldId id="2265" r:id="rId42"/>
    <p:sldId id="2290" r:id="rId4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5A69B1-AA12-DB4F-B38B-1205CCD542B2}">
          <p14:sldIdLst>
            <p14:sldId id="390"/>
            <p14:sldId id="389"/>
            <p14:sldId id="2268"/>
            <p14:sldId id="2069"/>
            <p14:sldId id="2372"/>
            <p14:sldId id="2084"/>
            <p14:sldId id="2085"/>
            <p14:sldId id="2086"/>
            <p14:sldId id="2089"/>
            <p14:sldId id="2161"/>
            <p14:sldId id="2090"/>
            <p14:sldId id="2093"/>
            <p14:sldId id="2286"/>
            <p14:sldId id="2159"/>
            <p14:sldId id="2094"/>
            <p14:sldId id="2394"/>
            <p14:sldId id="2162"/>
            <p14:sldId id="2173"/>
            <p14:sldId id="2160"/>
            <p14:sldId id="2112"/>
            <p14:sldId id="2378"/>
            <p14:sldId id="2102"/>
            <p14:sldId id="2111"/>
            <p14:sldId id="2110"/>
            <p14:sldId id="2107"/>
            <p14:sldId id="2388"/>
            <p14:sldId id="2163"/>
            <p14:sldId id="2267"/>
            <p14:sldId id="2171"/>
            <p14:sldId id="2165"/>
            <p14:sldId id="2288"/>
            <p14:sldId id="2174"/>
            <p14:sldId id="2178"/>
            <p14:sldId id="2168"/>
            <p14:sldId id="2266"/>
            <p14:sldId id="2183"/>
            <p14:sldId id="2184"/>
            <p14:sldId id="2187"/>
            <p14:sldId id="2265"/>
            <p14:sldId id="2290"/>
          </p14:sldIdLst>
        </p14:section>
        <p14:section name="Untitled Section" id="{E81C898F-BF76-6A40-95D5-9918B132CBB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000090"/>
    <a:srgbClr val="E64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31" autoAdjust="0"/>
    <p:restoredTop sz="75954" autoAdjust="0"/>
  </p:normalViewPr>
  <p:slideViewPr>
    <p:cSldViewPr>
      <p:cViewPr varScale="1">
        <p:scale>
          <a:sx n="66" d="100"/>
          <a:sy n="66" d="100"/>
        </p:scale>
        <p:origin x="6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32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9.xml"/><Relationship Id="rId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7B11F-1872-FF4E-8417-E8326F7E5C7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0A13-A293-E34A-9031-D4F6BB95F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3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E4A4F9-A070-414F-BF03-02A213254846}" type="datetimeFigureOut">
              <a:rPr lang="fr-FR"/>
              <a:pPr>
                <a:defRPr/>
              </a:pPr>
              <a:t>01/10/2023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3898CE-70A6-4B1D-B309-B108AE0FB14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199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4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454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15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600169ED-F779-2D9A-E514-88211E45EC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6A241C-6196-9A4A-888B-625683021599}" type="slidenum">
              <a:rPr lang="he-IL" altLang="en-IL" sz="1200"/>
              <a:pPr eaLnBrk="1" hangingPunct="1"/>
              <a:t>12</a:t>
            </a:fld>
            <a:endParaRPr lang="en-US" altLang="en-IL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6368C91B-6241-8F30-1E37-997555AC69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EC6CDAAC-8587-8799-2C3D-AF19D02EE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/>
          <a:p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601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 </a:t>
            </a:r>
            <a:endParaRPr lang="en-US" dirty="0">
              <a:effectLst/>
              <a:latin typeface="Time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858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404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469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DD61CD8B-F301-B92E-333A-EAD9F2293A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4838693-037F-7A49-86F7-9F6D8E573D44}" type="datetime5">
              <a:rPr lang="en-US" altLang="en-IL"/>
              <a:pPr/>
              <a:t>1-Oct-23</a:t>
            </a:fld>
            <a:endParaRPr lang="en-US" alt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B649FC3-AA0A-583C-6C85-61ED28DF2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0C99D-C92C-6E45-9940-87EC1CEC9B2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05858" name="Rectangle 2">
            <a:extLst>
              <a:ext uri="{FF2B5EF4-FFF2-40B4-BE49-F238E27FC236}">
                <a16:creationId xmlns:a16="http://schemas.microsoft.com/office/drawing/2014/main" id="{DF26C0E3-CBD7-2239-9507-B5E3416A4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95325"/>
            <a:ext cx="4637087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Rectangle 3">
            <a:extLst>
              <a:ext uri="{FF2B5EF4-FFF2-40B4-BE49-F238E27FC236}">
                <a16:creationId xmlns:a16="http://schemas.microsoft.com/office/drawing/2014/main" id="{052A11F7-D8C7-641E-5DF3-69518B109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124450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55000" lnSpcReduction="20000"/>
          </a:bodyPr>
          <a:lstStyle/>
          <a:p>
            <a:r>
              <a:rPr lang="en-US" altLang="en-IL" dirty="0"/>
              <a:t> </a:t>
            </a:r>
            <a:endParaRPr lang="en-US" altLang="en-IL" baseline="0" dirty="0"/>
          </a:p>
          <a:p>
            <a:endParaRPr lang="en-US" altLang="en-IL" dirty="0"/>
          </a:p>
        </p:txBody>
      </p:sp>
    </p:spTree>
    <p:extLst>
      <p:ext uri="{BB962C8B-B14F-4D97-AF65-F5344CB8AC3E}">
        <p14:creationId xmlns:p14="http://schemas.microsoft.com/office/powerpoint/2010/main" val="1458001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82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65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DD61CD8B-F301-B92E-333A-EAD9F2293A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4838693-037F-7A49-86F7-9F6D8E573D44}" type="datetime5">
              <a:rPr lang="en-US" altLang="en-IL"/>
              <a:pPr/>
              <a:t>1-Oct-23</a:t>
            </a:fld>
            <a:endParaRPr lang="en-US" alt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B649FC3-AA0A-583C-6C85-61ED28DF2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0C99D-C92C-6E45-9940-87EC1CEC9B2E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505858" name="Rectangle 2">
            <a:extLst>
              <a:ext uri="{FF2B5EF4-FFF2-40B4-BE49-F238E27FC236}">
                <a16:creationId xmlns:a16="http://schemas.microsoft.com/office/drawing/2014/main" id="{DF26C0E3-CBD7-2239-9507-B5E3416A4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95325"/>
            <a:ext cx="4637087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Rectangle 3">
            <a:extLst>
              <a:ext uri="{FF2B5EF4-FFF2-40B4-BE49-F238E27FC236}">
                <a16:creationId xmlns:a16="http://schemas.microsoft.com/office/drawing/2014/main" id="{052A11F7-D8C7-641E-5DF3-69518B109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124450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r>
              <a:rPr lang="en-US" altLang="en-IL" baseline="0" dirty="0"/>
              <a:t> </a:t>
            </a:r>
          </a:p>
          <a:p>
            <a:endParaRPr lang="en-US" altLang="en-IL" dirty="0"/>
          </a:p>
        </p:txBody>
      </p:sp>
    </p:spTree>
    <p:extLst>
      <p:ext uri="{BB962C8B-B14F-4D97-AF65-F5344CB8AC3E}">
        <p14:creationId xmlns:p14="http://schemas.microsoft.com/office/powerpoint/2010/main" val="2966267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900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72E6A4C7-0C26-10E1-4F07-79A7CC2982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6AC02E9-0BBE-FD4A-B1C3-092B53CB51B7}" type="slidenum">
              <a:rPr lang="en-US" altLang="en-IL" sz="1200"/>
              <a:pPr eaLnBrk="1" hangingPunct="1"/>
              <a:t>20</a:t>
            </a:fld>
            <a:endParaRPr lang="en-US" altLang="en-IL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E035EE78-4AD9-F7E6-1A8A-71BDE6E16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F7A825A-5563-0550-8F2F-092EA4111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2901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73C4F729-426C-A91C-69EC-131AFA866A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80DBE8-BEFA-FF4C-988C-3E60FC0C50F3}" type="slidenum">
              <a:rPr kumimoji="0" lang="en-US" altLang="en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5725325-88C5-6C2E-C2F6-9C1C4A96B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F53CFE2F-AE6B-CB64-DA7A-625A48B02A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361623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253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465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99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2B7909DF-9458-8C94-4070-900007BB2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377D6C4-74D7-1946-8548-0F50B68C3764}" type="slidenum">
              <a:rPr lang="he-IL" altLang="en-IL" sz="1200"/>
              <a:pPr eaLnBrk="1" hangingPunct="1"/>
              <a:t>25</a:t>
            </a:fld>
            <a:endParaRPr lang="en-US" altLang="en-IL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78A6D656-C3AF-B465-7F56-A4AE282022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F13E313E-06DC-8DB1-AD20-4105C88E5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66149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878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442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>
            <a:extLst>
              <a:ext uri="{FF2B5EF4-FFF2-40B4-BE49-F238E27FC236}">
                <a16:creationId xmlns:a16="http://schemas.microsoft.com/office/drawing/2014/main" id="{EBCE8747-F748-FAC2-3A6F-1B4B39BB1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32100-326C-2843-8630-CF010A94655E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2C008BFA-CFD2-CB33-66DA-AAF86E1DE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BEC65CB9-8E79-5A06-3BBB-A914D2C35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IL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912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71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>
            <a:extLst>
              <a:ext uri="{FF2B5EF4-FFF2-40B4-BE49-F238E27FC236}">
                <a16:creationId xmlns:a16="http://schemas.microsoft.com/office/drawing/2014/main" id="{EBCE8747-F748-FAC2-3A6F-1B4B39BB1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32100-326C-2843-8630-CF010A94655E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2C008BFA-CFD2-CB33-66DA-AAF86E1DE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BEC65CB9-8E79-5A06-3BBB-A914D2C35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IL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26623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928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effectLst/>
                <a:latin typeface="Times" pitchFamily="2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118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60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595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2724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>
            <a:extLst>
              <a:ext uri="{FF2B5EF4-FFF2-40B4-BE49-F238E27FC236}">
                <a16:creationId xmlns:a16="http://schemas.microsoft.com/office/drawing/2014/main" id="{EBCE8747-F748-FAC2-3A6F-1B4B39BB1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32100-326C-2843-8630-CF010A94655E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2C008BFA-CFD2-CB33-66DA-AAF86E1DE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BEC65CB9-8E79-5A06-3BBB-A914D2C35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IL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62080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>
            <a:extLst>
              <a:ext uri="{FF2B5EF4-FFF2-40B4-BE49-F238E27FC236}">
                <a16:creationId xmlns:a16="http://schemas.microsoft.com/office/drawing/2014/main" id="{397F07B4-C1DA-B720-6D86-638A81CCC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>
            <a:extLst>
              <a:ext uri="{FF2B5EF4-FFF2-40B4-BE49-F238E27FC236}">
                <a16:creationId xmlns:a16="http://schemas.microsoft.com/office/drawing/2014/main" id="{9BD03985-6385-919B-1AB3-159AE3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82275" name="Slide Number Placeholder 3">
            <a:extLst>
              <a:ext uri="{FF2B5EF4-FFF2-40B4-BE49-F238E27FC236}">
                <a16:creationId xmlns:a16="http://schemas.microsoft.com/office/drawing/2014/main" id="{92F6D18C-D71B-29E7-A573-28D88590C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4BFF55-B994-FA41-BC62-48779A31F23D}" type="slidenum">
              <a:rPr lang="en-US" altLang="en-IL" sz="1200"/>
              <a:pPr eaLnBrk="1" hangingPunct="1"/>
              <a:t>36</a:t>
            </a:fld>
            <a:endParaRPr lang="en-US" altLang="en-IL" sz="1200"/>
          </a:p>
        </p:txBody>
      </p:sp>
    </p:spTree>
    <p:extLst>
      <p:ext uri="{BB962C8B-B14F-4D97-AF65-F5344CB8AC3E}">
        <p14:creationId xmlns:p14="http://schemas.microsoft.com/office/powerpoint/2010/main" val="596523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>
            <a:extLst>
              <a:ext uri="{FF2B5EF4-FFF2-40B4-BE49-F238E27FC236}">
                <a16:creationId xmlns:a16="http://schemas.microsoft.com/office/drawing/2014/main" id="{397F07B4-C1DA-B720-6D86-638A81CCC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>
            <a:extLst>
              <a:ext uri="{FF2B5EF4-FFF2-40B4-BE49-F238E27FC236}">
                <a16:creationId xmlns:a16="http://schemas.microsoft.com/office/drawing/2014/main" id="{9BD03985-6385-919B-1AB3-159AE3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82275" name="Slide Number Placeholder 3">
            <a:extLst>
              <a:ext uri="{FF2B5EF4-FFF2-40B4-BE49-F238E27FC236}">
                <a16:creationId xmlns:a16="http://schemas.microsoft.com/office/drawing/2014/main" id="{92F6D18C-D71B-29E7-A573-28D88590C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4BFF55-B994-FA41-BC62-48779A31F23D}" type="slidenum">
              <a:rPr lang="en-US" altLang="en-IL" sz="1200"/>
              <a:pPr eaLnBrk="1" hangingPunct="1"/>
              <a:t>37</a:t>
            </a:fld>
            <a:endParaRPr lang="en-US" altLang="en-IL" sz="1200"/>
          </a:p>
        </p:txBody>
      </p:sp>
    </p:spTree>
    <p:extLst>
      <p:ext uri="{BB962C8B-B14F-4D97-AF65-F5344CB8AC3E}">
        <p14:creationId xmlns:p14="http://schemas.microsoft.com/office/powerpoint/2010/main" val="1029701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542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>
            <a:extLst>
              <a:ext uri="{FF2B5EF4-FFF2-40B4-BE49-F238E27FC236}">
                <a16:creationId xmlns:a16="http://schemas.microsoft.com/office/drawing/2014/main" id="{EBCE8747-F748-FAC2-3A6F-1B4B39BB1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32100-326C-2843-8630-CF010A94655E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2C008BFA-CFD2-CB33-66DA-AAF86E1DE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BEC65CB9-8E79-5A06-3BBB-A914D2C35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IL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618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373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568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C34FE494-4C28-06A4-546D-C3D0BBF651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A7C4464-54A0-D64B-BF04-2D94698281F0}" type="slidenum">
              <a:rPr lang="he-IL" altLang="en-IL" sz="1200"/>
              <a:pPr eaLnBrk="1" hangingPunct="1"/>
              <a:t>5</a:t>
            </a:fld>
            <a:endParaRPr lang="en-US" altLang="en-IL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0FD2EE9A-BC50-9457-3420-9E7AFFD3B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3C287F3-66E6-655C-A247-F19FE62F9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I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6706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536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79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12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kumimoji="1" lang="en-US" altLang="en-IL" sz="1200" dirty="0">
                <a:ea typeface="ＭＳ Ｐゴシック" panose="020B0600070205080204" pitchFamily="34" charset="-128"/>
              </a:rPr>
              <a:t> </a:t>
            </a:r>
            <a:endParaRPr lang="en-US" altLang="en-IL" sz="1200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898CE-70A6-4B1D-B309-B108AE0FB14F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03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F94-DAA2-4BB4-9AAA-475D9D2882F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18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8D737-4228-4C38-B33A-4B49E5614A7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55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F4E4E-0493-4C8B-A2F2-AEEF986F6E5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16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8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B89B43D-173C-21D5-6B83-C08D16F1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5A5EB7-53A9-1431-8C27-0C328183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010AFF-5B25-55FC-70BC-A1336534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C04D6-BDEE-5C4A-B91F-46F964B52FED}" type="slidenum">
              <a:rPr lang="en-US" altLang="en-IL"/>
              <a:pPr/>
              <a:t>‹#›</a:t>
            </a:fld>
            <a:endParaRPr lang="en-US" altLang="en-IL"/>
          </a:p>
        </p:txBody>
      </p:sp>
    </p:spTree>
    <p:extLst>
      <p:ext uri="{BB962C8B-B14F-4D97-AF65-F5344CB8AC3E}">
        <p14:creationId xmlns:p14="http://schemas.microsoft.com/office/powerpoint/2010/main" val="1744226283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3748605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961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507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ahoma" pitchFamily="34" charset="0"/>
              </a:rPr>
              <a:t>Itzhak Tserruya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en-US" altLang="he-IL">
                <a:solidFill>
                  <a:srgbClr val="000000"/>
                </a:solidFill>
                <a:latin typeface="Tahoma" pitchFamily="34" charset="0"/>
              </a:rPr>
              <a:t>NICA Days, Belgrade, October 2-3,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fld id="{32D67CBB-CE05-40EE-9E13-47D49B56A81E}" type="slidenum">
              <a:rPr lang="he-IL" altLang="en-US">
                <a:solidFill>
                  <a:srgbClr val="000000"/>
                </a:solidFill>
                <a:latin typeface="Tahoma" pitchFamily="34" charset="0"/>
              </a:rPr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57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03505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8229600" cy="2185987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327525"/>
            <a:ext cx="8229600" cy="2187575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1338" y="6497638"/>
            <a:ext cx="982662" cy="360362"/>
          </a:xfr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fld id="{B4477E7C-3F44-4F46-88FC-10B996112D57}" type="slidenum">
              <a:rPr lang="he-IL">
                <a:solidFill>
                  <a:srgbClr val="000000"/>
                </a:solidFill>
                <a:latin typeface="Tahoma" pitchFamily="34" charset="0"/>
              </a:rPr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he-IL" dirty="0">
                <a:solidFill>
                  <a:srgbClr val="000000"/>
                </a:solidFill>
                <a:latin typeface="Tahoma" pitchFamily="34" charset="0"/>
              </a:rPr>
              <a:t>   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6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3488" y="1773238"/>
            <a:ext cx="6389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4601" y="3429000"/>
            <a:ext cx="6375400" cy="44026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557237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0"/>
          </p:nvPr>
        </p:nvSpPr>
        <p:spPr>
          <a:xfrm>
            <a:off x="34925" y="6497638"/>
            <a:ext cx="1954213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he-IL">
                <a:solidFill>
                  <a:prstClr val="black"/>
                </a:solidFill>
                <a:latin typeface="Tahoma" pitchFamily="34" charset="0"/>
              </a:rPr>
              <a:t>שקף </a:t>
            </a:r>
            <a:fld id="{D3BBC942-AC20-443C-9682-998945D5322E}" type="slidenum">
              <a:rPr lang="he-IL">
                <a:solidFill>
                  <a:prstClr val="black"/>
                </a:solidFill>
                <a:latin typeface="Tahoma" pitchFamily="34" charset="0"/>
              </a:rPr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he-IL">
                <a:solidFill>
                  <a:prstClr val="black"/>
                </a:solidFill>
                <a:latin typeface="Tahoma" pitchFamily="34" charset="0"/>
              </a:rPr>
              <a:t>   </a:t>
            </a: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6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A047-8AEF-4C69-86C3-C9A28089018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808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762000" y="381000"/>
            <a:ext cx="31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 anchor="ctr"/>
          <a:lstStyle/>
          <a:p>
            <a:pPr algn="ctr"/>
            <a:endParaRPr kumimoji="1" lang="en-US" sz="1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1"/>
            <a:ext cx="6400800" cy="1752600"/>
          </a:xfrm>
        </p:spPr>
        <p:txBody>
          <a:bodyPr/>
          <a:lstStyle>
            <a:lvl1pPr marL="0" indent="0">
              <a:defRPr sz="2800"/>
            </a:lvl1pPr>
          </a:lstStyle>
          <a:p>
            <a:r>
              <a:rPr lang="en-US" altLang="zh-CN"/>
              <a:t>  </a:t>
            </a:r>
            <a:r>
              <a:rPr lang="zh-CN" altLang="en-US"/>
              <a:t>单击此处编辑母版副标题样式</a:t>
            </a:r>
          </a:p>
          <a:p>
            <a:r>
              <a:rPr lang="zh-CN" altLang="en-US"/>
              <a:t>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8956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6732-651C-F04F-B609-2685E055DE1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4329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1F2E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92DBB1-76DE-AC40-BD7C-3F866C3644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701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5" indent="0">
              <a:buNone/>
              <a:defRPr sz="1800"/>
            </a:lvl2pPr>
            <a:lvl3pPr marL="913453" indent="0">
              <a:buNone/>
              <a:defRPr sz="1600"/>
            </a:lvl3pPr>
            <a:lvl4pPr marL="1370180" indent="0">
              <a:buNone/>
              <a:defRPr sz="1400"/>
            </a:lvl4pPr>
            <a:lvl5pPr marL="1826905" indent="0">
              <a:buNone/>
              <a:defRPr sz="1400"/>
            </a:lvl5pPr>
            <a:lvl6pPr marL="2283632" indent="0">
              <a:buNone/>
              <a:defRPr sz="1400"/>
            </a:lvl6pPr>
            <a:lvl7pPr marL="2740358" indent="0">
              <a:buNone/>
              <a:defRPr sz="1400"/>
            </a:lvl7pPr>
            <a:lvl8pPr marL="3197080" indent="0">
              <a:buNone/>
              <a:defRPr sz="1400"/>
            </a:lvl8pPr>
            <a:lvl9pPr marL="36538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1EBAC-4C3B-6145-8E4D-F7180F2EA0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3063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1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1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AEDA2-C373-C74C-8304-9955A0DF20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975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FF6E-41C3-1C41-9166-67E62F68E5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4686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655D-53F1-7740-BCAB-3AC3B7B2C8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251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F9534-783B-0541-98B6-6A61F13716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979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7168C-7F21-1049-A742-94E37FF9A5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70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5" indent="0">
              <a:buNone/>
              <a:defRPr sz="2800"/>
            </a:lvl2pPr>
            <a:lvl3pPr marL="913453" indent="0">
              <a:buNone/>
              <a:defRPr sz="2400"/>
            </a:lvl3pPr>
            <a:lvl4pPr marL="1370180" indent="0">
              <a:buNone/>
              <a:defRPr sz="2000"/>
            </a:lvl4pPr>
            <a:lvl5pPr marL="1826905" indent="0">
              <a:buNone/>
              <a:defRPr sz="2000"/>
            </a:lvl5pPr>
            <a:lvl6pPr marL="2283632" indent="0">
              <a:buNone/>
              <a:defRPr sz="2000"/>
            </a:lvl6pPr>
            <a:lvl7pPr marL="2740358" indent="0">
              <a:buNone/>
              <a:defRPr sz="2000"/>
            </a:lvl7pPr>
            <a:lvl8pPr marL="3197080" indent="0">
              <a:buNone/>
              <a:defRPr sz="2000"/>
            </a:lvl8pPr>
            <a:lvl9pPr marL="36538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DAA52-5BA7-4A4A-9005-BA18F5AE57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0095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1557-E111-7147-8627-3E6623051D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356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20F82-76D5-4D77-BC21-5A4268D496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98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5"/>
            <a:ext cx="1966912" cy="6132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"/>
            <a:ext cx="5751513" cy="6132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8FF54-1B6A-184D-8892-E3E756A9F3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95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40E01-1DDF-4704-8DDC-978A7A0AD2E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7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8A4F5-7B53-4BFD-86F4-1EDCF116CB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74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AD37E-EE59-41F9-9DC3-0CD03DC07E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79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942A-3396-4E26-B660-1DA9C9F599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33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DE9A2-7386-464B-8932-B8D904D0A66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29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13C74-01FF-4C14-995A-2652EA7BD5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1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54CB46-E9BE-4A8A-A36A-EAF21D9345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88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3"/>
          <p:cNvSpPr>
            <a:spLocks/>
          </p:cNvSpPr>
          <p:nvPr/>
        </p:nvSpPr>
        <p:spPr bwMode="auto">
          <a:xfrm rot="10800000">
            <a:off x="-6350" y="6100688"/>
            <a:ext cx="9153526" cy="1081132"/>
          </a:xfrm>
          <a:custGeom>
            <a:avLst/>
            <a:gdLst>
              <a:gd name="connsiteX0" fmla="*/ 9986 w 10000"/>
              <a:gd name="connsiteY0" fmla="*/ 3005 h 7838"/>
              <a:gd name="connsiteX1" fmla="*/ 0 w 10000"/>
              <a:gd name="connsiteY1" fmla="*/ 2878 h 7838"/>
              <a:gd name="connsiteX2" fmla="*/ 0 w 10000"/>
              <a:gd name="connsiteY2" fmla="*/ 5000 h 7838"/>
              <a:gd name="connsiteX3" fmla="*/ 10000 w 10000"/>
              <a:gd name="connsiteY3" fmla="*/ 5000 h 7838"/>
              <a:gd name="connsiteX4" fmla="*/ 9986 w 10000"/>
              <a:gd name="connsiteY4" fmla="*/ 3005 h 7838"/>
              <a:gd name="connsiteX0" fmla="*/ 9986 w 10000"/>
              <a:gd name="connsiteY0" fmla="*/ 1988 h 8154"/>
              <a:gd name="connsiteX1" fmla="*/ 0 w 10000"/>
              <a:gd name="connsiteY1" fmla="*/ 1826 h 8154"/>
              <a:gd name="connsiteX2" fmla="*/ 0 w 10000"/>
              <a:gd name="connsiteY2" fmla="*/ 4533 h 8154"/>
              <a:gd name="connsiteX3" fmla="*/ 10000 w 10000"/>
              <a:gd name="connsiteY3" fmla="*/ 4533 h 8154"/>
              <a:gd name="connsiteX4" fmla="*/ 9986 w 10000"/>
              <a:gd name="connsiteY4" fmla="*/ 1988 h 8154"/>
              <a:gd name="connsiteX0" fmla="*/ 9986 w 10000"/>
              <a:gd name="connsiteY0" fmla="*/ 2438 h 8806"/>
              <a:gd name="connsiteX1" fmla="*/ 0 w 10000"/>
              <a:gd name="connsiteY1" fmla="*/ 2239 h 8806"/>
              <a:gd name="connsiteX2" fmla="*/ 0 w 10000"/>
              <a:gd name="connsiteY2" fmla="*/ 5559 h 8806"/>
              <a:gd name="connsiteX3" fmla="*/ 10000 w 10000"/>
              <a:gd name="connsiteY3" fmla="*/ 5559 h 8806"/>
              <a:gd name="connsiteX4" fmla="*/ 9986 w 10000"/>
              <a:gd name="connsiteY4" fmla="*/ 2438 h 8806"/>
              <a:gd name="connsiteX0" fmla="*/ 9986 w 9991"/>
              <a:gd name="connsiteY0" fmla="*/ 2769 h 9619"/>
              <a:gd name="connsiteX1" fmla="*/ 0 w 9991"/>
              <a:gd name="connsiteY1" fmla="*/ 2543 h 9619"/>
              <a:gd name="connsiteX2" fmla="*/ 0 w 9991"/>
              <a:gd name="connsiteY2" fmla="*/ 6313 h 9619"/>
              <a:gd name="connsiteX3" fmla="*/ 9982 w 9991"/>
              <a:gd name="connsiteY3" fmla="*/ 5932 h 9619"/>
              <a:gd name="connsiteX4" fmla="*/ 9986 w 9991"/>
              <a:gd name="connsiteY4" fmla="*/ 2769 h 9619"/>
              <a:gd name="connsiteX0" fmla="*/ 9995 w 10000"/>
              <a:gd name="connsiteY0" fmla="*/ 2879 h 10000"/>
              <a:gd name="connsiteX1" fmla="*/ 0 w 10000"/>
              <a:gd name="connsiteY1" fmla="*/ 2644 h 10000"/>
              <a:gd name="connsiteX2" fmla="*/ 0 w 10000"/>
              <a:gd name="connsiteY2" fmla="*/ 6563 h 10000"/>
              <a:gd name="connsiteX3" fmla="*/ 9991 w 10000"/>
              <a:gd name="connsiteY3" fmla="*/ 6167 h 10000"/>
              <a:gd name="connsiteX4" fmla="*/ 9995 w 10000"/>
              <a:gd name="connsiteY4" fmla="*/ 2879 h 10000"/>
              <a:gd name="connsiteX0" fmla="*/ 9995 w 9996"/>
              <a:gd name="connsiteY0" fmla="*/ 2879 h 10000"/>
              <a:gd name="connsiteX1" fmla="*/ 0 w 9996"/>
              <a:gd name="connsiteY1" fmla="*/ 2644 h 10000"/>
              <a:gd name="connsiteX2" fmla="*/ 0 w 9996"/>
              <a:gd name="connsiteY2" fmla="*/ 6563 h 10000"/>
              <a:gd name="connsiteX3" fmla="*/ 9991 w 9996"/>
              <a:gd name="connsiteY3" fmla="*/ 6167 h 10000"/>
              <a:gd name="connsiteX4" fmla="*/ 9995 w 9996"/>
              <a:gd name="connsiteY4" fmla="*/ 28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6" h="10000">
                <a:moveTo>
                  <a:pt x="9995" y="2879"/>
                </a:moveTo>
                <a:cubicBezTo>
                  <a:pt x="9870" y="2937"/>
                  <a:pt x="194" y="2700"/>
                  <a:pt x="0" y="2644"/>
                </a:cubicBezTo>
                <a:cubicBezTo>
                  <a:pt x="14" y="3641"/>
                  <a:pt x="0" y="6563"/>
                  <a:pt x="0" y="6563"/>
                </a:cubicBezTo>
                <a:cubicBezTo>
                  <a:pt x="3368" y="0"/>
                  <a:pt x="6353" y="10000"/>
                  <a:pt x="9991" y="6167"/>
                </a:cubicBezTo>
                <a:cubicBezTo>
                  <a:pt x="9996" y="2913"/>
                  <a:pt x="9990" y="6191"/>
                  <a:pt x="9995" y="2879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02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692696"/>
            <a:ext cx="8933393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874" y="1700808"/>
            <a:ext cx="8933393" cy="468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grpSp>
        <p:nvGrpSpPr>
          <p:cNvPr id="31" name="קבוצה 30"/>
          <p:cNvGrpSpPr/>
          <p:nvPr userDrawn="1"/>
        </p:nvGrpSpPr>
        <p:grpSpPr>
          <a:xfrm flipH="1">
            <a:off x="-14706" y="-600075"/>
            <a:ext cx="9267226" cy="1997075"/>
            <a:chOff x="-113701" y="-600075"/>
            <a:chExt cx="9267226" cy="1997075"/>
          </a:xfrm>
        </p:grpSpPr>
        <p:sp>
          <p:nvSpPr>
            <p:cNvPr id="7201" name="Freeform 33"/>
            <p:cNvSpPr>
              <a:spLocks/>
            </p:cNvSpPr>
            <p:nvPr/>
          </p:nvSpPr>
          <p:spPr bwMode="auto">
            <a:xfrm flipH="1">
              <a:off x="-16935" y="-600075"/>
              <a:ext cx="9170459" cy="1997075"/>
            </a:xfrm>
            <a:custGeom>
              <a:avLst/>
              <a:gdLst/>
              <a:ahLst/>
              <a:cxnLst>
                <a:cxn ang="0">
                  <a:pos x="5760" y="378"/>
                </a:cxn>
                <a:cxn ang="0">
                  <a:pos x="0" y="362"/>
                </a:cxn>
                <a:cxn ang="0">
                  <a:pos x="0" y="629"/>
                </a:cxn>
                <a:cxn ang="0">
                  <a:pos x="5768" y="629"/>
                </a:cxn>
                <a:cxn ang="0">
                  <a:pos x="5760" y="378"/>
                </a:cxn>
              </a:cxnLst>
              <a:rect l="0" t="0" r="r" b="b"/>
              <a:pathLst>
                <a:path w="5768" h="1258">
                  <a:moveTo>
                    <a:pt x="5760" y="378"/>
                  </a:moveTo>
                  <a:cubicBezTo>
                    <a:pt x="5688" y="382"/>
                    <a:pt x="112" y="366"/>
                    <a:pt x="0" y="362"/>
                  </a:cubicBezTo>
                  <a:cubicBezTo>
                    <a:pt x="8" y="430"/>
                    <a:pt x="0" y="629"/>
                    <a:pt x="0" y="629"/>
                  </a:cubicBezTo>
                  <a:cubicBezTo>
                    <a:pt x="1923" y="0"/>
                    <a:pt x="3845" y="1258"/>
                    <a:pt x="5768" y="629"/>
                  </a:cubicBezTo>
                  <a:lnTo>
                    <a:pt x="5760" y="378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</a:gradFill>
            <a:ln w="9525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grpSp>
          <p:nvGrpSpPr>
            <p:cNvPr id="30" name="קבוצה 29"/>
            <p:cNvGrpSpPr/>
            <p:nvPr userDrawn="1"/>
          </p:nvGrpSpPr>
          <p:grpSpPr>
            <a:xfrm>
              <a:off x="-113701" y="-247673"/>
              <a:ext cx="9267226" cy="989036"/>
              <a:chOff x="-113701" y="-247673"/>
              <a:chExt cx="9267226" cy="989036"/>
            </a:xfrm>
          </p:grpSpPr>
          <p:sp>
            <p:nvSpPr>
              <p:cNvPr id="7200" name="Freeform 32"/>
              <p:cNvSpPr>
                <a:spLocks/>
              </p:cNvSpPr>
              <p:nvPr/>
            </p:nvSpPr>
            <p:spPr bwMode="auto">
              <a:xfrm>
                <a:off x="-113701" y="-247673"/>
                <a:ext cx="9259873" cy="954431"/>
              </a:xfrm>
              <a:custGeom>
                <a:avLst/>
                <a:gdLst>
                  <a:gd name="connsiteX0" fmla="*/ 269 w 10108"/>
                  <a:gd name="connsiteY0" fmla="*/ 3717 h 10000"/>
                  <a:gd name="connsiteX1" fmla="*/ 10100 w 10108"/>
                  <a:gd name="connsiteY1" fmla="*/ 8655 h 10000"/>
                  <a:gd name="connsiteX2" fmla="*/ 10108 w 10108"/>
                  <a:gd name="connsiteY2" fmla="*/ 10000 h 10000"/>
                  <a:gd name="connsiteX3" fmla="*/ 108 w 10108"/>
                  <a:gd name="connsiteY3" fmla="*/ 7650 h 10000"/>
                  <a:gd name="connsiteX4" fmla="*/ 269 w 10108"/>
                  <a:gd name="connsiteY4" fmla="*/ 3717 h 10000"/>
                  <a:gd name="connsiteX0" fmla="*/ 108 w 10108"/>
                  <a:gd name="connsiteY0" fmla="*/ 7650 h 11508"/>
                  <a:gd name="connsiteX1" fmla="*/ 10100 w 10108"/>
                  <a:gd name="connsiteY1" fmla="*/ 8655 h 11508"/>
                  <a:gd name="connsiteX2" fmla="*/ 10108 w 10108"/>
                  <a:gd name="connsiteY2" fmla="*/ 10000 h 11508"/>
                  <a:gd name="connsiteX3" fmla="*/ 108 w 10108"/>
                  <a:gd name="connsiteY3" fmla="*/ 7650 h 11508"/>
                  <a:gd name="connsiteX4" fmla="*/ 108 w 10108"/>
                  <a:gd name="connsiteY4" fmla="*/ 7650 h 11508"/>
                  <a:gd name="connsiteX0" fmla="*/ 108 w 10108"/>
                  <a:gd name="connsiteY0" fmla="*/ 6783 h 10641"/>
                  <a:gd name="connsiteX1" fmla="*/ 10100 w 10108"/>
                  <a:gd name="connsiteY1" fmla="*/ 7788 h 10641"/>
                  <a:gd name="connsiteX2" fmla="*/ 10108 w 10108"/>
                  <a:gd name="connsiteY2" fmla="*/ 9133 h 10641"/>
                  <a:gd name="connsiteX3" fmla="*/ 108 w 10108"/>
                  <a:gd name="connsiteY3" fmla="*/ 6783 h 10641"/>
                  <a:gd name="connsiteX4" fmla="*/ 108 w 10108"/>
                  <a:gd name="connsiteY4" fmla="*/ 6783 h 1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08" h="10641">
                    <a:moveTo>
                      <a:pt x="108" y="6783"/>
                    </a:moveTo>
                    <a:cubicBezTo>
                      <a:pt x="3353" y="10641"/>
                      <a:pt x="7626" y="0"/>
                      <a:pt x="10100" y="7788"/>
                    </a:cubicBezTo>
                    <a:cubicBezTo>
                      <a:pt x="10108" y="8354"/>
                      <a:pt x="10093" y="8354"/>
                      <a:pt x="10108" y="9133"/>
                    </a:cubicBezTo>
                    <a:cubicBezTo>
                      <a:pt x="8380" y="1062"/>
                      <a:pt x="0" y="7048"/>
                      <a:pt x="108" y="6783"/>
                    </a:cubicBezTo>
                    <a:lnTo>
                      <a:pt x="108" y="678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>
                  <a:solidFill>
                    <a:prstClr val="black"/>
                  </a:solidFill>
                  <a:latin typeface="Tahoma" pitchFamily="34" charset="0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auto">
              <a:xfrm>
                <a:off x="-4763" y="49213"/>
                <a:ext cx="9158288" cy="692150"/>
              </a:xfrm>
              <a:custGeom>
                <a:avLst/>
                <a:gdLst/>
                <a:ahLst/>
                <a:cxnLst>
                  <a:cxn ang="0">
                    <a:pos x="6" y="228"/>
                  </a:cxn>
                  <a:cxn ang="0">
                    <a:pos x="1590" y="388"/>
                  </a:cxn>
                  <a:cxn ang="0">
                    <a:pos x="4326" y="30"/>
                  </a:cxn>
                  <a:cxn ang="0">
                    <a:pos x="5769" y="206"/>
                  </a:cxn>
                  <a:cxn ang="0">
                    <a:pos x="5763" y="231"/>
                  </a:cxn>
                  <a:cxn ang="0">
                    <a:pos x="4265" y="55"/>
                  </a:cxn>
                  <a:cxn ang="0">
                    <a:pos x="1632" y="404"/>
                  </a:cxn>
                  <a:cxn ang="0">
                    <a:pos x="0" y="247"/>
                  </a:cxn>
                  <a:cxn ang="0">
                    <a:pos x="6" y="228"/>
                  </a:cxn>
                </a:cxnLst>
                <a:rect l="0" t="0" r="r" b="b"/>
                <a:pathLst>
                  <a:path w="5769" h="436">
                    <a:moveTo>
                      <a:pt x="6" y="228"/>
                    </a:moveTo>
                    <a:cubicBezTo>
                      <a:pt x="253" y="270"/>
                      <a:pt x="857" y="422"/>
                      <a:pt x="1590" y="388"/>
                    </a:cubicBezTo>
                    <a:cubicBezTo>
                      <a:pt x="2310" y="355"/>
                      <a:pt x="3630" y="60"/>
                      <a:pt x="4326" y="30"/>
                    </a:cubicBezTo>
                    <a:cubicBezTo>
                      <a:pt x="5022" y="0"/>
                      <a:pt x="5523" y="147"/>
                      <a:pt x="5769" y="206"/>
                    </a:cubicBezTo>
                    <a:cubicBezTo>
                      <a:pt x="5764" y="187"/>
                      <a:pt x="5757" y="205"/>
                      <a:pt x="5763" y="231"/>
                    </a:cubicBezTo>
                    <a:cubicBezTo>
                      <a:pt x="5584" y="177"/>
                      <a:pt x="4953" y="26"/>
                      <a:pt x="4265" y="55"/>
                    </a:cubicBezTo>
                    <a:cubicBezTo>
                      <a:pt x="3577" y="84"/>
                      <a:pt x="2343" y="372"/>
                      <a:pt x="1632" y="404"/>
                    </a:cubicBezTo>
                    <a:cubicBezTo>
                      <a:pt x="921" y="436"/>
                      <a:pt x="269" y="298"/>
                      <a:pt x="0" y="247"/>
                    </a:cubicBezTo>
                    <a:cubicBezTo>
                      <a:pt x="3" y="222"/>
                      <a:pt x="6" y="240"/>
                      <a:pt x="6" y="2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100000">
                    <a:srgbClr val="800000"/>
                  </a:gs>
                </a:gsLst>
                <a:lin ang="0" scaled="1"/>
              </a:gra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>
                  <a:solidFill>
                    <a:prstClr val="black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7" name="Oval 16"/>
          <p:cNvSpPr/>
          <p:nvPr/>
        </p:nvSpPr>
        <p:spPr>
          <a:xfrm>
            <a:off x="8676456" y="6417376"/>
            <a:ext cx="396000" cy="396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fld id="{F9059E7A-DA75-4FBC-91AB-0157B287453E}" type="slidenum">
              <a:rPr lang="en-US" sz="1400" b="1">
                <a:solidFill>
                  <a:prstClr val="white"/>
                </a:solidFill>
              </a:rPr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 sz="1400" b="1" dirty="0">
              <a:solidFill>
                <a:prstClr val="white"/>
              </a:solidFill>
            </a:endParaRPr>
          </a:p>
        </p:txBody>
      </p:sp>
      <p:grpSp>
        <p:nvGrpSpPr>
          <p:cNvPr id="34" name="קבוצה 33"/>
          <p:cNvGrpSpPr/>
          <p:nvPr/>
        </p:nvGrpSpPr>
        <p:grpSpPr>
          <a:xfrm>
            <a:off x="6444208" y="188640"/>
            <a:ext cx="1181100" cy="425450"/>
            <a:chOff x="119063" y="57150"/>
            <a:chExt cx="1181100" cy="425450"/>
          </a:xfrm>
        </p:grpSpPr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739775" y="127000"/>
              <a:ext cx="122237" cy="234950"/>
            </a:xfrm>
            <a:custGeom>
              <a:avLst/>
              <a:gdLst/>
              <a:ahLst/>
              <a:cxnLst>
                <a:cxn ang="0">
                  <a:pos x="218" y="445"/>
                </a:cxn>
                <a:cxn ang="0">
                  <a:pos x="158" y="378"/>
                </a:cxn>
                <a:cxn ang="0">
                  <a:pos x="107" y="312"/>
                </a:cxn>
                <a:cxn ang="0">
                  <a:pos x="64" y="247"/>
                </a:cxn>
                <a:cxn ang="0">
                  <a:pos x="33" y="185"/>
                </a:cxn>
                <a:cxn ang="0">
                  <a:pos x="21" y="155"/>
                </a:cxn>
                <a:cxn ang="0">
                  <a:pos x="10" y="128"/>
                </a:cxn>
                <a:cxn ang="0">
                  <a:pos x="3" y="101"/>
                </a:cxn>
                <a:cxn ang="0">
                  <a:pos x="0" y="76"/>
                </a:cxn>
                <a:cxn ang="0">
                  <a:pos x="0" y="53"/>
                </a:cxn>
                <a:cxn ang="0">
                  <a:pos x="3" y="33"/>
                </a:cxn>
                <a:cxn ang="0">
                  <a:pos x="11" y="15"/>
                </a:cxn>
                <a:cxn ang="0">
                  <a:pos x="22" y="0"/>
                </a:cxn>
                <a:cxn ang="0">
                  <a:pos x="36" y="12"/>
                </a:cxn>
                <a:cxn ang="0">
                  <a:pos x="28" y="25"/>
                </a:cxn>
                <a:cxn ang="0">
                  <a:pos x="22" y="39"/>
                </a:cxn>
                <a:cxn ang="0">
                  <a:pos x="18" y="55"/>
                </a:cxn>
                <a:cxn ang="0">
                  <a:pos x="18" y="74"/>
                </a:cxn>
                <a:cxn ang="0">
                  <a:pos x="22" y="96"/>
                </a:cxn>
                <a:cxn ang="0">
                  <a:pos x="28" y="122"/>
                </a:cxn>
                <a:cxn ang="0">
                  <a:pos x="38" y="148"/>
                </a:cxn>
                <a:cxn ang="0">
                  <a:pos x="50" y="175"/>
                </a:cxn>
                <a:cxn ang="0">
                  <a:pos x="80" y="235"/>
                </a:cxn>
                <a:cxn ang="0">
                  <a:pos x="122" y="300"/>
                </a:cxn>
                <a:cxn ang="0">
                  <a:pos x="173" y="365"/>
                </a:cxn>
                <a:cxn ang="0">
                  <a:pos x="231" y="432"/>
                </a:cxn>
                <a:cxn ang="0">
                  <a:pos x="218" y="445"/>
                </a:cxn>
              </a:cxnLst>
              <a:rect l="0" t="0" r="r" b="b"/>
              <a:pathLst>
                <a:path w="231" h="445">
                  <a:moveTo>
                    <a:pt x="218" y="445"/>
                  </a:moveTo>
                  <a:lnTo>
                    <a:pt x="158" y="378"/>
                  </a:lnTo>
                  <a:lnTo>
                    <a:pt x="107" y="312"/>
                  </a:lnTo>
                  <a:lnTo>
                    <a:pt x="64" y="247"/>
                  </a:lnTo>
                  <a:lnTo>
                    <a:pt x="33" y="185"/>
                  </a:lnTo>
                  <a:lnTo>
                    <a:pt x="21" y="155"/>
                  </a:lnTo>
                  <a:lnTo>
                    <a:pt x="10" y="128"/>
                  </a:lnTo>
                  <a:lnTo>
                    <a:pt x="3" y="101"/>
                  </a:lnTo>
                  <a:lnTo>
                    <a:pt x="0" y="76"/>
                  </a:lnTo>
                  <a:lnTo>
                    <a:pt x="0" y="53"/>
                  </a:lnTo>
                  <a:lnTo>
                    <a:pt x="3" y="33"/>
                  </a:lnTo>
                  <a:lnTo>
                    <a:pt x="11" y="15"/>
                  </a:lnTo>
                  <a:lnTo>
                    <a:pt x="22" y="0"/>
                  </a:lnTo>
                  <a:lnTo>
                    <a:pt x="36" y="12"/>
                  </a:lnTo>
                  <a:lnTo>
                    <a:pt x="28" y="25"/>
                  </a:lnTo>
                  <a:lnTo>
                    <a:pt x="22" y="39"/>
                  </a:lnTo>
                  <a:lnTo>
                    <a:pt x="18" y="55"/>
                  </a:lnTo>
                  <a:lnTo>
                    <a:pt x="18" y="74"/>
                  </a:lnTo>
                  <a:lnTo>
                    <a:pt x="22" y="96"/>
                  </a:lnTo>
                  <a:lnTo>
                    <a:pt x="28" y="122"/>
                  </a:lnTo>
                  <a:lnTo>
                    <a:pt x="38" y="148"/>
                  </a:lnTo>
                  <a:lnTo>
                    <a:pt x="50" y="175"/>
                  </a:lnTo>
                  <a:lnTo>
                    <a:pt x="80" y="235"/>
                  </a:lnTo>
                  <a:lnTo>
                    <a:pt x="122" y="300"/>
                  </a:lnTo>
                  <a:lnTo>
                    <a:pt x="173" y="365"/>
                  </a:lnTo>
                  <a:lnTo>
                    <a:pt x="231" y="432"/>
                  </a:lnTo>
                  <a:lnTo>
                    <a:pt x="218" y="44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752475" y="114300"/>
              <a:ext cx="225425" cy="128588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3" y="12"/>
                </a:cxn>
                <a:cxn ang="0">
                  <a:pos x="30" y="5"/>
                </a:cxn>
                <a:cxn ang="0">
                  <a:pos x="52" y="0"/>
                </a:cxn>
                <a:cxn ang="0">
                  <a:pos x="72" y="2"/>
                </a:cxn>
                <a:cxn ang="0">
                  <a:pos x="96" y="5"/>
                </a:cxn>
                <a:cxn ang="0">
                  <a:pos x="122" y="13"/>
                </a:cxn>
                <a:cxn ang="0">
                  <a:pos x="149" y="23"/>
                </a:cxn>
                <a:cxn ang="0">
                  <a:pos x="178" y="35"/>
                </a:cxn>
                <a:cxn ang="0">
                  <a:pos x="206" y="50"/>
                </a:cxn>
                <a:cxn ang="0">
                  <a:pos x="236" y="68"/>
                </a:cxn>
                <a:cxn ang="0">
                  <a:pos x="267" y="89"/>
                </a:cxn>
                <a:cxn ang="0">
                  <a:pos x="299" y="113"/>
                </a:cxn>
                <a:cxn ang="0">
                  <a:pos x="332" y="139"/>
                </a:cxn>
                <a:cxn ang="0">
                  <a:pos x="363" y="166"/>
                </a:cxn>
                <a:cxn ang="0">
                  <a:pos x="395" y="195"/>
                </a:cxn>
                <a:cxn ang="0">
                  <a:pos x="427" y="227"/>
                </a:cxn>
                <a:cxn ang="0">
                  <a:pos x="413" y="242"/>
                </a:cxn>
                <a:cxn ang="0">
                  <a:pos x="383" y="210"/>
                </a:cxn>
                <a:cxn ang="0">
                  <a:pos x="351" y="181"/>
                </a:cxn>
                <a:cxn ang="0">
                  <a:pos x="318" y="153"/>
                </a:cxn>
                <a:cxn ang="0">
                  <a:pos x="288" y="129"/>
                </a:cxn>
                <a:cxn ang="0">
                  <a:pos x="256" y="105"/>
                </a:cxn>
                <a:cxn ang="0">
                  <a:pos x="227" y="86"/>
                </a:cxn>
                <a:cxn ang="0">
                  <a:pos x="196" y="67"/>
                </a:cxn>
                <a:cxn ang="0">
                  <a:pos x="168" y="52"/>
                </a:cxn>
                <a:cxn ang="0">
                  <a:pos x="141" y="41"/>
                </a:cxn>
                <a:cxn ang="0">
                  <a:pos x="116" y="31"/>
                </a:cxn>
                <a:cxn ang="0">
                  <a:pos x="94" y="25"/>
                </a:cxn>
                <a:cxn ang="0">
                  <a:pos x="71" y="21"/>
                </a:cxn>
                <a:cxn ang="0">
                  <a:pos x="54" y="20"/>
                </a:cxn>
                <a:cxn ang="0">
                  <a:pos x="37" y="24"/>
                </a:cxn>
                <a:cxn ang="0">
                  <a:pos x="23" y="29"/>
                </a:cxn>
                <a:cxn ang="0">
                  <a:pos x="11" y="39"/>
                </a:cxn>
                <a:cxn ang="0">
                  <a:pos x="0" y="23"/>
                </a:cxn>
              </a:cxnLst>
              <a:rect l="0" t="0" r="r" b="b"/>
              <a:pathLst>
                <a:path w="427" h="242">
                  <a:moveTo>
                    <a:pt x="0" y="23"/>
                  </a:moveTo>
                  <a:lnTo>
                    <a:pt x="13" y="12"/>
                  </a:lnTo>
                  <a:lnTo>
                    <a:pt x="30" y="5"/>
                  </a:lnTo>
                  <a:lnTo>
                    <a:pt x="52" y="0"/>
                  </a:lnTo>
                  <a:lnTo>
                    <a:pt x="72" y="2"/>
                  </a:lnTo>
                  <a:lnTo>
                    <a:pt x="96" y="5"/>
                  </a:lnTo>
                  <a:lnTo>
                    <a:pt x="122" y="13"/>
                  </a:lnTo>
                  <a:lnTo>
                    <a:pt x="149" y="23"/>
                  </a:lnTo>
                  <a:lnTo>
                    <a:pt x="178" y="35"/>
                  </a:lnTo>
                  <a:lnTo>
                    <a:pt x="206" y="50"/>
                  </a:lnTo>
                  <a:lnTo>
                    <a:pt x="236" y="68"/>
                  </a:lnTo>
                  <a:lnTo>
                    <a:pt x="267" y="89"/>
                  </a:lnTo>
                  <a:lnTo>
                    <a:pt x="299" y="113"/>
                  </a:lnTo>
                  <a:lnTo>
                    <a:pt x="332" y="139"/>
                  </a:lnTo>
                  <a:lnTo>
                    <a:pt x="363" y="166"/>
                  </a:lnTo>
                  <a:lnTo>
                    <a:pt x="395" y="195"/>
                  </a:lnTo>
                  <a:lnTo>
                    <a:pt x="427" y="227"/>
                  </a:lnTo>
                  <a:lnTo>
                    <a:pt x="413" y="242"/>
                  </a:lnTo>
                  <a:lnTo>
                    <a:pt x="383" y="210"/>
                  </a:lnTo>
                  <a:lnTo>
                    <a:pt x="351" y="181"/>
                  </a:lnTo>
                  <a:lnTo>
                    <a:pt x="318" y="153"/>
                  </a:lnTo>
                  <a:lnTo>
                    <a:pt x="288" y="129"/>
                  </a:lnTo>
                  <a:lnTo>
                    <a:pt x="256" y="105"/>
                  </a:lnTo>
                  <a:lnTo>
                    <a:pt x="227" y="86"/>
                  </a:lnTo>
                  <a:lnTo>
                    <a:pt x="196" y="67"/>
                  </a:lnTo>
                  <a:lnTo>
                    <a:pt x="168" y="52"/>
                  </a:lnTo>
                  <a:lnTo>
                    <a:pt x="141" y="41"/>
                  </a:lnTo>
                  <a:lnTo>
                    <a:pt x="116" y="31"/>
                  </a:lnTo>
                  <a:lnTo>
                    <a:pt x="94" y="25"/>
                  </a:lnTo>
                  <a:lnTo>
                    <a:pt x="71" y="21"/>
                  </a:lnTo>
                  <a:lnTo>
                    <a:pt x="54" y="20"/>
                  </a:lnTo>
                  <a:lnTo>
                    <a:pt x="37" y="24"/>
                  </a:lnTo>
                  <a:lnTo>
                    <a:pt x="23" y="29"/>
                  </a:lnTo>
                  <a:lnTo>
                    <a:pt x="11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750888" y="127000"/>
              <a:ext cx="7937" cy="793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2" y="16"/>
                </a:cxn>
                <a:cxn ang="0">
                  <a:pos x="14" y="13"/>
                </a:cxn>
                <a:cxn ang="0">
                  <a:pos x="0" y="1"/>
                </a:cxn>
              </a:cxnLst>
              <a:rect l="0" t="0" r="r" b="b"/>
              <a:pathLst>
                <a:path w="14" h="16">
                  <a:moveTo>
                    <a:pt x="0" y="1"/>
                  </a:moveTo>
                  <a:lnTo>
                    <a:pt x="1" y="0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969963" y="234950"/>
              <a:ext cx="123825" cy="2349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75" y="66"/>
                </a:cxn>
                <a:cxn ang="0">
                  <a:pos x="126" y="134"/>
                </a:cxn>
                <a:cxn ang="0">
                  <a:pos x="169" y="198"/>
                </a:cxn>
                <a:cxn ang="0">
                  <a:pos x="201" y="259"/>
                </a:cxn>
                <a:cxn ang="0">
                  <a:pos x="214" y="289"/>
                </a:cxn>
                <a:cxn ang="0">
                  <a:pos x="222" y="317"/>
                </a:cxn>
                <a:cxn ang="0">
                  <a:pos x="229" y="344"/>
                </a:cxn>
                <a:cxn ang="0">
                  <a:pos x="233" y="368"/>
                </a:cxn>
                <a:cxn ang="0">
                  <a:pos x="233" y="389"/>
                </a:cxn>
                <a:cxn ang="0">
                  <a:pos x="229" y="412"/>
                </a:cxn>
                <a:cxn ang="0">
                  <a:pos x="223" y="429"/>
                </a:cxn>
                <a:cxn ang="0">
                  <a:pos x="212" y="444"/>
                </a:cxn>
                <a:cxn ang="0">
                  <a:pos x="197" y="432"/>
                </a:cxn>
                <a:cxn ang="0">
                  <a:pos x="206" y="419"/>
                </a:cxn>
                <a:cxn ang="0">
                  <a:pos x="211" y="405"/>
                </a:cxn>
                <a:cxn ang="0">
                  <a:pos x="214" y="388"/>
                </a:cxn>
                <a:cxn ang="0">
                  <a:pos x="214" y="370"/>
                </a:cxn>
                <a:cxn ang="0">
                  <a:pos x="210" y="346"/>
                </a:cxn>
                <a:cxn ang="0">
                  <a:pos x="204" y="323"/>
                </a:cxn>
                <a:cxn ang="0">
                  <a:pos x="195" y="297"/>
                </a:cxn>
                <a:cxn ang="0">
                  <a:pos x="184" y="268"/>
                </a:cxn>
                <a:cxn ang="0">
                  <a:pos x="151" y="208"/>
                </a:cxn>
                <a:cxn ang="0">
                  <a:pos x="110" y="145"/>
                </a:cxn>
                <a:cxn ang="0">
                  <a:pos x="60" y="80"/>
                </a:cxn>
                <a:cxn ang="0">
                  <a:pos x="0" y="12"/>
                </a:cxn>
                <a:cxn ang="0">
                  <a:pos x="15" y="0"/>
                </a:cxn>
              </a:cxnLst>
              <a:rect l="0" t="0" r="r" b="b"/>
              <a:pathLst>
                <a:path w="233" h="444">
                  <a:moveTo>
                    <a:pt x="15" y="0"/>
                  </a:moveTo>
                  <a:lnTo>
                    <a:pt x="75" y="66"/>
                  </a:lnTo>
                  <a:lnTo>
                    <a:pt x="126" y="134"/>
                  </a:lnTo>
                  <a:lnTo>
                    <a:pt x="169" y="198"/>
                  </a:lnTo>
                  <a:lnTo>
                    <a:pt x="201" y="259"/>
                  </a:lnTo>
                  <a:lnTo>
                    <a:pt x="214" y="289"/>
                  </a:lnTo>
                  <a:lnTo>
                    <a:pt x="222" y="317"/>
                  </a:lnTo>
                  <a:lnTo>
                    <a:pt x="229" y="344"/>
                  </a:lnTo>
                  <a:lnTo>
                    <a:pt x="233" y="368"/>
                  </a:lnTo>
                  <a:lnTo>
                    <a:pt x="233" y="389"/>
                  </a:lnTo>
                  <a:lnTo>
                    <a:pt x="229" y="412"/>
                  </a:lnTo>
                  <a:lnTo>
                    <a:pt x="223" y="429"/>
                  </a:lnTo>
                  <a:lnTo>
                    <a:pt x="212" y="444"/>
                  </a:lnTo>
                  <a:lnTo>
                    <a:pt x="197" y="432"/>
                  </a:lnTo>
                  <a:lnTo>
                    <a:pt x="206" y="419"/>
                  </a:lnTo>
                  <a:lnTo>
                    <a:pt x="211" y="405"/>
                  </a:lnTo>
                  <a:lnTo>
                    <a:pt x="214" y="388"/>
                  </a:lnTo>
                  <a:lnTo>
                    <a:pt x="214" y="370"/>
                  </a:lnTo>
                  <a:lnTo>
                    <a:pt x="210" y="346"/>
                  </a:lnTo>
                  <a:lnTo>
                    <a:pt x="204" y="323"/>
                  </a:lnTo>
                  <a:lnTo>
                    <a:pt x="195" y="297"/>
                  </a:lnTo>
                  <a:lnTo>
                    <a:pt x="184" y="268"/>
                  </a:lnTo>
                  <a:lnTo>
                    <a:pt x="151" y="208"/>
                  </a:lnTo>
                  <a:lnTo>
                    <a:pt x="110" y="145"/>
                  </a:lnTo>
                  <a:lnTo>
                    <a:pt x="60" y="80"/>
                  </a:lnTo>
                  <a:lnTo>
                    <a:pt x="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969963" y="234950"/>
              <a:ext cx="7937" cy="79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2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15" y="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855663" y="354012"/>
              <a:ext cx="227012" cy="128588"/>
            </a:xfrm>
            <a:custGeom>
              <a:avLst/>
              <a:gdLst/>
              <a:ahLst/>
              <a:cxnLst>
                <a:cxn ang="0">
                  <a:pos x="429" y="220"/>
                </a:cxn>
                <a:cxn ang="0">
                  <a:pos x="415" y="231"/>
                </a:cxn>
                <a:cxn ang="0">
                  <a:pos x="397" y="238"/>
                </a:cxn>
                <a:cxn ang="0">
                  <a:pos x="378" y="242"/>
                </a:cxn>
                <a:cxn ang="0">
                  <a:pos x="355" y="242"/>
                </a:cxn>
                <a:cxn ang="0">
                  <a:pos x="332" y="238"/>
                </a:cxn>
                <a:cxn ang="0">
                  <a:pos x="306" y="231"/>
                </a:cxn>
                <a:cxn ang="0">
                  <a:pos x="278" y="221"/>
                </a:cxn>
                <a:cxn ang="0">
                  <a:pos x="251" y="209"/>
                </a:cxn>
                <a:cxn ang="0">
                  <a:pos x="222" y="193"/>
                </a:cxn>
                <a:cxn ang="0">
                  <a:pos x="191" y="175"/>
                </a:cxn>
                <a:cxn ang="0">
                  <a:pos x="161" y="154"/>
                </a:cxn>
                <a:cxn ang="0">
                  <a:pos x="129" y="130"/>
                </a:cxn>
                <a:cxn ang="0">
                  <a:pos x="96" y="105"/>
                </a:cxn>
                <a:cxn ang="0">
                  <a:pos x="65" y="77"/>
                </a:cxn>
                <a:cxn ang="0">
                  <a:pos x="32" y="47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45" y="32"/>
                </a:cxn>
                <a:cxn ang="0">
                  <a:pos x="78" y="63"/>
                </a:cxn>
                <a:cxn ang="0">
                  <a:pos x="110" y="90"/>
                </a:cxn>
                <a:cxn ang="0">
                  <a:pos x="141" y="115"/>
                </a:cxn>
                <a:cxn ang="0">
                  <a:pos x="172" y="138"/>
                </a:cxn>
                <a:cxn ang="0">
                  <a:pos x="202" y="159"/>
                </a:cxn>
                <a:cxn ang="0">
                  <a:pos x="232" y="177"/>
                </a:cxn>
                <a:cxn ang="0">
                  <a:pos x="260" y="191"/>
                </a:cxn>
                <a:cxn ang="0">
                  <a:pos x="287" y="204"/>
                </a:cxn>
                <a:cxn ang="0">
                  <a:pos x="312" y="212"/>
                </a:cxn>
                <a:cxn ang="0">
                  <a:pos x="337" y="220"/>
                </a:cxn>
                <a:cxn ang="0">
                  <a:pos x="357" y="224"/>
                </a:cxn>
                <a:cxn ang="0">
                  <a:pos x="376" y="224"/>
                </a:cxn>
                <a:cxn ang="0">
                  <a:pos x="391" y="220"/>
                </a:cxn>
                <a:cxn ang="0">
                  <a:pos x="404" y="215"/>
                </a:cxn>
                <a:cxn ang="0">
                  <a:pos x="416" y="205"/>
                </a:cxn>
                <a:cxn ang="0">
                  <a:pos x="429" y="220"/>
                </a:cxn>
              </a:cxnLst>
              <a:rect l="0" t="0" r="r" b="b"/>
              <a:pathLst>
                <a:path w="429" h="242">
                  <a:moveTo>
                    <a:pt x="429" y="220"/>
                  </a:moveTo>
                  <a:lnTo>
                    <a:pt x="415" y="231"/>
                  </a:lnTo>
                  <a:lnTo>
                    <a:pt x="397" y="238"/>
                  </a:lnTo>
                  <a:lnTo>
                    <a:pt x="378" y="242"/>
                  </a:lnTo>
                  <a:lnTo>
                    <a:pt x="355" y="242"/>
                  </a:lnTo>
                  <a:lnTo>
                    <a:pt x="332" y="238"/>
                  </a:lnTo>
                  <a:lnTo>
                    <a:pt x="306" y="231"/>
                  </a:lnTo>
                  <a:lnTo>
                    <a:pt x="278" y="221"/>
                  </a:lnTo>
                  <a:lnTo>
                    <a:pt x="251" y="209"/>
                  </a:lnTo>
                  <a:lnTo>
                    <a:pt x="222" y="193"/>
                  </a:lnTo>
                  <a:lnTo>
                    <a:pt x="191" y="175"/>
                  </a:lnTo>
                  <a:lnTo>
                    <a:pt x="161" y="154"/>
                  </a:lnTo>
                  <a:lnTo>
                    <a:pt x="129" y="130"/>
                  </a:lnTo>
                  <a:lnTo>
                    <a:pt x="96" y="105"/>
                  </a:lnTo>
                  <a:lnTo>
                    <a:pt x="65" y="77"/>
                  </a:lnTo>
                  <a:lnTo>
                    <a:pt x="32" y="47"/>
                  </a:lnTo>
                  <a:lnTo>
                    <a:pt x="0" y="15"/>
                  </a:lnTo>
                  <a:lnTo>
                    <a:pt x="13" y="0"/>
                  </a:lnTo>
                  <a:lnTo>
                    <a:pt x="45" y="32"/>
                  </a:lnTo>
                  <a:lnTo>
                    <a:pt x="78" y="63"/>
                  </a:lnTo>
                  <a:lnTo>
                    <a:pt x="110" y="90"/>
                  </a:lnTo>
                  <a:lnTo>
                    <a:pt x="141" y="115"/>
                  </a:lnTo>
                  <a:lnTo>
                    <a:pt x="172" y="138"/>
                  </a:lnTo>
                  <a:lnTo>
                    <a:pt x="202" y="159"/>
                  </a:lnTo>
                  <a:lnTo>
                    <a:pt x="232" y="177"/>
                  </a:lnTo>
                  <a:lnTo>
                    <a:pt x="260" y="191"/>
                  </a:lnTo>
                  <a:lnTo>
                    <a:pt x="287" y="204"/>
                  </a:lnTo>
                  <a:lnTo>
                    <a:pt x="312" y="212"/>
                  </a:lnTo>
                  <a:lnTo>
                    <a:pt x="337" y="220"/>
                  </a:lnTo>
                  <a:lnTo>
                    <a:pt x="357" y="224"/>
                  </a:lnTo>
                  <a:lnTo>
                    <a:pt x="376" y="224"/>
                  </a:lnTo>
                  <a:lnTo>
                    <a:pt x="391" y="220"/>
                  </a:lnTo>
                  <a:lnTo>
                    <a:pt x="404" y="215"/>
                  </a:lnTo>
                  <a:lnTo>
                    <a:pt x="416" y="205"/>
                  </a:lnTo>
                  <a:lnTo>
                    <a:pt x="429" y="22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>
              <a:off x="1074738" y="463550"/>
              <a:ext cx="7937" cy="7938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4" y="15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4" y="15"/>
                  </a:lnTo>
                  <a:lnTo>
                    <a:pt x="1" y="0"/>
                  </a:lnTo>
                  <a:lnTo>
                    <a:pt x="0" y="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6" name="Freeform 12"/>
            <p:cNvSpPr>
              <a:spLocks/>
            </p:cNvSpPr>
            <p:nvPr userDrawn="1"/>
          </p:nvSpPr>
          <p:spPr bwMode="auto">
            <a:xfrm>
              <a:off x="855663" y="354012"/>
              <a:ext cx="6350" cy="793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0" y="15"/>
                </a:cxn>
              </a:cxnLst>
              <a:rect l="0" t="0" r="r" b="b"/>
              <a:pathLst>
                <a:path w="13" h="15">
                  <a:moveTo>
                    <a:pt x="0" y="15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auto">
            <a:xfrm>
              <a:off x="269875" y="57150"/>
              <a:ext cx="357187" cy="3492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336" y="57"/>
                </a:cxn>
                <a:cxn ang="0">
                  <a:pos x="336" y="66"/>
                </a:cxn>
                <a:cxn ang="0">
                  <a:pos x="676" y="66"/>
                </a:cxn>
                <a:cxn ang="0">
                  <a:pos x="654" y="0"/>
                </a:cxn>
                <a:cxn ang="0">
                  <a:pos x="22" y="0"/>
                </a:cxn>
                <a:cxn ang="0">
                  <a:pos x="0" y="57"/>
                </a:cxn>
              </a:cxnLst>
              <a:rect l="0" t="0" r="r" b="b"/>
              <a:pathLst>
                <a:path w="676" h="66">
                  <a:moveTo>
                    <a:pt x="0" y="57"/>
                  </a:moveTo>
                  <a:lnTo>
                    <a:pt x="336" y="57"/>
                  </a:lnTo>
                  <a:lnTo>
                    <a:pt x="336" y="66"/>
                  </a:lnTo>
                  <a:lnTo>
                    <a:pt x="676" y="66"/>
                  </a:lnTo>
                  <a:lnTo>
                    <a:pt x="654" y="0"/>
                  </a:lnTo>
                  <a:lnTo>
                    <a:pt x="2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252413" y="107950"/>
              <a:ext cx="396875" cy="44450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0" y="54"/>
                </a:cxn>
                <a:cxn ang="0">
                  <a:pos x="643" y="54"/>
                </a:cxn>
                <a:cxn ang="0">
                  <a:pos x="650" y="85"/>
                </a:cxn>
                <a:cxn ang="0">
                  <a:pos x="749" y="85"/>
                </a:cxn>
                <a:cxn ang="0">
                  <a:pos x="716" y="0"/>
                </a:cxn>
                <a:cxn ang="0">
                  <a:pos x="369" y="0"/>
                </a:cxn>
                <a:cxn ang="0">
                  <a:pos x="369" y="17"/>
                </a:cxn>
                <a:cxn ang="0">
                  <a:pos x="15" y="17"/>
                </a:cxn>
              </a:cxnLst>
              <a:rect l="0" t="0" r="r" b="b"/>
              <a:pathLst>
                <a:path w="749" h="85">
                  <a:moveTo>
                    <a:pt x="15" y="17"/>
                  </a:moveTo>
                  <a:lnTo>
                    <a:pt x="0" y="54"/>
                  </a:lnTo>
                  <a:lnTo>
                    <a:pt x="643" y="54"/>
                  </a:lnTo>
                  <a:lnTo>
                    <a:pt x="650" y="85"/>
                  </a:lnTo>
                  <a:lnTo>
                    <a:pt x="749" y="85"/>
                  </a:lnTo>
                  <a:lnTo>
                    <a:pt x="716" y="0"/>
                  </a:lnTo>
                  <a:lnTo>
                    <a:pt x="369" y="0"/>
                  </a:lnTo>
                  <a:lnTo>
                    <a:pt x="369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233363" y="168275"/>
              <a:ext cx="433387" cy="4127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405" y="13"/>
                </a:cxn>
                <a:cxn ang="0">
                  <a:pos x="405" y="0"/>
                </a:cxn>
                <a:cxn ang="0">
                  <a:pos x="789" y="0"/>
                </a:cxn>
                <a:cxn ang="0">
                  <a:pos x="818" y="78"/>
                </a:cxn>
                <a:cxn ang="0">
                  <a:pos x="683" y="78"/>
                </a:cxn>
                <a:cxn ang="0">
                  <a:pos x="672" y="65"/>
                </a:cxn>
                <a:cxn ang="0">
                  <a:pos x="0" y="65"/>
                </a:cxn>
                <a:cxn ang="0">
                  <a:pos x="18" y="13"/>
                </a:cxn>
              </a:cxnLst>
              <a:rect l="0" t="0" r="r" b="b"/>
              <a:pathLst>
                <a:path w="818" h="78">
                  <a:moveTo>
                    <a:pt x="18" y="13"/>
                  </a:moveTo>
                  <a:lnTo>
                    <a:pt x="405" y="13"/>
                  </a:lnTo>
                  <a:lnTo>
                    <a:pt x="405" y="0"/>
                  </a:lnTo>
                  <a:lnTo>
                    <a:pt x="789" y="0"/>
                  </a:lnTo>
                  <a:lnTo>
                    <a:pt x="818" y="78"/>
                  </a:lnTo>
                  <a:lnTo>
                    <a:pt x="683" y="78"/>
                  </a:lnTo>
                  <a:lnTo>
                    <a:pt x="672" y="65"/>
                  </a:lnTo>
                  <a:lnTo>
                    <a:pt x="0" y="65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219075" y="227012"/>
              <a:ext cx="468312" cy="4603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431" y="18"/>
                </a:cxn>
                <a:cxn ang="0">
                  <a:pos x="431" y="0"/>
                </a:cxn>
                <a:cxn ang="0">
                  <a:pos x="858" y="0"/>
                </a:cxn>
                <a:cxn ang="0">
                  <a:pos x="884" y="85"/>
                </a:cxn>
                <a:cxn ang="0">
                  <a:pos x="730" y="85"/>
                </a:cxn>
                <a:cxn ang="0">
                  <a:pos x="719" y="50"/>
                </a:cxn>
                <a:cxn ang="0">
                  <a:pos x="0" y="50"/>
                </a:cxn>
                <a:cxn ang="0">
                  <a:pos x="11" y="18"/>
                </a:cxn>
              </a:cxnLst>
              <a:rect l="0" t="0" r="r" b="b"/>
              <a:pathLst>
                <a:path w="884" h="85">
                  <a:moveTo>
                    <a:pt x="11" y="18"/>
                  </a:moveTo>
                  <a:lnTo>
                    <a:pt x="431" y="18"/>
                  </a:lnTo>
                  <a:lnTo>
                    <a:pt x="431" y="0"/>
                  </a:lnTo>
                  <a:lnTo>
                    <a:pt x="858" y="0"/>
                  </a:lnTo>
                  <a:lnTo>
                    <a:pt x="884" y="85"/>
                  </a:lnTo>
                  <a:lnTo>
                    <a:pt x="730" y="85"/>
                  </a:lnTo>
                  <a:lnTo>
                    <a:pt x="719" y="50"/>
                  </a:lnTo>
                  <a:lnTo>
                    <a:pt x="0" y="50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125413" y="287337"/>
              <a:ext cx="1174750" cy="47625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884" y="73"/>
                </a:cxn>
                <a:cxn ang="0">
                  <a:pos x="888" y="88"/>
                </a:cxn>
                <a:cxn ang="0">
                  <a:pos x="1547" y="88"/>
                </a:cxn>
                <a:cxn ang="0">
                  <a:pos x="2207" y="88"/>
                </a:cxn>
                <a:cxn ang="0">
                  <a:pos x="2221" y="0"/>
                </a:cxn>
                <a:cxn ang="0">
                  <a:pos x="1418" y="0"/>
                </a:cxn>
                <a:cxn ang="0">
                  <a:pos x="613" y="0"/>
                </a:cxn>
                <a:cxn ang="0">
                  <a:pos x="613" y="39"/>
                </a:cxn>
                <a:cxn ang="0">
                  <a:pos x="18" y="36"/>
                </a:cxn>
                <a:cxn ang="0">
                  <a:pos x="0" y="73"/>
                </a:cxn>
              </a:cxnLst>
              <a:rect l="0" t="0" r="r" b="b"/>
              <a:pathLst>
                <a:path w="2221" h="88">
                  <a:moveTo>
                    <a:pt x="0" y="73"/>
                  </a:moveTo>
                  <a:lnTo>
                    <a:pt x="884" y="73"/>
                  </a:lnTo>
                  <a:lnTo>
                    <a:pt x="888" y="88"/>
                  </a:lnTo>
                  <a:lnTo>
                    <a:pt x="1547" y="88"/>
                  </a:lnTo>
                  <a:lnTo>
                    <a:pt x="2207" y="88"/>
                  </a:lnTo>
                  <a:lnTo>
                    <a:pt x="2221" y="0"/>
                  </a:lnTo>
                  <a:lnTo>
                    <a:pt x="1418" y="0"/>
                  </a:lnTo>
                  <a:lnTo>
                    <a:pt x="613" y="0"/>
                  </a:lnTo>
                  <a:lnTo>
                    <a:pt x="613" y="39"/>
                  </a:lnTo>
                  <a:lnTo>
                    <a:pt x="18" y="3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119063" y="355600"/>
              <a:ext cx="1082675" cy="34925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862" y="47"/>
                </a:cxn>
                <a:cxn ang="0">
                  <a:pos x="1729" y="47"/>
                </a:cxn>
                <a:cxn ang="0">
                  <a:pos x="1740" y="64"/>
                </a:cxn>
                <a:cxn ang="0">
                  <a:pos x="2027" y="64"/>
                </a:cxn>
                <a:cxn ang="0">
                  <a:pos x="2046" y="0"/>
                </a:cxn>
                <a:cxn ang="0">
                  <a:pos x="1118" y="0"/>
                </a:cxn>
                <a:cxn ang="0">
                  <a:pos x="190" y="0"/>
                </a:cxn>
                <a:cxn ang="0">
                  <a:pos x="176" y="12"/>
                </a:cxn>
                <a:cxn ang="0">
                  <a:pos x="15" y="12"/>
                </a:cxn>
                <a:cxn ang="0">
                  <a:pos x="0" y="47"/>
                </a:cxn>
              </a:cxnLst>
              <a:rect l="0" t="0" r="r" b="b"/>
              <a:pathLst>
                <a:path w="2046" h="64">
                  <a:moveTo>
                    <a:pt x="0" y="47"/>
                  </a:moveTo>
                  <a:lnTo>
                    <a:pt x="862" y="47"/>
                  </a:lnTo>
                  <a:lnTo>
                    <a:pt x="1729" y="47"/>
                  </a:lnTo>
                  <a:lnTo>
                    <a:pt x="1740" y="64"/>
                  </a:lnTo>
                  <a:lnTo>
                    <a:pt x="2027" y="64"/>
                  </a:lnTo>
                  <a:lnTo>
                    <a:pt x="2046" y="0"/>
                  </a:lnTo>
                  <a:lnTo>
                    <a:pt x="1118" y="0"/>
                  </a:lnTo>
                  <a:lnTo>
                    <a:pt x="190" y="0"/>
                  </a:lnTo>
                  <a:lnTo>
                    <a:pt x="176" y="12"/>
                  </a:lnTo>
                  <a:lnTo>
                    <a:pt x="15" y="1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>
              <a:off x="876300" y="147637"/>
              <a:ext cx="57150" cy="6508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he-IL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sp>
        <p:nvSpPr>
          <p:cNvPr id="32" name="Rectangle 11"/>
          <p:cNvSpPr/>
          <p:nvPr userDrawn="1"/>
        </p:nvSpPr>
        <p:spPr>
          <a:xfrm>
            <a:off x="6836548" y="84333"/>
            <a:ext cx="936103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2262A2"/>
                </a:solidFill>
                <a:latin typeface="Tahoma" pitchFamily="34" charset="0"/>
                <a:ea typeface="Times New Roman"/>
              </a:rPr>
              <a:t>Soreq NRC</a:t>
            </a:r>
            <a:endParaRPr lang="he-IL" sz="9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7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2pPr>
      <a:lvl3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3pPr>
      <a:lvl4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4pPr>
      <a:lvl5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/>
        </a:buClr>
        <a:buSzPct val="85000"/>
        <a:buFont typeface="Wingdings" pitchFamily="2" charset="2"/>
        <a:buChar char="v"/>
        <a:defRPr sz="3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1"/>
        </a:buClr>
        <a:buSzPct val="75000"/>
        <a:buFont typeface="Wingdings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94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Itzhak Tserruya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EE368B4-D2BB-A042-8993-078199F1DB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381750"/>
            <a:ext cx="4818062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NICA Days, Belgrade, October 2-3, 2023</a:t>
            </a:r>
          </a:p>
        </p:txBody>
      </p:sp>
    </p:spTree>
    <p:extLst>
      <p:ext uri="{BB962C8B-B14F-4D97-AF65-F5344CB8AC3E}">
        <p14:creationId xmlns:p14="http://schemas.microsoft.com/office/powerpoint/2010/main" val="82483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folHlink"/>
          </a:solidFill>
          <a:latin typeface="+mn-lt"/>
          <a:ea typeface="ＭＳ Ｐゴシック" charset="0"/>
          <a:cs typeface="ＭＳ Ｐゴシック" charset="0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宋体" pitchFamily="2" charset="-122"/>
          <a:cs typeface="宋体" charset="0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4pPr>
      <a:lvl5pPr marL="20526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/Users/itzhak/Documents/My_Documents/My%20Pictures/RHI_General/au-au-collision.mpg" TargetMode="External"/><Relationship Id="rId1" Type="http://schemas.microsoft.com/office/2007/relationships/media" Target="file:////Users/itzhak/Documents/My_Documents/My%20Pictures/RHI_General/au-au-collision.mpg" TargetMode="Externa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0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10" Type="http://schemas.openxmlformats.org/officeDocument/2006/relationships/image" Target="../media/image38.emf"/><Relationship Id="rId4" Type="http://schemas.openxmlformats.org/officeDocument/2006/relationships/image" Target="../media/image510.png"/><Relationship Id="rId9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10.pdf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9148" y="2996952"/>
            <a:ext cx="236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NICA Days, Belgrade</a:t>
            </a:r>
          </a:p>
          <a:p>
            <a:pPr algn="ctr"/>
            <a:r>
              <a:rPr lang="en-US" dirty="0"/>
              <a:t>October 2-3, 2023</a:t>
            </a: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611560" y="790917"/>
            <a:ext cx="7920880" cy="742119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FFFF00"/>
                </a:solidFill>
              </a:rPr>
              <a:t>Heavy Ion Physics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99592" y="5013176"/>
            <a:ext cx="7560840" cy="612068"/>
          </a:xfrm>
        </p:spPr>
        <p:txBody>
          <a:bodyPr/>
          <a:lstStyle/>
          <a:p>
            <a:r>
              <a:rPr lang="fr-FR" b="1" dirty="0">
                <a:solidFill>
                  <a:srgbClr val="000090"/>
                </a:solidFill>
              </a:rPr>
              <a:t>Itzhak </a:t>
            </a:r>
            <a:r>
              <a:rPr lang="fr-FR" b="1" dirty="0" err="1">
                <a:solidFill>
                  <a:srgbClr val="000090"/>
                </a:solidFill>
              </a:rPr>
              <a:t>Tserruya</a:t>
            </a:r>
            <a:endParaRPr lang="fr-FR" b="1" dirty="0">
              <a:solidFill>
                <a:srgbClr val="000090"/>
              </a:solidFill>
            </a:endParaRPr>
          </a:p>
        </p:txBody>
      </p:sp>
      <p:pic>
        <p:nvPicPr>
          <p:cNvPr id="10" name="Picture 4" descr="tree">
            <a:extLst>
              <a:ext uri="{FF2B5EF4-FFF2-40B4-BE49-F238E27FC236}">
                <a16:creationId xmlns:a16="http://schemas.microsoft.com/office/drawing/2014/main" id="{8B6F998F-AE9E-9B45-B685-64AD0DDA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25244"/>
            <a:ext cx="4191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6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284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Coining of a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18FBD57-38F2-CA84-D1E9-8E3A48EA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1" b="14018"/>
          <a:stretch>
            <a:fillRect/>
          </a:stretch>
        </p:blipFill>
        <p:spPr bwMode="auto">
          <a:xfrm>
            <a:off x="5724128" y="1052736"/>
            <a:ext cx="3249281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098234-3CCB-5A77-FD3F-FA25FB4C65E0}"/>
              </a:ext>
            </a:extLst>
          </p:cNvPr>
          <p:cNvSpPr txBox="1"/>
          <p:nvPr/>
        </p:nvSpPr>
        <p:spPr>
          <a:xfrm>
            <a:off x="170591" y="1524220"/>
            <a:ext cx="3753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Ed Shuryak - Physics Reports 1980</a:t>
            </a:r>
          </a:p>
          <a:p>
            <a:endParaRPr lang="en-IL" dirty="0"/>
          </a:p>
          <a:p>
            <a:r>
              <a:rPr lang="en-US" dirty="0"/>
              <a:t>F</a:t>
            </a:r>
            <a:r>
              <a:rPr lang="en-IL" dirty="0"/>
              <a:t>irst review on QCD at extreme density conditions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908ADE-E4FF-F75C-C528-636BF9F0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 r="12579" b="20494"/>
          <a:stretch>
            <a:fillRect/>
          </a:stretch>
        </p:blipFill>
        <p:spPr bwMode="auto">
          <a:xfrm>
            <a:off x="3904087" y="1182484"/>
            <a:ext cx="4123845" cy="486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8E2F7721-BC9B-7A57-BC39-8840EE503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128" y="2492896"/>
            <a:ext cx="3943509" cy="457200"/>
          </a:xfrm>
          <a:prstGeom prst="ellipse">
            <a:avLst/>
          </a:prstGeom>
          <a:solidFill>
            <a:schemeClr val="hlink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IL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341A7F4B-1902-4D7B-3226-B3EEDE2F1E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7864" y="2865982"/>
            <a:ext cx="708011" cy="836328"/>
          </a:xfrm>
          <a:prstGeom prst="line">
            <a:avLst/>
          </a:prstGeom>
          <a:noFill/>
          <a:ln w="793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IL"/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8169E3B1-BDF6-A5E3-E1D1-2BA6514B4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5" y="3702310"/>
            <a:ext cx="3719429" cy="20431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 eaLnBrk="0" hangingPunct="0">
              <a:spcAft>
                <a:spcPts val="1050"/>
              </a:spcAft>
              <a:buClr>
                <a:srgbClr val="000000"/>
              </a:buClr>
              <a:buSzPct val="4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IL" sz="2000" dirty="0">
                <a:solidFill>
                  <a:srgbClr val="002060"/>
                </a:solidFill>
              </a:rPr>
              <a:t> “Because of the apparent</a:t>
            </a:r>
            <a:br>
              <a:rPr lang="en-US" altLang="en-IL" sz="2000" dirty="0">
                <a:solidFill>
                  <a:srgbClr val="002060"/>
                </a:solidFill>
              </a:rPr>
            </a:br>
            <a:r>
              <a:rPr lang="en-US" altLang="en-IL" sz="2000" dirty="0">
                <a:solidFill>
                  <a:srgbClr val="002060"/>
                </a:solidFill>
              </a:rPr>
              <a:t>analogy with similar</a:t>
            </a:r>
            <a:br>
              <a:rPr lang="en-US" altLang="en-IL" sz="2000" dirty="0">
                <a:solidFill>
                  <a:srgbClr val="002060"/>
                </a:solidFill>
              </a:rPr>
            </a:br>
            <a:r>
              <a:rPr lang="en-US" altLang="en-IL" sz="2000" dirty="0">
                <a:solidFill>
                  <a:srgbClr val="002060"/>
                </a:solidFill>
              </a:rPr>
              <a:t>phenomena in atomic</a:t>
            </a:r>
            <a:br>
              <a:rPr lang="en-US" altLang="en-IL" sz="2000" dirty="0">
                <a:solidFill>
                  <a:srgbClr val="002060"/>
                </a:solidFill>
              </a:rPr>
            </a:br>
            <a:r>
              <a:rPr lang="en-US" altLang="en-IL" sz="2000" dirty="0">
                <a:solidFill>
                  <a:srgbClr val="002060"/>
                </a:solidFill>
              </a:rPr>
              <a:t>physics, we may call this</a:t>
            </a:r>
            <a:br>
              <a:rPr lang="en-US" altLang="en-IL" sz="2000" dirty="0">
                <a:solidFill>
                  <a:srgbClr val="002060"/>
                </a:solidFill>
              </a:rPr>
            </a:br>
            <a:r>
              <a:rPr lang="en-US" altLang="en-IL" sz="2000" dirty="0">
                <a:solidFill>
                  <a:srgbClr val="002060"/>
                </a:solidFill>
              </a:rPr>
              <a:t>phase of matter the QCD </a:t>
            </a:r>
            <a:br>
              <a:rPr lang="en-US" altLang="en-IL" sz="2000" dirty="0">
                <a:solidFill>
                  <a:srgbClr val="002060"/>
                </a:solidFill>
              </a:rPr>
            </a:br>
            <a:r>
              <a:rPr lang="en-US" altLang="en-IL" sz="2000" dirty="0">
                <a:solidFill>
                  <a:srgbClr val="002060"/>
                </a:solidFill>
              </a:rPr>
              <a:t>(or quark-gluon) plasma.”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024" y="1268760"/>
            <a:ext cx="878497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en-US" sz="2400" dirty="0">
                <a:solidFill>
                  <a:srgbClr val="000000">
                    <a:alpha val="20000"/>
                  </a:srgbClr>
                </a:solidFill>
              </a:rPr>
              <a:t>Simple argument: confinement of quarks inside hadrons cannot survive when the density of hadrons is large compared to that inside ordinary hadrons.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Primordial state of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matter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: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existed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in the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early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universe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some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ten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of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microseconds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after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the big bang.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Study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QCD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under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extreme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conditions of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temperature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and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density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  <a:sym typeface="Wingdings" pitchFamily="2" charset="2"/>
              </a:rPr>
              <a:t> 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Explore the QCD phase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diagram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,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search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for the QGP and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study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its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properties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>
                <a:solidFill>
                  <a:srgbClr val="000000"/>
                </a:solidFill>
              </a:rPr>
              <a:t>QGP </a:t>
            </a:r>
            <a:r>
              <a:rPr lang="fr-FR" sz="2400" dirty="0" err="1">
                <a:solidFill>
                  <a:srgbClr val="000000"/>
                </a:solidFill>
              </a:rPr>
              <a:t>predicted</a:t>
            </a:r>
            <a:r>
              <a:rPr lang="fr-FR" sz="2400" dirty="0">
                <a:solidFill>
                  <a:srgbClr val="000000"/>
                </a:solidFill>
              </a:rPr>
              <a:t> by </a:t>
            </a:r>
            <a:r>
              <a:rPr lang="fr-FR" sz="2400" dirty="0" err="1">
                <a:solidFill>
                  <a:srgbClr val="000000"/>
                </a:solidFill>
              </a:rPr>
              <a:t>numerical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lattice</a:t>
            </a:r>
            <a:r>
              <a:rPr lang="fr-FR" sz="2400" dirty="0">
                <a:solidFill>
                  <a:srgbClr val="000000"/>
                </a:solidFill>
              </a:rPr>
              <a:t> QCD </a:t>
            </a:r>
            <a:r>
              <a:rPr lang="fr-FR" sz="2400" dirty="0" err="1">
                <a:solidFill>
                  <a:srgbClr val="000000"/>
                </a:solidFill>
              </a:rPr>
              <a:t>calculations</a:t>
            </a:r>
            <a:r>
              <a:rPr lang="fr-FR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Relativistic Heavy-Ion </a:t>
            </a:r>
            <a:r>
              <a:rPr lang="en-US" sz="4000" u="sng" dirty="0" err="1">
                <a:solidFill>
                  <a:srgbClr val="FFFF00"/>
                </a:solidFill>
              </a:rPr>
              <a:t>Collisisons</a:t>
            </a:r>
            <a:r>
              <a:rPr lang="en-US" sz="4000" u="sng" dirty="0">
                <a:solidFill>
                  <a:srgbClr val="FFFF00"/>
                </a:solidFill>
              </a:rPr>
              <a:t>: Why?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91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7078425A-7180-A915-C499-836170BD1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IL" sz="4000" u="sng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LQCD key result</a:t>
            </a:r>
          </a:p>
        </p:txBody>
      </p:sp>
      <p:graphicFrame>
        <p:nvGraphicFramePr>
          <p:cNvPr id="111618" name="Object 3">
            <a:extLst>
              <a:ext uri="{FF2B5EF4-FFF2-40B4-BE49-F238E27FC236}">
                <a16:creationId xmlns:a16="http://schemas.microsoft.com/office/drawing/2014/main" id="{50D774ED-257B-FA6D-55BB-66F2B0C563EB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76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3" imgW="2628900" imgH="4978400" progId="Equation.3">
                  <p:embed/>
                </p:oleObj>
              </mc:Choice>
              <mc:Fallback>
                <p:oleObj name="משוואה" r:id="rId3" imgW="2628900" imgH="4978400" progId="Equation.3">
                  <p:embed/>
                  <p:pic>
                    <p:nvPicPr>
                      <p:cNvPr id="111618" name="Object 3">
                        <a:extLst>
                          <a:ext uri="{FF2B5EF4-FFF2-40B4-BE49-F238E27FC236}">
                            <a16:creationId xmlns:a16="http://schemas.microsoft.com/office/drawing/2014/main" id="{50D774ED-257B-FA6D-55BB-66F2B0C563E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76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9" name="Object 4">
            <a:extLst>
              <a:ext uri="{FF2B5EF4-FFF2-40B4-BE49-F238E27FC236}">
                <a16:creationId xmlns:a16="http://schemas.microsoft.com/office/drawing/2014/main" id="{08E2687C-48AC-DE06-0E10-79423088498A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86475" y="3941763"/>
          <a:ext cx="1158875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900" imgH="4978400" progId="Equation.3">
                  <p:embed/>
                </p:oleObj>
              </mc:Choice>
              <mc:Fallback>
                <p:oleObj name="Equation" r:id="rId5" imgW="2628900" imgH="4978400" progId="Equation.3">
                  <p:embed/>
                  <p:pic>
                    <p:nvPicPr>
                      <p:cNvPr id="111619" name="Object 4">
                        <a:extLst>
                          <a:ext uri="{FF2B5EF4-FFF2-40B4-BE49-F238E27FC236}">
                            <a16:creationId xmlns:a16="http://schemas.microsoft.com/office/drawing/2014/main" id="{08E2687C-48AC-DE06-0E10-79423088498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3941763"/>
                        <a:ext cx="1158875" cy="218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C186C-F527-C36C-61F4-654F8F7B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D8C357E-C439-3A4E-BBFA-D0C73150A99B}" type="slidenum">
              <a:rPr lang="en-US" altLang="en-IL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IL" sz="1200" dirty="0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621" name="TextBox 6">
                <a:extLst>
                  <a:ext uri="{FF2B5EF4-FFF2-40B4-BE49-F238E27FC236}">
                    <a16:creationId xmlns:a16="http://schemas.microsoft.com/office/drawing/2014/main" id="{D023FD9F-4493-95AE-C0EC-EF5290BA62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5715000"/>
                <a:ext cx="8521700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IL" dirty="0"/>
                  <a:t>Recent LQCD calculations show that the critical temperature is: </a:t>
                </a:r>
              </a:p>
              <a:p>
                <a:pPr algn="ctr" eaLnBrk="1" hangingPunct="1"/>
                <a:r>
                  <a:rPr lang="en-US" altLang="en-IL" dirty="0"/>
                  <a:t>T</a:t>
                </a:r>
                <a:r>
                  <a:rPr lang="en-US" altLang="en-IL" baseline="-25000" dirty="0"/>
                  <a:t>c </a:t>
                </a:r>
                <a:r>
                  <a:rPr lang="en-US" altLang="en-IL" dirty="0"/>
                  <a:t>(at </a:t>
                </a:r>
                <a:r>
                  <a:rPr lang="en-US" altLang="en-IL" dirty="0" err="1"/>
                  <a:t>μ</a:t>
                </a:r>
                <a:r>
                  <a:rPr lang="en-US" altLang="en-IL" baseline="-25000" dirty="0" err="1"/>
                  <a:t>B</a:t>
                </a:r>
                <a:r>
                  <a:rPr lang="en-US" altLang="en-IL" dirty="0"/>
                  <a:t> = 0) = 156.5 </a:t>
                </a:r>
                <a14:m>
                  <m:oMath xmlns:m="http://schemas.openxmlformats.org/officeDocument/2006/math">
                    <m:r>
                      <a:rPr lang="en-US" alt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en-I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IL" dirty="0"/>
                  <a:t>1.5 MeV</a:t>
                </a:r>
              </a:p>
            </p:txBody>
          </p:sp>
        </mc:Choice>
        <mc:Fallback xmlns="">
          <p:sp>
            <p:nvSpPr>
              <p:cNvPr id="111621" name="TextBox 6">
                <a:extLst>
                  <a:ext uri="{FF2B5EF4-FFF2-40B4-BE49-F238E27FC236}">
                    <a16:creationId xmlns:a16="http://schemas.microsoft.com/office/drawing/2014/main" id="{D023FD9F-4493-95AE-C0EC-EF5290BA6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5715000"/>
                <a:ext cx="8521700" cy="708025"/>
              </a:xfrm>
              <a:prstGeom prst="rect">
                <a:avLst/>
              </a:prstGeom>
              <a:blipFill>
                <a:blip r:embed="rId6"/>
                <a:stretch>
                  <a:fillRect t="-5357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622" name="TextBox 7">
            <a:extLst>
              <a:ext uri="{FF2B5EF4-FFF2-40B4-BE49-F238E27FC236}">
                <a16:creationId xmlns:a16="http://schemas.microsoft.com/office/drawing/2014/main" id="{AE6BA70C-39BB-E285-E4EB-B052ECEE4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6381328"/>
            <a:ext cx="25234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L" sz="1200" dirty="0" err="1">
                <a:cs typeface="Arial" panose="020B0604020202020204" pitchFamily="34" charset="0"/>
              </a:rPr>
              <a:t>Bazavov</a:t>
            </a:r>
            <a:r>
              <a:rPr lang="en-US" altLang="en-IL" sz="1200" dirty="0">
                <a:cs typeface="Arial" panose="020B0604020202020204" pitchFamily="34" charset="0"/>
              </a:rPr>
              <a:t> et al., PLB 795,15 (2019)</a:t>
            </a:r>
          </a:p>
        </p:txBody>
      </p:sp>
      <p:grpSp>
        <p:nvGrpSpPr>
          <p:cNvPr id="111623" name="Group 2">
            <a:extLst>
              <a:ext uri="{FF2B5EF4-FFF2-40B4-BE49-F238E27FC236}">
                <a16:creationId xmlns:a16="http://schemas.microsoft.com/office/drawing/2014/main" id="{5C5B4246-A83F-A066-185F-E8714A243158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461169"/>
            <a:ext cx="5943600" cy="4056063"/>
            <a:chOff x="1600200" y="914400"/>
            <a:chExt cx="5943600" cy="4056063"/>
          </a:xfrm>
        </p:grpSpPr>
        <p:pic>
          <p:nvPicPr>
            <p:cNvPr id="111627" name="Picture 1" descr="LQCD.tiff">
              <a:extLst>
                <a:ext uri="{FF2B5EF4-FFF2-40B4-BE49-F238E27FC236}">
                  <a16:creationId xmlns:a16="http://schemas.microsoft.com/office/drawing/2014/main" id="{D8A6E38A-ED7A-0E08-9D18-D9E638FE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914400"/>
              <a:ext cx="5943600" cy="405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8" name="TextBox 3">
              <a:extLst>
                <a:ext uri="{FF2B5EF4-FFF2-40B4-BE49-F238E27FC236}">
                  <a16:creationId xmlns:a16="http://schemas.microsoft.com/office/drawing/2014/main" id="{C9AE5EAA-2201-5F9C-6B5F-36CF17BFF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1066800"/>
              <a:ext cx="10541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IL">
                  <a:solidFill>
                    <a:srgbClr val="000090"/>
                  </a:solidFill>
                </a:rPr>
                <a:t>SB limit</a:t>
              </a:r>
            </a:p>
          </p:txBody>
        </p:sp>
      </p:grpSp>
      <p:sp>
        <p:nvSpPr>
          <p:cNvPr id="111624" name="TextBox 4">
            <a:extLst>
              <a:ext uri="{FF2B5EF4-FFF2-40B4-BE49-F238E27FC236}">
                <a16:creationId xmlns:a16="http://schemas.microsoft.com/office/drawing/2014/main" id="{BAB88E5A-E692-A385-8213-74883762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19300" y="12319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IL" altLang="en-IL"/>
          </a:p>
        </p:txBody>
      </p:sp>
      <p:sp>
        <p:nvSpPr>
          <p:cNvPr id="111625" name="TextBox 6">
            <a:extLst>
              <a:ext uri="{FF2B5EF4-FFF2-40B4-BE49-F238E27FC236}">
                <a16:creationId xmlns:a16="http://schemas.microsoft.com/office/drawing/2014/main" id="{19605E9A-386D-6532-592B-BC398B980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90600"/>
            <a:ext cx="899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Clr>
                <a:schemeClr val="tx1"/>
              </a:buClr>
              <a:buSzPct val="80000"/>
              <a:buFont typeface="Wingdings" pitchFamily="2" charset="2"/>
              <a:buChar char="q"/>
            </a:pPr>
            <a:r>
              <a:rPr lang="en-US" altLang="en-IL"/>
              <a:t>The QGP is predicted by numerical calculations of QCD on the lattice.</a:t>
            </a:r>
          </a:p>
        </p:txBody>
      </p:sp>
      <p:sp>
        <p:nvSpPr>
          <p:cNvPr id="111626" name="TextBox 2">
            <a:extLst>
              <a:ext uri="{FF2B5EF4-FFF2-40B4-BE49-F238E27FC236}">
                <a16:creationId xmlns:a16="http://schemas.microsoft.com/office/drawing/2014/main" id="{C0271DBD-1E53-1E17-7969-B053B451E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257800"/>
            <a:ext cx="735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L" b="1">
                <a:solidFill>
                  <a:srgbClr val="000090"/>
                </a:solidFill>
              </a:rPr>
              <a:t>T / T</a:t>
            </a:r>
            <a:r>
              <a:rPr lang="en-US" altLang="en-IL" b="1" baseline="-25000">
                <a:solidFill>
                  <a:srgbClr val="000090"/>
                </a:solidFill>
              </a:rPr>
              <a:t>c</a:t>
            </a:r>
            <a:endParaRPr lang="en-US" altLang="en-IL" b="1">
              <a:solidFill>
                <a:srgbClr val="000090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4ECC99A-6BD4-8412-F771-9AA579882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41" y="4755376"/>
            <a:ext cx="160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L" sz="1200" dirty="0">
                <a:cs typeface="Arial" panose="020B0604020202020204" pitchFamily="34" charset="0"/>
              </a:rPr>
              <a:t>PLB 478, 447 (2000)</a:t>
            </a:r>
            <a:endParaRPr lang="en-US" altLang="en-IL" sz="1200" dirty="0"/>
          </a:p>
        </p:txBody>
      </p:sp>
    </p:spTree>
    <p:extLst>
      <p:ext uri="{BB962C8B-B14F-4D97-AF65-F5344CB8AC3E}">
        <p14:creationId xmlns:p14="http://schemas.microsoft.com/office/powerpoint/2010/main" val="2034897161"/>
      </p:ext>
    </p:extLst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73026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Order of the transition?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F60C4-2998-9310-8D34-E66834601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9" r="2124" b="3671"/>
          <a:stretch/>
        </p:blipFill>
        <p:spPr>
          <a:xfrm>
            <a:off x="1979712" y="908720"/>
            <a:ext cx="4968552" cy="40613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B8B37C-79B3-8F8B-C03B-A94EEDC076DB}"/>
                  </a:ext>
                </a:extLst>
              </p:cNvPr>
              <p:cNvSpPr txBox="1"/>
              <p:nvPr/>
            </p:nvSpPr>
            <p:spPr>
              <a:xfrm>
                <a:off x="251520" y="5043019"/>
                <a:ext cx="9001000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L" dirty="0"/>
                  <a:t>LQCD results in net baryon-free matter </a:t>
                </a:r>
                <a:r>
                  <a:rPr lang="en-IL" dirty="0">
                    <a:latin typeface="Symbol" pitchFamily="2" charset="2"/>
                  </a:rPr>
                  <a:t>(m</a:t>
                </a:r>
                <a:r>
                  <a:rPr lang="en-IL" baseline="-25000" dirty="0">
                    <a:cs typeface="Arial" panose="020B0604020202020204" pitchFamily="34" charset="0"/>
                  </a:rPr>
                  <a:t>B</a:t>
                </a:r>
                <a:r>
                  <a:rPr lang="en-IL" dirty="0">
                    <a:cs typeface="Arial" panose="020B0604020202020204" pitchFamily="34" charset="0"/>
                  </a:rPr>
                  <a:t> = 0)</a:t>
                </a:r>
                <a:r>
                  <a:rPr lang="en-IL" dirty="0">
                    <a:latin typeface="Symbol" pitchFamily="2" charset="2"/>
                  </a:rPr>
                  <a:t>:</a:t>
                </a:r>
                <a:r>
                  <a:rPr lang="en-IL" dirty="0"/>
                  <a:t> </a:t>
                </a:r>
              </a:p>
              <a:p>
                <a:pPr marL="285750" indent="-285750">
                  <a:spcAft>
                    <a:spcPts val="0"/>
                  </a:spcAft>
                  <a:buFont typeface="Wingdings" pitchFamily="2" charset="2"/>
                  <a:buChar char="v"/>
                </a:pPr>
                <a:r>
                  <a:rPr lang="en-IL" dirty="0">
                    <a:sym typeface="Wingdings" pitchFamily="2" charset="2"/>
                  </a:rPr>
                  <a:t>For realistic quark masses, LQCD results indicate</a:t>
                </a:r>
                <a:r>
                  <a:rPr lang="en-IL" dirty="0"/>
                  <a:t> a smooth cross-over transition</a:t>
                </a:r>
              </a:p>
              <a:p>
                <a:pPr>
                  <a:spcAft>
                    <a:spcPts val="1200"/>
                  </a:spcAft>
                </a:pPr>
                <a:r>
                  <a:rPr lang="en-IL" sz="1400" dirty="0"/>
                  <a:t>      Y. Aoki et al, Nature 443, 675 (2006)</a:t>
                </a:r>
              </a:p>
              <a:p>
                <a:pPr marL="285750" indent="-285750">
                  <a:spcAft>
                    <a:spcPts val="1200"/>
                  </a:spcAft>
                  <a:buFont typeface="Wingdings" pitchFamily="2" charset="2"/>
                  <a:buChar char="v"/>
                </a:pPr>
                <a:r>
                  <a:rPr lang="en-IL" dirty="0"/>
                  <a:t>Pure gauge (m</a:t>
                </a:r>
                <a:r>
                  <a:rPr lang="en-IL" baseline="-25000" dirty="0"/>
                  <a:t>q</a:t>
                </a:r>
                <a:r>
                  <a:rPr lang="en-IL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∞</m:t>
                    </m:r>
                  </m:oMath>
                </a14:m>
                <a:r>
                  <a:rPr lang="en-IL" dirty="0"/>
                  <a:t>): 1</a:t>
                </a:r>
                <a:r>
                  <a:rPr lang="en-IL" baseline="30000" dirty="0"/>
                  <a:t>st</a:t>
                </a:r>
                <a:r>
                  <a:rPr lang="en-IL" dirty="0"/>
                  <a:t> order phase transition</a:t>
                </a:r>
              </a:p>
              <a:p>
                <a:pPr marL="285750" indent="-285750">
                  <a:spcAft>
                    <a:spcPts val="1200"/>
                  </a:spcAft>
                  <a:buFont typeface="Wingdings" pitchFamily="2" charset="2"/>
                  <a:buChar char="v"/>
                </a:pPr>
                <a:r>
                  <a:rPr lang="en-IL" dirty="0"/>
                  <a:t>Chiral limit (m</a:t>
                </a:r>
                <a:r>
                  <a:rPr lang="en-IL" baseline="-25000" dirty="0"/>
                  <a:t>q</a:t>
                </a:r>
                <a:r>
                  <a:rPr lang="en-IL" dirty="0"/>
                  <a:t> </a:t>
                </a:r>
                <a:r>
                  <a:rPr lang="en-IL" dirty="0">
                    <a:sym typeface="Wingdings" pitchFamily="2" charset="2"/>
                  </a:rPr>
                  <a:t> 0): </a:t>
                </a:r>
                <a:r>
                  <a:rPr lang="en-IL" dirty="0"/>
                  <a:t>1</a:t>
                </a:r>
                <a:r>
                  <a:rPr lang="en-IL" baseline="30000" dirty="0"/>
                  <a:t>st</a:t>
                </a:r>
                <a:r>
                  <a:rPr lang="en-IL" dirty="0"/>
                  <a:t> order phase transition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B8B37C-79B3-8F8B-C03B-A94EEDC07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043019"/>
                <a:ext cx="9001000" cy="1723549"/>
              </a:xfrm>
              <a:prstGeom prst="rect">
                <a:avLst/>
              </a:prstGeom>
              <a:blipFill>
                <a:blip r:embed="rId4"/>
                <a:stretch>
                  <a:fillRect l="-563" t="-730" b="-51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90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0">
            <a:extLst>
              <a:ext uri="{FF2B5EF4-FFF2-40B4-BE49-F238E27FC236}">
                <a16:creationId xmlns:a16="http://schemas.microsoft.com/office/drawing/2014/main" id="{B309862E-5EE7-41A8-8E3E-F5C1722DAC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553002"/>
              </p:ext>
            </p:extLst>
          </p:nvPr>
        </p:nvGraphicFramePr>
        <p:xfrm>
          <a:off x="5305224" y="3690574"/>
          <a:ext cx="3770313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5932440" imgH="4815000" progId="Excel.Sheet.8">
                  <p:embed/>
                </p:oleObj>
              </mc:Choice>
              <mc:Fallback>
                <p:oleObj name="Chart" r:id="rId3" imgW="5932440" imgH="4815000" progId="Excel.Sheet.8">
                  <p:embed/>
                  <p:pic>
                    <p:nvPicPr>
                      <p:cNvPr id="7" name="Object 20">
                        <a:extLst>
                          <a:ext uri="{FF2B5EF4-FFF2-40B4-BE49-F238E27FC236}">
                            <a16:creationId xmlns:a16="http://schemas.microsoft.com/office/drawing/2014/main" id="{B309862E-5EE7-41A8-8E3E-F5C1722DAC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224" y="3690574"/>
                        <a:ext cx="3770313" cy="305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2"/>
                            </a:solidFill>
                            <a:miter lim="800000"/>
                            <a:headEnd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59024" y="1704503"/>
            <a:ext cx="87849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Strong hint (prior to QCD): the concept of hadronic matter breaks down above a certain temperature (Hagedorn and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Pomeranchuk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1965-68) 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Hadronic states rapidly increase with mass.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000000"/>
                </a:solidFill>
                <a:cs typeface="Arial" panose="020B0604020202020204" pitchFamily="34" charset="0"/>
              </a:rPr>
              <a:t>At large m the </a:t>
            </a:r>
            <a:r>
              <a:rPr lang="fr-FR" sz="2400" dirty="0" err="1">
                <a:solidFill>
                  <a:srgbClr val="000000"/>
                </a:solidFill>
                <a:cs typeface="Arial" panose="020B0604020202020204" pitchFamily="34" charset="0"/>
              </a:rPr>
              <a:t>density</a:t>
            </a:r>
            <a:r>
              <a:rPr lang="fr-FR" sz="2400" dirty="0">
                <a:solidFill>
                  <a:srgbClr val="000000"/>
                </a:solidFill>
                <a:cs typeface="Arial" panose="020B0604020202020204" pitchFamily="34" charset="0"/>
              </a:rPr>
              <a:t> of states </a:t>
            </a:r>
            <a:r>
              <a:rPr lang="fr-FR" sz="2400" dirty="0" err="1">
                <a:solidFill>
                  <a:srgbClr val="000000"/>
                </a:solidFill>
                <a:cs typeface="Arial" panose="020B0604020202020204" pitchFamily="34" charset="0"/>
              </a:rPr>
              <a:t>grows</a:t>
            </a:r>
            <a:r>
              <a:rPr lang="fr-FR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cs typeface="Arial" panose="020B0604020202020204" pitchFamily="34" charset="0"/>
              </a:rPr>
              <a:t>exponentially</a:t>
            </a:r>
            <a:r>
              <a:rPr lang="fr-FR" sz="2400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0448"/>
            <a:ext cx="8229600" cy="1580007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Hagedorn temperature: Limiting temperature  of a hadronic system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FEFEF-0827-899E-3F2D-C71448D8C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3841432"/>
            <a:ext cx="3062097" cy="531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C70CE1-1F0F-CB82-B648-3E412C93D18B}"/>
              </a:ext>
            </a:extLst>
          </p:cNvPr>
          <p:cNvSpPr txBox="1"/>
          <p:nvPr/>
        </p:nvSpPr>
        <p:spPr>
          <a:xfrm>
            <a:off x="359024" y="5156021"/>
            <a:ext cx="525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itchFamily="2" charset="2"/>
              <a:buChar char="v"/>
            </a:pPr>
            <a:r>
              <a:rPr lang="en-IL" sz="2400" dirty="0"/>
              <a:t>Hagedorn originally interpreted T</a:t>
            </a:r>
            <a:r>
              <a:rPr lang="en-IL" sz="2400" baseline="-25000" dirty="0"/>
              <a:t>H</a:t>
            </a:r>
            <a:r>
              <a:rPr lang="en-IL" sz="2400" dirty="0"/>
              <a:t> as the highest possible T of a hadronic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8CD4D5-E6E1-DFB9-D2AE-AC9E6B396D50}"/>
              </a:ext>
            </a:extLst>
          </p:cNvPr>
          <p:cNvSpPr txBox="1"/>
          <p:nvPr/>
        </p:nvSpPr>
        <p:spPr>
          <a:xfrm>
            <a:off x="795937" y="4653663"/>
            <a:ext cx="281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with T</a:t>
            </a:r>
            <a:r>
              <a:rPr lang="en-IL" sz="2400" baseline="-25000" dirty="0"/>
              <a:t>H</a:t>
            </a:r>
            <a:r>
              <a:rPr lang="en-IL" sz="2400" dirty="0"/>
              <a:t> ~ 170 MeV </a:t>
            </a:r>
          </a:p>
        </p:txBody>
      </p:sp>
    </p:spTree>
    <p:extLst>
      <p:ext uri="{BB962C8B-B14F-4D97-AF65-F5344CB8AC3E}">
        <p14:creationId xmlns:p14="http://schemas.microsoft.com/office/powerpoint/2010/main" val="1634450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024" y="1268760"/>
            <a:ext cx="87849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en-US" sz="2400" dirty="0">
                <a:solidFill>
                  <a:srgbClr val="000000">
                    <a:alpha val="20000"/>
                  </a:srgbClr>
                </a:solidFill>
              </a:rPr>
              <a:t>Simple argument: confinement of quarks inside hadrons cannot survive when the density of hadrons is large compared to that inside ordinary hadrons.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Primordial state of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matter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: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existed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in the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early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universe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some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ten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of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microseconds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after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the big bang.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Study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QCD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under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extreme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conditions of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temperature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and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density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  <a:sym typeface="Wingdings" pitchFamily="2" charset="2"/>
              </a:rPr>
              <a:t> 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Explore the QCD phase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diagram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,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search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for the QGP and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study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its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properties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QGP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predicted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by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numerical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lattice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QCD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calculations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.</a:t>
            </a:r>
          </a:p>
          <a:p>
            <a:pPr marL="457200" indent="-457200">
              <a:spcAft>
                <a:spcPts val="0"/>
              </a:spcAft>
              <a:buSzPct val="80000"/>
              <a:buFont typeface="Wingdings" pitchFamily="2" charset="2"/>
              <a:buChar char="v"/>
            </a:pPr>
            <a:r>
              <a:rPr lang="fr-FR" sz="2400" dirty="0">
                <a:solidFill>
                  <a:srgbClr val="000000"/>
                </a:solidFill>
              </a:rPr>
              <a:t>Fundamental </a:t>
            </a:r>
            <a:r>
              <a:rPr lang="fr-FR" sz="2400" dirty="0" err="1">
                <a:solidFill>
                  <a:srgbClr val="000000"/>
                </a:solidFill>
              </a:rPr>
              <a:t>characteristics</a:t>
            </a:r>
            <a:r>
              <a:rPr lang="fr-FR" sz="2400" dirty="0">
                <a:solidFill>
                  <a:srgbClr val="000000"/>
                </a:solidFill>
              </a:rPr>
              <a:t> of the QGP:</a:t>
            </a:r>
          </a:p>
          <a:p>
            <a:pPr marL="914400" lvl="1" indent="-4572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2400" dirty="0" err="1">
                <a:solidFill>
                  <a:srgbClr val="000000"/>
                </a:solidFill>
              </a:rPr>
              <a:t>Deconfinement</a:t>
            </a:r>
            <a:endParaRPr lang="fr-FR" sz="2400" dirty="0">
              <a:solidFill>
                <a:srgbClr val="000000"/>
              </a:solidFill>
            </a:endParaRPr>
          </a:p>
          <a:p>
            <a:pPr marL="914400" lvl="1" indent="-4572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2400" dirty="0">
                <a:solidFill>
                  <a:srgbClr val="000000"/>
                </a:solidFill>
              </a:rPr>
              <a:t>Chiral </a:t>
            </a:r>
            <a:r>
              <a:rPr lang="fr-FR" sz="2400" dirty="0" err="1">
                <a:solidFill>
                  <a:srgbClr val="000000"/>
                </a:solidFill>
              </a:rPr>
              <a:t>symmetry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restoration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2656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Relativistic Heavy-Ion </a:t>
            </a:r>
            <a:r>
              <a:rPr lang="en-US" sz="4000" u="sng" dirty="0" err="1">
                <a:solidFill>
                  <a:srgbClr val="FFFF00"/>
                </a:solidFill>
              </a:rPr>
              <a:t>Collisisons</a:t>
            </a:r>
            <a:r>
              <a:rPr lang="en-US" sz="4000" u="sng" dirty="0">
                <a:solidFill>
                  <a:srgbClr val="FFFF00"/>
                </a:solidFill>
              </a:rPr>
              <a:t>: Why?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038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66D396-E7E5-13D6-1AFD-3A24AA0E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317-7F22-934D-B241-DC3EF3CF34CA}" type="slidenum">
              <a:rPr lang="en-US" altLang="en-US"/>
              <a:pPr/>
              <a:t>16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4840" name="Rectangle 8">
                <a:extLst>
                  <a:ext uri="{FF2B5EF4-FFF2-40B4-BE49-F238E27FC236}">
                    <a16:creationId xmlns:a16="http://schemas.microsoft.com/office/drawing/2014/main" id="{400C9632-EDC6-1C4C-0E17-658A0E7FAAC7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78916" y="1006680"/>
                <a:ext cx="3165231" cy="2036275"/>
              </a:xfrm>
              <a:noFill/>
              <a:ln/>
            </p:spPr>
            <p:txBody>
              <a:bodyPr/>
              <a:lstStyle/>
              <a:p>
                <a:pPr algn="ctr">
                  <a:buFont typeface="Monotype Sorts" pitchFamily="2" charset="2"/>
                  <a:buNone/>
                </a:pPr>
                <a:r>
                  <a:rPr lang="en-US" altLang="en-IL" sz="1800" u="sng" dirty="0">
                    <a:solidFill>
                      <a:srgbClr val="000066"/>
                    </a:solidFill>
                  </a:rPr>
                  <a:t>QCD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</a:rPr>
                  <a:t>Color charges: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</a:rPr>
                  <a:t>      V(r)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IL" sz="1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IL" sz="1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altLang="en-IL" sz="18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altLang="en-IL" sz="1800" dirty="0">
                    <a:solidFill>
                      <a:srgbClr val="000066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altLang="en-IL" sz="180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en-IL" sz="1800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en-IL" sz="1800" dirty="0">
                    <a:solidFill>
                      <a:srgbClr val="000066"/>
                    </a:solidFill>
                  </a:rPr>
                  <a:t> 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  <a:cs typeface="Times New Roman" panose="02020603050405020304" pitchFamily="18" charset="0"/>
                    <a:sym typeface="Symbol" pitchFamily="2" charset="2"/>
                  </a:rPr>
                  <a:t>              r at large r</a:t>
                </a:r>
                <a:endParaRPr lang="en-US" altLang="en-IL" sz="1800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0"/>
                  </a:spcBef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FF0000"/>
                    </a:solidFill>
                  </a:rPr>
                  <a:t>Long range </a:t>
                </a:r>
                <a:r>
                  <a:rPr lang="en-US" altLang="en-IL" sz="1800" dirty="0">
                    <a:solidFill>
                      <a:srgbClr val="FF0000"/>
                    </a:solidFill>
                    <a:sym typeface="Wingdings" pitchFamily="2" charset="2"/>
                  </a:rPr>
                  <a:t> confinement</a:t>
                </a:r>
              </a:p>
              <a:p>
                <a:pPr>
                  <a:lnSpc>
                    <a:spcPct val="65000"/>
                  </a:lnSpc>
                  <a:spcBef>
                    <a:spcPts val="0"/>
                  </a:spcBef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FF0000"/>
                    </a:solidFill>
                    <a:sym typeface="Wingdings" pitchFamily="2" charset="2"/>
                  </a:rPr>
                  <a:t>                          color insulator</a:t>
                </a:r>
              </a:p>
            </p:txBody>
          </p:sp>
        </mc:Choice>
        <mc:Fallback xmlns="">
          <p:sp>
            <p:nvSpPr>
              <p:cNvPr id="504840" name="Rectangle 8">
                <a:extLst>
                  <a:ext uri="{FF2B5EF4-FFF2-40B4-BE49-F238E27FC236}">
                    <a16:creationId xmlns:a16="http://schemas.microsoft.com/office/drawing/2014/main" id="{400C9632-EDC6-1C4C-0E17-658A0E7FAA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78916" y="1006680"/>
                <a:ext cx="3165231" cy="2036275"/>
              </a:xfrm>
              <a:blipFill>
                <a:blip r:embed="rId3"/>
                <a:stretch>
                  <a:fillRect l="-2000" t="-1242"/>
                </a:stretch>
              </a:blipFill>
              <a:ln/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4841" name="Picture 9">
            <a:extLst>
              <a:ext uri="{FF2B5EF4-FFF2-40B4-BE49-F238E27FC236}">
                <a16:creationId xmlns:a16="http://schemas.microsoft.com/office/drawing/2014/main" id="{BDCD0950-F553-0F33-F86A-D23A6250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48" y="998985"/>
            <a:ext cx="2025162" cy="205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4844" name="Group 12">
            <a:extLst>
              <a:ext uri="{FF2B5EF4-FFF2-40B4-BE49-F238E27FC236}">
                <a16:creationId xmlns:a16="http://schemas.microsoft.com/office/drawing/2014/main" id="{918F3D41-B01F-2F8B-0887-1A202AEEB752}"/>
              </a:ext>
            </a:extLst>
          </p:cNvPr>
          <p:cNvGrpSpPr>
            <a:grpSpLocks/>
          </p:cNvGrpSpPr>
          <p:nvPr/>
        </p:nvGrpSpPr>
        <p:grpSpPr bwMode="auto">
          <a:xfrm>
            <a:off x="6166339" y="1318846"/>
            <a:ext cx="2625969" cy="1449266"/>
            <a:chOff x="4208" y="720"/>
            <a:chExt cx="1792" cy="989"/>
          </a:xfrm>
        </p:grpSpPr>
        <p:sp>
          <p:nvSpPr>
            <p:cNvPr id="504842" name="Rectangle 10">
              <a:extLst>
                <a:ext uri="{FF2B5EF4-FFF2-40B4-BE49-F238E27FC236}">
                  <a16:creationId xmlns:a16="http://schemas.microsoft.com/office/drawing/2014/main" id="{481864CC-4DAD-5025-EA4A-40EDB8733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720"/>
              <a:ext cx="179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4992" tIns="42497" rIns="84992" bIns="42497"/>
            <a:lstStyle>
              <a:lvl1pPr marL="342900" indent="-3429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1pPr>
              <a:lvl2pPr marL="742950" indent="-28575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2pPr>
              <a:lvl3pPr marL="11430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3pPr>
              <a:lvl4pPr marL="16002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4pPr>
              <a:lvl5pPr marL="20574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2200" u="sng" dirty="0">
                  <a:solidFill>
                    <a:srgbClr val="000066"/>
                  </a:solidFill>
                  <a:latin typeface="+mj-lt"/>
                </a:rPr>
                <a:t>QED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1800" dirty="0">
                  <a:solidFill>
                    <a:srgbClr val="000066"/>
                  </a:solidFill>
                  <a:latin typeface="+mj-lt"/>
                </a:rPr>
                <a:t>       Electric charges: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1800" dirty="0">
                  <a:solidFill>
                    <a:srgbClr val="000066"/>
                  </a:solidFill>
                  <a:latin typeface="+mj-lt"/>
                </a:rPr>
                <a:t>        </a:t>
              </a:r>
            </a:p>
          </p:txBody>
        </p:sp>
        <p:graphicFrame>
          <p:nvGraphicFramePr>
            <p:cNvPr id="504843" name="Object 11">
              <a:extLst>
                <a:ext uri="{FF2B5EF4-FFF2-40B4-BE49-F238E27FC236}">
                  <a16:creationId xmlns:a16="http://schemas.microsoft.com/office/drawing/2014/main" id="{7272CB39-C38B-2624-FACF-E69F525138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48" y="1248"/>
            <a:ext cx="684" cy="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4338300" imgH="9652000" progId="Equation.3">
                    <p:embed/>
                  </p:oleObj>
                </mc:Choice>
                <mc:Fallback>
                  <p:oleObj name="Equation" r:id="rId5" imgW="14338300" imgH="9652000" progId="Equation.3">
                    <p:embed/>
                    <p:pic>
                      <p:nvPicPr>
                        <p:cNvPr id="504843" name="Object 11">
                          <a:extLst>
                            <a:ext uri="{FF2B5EF4-FFF2-40B4-BE49-F238E27FC236}">
                              <a16:creationId xmlns:a16="http://schemas.microsoft.com/office/drawing/2014/main" id="{7272CB39-C38B-2624-FACF-E69F525138E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248"/>
                          <a:ext cx="684" cy="4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4845" name="Text Box 13">
            <a:extLst>
              <a:ext uri="{FF2B5EF4-FFF2-40B4-BE49-F238E27FC236}">
                <a16:creationId xmlns:a16="http://schemas.microsoft.com/office/drawing/2014/main" id="{B258BACB-6753-5ECD-475A-69B0778F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947" y="3219850"/>
            <a:ext cx="1872629" cy="3763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IL" sz="1846" u="sng"/>
              <a:t>HIGH DENSITY</a:t>
            </a:r>
          </a:p>
        </p:txBody>
      </p:sp>
      <p:sp>
        <p:nvSpPr>
          <p:cNvPr id="504847" name="Rectangle 15">
            <a:extLst>
              <a:ext uri="{FF2B5EF4-FFF2-40B4-BE49-F238E27FC236}">
                <a16:creationId xmlns:a16="http://schemas.microsoft.com/office/drawing/2014/main" id="{169BCA85-ED60-0A1F-4B77-F25E3FC60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2" y="3483304"/>
            <a:ext cx="3376247" cy="10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dirty="0"/>
              <a:t>V(r) </a:t>
            </a:r>
            <a:r>
              <a:rPr lang="en-US" altLang="en-IL" dirty="0">
                <a:cs typeface="Times New Roman" panose="02020603050405020304" pitchFamily="18" charset="0"/>
                <a:sym typeface="Symbol" pitchFamily="2" charset="2"/>
              </a:rPr>
              <a:t> /µ</a:t>
            </a:r>
            <a:r>
              <a:rPr lang="en-US" altLang="en-IL" dirty="0"/>
              <a:t> [ 1 - exp (-</a:t>
            </a:r>
            <a:r>
              <a:rPr lang="en-US" altLang="en-IL" dirty="0">
                <a:sym typeface="Symbol" pitchFamily="2" charset="2"/>
              </a:rPr>
              <a:t>r) </a:t>
            </a:r>
            <a:r>
              <a:rPr lang="en-US" altLang="en-IL" sz="1846" dirty="0">
                <a:sym typeface="Symbol" pitchFamily="2" charset="2"/>
              </a:rPr>
              <a:t>]</a:t>
            </a:r>
            <a:endParaRPr lang="en-US" altLang="en-IL" sz="2585" baseline="30000" dirty="0">
              <a:sym typeface="Symbol" pitchFamily="2" charset="2"/>
            </a:endParaRPr>
          </a:p>
          <a:p>
            <a:pPr algn="l">
              <a:lnSpc>
                <a:spcPct val="25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sz="1846" dirty="0">
                <a:solidFill>
                  <a:srgbClr val="FF0000"/>
                </a:solidFill>
                <a:latin typeface="+mj-lt"/>
                <a:sym typeface="Wingdings" pitchFamily="2" charset="2"/>
              </a:rPr>
              <a:t>Screening  Deconfinement                               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sz="1846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                       color conductor</a:t>
            </a:r>
          </a:p>
        </p:txBody>
      </p:sp>
      <p:pic>
        <p:nvPicPr>
          <p:cNvPr id="504858" name="Picture 26">
            <a:extLst>
              <a:ext uri="{FF2B5EF4-FFF2-40B4-BE49-F238E27FC236}">
                <a16:creationId xmlns:a16="http://schemas.microsoft.com/office/drawing/2014/main" id="{F710FBE2-2ABF-4DD7-03F8-60793289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55" y="4104869"/>
            <a:ext cx="1888881" cy="188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24">
            <a:extLst>
              <a:ext uri="{FF2B5EF4-FFF2-40B4-BE49-F238E27FC236}">
                <a16:creationId xmlns:a16="http://schemas.microsoft.com/office/drawing/2014/main" id="{881758CE-0445-AB6F-C8D5-DD68126009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9414" y="3349870"/>
          <a:ext cx="2039816" cy="74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619200" imgH="9652000" progId="Equation.3">
                  <p:embed/>
                </p:oleObj>
              </mc:Choice>
              <mc:Fallback>
                <p:oleObj name="Equation" r:id="rId8" imgW="26619200" imgH="9652000" progId="Equation.3">
                  <p:embed/>
                  <p:pic>
                    <p:nvPicPr>
                      <p:cNvPr id="8" name="Object 24">
                        <a:extLst>
                          <a:ext uri="{FF2B5EF4-FFF2-40B4-BE49-F238E27FC236}">
                            <a16:creationId xmlns:a16="http://schemas.microsoft.com/office/drawing/2014/main" id="{881758CE-0445-AB6F-C8D5-DD68126009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414" y="3349870"/>
                        <a:ext cx="2039816" cy="740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DB0AEDF-05BE-654A-4EB5-16A7784458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0722" y="1507396"/>
            <a:ext cx="856761" cy="642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C5387-0121-A3C1-231D-7DC8228BEA4A}"/>
              </a:ext>
            </a:extLst>
          </p:cNvPr>
          <p:cNvSpPr txBox="1"/>
          <p:nvPr/>
        </p:nvSpPr>
        <p:spPr>
          <a:xfrm>
            <a:off x="6426756" y="4105096"/>
            <a:ext cx="25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latin typeface="+mj-lt"/>
              </a:rPr>
              <a:t>µ = 1/ r</a:t>
            </a:r>
            <a:r>
              <a:rPr lang="en-IL" baseline="-25000" dirty="0">
                <a:latin typeface="+mj-lt"/>
              </a:rPr>
              <a:t>D</a:t>
            </a:r>
            <a:r>
              <a:rPr lang="en-IL" dirty="0">
                <a:latin typeface="+mj-lt"/>
              </a:rPr>
              <a:t> </a:t>
            </a:r>
          </a:p>
          <a:p>
            <a:r>
              <a:rPr lang="en-IL" dirty="0">
                <a:latin typeface="+mj-lt"/>
              </a:rPr>
              <a:t>r</a:t>
            </a:r>
            <a:r>
              <a:rPr lang="en-IL" baseline="-25000" dirty="0">
                <a:latin typeface="+mj-lt"/>
              </a:rPr>
              <a:t>D</a:t>
            </a:r>
            <a:r>
              <a:rPr lang="en-IL" dirty="0">
                <a:latin typeface="+mj-lt"/>
              </a:rPr>
              <a:t> Debye screening radius</a:t>
            </a: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id="{F4C1D479-0C28-079C-055C-0FB8FD5DE89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17637"/>
            <a:ext cx="8229600" cy="720000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he-IL" sz="3000" dirty="0">
                <a:solidFill>
                  <a:srgbClr val="FFFF00"/>
                </a:solidFill>
              </a:rPr>
              <a:t>Deconfinement and Chiral Symmetry Restoration</a:t>
            </a:r>
            <a:endParaRPr lang="en-US" sz="3000" u="sng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10C00-536A-25EC-F3E1-4C04BC395A55}"/>
              </a:ext>
            </a:extLst>
          </p:cNvPr>
          <p:cNvSpPr txBox="1"/>
          <p:nvPr/>
        </p:nvSpPr>
        <p:spPr>
          <a:xfrm>
            <a:off x="318457" y="4406642"/>
            <a:ext cx="3376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IL" sz="18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Partons</a:t>
            </a:r>
            <a:r>
              <a:rPr lang="en-US" altLang="en-IL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free to move over a volume &gt;&gt; hadron size.</a:t>
            </a:r>
            <a:endParaRPr lang="en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30DC8-579F-C829-700D-77FCF2DD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D0BF-AD5E-D1BB-9FDA-C2C64DA9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2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0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0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45" grpId="0" animBg="1"/>
      <p:bldP spid="504847" grpId="0"/>
      <p:bldP spid="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Screening in the QGP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BC62610-B11B-6CE2-889F-5B14FA867F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885801"/>
              </p:ext>
            </p:extLst>
          </p:nvPr>
        </p:nvGraphicFramePr>
        <p:xfrm>
          <a:off x="683568" y="1199239"/>
          <a:ext cx="2781300" cy="2686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959100" imgH="2857500" progId="Excel.Sheet.8">
                  <p:embed/>
                </p:oleObj>
              </mc:Choice>
              <mc:Fallback>
                <p:oleObj name="Worksheet" r:id="rId3" imgW="2959100" imgH="2857500" progId="Excel.Shee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BC62610-B11B-6CE2-889F-5B14FA867F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199239"/>
                        <a:ext cx="2781300" cy="2686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B02B4963-0EBC-D3EB-D664-8FEA26AC73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198080"/>
              </p:ext>
            </p:extLst>
          </p:nvPr>
        </p:nvGraphicFramePr>
        <p:xfrm>
          <a:off x="5162550" y="1128769"/>
          <a:ext cx="2781300" cy="269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2933700" imgH="2844800" progId="Excel.Sheet.8">
                  <p:embed/>
                </p:oleObj>
              </mc:Choice>
              <mc:Fallback>
                <p:oleObj name="Worksheet" r:id="rId5" imgW="2933700" imgH="2844800" progId="Excel.Sheet.8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B02B4963-0EBC-D3EB-D664-8FEA26AC73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0" y="1128769"/>
                        <a:ext cx="2781300" cy="26932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72FA21EF-7E29-9179-085C-56221D0EF3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956479"/>
              </p:ext>
            </p:extLst>
          </p:nvPr>
        </p:nvGraphicFramePr>
        <p:xfrm>
          <a:off x="5292080" y="3849958"/>
          <a:ext cx="3021756" cy="24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3822700" imgH="3136900" progId="Visio.Drawing.5">
                  <p:embed/>
                </p:oleObj>
              </mc:Choice>
              <mc:Fallback>
                <p:oleObj name="VISIO" r:id="rId7" imgW="3822700" imgH="3136900" progId="Visio.Drawing.5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72FA21EF-7E29-9179-085C-56221D0EF3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849958"/>
                        <a:ext cx="3021756" cy="2478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4A2CE5D-0E85-D7C3-467A-B7036934F0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387053"/>
              </p:ext>
            </p:extLst>
          </p:nvPr>
        </p:nvGraphicFramePr>
        <p:xfrm>
          <a:off x="719208" y="3973783"/>
          <a:ext cx="2819400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9" imgW="3822700" imgH="3136900" progId="Visio.Drawing.5">
                  <p:embed/>
                </p:oleObj>
              </mc:Choice>
              <mc:Fallback>
                <p:oleObj name="VISIO" r:id="rId9" imgW="3822700" imgH="3136900" progId="Visio.Drawing.5">
                  <p:embed/>
                  <p:pic>
                    <p:nvPicPr>
                      <p:cNvPr id="729096" name="Object 8">
                        <a:extLst>
                          <a:ext uri="{FF2B5EF4-FFF2-40B4-BE49-F238E27FC236}">
                            <a16:creationId xmlns:a16="http://schemas.microsoft.com/office/drawing/2014/main" id="{5015C234-F9DE-9C98-777A-237E573C2E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208" y="3973783"/>
                        <a:ext cx="2819400" cy="231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4CCC34AE-289B-61A2-3C49-8DBDF5012B35}"/>
              </a:ext>
            </a:extLst>
          </p:cNvPr>
          <p:cNvSpPr/>
          <p:nvPr/>
        </p:nvSpPr>
        <p:spPr>
          <a:xfrm>
            <a:off x="3962132" y="4941167"/>
            <a:ext cx="978408" cy="431425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6342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 Screening in LQCD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8FCEA-1592-5DC0-C11D-CABA0EBE6FDD}"/>
              </a:ext>
            </a:extLst>
          </p:cNvPr>
          <p:cNvSpPr txBox="1"/>
          <p:nvPr/>
        </p:nvSpPr>
        <p:spPr>
          <a:xfrm>
            <a:off x="1907704" y="1506849"/>
            <a:ext cx="60486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L" dirty="0">
                <a:cs typeface="Arial" panose="020B0604020202020204" pitchFamily="34" charset="0"/>
              </a:rPr>
              <a:t>The long-range confining potential is screened as the temperature increases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83BB9-6E90-B168-B1FA-CADFF597F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7" t="3750" r="15721" b="28964"/>
          <a:stretch/>
        </p:blipFill>
        <p:spPr>
          <a:xfrm>
            <a:off x="2195736" y="2060847"/>
            <a:ext cx="5040560" cy="3240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C502FD-32CC-C15E-5212-4A96DD8AA74B}"/>
              </a:ext>
            </a:extLst>
          </p:cNvPr>
          <p:cNvSpPr txBox="1"/>
          <p:nvPr/>
        </p:nvSpPr>
        <p:spPr>
          <a:xfrm>
            <a:off x="4076103" y="5298524"/>
            <a:ext cx="2895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L" sz="1200" dirty="0">
                <a:cs typeface="Arial" panose="020B0604020202020204" pitchFamily="34" charset="0"/>
              </a:rPr>
              <a:t>hep-ph/0103314  NP A698, 199 (2002) </a:t>
            </a:r>
          </a:p>
        </p:txBody>
      </p:sp>
    </p:spTree>
    <p:extLst>
      <p:ext uri="{BB962C8B-B14F-4D97-AF65-F5344CB8AC3E}">
        <p14:creationId xmlns:p14="http://schemas.microsoft.com/office/powerpoint/2010/main" val="977449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66D396-E7E5-13D6-1AFD-3A24AA0E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317-7F22-934D-B241-DC3EF3CF34CA}" type="slidenum">
              <a:rPr lang="en-US" altLang="en-US"/>
              <a:pPr/>
              <a:t>19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4840" name="Rectangle 8">
                <a:extLst>
                  <a:ext uri="{FF2B5EF4-FFF2-40B4-BE49-F238E27FC236}">
                    <a16:creationId xmlns:a16="http://schemas.microsoft.com/office/drawing/2014/main" id="{400C9632-EDC6-1C4C-0E17-658A0E7FAAC7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78916" y="1006680"/>
                <a:ext cx="3165231" cy="2036275"/>
              </a:xfrm>
              <a:noFill/>
              <a:ln/>
            </p:spPr>
            <p:txBody>
              <a:bodyPr/>
              <a:lstStyle/>
              <a:p>
                <a:pPr algn="ctr">
                  <a:buFont typeface="Monotype Sorts" pitchFamily="2" charset="2"/>
                  <a:buNone/>
                </a:pPr>
                <a:r>
                  <a:rPr lang="en-US" altLang="en-IL" sz="1800" u="sng" dirty="0">
                    <a:solidFill>
                      <a:srgbClr val="000066"/>
                    </a:solidFill>
                  </a:rPr>
                  <a:t>QCD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</a:rPr>
                  <a:t>Color charges: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</a:rPr>
                  <a:t>      V(r)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IL" sz="1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IL" sz="180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altLang="en-IL" sz="1800" b="0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altLang="en-IL" sz="1800" dirty="0">
                    <a:solidFill>
                      <a:srgbClr val="000066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altLang="en-IL" sz="180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en-IL" sz="1800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en-IL" sz="1800" dirty="0">
                    <a:solidFill>
                      <a:srgbClr val="000066"/>
                    </a:solidFill>
                  </a:rPr>
                  <a:t> 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000066"/>
                    </a:solidFill>
                    <a:cs typeface="Times New Roman" panose="02020603050405020304" pitchFamily="18" charset="0"/>
                    <a:sym typeface="Symbol" pitchFamily="2" charset="2"/>
                  </a:rPr>
                  <a:t>              r at large r</a:t>
                </a:r>
                <a:endParaRPr lang="en-US" altLang="en-IL" sz="1800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0"/>
                  </a:spcBef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FF0000"/>
                    </a:solidFill>
                  </a:rPr>
                  <a:t>Long range </a:t>
                </a:r>
                <a:r>
                  <a:rPr lang="en-US" altLang="en-IL" sz="1800" dirty="0">
                    <a:solidFill>
                      <a:srgbClr val="FF0000"/>
                    </a:solidFill>
                    <a:sym typeface="Wingdings" pitchFamily="2" charset="2"/>
                  </a:rPr>
                  <a:t> confinement</a:t>
                </a:r>
              </a:p>
              <a:p>
                <a:pPr>
                  <a:lnSpc>
                    <a:spcPct val="65000"/>
                  </a:lnSpc>
                  <a:spcBef>
                    <a:spcPts val="0"/>
                  </a:spcBef>
                  <a:buFont typeface="Monotype Sorts" pitchFamily="2" charset="2"/>
                  <a:buNone/>
                </a:pPr>
                <a:r>
                  <a:rPr lang="en-US" altLang="en-IL" sz="1800" dirty="0">
                    <a:solidFill>
                      <a:srgbClr val="FF0000"/>
                    </a:solidFill>
                    <a:sym typeface="Wingdings" pitchFamily="2" charset="2"/>
                  </a:rPr>
                  <a:t>                          color insulator</a:t>
                </a:r>
              </a:p>
            </p:txBody>
          </p:sp>
        </mc:Choice>
        <mc:Fallback xmlns="">
          <p:sp>
            <p:nvSpPr>
              <p:cNvPr id="504840" name="Rectangle 8">
                <a:extLst>
                  <a:ext uri="{FF2B5EF4-FFF2-40B4-BE49-F238E27FC236}">
                    <a16:creationId xmlns:a16="http://schemas.microsoft.com/office/drawing/2014/main" id="{400C9632-EDC6-1C4C-0E17-658A0E7FAA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78916" y="1006680"/>
                <a:ext cx="3165231" cy="2036275"/>
              </a:xfrm>
              <a:blipFill>
                <a:blip r:embed="rId3"/>
                <a:stretch>
                  <a:fillRect l="-2000" t="-1242"/>
                </a:stretch>
              </a:blipFill>
              <a:ln/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4841" name="Picture 9">
            <a:extLst>
              <a:ext uri="{FF2B5EF4-FFF2-40B4-BE49-F238E27FC236}">
                <a16:creationId xmlns:a16="http://schemas.microsoft.com/office/drawing/2014/main" id="{BDCD0950-F553-0F33-F86A-D23A6250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48" y="998985"/>
            <a:ext cx="2025162" cy="205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4844" name="Group 12">
            <a:extLst>
              <a:ext uri="{FF2B5EF4-FFF2-40B4-BE49-F238E27FC236}">
                <a16:creationId xmlns:a16="http://schemas.microsoft.com/office/drawing/2014/main" id="{918F3D41-B01F-2F8B-0887-1A202AEEB752}"/>
              </a:ext>
            </a:extLst>
          </p:cNvPr>
          <p:cNvGrpSpPr>
            <a:grpSpLocks/>
          </p:cNvGrpSpPr>
          <p:nvPr/>
        </p:nvGrpSpPr>
        <p:grpSpPr bwMode="auto">
          <a:xfrm>
            <a:off x="6166339" y="1318846"/>
            <a:ext cx="2625969" cy="1449266"/>
            <a:chOff x="4208" y="720"/>
            <a:chExt cx="1792" cy="989"/>
          </a:xfrm>
        </p:grpSpPr>
        <p:sp>
          <p:nvSpPr>
            <p:cNvPr id="504842" name="Rectangle 10">
              <a:extLst>
                <a:ext uri="{FF2B5EF4-FFF2-40B4-BE49-F238E27FC236}">
                  <a16:creationId xmlns:a16="http://schemas.microsoft.com/office/drawing/2014/main" id="{481864CC-4DAD-5025-EA4A-40EDB8733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720"/>
              <a:ext cx="179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4992" tIns="42497" rIns="84992" bIns="42497"/>
            <a:lstStyle>
              <a:lvl1pPr marL="342900" indent="-3429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1pPr>
              <a:lvl2pPr marL="742950" indent="-28575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2pPr>
              <a:lvl3pPr marL="11430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3pPr>
              <a:lvl4pPr marL="16002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4pPr>
              <a:lvl5pPr marL="2057400" indent="-228600" algn="l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charset="-79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2200" u="sng" dirty="0">
                  <a:solidFill>
                    <a:srgbClr val="000066"/>
                  </a:solidFill>
                  <a:latin typeface="+mj-lt"/>
                </a:rPr>
                <a:t>QED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1800" dirty="0">
                  <a:solidFill>
                    <a:srgbClr val="000066"/>
                  </a:solidFill>
                  <a:latin typeface="+mj-lt"/>
                </a:rPr>
                <a:t>       Electric charges: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altLang="en-IL" sz="1800" dirty="0">
                  <a:solidFill>
                    <a:srgbClr val="000066"/>
                  </a:solidFill>
                  <a:latin typeface="+mj-lt"/>
                </a:rPr>
                <a:t>        </a:t>
              </a:r>
            </a:p>
          </p:txBody>
        </p:sp>
        <p:graphicFrame>
          <p:nvGraphicFramePr>
            <p:cNvPr id="504843" name="Object 11">
              <a:extLst>
                <a:ext uri="{FF2B5EF4-FFF2-40B4-BE49-F238E27FC236}">
                  <a16:creationId xmlns:a16="http://schemas.microsoft.com/office/drawing/2014/main" id="{7272CB39-C38B-2624-FACF-E69F525138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48" y="1248"/>
            <a:ext cx="684" cy="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4338300" imgH="9652000" progId="Equation.3">
                    <p:embed/>
                  </p:oleObj>
                </mc:Choice>
                <mc:Fallback>
                  <p:oleObj name="Equation" r:id="rId5" imgW="14338300" imgH="9652000" progId="Equation.3">
                    <p:embed/>
                    <p:pic>
                      <p:nvPicPr>
                        <p:cNvPr id="504843" name="Object 11">
                          <a:extLst>
                            <a:ext uri="{FF2B5EF4-FFF2-40B4-BE49-F238E27FC236}">
                              <a16:creationId xmlns:a16="http://schemas.microsoft.com/office/drawing/2014/main" id="{7272CB39-C38B-2624-FACF-E69F525138E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248"/>
                          <a:ext cx="684" cy="4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4845" name="Text Box 13">
            <a:extLst>
              <a:ext uri="{FF2B5EF4-FFF2-40B4-BE49-F238E27FC236}">
                <a16:creationId xmlns:a16="http://schemas.microsoft.com/office/drawing/2014/main" id="{B258BACB-6753-5ECD-475A-69B0778F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947" y="3219850"/>
            <a:ext cx="1872629" cy="3763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IL" sz="1846" u="sng"/>
              <a:t>HIGH DENSITY</a:t>
            </a:r>
          </a:p>
        </p:txBody>
      </p:sp>
      <p:sp>
        <p:nvSpPr>
          <p:cNvPr id="504847" name="Rectangle 15">
            <a:extLst>
              <a:ext uri="{FF2B5EF4-FFF2-40B4-BE49-F238E27FC236}">
                <a16:creationId xmlns:a16="http://schemas.microsoft.com/office/drawing/2014/main" id="{169BCA85-ED60-0A1F-4B77-F25E3FC60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92" y="3483304"/>
            <a:ext cx="3376247" cy="10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dirty="0"/>
              <a:t>V(r) </a:t>
            </a:r>
            <a:r>
              <a:rPr lang="en-US" altLang="en-IL" dirty="0">
                <a:cs typeface="Times New Roman" panose="02020603050405020304" pitchFamily="18" charset="0"/>
                <a:sym typeface="Symbol" pitchFamily="2" charset="2"/>
              </a:rPr>
              <a:t> /µ</a:t>
            </a:r>
            <a:r>
              <a:rPr lang="en-US" altLang="en-IL" dirty="0"/>
              <a:t> [ 1 - exp (-</a:t>
            </a:r>
            <a:r>
              <a:rPr lang="en-US" altLang="en-IL" dirty="0">
                <a:sym typeface="Symbol" pitchFamily="2" charset="2"/>
              </a:rPr>
              <a:t>r) </a:t>
            </a:r>
            <a:r>
              <a:rPr lang="en-US" altLang="en-IL" sz="1846" dirty="0">
                <a:sym typeface="Symbol" pitchFamily="2" charset="2"/>
              </a:rPr>
              <a:t>]</a:t>
            </a:r>
            <a:endParaRPr lang="en-US" altLang="en-IL" sz="2585" baseline="30000" dirty="0">
              <a:sym typeface="Symbol" pitchFamily="2" charset="2"/>
            </a:endParaRPr>
          </a:p>
          <a:p>
            <a:pPr algn="l">
              <a:lnSpc>
                <a:spcPct val="25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sz="1846" dirty="0">
                <a:solidFill>
                  <a:srgbClr val="FF0000"/>
                </a:solidFill>
                <a:latin typeface="+mj-lt"/>
                <a:sym typeface="Wingdings" pitchFamily="2" charset="2"/>
              </a:rPr>
              <a:t>Screening  Deconfinement                               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sz="1846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                       color conductor</a:t>
            </a:r>
          </a:p>
        </p:txBody>
      </p:sp>
      <p:sp>
        <p:nvSpPr>
          <p:cNvPr id="504848" name="Rectangle 16">
            <a:extLst>
              <a:ext uri="{FF2B5EF4-FFF2-40B4-BE49-F238E27FC236}">
                <a16:creationId xmlns:a16="http://schemas.microsoft.com/office/drawing/2014/main" id="{D9165B14-9B00-3042-35F6-60499B71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77" y="6226843"/>
            <a:ext cx="3798277" cy="34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altLang="en-IL" sz="1846" dirty="0">
                <a:latin typeface="+mn-lt"/>
                <a:sym typeface="Wingdings" pitchFamily="2" charset="2"/>
              </a:rPr>
              <a:t> </a:t>
            </a:r>
            <a:r>
              <a:rPr lang="en-US" altLang="en-IL" sz="1846" dirty="0">
                <a:solidFill>
                  <a:srgbClr val="FF0000"/>
                </a:solidFill>
                <a:latin typeface="+mn-lt"/>
                <a:sym typeface="Wingdings" pitchFamily="2" charset="2"/>
              </a:rPr>
              <a:t>Chiral Symmetry (app.) restored</a:t>
            </a:r>
          </a:p>
        </p:txBody>
      </p:sp>
      <p:grpSp>
        <p:nvGrpSpPr>
          <p:cNvPr id="504849" name="Group 17">
            <a:extLst>
              <a:ext uri="{FF2B5EF4-FFF2-40B4-BE49-F238E27FC236}">
                <a16:creationId xmlns:a16="http://schemas.microsoft.com/office/drawing/2014/main" id="{62376674-5CE9-0F16-AAF3-78A004BEF4C3}"/>
              </a:ext>
            </a:extLst>
          </p:cNvPr>
          <p:cNvGrpSpPr>
            <a:grpSpLocks/>
          </p:cNvGrpSpPr>
          <p:nvPr/>
        </p:nvGrpSpPr>
        <p:grpSpPr bwMode="auto">
          <a:xfrm>
            <a:off x="333608" y="5280841"/>
            <a:ext cx="3499339" cy="857250"/>
            <a:chOff x="128" y="3344"/>
            <a:chExt cx="2388" cy="585"/>
          </a:xfrm>
        </p:grpSpPr>
        <p:sp>
          <p:nvSpPr>
            <p:cNvPr id="504850" name="Text Box 18">
              <a:extLst>
                <a:ext uri="{FF2B5EF4-FFF2-40B4-BE49-F238E27FC236}">
                  <a16:creationId xmlns:a16="http://schemas.microsoft.com/office/drawing/2014/main" id="{B31F340C-5DCD-3CD1-BBD6-2DD8CCB8D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" y="3344"/>
              <a:ext cx="222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IL" dirty="0">
                  <a:latin typeface="+mj-lt"/>
                  <a:sym typeface="Symbol" pitchFamily="2" charset="2"/>
                </a:rPr>
                <a:t>Constituent mass </a:t>
              </a:r>
              <a:r>
                <a:rPr lang="en-US" altLang="en-IL" dirty="0" err="1">
                  <a:latin typeface="+mj-lt"/>
                  <a:sym typeface="Symbol" pitchFamily="2" charset="2"/>
                </a:rPr>
                <a:t>M</a:t>
              </a:r>
              <a:r>
                <a:rPr lang="en-US" altLang="en-IL" baseline="-25000" dirty="0" err="1">
                  <a:latin typeface="+mj-lt"/>
                  <a:sym typeface="Symbol" pitchFamily="2" charset="2"/>
                </a:rPr>
                <a:t>q</a:t>
              </a:r>
              <a:r>
                <a:rPr lang="en-US" altLang="en-IL" baseline="-25000" dirty="0">
                  <a:latin typeface="+mj-lt"/>
                  <a:sym typeface="Symbol" pitchFamily="2" charset="2"/>
                </a:rPr>
                <a:t> </a:t>
              </a:r>
              <a:r>
                <a:rPr lang="en-US" altLang="en-IL" dirty="0">
                  <a:latin typeface="+mj-lt"/>
                  <a:sym typeface="Symbol" pitchFamily="2" charset="2"/>
                </a:rPr>
                <a:t> 300 MeV </a:t>
              </a:r>
              <a:endParaRPr lang="en-US" altLang="en-IL" dirty="0">
                <a:latin typeface="+mj-lt"/>
              </a:endParaRPr>
            </a:p>
          </p:txBody>
        </p:sp>
        <p:sp>
          <p:nvSpPr>
            <p:cNvPr id="504854" name="AutoShape 22">
              <a:extLst>
                <a:ext uri="{FF2B5EF4-FFF2-40B4-BE49-F238E27FC236}">
                  <a16:creationId xmlns:a16="http://schemas.microsoft.com/office/drawing/2014/main" id="{2F7B67FE-8FD4-6311-E293-29B073C76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489"/>
              <a:ext cx="168" cy="334"/>
            </a:xfrm>
            <a:prstGeom prst="curvedRightArrow">
              <a:avLst>
                <a:gd name="adj1" fmla="val 27241"/>
                <a:gd name="adj2" fmla="val 54483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L"/>
            </a:p>
          </p:txBody>
        </p:sp>
        <p:sp>
          <p:nvSpPr>
            <p:cNvPr id="504855" name="Rectangle 23">
              <a:extLst>
                <a:ext uri="{FF2B5EF4-FFF2-40B4-BE49-F238E27FC236}">
                  <a16:creationId xmlns:a16="http://schemas.microsoft.com/office/drawing/2014/main" id="{78B667AC-61D7-E948-3F3C-D3EB39F52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" y="3677"/>
              <a:ext cx="19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IL" dirty="0">
                  <a:latin typeface="+mn-lt"/>
                  <a:sym typeface="Wingdings" pitchFamily="2" charset="2"/>
                </a:rPr>
                <a:t>Current mass </a:t>
              </a:r>
              <a:r>
                <a:rPr lang="en-US" altLang="en-IL" dirty="0" err="1">
                  <a:latin typeface="+mn-lt"/>
                  <a:sym typeface="Wingdings" pitchFamily="2" charset="2"/>
                </a:rPr>
                <a:t>m</a:t>
              </a:r>
              <a:r>
                <a:rPr lang="en-US" altLang="en-IL" baseline="-25000" dirty="0" err="1">
                  <a:latin typeface="+mn-lt"/>
                  <a:sym typeface="Wingdings" pitchFamily="2" charset="2"/>
                </a:rPr>
                <a:t>q</a:t>
              </a:r>
              <a:r>
                <a:rPr lang="en-US" altLang="en-IL" dirty="0">
                  <a:latin typeface="+mn-lt"/>
                  <a:sym typeface="Symbol" pitchFamily="2" charset="2"/>
                </a:rPr>
                <a:t> 5-10 MeV</a:t>
              </a:r>
            </a:p>
          </p:txBody>
        </p:sp>
      </p:grpSp>
      <p:sp>
        <p:nvSpPr>
          <p:cNvPr id="504857" name="Text Box 25">
            <a:extLst>
              <a:ext uri="{FF2B5EF4-FFF2-40B4-BE49-F238E27FC236}">
                <a16:creationId xmlns:a16="http://schemas.microsoft.com/office/drawing/2014/main" id="{033585A9-E771-B1A3-1D56-3578F6422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863" y="5709466"/>
            <a:ext cx="1082919" cy="34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IL" sz="1662" dirty="0"/>
              <a:t>m</a:t>
            </a:r>
            <a:r>
              <a:rPr lang="en-US" altLang="en-IL" sz="1662" baseline="-25000" dirty="0"/>
              <a:t>e </a:t>
            </a:r>
            <a:r>
              <a:rPr lang="en-US" altLang="en-IL" sz="1662" dirty="0">
                <a:sym typeface="Wingdings" pitchFamily="2" charset="2"/>
              </a:rPr>
              <a:t> </a:t>
            </a:r>
            <a:r>
              <a:rPr lang="en-US" altLang="en-IL" sz="1662" dirty="0" err="1">
                <a:sym typeface="Wingdings" pitchFamily="2" charset="2"/>
              </a:rPr>
              <a:t>m</a:t>
            </a:r>
            <a:r>
              <a:rPr lang="en-US" altLang="en-IL" sz="1662" baseline="-25000" dirty="0" err="1">
                <a:sym typeface="Wingdings" pitchFamily="2" charset="2"/>
              </a:rPr>
              <a:t>eff</a:t>
            </a:r>
            <a:endParaRPr lang="en-US" altLang="en-IL" sz="1662" dirty="0"/>
          </a:p>
        </p:txBody>
      </p:sp>
      <p:pic>
        <p:nvPicPr>
          <p:cNvPr id="504858" name="Picture 26">
            <a:extLst>
              <a:ext uri="{FF2B5EF4-FFF2-40B4-BE49-F238E27FC236}">
                <a16:creationId xmlns:a16="http://schemas.microsoft.com/office/drawing/2014/main" id="{F710FBE2-2ABF-4DD7-03F8-60793289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55" y="4104869"/>
            <a:ext cx="1888881" cy="188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24">
            <a:extLst>
              <a:ext uri="{FF2B5EF4-FFF2-40B4-BE49-F238E27FC236}">
                <a16:creationId xmlns:a16="http://schemas.microsoft.com/office/drawing/2014/main" id="{881758CE-0445-AB6F-C8D5-DD68126009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587958"/>
              </p:ext>
            </p:extLst>
          </p:nvPr>
        </p:nvGraphicFramePr>
        <p:xfrm>
          <a:off x="6459414" y="3349870"/>
          <a:ext cx="2039816" cy="74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619200" imgH="9652000" progId="Equation.3">
                  <p:embed/>
                </p:oleObj>
              </mc:Choice>
              <mc:Fallback>
                <p:oleObj name="Equation" r:id="rId8" imgW="26619200" imgH="9652000" progId="Equation.3">
                  <p:embed/>
                  <p:pic>
                    <p:nvPicPr>
                      <p:cNvPr id="8" name="Object 24">
                        <a:extLst>
                          <a:ext uri="{FF2B5EF4-FFF2-40B4-BE49-F238E27FC236}">
                            <a16:creationId xmlns:a16="http://schemas.microsoft.com/office/drawing/2014/main" id="{881758CE-0445-AB6F-C8D5-DD68126009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414" y="3349870"/>
                        <a:ext cx="2039816" cy="740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DB0AEDF-05BE-654A-4EB5-16A7784458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0722" y="1507396"/>
            <a:ext cx="856761" cy="642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C5387-0121-A3C1-231D-7DC8228BEA4A}"/>
              </a:ext>
            </a:extLst>
          </p:cNvPr>
          <p:cNvSpPr txBox="1"/>
          <p:nvPr/>
        </p:nvSpPr>
        <p:spPr>
          <a:xfrm>
            <a:off x="6426756" y="4105096"/>
            <a:ext cx="25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latin typeface="+mj-lt"/>
              </a:rPr>
              <a:t>µ = 1/ r</a:t>
            </a:r>
            <a:r>
              <a:rPr lang="en-IL" baseline="-25000" dirty="0">
                <a:latin typeface="+mj-lt"/>
              </a:rPr>
              <a:t>D</a:t>
            </a:r>
            <a:r>
              <a:rPr lang="en-IL" dirty="0">
                <a:latin typeface="+mj-lt"/>
              </a:rPr>
              <a:t> </a:t>
            </a:r>
          </a:p>
          <a:p>
            <a:r>
              <a:rPr lang="en-IL" dirty="0">
                <a:latin typeface="+mj-lt"/>
              </a:rPr>
              <a:t>r</a:t>
            </a:r>
            <a:r>
              <a:rPr lang="en-IL" baseline="-25000" dirty="0">
                <a:latin typeface="+mj-lt"/>
              </a:rPr>
              <a:t>D</a:t>
            </a:r>
            <a:r>
              <a:rPr lang="en-IL" dirty="0">
                <a:latin typeface="+mj-lt"/>
              </a:rPr>
              <a:t> Debye screening radius</a:t>
            </a: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id="{F4C1D479-0C28-079C-055C-0FB8FD5DE89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17637"/>
            <a:ext cx="8229600" cy="720000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he-IL" sz="3000" dirty="0">
                <a:solidFill>
                  <a:srgbClr val="FFFF00"/>
                </a:solidFill>
              </a:rPr>
              <a:t>Deconfinement and Chiral Symmetry Restoration</a:t>
            </a:r>
            <a:endParaRPr lang="en-US" sz="3000" u="sng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10C00-536A-25EC-F3E1-4C04BC395A55}"/>
              </a:ext>
            </a:extLst>
          </p:cNvPr>
          <p:cNvSpPr txBox="1"/>
          <p:nvPr/>
        </p:nvSpPr>
        <p:spPr>
          <a:xfrm>
            <a:off x="318457" y="4406642"/>
            <a:ext cx="3376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IL" sz="18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Partons</a:t>
            </a:r>
            <a:r>
              <a:rPr lang="en-US" altLang="en-IL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free to move over a volume &gt;&gt; hadron size.</a:t>
            </a:r>
            <a:endParaRPr lang="en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30DC8-579F-C829-700D-77FCF2DD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D0BF-AD5E-D1BB-9FDA-C2C64DA9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0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0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48" grpId="0"/>
      <p:bldP spid="5048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024" y="1164877"/>
            <a:ext cx="8784976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US" sz="2000" b="1" dirty="0">
                <a:solidFill>
                  <a:srgbClr val="000000"/>
                </a:solidFill>
              </a:rPr>
              <a:t>LECTURE I</a:t>
            </a:r>
          </a:p>
          <a:p>
            <a:pPr marL="457200" indent="-457200">
              <a:spcAft>
                <a:spcPts val="600"/>
              </a:spcAft>
              <a:buSzPct val="80000"/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Introduction </a:t>
            </a:r>
          </a:p>
          <a:p>
            <a:pPr marL="800100" lvl="1" indent="-3429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Why?</a:t>
            </a:r>
          </a:p>
          <a:p>
            <a:pPr marL="800100" lvl="1" indent="-3429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QCD phase diagram</a:t>
            </a:r>
          </a:p>
          <a:p>
            <a:pPr marL="800100" lvl="1" indent="-3429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Deconfinement and Chiral symmetry Restoration</a:t>
            </a:r>
          </a:p>
          <a:p>
            <a:pPr marL="800100" lvl="1" indent="-3429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When and where?</a:t>
            </a:r>
          </a:p>
          <a:p>
            <a:pPr marL="800100" lvl="1" indent="-3429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Centrality, Glauber model</a:t>
            </a:r>
          </a:p>
          <a:p>
            <a:pPr marL="800100" lvl="1" indent="-3429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Nuclear modification factor</a:t>
            </a:r>
          </a:p>
          <a:p>
            <a:pPr marL="800100" lvl="1" indent="-3429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Physics Menu</a:t>
            </a:r>
          </a:p>
          <a:p>
            <a:pPr lvl="1">
              <a:spcAft>
                <a:spcPts val="0"/>
              </a:spcAft>
              <a:buSzPct val="80000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  <a:buSzPct val="80000"/>
            </a:pPr>
            <a:r>
              <a:rPr lang="fr-FR" sz="2000" b="1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LECTURE II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000" dirty="0" err="1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Dileptons</a:t>
            </a:r>
            <a:endParaRPr lang="fr-FR" sz="2000" dirty="0">
              <a:solidFill>
                <a:srgbClr val="000000">
                  <a:alpha val="30000"/>
                </a:srgbClr>
              </a:solidFill>
              <a:effectLst>
                <a:glow>
                  <a:schemeClr val="accent1">
                    <a:alpha val="17767"/>
                  </a:schemeClr>
                </a:glow>
              </a:effectLst>
            </a:endParaRPr>
          </a:p>
          <a:p>
            <a:pPr marL="914400" lvl="1" indent="-4572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2000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Motivation</a:t>
            </a:r>
          </a:p>
          <a:p>
            <a:pPr marL="914400" lvl="1" indent="-4572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2000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Challenges of </a:t>
            </a:r>
            <a:r>
              <a:rPr lang="fr-FR" sz="2000" dirty="0" err="1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measurement</a:t>
            </a:r>
            <a:endParaRPr lang="fr-FR" sz="2000" dirty="0">
              <a:solidFill>
                <a:srgbClr val="000000">
                  <a:alpha val="30000"/>
                </a:srgbClr>
              </a:solidFill>
              <a:effectLst>
                <a:glow>
                  <a:schemeClr val="accent1">
                    <a:alpha val="17767"/>
                  </a:schemeClr>
                </a:glow>
              </a:effectLst>
            </a:endParaRPr>
          </a:p>
          <a:p>
            <a:pPr marL="914400" lvl="1" indent="-4572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2000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SPS </a:t>
            </a:r>
            <a:r>
              <a:rPr lang="fr-FR" sz="2000" dirty="0" err="1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results</a:t>
            </a:r>
            <a:r>
              <a:rPr lang="fr-FR" sz="2000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: CERES, NA60</a:t>
            </a:r>
          </a:p>
          <a:p>
            <a:pPr marL="914400" lvl="1" indent="-4572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2000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RHIC </a:t>
            </a:r>
            <a:r>
              <a:rPr lang="fr-FR" sz="2000" dirty="0" err="1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results</a:t>
            </a:r>
            <a:r>
              <a:rPr lang="fr-FR" sz="2000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: PHENIX, STAR</a:t>
            </a:r>
          </a:p>
          <a:p>
            <a:pPr marL="914400" lvl="1" indent="-457200"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2000" dirty="0">
                <a:solidFill>
                  <a:srgbClr val="000000">
                    <a:alpha val="30000"/>
                  </a:srgbClr>
                </a:solidFill>
                <a:effectLst>
                  <a:glow>
                    <a:schemeClr val="accent1">
                      <a:alpha val="17767"/>
                    </a:schemeClr>
                  </a:glow>
                </a:effectLst>
              </a:rPr>
              <a:t>Prospects </a:t>
            </a:r>
          </a:p>
        </p:txBody>
      </p:sp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511534" y="157487"/>
            <a:ext cx="8229600" cy="794544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633538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Itzhak Tserruya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NICA Days, Belgrade, October 2-3,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777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4DDB3194-2F02-6E39-4BC6-C441FE12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L" altLang="en-IL">
              <a:ea typeface="ＭＳ Ｐゴシック" panose="020B0600070205080204" pitchFamily="34" charset="-128"/>
            </a:endParaRPr>
          </a:p>
        </p:txBody>
      </p:sp>
      <p:sp>
        <p:nvSpPr>
          <p:cNvPr id="549891" name="Rectangle 3">
            <a:extLst>
              <a:ext uri="{FF2B5EF4-FFF2-40B4-BE49-F238E27FC236}">
                <a16:creationId xmlns:a16="http://schemas.microsoft.com/office/drawing/2014/main" id="{1B6980A4-6F81-9EEB-EC37-E714E913CD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500" y="2516324"/>
            <a:ext cx="9001000" cy="1825352"/>
          </a:xfrm>
        </p:spPr>
        <p:txBody>
          <a:bodyPr anchor="ctr"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en-US" altLang="en-IL" sz="5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QGP: How, When and Where</a:t>
            </a:r>
            <a:endParaRPr lang="en-US" altLang="en-IL" sz="66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0531" name="Slide Number Placeholder 5">
            <a:extLst>
              <a:ext uri="{FF2B5EF4-FFF2-40B4-BE49-F238E27FC236}">
                <a16:creationId xmlns:a16="http://schemas.microsoft.com/office/drawing/2014/main" id="{A6CC3FD5-4E14-E8D2-48AA-B95BC278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07A3A1-955B-0245-9278-231D1EA49725}" type="slidenum">
              <a:rPr lang="en-US" altLang="en-IL" sz="1200">
                <a:cs typeface="Arial" panose="020B0604020202020204" pitchFamily="34" charset="0"/>
              </a:rPr>
              <a:pPr eaLnBrk="1" hangingPunct="1"/>
              <a:t>20</a:t>
            </a:fld>
            <a:endParaRPr lang="en-US" altLang="en-IL" sz="1200"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54D98-FA8B-0B99-2367-49545DF9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0A556-237C-FCFF-CD51-1BC67004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82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Slide Number Placeholder 5">
            <a:extLst>
              <a:ext uri="{FF2B5EF4-FFF2-40B4-BE49-F238E27FC236}">
                <a16:creationId xmlns:a16="http://schemas.microsoft.com/office/drawing/2014/main" id="{510CAC0A-614C-00FB-E3A4-4FC916D2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AB21E1-9F20-3648-9E5B-C6CCAD478888}" type="slidenum">
              <a:rPr kumimoji="0" lang="en-US" alt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2164" name="TextBox 6">
            <a:extLst>
              <a:ext uri="{FF2B5EF4-FFF2-40B4-BE49-F238E27FC236}">
                <a16:creationId xmlns:a16="http://schemas.microsoft.com/office/drawing/2014/main" id="{EB6D1C0C-029E-8F34-EB3B-C4C7C7840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0" y="1188976"/>
            <a:ext cx="1765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Two recipes:  </a:t>
            </a:r>
          </a:p>
        </p:txBody>
      </p:sp>
      <p:pic>
        <p:nvPicPr>
          <p:cNvPr id="91143" name="Picture 8">
            <a:extLst>
              <a:ext uri="{FF2B5EF4-FFF2-40B4-BE49-F238E27FC236}">
                <a16:creationId xmlns:a16="http://schemas.microsoft.com/office/drawing/2014/main" id="{0B4C789D-0B3F-D0B4-64A9-C9B4D2D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3448"/>
          <a:stretch/>
        </p:blipFill>
        <p:spPr bwMode="auto">
          <a:xfrm>
            <a:off x="5148064" y="1194990"/>
            <a:ext cx="3888432" cy="268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extBox 9">
            <a:extLst>
              <a:ext uri="{FF2B5EF4-FFF2-40B4-BE49-F238E27FC236}">
                <a16:creationId xmlns:a16="http://schemas.microsoft.com/office/drawing/2014/main" id="{80215F7A-9139-7B44-49B7-024B9886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" y="1648000"/>
            <a:ext cx="34776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(a) at high T  - Early universe</a:t>
            </a:r>
          </a:p>
        </p:txBody>
      </p:sp>
      <p:pic>
        <p:nvPicPr>
          <p:cNvPr id="4" name="Picture 1029" descr="C:\My Documents\Press\QGP-sketch.jpg">
            <a:extLst>
              <a:ext uri="{FF2B5EF4-FFF2-40B4-BE49-F238E27FC236}">
                <a16:creationId xmlns:a16="http://schemas.microsoft.com/office/drawing/2014/main" id="{DB27E264-1A03-36BA-1658-89C6BABC3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78" y="4703975"/>
            <a:ext cx="6049243" cy="209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C6D9C-DADA-A76E-1718-5263D4A26156}"/>
              </a:ext>
            </a:extLst>
          </p:cNvPr>
          <p:cNvSpPr txBox="1"/>
          <p:nvPr/>
        </p:nvSpPr>
        <p:spPr>
          <a:xfrm>
            <a:off x="693089" y="4008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B9D4E-86AA-F322-59EB-33FBC08FB308}"/>
              </a:ext>
            </a:extLst>
          </p:cNvPr>
          <p:cNvSpPr txBox="1"/>
          <p:nvPr/>
        </p:nvSpPr>
        <p:spPr>
          <a:xfrm>
            <a:off x="162720" y="4141185"/>
            <a:ext cx="9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charset="0"/>
                <a:ea typeface="+mj-ea"/>
                <a:cs typeface="Arial" charset="0"/>
              </a:rPr>
              <a:t>Relativistic heavy ion collisions</a:t>
            </a:r>
            <a:r>
              <a:rPr lang="en-US" b="1" dirty="0">
                <a:latin typeface="Arial" charset="0"/>
                <a:ea typeface="+mj-ea"/>
                <a:cs typeface="Arial" charset="0"/>
              </a:rPr>
              <a:t> - </a:t>
            </a:r>
            <a:r>
              <a:rPr lang="en-US" sz="1800" dirty="0">
                <a:latin typeface="Arial" charset="0"/>
                <a:ea typeface="+mj-ea"/>
                <a:cs typeface="Arial" charset="0"/>
              </a:rPr>
              <a:t> </a:t>
            </a:r>
            <a:r>
              <a:rPr lang="en-US" dirty="0">
                <a:latin typeface="Arial" charset="0"/>
                <a:ea typeface="+mj-ea"/>
                <a:cs typeface="Arial" charset="0"/>
              </a:rPr>
              <a:t>A</a:t>
            </a:r>
            <a:r>
              <a:rPr lang="en-US" sz="1800" dirty="0">
                <a:latin typeface="Arial" charset="0"/>
                <a:ea typeface="+mj-ea"/>
                <a:cs typeface="Arial" charset="0"/>
              </a:rPr>
              <a:t> combination of the two recipes</a:t>
            </a:r>
            <a:endParaRPr lang="en-IL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26A24443-D046-5207-5200-89AB73C1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3780"/>
            <a:ext cx="4966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(b) at high baryon density – Neutron stars </a:t>
            </a:r>
          </a:p>
        </p:txBody>
      </p:sp>
      <p:sp>
        <p:nvSpPr>
          <p:cNvPr id="6" name="AutoShape 18">
            <a:extLst>
              <a:ext uri="{FF2B5EF4-FFF2-40B4-BE49-F238E27FC236}">
                <a16:creationId xmlns:a16="http://schemas.microsoft.com/office/drawing/2014/main" id="{7C57C3FD-3876-0F23-2D39-E0BDD8D58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8420" y="210345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 Quark Matter 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670F7-13FB-8466-0ACB-79F67B64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34FF8-78FE-A57E-B4A4-B504896E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8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2656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When and where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2C631-A61E-7A5A-6F59-E8AE5D2996F5}"/>
              </a:ext>
            </a:extLst>
          </p:cNvPr>
          <p:cNvSpPr txBox="1"/>
          <p:nvPr/>
        </p:nvSpPr>
        <p:spPr>
          <a:xfrm>
            <a:off x="62220" y="1284576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Short heavy-ion physics history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0E4AF-F28C-00D4-914A-D0C13F3D208C}"/>
              </a:ext>
            </a:extLst>
          </p:cNvPr>
          <p:cNvSpPr/>
          <p:nvPr/>
        </p:nvSpPr>
        <p:spPr>
          <a:xfrm>
            <a:off x="1456" y="1771938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en-US" altLang="en-IL" b="1" dirty="0">
                <a:ea typeface="ＭＳ Ｐゴシック" panose="020B0600070205080204" pitchFamily="34" charset="-128"/>
              </a:rPr>
              <a:t>BEVALAC – LBNL  </a:t>
            </a:r>
            <a:r>
              <a:rPr lang="en-US" altLang="en-IL" dirty="0">
                <a:ea typeface="ＭＳ Ｐゴシック" panose="020B0600070205080204" pitchFamily="34" charset="-128"/>
              </a:rPr>
              <a:t>1972-1984  max.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2.2 GeV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en-US" altLang="en-IL" b="1" dirty="0">
                <a:ea typeface="ＭＳ Ｐゴシック" panose="020B0600070205080204" pitchFamily="34" charset="-128"/>
              </a:rPr>
              <a:t>SPS – CERN  </a:t>
            </a:r>
            <a:r>
              <a:rPr lang="en-US" altLang="en-IL" dirty="0">
                <a:ea typeface="ＭＳ Ｐゴシック" panose="020B0600070205080204" pitchFamily="34" charset="-128"/>
              </a:rPr>
              <a:t>1986-2000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17.3 GeV</a:t>
            </a:r>
            <a:r>
              <a:rPr lang="en-US" altLang="en-IL" b="1" dirty="0">
                <a:ea typeface="ＭＳ Ｐゴシック" panose="020B0600070205080204" pitchFamily="34" charset="-128"/>
              </a:rPr>
              <a:t> </a:t>
            </a:r>
            <a:endParaRPr lang="fr-FR" altLang="en-IL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AGS – BNL </a:t>
            </a:r>
            <a:r>
              <a:rPr lang="en-US" altLang="en-IL" b="1" dirty="0">
                <a:ea typeface="ＭＳ Ｐゴシック" panose="020B0600070205080204" pitchFamily="34" charset="-128"/>
              </a:rPr>
              <a:t> </a:t>
            </a:r>
            <a:r>
              <a:rPr lang="en-US" altLang="en-IL" dirty="0">
                <a:ea typeface="ＭＳ Ｐゴシック" panose="020B0600070205080204" pitchFamily="34" charset="-128"/>
              </a:rPr>
              <a:t>1988-1996 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4.8 GeV 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SIS18 –</a:t>
            </a:r>
            <a:r>
              <a:rPr lang="en-US" altLang="en-IL" b="1" dirty="0">
                <a:ea typeface="ＭＳ Ｐゴシック" panose="020B0600070205080204" pitchFamily="34" charset="-128"/>
              </a:rPr>
              <a:t> GSI</a:t>
            </a:r>
            <a:r>
              <a:rPr lang="en-US" altLang="en-IL" dirty="0">
                <a:ea typeface="ＭＳ Ｐゴシック" panose="020B0600070205080204" pitchFamily="34" charset="-128"/>
              </a:rPr>
              <a:t>  1990 </a:t>
            </a:r>
            <a:r>
              <a:rPr lang="en-US" altLang="en-IL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IL" dirty="0">
                <a:ea typeface="ＭＳ Ｐゴシック" panose="020B0600070205080204" pitchFamily="34" charset="-128"/>
              </a:rPr>
              <a:t>     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2.4 GeV 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RHIC – BNL  </a:t>
            </a:r>
            <a:r>
              <a:rPr lang="en-US" altLang="en-IL" dirty="0">
                <a:ea typeface="ＭＳ Ｐゴシック" panose="020B0600070205080204" pitchFamily="34" charset="-128"/>
              </a:rPr>
              <a:t>2000-2025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200 GeV</a:t>
            </a:r>
          </a:p>
          <a:p>
            <a:pPr marL="342900" indent="-342900">
              <a:spcAft>
                <a:spcPts val="2400"/>
              </a:spcAft>
              <a:buSzPct val="80000"/>
              <a:buFont typeface="Wingdings" pitchFamily="2" charset="2"/>
              <a:buChar char="v"/>
            </a:pPr>
            <a:r>
              <a:rPr lang="fr-FR" altLang="en-IL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LHC – CERN </a:t>
            </a:r>
            <a:r>
              <a:rPr lang="fr-FR" altLang="en-IL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2010 </a:t>
            </a:r>
            <a:r>
              <a:rPr lang="fr-FR" altLang="en-IL" dirty="0">
                <a:solidFill>
                  <a:srgbClr val="000000"/>
                </a:solidFill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IL" dirty="0">
                <a:ea typeface="ＭＳ Ｐゴシック" panose="020B0600070205080204" pitchFamily="34" charset="-128"/>
              </a:rPr>
              <a:t>      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5.02 </a:t>
            </a:r>
            <a:r>
              <a:rPr lang="en-US" altLang="en-IL" dirty="0" err="1">
                <a:ea typeface="ＭＳ Ｐゴシック" panose="020B0600070205080204" pitchFamily="34" charset="-128"/>
              </a:rPr>
              <a:t>TeV</a:t>
            </a:r>
            <a:r>
              <a:rPr lang="en-US" altLang="en-IL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ACD12-09E4-DDFD-20DB-FC1378E91B43}"/>
              </a:ext>
            </a:extLst>
          </p:cNvPr>
          <p:cNvSpPr txBox="1"/>
          <p:nvPr/>
        </p:nvSpPr>
        <p:spPr>
          <a:xfrm>
            <a:off x="7739596" y="258071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Fixed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C5027-95AF-5F34-60C7-DD109CBB3974}"/>
              </a:ext>
            </a:extLst>
          </p:cNvPr>
          <p:cNvSpPr txBox="1"/>
          <p:nvPr/>
        </p:nvSpPr>
        <p:spPr>
          <a:xfrm>
            <a:off x="7819501" y="426587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Collider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24CC5-F3D2-EA50-EAF0-C30BBC988A0A}"/>
              </a:ext>
            </a:extLst>
          </p:cNvPr>
          <p:cNvSpPr txBox="1"/>
          <p:nvPr/>
        </p:nvSpPr>
        <p:spPr>
          <a:xfrm>
            <a:off x="4847748" y="2897328"/>
            <a:ext cx="2535729" cy="738664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j-lt"/>
              </a:rPr>
              <a:t>E864/941, E802/859/866/917, E814/877, E858/878, E810/891, E896, E910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ED697-B31A-EBF5-127D-F6BE7DF4E25B}"/>
              </a:ext>
            </a:extLst>
          </p:cNvPr>
          <p:cNvSpPr txBox="1"/>
          <p:nvPr/>
        </p:nvSpPr>
        <p:spPr>
          <a:xfrm>
            <a:off x="4842529" y="2129946"/>
            <a:ext cx="2393764" cy="738664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NA35/49, NA44, NA38/50/51, NA45, NA52, NA57, NA60, WA80/98, WA97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E304F-C818-831C-7B68-1AB7AF9EAF66}"/>
              </a:ext>
            </a:extLst>
          </p:cNvPr>
          <p:cNvSpPr txBox="1"/>
          <p:nvPr/>
        </p:nvSpPr>
        <p:spPr>
          <a:xfrm>
            <a:off x="4818214" y="4004261"/>
            <a:ext cx="2232786" cy="52322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j-lt"/>
              </a:rPr>
              <a:t>BRAHMS, PHENIX, PHOBOS, STAR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73F62-20B8-1881-E3A3-5A04A9856456}"/>
              </a:ext>
            </a:extLst>
          </p:cNvPr>
          <p:cNvSpPr txBox="1"/>
          <p:nvPr/>
        </p:nvSpPr>
        <p:spPr>
          <a:xfrm>
            <a:off x="4813434" y="4686464"/>
            <a:ext cx="1990813" cy="30777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ALICE, ATLAS, CMS, </a:t>
            </a:r>
            <a:r>
              <a:rPr lang="en-US" sz="1400" dirty="0" err="1">
                <a:effectLst/>
                <a:latin typeface="+mn-lt"/>
              </a:rPr>
              <a:t>LHCb</a:t>
            </a:r>
            <a:r>
              <a:rPr lang="en-US" sz="1400" dirty="0">
                <a:effectLst/>
                <a:latin typeface="+mn-lt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5A555-0674-FC41-6096-034485804CB1}"/>
              </a:ext>
            </a:extLst>
          </p:cNvPr>
          <p:cNvSpPr txBox="1"/>
          <p:nvPr/>
        </p:nvSpPr>
        <p:spPr>
          <a:xfrm>
            <a:off x="62220" y="529971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Near 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3F5D8-B7A6-E3F2-F3BF-65F768F23528}"/>
              </a:ext>
            </a:extLst>
          </p:cNvPr>
          <p:cNvSpPr txBox="1"/>
          <p:nvPr/>
        </p:nvSpPr>
        <p:spPr>
          <a:xfrm>
            <a:off x="66044" y="5661749"/>
            <a:ext cx="474739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IL" dirty="0"/>
              <a:t>NICA – JINR  2024      </a:t>
            </a:r>
            <a:r>
              <a:rPr lang="en-US" altLang="en-IL" dirty="0">
                <a:ea typeface="ＭＳ Ｐゴシック" panose="020B0600070205080204" pitchFamily="34" charset="-128"/>
              </a:rPr>
              <a:t>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</a:t>
            </a:r>
            <a:r>
              <a:rPr lang="en-IL" dirty="0"/>
              <a:t> 11 GeV       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IL" dirty="0"/>
              <a:t>SIS100 – FAIR  2028? </a:t>
            </a:r>
            <a:r>
              <a:rPr lang="en-US" altLang="en-IL" dirty="0">
                <a:ea typeface="ＭＳ Ｐゴシック" panose="020B0600070205080204" pitchFamily="34" charset="-128"/>
              </a:rPr>
              <a:t>√</a:t>
            </a:r>
            <a:r>
              <a:rPr lang="en-US" altLang="en-IL" dirty="0" err="1">
                <a:ea typeface="ＭＳ Ｐゴシック" panose="020B0600070205080204" pitchFamily="34" charset="-128"/>
              </a:rPr>
              <a:t>s</a:t>
            </a:r>
            <a:r>
              <a:rPr lang="en-US" altLang="en-IL" baseline="-25000" dirty="0" err="1">
                <a:ea typeface="ＭＳ Ｐゴシック" panose="020B0600070205080204" pitchFamily="34" charset="-128"/>
              </a:rPr>
              <a:t>NN</a:t>
            </a:r>
            <a:r>
              <a:rPr lang="en-US" altLang="en-IL" dirty="0">
                <a:ea typeface="ＭＳ Ｐゴシック" panose="020B0600070205080204" pitchFamily="34" charset="-128"/>
              </a:rPr>
              <a:t> = 5 GeV</a:t>
            </a:r>
            <a:endParaRPr lang="en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B72F2-CCFF-EDE6-EF40-CD71DA00A4A6}"/>
              </a:ext>
            </a:extLst>
          </p:cNvPr>
          <p:cNvSpPr txBox="1"/>
          <p:nvPr/>
        </p:nvSpPr>
        <p:spPr>
          <a:xfrm>
            <a:off x="4813434" y="5718160"/>
            <a:ext cx="1206366" cy="30777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MPD, BM@N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89A764-DFB4-38B1-95B6-28B4EE72F318}"/>
              </a:ext>
            </a:extLst>
          </p:cNvPr>
          <p:cNvSpPr txBox="1"/>
          <p:nvPr/>
        </p:nvSpPr>
        <p:spPr>
          <a:xfrm>
            <a:off x="4795384" y="6287546"/>
            <a:ext cx="1206366" cy="30777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n-lt"/>
              </a:rPr>
              <a:t>CBM, HADES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7D2D73-3C99-C1C1-EBA7-4E04B978FC5E}"/>
              </a:ext>
            </a:extLst>
          </p:cNvPr>
          <p:cNvCxnSpPr>
            <a:cxnSpLocks/>
          </p:cNvCxnSpPr>
          <p:nvPr/>
        </p:nvCxnSpPr>
        <p:spPr>
          <a:xfrm>
            <a:off x="7739596" y="4005247"/>
            <a:ext cx="0" cy="9889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B7CE68-A57F-017F-D1F0-630E64C28C4A}"/>
              </a:ext>
            </a:extLst>
          </p:cNvPr>
          <p:cNvCxnSpPr>
            <a:cxnSpLocks/>
          </p:cNvCxnSpPr>
          <p:nvPr/>
        </p:nvCxnSpPr>
        <p:spPr>
          <a:xfrm>
            <a:off x="7740352" y="1890877"/>
            <a:ext cx="0" cy="19701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B45A2D-D18E-1FE5-179F-8AAD557B20C4}"/>
              </a:ext>
            </a:extLst>
          </p:cNvPr>
          <p:cNvCxnSpPr>
            <a:cxnSpLocks/>
          </p:cNvCxnSpPr>
          <p:nvPr/>
        </p:nvCxnSpPr>
        <p:spPr>
          <a:xfrm>
            <a:off x="7739596" y="5669049"/>
            <a:ext cx="0" cy="3568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28D888-6CEB-BB6E-8A44-EFDF9063F0DB}"/>
              </a:ext>
            </a:extLst>
          </p:cNvPr>
          <p:cNvCxnSpPr>
            <a:cxnSpLocks/>
          </p:cNvCxnSpPr>
          <p:nvPr/>
        </p:nvCxnSpPr>
        <p:spPr>
          <a:xfrm>
            <a:off x="7739596" y="6182024"/>
            <a:ext cx="0" cy="3568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24F5B8-13F6-CC7F-D1FF-AD994F2C8FD6}"/>
              </a:ext>
            </a:extLst>
          </p:cNvPr>
          <p:cNvSpPr txBox="1"/>
          <p:nvPr/>
        </p:nvSpPr>
        <p:spPr>
          <a:xfrm>
            <a:off x="7783590" y="5535693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Collider &amp;</a:t>
            </a:r>
          </a:p>
          <a:p>
            <a:r>
              <a:rPr lang="en-IL" dirty="0"/>
              <a:t>Fixed target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0123B8-F495-7154-D91D-7B43E378272D}"/>
              </a:ext>
            </a:extLst>
          </p:cNvPr>
          <p:cNvSpPr txBox="1"/>
          <p:nvPr/>
        </p:nvSpPr>
        <p:spPr>
          <a:xfrm>
            <a:off x="7783590" y="622599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Fixed target</a:t>
            </a:r>
          </a:p>
        </p:txBody>
      </p:sp>
    </p:spTree>
    <p:extLst>
      <p:ext uri="{BB962C8B-B14F-4D97-AF65-F5344CB8AC3E}">
        <p14:creationId xmlns:p14="http://schemas.microsoft.com/office/powerpoint/2010/main" val="37204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animBg="1"/>
      <p:bldP spid="17" grpId="0" animBg="1"/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2656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Spectacular events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9197A9F-3C2D-7C9B-9C07-ED89E7D3B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70" y="2204864"/>
            <a:ext cx="4378373" cy="46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C8552F6-0487-0EAC-D708-D0B6FB0DC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380" y="1047920"/>
            <a:ext cx="2411238" cy="77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IL" sz="2215" dirty="0"/>
              <a:t> Fixed target</a:t>
            </a:r>
          </a:p>
          <a:p>
            <a:pPr algn="ctr"/>
            <a:r>
              <a:rPr lang="en-US" altLang="en-IL" sz="2215" dirty="0"/>
              <a:t>CERES @ SPS  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CEDFB84-90B8-14E6-87BB-3EF7FF1BC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082" y="1774480"/>
            <a:ext cx="3652347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IL" sz="2215" dirty="0"/>
              <a:t>  Pb – Au  </a:t>
            </a:r>
            <a:r>
              <a:rPr lang="en-GB" altLang="he-IL" sz="2215" dirty="0">
                <a:latin typeface="Symbol" pitchFamily="2" charset="2"/>
                <a:sym typeface="Symbol" pitchFamily="2" charset="2"/>
              </a:rPr>
              <a:t></a:t>
            </a:r>
            <a:r>
              <a:rPr lang="en-GB" altLang="he-IL" sz="2215" i="1" dirty="0" err="1"/>
              <a:t>s</a:t>
            </a:r>
            <a:r>
              <a:rPr lang="en-GB" altLang="he-IL" sz="2215" i="1" baseline="-33000" dirty="0" err="1"/>
              <a:t>NN</a:t>
            </a:r>
            <a:r>
              <a:rPr lang="en-US" altLang="en-IL" sz="2215" dirty="0"/>
              <a:t>  = 17 GeV/c</a:t>
            </a:r>
          </a:p>
        </p:txBody>
      </p:sp>
    </p:spTree>
    <p:extLst>
      <p:ext uri="{BB962C8B-B14F-4D97-AF65-F5344CB8AC3E}">
        <p14:creationId xmlns:p14="http://schemas.microsoft.com/office/powerpoint/2010/main" val="987706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2656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Spectacular events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C8552F6-0487-0EAC-D708-D0B6FB0DC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1076055"/>
            <a:ext cx="1226618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IL" sz="2215" dirty="0"/>
              <a:t>Collider 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7ADA7D8-0331-ED0F-4AF1-04F6CF2B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" y="2180580"/>
            <a:ext cx="396174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AD7C2002-55CD-D1E3-D76F-5402ACF17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30" y="1527587"/>
            <a:ext cx="2664296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1" lang="en-US" altLang="en-IL" sz="1800" b="1" dirty="0">
                <a:solidFill>
                  <a:srgbClr val="000066"/>
                </a:solidFill>
                <a:latin typeface="+mj-lt"/>
              </a:rPr>
              <a:t>STAR @ RHIC</a:t>
            </a:r>
          </a:p>
          <a:p>
            <a:pPr algn="ctr"/>
            <a:r>
              <a:rPr kumimoji="1" lang="en-US" altLang="en-IL" sz="1800" b="1" dirty="0">
                <a:solidFill>
                  <a:srgbClr val="000066"/>
                </a:solidFill>
                <a:latin typeface="+mj-lt"/>
              </a:rPr>
              <a:t>Au+Au </a:t>
            </a:r>
            <a:r>
              <a:rPr lang="en-GB" altLang="he-IL" sz="1800" b="1" dirty="0">
                <a:latin typeface="+mj-lt"/>
                <a:sym typeface="Symbol" pitchFamily="2" charset="2"/>
              </a:rPr>
              <a:t></a:t>
            </a:r>
            <a:r>
              <a:rPr lang="en-GB" altLang="he-IL" sz="1800" b="1" i="1" dirty="0" err="1">
                <a:latin typeface="+mj-lt"/>
              </a:rPr>
              <a:t>s</a:t>
            </a:r>
            <a:r>
              <a:rPr lang="en-GB" altLang="he-IL" sz="1800" b="1" i="1" baseline="-33000" dirty="0" err="1">
                <a:latin typeface="+mj-lt"/>
              </a:rPr>
              <a:t>NN</a:t>
            </a:r>
            <a:r>
              <a:rPr lang="en-US" altLang="en-IL" sz="1800" b="1" dirty="0">
                <a:latin typeface="+mj-lt"/>
              </a:rPr>
              <a:t>  = 200 GeV/c</a:t>
            </a:r>
            <a:endParaRPr kumimoji="1" lang="he-IL" altLang="en-IL" sz="18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724162FA-24C3-E896-CE57-740197C8A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555" y="1524943"/>
            <a:ext cx="2808312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1" lang="en-US" altLang="en-IL" sz="1800" b="1" dirty="0">
                <a:solidFill>
                  <a:srgbClr val="000066"/>
                </a:solidFill>
                <a:latin typeface="+mj-lt"/>
              </a:rPr>
              <a:t>CMS @ LHC</a:t>
            </a:r>
          </a:p>
          <a:p>
            <a:pPr algn="ctr"/>
            <a:r>
              <a:rPr kumimoji="1" lang="en-US" altLang="en-IL" sz="1800" b="1" dirty="0">
                <a:solidFill>
                  <a:srgbClr val="000066"/>
                </a:solidFill>
                <a:latin typeface="+mj-lt"/>
              </a:rPr>
              <a:t>Pb+Pb </a:t>
            </a:r>
            <a:r>
              <a:rPr lang="en-GB" altLang="he-IL" sz="1800" b="1" dirty="0">
                <a:latin typeface="+mj-lt"/>
                <a:sym typeface="Symbol" pitchFamily="2" charset="2"/>
              </a:rPr>
              <a:t></a:t>
            </a:r>
            <a:r>
              <a:rPr lang="en-GB" altLang="he-IL" sz="1800" b="1" i="1" dirty="0" err="1">
                <a:latin typeface="+mj-lt"/>
              </a:rPr>
              <a:t>s</a:t>
            </a:r>
            <a:r>
              <a:rPr lang="en-GB" altLang="he-IL" sz="1800" b="1" i="1" baseline="-33000" dirty="0" err="1">
                <a:latin typeface="+mj-lt"/>
              </a:rPr>
              <a:t>NN</a:t>
            </a:r>
            <a:r>
              <a:rPr lang="en-US" altLang="en-IL" sz="1800" b="1" dirty="0">
                <a:latin typeface="+mj-lt"/>
              </a:rPr>
              <a:t>  = 2.76 </a:t>
            </a:r>
            <a:r>
              <a:rPr lang="en-US" altLang="en-IL" sz="1800" b="1" dirty="0" err="1">
                <a:latin typeface="+mj-lt"/>
              </a:rPr>
              <a:t>TeV</a:t>
            </a:r>
            <a:r>
              <a:rPr lang="en-US" altLang="en-IL" sz="1800" b="1" dirty="0">
                <a:latin typeface="+mj-lt"/>
              </a:rPr>
              <a:t>/c</a:t>
            </a:r>
            <a:endParaRPr kumimoji="1" lang="he-IL" altLang="en-IL" sz="1800" b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5" name="Picture 2" descr="CMS_Event.jpg">
            <a:extLst>
              <a:ext uri="{FF2B5EF4-FFF2-40B4-BE49-F238E27FC236}">
                <a16:creationId xmlns:a16="http://schemas.microsoft.com/office/drawing/2014/main" id="{78C1043E-0F64-2938-7F44-9E16C496BB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"/>
          <a:stretch/>
        </p:blipFill>
        <p:spPr bwMode="auto">
          <a:xfrm>
            <a:off x="4142825" y="2417727"/>
            <a:ext cx="484977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300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674" name="Object 3">
            <a:extLst>
              <a:ext uri="{FF2B5EF4-FFF2-40B4-BE49-F238E27FC236}">
                <a16:creationId xmlns:a16="http://schemas.microsoft.com/office/drawing/2014/main" id="{81C0B4F4-9643-8F34-C52E-45E7897E1DC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76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3" imgW="2628900" imgH="4978400" progId="Equation.3">
                  <p:embed/>
                </p:oleObj>
              </mc:Choice>
              <mc:Fallback>
                <p:oleObj name="משוואה" r:id="rId3" imgW="2628900" imgH="4978400" progId="Equation.3">
                  <p:embed/>
                  <p:pic>
                    <p:nvPicPr>
                      <p:cNvPr id="156674" name="Object 3">
                        <a:extLst>
                          <a:ext uri="{FF2B5EF4-FFF2-40B4-BE49-F238E27FC236}">
                            <a16:creationId xmlns:a16="http://schemas.microsoft.com/office/drawing/2014/main" id="{81C0B4F4-9643-8F34-C52E-45E7897E1DC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76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5" name="Object 4">
            <a:extLst>
              <a:ext uri="{FF2B5EF4-FFF2-40B4-BE49-F238E27FC236}">
                <a16:creationId xmlns:a16="http://schemas.microsoft.com/office/drawing/2014/main" id="{89C9A0E9-CC72-52E9-711E-192E451CECC7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86475" y="3941763"/>
          <a:ext cx="1158875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900" imgH="4978400" progId="Equation.3">
                  <p:embed/>
                </p:oleObj>
              </mc:Choice>
              <mc:Fallback>
                <p:oleObj name="Equation" r:id="rId5" imgW="2628900" imgH="4978400" progId="Equation.3">
                  <p:embed/>
                  <p:pic>
                    <p:nvPicPr>
                      <p:cNvPr id="156675" name="Object 4">
                        <a:extLst>
                          <a:ext uri="{FF2B5EF4-FFF2-40B4-BE49-F238E27FC236}">
                            <a16:creationId xmlns:a16="http://schemas.microsoft.com/office/drawing/2014/main" id="{89C9A0E9-CC72-52E9-711E-192E451CECC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3941763"/>
                        <a:ext cx="1158875" cy="218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35CBD1-F2B6-5518-F22E-014C6DC3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966A1B-6D6E-9E41-93E9-A420F14BDAA5}" type="slidenum">
              <a:rPr lang="en-US" altLang="en-IL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IL" sz="1200">
              <a:solidFill>
                <a:srgbClr val="898989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A74CB4-085D-3C6F-6CD9-8CF50096258E}"/>
              </a:ext>
            </a:extLst>
          </p:cNvPr>
          <p:cNvGrpSpPr/>
          <p:nvPr/>
        </p:nvGrpSpPr>
        <p:grpSpPr>
          <a:xfrm>
            <a:off x="2507018" y="1267241"/>
            <a:ext cx="3955779" cy="4499578"/>
            <a:chOff x="2507018" y="1267241"/>
            <a:chExt cx="3955779" cy="4499578"/>
          </a:xfrm>
        </p:grpSpPr>
        <p:pic>
          <p:nvPicPr>
            <p:cNvPr id="156686" name="Picture 12" descr="collision step2">
              <a:extLst>
                <a:ext uri="{FF2B5EF4-FFF2-40B4-BE49-F238E27FC236}">
                  <a16:creationId xmlns:a16="http://schemas.microsoft.com/office/drawing/2014/main" id="{6D6D54EE-D141-8C5C-9F30-81833EECC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5" r="3354"/>
            <a:stretch/>
          </p:blipFill>
          <p:spPr bwMode="auto">
            <a:xfrm>
              <a:off x="2805197" y="1821087"/>
              <a:ext cx="3657600" cy="244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87" name="Text Box 6">
              <a:extLst>
                <a:ext uri="{FF2B5EF4-FFF2-40B4-BE49-F238E27FC236}">
                  <a16:creationId xmlns:a16="http://schemas.microsoft.com/office/drawing/2014/main" id="{7C2DB048-87EC-54ED-8593-00E93677A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7018" y="4288856"/>
              <a:ext cx="3945162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IL" sz="1800" dirty="0">
                  <a:cs typeface="Arial" panose="020B0604020202020204" pitchFamily="34" charset="0"/>
                </a:rPr>
                <a:t>The ions smash into one another and pass through each other. A large fraction of their initial energy is transformed into heat and new particles, forming eventually a QGP</a:t>
              </a:r>
            </a:p>
          </p:txBody>
        </p:sp>
        <p:sp>
          <p:nvSpPr>
            <p:cNvPr id="156688" name="Text Box 8">
              <a:extLst>
                <a:ext uri="{FF2B5EF4-FFF2-40B4-BE49-F238E27FC236}">
                  <a16:creationId xmlns:a16="http://schemas.microsoft.com/office/drawing/2014/main" id="{89687C00-2713-56A4-9A2E-8EF6196EB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1997" y="1267241"/>
              <a:ext cx="3204000" cy="64611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IL" sz="1800" b="1" dirty="0">
                  <a:cs typeface="Arial" panose="020B0604020202020204" pitchFamily="34" charset="0"/>
                </a:rPr>
                <a:t>Collision</a:t>
              </a:r>
            </a:p>
            <a:p>
              <a:pPr algn="ctr"/>
              <a:r>
                <a:rPr lang="en-US" altLang="en-IL" sz="1800" b="1" dirty="0">
                  <a:cs typeface="Arial" panose="020B0604020202020204" pitchFamily="34" charset="0"/>
                </a:rPr>
                <a:t>Passing through </a:t>
              </a:r>
            </a:p>
          </p:txBody>
        </p:sp>
      </p:grpSp>
      <p:sp>
        <p:nvSpPr>
          <p:cNvPr id="156683" name="Text Box 7">
            <a:extLst>
              <a:ext uri="{FF2B5EF4-FFF2-40B4-BE49-F238E27FC236}">
                <a16:creationId xmlns:a16="http://schemas.microsoft.com/office/drawing/2014/main" id="{9F5827A3-8746-8F0D-AD09-DCC8CA2FA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950" y="4323136"/>
            <a:ext cx="28130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IL" sz="1800" dirty="0">
                <a:cs typeface="Arial" panose="020B0604020202020204" pitchFamily="34" charset="0"/>
              </a:rPr>
              <a:t>Thousands of particles form as the area cools off. They are the clue to what happened inside the collision zone.</a:t>
            </a:r>
          </a:p>
        </p:txBody>
      </p:sp>
      <p:sp>
        <p:nvSpPr>
          <p:cNvPr id="156684" name="Text Box 9">
            <a:extLst>
              <a:ext uri="{FF2B5EF4-FFF2-40B4-BE49-F238E27FC236}">
                <a16:creationId xmlns:a16="http://schemas.microsoft.com/office/drawing/2014/main" id="{81119969-64C5-012A-0636-DA4D5AA42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377" y="1316354"/>
            <a:ext cx="2484000" cy="36933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IL" sz="1800" b="1" dirty="0">
                <a:cs typeface="Arial" panose="020B0604020202020204" pitchFamily="34" charset="0"/>
              </a:rPr>
              <a:t>After the collision          </a:t>
            </a:r>
          </a:p>
        </p:txBody>
      </p:sp>
      <p:pic>
        <p:nvPicPr>
          <p:cNvPr id="156685" name="Picture 14" descr="collision step3">
            <a:extLst>
              <a:ext uri="{FF2B5EF4-FFF2-40B4-BE49-F238E27FC236}">
                <a16:creationId xmlns:a16="http://schemas.microsoft.com/office/drawing/2014/main" id="{0F47CA0F-E23F-0296-0AD4-F003339C8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/>
          <a:stretch/>
        </p:blipFill>
        <p:spPr bwMode="auto">
          <a:xfrm>
            <a:off x="6549062" y="1806949"/>
            <a:ext cx="2594938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A68EC6-344D-44D1-4BF4-5970E99C3A0F}"/>
              </a:ext>
            </a:extLst>
          </p:cNvPr>
          <p:cNvGrpSpPr/>
          <p:nvPr/>
        </p:nvGrpSpPr>
        <p:grpSpPr>
          <a:xfrm>
            <a:off x="-22732" y="1365737"/>
            <a:ext cx="2603210" cy="4435362"/>
            <a:chOff x="-22732" y="1365737"/>
            <a:chExt cx="2603210" cy="4435362"/>
          </a:xfrm>
        </p:grpSpPr>
        <p:sp>
          <p:nvSpPr>
            <p:cNvPr id="156680" name="Text Box 3">
              <a:extLst>
                <a:ext uri="{FF2B5EF4-FFF2-40B4-BE49-F238E27FC236}">
                  <a16:creationId xmlns:a16="http://schemas.microsoft.com/office/drawing/2014/main" id="{4A618D73-C42A-F662-08A8-2A331813A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13" y="1365737"/>
              <a:ext cx="2392140" cy="3698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IL" sz="1800" b="1" dirty="0">
                  <a:cs typeface="Arial" panose="020B0604020202020204" pitchFamily="34" charset="0"/>
                </a:rPr>
                <a:t>    Approach Phase             </a:t>
              </a:r>
            </a:p>
          </p:txBody>
        </p:sp>
        <p:sp>
          <p:nvSpPr>
            <p:cNvPr id="156681" name="Text Box 5">
              <a:extLst>
                <a:ext uri="{FF2B5EF4-FFF2-40B4-BE49-F238E27FC236}">
                  <a16:creationId xmlns:a16="http://schemas.microsoft.com/office/drawing/2014/main" id="{776B5DAA-BC5F-CEBB-10FF-24A1CE8F8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81" y="4323136"/>
              <a:ext cx="2286604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IL" sz="1800" dirty="0">
                  <a:cs typeface="Arial" panose="020B0604020202020204" pitchFamily="34" charset="0"/>
                </a:rPr>
                <a:t>The ions are flat (instead of  their usual spherical shape) due to Lorentz contraction. </a:t>
              </a:r>
            </a:p>
          </p:txBody>
        </p:sp>
        <p:pic>
          <p:nvPicPr>
            <p:cNvPr id="156682" name="Picture 10" descr="collision step1">
              <a:extLst>
                <a:ext uri="{FF2B5EF4-FFF2-40B4-BE49-F238E27FC236}">
                  <a16:creationId xmlns:a16="http://schemas.microsoft.com/office/drawing/2014/main" id="{9C5BEB48-0AB0-E059-80B0-28A603DFB6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726"/>
            <a:stretch/>
          </p:blipFill>
          <p:spPr bwMode="auto">
            <a:xfrm>
              <a:off x="-22732" y="1808536"/>
              <a:ext cx="2603210" cy="2519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utoShape 18">
            <a:extLst>
              <a:ext uri="{FF2B5EF4-FFF2-40B4-BE49-F238E27FC236}">
                <a16:creationId xmlns:a16="http://schemas.microsoft.com/office/drawing/2014/main" id="{0E6DBD84-303C-4327-F05E-B5D16E1B9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391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Collision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EF07A-E6E0-9A4C-33D2-5533AC00B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29915-535F-2B59-97DB-4FA0E666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</a:p>
        </p:txBody>
      </p:sp>
    </p:spTree>
    <p:extLst>
      <p:ext uri="{BB962C8B-B14F-4D97-AF65-F5344CB8AC3E}">
        <p14:creationId xmlns:p14="http://schemas.microsoft.com/office/powerpoint/2010/main" val="1241939581"/>
      </p:ext>
    </p:extLst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91248" y="147340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Collision Modeling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394EF5-D711-A4C2-1D8E-F2DDBB1D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47" y="937925"/>
            <a:ext cx="2920985" cy="474301"/>
          </a:xfrm>
        </p:spPr>
        <p:txBody>
          <a:bodyPr/>
          <a:lstStyle/>
          <a:p>
            <a:pPr marL="0" indent="0">
              <a:buNone/>
            </a:pPr>
            <a:r>
              <a:rPr lang="en-IL" dirty="0"/>
              <a:t>Three stages:</a:t>
            </a:r>
          </a:p>
        </p:txBody>
      </p:sp>
      <p:pic>
        <p:nvPicPr>
          <p:cNvPr id="9" name="Picture 10" descr="collision step1">
            <a:extLst>
              <a:ext uri="{FF2B5EF4-FFF2-40B4-BE49-F238E27FC236}">
                <a16:creationId xmlns:a16="http://schemas.microsoft.com/office/drawing/2014/main" id="{5A4F6EEF-58D3-3201-8339-66E88E104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726"/>
          <a:stretch/>
        </p:blipFill>
        <p:spPr bwMode="auto">
          <a:xfrm>
            <a:off x="232051" y="1475948"/>
            <a:ext cx="2290403" cy="22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39912AB-761A-510A-ED06-3737BAABC9B9}"/>
              </a:ext>
            </a:extLst>
          </p:cNvPr>
          <p:cNvSpPr txBox="1">
            <a:spLocks/>
          </p:cNvSpPr>
          <p:nvPr/>
        </p:nvSpPr>
        <p:spPr bwMode="auto">
          <a:xfrm>
            <a:off x="126094" y="3742422"/>
            <a:ext cx="2420024" cy="131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L" sz="2000" dirty="0"/>
              <a:t> Initial conditions – Geometry</a:t>
            </a:r>
          </a:p>
          <a:p>
            <a:pPr marL="0" indent="0" algn="ctr">
              <a:buFont typeface="Arial" pitchFamily="34" charset="0"/>
              <a:buNone/>
            </a:pPr>
            <a:r>
              <a:rPr lang="en-IL" sz="2000" dirty="0"/>
              <a:t>(Glauber, Gluon saturation, CGC)</a:t>
            </a:r>
          </a:p>
        </p:txBody>
      </p:sp>
      <p:pic>
        <p:nvPicPr>
          <p:cNvPr id="12" name="Picture 12" descr="collision step2">
            <a:extLst>
              <a:ext uri="{FF2B5EF4-FFF2-40B4-BE49-F238E27FC236}">
                <a16:creationId xmlns:a16="http://schemas.microsoft.com/office/drawing/2014/main" id="{60594689-8B4D-E8BA-2617-377C6154F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3354"/>
          <a:stretch/>
        </p:blipFill>
        <p:spPr bwMode="auto">
          <a:xfrm>
            <a:off x="2731851" y="1452972"/>
            <a:ext cx="3309653" cy="22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4B568AA-2F0A-E522-A468-9F0E28C7C40F}"/>
              </a:ext>
            </a:extLst>
          </p:cNvPr>
          <p:cNvSpPr txBox="1">
            <a:spLocks/>
          </p:cNvSpPr>
          <p:nvPr/>
        </p:nvSpPr>
        <p:spPr bwMode="auto">
          <a:xfrm>
            <a:off x="2413015" y="3710209"/>
            <a:ext cx="3560906" cy="127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IL" sz="2000" dirty="0"/>
              <a:t>Dynamical evolution – Hydro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IL" sz="2000" dirty="0"/>
              <a:t>Equation of state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IL" sz="2000" dirty="0"/>
              <a:t>Viscosity</a:t>
            </a:r>
          </a:p>
        </p:txBody>
      </p:sp>
      <p:pic>
        <p:nvPicPr>
          <p:cNvPr id="14" name="Picture 14" descr="collision step3">
            <a:extLst>
              <a:ext uri="{FF2B5EF4-FFF2-40B4-BE49-F238E27FC236}">
                <a16:creationId xmlns:a16="http://schemas.microsoft.com/office/drawing/2014/main" id="{7337F569-81D4-9AA6-D3AD-0F7C9B48D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/>
          <a:stretch/>
        </p:blipFill>
        <p:spPr bwMode="auto">
          <a:xfrm>
            <a:off x="6362099" y="1430629"/>
            <a:ext cx="2358749" cy="22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9AF07F3-842C-D755-9032-4D65294A3B8D}"/>
              </a:ext>
            </a:extLst>
          </p:cNvPr>
          <p:cNvSpPr txBox="1">
            <a:spLocks/>
          </p:cNvSpPr>
          <p:nvPr/>
        </p:nvSpPr>
        <p:spPr bwMode="auto">
          <a:xfrm>
            <a:off x="6156176" y="3756120"/>
            <a:ext cx="2420024" cy="7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L" sz="2000" dirty="0"/>
              <a:t> Hadronization and  Freezeout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5E03159B-4157-2E6D-B470-F313F51899DB}"/>
              </a:ext>
            </a:extLst>
          </p:cNvPr>
          <p:cNvSpPr txBox="1">
            <a:spLocks/>
          </p:cNvSpPr>
          <p:nvPr/>
        </p:nvSpPr>
        <p:spPr bwMode="auto">
          <a:xfrm>
            <a:off x="491248" y="5680784"/>
            <a:ext cx="2702505" cy="65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L" sz="1800" dirty="0">
                <a:latin typeface="Arial" panose="020B0604020202020204" pitchFamily="34" charset="0"/>
                <a:cs typeface="Arial" panose="020B0604020202020204" pitchFamily="34" charset="0"/>
              </a:rPr>
              <a:t>Typical hydro EoS</a:t>
            </a:r>
            <a:endParaRPr lang="en-I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IL" sz="1400" dirty="0">
                <a:latin typeface="Arial" panose="020B0604020202020204" pitchFamily="34" charset="0"/>
                <a:cs typeface="Arial" panose="020B0604020202020204" pitchFamily="34" charset="0"/>
              </a:rPr>
              <a:t>(Kolb, Heinz 2003)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92679F-12E5-F0C1-3696-3B4AC5F15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792740"/>
            <a:ext cx="2583954" cy="20652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1D8328EB-9B1A-CED9-939F-66A18E171178}"/>
              </a:ext>
            </a:extLst>
          </p:cNvPr>
          <p:cNvSpPr txBox="1">
            <a:spLocks/>
          </p:cNvSpPr>
          <p:nvPr/>
        </p:nvSpPr>
        <p:spPr bwMode="auto">
          <a:xfrm>
            <a:off x="5647026" y="4903109"/>
            <a:ext cx="2702505" cy="36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L" sz="1800" dirty="0">
                <a:latin typeface="Arial" panose="020B0604020202020204" pitchFamily="34" charset="0"/>
                <a:cs typeface="Arial" panose="020B0604020202020204" pitchFamily="34" charset="0"/>
              </a:rPr>
              <a:t>Ideal gas (</a:t>
            </a:r>
            <a:r>
              <a:rPr lang="en-IL" sz="1800" dirty="0">
                <a:latin typeface="Symbol" pitchFamily="2" charset="2"/>
                <a:cs typeface="Arial" panose="020B0604020202020204" pitchFamily="34" charset="0"/>
              </a:rPr>
              <a:t>e</a:t>
            </a:r>
            <a:r>
              <a:rPr lang="en-IL" sz="1800" dirty="0">
                <a:latin typeface="+mj-lt"/>
                <a:cs typeface="Arial" panose="020B0604020202020204" pitchFamily="34" charset="0"/>
              </a:rPr>
              <a:t> = 3p)</a:t>
            </a:r>
            <a:endParaRPr lang="en-I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86942C04-8F47-4D1E-BE93-1DE855D6B924}"/>
              </a:ext>
            </a:extLst>
          </p:cNvPr>
          <p:cNvSpPr txBox="1">
            <a:spLocks/>
          </p:cNvSpPr>
          <p:nvPr/>
        </p:nvSpPr>
        <p:spPr bwMode="auto">
          <a:xfrm>
            <a:off x="5647025" y="5402171"/>
            <a:ext cx="2702505" cy="36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L" sz="1800" dirty="0">
                <a:latin typeface="Arial" panose="020B0604020202020204" pitchFamily="34" charset="0"/>
                <a:cs typeface="Arial" panose="020B0604020202020204" pitchFamily="34" charset="0"/>
              </a:rPr>
              <a:t>QGP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3556DFCF-6012-FD0C-962B-5ED4B991B412}"/>
              </a:ext>
            </a:extLst>
          </p:cNvPr>
          <p:cNvSpPr txBox="1">
            <a:spLocks/>
          </p:cNvSpPr>
          <p:nvPr/>
        </p:nvSpPr>
        <p:spPr bwMode="auto">
          <a:xfrm>
            <a:off x="5631154" y="5758106"/>
            <a:ext cx="2702505" cy="43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L" sz="1800" dirty="0">
                <a:latin typeface="Arial" panose="020B0604020202020204" pitchFamily="34" charset="0"/>
                <a:cs typeface="Arial" panose="020B0604020202020204" pitchFamily="34" charset="0"/>
              </a:rPr>
              <a:t>Hadronic</a:t>
            </a:r>
            <a:endParaRPr lang="en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6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Collision simulation (II)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5" name="au-au-collision.mpg">
            <a:hlinkClick r:id="" action="ppaction://media"/>
            <a:extLst>
              <a:ext uri="{FF2B5EF4-FFF2-40B4-BE49-F238E27FC236}">
                <a16:creationId xmlns:a16="http://schemas.microsoft.com/office/drawing/2014/main" id="{A8192FA9-02B2-CA19-8C0E-63FD10B4AB6C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646633"/>
            <a:ext cx="6535762" cy="5310759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1D945D-65C4-BE5E-45E4-02AE8B8E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2ACCF8-E7F5-49CD-43D4-07E9F3AC3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2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2">
            <a:extLst>
              <a:ext uri="{FF2B5EF4-FFF2-40B4-BE49-F238E27FC236}">
                <a16:creationId xmlns:a16="http://schemas.microsoft.com/office/drawing/2014/main" id="{3E43726A-9ABC-E659-9EF3-64E1C67D3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L" altLang="en-IL">
              <a:ea typeface="ＭＳ Ｐゴシック" panose="020B0600070205080204" pitchFamily="34" charset="-128"/>
            </a:endParaRPr>
          </a:p>
        </p:txBody>
      </p:sp>
      <p:sp>
        <p:nvSpPr>
          <p:cNvPr id="289794" name="Rectangle 3">
            <a:extLst>
              <a:ext uri="{FF2B5EF4-FFF2-40B4-BE49-F238E27FC236}">
                <a16:creationId xmlns:a16="http://schemas.microsoft.com/office/drawing/2014/main" id="{87E69CC5-B65B-5D5F-CB54-37ADEC80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667000"/>
            <a:ext cx="8229600" cy="1371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Blip>
                <a:blip r:embed="rId3"/>
              </a:buBlip>
            </a:pPr>
            <a:r>
              <a:rPr lang="en-US" altLang="en-IL" sz="8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Geometry</a:t>
            </a:r>
            <a:endParaRPr lang="en-US" altLang="en-IL" sz="96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9795" name="Slide Number Placeholder 5">
            <a:extLst>
              <a:ext uri="{FF2B5EF4-FFF2-40B4-BE49-F238E27FC236}">
                <a16:creationId xmlns:a16="http://schemas.microsoft.com/office/drawing/2014/main" id="{55E27AEC-90CE-D5CD-BE00-18F9E690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BD24A-EFE2-524F-BE47-C3CC01BFB915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79B36-A1CF-7782-E010-4EAA0D19CC0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Itzhak Tserruya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AC695-65A6-2014-A488-7A3B647C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NICA Days, Belgrade, October 2-3, 2023</a:t>
            </a:r>
          </a:p>
        </p:txBody>
      </p:sp>
    </p:spTree>
    <p:extLst>
      <p:ext uri="{BB962C8B-B14F-4D97-AF65-F5344CB8AC3E}">
        <p14:creationId xmlns:p14="http://schemas.microsoft.com/office/powerpoint/2010/main" val="2101738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6525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 Geometry of Heavy-Ion Collisions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659F6021-8413-0F03-D7FC-7A77AEE10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" t="9972" r="55559" b="26234"/>
          <a:stretch/>
        </p:blipFill>
        <p:spPr>
          <a:xfrm>
            <a:off x="5721677" y="1472800"/>
            <a:ext cx="3176367" cy="3521625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C5DF0FEA-C989-EB7E-22E2-FBC762543FB7}"/>
              </a:ext>
            </a:extLst>
          </p:cNvPr>
          <p:cNvSpPr txBox="1"/>
          <p:nvPr/>
        </p:nvSpPr>
        <p:spPr>
          <a:xfrm>
            <a:off x="2622854" y="1042739"/>
            <a:ext cx="4174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000" dirty="0"/>
              <a:t>Collisions are not all the same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C967505-F79D-500C-4D6C-1C7635EF02F7}"/>
              </a:ext>
            </a:extLst>
          </p:cNvPr>
          <p:cNvSpPr txBox="1"/>
          <p:nvPr/>
        </p:nvSpPr>
        <p:spPr>
          <a:xfrm>
            <a:off x="168348" y="5072896"/>
            <a:ext cx="662873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IL" dirty="0">
                <a:solidFill>
                  <a:srgbClr val="000000"/>
                </a:solidFill>
                <a:highlight>
                  <a:srgbClr val="FFFF00"/>
                </a:highlight>
              </a:rPr>
              <a:t>N</a:t>
            </a:r>
            <a:r>
              <a:rPr lang="en-IL" baseline="-25000" dirty="0">
                <a:solidFill>
                  <a:srgbClr val="000000"/>
                </a:solidFill>
                <a:highlight>
                  <a:srgbClr val="FFFF00"/>
                </a:highlight>
              </a:rPr>
              <a:t>participants</a:t>
            </a:r>
            <a:r>
              <a:rPr lang="en-IL" dirty="0">
                <a:solidFill>
                  <a:srgbClr val="000000"/>
                </a:solidFill>
                <a:highlight>
                  <a:srgbClr val="FFFF00"/>
                </a:highlight>
              </a:rPr>
              <a:t>:</a:t>
            </a:r>
            <a:r>
              <a:rPr lang="en-IL" baseline="-25000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altLang="en-IL" sz="1800" dirty="0">
                <a:solidFill>
                  <a:srgbClr val="000000"/>
                </a:solidFill>
                <a:cs typeface="Arial" panose="020B0604020202020204" pitchFamily="34" charset="0"/>
              </a:rPr>
              <a:t>number of nucleons in the overlap region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IL" dirty="0">
                <a:solidFill>
                  <a:srgbClr val="000000"/>
                </a:solidFill>
                <a:highlight>
                  <a:srgbClr val="FFFF00"/>
                </a:highlight>
              </a:rPr>
              <a:t>N</a:t>
            </a:r>
            <a:r>
              <a:rPr lang="en-IL" baseline="-25000" dirty="0">
                <a:solidFill>
                  <a:srgbClr val="000000"/>
                </a:solidFill>
                <a:highlight>
                  <a:srgbClr val="FFFF00"/>
                </a:highlight>
              </a:rPr>
              <a:t>collisions</a:t>
            </a:r>
            <a:r>
              <a:rPr lang="en-IL" dirty="0">
                <a:solidFill>
                  <a:srgbClr val="000000"/>
                </a:solidFill>
                <a:highlight>
                  <a:srgbClr val="FFFF00"/>
                </a:highlight>
              </a:rPr>
              <a:t>: </a:t>
            </a:r>
            <a:r>
              <a:rPr lang="en-US" altLang="en-IL" sz="1800" dirty="0">
                <a:solidFill>
                  <a:srgbClr val="000000"/>
                </a:solidFill>
                <a:cs typeface="Arial" panose="020B0604020202020204" pitchFamily="34" charset="0"/>
              </a:rPr>
              <a:t>number of  inelastic nucleon-nucleon collisions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IL" dirty="0">
                <a:solidFill>
                  <a:srgbClr val="000000"/>
                </a:solidFill>
                <a:highlight>
                  <a:srgbClr val="FFFF00"/>
                </a:highlight>
              </a:rPr>
              <a:t>Reaction plane: </a:t>
            </a:r>
            <a:r>
              <a:rPr lang="en-US" altLang="en-IL" dirty="0">
                <a:solidFill>
                  <a:srgbClr val="000000"/>
                </a:solidFill>
                <a:cs typeface="Arial" panose="020B0604020202020204" pitchFamily="34" charset="0"/>
              </a:rPr>
              <a:t>defined by beam axis and impact parameter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IL" dirty="0">
                <a:solidFill>
                  <a:srgbClr val="000000"/>
                </a:solidFill>
                <a:highlight>
                  <a:srgbClr val="FFFF00"/>
                </a:highlight>
              </a:rPr>
              <a:t>Centrality: </a:t>
            </a:r>
            <a:r>
              <a:rPr lang="en-US" altLang="en-IL" sz="1800" dirty="0">
                <a:solidFill>
                  <a:srgbClr val="000000"/>
                </a:solidFill>
                <a:cs typeface="Arial" panose="020B0604020202020204" pitchFamily="34" charset="0"/>
              </a:rPr>
              <a:t>percentile of the total cross section</a:t>
            </a:r>
          </a:p>
          <a:p>
            <a:pPr>
              <a:spcAft>
                <a:spcPts val="600"/>
              </a:spcAft>
            </a:pPr>
            <a:r>
              <a:rPr lang="en-IL" dirty="0">
                <a:solidFill>
                  <a:srgbClr val="000000"/>
                </a:solidFill>
              </a:rPr>
              <a:t>  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8E466C-6368-7ABA-8FE0-98B306ED38CB}"/>
              </a:ext>
            </a:extLst>
          </p:cNvPr>
          <p:cNvGrpSpPr/>
          <p:nvPr/>
        </p:nvGrpSpPr>
        <p:grpSpPr>
          <a:xfrm>
            <a:off x="611560" y="1628800"/>
            <a:ext cx="4174750" cy="3027600"/>
            <a:chOff x="611560" y="1628800"/>
            <a:chExt cx="4174750" cy="30245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AF48DD-BC74-E5FD-5D7A-AD7947B7E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623" r="46294" b="42105"/>
            <a:stretch/>
          </p:blipFill>
          <p:spPr>
            <a:xfrm>
              <a:off x="611560" y="1628800"/>
              <a:ext cx="4174750" cy="288067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6DB269E-7984-E6AB-914F-B93B2889F581}"/>
                </a:ext>
              </a:extLst>
            </p:cNvPr>
            <p:cNvCxnSpPr>
              <a:cxnSpLocks/>
            </p:cNvCxnSpPr>
            <p:nvPr/>
          </p:nvCxnSpPr>
          <p:spPr>
            <a:xfrm>
              <a:off x="1547664" y="4581128"/>
              <a:ext cx="864096" cy="0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1960-4E3A-1B65-4B49-CD05B1E44BA0}"/>
                </a:ext>
              </a:extLst>
            </p:cNvPr>
            <p:cNvSpPr txBox="1"/>
            <p:nvPr/>
          </p:nvSpPr>
          <p:spPr>
            <a:xfrm>
              <a:off x="1823259" y="42840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dirty="0">
                  <a:solidFill>
                    <a:srgbClr val="0070C0"/>
                  </a:solidFill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9722D3-13D8-7BB1-4F2E-E4F5F8570D33}"/>
                </a:ext>
              </a:extLst>
            </p:cNvPr>
            <p:cNvSpPr/>
            <p:nvPr/>
          </p:nvSpPr>
          <p:spPr>
            <a:xfrm>
              <a:off x="3853050" y="4262730"/>
              <a:ext cx="914400" cy="256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1E4949B-2734-B71F-C192-2C93021F171C}"/>
              </a:ext>
            </a:extLst>
          </p:cNvPr>
          <p:cNvSpPr txBox="1"/>
          <p:nvPr/>
        </p:nvSpPr>
        <p:spPr>
          <a:xfrm>
            <a:off x="1115616" y="2630600"/>
            <a:ext cx="11897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L" i="1" dirty="0">
                <a:latin typeface="Cambria Math" panose="02040503050406030204" pitchFamily="18" charset="0"/>
              </a:rPr>
              <a:t>Participants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E289E-F7BF-3B68-AA5A-FFAEF7F63C97}"/>
              </a:ext>
            </a:extLst>
          </p:cNvPr>
          <p:cNvSpPr txBox="1"/>
          <p:nvPr/>
        </p:nvSpPr>
        <p:spPr>
          <a:xfrm>
            <a:off x="114104" y="3403829"/>
            <a:ext cx="1039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L" i="1" dirty="0">
                <a:latin typeface="Cambria Math" panose="02040503050406030204" pitchFamily="18" charset="0"/>
              </a:rPr>
              <a:t>Spectators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47A12-7492-57E5-728B-395562ADD1EF}"/>
              </a:ext>
            </a:extLst>
          </p:cNvPr>
          <p:cNvSpPr txBox="1"/>
          <p:nvPr/>
        </p:nvSpPr>
        <p:spPr>
          <a:xfrm>
            <a:off x="4052050" y="2172362"/>
            <a:ext cx="1039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L" i="1" dirty="0">
                <a:latin typeface="Cambria Math" panose="02040503050406030204" pitchFamily="18" charset="0"/>
              </a:rPr>
              <a:t>Spectators</a:t>
            </a:r>
          </a:p>
        </p:txBody>
      </p:sp>
    </p:spTree>
    <p:extLst>
      <p:ext uri="{BB962C8B-B14F-4D97-AF65-F5344CB8AC3E}">
        <p14:creationId xmlns:p14="http://schemas.microsoft.com/office/powerpoint/2010/main" val="5824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2">
            <a:extLst>
              <a:ext uri="{FF2B5EF4-FFF2-40B4-BE49-F238E27FC236}">
                <a16:creationId xmlns:a16="http://schemas.microsoft.com/office/drawing/2014/main" id="{3E43726A-9ABC-E659-9EF3-64E1C67D3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L" altLang="en-IL">
              <a:ea typeface="ＭＳ Ｐゴシック" panose="020B0600070205080204" pitchFamily="34" charset="-128"/>
            </a:endParaRPr>
          </a:p>
        </p:txBody>
      </p:sp>
      <p:sp>
        <p:nvSpPr>
          <p:cNvPr id="289794" name="Rectangle 3">
            <a:extLst>
              <a:ext uri="{FF2B5EF4-FFF2-40B4-BE49-F238E27FC236}">
                <a16:creationId xmlns:a16="http://schemas.microsoft.com/office/drawing/2014/main" id="{87E69CC5-B65B-5D5F-CB54-37ADEC80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667000"/>
            <a:ext cx="8229600" cy="1371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Blip>
                <a:blip r:embed="rId3"/>
              </a:buBlip>
            </a:pPr>
            <a:r>
              <a:rPr lang="en-US" altLang="en-IL" sz="8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Introduction</a:t>
            </a:r>
            <a:endParaRPr lang="en-US" altLang="en-IL" sz="96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9795" name="Slide Number Placeholder 5">
            <a:extLst>
              <a:ext uri="{FF2B5EF4-FFF2-40B4-BE49-F238E27FC236}">
                <a16:creationId xmlns:a16="http://schemas.microsoft.com/office/drawing/2014/main" id="{55E27AEC-90CE-D5CD-BE00-18F9E690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BD24A-EFE2-524F-BE47-C3CC01BFB915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79B36-A1CF-7782-E010-4EAA0D19CC0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Itzhak Tserruya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AC695-65A6-2014-A488-7A3B647C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NICA Days, Belgrade, October 2-3, 2023</a:t>
            </a:r>
          </a:p>
        </p:txBody>
      </p:sp>
    </p:spTree>
    <p:extLst>
      <p:ext uri="{BB962C8B-B14F-4D97-AF65-F5344CB8AC3E}">
        <p14:creationId xmlns:p14="http://schemas.microsoft.com/office/powerpoint/2010/main" val="2919903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Methodology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8265D-8780-6A49-B0FF-3013089E1F79}"/>
              </a:ext>
            </a:extLst>
          </p:cNvPr>
          <p:cNvSpPr txBox="1"/>
          <p:nvPr/>
        </p:nvSpPr>
        <p:spPr>
          <a:xfrm>
            <a:off x="502547" y="1268760"/>
            <a:ext cx="727280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v"/>
            </a:pPr>
            <a:r>
              <a:rPr lang="en-IL" dirty="0"/>
              <a:t>Impact parameter b, number of participating nucleons N</a:t>
            </a:r>
            <a:r>
              <a:rPr lang="en-IL" baseline="-25000" dirty="0"/>
              <a:t>part</a:t>
            </a:r>
            <a:r>
              <a:rPr lang="en-IL" dirty="0"/>
              <a:t>, number of NN collisions N</a:t>
            </a:r>
            <a:r>
              <a:rPr lang="en-IL" baseline="-25000" dirty="0"/>
              <a:t>coll</a:t>
            </a:r>
            <a:r>
              <a:rPr lang="en-IL" dirty="0"/>
              <a:t> are not directly measurable.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v"/>
            </a:pPr>
            <a:r>
              <a:rPr lang="en-IL" dirty="0"/>
              <a:t>Experiments developed techniques based on the Monte Carlo Glauber model for determining &lt;N</a:t>
            </a:r>
            <a:r>
              <a:rPr lang="en-IL" baseline="-25000" dirty="0"/>
              <a:t>part</a:t>
            </a:r>
            <a:r>
              <a:rPr lang="en-IL" dirty="0"/>
              <a:t>&gt; and &lt;N</a:t>
            </a:r>
            <a:r>
              <a:rPr lang="en-IL" baseline="-25000" dirty="0"/>
              <a:t>coll</a:t>
            </a:r>
            <a:r>
              <a:rPr lang="en-IL" dirty="0"/>
              <a:t>&gt; as function of impact parameter.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Helvetica" pitchFamily="2" charset="0"/>
              </a:rPr>
              <a:t>    </a:t>
            </a:r>
            <a:r>
              <a:rPr lang="en-US" sz="1200" dirty="0">
                <a:latin typeface="Helvetica" pitchFamily="2" charset="0"/>
              </a:rPr>
              <a:t>RHIC centrality paper: </a:t>
            </a:r>
            <a:r>
              <a:rPr lang="en-US" sz="1200" dirty="0">
                <a:cs typeface="Arial" panose="020B0604020202020204" pitchFamily="34" charset="0"/>
              </a:rPr>
              <a:t>Ann. Rev. </a:t>
            </a:r>
            <a:r>
              <a:rPr lang="en-US" sz="1200" dirty="0" err="1">
                <a:cs typeface="Arial" panose="020B0604020202020204" pitchFamily="34" charset="0"/>
              </a:rPr>
              <a:t>Nucl</a:t>
            </a:r>
            <a:r>
              <a:rPr lang="en-US" sz="1200" dirty="0">
                <a:cs typeface="Arial" panose="020B0604020202020204" pitchFamily="34" charset="0"/>
              </a:rPr>
              <a:t>. Part. Sci. 57, 205 (2007)</a:t>
            </a:r>
          </a:p>
          <a:p>
            <a:pPr>
              <a:spcAft>
                <a:spcPts val="1200"/>
              </a:spcAft>
            </a:pPr>
            <a:r>
              <a:rPr lang="en-US" sz="1200" dirty="0">
                <a:cs typeface="Arial" panose="020B0604020202020204" pitchFamily="34" charset="0"/>
              </a:rPr>
              <a:t>      ALICE centrality paper: Phys. Rev. C88, 044909 (2013)  </a:t>
            </a:r>
            <a:endParaRPr lang="en-IL" dirty="0"/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v"/>
            </a:pPr>
            <a:r>
              <a:rPr lang="en-IL" dirty="0"/>
              <a:t>Since there is a monotonic connection between b and cross section, b is often expressed in terms of centrality i.e. percentiles of the cross section.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v"/>
            </a:pPr>
            <a:r>
              <a:rPr lang="en-IL" dirty="0"/>
              <a:t>Centrality is used to relate experimental observables to the averages &lt;N</a:t>
            </a:r>
            <a:r>
              <a:rPr lang="en-IL" baseline="-25000" dirty="0"/>
              <a:t>part</a:t>
            </a:r>
            <a:r>
              <a:rPr lang="en-IL" dirty="0"/>
              <a:t>&gt; and &lt;N</a:t>
            </a:r>
            <a:r>
              <a:rPr lang="en-IL" baseline="-25000" dirty="0"/>
              <a:t>coll</a:t>
            </a:r>
            <a:r>
              <a:rPr lang="en-IL" dirty="0"/>
              <a:t>&gt; determined from the Monte Carlo Glauber calculations.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v"/>
            </a:pPr>
            <a:r>
              <a:rPr lang="en-IL" dirty="0"/>
              <a:t>This procedure is essential to distinguish:</a:t>
            </a:r>
          </a:p>
          <a:p>
            <a:pPr lvl="2">
              <a:spcAft>
                <a:spcPts val="0"/>
              </a:spcAft>
            </a:pPr>
            <a:r>
              <a:rPr lang="en-US" dirty="0"/>
              <a:t>S</a:t>
            </a:r>
            <a:r>
              <a:rPr lang="en-IL" dirty="0"/>
              <a:t>oft physics (large cross sections)  ⍺  N</a:t>
            </a:r>
            <a:r>
              <a:rPr lang="en-IL" baseline="-25000" dirty="0"/>
              <a:t>part</a:t>
            </a:r>
            <a:endParaRPr lang="en-IL" dirty="0"/>
          </a:p>
          <a:p>
            <a:pPr lvl="2">
              <a:spcAft>
                <a:spcPts val="1200"/>
              </a:spcAft>
            </a:pPr>
            <a:r>
              <a:rPr lang="en-IL" dirty="0"/>
              <a:t>Hard physics (small cross sections)  ⍺  N</a:t>
            </a:r>
            <a:r>
              <a:rPr lang="en-IL" baseline="-25000" dirty="0"/>
              <a:t>coll</a:t>
            </a:r>
            <a:r>
              <a:rPr lang="en-IL" dirty="0"/>
              <a:t> 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v"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129939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51217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Analytic Glauber model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8265D-8780-6A49-B0FF-3013089E1F79}"/>
              </a:ext>
            </a:extLst>
          </p:cNvPr>
          <p:cNvSpPr txBox="1"/>
          <p:nvPr/>
        </p:nvSpPr>
        <p:spPr>
          <a:xfrm>
            <a:off x="421266" y="1034087"/>
            <a:ext cx="811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L" dirty="0"/>
              <a:t>Applied to pA or AA collisions: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IL" dirty="0"/>
              <a:t>Assumptions:  nucleons move in straight line trajectories</a:t>
            </a:r>
          </a:p>
          <a:p>
            <a:r>
              <a:rPr lang="en-US" dirty="0"/>
              <a:t>                            t</a:t>
            </a:r>
            <a:r>
              <a:rPr lang="en-IL" dirty="0"/>
              <a:t>reat collisions as independent NN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BD7DB-2028-9D19-8EBD-FF986C7885EF}"/>
              </a:ext>
            </a:extLst>
          </p:cNvPr>
          <p:cNvSpPr txBox="1"/>
          <p:nvPr/>
        </p:nvSpPr>
        <p:spPr>
          <a:xfrm>
            <a:off x="412800" y="506837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Define nuclear thickness: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AE2A8-B39D-8630-47CF-1B9B6A1D53F6}"/>
              </a:ext>
            </a:extLst>
          </p:cNvPr>
          <p:cNvSpPr txBox="1"/>
          <p:nvPr/>
        </p:nvSpPr>
        <p:spPr>
          <a:xfrm>
            <a:off x="2015067" y="4157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C7ECA-D6D0-81F1-BA3D-A6540E11B725}"/>
              </a:ext>
            </a:extLst>
          </p:cNvPr>
          <p:cNvSpPr txBox="1"/>
          <p:nvPr/>
        </p:nvSpPr>
        <p:spPr>
          <a:xfrm>
            <a:off x="5361505" y="509088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Normalization: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5523AB-73DC-71C5-5D68-8F545960A83F}"/>
                  </a:ext>
                </a:extLst>
              </p:cNvPr>
              <p:cNvSpPr txBox="1"/>
              <p:nvPr/>
            </p:nvSpPr>
            <p:spPr>
              <a:xfrm>
                <a:off x="6947574" y="4950862"/>
                <a:ext cx="1659685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I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IL" dirty="0"/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IL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nary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5523AB-73DC-71C5-5D68-8F545960A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4" y="4950862"/>
                <a:ext cx="1659685" cy="726481"/>
              </a:xfrm>
              <a:prstGeom prst="rect">
                <a:avLst/>
              </a:prstGeom>
              <a:blipFill>
                <a:blip r:embed="rId3"/>
                <a:stretch>
                  <a:fillRect l="-58015" t="-153448" r="-2290" b="-22069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C70A3-B5E7-1272-7B16-AC3F9780C34C}"/>
                  </a:ext>
                </a:extLst>
              </p:cNvPr>
              <p:cNvSpPr txBox="1"/>
              <p:nvPr/>
            </p:nvSpPr>
            <p:spPr>
              <a:xfrm>
                <a:off x="3195528" y="4928433"/>
                <a:ext cx="2072939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m:rPr>
                          <m:nor/>
                        </m:rPr>
                        <a:rPr lang="en-IL" dirty="0"/>
                        <m:t>(</m:t>
                      </m:r>
                      <m:acc>
                        <m:accPr>
                          <m:chr m:val="⃗"/>
                          <m:ctrlPr>
                            <a:rPr lang="en-IL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I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IL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L" dirty="0"/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IL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C70A3-B5E7-1272-7B16-AC3F9780C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528" y="4928433"/>
                <a:ext cx="2072939" cy="726481"/>
              </a:xfrm>
              <a:prstGeom prst="rect">
                <a:avLst/>
              </a:prstGeom>
              <a:blipFill>
                <a:blip r:embed="rId4"/>
                <a:stretch>
                  <a:fillRect l="-6707" t="-150847" r="-2439" b="-21525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92B8FCB-E155-95C1-E9E5-205F17D3BD87}"/>
              </a:ext>
            </a:extLst>
          </p:cNvPr>
          <p:cNvSpPr txBox="1"/>
          <p:nvPr/>
        </p:nvSpPr>
        <p:spPr>
          <a:xfrm>
            <a:off x="413032" y="562954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Nuclear overlap function: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0CC2D-21AB-6532-18CA-0B9E29BB9AD4}"/>
                  </a:ext>
                </a:extLst>
              </p:cNvPr>
              <p:cNvSpPr txBox="1"/>
              <p:nvPr/>
            </p:nvSpPr>
            <p:spPr>
              <a:xfrm>
                <a:off x="3114989" y="5508817"/>
                <a:ext cx="3312368" cy="7264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nor/>
                        </m:rPr>
                        <a:rPr lang="en-IL" dirty="0"/>
                        <m:t>(</m:t>
                      </m:r>
                      <m:acc>
                        <m:accPr>
                          <m:chr m:val="⃗"/>
                          <m:ctrlPr>
                            <a:rPr lang="en-IL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I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IL" dirty="0"/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IL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I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IL" dirty="0"/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IL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0CC2D-21AB-6532-18CA-0B9E29BB9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989" y="5508817"/>
                <a:ext cx="3312368" cy="726481"/>
              </a:xfrm>
              <a:prstGeom prst="rect">
                <a:avLst/>
              </a:prstGeom>
              <a:blipFill>
                <a:blip r:embed="rId5"/>
                <a:stretch>
                  <a:fillRect t="-150847" b="-21355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1BAE3D-008E-8695-994C-9555CD51E55C}"/>
                  </a:ext>
                </a:extLst>
              </p:cNvPr>
              <p:cNvSpPr txBox="1"/>
              <p:nvPr/>
            </p:nvSpPr>
            <p:spPr>
              <a:xfrm>
                <a:off x="412800" y="6055638"/>
                <a:ext cx="4663969" cy="432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L" dirty="0"/>
                  <a:t>Number of collisions: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𝑐𝑜𝑙𝑙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IL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IL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</m:sSub>
                  </m:oMath>
                </a14:m>
                <a:endParaRPr lang="en-IL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1BAE3D-008E-8695-994C-9555CD51E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00" y="6055638"/>
                <a:ext cx="4663969" cy="432554"/>
              </a:xfrm>
              <a:prstGeom prst="rect">
                <a:avLst/>
              </a:prstGeom>
              <a:blipFill>
                <a:blip r:embed="rId6"/>
                <a:stretch>
                  <a:fillRect l="-1087" b="-1714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F13EDDD-9459-38EF-ABAA-6E82AB3CF4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15" t="31264" r="9236" b="13199"/>
          <a:stretch/>
        </p:blipFill>
        <p:spPr>
          <a:xfrm>
            <a:off x="1837972" y="2588194"/>
            <a:ext cx="4852587" cy="2167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7A208E-778F-534B-96A1-721807F5B16C}"/>
                  </a:ext>
                </a:extLst>
              </p:cNvPr>
              <p:cNvSpPr txBox="1"/>
              <p:nvPr/>
            </p:nvSpPr>
            <p:spPr>
              <a:xfrm>
                <a:off x="6864231" y="5508817"/>
                <a:ext cx="1966885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I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I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IL" dirty="0"/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IL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nary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7A208E-778F-534B-96A1-721807F5B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231" y="5508817"/>
                <a:ext cx="1966885" cy="726481"/>
              </a:xfrm>
              <a:prstGeom prst="rect">
                <a:avLst/>
              </a:prstGeom>
              <a:blipFill>
                <a:blip r:embed="rId8"/>
                <a:stretch>
                  <a:fillRect l="-48077" t="-150847" r="-1282" b="-21355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12">
            <a:extLst>
              <a:ext uri="{FF2B5EF4-FFF2-40B4-BE49-F238E27FC236}">
                <a16:creationId xmlns:a16="http://schemas.microsoft.com/office/drawing/2014/main" id="{A429EC60-F76B-E5CA-EC23-CBB3E431B1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863388"/>
              </p:ext>
            </p:extLst>
          </p:nvPr>
        </p:nvGraphicFramePr>
        <p:xfrm>
          <a:off x="6947574" y="3032809"/>
          <a:ext cx="1800200" cy="506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36700" imgH="431800" progId="Equation.3">
                  <p:embed/>
                </p:oleObj>
              </mc:Choice>
              <mc:Fallback>
                <p:oleObj name="Equation" r:id="rId9" imgW="1536700" imgH="431800" progId="Equation.3">
                  <p:embed/>
                  <p:pic>
                    <p:nvPicPr>
                      <p:cNvPr id="19" name="Object 12">
                        <a:extLst>
                          <a:ext uri="{FF2B5EF4-FFF2-40B4-BE49-F238E27FC236}">
                            <a16:creationId xmlns:a16="http://schemas.microsoft.com/office/drawing/2014/main" id="{A429EC60-F76B-E5CA-EC23-CBB3E431B1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7574" y="3032809"/>
                        <a:ext cx="1800200" cy="5060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371F5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3577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349"/>
            <a:ext cx="6742101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 Monte Carlo Glauber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25003-A369-7DCD-A090-5C65EFE08A92}"/>
              </a:ext>
            </a:extLst>
          </p:cNvPr>
          <p:cNvSpPr txBox="1"/>
          <p:nvPr/>
        </p:nvSpPr>
        <p:spPr>
          <a:xfrm>
            <a:off x="123766" y="1847047"/>
            <a:ext cx="601615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IL" sz="1600" dirty="0">
                <a:latin typeface="+mn-lt"/>
              </a:rPr>
              <a:t>MC-Glauber model calculations proceed as follows:</a:t>
            </a:r>
          </a:p>
          <a:p>
            <a:pPr eaLnBrk="1" hangingPunct="1">
              <a:buFontTx/>
              <a:buAutoNum type="romanLcParenBoth"/>
            </a:pPr>
            <a:r>
              <a:rPr lang="en-US" altLang="en-IL" sz="1600" dirty="0">
                <a:latin typeface="+mn-lt"/>
              </a:rPr>
              <a:t> An impact parameter b for the collision is selected randomly from the geometrical distribution: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IL" sz="1600" dirty="0">
                <a:latin typeface="+mn-lt"/>
              </a:rPr>
              <a:t>         dP/</a:t>
            </a:r>
            <a:r>
              <a:rPr lang="en-US" altLang="en-IL" sz="1600" dirty="0" err="1">
                <a:latin typeface="+mn-lt"/>
              </a:rPr>
              <a:t>db</a:t>
            </a:r>
            <a:r>
              <a:rPr lang="en-US" altLang="en-IL" sz="1600" dirty="0">
                <a:latin typeface="+mn-lt"/>
              </a:rPr>
              <a:t> α </a:t>
            </a:r>
            <a:r>
              <a:rPr lang="en-US" altLang="en-IL" sz="1600" dirty="0" err="1">
                <a:latin typeface="+mn-lt"/>
              </a:rPr>
              <a:t>dσ</a:t>
            </a:r>
            <a:r>
              <a:rPr lang="en-US" altLang="en-IL" sz="1600" dirty="0">
                <a:latin typeface="+mn-lt"/>
              </a:rPr>
              <a:t>/</a:t>
            </a:r>
            <a:r>
              <a:rPr lang="en-US" altLang="en-IL" sz="1600" dirty="0" err="1">
                <a:latin typeface="+mn-lt"/>
              </a:rPr>
              <a:t>db</a:t>
            </a:r>
            <a:r>
              <a:rPr lang="en-US" altLang="en-IL" sz="1600" dirty="0">
                <a:latin typeface="+mn-lt"/>
              </a:rPr>
              <a:t> α b    (up to a maximum </a:t>
            </a:r>
            <a:r>
              <a:rPr lang="en-US" altLang="en-IL" sz="1600" dirty="0" err="1">
                <a:latin typeface="+mn-lt"/>
              </a:rPr>
              <a:t>b</a:t>
            </a:r>
            <a:r>
              <a:rPr lang="en-US" altLang="en-IL" sz="1600" baseline="-25000" dirty="0" err="1">
                <a:latin typeface="+mn-lt"/>
              </a:rPr>
              <a:t>max</a:t>
            </a:r>
            <a:r>
              <a:rPr lang="en-US" altLang="en-IL" sz="1600" baseline="-25000" dirty="0">
                <a:latin typeface="+mn-lt"/>
              </a:rPr>
              <a:t> </a:t>
            </a:r>
            <a:r>
              <a:rPr lang="en-US" altLang="en-IL" sz="1600" dirty="0">
                <a:latin typeface="+mn-lt"/>
              </a:rPr>
              <a:t>&gt; 2R)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IL" sz="1600" dirty="0">
                <a:latin typeface="+mn-lt"/>
              </a:rPr>
              <a:t>(ii) The position of the nucleons in the colliding nuclei are determined randomly following the nuclear density function ρ (r), modeled by a Woods-Saxon distribution:</a:t>
            </a:r>
          </a:p>
          <a:p>
            <a:pPr eaLnBrk="1" hangingPunct="1"/>
            <a:r>
              <a:rPr lang="en-US" altLang="en-IL" sz="1600" dirty="0">
                <a:latin typeface="+mn-lt"/>
              </a:rPr>
              <a:t> </a:t>
            </a:r>
          </a:p>
          <a:p>
            <a:pPr eaLnBrk="1" hangingPunct="1"/>
            <a:r>
              <a:rPr lang="en-US" altLang="en-IL" sz="1600" dirty="0">
                <a:latin typeface="+mn-lt"/>
              </a:rPr>
              <a:t> </a:t>
            </a:r>
          </a:p>
          <a:p>
            <a:pPr eaLnBrk="1" hangingPunct="1">
              <a:spcAft>
                <a:spcPts val="0"/>
              </a:spcAft>
            </a:pPr>
            <a:r>
              <a:rPr lang="en-US" altLang="en-IL" sz="1600" dirty="0">
                <a:latin typeface="+mn-lt"/>
              </a:rPr>
              <a:t>(iii) Assume: </a:t>
            </a:r>
          </a:p>
          <a:p>
            <a:pPr marL="742950" lvl="1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IL" sz="1600" dirty="0">
                <a:latin typeface="+mn-lt"/>
              </a:rPr>
              <a:t>nucleons travel on straight-line trajectories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IL" sz="1600" dirty="0">
                <a:latin typeface="+mn-lt"/>
              </a:rPr>
              <a:t>inelastic NN cross section, σ</a:t>
            </a:r>
            <a:r>
              <a:rPr lang="en-US" altLang="en-IL" sz="1600" baseline="-25000" dirty="0">
                <a:latin typeface="+mn-lt"/>
              </a:rPr>
              <a:t>NN</a:t>
            </a:r>
            <a:r>
              <a:rPr lang="en-US" altLang="en-IL" sz="1600" dirty="0">
                <a:latin typeface="+mn-lt"/>
              </a:rPr>
              <a:t>, to be independent of the number of collisions a nucleon underwent previously, i.e. same cross section is used for all successive collisions. </a:t>
            </a:r>
          </a:p>
          <a:p>
            <a:pPr eaLnBrk="1" hangingPunct="1"/>
            <a:r>
              <a:rPr lang="en-US" altLang="en-IL" sz="1600" dirty="0">
                <a:latin typeface="+mn-lt"/>
              </a:rPr>
              <a:t>(iv) Two nucleons from different nuclei collide if the relative transverse distance between their centers is less than:       d  &lt; √σ</a:t>
            </a:r>
            <a:r>
              <a:rPr lang="en-US" altLang="en-IL" sz="1600" baseline="-25000" dirty="0">
                <a:latin typeface="+mn-lt"/>
              </a:rPr>
              <a:t>NN</a:t>
            </a:r>
            <a:r>
              <a:rPr lang="en-US" altLang="en-IL" sz="1600" dirty="0">
                <a:latin typeface="+mn-lt"/>
              </a:rPr>
              <a:t>/π </a:t>
            </a:r>
          </a:p>
          <a:p>
            <a:pPr eaLnBrk="1" hangingPunct="1"/>
            <a:r>
              <a:rPr lang="en-US" altLang="en-IL" sz="1600" dirty="0">
                <a:latin typeface="+mj-lt"/>
              </a:rPr>
              <a:t>The nucleons are tagged as having interacted, and the registers keeping track of </a:t>
            </a:r>
            <a:r>
              <a:rPr lang="en-IL" sz="1600" dirty="0">
                <a:latin typeface="+mj-lt"/>
              </a:rPr>
              <a:t>N</a:t>
            </a:r>
            <a:r>
              <a:rPr lang="en-IL" sz="1600" baseline="-25000" dirty="0">
                <a:latin typeface="+mj-lt"/>
              </a:rPr>
              <a:t>part</a:t>
            </a:r>
            <a:r>
              <a:rPr lang="en-IL" sz="1600" dirty="0">
                <a:latin typeface="+mj-lt"/>
              </a:rPr>
              <a:t>, and N</a:t>
            </a:r>
            <a:r>
              <a:rPr lang="en-IL" sz="1600" baseline="-25000" dirty="0">
                <a:latin typeface="+mj-lt"/>
              </a:rPr>
              <a:t>coll </a:t>
            </a:r>
            <a:r>
              <a:rPr lang="en-US" altLang="en-IL" sz="1600" dirty="0">
                <a:latin typeface="+mj-lt"/>
              </a:rPr>
              <a:t>N are updated.</a:t>
            </a:r>
          </a:p>
          <a:p>
            <a:pPr eaLnBrk="1" hangingPunct="1"/>
            <a:endParaRPr lang="en-IL" sz="1600" dirty="0">
              <a:latin typeface="+mn-lt"/>
            </a:endParaRP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F13A38DE-6516-E728-9B68-01375F6137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999109"/>
              </p:ext>
            </p:extLst>
          </p:nvPr>
        </p:nvGraphicFramePr>
        <p:xfrm>
          <a:off x="687876" y="3776405"/>
          <a:ext cx="1800200" cy="506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36700" imgH="431800" progId="Equation.3">
                  <p:embed/>
                </p:oleObj>
              </mc:Choice>
              <mc:Fallback>
                <p:oleObj name="Equation" r:id="rId3" imgW="1536700" imgH="431800" progId="Equation.3">
                  <p:embed/>
                  <p:pic>
                    <p:nvPicPr>
                      <p:cNvPr id="8" name="Object 12">
                        <a:extLst>
                          <a:ext uri="{FF2B5EF4-FFF2-40B4-BE49-F238E27FC236}">
                            <a16:creationId xmlns:a16="http://schemas.microsoft.com/office/drawing/2014/main" id="{F13A38DE-6516-E728-9B68-01375F6137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76" y="3776405"/>
                        <a:ext cx="1800200" cy="5060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371F5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1">
            <a:extLst>
              <a:ext uri="{FF2B5EF4-FFF2-40B4-BE49-F238E27FC236}">
                <a16:creationId xmlns:a16="http://schemas.microsoft.com/office/drawing/2014/main" id="{7AEDA97C-DADD-382E-261C-8CCCB02F2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682243"/>
            <a:ext cx="278794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L" sz="1100" dirty="0">
                <a:latin typeface="+mj-lt"/>
              </a:rPr>
              <a:t>ρ</a:t>
            </a:r>
            <a:r>
              <a:rPr lang="en-US" altLang="en-IL" sz="1100" baseline="-25000" dirty="0">
                <a:latin typeface="+mj-lt"/>
              </a:rPr>
              <a:t>0</a:t>
            </a:r>
            <a:r>
              <a:rPr lang="en-US" altLang="en-IL" sz="1100" dirty="0">
                <a:latin typeface="+mj-lt"/>
              </a:rPr>
              <a:t> normal nuclear density </a:t>
            </a:r>
          </a:p>
          <a:p>
            <a:pPr eaLnBrk="1" hangingPunct="1"/>
            <a:r>
              <a:rPr lang="en-US" altLang="en-IL" sz="1100" dirty="0">
                <a:latin typeface="+mj-lt"/>
              </a:rPr>
              <a:t>R Radius of the nucleus</a:t>
            </a:r>
          </a:p>
          <a:p>
            <a:pPr eaLnBrk="1" hangingPunct="1"/>
            <a:r>
              <a:rPr lang="en-US" altLang="en-IL" sz="1100" dirty="0">
                <a:latin typeface="+mj-lt"/>
              </a:rPr>
              <a:t>a Diffuseness or skin thickness of the nucleus </a:t>
            </a: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A25BCB3E-B4A9-7382-EE25-F1E02957D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590" y="1858477"/>
            <a:ext cx="33810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L" sz="1400" dirty="0"/>
              <a:t>Impact parameter distribution: </a:t>
            </a:r>
            <a:r>
              <a:rPr lang="en-US" altLang="en-IL" sz="1400" dirty="0" err="1"/>
              <a:t>dN</a:t>
            </a:r>
            <a:r>
              <a:rPr lang="en-US" altLang="en-IL" sz="1400" dirty="0"/>
              <a:t>/</a:t>
            </a:r>
            <a:r>
              <a:rPr lang="en-US" altLang="en-IL" sz="1400" dirty="0" err="1"/>
              <a:t>db</a:t>
            </a:r>
            <a:r>
              <a:rPr lang="en-US" altLang="en-IL" sz="1400" dirty="0"/>
              <a:t> α 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B3F374-90C8-6183-1FF8-1B057EA1F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08" t="1029" r="898" b="75083"/>
          <a:stretch/>
        </p:blipFill>
        <p:spPr>
          <a:xfrm>
            <a:off x="7167072" y="-3959"/>
            <a:ext cx="1963383" cy="1308922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87127758-EB00-9AF4-A6F7-64FCBC1E1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/>
          <a:stretch/>
        </p:blipFill>
        <p:spPr bwMode="auto">
          <a:xfrm>
            <a:off x="6012159" y="2231568"/>
            <a:ext cx="3104065" cy="179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EDA11F5-CF97-7207-B07F-55D8BAA62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r="4104"/>
          <a:stretch/>
        </p:blipFill>
        <p:spPr bwMode="auto">
          <a:xfrm>
            <a:off x="6012159" y="4813762"/>
            <a:ext cx="3104065" cy="19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0E8E2-DC9A-21B6-5128-33B2889796DA}"/>
              </a:ext>
            </a:extLst>
          </p:cNvPr>
          <p:cNvSpPr txBox="1"/>
          <p:nvPr/>
        </p:nvSpPr>
        <p:spPr>
          <a:xfrm>
            <a:off x="427626" y="1130190"/>
            <a:ext cx="6227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L" sz="1600" dirty="0">
                <a:latin typeface="+mn-lt"/>
              </a:rPr>
              <a:t>Virtues of MC Glauber approach (over analytic Glauber calculations): </a:t>
            </a:r>
          </a:p>
          <a:p>
            <a:r>
              <a:rPr lang="en-IL" sz="1600" dirty="0">
                <a:latin typeface="+mn-lt"/>
              </a:rPr>
              <a:t>    simplicity and takes care of fluctuations.</a:t>
            </a:r>
          </a:p>
        </p:txBody>
      </p:sp>
    </p:spTree>
    <p:extLst>
      <p:ext uri="{BB962C8B-B14F-4D97-AF65-F5344CB8AC3E}">
        <p14:creationId xmlns:p14="http://schemas.microsoft.com/office/powerpoint/2010/main" val="786592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 MC Glauber event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7CA00-5997-5124-BAB9-2E6E7761A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60848"/>
            <a:ext cx="7772400" cy="3713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39336-E441-1C94-499F-E1E2E0BFAAE7}"/>
              </a:ext>
            </a:extLst>
          </p:cNvPr>
          <p:cNvSpPr txBox="1"/>
          <p:nvPr/>
        </p:nvSpPr>
        <p:spPr>
          <a:xfrm>
            <a:off x="2762881" y="1231852"/>
            <a:ext cx="3816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Au+Au at √</a:t>
            </a:r>
            <a:r>
              <a:rPr lang="en-US" dirty="0" err="1">
                <a:effectLst/>
                <a:latin typeface="Helvetica" pitchFamily="2" charset="0"/>
              </a:rPr>
              <a:t>s</a:t>
            </a:r>
            <a:r>
              <a:rPr lang="en-US" baseline="-25000" dirty="0" err="1">
                <a:effectLst/>
                <a:latin typeface="Helvetica" pitchFamily="2" charset="0"/>
              </a:rPr>
              <a:t>NN</a:t>
            </a:r>
            <a:r>
              <a:rPr lang="en-US" baseline="-25000" dirty="0">
                <a:effectLst/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= 200 GeV  b = 6 </a:t>
            </a:r>
            <a:r>
              <a:rPr lang="en-US" dirty="0" err="1">
                <a:effectLst/>
                <a:latin typeface="Helvetica" pitchFamily="2" charset="0"/>
              </a:rPr>
              <a:t>fm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A716F-03F6-1B00-2076-0146E297C108}"/>
              </a:ext>
            </a:extLst>
          </p:cNvPr>
          <p:cNvSpPr txBox="1"/>
          <p:nvPr/>
        </p:nvSpPr>
        <p:spPr>
          <a:xfrm>
            <a:off x="1755885" y="1813673"/>
            <a:ext cx="2013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T</a:t>
            </a:r>
            <a:r>
              <a:rPr lang="en-US" dirty="0">
                <a:effectLst/>
                <a:latin typeface="Helvetica" pitchFamily="2" charset="0"/>
              </a:rPr>
              <a:t>ransverse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D543E-B5B8-C1AD-552B-BDE369315DB7}"/>
              </a:ext>
            </a:extLst>
          </p:cNvPr>
          <p:cNvSpPr txBox="1"/>
          <p:nvPr/>
        </p:nvSpPr>
        <p:spPr>
          <a:xfrm>
            <a:off x="1432965" y="5698538"/>
            <a:ext cx="647625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effectLst/>
                <a:latin typeface="Helvetica" pitchFamily="2" charset="0"/>
              </a:rPr>
              <a:t>  The nucleons are drawn with radius</a:t>
            </a:r>
          </a:p>
          <a:p>
            <a:pPr>
              <a:spcAft>
                <a:spcPts val="1200"/>
              </a:spcAft>
            </a:pPr>
            <a:r>
              <a:rPr lang="en-US" dirty="0">
                <a:effectLst/>
                <a:latin typeface="Helvetica" pitchFamily="2" charset="0"/>
              </a:rPr>
              <a:t>  Darker circles represent participating nucleons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0F220-C7E6-E68C-DBD7-D98C643B0E3F}"/>
              </a:ext>
            </a:extLst>
          </p:cNvPr>
          <p:cNvSpPr txBox="1"/>
          <p:nvPr/>
        </p:nvSpPr>
        <p:spPr>
          <a:xfrm>
            <a:off x="5580112" y="1848359"/>
            <a:ext cx="237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A</a:t>
            </a:r>
            <a:r>
              <a:rPr lang="en-US" dirty="0">
                <a:effectLst/>
                <a:latin typeface="Helvetica" pitchFamily="2" charset="0"/>
              </a:rPr>
              <a:t>long the beam axis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545CAF-2F79-9024-4D31-100AF61D9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9" t="56828" r="76867"/>
          <a:stretch/>
        </p:blipFill>
        <p:spPr>
          <a:xfrm>
            <a:off x="5292080" y="5698538"/>
            <a:ext cx="936104" cy="4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altLang="en-IL" sz="4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&lt;N</a:t>
            </a:r>
            <a:r>
              <a:rPr lang="en-US" altLang="en-IL" sz="4000" baseline="-25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part</a:t>
            </a:r>
            <a:r>
              <a:rPr lang="en-US" altLang="en-IL" sz="4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&gt; and &lt;</a:t>
            </a:r>
            <a:r>
              <a:rPr lang="en-US" altLang="en-IL" sz="40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N</a:t>
            </a:r>
            <a:r>
              <a:rPr lang="en-US" altLang="en-IL" sz="4000" baseline="-250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coll</a:t>
            </a:r>
            <a:r>
              <a:rPr lang="en-US" altLang="en-IL" sz="4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&gt;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02B3E-6DDE-CB45-74AB-3C4D673C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619" y="1556792"/>
            <a:ext cx="37914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IL" sz="1600" dirty="0"/>
              <a:t>√</a:t>
            </a:r>
            <a:r>
              <a:rPr lang="en-US" altLang="en-IL" sz="1600" dirty="0" err="1"/>
              <a:t>s</a:t>
            </a:r>
            <a:r>
              <a:rPr lang="en-US" altLang="en-IL" sz="1600" baseline="-25000" dirty="0" err="1"/>
              <a:t>NN</a:t>
            </a:r>
            <a:r>
              <a:rPr lang="en-US" altLang="en-IL" sz="1600" dirty="0"/>
              <a:t>= 200 GeV Au+Au collision</a:t>
            </a:r>
          </a:p>
          <a:p>
            <a:pPr algn="ctr" eaLnBrk="1" hangingPunct="1"/>
            <a:r>
              <a:rPr lang="en-US" altLang="en-IL" sz="1600" dirty="0"/>
              <a:t>Inelastic NN cross section  σ</a:t>
            </a:r>
            <a:r>
              <a:rPr lang="en-US" altLang="en-IL" sz="1600" baseline="-25000" dirty="0"/>
              <a:t>NN</a:t>
            </a:r>
            <a:r>
              <a:rPr lang="en-US" altLang="en-IL" sz="1600" dirty="0"/>
              <a:t> = 42 mb</a:t>
            </a:r>
          </a:p>
          <a:p>
            <a:pPr algn="ctr" eaLnBrk="1" hangingPunct="1"/>
            <a:r>
              <a:rPr lang="en-US" altLang="en-IL" sz="1600" dirty="0"/>
              <a:t>a = 0.53 </a:t>
            </a:r>
            <a:r>
              <a:rPr lang="en-US" altLang="en-IL" sz="1600" dirty="0" err="1"/>
              <a:t>fm</a:t>
            </a:r>
            <a:r>
              <a:rPr lang="en-US" altLang="en-IL" sz="1600" dirty="0"/>
              <a:t>  </a:t>
            </a:r>
            <a:r>
              <a:rPr lang="en-US" altLang="en-IL" sz="1600" dirty="0" err="1"/>
              <a:t>R</a:t>
            </a:r>
            <a:r>
              <a:rPr lang="en-US" altLang="en-IL" sz="1600" baseline="-25000" dirty="0" err="1"/>
              <a:t>Au</a:t>
            </a:r>
            <a:r>
              <a:rPr lang="en-US" altLang="en-IL" sz="1600" dirty="0"/>
              <a:t> = 6.38 </a:t>
            </a:r>
            <a:r>
              <a:rPr lang="en-US" altLang="en-IL" sz="1600" dirty="0" err="1"/>
              <a:t>fm</a:t>
            </a:r>
            <a:endParaRPr lang="en-US" altLang="en-IL" sz="16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90687BF-48BF-3947-3C3E-088F5A890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3806825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84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2">
            <a:extLst>
              <a:ext uri="{FF2B5EF4-FFF2-40B4-BE49-F238E27FC236}">
                <a16:creationId xmlns:a16="http://schemas.microsoft.com/office/drawing/2014/main" id="{3E43726A-9ABC-E659-9EF3-64E1C67D3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L" altLang="en-IL">
              <a:ea typeface="ＭＳ Ｐゴシック" panose="020B0600070205080204" pitchFamily="34" charset="-128"/>
            </a:endParaRPr>
          </a:p>
        </p:txBody>
      </p:sp>
      <p:sp>
        <p:nvSpPr>
          <p:cNvPr id="289794" name="Rectangle 3">
            <a:extLst>
              <a:ext uri="{FF2B5EF4-FFF2-40B4-BE49-F238E27FC236}">
                <a16:creationId xmlns:a16="http://schemas.microsoft.com/office/drawing/2014/main" id="{87E69CC5-B65B-5D5F-CB54-37ADEC80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667000"/>
            <a:ext cx="8229600" cy="1371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Blip>
                <a:blip r:embed="rId3"/>
              </a:buBlip>
            </a:pPr>
            <a:r>
              <a:rPr lang="en-US" altLang="en-IL" sz="4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Nuclear Modification Factor</a:t>
            </a:r>
            <a:endParaRPr lang="en-US" altLang="en-IL" sz="60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9795" name="Slide Number Placeholder 5">
            <a:extLst>
              <a:ext uri="{FF2B5EF4-FFF2-40B4-BE49-F238E27FC236}">
                <a16:creationId xmlns:a16="http://schemas.microsoft.com/office/drawing/2014/main" id="{55E27AEC-90CE-D5CD-BE00-18F9E690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BD24A-EFE2-524F-BE47-C3CC01BFB915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79B36-A1CF-7782-E010-4EAA0D19CC0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Itzhak Tserruya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AC695-65A6-2014-A488-7A3B647C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NICA Days, Belgrade, October 2-3, 2023</a:t>
            </a:r>
          </a:p>
        </p:txBody>
      </p:sp>
    </p:spTree>
    <p:extLst>
      <p:ext uri="{BB962C8B-B14F-4D97-AF65-F5344CB8AC3E}">
        <p14:creationId xmlns:p14="http://schemas.microsoft.com/office/powerpoint/2010/main" val="854378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85505D01-9C73-C4A7-335E-2E6458FF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E37F8A-7600-8E4B-BC10-4CBE1C08A2D9}" type="slidenum">
              <a:rPr lang="he-IL" altLang="en-IL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en-IL" sz="1200">
              <a:solidFill>
                <a:srgbClr val="898989"/>
              </a:solidFill>
            </a:endParaRPr>
          </a:p>
        </p:txBody>
      </p:sp>
      <p:sp>
        <p:nvSpPr>
          <p:cNvPr id="181251" name="Text Box 3">
            <a:extLst>
              <a:ext uri="{FF2B5EF4-FFF2-40B4-BE49-F238E27FC236}">
                <a16:creationId xmlns:a16="http://schemas.microsoft.com/office/drawing/2014/main" id="{AD3A32D9-587C-3E13-8DA1-B9869771F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37" y="2041117"/>
            <a:ext cx="8551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IL" dirty="0"/>
              <a:t>  Zero effect hypothesis for hard processes: scale pp to AA with </a:t>
            </a:r>
            <a:r>
              <a:rPr lang="en-US" altLang="en-IL" dirty="0" err="1"/>
              <a:t>N</a:t>
            </a:r>
            <a:r>
              <a:rPr lang="en-US" altLang="en-IL" baseline="-25000" dirty="0" err="1"/>
              <a:t>coll</a:t>
            </a:r>
            <a:r>
              <a:rPr lang="en-US" altLang="en-IL" dirty="0"/>
              <a:t>:</a:t>
            </a:r>
          </a:p>
          <a:p>
            <a:pPr eaLnBrk="1" hangingPunct="1">
              <a:buFontTx/>
              <a:buChar char="•"/>
            </a:pPr>
            <a:endParaRPr lang="en-US" altLang="en-IL" dirty="0"/>
          </a:p>
          <a:p>
            <a:pPr eaLnBrk="1" hangingPunct="1"/>
            <a:r>
              <a:rPr lang="en-US" altLang="en-IL" i="1" dirty="0"/>
              <a:t>       </a:t>
            </a:r>
            <a:r>
              <a:rPr lang="en-US" altLang="en-IL" i="1" dirty="0">
                <a:sym typeface="Symbol" pitchFamily="2" charset="2"/>
              </a:rPr>
              <a:t>d</a:t>
            </a:r>
            <a:r>
              <a:rPr lang="en-US" altLang="en-IL" i="1" baseline="30000" dirty="0">
                <a:sym typeface="Symbol" pitchFamily="2" charset="2"/>
              </a:rPr>
              <a:t>2</a:t>
            </a:r>
            <a:r>
              <a:rPr lang="en-US" altLang="en-IL" i="1" dirty="0">
                <a:sym typeface="Symbol" pitchFamily="2" charset="2"/>
              </a:rPr>
              <a:t>N</a:t>
            </a:r>
            <a:r>
              <a:rPr lang="en-US" altLang="en-IL" i="1" baseline="-25000" dirty="0">
                <a:sym typeface="Symbol" pitchFamily="2" charset="2"/>
              </a:rPr>
              <a:t>AA</a:t>
            </a:r>
            <a:r>
              <a:rPr lang="en-US" altLang="en-IL" i="1" dirty="0">
                <a:sym typeface="Symbol" pitchFamily="2" charset="2"/>
              </a:rPr>
              <a:t>/</a:t>
            </a:r>
            <a:r>
              <a:rPr lang="en-US" altLang="en-IL" i="1" dirty="0" err="1">
                <a:sym typeface="Symbol" pitchFamily="2" charset="2"/>
              </a:rPr>
              <a:t>dp</a:t>
            </a:r>
            <a:r>
              <a:rPr lang="en-US" altLang="en-IL" i="1" baseline="-25000" dirty="0" err="1">
                <a:sym typeface="Symbol" pitchFamily="2" charset="2"/>
              </a:rPr>
              <a:t>T</a:t>
            </a:r>
            <a:r>
              <a:rPr lang="en-US" altLang="en-IL" i="1" dirty="0" err="1">
                <a:sym typeface="Symbol" pitchFamily="2" charset="2"/>
              </a:rPr>
              <a:t>d</a:t>
            </a:r>
            <a:r>
              <a:rPr lang="en-US" altLang="en-IL" i="1" dirty="0">
                <a:sym typeface="Symbol" pitchFamily="2" charset="2"/>
              </a:rPr>
              <a:t> (b)  =  </a:t>
            </a:r>
            <a:r>
              <a:rPr lang="en-US" altLang="en-IL" i="1" dirty="0" err="1">
                <a:sym typeface="Symbol" pitchFamily="2" charset="2"/>
              </a:rPr>
              <a:t>N</a:t>
            </a:r>
            <a:r>
              <a:rPr lang="en-US" altLang="en-IL" i="1" baseline="-25000" dirty="0" err="1">
                <a:sym typeface="Symbol" pitchFamily="2" charset="2"/>
              </a:rPr>
              <a:t>coll</a:t>
            </a:r>
            <a:r>
              <a:rPr lang="en-US" altLang="en-IL" i="1" dirty="0">
                <a:sym typeface="Symbol" pitchFamily="2" charset="2"/>
              </a:rPr>
              <a:t>(b)</a:t>
            </a:r>
            <a:r>
              <a:rPr lang="en-US" altLang="en-IL" i="1" baseline="-25000" dirty="0">
                <a:sym typeface="Symbol" pitchFamily="2" charset="2"/>
              </a:rPr>
              <a:t> </a:t>
            </a:r>
            <a:r>
              <a:rPr lang="en-US" altLang="en-IL" i="1" dirty="0">
                <a:sym typeface="Symbol" pitchFamily="2" charset="2"/>
              </a:rPr>
              <a:t>d</a:t>
            </a:r>
            <a:r>
              <a:rPr lang="en-US" altLang="en-IL" i="1" baseline="30000" dirty="0">
                <a:sym typeface="Symbol" pitchFamily="2" charset="2"/>
              </a:rPr>
              <a:t>2</a:t>
            </a:r>
            <a:r>
              <a:rPr lang="en-US" altLang="en-IL" i="1" dirty="0">
                <a:sym typeface="Symbol" pitchFamily="2" charset="2"/>
              </a:rPr>
              <a:t>N</a:t>
            </a:r>
            <a:r>
              <a:rPr lang="en-US" altLang="en-IL" i="1" baseline="-25000" dirty="0">
                <a:sym typeface="Symbol" pitchFamily="2" charset="2"/>
              </a:rPr>
              <a:t>pp </a:t>
            </a:r>
            <a:r>
              <a:rPr lang="en-US" altLang="en-IL" i="1" dirty="0">
                <a:sym typeface="Symbol" pitchFamily="2" charset="2"/>
              </a:rPr>
              <a:t>/</a:t>
            </a:r>
            <a:r>
              <a:rPr lang="en-US" altLang="en-IL" i="1" dirty="0" err="1">
                <a:sym typeface="Symbol" pitchFamily="2" charset="2"/>
              </a:rPr>
              <a:t>dp</a:t>
            </a:r>
            <a:r>
              <a:rPr lang="en-US" altLang="en-IL" i="1" baseline="-25000" dirty="0" err="1">
                <a:sym typeface="Symbol" pitchFamily="2" charset="2"/>
              </a:rPr>
              <a:t>T</a:t>
            </a:r>
            <a:r>
              <a:rPr lang="en-US" altLang="en-IL" i="1" dirty="0" err="1">
                <a:sym typeface="Symbol" pitchFamily="2" charset="2"/>
              </a:rPr>
              <a:t>d</a:t>
            </a:r>
            <a:r>
              <a:rPr lang="en-US" altLang="en-IL" i="1" dirty="0">
                <a:sym typeface="Symbol" pitchFamily="2" charset="2"/>
              </a:rPr>
              <a:t> = T</a:t>
            </a:r>
            <a:r>
              <a:rPr lang="en-US" altLang="en-IL" i="1" baseline="-25000" dirty="0">
                <a:sym typeface="Symbol" pitchFamily="2" charset="2"/>
              </a:rPr>
              <a:t>AA</a:t>
            </a:r>
            <a:r>
              <a:rPr lang="en-US" altLang="en-IL" i="1" dirty="0">
                <a:sym typeface="Symbol" pitchFamily="2" charset="2"/>
              </a:rPr>
              <a:t>(b) </a:t>
            </a:r>
            <a:r>
              <a:rPr lang="en-US" altLang="en-IL" i="1" baseline="-25000" dirty="0">
                <a:sym typeface="Symbol" pitchFamily="2" charset="2"/>
              </a:rPr>
              <a:t>pp</a:t>
            </a:r>
            <a:r>
              <a:rPr lang="en-US" altLang="en-IL" i="1" dirty="0">
                <a:sym typeface="Symbol" pitchFamily="2" charset="2"/>
              </a:rPr>
              <a:t> d</a:t>
            </a:r>
            <a:r>
              <a:rPr lang="en-US" altLang="en-IL" i="1" baseline="30000" dirty="0">
                <a:sym typeface="Symbol" pitchFamily="2" charset="2"/>
              </a:rPr>
              <a:t>2</a:t>
            </a:r>
            <a:r>
              <a:rPr lang="en-US" altLang="en-IL" i="1" dirty="0">
                <a:sym typeface="Symbol" pitchFamily="2" charset="2"/>
              </a:rPr>
              <a:t>N</a:t>
            </a:r>
            <a:r>
              <a:rPr lang="en-US" altLang="en-IL" i="1" baseline="-25000" dirty="0">
                <a:sym typeface="Symbol" pitchFamily="2" charset="2"/>
              </a:rPr>
              <a:t>pp </a:t>
            </a:r>
            <a:r>
              <a:rPr lang="en-US" altLang="en-IL" i="1" dirty="0">
                <a:sym typeface="Symbol" pitchFamily="2" charset="2"/>
              </a:rPr>
              <a:t>/</a:t>
            </a:r>
            <a:r>
              <a:rPr lang="en-US" altLang="en-IL" i="1" dirty="0" err="1">
                <a:sym typeface="Symbol" pitchFamily="2" charset="2"/>
              </a:rPr>
              <a:t>dp</a:t>
            </a:r>
            <a:r>
              <a:rPr lang="en-US" altLang="en-IL" i="1" baseline="-25000" dirty="0" err="1">
                <a:sym typeface="Symbol" pitchFamily="2" charset="2"/>
              </a:rPr>
              <a:t>T</a:t>
            </a:r>
            <a:r>
              <a:rPr lang="en-US" altLang="en-IL" i="1" dirty="0" err="1">
                <a:sym typeface="Symbol" pitchFamily="2" charset="2"/>
              </a:rPr>
              <a:t>d</a:t>
            </a:r>
            <a:r>
              <a:rPr lang="en-US" altLang="en-IL" i="1" dirty="0">
                <a:sym typeface="Symbol" pitchFamily="2" charset="2"/>
              </a:rPr>
              <a:t> </a:t>
            </a:r>
          </a:p>
        </p:txBody>
      </p:sp>
      <p:sp>
        <p:nvSpPr>
          <p:cNvPr id="678916" name="Text Box 4">
            <a:extLst>
              <a:ext uri="{FF2B5EF4-FFF2-40B4-BE49-F238E27FC236}">
                <a16:creationId xmlns:a16="http://schemas.microsoft.com/office/drawing/2014/main" id="{53D4159F-EC22-F907-60EE-B153E87CB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318135"/>
            <a:ext cx="355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L" sz="2400" dirty="0"/>
              <a:t>?</a:t>
            </a:r>
            <a:endParaRPr lang="he-IL" altLang="en-IL" sz="2400" dirty="0"/>
          </a:p>
        </p:txBody>
      </p:sp>
      <p:sp>
        <p:nvSpPr>
          <p:cNvPr id="678920" name="Rectangle 8">
            <a:extLst>
              <a:ext uri="{FF2B5EF4-FFF2-40B4-BE49-F238E27FC236}">
                <a16:creationId xmlns:a16="http://schemas.microsoft.com/office/drawing/2014/main" id="{AAE67CEF-38E6-B5CF-EB98-A68A4C03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80" y="4959286"/>
            <a:ext cx="6962775" cy="40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US" altLang="en-IL" dirty="0">
                <a:sym typeface="Symbol" pitchFamily="2" charset="2"/>
              </a:rPr>
              <a:t>  Quantify </a:t>
            </a:r>
            <a:r>
              <a:rPr lang="en-US" altLang="en-US" dirty="0">
                <a:sym typeface="Symbol" pitchFamily="2" charset="2"/>
              </a:rPr>
              <a:t>“</a:t>
            </a:r>
            <a:r>
              <a:rPr lang="en-US" altLang="en-IL" dirty="0">
                <a:sym typeface="Symbol" pitchFamily="2" charset="2"/>
              </a:rPr>
              <a:t>effect</a:t>
            </a:r>
            <a:r>
              <a:rPr lang="en-US" altLang="en-US" dirty="0">
                <a:sym typeface="Symbol" pitchFamily="2" charset="2"/>
              </a:rPr>
              <a:t>”</a:t>
            </a:r>
            <a:r>
              <a:rPr lang="en-US" altLang="en-IL" dirty="0">
                <a:sym typeface="Symbol" pitchFamily="2" charset="2"/>
              </a:rPr>
              <a:t> with nuclear modification factor:</a:t>
            </a:r>
          </a:p>
        </p:txBody>
      </p:sp>
      <p:sp>
        <p:nvSpPr>
          <p:cNvPr id="4" name="AutoShape 18">
            <a:extLst>
              <a:ext uri="{FF2B5EF4-FFF2-40B4-BE49-F238E27FC236}">
                <a16:creationId xmlns:a16="http://schemas.microsoft.com/office/drawing/2014/main" id="{844CF115-44D3-0393-4D36-0F7F0725D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7430"/>
            <a:ext cx="8229600" cy="681038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altLang="en-IL" sz="4000" u="sng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Nuclear modification factor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CF015-A1EC-F6F5-DED8-35A332E7F027}"/>
              </a:ext>
            </a:extLst>
          </p:cNvPr>
          <p:cNvSpPr txBox="1"/>
          <p:nvPr/>
        </p:nvSpPr>
        <p:spPr>
          <a:xfrm>
            <a:off x="114091" y="1144613"/>
            <a:ext cx="8183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L" sz="2000" dirty="0"/>
              <a:t>Rare processes should scale with N</a:t>
            </a:r>
            <a:r>
              <a:rPr lang="en-IL" sz="2000" baseline="-25000" dirty="0"/>
              <a:t>coll</a:t>
            </a:r>
            <a:r>
              <a:rPr lang="en-IL" sz="2000" dirty="0"/>
              <a:t> </a:t>
            </a:r>
          </a:p>
          <a:p>
            <a:pPr>
              <a:buClr>
                <a:schemeClr val="tx1"/>
              </a:buClr>
            </a:pPr>
            <a:r>
              <a:rPr lang="en-IL" sz="2000" dirty="0"/>
              <a:t>    (small σ </a:t>
            </a:r>
            <a:r>
              <a:rPr lang="en-IL" sz="2000" dirty="0">
                <a:sym typeface="Wingdings" pitchFamily="2" charset="2"/>
              </a:rPr>
              <a:t> no shadowing  N</a:t>
            </a:r>
            <a:r>
              <a:rPr lang="en-IL" sz="2000" baseline="-25000" dirty="0">
                <a:sym typeface="Wingdings" pitchFamily="2" charset="2"/>
              </a:rPr>
              <a:t>coll</a:t>
            </a:r>
            <a:r>
              <a:rPr lang="en-IL" sz="2000" dirty="0">
                <a:sym typeface="Wingdings" pitchFamily="2" charset="2"/>
              </a:rPr>
              <a:t> is relevant quantity)</a:t>
            </a:r>
            <a:endParaRPr lang="en-IL" sz="2000" baseline="-25000" dirty="0"/>
          </a:p>
        </p:txBody>
      </p:sp>
      <p:graphicFrame>
        <p:nvGraphicFramePr>
          <p:cNvPr id="181253" name="Object 7">
            <a:extLst>
              <a:ext uri="{FF2B5EF4-FFF2-40B4-BE49-F238E27FC236}">
                <a16:creationId xmlns:a16="http://schemas.microsoft.com/office/drawing/2014/main" id="{BC560728-18F4-376C-D217-52D6E5D6C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125803"/>
              </p:ext>
            </p:extLst>
          </p:nvPr>
        </p:nvGraphicFramePr>
        <p:xfrm>
          <a:off x="1403648" y="5447129"/>
          <a:ext cx="53086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75400" imgH="876300" progId="Equation.3">
                  <p:embed/>
                </p:oleObj>
              </mc:Choice>
              <mc:Fallback>
                <p:oleObj name="Equation" r:id="rId3" imgW="6375400" imgH="876300" progId="Equation.3">
                  <p:embed/>
                  <p:pic>
                    <p:nvPicPr>
                      <p:cNvPr id="181253" name="Object 7">
                        <a:extLst>
                          <a:ext uri="{FF2B5EF4-FFF2-40B4-BE49-F238E27FC236}">
                            <a16:creationId xmlns:a16="http://schemas.microsoft.com/office/drawing/2014/main" id="{BC560728-18F4-376C-D217-52D6E5D6C8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5447129"/>
                        <a:ext cx="53086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A2921F77-54E7-88AE-CC88-B12F2182A0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5626" r="7761" b="4064"/>
          <a:stretch/>
        </p:blipFill>
        <p:spPr bwMode="auto">
          <a:xfrm>
            <a:off x="5868144" y="3248755"/>
            <a:ext cx="2952328" cy="17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Untitled1.png">
            <a:extLst>
              <a:ext uri="{FF2B5EF4-FFF2-40B4-BE49-F238E27FC236}">
                <a16:creationId xmlns:a16="http://schemas.microsoft.com/office/drawing/2014/main" id="{D412DC52-9C1E-31E5-918D-8C486729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01" y="3679034"/>
            <a:ext cx="32004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C6228C-3D77-EB9E-9C70-0774CB2C592D}"/>
                  </a:ext>
                </a:extLst>
              </p:cNvPr>
              <p:cNvSpPr txBox="1"/>
              <p:nvPr/>
            </p:nvSpPr>
            <p:spPr>
              <a:xfrm>
                <a:off x="2425601" y="4213630"/>
                <a:ext cx="18688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IL" i="1" baseline="-25000" dirty="0"/>
                  <a:t>coll</a:t>
                </a:r>
                <a:r>
                  <a:rPr lang="en-IL" i="1" dirty="0"/>
                  <a:t>(b) = T</a:t>
                </a:r>
                <a:r>
                  <a:rPr lang="en-IL" i="1" baseline="-25000" dirty="0"/>
                  <a:t>AA</a:t>
                </a:r>
                <a:r>
                  <a:rPr lang="en-IL" i="1" dirty="0"/>
                  <a:t>(b)σ</a:t>
                </a:r>
                <a:r>
                  <a:rPr lang="en-IL" i="1" baseline="-25000" dirty="0"/>
                  <a:t>pp</a:t>
                </a:r>
                <a:endParaRPr lang="en-IL" i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C6228C-3D77-EB9E-9C70-0774CB2C5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601" y="4213630"/>
                <a:ext cx="1868845" cy="276999"/>
              </a:xfrm>
              <a:prstGeom prst="rect">
                <a:avLst/>
              </a:prstGeom>
              <a:blipFill>
                <a:blip r:embed="rId7"/>
                <a:stretch>
                  <a:fillRect l="-4762" t="-26087" r="-4762" b="-4782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1FD3EA0-2DAC-FF8A-1B35-D26C7283849F}"/>
              </a:ext>
            </a:extLst>
          </p:cNvPr>
          <p:cNvSpPr txBox="1"/>
          <p:nvPr/>
        </p:nvSpPr>
        <p:spPr>
          <a:xfrm>
            <a:off x="2412802" y="3259825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Nuclear overlap function: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800861-829A-6744-15F3-A125911EC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6F7B86-A4C1-7F25-03EC-3ECC6948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975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85505D01-9C73-C4A7-335E-2E6458FF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E37F8A-7600-8E4B-BC10-4CBE1C08A2D9}" type="slidenum">
              <a:rPr lang="he-IL" altLang="en-IL" sz="1200">
                <a:solidFill>
                  <a:srgbClr val="898989"/>
                </a:solidFill>
              </a:rPr>
              <a:pPr eaLnBrk="1" hangingPunct="1"/>
              <a:t>37</a:t>
            </a:fld>
            <a:endParaRPr lang="en-US" altLang="en-IL" sz="1200">
              <a:solidFill>
                <a:srgbClr val="898989"/>
              </a:solidFill>
            </a:endParaRPr>
          </a:p>
        </p:txBody>
      </p:sp>
      <p:sp>
        <p:nvSpPr>
          <p:cNvPr id="678924" name="Rectangle 12">
            <a:extLst>
              <a:ext uri="{FF2B5EF4-FFF2-40B4-BE49-F238E27FC236}">
                <a16:creationId xmlns:a16="http://schemas.microsoft.com/office/drawing/2014/main" id="{9291FD5C-D0F8-5897-1185-86D4BDEEA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078" y="5226784"/>
            <a:ext cx="62547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IL" dirty="0"/>
              <a:t>  If no </a:t>
            </a:r>
            <a:r>
              <a:rPr lang="ja-JP" altLang="en-US"/>
              <a:t>“</a:t>
            </a:r>
            <a:r>
              <a:rPr lang="en-US" altLang="ja-JP" dirty="0"/>
              <a:t>effect</a:t>
            </a:r>
            <a:r>
              <a:rPr lang="ja-JP" altLang="en-US"/>
              <a:t>”</a:t>
            </a:r>
            <a:r>
              <a:rPr lang="en-US" altLang="ja-JP" dirty="0"/>
              <a:t>:</a:t>
            </a:r>
          </a:p>
          <a:p>
            <a:pPr eaLnBrk="1" hangingPunct="1"/>
            <a:r>
              <a:rPr lang="en-US" altLang="en-IL" dirty="0"/>
              <a:t>  R</a:t>
            </a:r>
            <a:r>
              <a:rPr lang="en-US" altLang="en-IL" baseline="-20000" dirty="0"/>
              <a:t>AA</a:t>
            </a:r>
            <a:r>
              <a:rPr lang="en-US" altLang="en-IL" dirty="0"/>
              <a:t> &lt; 1 at low p</a:t>
            </a:r>
            <a:r>
              <a:rPr lang="en-US" altLang="en-IL" baseline="-25000" dirty="0"/>
              <a:t>T</a:t>
            </a:r>
            <a:r>
              <a:rPr lang="en-US" altLang="en-IL" dirty="0"/>
              <a:t> in regime of soft physics</a:t>
            </a:r>
          </a:p>
          <a:p>
            <a:pPr eaLnBrk="1" hangingPunct="1"/>
            <a:r>
              <a:rPr lang="en-US" altLang="en-IL" dirty="0"/>
              <a:t>  R</a:t>
            </a:r>
            <a:r>
              <a:rPr lang="en-US" altLang="en-IL" baseline="-20000" dirty="0"/>
              <a:t>AA</a:t>
            </a:r>
            <a:r>
              <a:rPr lang="en-US" altLang="en-IL" dirty="0"/>
              <a:t> = 1 at high-</a:t>
            </a:r>
            <a:r>
              <a:rPr lang="en-US" altLang="en-IL" dirty="0" err="1"/>
              <a:t>p</a:t>
            </a:r>
            <a:r>
              <a:rPr lang="en-US" altLang="en-IL" baseline="-25000" dirty="0" err="1"/>
              <a:t>T</a:t>
            </a:r>
            <a:r>
              <a:rPr lang="en-US" altLang="en-IL" dirty="0"/>
              <a:t> where hard scattering dominates</a:t>
            </a:r>
          </a:p>
          <a:p>
            <a:pPr eaLnBrk="1" hangingPunct="1">
              <a:buFontTx/>
              <a:buChar char="•"/>
            </a:pPr>
            <a:r>
              <a:rPr lang="en-US" altLang="en-IL" dirty="0"/>
              <a:t> “Effect”  If  R</a:t>
            </a:r>
            <a:r>
              <a:rPr lang="en-US" altLang="en-IL" baseline="-20000" dirty="0"/>
              <a:t>AA</a:t>
            </a:r>
            <a:r>
              <a:rPr lang="en-US" altLang="en-IL" dirty="0"/>
              <a:t> &lt; 1 at high-</a:t>
            </a:r>
            <a:r>
              <a:rPr lang="en-US" altLang="en-IL" dirty="0" err="1"/>
              <a:t>p</a:t>
            </a:r>
            <a:r>
              <a:rPr lang="en-US" altLang="en-IL" baseline="-25000" dirty="0" err="1"/>
              <a:t>T</a:t>
            </a:r>
            <a:endParaRPr lang="en-US" altLang="en-IL" baseline="-25000" dirty="0"/>
          </a:p>
        </p:txBody>
      </p:sp>
      <p:pic>
        <p:nvPicPr>
          <p:cNvPr id="181256" name="Picture 2">
            <a:extLst>
              <a:ext uri="{FF2B5EF4-FFF2-40B4-BE49-F238E27FC236}">
                <a16:creationId xmlns:a16="http://schemas.microsoft.com/office/drawing/2014/main" id="{AD5DA5A1-F48A-7355-699B-F3C2EE13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36" y="2182644"/>
            <a:ext cx="446563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8">
            <a:extLst>
              <a:ext uri="{FF2B5EF4-FFF2-40B4-BE49-F238E27FC236}">
                <a16:creationId xmlns:a16="http://schemas.microsoft.com/office/drawing/2014/main" id="{844CF115-44D3-0393-4D36-0F7F0725D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7430"/>
            <a:ext cx="8229600" cy="681038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en-US" altLang="en-IL" sz="4000" u="sng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Expectations</a:t>
            </a:r>
          </a:p>
        </p:txBody>
      </p:sp>
      <p:graphicFrame>
        <p:nvGraphicFramePr>
          <p:cNvPr id="181253" name="Object 7">
            <a:extLst>
              <a:ext uri="{FF2B5EF4-FFF2-40B4-BE49-F238E27FC236}">
                <a16:creationId xmlns:a16="http://schemas.microsoft.com/office/drawing/2014/main" id="{BC560728-18F4-376C-D217-52D6E5D6C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315083"/>
              </p:ext>
            </p:extLst>
          </p:nvPr>
        </p:nvGraphicFramePr>
        <p:xfrm>
          <a:off x="1917700" y="980728"/>
          <a:ext cx="53086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75400" imgH="876300" progId="Equation.3">
                  <p:embed/>
                </p:oleObj>
              </mc:Choice>
              <mc:Fallback>
                <p:oleObj name="Equation" r:id="rId4" imgW="6375400" imgH="876300" progId="Equation.3">
                  <p:embed/>
                  <p:pic>
                    <p:nvPicPr>
                      <p:cNvPr id="181253" name="Object 7">
                        <a:extLst>
                          <a:ext uri="{FF2B5EF4-FFF2-40B4-BE49-F238E27FC236}">
                            <a16:creationId xmlns:a16="http://schemas.microsoft.com/office/drawing/2014/main" id="{BC560728-18F4-376C-D217-52D6E5D6C8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980728"/>
                        <a:ext cx="53086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D438ACEF-E972-F57E-2060-A46EFFFA6C83}"/>
              </a:ext>
            </a:extLst>
          </p:cNvPr>
          <p:cNvGrpSpPr/>
          <p:nvPr/>
        </p:nvGrpSpPr>
        <p:grpSpPr>
          <a:xfrm>
            <a:off x="773569" y="1973072"/>
            <a:ext cx="6613718" cy="3228673"/>
            <a:chOff x="-17463" y="2781300"/>
            <a:chExt cx="7685088" cy="4033838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258F4887-7440-3366-38B2-8545BE4C0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22449" t="27203" r="29616" b="2127"/>
            <a:stretch>
              <a:fillRect/>
            </a:stretch>
          </p:blipFill>
          <p:spPr bwMode="auto">
            <a:xfrm>
              <a:off x="-17463" y="2781300"/>
              <a:ext cx="4186238" cy="4033838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 type="none" w="med" len="lg"/>
            </a:ln>
            <a:effectLst/>
          </p:spPr>
        </p:pic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6938A0A3-2B6F-2C53-DB77-DDBEB1EA59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28378">
              <a:off x="425450" y="2867025"/>
              <a:ext cx="768350" cy="1298575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50800" algn="ctr">
              <a:solidFill>
                <a:srgbClr val="FF0000"/>
              </a:solidFill>
              <a:round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320003E-96EB-8981-35E5-5C8CF465893C}"/>
                </a:ext>
              </a:extLst>
            </p:cNvPr>
            <p:cNvSpPr>
              <a:spLocks/>
            </p:cNvSpPr>
            <p:nvPr/>
          </p:nvSpPr>
          <p:spPr bwMode="auto">
            <a:xfrm rot="12521169">
              <a:off x="1144588" y="3890963"/>
              <a:ext cx="4033837" cy="733425"/>
            </a:xfrm>
            <a:custGeom>
              <a:avLst/>
              <a:gdLst/>
              <a:ahLst/>
              <a:cxnLst>
                <a:cxn ang="0">
                  <a:pos x="680" y="0"/>
                </a:cxn>
                <a:cxn ang="0">
                  <a:pos x="363" y="181"/>
                </a:cxn>
                <a:cxn ang="0">
                  <a:pos x="544" y="181"/>
                </a:cxn>
                <a:cxn ang="0">
                  <a:pos x="0" y="453"/>
                </a:cxn>
              </a:cxnLst>
              <a:rect l="0" t="0" r="r" b="b"/>
              <a:pathLst>
                <a:path w="680" h="453">
                  <a:moveTo>
                    <a:pt x="680" y="0"/>
                  </a:moveTo>
                  <a:cubicBezTo>
                    <a:pt x="533" y="75"/>
                    <a:pt x="386" y="151"/>
                    <a:pt x="363" y="181"/>
                  </a:cubicBezTo>
                  <a:cubicBezTo>
                    <a:pt x="340" y="211"/>
                    <a:pt x="604" y="136"/>
                    <a:pt x="544" y="181"/>
                  </a:cubicBezTo>
                  <a:cubicBezTo>
                    <a:pt x="484" y="226"/>
                    <a:pt x="242" y="339"/>
                    <a:pt x="0" y="453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C4785209-D573-1AC0-22D2-32586FF6D6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3887">
              <a:off x="1258888" y="5122863"/>
              <a:ext cx="2881312" cy="792162"/>
            </a:xfrm>
            <a:prstGeom prst="ellipse">
              <a:avLst/>
            </a:prstGeom>
            <a:solidFill>
              <a:schemeClr val="hlink">
                <a:alpha val="25999"/>
              </a:schemeClr>
            </a:solidFill>
            <a:ln w="50800" algn="ctr">
              <a:solidFill>
                <a:srgbClr val="0000FF"/>
              </a:solidFill>
              <a:round/>
              <a:headEnd/>
              <a:tailEnd type="none" w="med" len="lg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8170FA5D-C2BF-4BD4-02F2-7D1E166D9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5" y="4006850"/>
              <a:ext cx="3816350" cy="2735263"/>
            </a:xfrm>
            <a:custGeom>
              <a:avLst/>
              <a:gdLst/>
              <a:ahLst/>
              <a:cxnLst>
                <a:cxn ang="0">
                  <a:pos x="0" y="1315"/>
                </a:cxn>
                <a:cxn ang="0">
                  <a:pos x="681" y="1633"/>
                </a:cxn>
                <a:cxn ang="0">
                  <a:pos x="1316" y="1451"/>
                </a:cxn>
                <a:cxn ang="0">
                  <a:pos x="2404" y="0"/>
                </a:cxn>
              </a:cxnLst>
              <a:rect l="0" t="0" r="r" b="b"/>
              <a:pathLst>
                <a:path w="2404" h="1723">
                  <a:moveTo>
                    <a:pt x="0" y="1315"/>
                  </a:moveTo>
                  <a:cubicBezTo>
                    <a:pt x="231" y="1462"/>
                    <a:pt x="462" y="1610"/>
                    <a:pt x="681" y="1633"/>
                  </a:cubicBezTo>
                  <a:cubicBezTo>
                    <a:pt x="900" y="1656"/>
                    <a:pt x="1029" y="1723"/>
                    <a:pt x="1316" y="1451"/>
                  </a:cubicBezTo>
                  <a:cubicBezTo>
                    <a:pt x="1603" y="1179"/>
                    <a:pt x="2003" y="589"/>
                    <a:pt x="2404" y="0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BB45D6-80F7-E7A2-F7B6-5391FA23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5D10E-B96D-0023-5517-6AA131CCF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703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4707" y="173885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 Glauber test at RHIC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5CEF2-9029-3D5E-F812-2AE888EE8B10}"/>
              </a:ext>
            </a:extLst>
          </p:cNvPr>
          <p:cNvSpPr txBox="1"/>
          <p:nvPr/>
        </p:nvSpPr>
        <p:spPr>
          <a:xfrm>
            <a:off x="2892837" y="1085461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Direct photon yield scales with N</a:t>
            </a:r>
            <a:r>
              <a:rPr lang="en-IL" baseline="-25000" dirty="0"/>
              <a:t>coll</a:t>
            </a:r>
            <a:endParaRPr lang="en-IL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2B49420-58E2-954A-B70B-6F69B566B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6" r="1131" b="1779"/>
          <a:stretch>
            <a:fillRect/>
          </a:stretch>
        </p:blipFill>
        <p:spPr bwMode="auto">
          <a:xfrm>
            <a:off x="3730790" y="2430634"/>
            <a:ext cx="5380508" cy="345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5">
            <a:extLst>
              <a:ext uri="{FF2B5EF4-FFF2-40B4-BE49-F238E27FC236}">
                <a16:creationId xmlns:a16="http://schemas.microsoft.com/office/drawing/2014/main" id="{32527960-44BB-04B7-82D4-77B61204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708" y="2114322"/>
            <a:ext cx="1936983" cy="39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– PHENIX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381AB-E3B0-6EF2-4D26-1BC071781C52}"/>
              </a:ext>
            </a:extLst>
          </p:cNvPr>
          <p:cNvSpPr txBox="1"/>
          <p:nvPr/>
        </p:nvSpPr>
        <p:spPr>
          <a:xfrm>
            <a:off x="4255274" y="5008031"/>
            <a:ext cx="1889072" cy="338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PRL109, 152302 (2012)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74EF83-1E76-FA56-70C3-85CD6559CCDE}"/>
              </a:ext>
            </a:extLst>
          </p:cNvPr>
          <p:cNvGrpSpPr/>
          <p:nvPr/>
        </p:nvGrpSpPr>
        <p:grpSpPr>
          <a:xfrm>
            <a:off x="103674" y="1770225"/>
            <a:ext cx="3627116" cy="4432784"/>
            <a:chOff x="322584" y="1885466"/>
            <a:chExt cx="3627116" cy="4432784"/>
          </a:xfrm>
        </p:grpSpPr>
        <p:pic>
          <p:nvPicPr>
            <p:cNvPr id="12" name="Picture 3" descr="Y:\my_talks\09TopicalLectures\gamma_spec_pp_auau.png">
              <a:extLst>
                <a:ext uri="{FF2B5EF4-FFF2-40B4-BE49-F238E27FC236}">
                  <a16:creationId xmlns:a16="http://schemas.microsoft.com/office/drawing/2014/main" id="{177668E7-2296-90DB-789B-90D4E44B5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6667"/>
            <a:stretch>
              <a:fillRect/>
            </a:stretch>
          </p:blipFill>
          <p:spPr bwMode="auto">
            <a:xfrm>
              <a:off x="711200" y="1885466"/>
              <a:ext cx="3238500" cy="4432784"/>
            </a:xfrm>
            <a:prstGeom prst="rect">
              <a:avLst/>
            </a:prstGeom>
            <a:noFill/>
          </p:spPr>
        </p:pic>
        <p:pic>
          <p:nvPicPr>
            <p:cNvPr id="13" name="Picture 12" descr="latex-image-1.pdf">
              <a:extLst>
                <a:ext uri="{FF2B5EF4-FFF2-40B4-BE49-F238E27FC236}">
                  <a16:creationId xmlns:a16="http://schemas.microsoft.com/office/drawing/2014/main" id="{C84335C9-6DE5-EA65-5B03-46ED1BE6DFBC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 rot="16200000">
              <a:off x="-234086" y="2537339"/>
              <a:ext cx="1738173" cy="624834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91F6D355-BB30-F7EC-8B48-74013A936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002680"/>
            <a:ext cx="1833329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PHENIX, PRL 94, 232301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34F01A-7FB9-4CF3-7D4C-6939D174AC7E}"/>
              </a:ext>
            </a:extLst>
          </p:cNvPr>
          <p:cNvGrpSpPr/>
          <p:nvPr/>
        </p:nvGrpSpPr>
        <p:grpSpPr>
          <a:xfrm>
            <a:off x="5253439" y="1522252"/>
            <a:ext cx="4536504" cy="592070"/>
            <a:chOff x="3730790" y="1356452"/>
            <a:chExt cx="5256584" cy="790575"/>
          </a:xfrm>
        </p:grpSpPr>
        <p:graphicFrame>
          <p:nvGraphicFramePr>
            <p:cNvPr id="15" name="Object 7">
              <a:extLst>
                <a:ext uri="{FF2B5EF4-FFF2-40B4-BE49-F238E27FC236}">
                  <a16:creationId xmlns:a16="http://schemas.microsoft.com/office/drawing/2014/main" id="{D0072520-0B34-224A-772F-208736548B3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0550048"/>
                </p:ext>
              </p:extLst>
            </p:nvPr>
          </p:nvGraphicFramePr>
          <p:xfrm>
            <a:off x="3730790" y="1356452"/>
            <a:ext cx="5256584" cy="79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375400" imgH="876300" progId="Equation.3">
                    <p:embed/>
                  </p:oleObj>
                </mc:Choice>
                <mc:Fallback>
                  <p:oleObj name="Equation" r:id="rId7" imgW="6375400" imgH="876300" progId="Equation.3">
                    <p:embed/>
                    <p:pic>
                      <p:nvPicPr>
                        <p:cNvPr id="15" name="Object 7">
                          <a:extLst>
                            <a:ext uri="{FF2B5EF4-FFF2-40B4-BE49-F238E27FC236}">
                              <a16:creationId xmlns:a16="http://schemas.microsoft.com/office/drawing/2014/main" id="{D0072520-0B34-224A-772F-208736548B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0790" y="1356452"/>
                          <a:ext cx="5256584" cy="790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BB1721-05C7-54C7-CC8C-B072E7590B43}"/>
                </a:ext>
              </a:extLst>
            </p:cNvPr>
            <p:cNvSpPr/>
            <p:nvPr/>
          </p:nvSpPr>
          <p:spPr>
            <a:xfrm>
              <a:off x="6873292" y="1405604"/>
              <a:ext cx="20520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3231270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2">
            <a:extLst>
              <a:ext uri="{FF2B5EF4-FFF2-40B4-BE49-F238E27FC236}">
                <a16:creationId xmlns:a16="http://schemas.microsoft.com/office/drawing/2014/main" id="{3E43726A-9ABC-E659-9EF3-64E1C67D3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L" altLang="en-IL">
              <a:ea typeface="ＭＳ Ｐゴシック" panose="020B0600070205080204" pitchFamily="34" charset="-128"/>
            </a:endParaRPr>
          </a:p>
        </p:txBody>
      </p:sp>
      <p:sp>
        <p:nvSpPr>
          <p:cNvPr id="289794" name="Rectangle 3">
            <a:extLst>
              <a:ext uri="{FF2B5EF4-FFF2-40B4-BE49-F238E27FC236}">
                <a16:creationId xmlns:a16="http://schemas.microsoft.com/office/drawing/2014/main" id="{87E69CC5-B65B-5D5F-CB54-37ADEC80A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667000"/>
            <a:ext cx="8229600" cy="1371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Blip>
                <a:blip r:embed="rId3"/>
              </a:buBlip>
            </a:pPr>
            <a:r>
              <a:rPr lang="en-US" altLang="en-IL" sz="8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Physics Menu</a:t>
            </a:r>
            <a:endParaRPr lang="en-US" altLang="en-IL" sz="96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9795" name="Slide Number Placeholder 5">
            <a:extLst>
              <a:ext uri="{FF2B5EF4-FFF2-40B4-BE49-F238E27FC236}">
                <a16:creationId xmlns:a16="http://schemas.microsoft.com/office/drawing/2014/main" id="{55E27AEC-90CE-D5CD-BE00-18F9E690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BD24A-EFE2-524F-BE47-C3CC01BFB915}" type="slidenum">
              <a:rPr kumimoji="0" lang="en-US" alt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79B36-A1CF-7782-E010-4EAA0D19CC0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Itzhak Tserruya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AC695-65A6-2014-A488-7A3B647C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NICA Days, Belgrade, October 2-3, 2023</a:t>
            </a:r>
          </a:p>
        </p:txBody>
      </p:sp>
    </p:spTree>
    <p:extLst>
      <p:ext uri="{BB962C8B-B14F-4D97-AF65-F5344CB8AC3E}">
        <p14:creationId xmlns:p14="http://schemas.microsoft.com/office/powerpoint/2010/main" val="1109860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024" y="126876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Simple argument: confinement of quarks inside hadrons cannot survive when the density of hadrons is large compared to that inside ordinary hadrons.</a:t>
            </a:r>
          </a:p>
        </p:txBody>
      </p:sp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Relativistic Heavy-Ion </a:t>
            </a:r>
            <a:r>
              <a:rPr lang="en-US" sz="4000" u="sng" dirty="0" err="1">
                <a:solidFill>
                  <a:srgbClr val="FFFF00"/>
                </a:solidFill>
              </a:rPr>
              <a:t>Collisisons</a:t>
            </a:r>
            <a:r>
              <a:rPr lang="en-US" sz="4000" u="sng" dirty="0">
                <a:solidFill>
                  <a:srgbClr val="FFFF00"/>
                </a:solidFill>
              </a:rPr>
              <a:t>: Why?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912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71936" y="164671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Observables Menu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FFE6752F-5423-D7AA-7CE4-2A37A73853D6}"/>
              </a:ext>
            </a:extLst>
          </p:cNvPr>
          <p:cNvSpPr/>
          <p:nvPr/>
        </p:nvSpPr>
        <p:spPr>
          <a:xfrm>
            <a:off x="131693" y="1244683"/>
            <a:ext cx="2840108" cy="26130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672" tIns="97672" rIns="97672" bIns="97672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7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Global observables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Total event multiplicity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Total event energy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Centrality determination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Total cross-section 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Event plane determination 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Spectator measurement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C825D11C-FF4F-E933-83B6-C88246046E3C}"/>
              </a:ext>
            </a:extLst>
          </p:cNvPr>
          <p:cNvSpPr/>
          <p:nvPr/>
        </p:nvSpPr>
        <p:spPr>
          <a:xfrm>
            <a:off x="3074185" y="1247977"/>
            <a:ext cx="2840109" cy="26130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672" tIns="97672" rIns="97672" bIns="97672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7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Spectra of light flavor 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Light flavor spectra</a:t>
            </a: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Particle yields and yield ratios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Kinematic and chemical freeze-out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QCD Phase Diagram  </a:t>
            </a: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lang="en-US" sz="1677" spc="-1" dirty="0">
                <a:latin typeface="Tahoma"/>
                <a:ea typeface="DejaVu Sans"/>
                <a:cs typeface="Arial"/>
              </a:rPr>
              <a:t>Strangeness</a:t>
            </a: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Hyperons and </a:t>
            </a:r>
            <a:r>
              <a:rPr kumimoji="0" lang="en-US" sz="1677" b="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hypernuclei</a:t>
            </a: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7169CDFC-731B-6864-2E2B-F521440580D2}"/>
              </a:ext>
            </a:extLst>
          </p:cNvPr>
          <p:cNvSpPr/>
          <p:nvPr/>
        </p:nvSpPr>
        <p:spPr>
          <a:xfrm>
            <a:off x="6016677" y="1244958"/>
            <a:ext cx="3017119" cy="26127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672" tIns="97672" rIns="97672" bIns="97672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7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Correlations 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lang="en-US" sz="1677" spc="-1" dirty="0">
                <a:highlight>
                  <a:srgbClr val="FFFF00"/>
                </a:highlight>
                <a:latin typeface="Tahoma"/>
                <a:ea typeface="DejaVu Sans"/>
                <a:cs typeface="Arial"/>
              </a:rPr>
              <a:t>F</a:t>
            </a: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ahoma"/>
                <a:ea typeface="DejaVu Sans"/>
                <a:cs typeface="Arial"/>
              </a:rPr>
              <a:t>low 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Vorticity, </a:t>
            </a: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Arial"/>
              </a:rPr>
              <a:t>Λ polarization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Arial"/>
              </a:rPr>
              <a:t>E-by-E fluctuation of multiplicity, momentum and conserved quantities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Arial"/>
              </a:rPr>
              <a:t>HBT, </a:t>
            </a:r>
            <a:r>
              <a:rPr kumimoji="0" lang="en-US" sz="1677" b="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Arial"/>
              </a:rPr>
              <a:t>Femtoscopy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Arial"/>
              </a:rPr>
              <a:t>Forward-Backward corr.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stomShape 5">
                <a:extLst>
                  <a:ext uri="{FF2B5EF4-FFF2-40B4-BE49-F238E27FC236}">
                    <a16:creationId xmlns:a16="http://schemas.microsoft.com/office/drawing/2014/main" id="{BA7B102C-1612-AB0E-7495-5DA9E53DDBC9}"/>
                  </a:ext>
                </a:extLst>
              </p:cNvPr>
              <p:cNvSpPr/>
              <p:nvPr/>
            </p:nvSpPr>
            <p:spPr>
              <a:xfrm>
                <a:off x="143421" y="4251448"/>
                <a:ext cx="2840109" cy="21310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7672" tIns="97672" rIns="97672" bIns="97672" anchor="t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77" b="1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DejaVu Sans"/>
                    <a:cs typeface="Arial"/>
                  </a:rPr>
                  <a:t>Electromagnetic probes</a:t>
                </a:r>
                <a:endParaRPr kumimoji="0" lang="en-US" sz="1677" b="0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  <a:p>
                <a:pPr marL="164614" lvl="0" indent="-163242" defTabSz="45720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  <a:defRPr/>
                </a:pPr>
                <a:r>
                  <a:rPr kumimoji="0" lang="en-US" sz="1677" b="0" i="0" strike="noStrike" kern="1200" cap="none" spc="-1" normalizeH="0" baseline="0" noProof="0" dirty="0">
                    <a:ln>
                      <a:noFill/>
                    </a:ln>
                    <a:effectLst/>
                    <a:highlight>
                      <a:srgbClr val="FFFF00"/>
                    </a:highlight>
                    <a:uLnTx/>
                    <a:uFillTx/>
                    <a:latin typeface="Tahoma"/>
                    <a:ea typeface="DejaVu Sans"/>
                    <a:cs typeface="Arial"/>
                  </a:rPr>
                  <a:t>Dilepton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77" i="1" spc="-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1677" i="1" spc="-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/>
                          </a:rPr>
                          <m:t>𝑒</m:t>
                        </m:r>
                      </m:e>
                      <m:sup>
                        <m:r>
                          <a:rPr lang="en-US" sz="1677" i="1" spc="-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77" i="1" spc="-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1677" i="1" spc="-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/>
                          </a:rPr>
                          <m:t>𝑒</m:t>
                        </m:r>
                      </m:e>
                      <m:sup>
                        <m:r>
                          <a:rPr lang="en-US" sz="1677" b="0" i="1" spc="-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Arial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1677" b="0" i="0" strike="noStrike" kern="1200" cap="none" spc="-1" normalizeH="0" baseline="0" noProof="0" dirty="0">
                    <a:ln>
                      <a:noFill/>
                    </a:ln>
                    <a:effectLst/>
                    <a:highlight>
                      <a:srgbClr val="FFFF00"/>
                    </a:highlight>
                    <a:uLnTx/>
                    <a:uFillTx/>
                    <a:latin typeface="Tahoma"/>
                    <a:ea typeface="DejaVu Sans"/>
                    <a:cs typeface="Arial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677" b="0" i="1" strike="noStrike" kern="1200" cap="none" spc="-1" normalizeH="0" baseline="0" noProof="0" smtClean="0">
                            <a:ln>
                              <a:noFill/>
                            </a:ln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1677" b="0" i="1" strike="noStrike" kern="1200" cap="none" spc="-1" normalizeH="0" baseline="0" noProof="0" smtClean="0">
                            <a:ln>
                              <a:noFill/>
                            </a:ln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𝜇</m:t>
                        </m:r>
                      </m:e>
                      <m:sup>
                        <m:r>
                          <a:rPr kumimoji="0" lang="en-US" sz="1677" b="0" i="1" strike="noStrike" kern="1200" cap="none" spc="-1" normalizeH="0" baseline="0" noProof="0" smtClean="0">
                            <a:ln>
                              <a:noFill/>
                            </a:ln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sz="1677" b="0" i="1" strike="noStrike" kern="1200" cap="none" spc="-1" normalizeH="0" baseline="0" noProof="0" smtClean="0">
                            <a:ln>
                              <a:noFill/>
                            </a:ln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1677" b="0" i="1" strike="noStrike" kern="1200" cap="none" spc="-1" normalizeH="0" baseline="0" noProof="0" smtClean="0">
                            <a:ln>
                              <a:noFill/>
                            </a:ln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𝜇</m:t>
                        </m:r>
                      </m:e>
                      <m:sup>
                        <m:r>
                          <a:rPr kumimoji="0" lang="en-US" sz="1677" b="0" i="1" strike="noStrike" kern="1200" cap="none" spc="-1" normalizeH="0" baseline="0" noProof="0" smtClean="0">
                            <a:ln>
                              <a:noFill/>
                            </a:ln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1677" b="0" i="0" strike="noStrike" kern="1200" cap="none" spc="-1" normalizeH="0" baseline="0" noProof="0" dirty="0">
                    <a:ln>
                      <a:noFill/>
                    </a:ln>
                    <a:effectLst/>
                    <a:highlight>
                      <a:srgbClr val="FFFF00"/>
                    </a:highlight>
                    <a:uLnTx/>
                    <a:uFillTx/>
                    <a:latin typeface="Tahoma"/>
                    <a:ea typeface="DejaVu Sans"/>
                    <a:cs typeface="Arial"/>
                  </a:rPr>
                  <a:t>) spectra in low and intermediate mass regions </a:t>
                </a:r>
              </a:p>
              <a:p>
                <a:pPr marL="164614" marR="0" lvl="0" indent="-163242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  <a:tabLst/>
                  <a:defRPr/>
                </a:pPr>
                <a:r>
                  <a:rPr kumimoji="0" lang="en-US" sz="1677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DejaVu Sans"/>
                    <a:cs typeface="Arial"/>
                  </a:rPr>
                  <a:t>Direct photons</a:t>
                </a:r>
              </a:p>
              <a:p>
                <a:pPr marL="164614" marR="0" lvl="0" indent="-163242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  <a:tabLst/>
                  <a:defRPr/>
                </a:pPr>
                <a:r>
                  <a:rPr lang="en-US" sz="1677" spc="-1" dirty="0">
                    <a:latin typeface="Tahoma"/>
                    <a:ea typeface="DejaVu Sans"/>
                    <a:cs typeface="Arial"/>
                  </a:rPr>
                  <a:t>Thermal photons </a:t>
                </a:r>
                <a:r>
                  <a:rPr kumimoji="0" lang="en-US" sz="1677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DejaVu Sans"/>
                    <a:cs typeface="Arial"/>
                  </a:rPr>
                  <a:t> </a:t>
                </a:r>
                <a:endParaRPr kumimoji="0" lang="en-US" sz="1677" b="0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8" name="CustomShape 5">
                <a:extLst>
                  <a:ext uri="{FF2B5EF4-FFF2-40B4-BE49-F238E27FC236}">
                    <a16:creationId xmlns:a16="http://schemas.microsoft.com/office/drawing/2014/main" id="{BA7B102C-1612-AB0E-7495-5DA9E53DD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21" y="4251448"/>
                <a:ext cx="2840109" cy="2131086"/>
              </a:xfrm>
              <a:prstGeom prst="rect">
                <a:avLst/>
              </a:prstGeom>
              <a:blipFill>
                <a:blip r:embed="rId3"/>
                <a:stretch>
                  <a:fillRect r="-44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stomShape 6">
            <a:extLst>
              <a:ext uri="{FF2B5EF4-FFF2-40B4-BE49-F238E27FC236}">
                <a16:creationId xmlns:a16="http://schemas.microsoft.com/office/drawing/2014/main" id="{253611B9-6DB6-8C87-AC8E-12A0CE46AC6E}"/>
              </a:ext>
            </a:extLst>
          </p:cNvPr>
          <p:cNvSpPr/>
          <p:nvPr/>
        </p:nvSpPr>
        <p:spPr>
          <a:xfrm>
            <a:off x="3074185" y="4251448"/>
            <a:ext cx="2840109" cy="21310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672" tIns="97672" rIns="97672" bIns="97672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7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Heavy flavor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Open charm 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Charmonium </a:t>
            </a:r>
          </a:p>
          <a:p>
            <a:pPr marL="164614" marR="0" lvl="0" indent="-16324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US" sz="1677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DejaVu Sans"/>
                <a:cs typeface="Arial"/>
              </a:rPr>
              <a:t>Bottomonium  </a:t>
            </a:r>
            <a:endParaRPr kumimoji="0" lang="en-US" sz="1677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stomShape 6">
                <a:extLst>
                  <a:ext uri="{FF2B5EF4-FFF2-40B4-BE49-F238E27FC236}">
                    <a16:creationId xmlns:a16="http://schemas.microsoft.com/office/drawing/2014/main" id="{6809B956-461D-0864-2721-728CF92950BE}"/>
                  </a:ext>
                </a:extLst>
              </p:cNvPr>
              <p:cNvSpPr/>
              <p:nvPr/>
            </p:nvSpPr>
            <p:spPr>
              <a:xfrm>
                <a:off x="6028124" y="4251448"/>
                <a:ext cx="2895600" cy="213108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7672" tIns="97672" rIns="97672" bIns="97672" anchor="t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77" b="1" i="0" u="none" strike="noStrike" kern="1200" cap="none" spc="-1" normalizeH="0" baseline="0" noProof="0" dirty="0">
                    <a:ln>
                      <a:noFill/>
                    </a:ln>
                    <a:effectLst/>
                    <a:highlight>
                      <a:srgbClr val="FFFF00"/>
                    </a:highlight>
                    <a:uLnTx/>
                    <a:uFillTx/>
                    <a:latin typeface="Tahoma"/>
                    <a:ea typeface="DejaVu Sans"/>
                    <a:cs typeface="Arial"/>
                  </a:rPr>
                  <a:t>Quenching</a:t>
                </a:r>
                <a:endParaRPr kumimoji="0" lang="en-US" sz="1677" b="0" i="0" u="none" strike="noStrike" kern="1200" cap="none" spc="-1" normalizeH="0" baseline="0" noProof="0" dirty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Arial"/>
                </a:endParaRPr>
              </a:p>
              <a:p>
                <a:pPr marL="164614" marR="0" lvl="0" indent="-163242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  <a:tabLst/>
                  <a:defRPr/>
                </a:pPr>
                <a:r>
                  <a:rPr kumimoji="0" lang="en-US" sz="1677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DejaVu Sans"/>
                    <a:cs typeface="Arial"/>
                  </a:rPr>
                  <a:t>R</a:t>
                </a:r>
                <a:r>
                  <a:rPr kumimoji="0" lang="en-US" sz="1677" b="0" i="0" u="none" strike="noStrike" kern="1200" cap="none" spc="-1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DejaVu Sans"/>
                    <a:cs typeface="Arial"/>
                  </a:rPr>
                  <a:t>AA</a:t>
                </a:r>
                <a:r>
                  <a:rPr kumimoji="0" lang="en-US" sz="1677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DejaVu Sans"/>
                    <a:cs typeface="Arial"/>
                  </a:rPr>
                  <a:t> charged and identified particles</a:t>
                </a:r>
              </a:p>
              <a:p>
                <a:pPr marL="164614" marR="0" lvl="0" indent="-163242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  <a:tabLst/>
                  <a:defRPr/>
                </a:pPr>
                <a:r>
                  <a:rPr lang="en-US" sz="1677" spc="-1" dirty="0">
                    <a:latin typeface="Tahoma"/>
                    <a:cs typeface="Arial"/>
                  </a:rPr>
                  <a:t>Particle correlations</a:t>
                </a:r>
                <a:endParaRPr kumimoji="0" lang="en-US" sz="1677" b="0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  <a:p>
                <a:pPr marL="164614" marR="0" lvl="0" indent="-163242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  <a:tabLst/>
                  <a:defRPr/>
                </a:pPr>
                <a:r>
                  <a:rPr kumimoji="0" lang="en-US" sz="1677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DejaVu Sans"/>
                    <a:cs typeface="Arial"/>
                  </a:rPr>
                  <a:t>Jets</a:t>
                </a:r>
              </a:p>
              <a:p>
                <a:pPr marL="164614" marR="0" lvl="0" indent="-163242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77" b="0" i="1" u="none" strike="noStrike" kern="1200" cap="none" spc="-1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𝛾</m:t>
                    </m:r>
                    <m:r>
                      <a:rPr kumimoji="0" lang="en-US" sz="1677" b="0" i="1" u="none" strike="noStrike" kern="1200" cap="none" spc="-1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, </m:t>
                    </m:r>
                    <m:r>
                      <a:rPr kumimoji="0" lang="en-US" sz="1677" b="0" i="1" u="none" strike="noStrike" kern="1200" cap="none" spc="-1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𝑍</m:t>
                    </m:r>
                  </m:oMath>
                </a14:m>
                <a:r>
                  <a:rPr kumimoji="0" lang="en-US" sz="1677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Arial"/>
                  </a:rPr>
                  <a:t> – Jet correlations</a:t>
                </a:r>
              </a:p>
            </p:txBody>
          </p:sp>
        </mc:Choice>
        <mc:Fallback xmlns="">
          <p:sp>
            <p:nvSpPr>
              <p:cNvPr id="12" name="CustomShape 6">
                <a:extLst>
                  <a:ext uri="{FF2B5EF4-FFF2-40B4-BE49-F238E27FC236}">
                    <a16:creationId xmlns:a16="http://schemas.microsoft.com/office/drawing/2014/main" id="{6809B956-461D-0864-2721-728CF9295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124" y="4251448"/>
                <a:ext cx="2895600" cy="2131087"/>
              </a:xfrm>
              <a:prstGeom prst="rect">
                <a:avLst/>
              </a:prstGeom>
              <a:blipFill>
                <a:blip r:embed="rId4"/>
                <a:stretch>
                  <a:fillRect r="-43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602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5F2E2F18-F994-EAF1-935A-8C5875274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IL" sz="3600" u="sng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Nuclear matter</a:t>
            </a:r>
            <a:endParaRPr lang="en-US" altLang="en-IL" sz="3200" u="sng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17955CC-AE7D-F10B-23F2-A0530F8CA08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" y="914400"/>
            <a:ext cx="8839200" cy="556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Normal nuclear matter density: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IL" sz="1700" b="1" dirty="0">
                <a:ea typeface="ＭＳ Ｐゴシック" panose="020B0600070205080204" pitchFamily="34" charset="-128"/>
              </a:rPr>
              <a:t>    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el-GR" altLang="en-IL" sz="1700" dirty="0">
                <a:ea typeface="ＭＳ Ｐゴシック" panose="020B0600070205080204" pitchFamily="34" charset="-128"/>
              </a:rPr>
              <a:t>ρ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A / 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   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4/3 π R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   R = r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IL" sz="1700" dirty="0">
                <a:ea typeface="ＭＳ Ｐゴシック" panose="020B0600070205080204" pitchFamily="34" charset="-128"/>
              </a:rPr>
              <a:t>A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1/3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r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IL" sz="1700" dirty="0">
                <a:ea typeface="ＭＳ Ｐゴシック" panose="020B0600070205080204" pitchFamily="34" charset="-128"/>
              </a:rPr>
              <a:t> ~ 1.15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fm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</a:rPr>
              <a:t>              = 0.16 nucleon/fm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   Normal nuclear matter energy density: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ε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Am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/ 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m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=0.94 GeV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</a:rPr>
              <a:t>             = 0.15 GeV/fm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IL" sz="1700" b="1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What does this mean in terms of compactness of the nucleus?</a:t>
            </a:r>
            <a:r>
              <a:rPr lang="en-US" altLang="en-IL" sz="1700" b="1" dirty="0">
                <a:ea typeface="ＭＳ Ｐゴシック" panose="020B0600070205080204" pitchFamily="34" charset="-128"/>
              </a:rPr>
              <a:t> </a:t>
            </a:r>
            <a:r>
              <a:rPr lang="en-US" altLang="en-IL" sz="1700" dirty="0">
                <a:ea typeface="ＭＳ Ｐゴシック" panose="020B0600070205080204" pitchFamily="34" charset="-128"/>
              </a:rPr>
              <a:t>Fraction of the nuclear volume occupied by nucleons: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b="1" dirty="0">
                <a:ea typeface="ＭＳ Ｐゴシック" panose="020B0600070205080204" pitchFamily="34" charset="-128"/>
              </a:rPr>
              <a:t>         </a:t>
            </a:r>
            <a:r>
              <a:rPr lang="en-US" altLang="en-IL" sz="1700" dirty="0">
                <a:ea typeface="ＭＳ Ｐゴシック" panose="020B0600070205080204" pitchFamily="34" charset="-128"/>
              </a:rPr>
              <a:t>f =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Av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/V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v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= 4/3 π r</a:t>
            </a:r>
            <a:r>
              <a:rPr lang="en-US" altLang="en-IL" sz="1700" baseline="-25000" dirty="0">
                <a:ea typeface="ＭＳ Ｐゴシック" panose="020B0600070205080204" pitchFamily="34" charset="-128"/>
              </a:rPr>
              <a:t>n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r>
              <a:rPr lang="en-US" altLang="en-IL" sz="1700" dirty="0">
                <a:ea typeface="ＭＳ Ｐゴシック" panose="020B0600070205080204" pitchFamily="34" charset="-128"/>
              </a:rPr>
              <a:t>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r</a:t>
            </a:r>
            <a:r>
              <a:rPr lang="en-US" altLang="en-IL" sz="1700" baseline="-25000" dirty="0" err="1">
                <a:ea typeface="ＭＳ Ｐゴシック" panose="020B0600070205080204" pitchFamily="34" charset="-128"/>
              </a:rPr>
              <a:t>n</a:t>
            </a:r>
            <a:r>
              <a:rPr lang="en-US" altLang="en-IL" sz="1700" dirty="0">
                <a:ea typeface="ＭＳ Ｐゴシック" panose="020B0600070205080204" pitchFamily="34" charset="-128"/>
              </a:rPr>
              <a:t> ~ 0.84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fm</a:t>
            </a:r>
            <a:r>
              <a:rPr lang="en-US" altLang="en-IL" sz="1700" dirty="0">
                <a:ea typeface="ＭＳ Ｐゴシック" panose="020B0600070205080204" pitchFamily="34" charset="-128"/>
              </a:rPr>
              <a:t> (charge radius of the proton)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</a:rPr>
              <a:t>              ~ 0.38</a:t>
            </a:r>
          </a:p>
          <a:p>
            <a:pPr lvl="1" eaLnBrk="1" hangingPunct="1">
              <a:lnSpc>
                <a:spcPct val="90000"/>
              </a:lnSpc>
              <a:buSzPct val="80000"/>
              <a:buFont typeface="Wingdings" pitchFamily="2" charset="2"/>
              <a:buChar char="à"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~60% of the nuclear volume is empty!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endParaRPr lang="en-US" altLang="en-IL" sz="17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Close packing condition f =1:       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           ρ ~ 0.4 nucleon/fm</a:t>
            </a:r>
            <a:r>
              <a:rPr lang="en-US" altLang="en-IL" sz="1700" baseline="30000" dirty="0">
                <a:ea typeface="ＭＳ Ｐゴシック" panose="020B0600070205080204" pitchFamily="34" charset="-128"/>
                <a:sym typeface="Wingdings" pitchFamily="2" charset="2"/>
              </a:rPr>
              <a:t>3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endParaRPr lang="en-US" altLang="en-IL" sz="1700" baseline="30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Char char="q"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QGP expected at a density </a:t>
            </a:r>
            <a:r>
              <a:rPr lang="he-IL" altLang="en-IL" sz="1700" dirty="0">
                <a:ea typeface="ＭＳ Ｐゴシック" panose="020B0600070205080204" pitchFamily="34" charset="-128"/>
                <a:sym typeface="Wingdings" pitchFamily="2" charset="2"/>
              </a:rPr>
              <a:t>~</a:t>
            </a: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10 times larger than the normal nuclear matter density:  </a:t>
            </a: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dirty="0">
                <a:ea typeface="ＭＳ Ｐゴシック" panose="020B0600070205080204" pitchFamily="34" charset="-128"/>
                <a:sym typeface="Wingdings" pitchFamily="2" charset="2"/>
              </a:rPr>
              <a:t>            </a:t>
            </a:r>
            <a:r>
              <a:rPr lang="en-US" altLang="en-IL" sz="1700" dirty="0" err="1">
                <a:ea typeface="ＭＳ Ｐゴシック" panose="020B0600070205080204" pitchFamily="34" charset="-128"/>
              </a:rPr>
              <a:t>ε</a:t>
            </a:r>
            <a:r>
              <a:rPr lang="en-US" altLang="en-IL" sz="1700" dirty="0">
                <a:ea typeface="ＭＳ Ｐゴシック" panose="020B0600070205080204" pitchFamily="34" charset="-128"/>
              </a:rPr>
              <a:t> </a:t>
            </a:r>
            <a:r>
              <a:rPr lang="he-IL" altLang="en-IL" sz="1700" dirty="0">
                <a:ea typeface="ＭＳ Ｐゴシック" panose="020B0600070205080204" pitchFamily="34" charset="-128"/>
              </a:rPr>
              <a:t>~</a:t>
            </a:r>
            <a:r>
              <a:rPr lang="en-US" altLang="en-IL" sz="1700" dirty="0">
                <a:ea typeface="ＭＳ Ｐゴシック" panose="020B0600070205080204" pitchFamily="34" charset="-128"/>
              </a:rPr>
              <a:t>  2 GeV/fm</a:t>
            </a:r>
            <a:r>
              <a:rPr lang="en-US" altLang="en-IL" sz="1700" baseline="30000" dirty="0">
                <a:ea typeface="ＭＳ Ｐゴシック" panose="020B0600070205080204" pitchFamily="34" charset="-128"/>
              </a:rPr>
              <a:t>3</a:t>
            </a:r>
            <a:endParaRPr lang="en-US" altLang="en-IL" sz="17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r>
              <a:rPr lang="en-US" altLang="en-IL" sz="1700" baseline="-25000" dirty="0">
                <a:ea typeface="ＭＳ Ｐゴシック" panose="020B0600070205080204" pitchFamily="34" charset="-128"/>
              </a:rPr>
              <a:t>           </a:t>
            </a:r>
          </a:p>
        </p:txBody>
      </p:sp>
      <p:graphicFrame>
        <p:nvGraphicFramePr>
          <p:cNvPr id="84995" name="Object 3">
            <a:extLst>
              <a:ext uri="{FF2B5EF4-FFF2-40B4-BE49-F238E27FC236}">
                <a16:creationId xmlns:a16="http://schemas.microsoft.com/office/drawing/2014/main" id="{7E6D1423-8A3A-BC5A-B953-85E5D557C488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10350" y="25860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3" imgW="2628900" imgH="4978400" progId="Equation.3">
                  <p:embed/>
                </p:oleObj>
              </mc:Choice>
              <mc:Fallback>
                <p:oleObj name="משוואה" r:id="rId3" imgW="2628900" imgH="4978400" progId="Equation.3">
                  <p:embed/>
                  <p:pic>
                    <p:nvPicPr>
                      <p:cNvPr id="84995" name="Object 3">
                        <a:extLst>
                          <a:ext uri="{FF2B5EF4-FFF2-40B4-BE49-F238E27FC236}">
                            <a16:creationId xmlns:a16="http://schemas.microsoft.com/office/drawing/2014/main" id="{7E6D1423-8A3A-BC5A-B953-85E5D557C48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25860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6" name="Object 4">
            <a:extLst>
              <a:ext uri="{FF2B5EF4-FFF2-40B4-BE49-F238E27FC236}">
                <a16:creationId xmlns:a16="http://schemas.microsoft.com/office/drawing/2014/main" id="{D5156717-B8BA-6E14-701A-5F7E98D6CBFE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86475" y="3941763"/>
          <a:ext cx="1158875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900" imgH="4978400" progId="Equation.3">
                  <p:embed/>
                </p:oleObj>
              </mc:Choice>
              <mc:Fallback>
                <p:oleObj name="Equation" r:id="rId5" imgW="2628900" imgH="4978400" progId="Equation.3">
                  <p:embed/>
                  <p:pic>
                    <p:nvPicPr>
                      <p:cNvPr id="84996" name="Object 4">
                        <a:extLst>
                          <a:ext uri="{FF2B5EF4-FFF2-40B4-BE49-F238E27FC236}">
                            <a16:creationId xmlns:a16="http://schemas.microsoft.com/office/drawing/2014/main" id="{D5156717-B8BA-6E14-701A-5F7E98D6CBFE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3941763"/>
                        <a:ext cx="1158875" cy="218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C293583-694B-0B4E-22D0-2590919F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F3D5CC-C988-4C40-B7F8-6BF954330575}" type="slidenum">
              <a:rPr lang="en-US" altLang="en-IL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IL" sz="1200">
              <a:solidFill>
                <a:srgbClr val="898989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FBE6C-22D1-165B-8431-9387FAA2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68D41-41F4-16D6-02F4-EFA2135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</a:p>
        </p:txBody>
      </p:sp>
    </p:spTree>
    <p:extLst>
      <p:ext uri="{BB962C8B-B14F-4D97-AF65-F5344CB8AC3E}">
        <p14:creationId xmlns:p14="http://schemas.microsoft.com/office/powerpoint/2010/main" val="95367474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024" y="1268760"/>
            <a:ext cx="8784976" cy="2092881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en-US" sz="2400" dirty="0">
                <a:solidFill>
                  <a:srgbClr val="000000">
                    <a:alpha val="20258"/>
                  </a:srgbClr>
                </a:solidFill>
              </a:rPr>
              <a:t>Simple argument: confinement of quarks inside hadrons cannot survive when the density of hadrons is large compared to that inside </a:t>
            </a:r>
            <a:r>
              <a:rPr lang="en-US" sz="2400" dirty="0">
                <a:solidFill>
                  <a:srgbClr val="000000">
                    <a:alpha val="20000"/>
                  </a:srgbClr>
                </a:solidFill>
              </a:rPr>
              <a:t>ordinary</a:t>
            </a:r>
            <a:r>
              <a:rPr lang="en-US" sz="2400" dirty="0">
                <a:solidFill>
                  <a:srgbClr val="000000">
                    <a:alpha val="20258"/>
                  </a:srgbClr>
                </a:solidFill>
              </a:rPr>
              <a:t> hadrons.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>
                <a:solidFill>
                  <a:srgbClr val="000000"/>
                </a:solidFill>
              </a:rPr>
              <a:t>QGP: Primordial state of </a:t>
            </a:r>
            <a:r>
              <a:rPr lang="fr-FR" sz="2400" dirty="0" err="1">
                <a:solidFill>
                  <a:srgbClr val="000000"/>
                </a:solidFill>
              </a:rPr>
              <a:t>matter</a:t>
            </a:r>
            <a:r>
              <a:rPr lang="fr-FR" sz="2400" dirty="0">
                <a:solidFill>
                  <a:srgbClr val="000000"/>
                </a:solidFill>
              </a:rPr>
              <a:t>, </a:t>
            </a:r>
            <a:r>
              <a:rPr lang="fr-FR" sz="2400" dirty="0" err="1">
                <a:solidFill>
                  <a:srgbClr val="000000"/>
                </a:solidFill>
              </a:rPr>
              <a:t>existed</a:t>
            </a:r>
            <a:r>
              <a:rPr lang="fr-FR" sz="2400" dirty="0">
                <a:solidFill>
                  <a:srgbClr val="000000"/>
                </a:solidFill>
              </a:rPr>
              <a:t> in the </a:t>
            </a:r>
            <a:r>
              <a:rPr lang="fr-FR" sz="2400" dirty="0" err="1">
                <a:solidFill>
                  <a:srgbClr val="000000"/>
                </a:solidFill>
              </a:rPr>
              <a:t>early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universe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some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ten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microseconds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after</a:t>
            </a:r>
            <a:r>
              <a:rPr lang="fr-FR" sz="2400" dirty="0">
                <a:solidFill>
                  <a:srgbClr val="000000"/>
                </a:solidFill>
              </a:rPr>
              <a:t> the big bang.</a:t>
            </a:r>
          </a:p>
        </p:txBody>
      </p:sp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Relativistic Heavy-Ion </a:t>
            </a:r>
            <a:r>
              <a:rPr lang="en-US" sz="4000" u="sng" dirty="0" err="1">
                <a:solidFill>
                  <a:srgbClr val="FFFF00"/>
                </a:solidFill>
              </a:rPr>
              <a:t>Collisisons</a:t>
            </a:r>
            <a:r>
              <a:rPr lang="en-US" sz="4000" u="sng" dirty="0">
                <a:solidFill>
                  <a:srgbClr val="FFFF00"/>
                </a:solidFill>
              </a:rPr>
              <a:t>: Why?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39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01ED5D3-569D-689B-9DEC-07010208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6051550" cy="50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121420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History of the Universe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338CD-0817-E61E-571A-AA64AE412F0A}"/>
              </a:ext>
            </a:extLst>
          </p:cNvPr>
          <p:cNvSpPr txBox="1"/>
          <p:nvPr/>
        </p:nvSpPr>
        <p:spPr>
          <a:xfrm>
            <a:off x="385866" y="6150114"/>
            <a:ext cx="839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L" sz="2000" dirty="0"/>
              <a:t>Some ~10 µs after the Big Bang matter characterized by:  </a:t>
            </a:r>
          </a:p>
          <a:p>
            <a:pPr algn="ctr"/>
            <a:r>
              <a:rPr lang="en-IL" sz="2000" dirty="0"/>
              <a:t>Temperature  ~170 MeV (2.10</a:t>
            </a:r>
            <a:r>
              <a:rPr lang="en-IL" sz="2000" baseline="30000" dirty="0"/>
              <a:t>12</a:t>
            </a:r>
            <a:r>
              <a:rPr lang="en-IL" sz="2000" dirty="0"/>
              <a:t> K) and density ~1 GeV/fm</a:t>
            </a:r>
            <a:r>
              <a:rPr lang="en-IL" sz="2000" baseline="30000" dirty="0"/>
              <a:t>3</a:t>
            </a:r>
            <a:r>
              <a:rPr lang="en-IL" sz="2000" dirty="0"/>
              <a:t> (10</a:t>
            </a:r>
            <a:r>
              <a:rPr lang="en-IL" sz="2000" baseline="30000" dirty="0"/>
              <a:t>15</a:t>
            </a:r>
            <a:r>
              <a:rPr lang="en-IL" sz="2000" dirty="0"/>
              <a:t> g/cm</a:t>
            </a:r>
            <a:r>
              <a:rPr lang="en-IL" sz="2000" baseline="30000" dirty="0"/>
              <a:t>3</a:t>
            </a:r>
            <a:r>
              <a:rPr lang="en-IL" sz="2000" dirty="0"/>
              <a:t>) 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DAAC0B5-715F-6590-8073-3FE19BFBF47E}"/>
              </a:ext>
            </a:extLst>
          </p:cNvPr>
          <p:cNvSpPr>
            <a:spLocks/>
          </p:cNvSpPr>
          <p:nvPr/>
        </p:nvSpPr>
        <p:spPr bwMode="auto">
          <a:xfrm rot="21401457">
            <a:off x="3966697" y="2017252"/>
            <a:ext cx="800529" cy="2463456"/>
          </a:xfrm>
          <a:custGeom>
            <a:avLst/>
            <a:gdLst/>
            <a:ahLst/>
            <a:cxnLst>
              <a:cxn ang="0">
                <a:pos x="128" y="112"/>
              </a:cxn>
              <a:cxn ang="0">
                <a:pos x="416" y="16"/>
              </a:cxn>
              <a:cxn ang="0">
                <a:pos x="512" y="64"/>
              </a:cxn>
              <a:cxn ang="0">
                <a:pos x="608" y="400"/>
              </a:cxn>
              <a:cxn ang="0">
                <a:pos x="608" y="1024"/>
              </a:cxn>
              <a:cxn ang="0">
                <a:pos x="416" y="1600"/>
              </a:cxn>
              <a:cxn ang="0">
                <a:pos x="32" y="1552"/>
              </a:cxn>
              <a:cxn ang="0">
                <a:pos x="224" y="688"/>
              </a:cxn>
              <a:cxn ang="0">
                <a:pos x="128" y="112"/>
              </a:cxn>
            </a:cxnLst>
            <a:rect l="0" t="0" r="r" b="b"/>
            <a:pathLst>
              <a:path w="640" h="1704">
                <a:moveTo>
                  <a:pt x="128" y="112"/>
                </a:moveTo>
                <a:cubicBezTo>
                  <a:pt x="160" y="0"/>
                  <a:pt x="352" y="24"/>
                  <a:pt x="416" y="16"/>
                </a:cubicBezTo>
                <a:cubicBezTo>
                  <a:pt x="480" y="8"/>
                  <a:pt x="480" y="0"/>
                  <a:pt x="512" y="64"/>
                </a:cubicBezTo>
                <a:cubicBezTo>
                  <a:pt x="544" y="128"/>
                  <a:pt x="592" y="240"/>
                  <a:pt x="608" y="400"/>
                </a:cubicBezTo>
                <a:cubicBezTo>
                  <a:pt x="624" y="560"/>
                  <a:pt x="640" y="824"/>
                  <a:pt x="608" y="1024"/>
                </a:cubicBezTo>
                <a:cubicBezTo>
                  <a:pt x="576" y="1224"/>
                  <a:pt x="512" y="1512"/>
                  <a:pt x="416" y="1600"/>
                </a:cubicBezTo>
                <a:cubicBezTo>
                  <a:pt x="320" y="1688"/>
                  <a:pt x="64" y="1704"/>
                  <a:pt x="32" y="1552"/>
                </a:cubicBezTo>
                <a:cubicBezTo>
                  <a:pt x="0" y="1400"/>
                  <a:pt x="208" y="928"/>
                  <a:pt x="224" y="688"/>
                </a:cubicBezTo>
                <a:cubicBezTo>
                  <a:pt x="240" y="448"/>
                  <a:pt x="96" y="224"/>
                  <a:pt x="128" y="112"/>
                </a:cubicBezTo>
                <a:close/>
              </a:path>
            </a:pathLst>
          </a:custGeom>
          <a:solidFill>
            <a:srgbClr val="FFFF99">
              <a:alpha val="52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F6B3EB-0856-E491-8D25-607BE29C20E1}"/>
              </a:ext>
            </a:extLst>
          </p:cNvPr>
          <p:cNvCxnSpPr>
            <a:cxnSpLocks/>
          </p:cNvCxnSpPr>
          <p:nvPr/>
        </p:nvCxnSpPr>
        <p:spPr>
          <a:xfrm flipV="1">
            <a:off x="4106470" y="4293096"/>
            <a:ext cx="260491" cy="1896766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9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024" y="1268760"/>
            <a:ext cx="87849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en-US" sz="2400" dirty="0">
                <a:solidFill>
                  <a:srgbClr val="000000">
                    <a:alpha val="20000"/>
                  </a:srgbClr>
                </a:solidFill>
              </a:rPr>
              <a:t>Simple argument: confinement of quarks inside hadrons cannot survive when the density of hadrons is large compared to that inside ordinary hadrons.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QGP: Primordial state of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matter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,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existed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in the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early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universe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some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ten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microseconds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000000">
                    <a:alpha val="20000"/>
                  </a:srgbClr>
                </a:solidFill>
              </a:rPr>
              <a:t>after</a:t>
            </a:r>
            <a:r>
              <a:rPr lang="fr-FR" sz="2400" dirty="0">
                <a:solidFill>
                  <a:srgbClr val="000000">
                    <a:alpha val="20000"/>
                  </a:srgbClr>
                </a:solidFill>
              </a:rPr>
              <a:t> the big bang.</a:t>
            </a:r>
          </a:p>
          <a:p>
            <a:pPr marL="457200" indent="-457200">
              <a:spcAft>
                <a:spcPts val="1200"/>
              </a:spcAft>
              <a:buSzPct val="80000"/>
              <a:buFont typeface="Wingdings" pitchFamily="2" charset="2"/>
              <a:buChar char="v"/>
            </a:pPr>
            <a:r>
              <a:rPr lang="fr-FR" sz="2400" dirty="0" err="1">
                <a:solidFill>
                  <a:srgbClr val="000000"/>
                </a:solidFill>
              </a:rPr>
              <a:t>Study</a:t>
            </a:r>
            <a:r>
              <a:rPr lang="fr-FR" sz="2400" dirty="0">
                <a:solidFill>
                  <a:srgbClr val="000000"/>
                </a:solidFill>
              </a:rPr>
              <a:t> QCD </a:t>
            </a:r>
            <a:r>
              <a:rPr lang="fr-FR" sz="2400" dirty="0" err="1">
                <a:solidFill>
                  <a:srgbClr val="000000"/>
                </a:solidFill>
              </a:rPr>
              <a:t>under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extreme</a:t>
            </a:r>
            <a:r>
              <a:rPr lang="fr-FR" sz="2400" dirty="0">
                <a:solidFill>
                  <a:srgbClr val="000000"/>
                </a:solidFill>
              </a:rPr>
              <a:t> conditions of </a:t>
            </a:r>
            <a:r>
              <a:rPr lang="fr-FR" sz="2400" dirty="0" err="1">
                <a:solidFill>
                  <a:srgbClr val="000000"/>
                </a:solidFill>
              </a:rPr>
              <a:t>temperature</a:t>
            </a:r>
            <a:r>
              <a:rPr lang="fr-FR" sz="2400" dirty="0">
                <a:solidFill>
                  <a:srgbClr val="000000"/>
                </a:solidFill>
              </a:rPr>
              <a:t> and </a:t>
            </a:r>
            <a:r>
              <a:rPr lang="fr-FR" sz="2400" dirty="0" err="1">
                <a:solidFill>
                  <a:srgbClr val="000000"/>
                </a:solidFill>
              </a:rPr>
              <a:t>density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fr-FR" sz="2400" dirty="0">
                <a:solidFill>
                  <a:srgbClr val="000000"/>
                </a:solidFill>
              </a:rPr>
              <a:t>Explore the QCD phase </a:t>
            </a:r>
            <a:r>
              <a:rPr lang="fr-FR" sz="2400" dirty="0" err="1">
                <a:solidFill>
                  <a:srgbClr val="000000"/>
                </a:solidFill>
              </a:rPr>
              <a:t>diagram</a:t>
            </a:r>
            <a:r>
              <a:rPr lang="fr-FR" sz="2400" dirty="0">
                <a:solidFill>
                  <a:srgbClr val="000000"/>
                </a:solidFill>
              </a:rPr>
              <a:t>, </a:t>
            </a:r>
            <a:r>
              <a:rPr lang="fr-FR" sz="2400" dirty="0" err="1">
                <a:solidFill>
                  <a:srgbClr val="000000"/>
                </a:solidFill>
              </a:rPr>
              <a:t>search</a:t>
            </a:r>
            <a:r>
              <a:rPr lang="fr-FR" sz="2400" dirty="0">
                <a:solidFill>
                  <a:srgbClr val="000000"/>
                </a:solidFill>
              </a:rPr>
              <a:t> for the QGP and </a:t>
            </a:r>
            <a:r>
              <a:rPr lang="fr-FR" sz="2400" dirty="0" err="1">
                <a:solidFill>
                  <a:srgbClr val="000000"/>
                </a:solidFill>
              </a:rPr>
              <a:t>study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its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properties</a:t>
            </a:r>
            <a:r>
              <a:rPr lang="fr-FR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Relativistic Heavy-Ion </a:t>
            </a:r>
            <a:r>
              <a:rPr lang="en-US" sz="4000" u="sng" dirty="0" err="1">
                <a:solidFill>
                  <a:srgbClr val="FFFF00"/>
                </a:solidFill>
              </a:rPr>
              <a:t>Collisisons</a:t>
            </a:r>
            <a:r>
              <a:rPr lang="en-US" sz="4000" u="sng" dirty="0">
                <a:solidFill>
                  <a:srgbClr val="FFFF00"/>
                </a:solidFill>
              </a:rPr>
              <a:t>: Why?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62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78759"/>
            <a:ext cx="8229600" cy="762762"/>
          </a:xfrm>
          <a:prstGeom prst="roundRect">
            <a:avLst>
              <a:gd name="adj" fmla="val 16667"/>
            </a:avLst>
          </a:prstGeom>
          <a:solidFill>
            <a:srgbClr val="00009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u="sng" dirty="0">
                <a:solidFill>
                  <a:srgbClr val="FFFF00"/>
                </a:solidFill>
              </a:rPr>
              <a:t>QCD Phase Diagram then and now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4214D-E7AA-1C47-88AF-41C2546A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Itzhak Tserruya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D782-D46B-B142-BD2B-1EE44611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NICA Days, Belgrade, October 2-3, 2023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DE8B-A4DB-844F-85F0-DC1CF70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A047-8AEF-4C69-86C3-C9A280890182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5" name="Picture 4" descr="phase.gif">
            <a:extLst>
              <a:ext uri="{FF2B5EF4-FFF2-40B4-BE49-F238E27FC236}">
                <a16:creationId xmlns:a16="http://schemas.microsoft.com/office/drawing/2014/main" id="{FF0A6FDF-DC0C-A32B-2456-8AA236867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2" r="17173" b="13385"/>
          <a:stretch/>
        </p:blipFill>
        <p:spPr>
          <a:xfrm>
            <a:off x="251520" y="1916832"/>
            <a:ext cx="3151563" cy="3429000"/>
          </a:xfrm>
          <a:prstGeom prst="rect">
            <a:avLst/>
          </a:prstGeom>
        </p:spPr>
      </p:pic>
      <p:sp>
        <p:nvSpPr>
          <p:cNvPr id="6" name="AutoShape 18">
            <a:extLst>
              <a:ext uri="{FF2B5EF4-FFF2-40B4-BE49-F238E27FC236}">
                <a16:creationId xmlns:a16="http://schemas.microsoft.com/office/drawing/2014/main" id="{2FCC8026-658B-0161-74EA-A01686F04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64" y="1462879"/>
            <a:ext cx="3384376" cy="27241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First schematic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QCD phase diagram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EAFC40-2DA2-6719-A1FC-0A6C130DF254}"/>
              </a:ext>
            </a:extLst>
          </p:cNvPr>
          <p:cNvGrpSpPr/>
          <p:nvPr/>
        </p:nvGrpSpPr>
        <p:grpSpPr>
          <a:xfrm>
            <a:off x="4686300" y="1923935"/>
            <a:ext cx="3733800" cy="3451225"/>
            <a:chOff x="4724400" y="1447800"/>
            <a:chExt cx="3733800" cy="3451225"/>
          </a:xfrm>
        </p:grpSpPr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1D83C1BF-0D0E-C00A-4A4B-7DF2EEB7A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5400" y="4419600"/>
              <a:ext cx="335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5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Line 14">
              <a:extLst>
                <a:ext uri="{FF2B5EF4-FFF2-40B4-BE49-F238E27FC236}">
                  <a16:creationId xmlns:a16="http://schemas.microsoft.com/office/drawing/2014/main" id="{C718DE58-70A1-E05A-7337-FDD001C62E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5400" y="1447800"/>
              <a:ext cx="0" cy="297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5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F37D197A-93F5-D0BE-A7A2-8C7166A2B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1600200"/>
              <a:ext cx="300038" cy="3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5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</a:t>
              </a: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5B4410C2-A161-9417-86BB-1536A3072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5125" y="4532313"/>
              <a:ext cx="32543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5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ρ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7B41557-33FE-EFA1-95C3-7DD0C2690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7" t="1026" r="3784" b="3209"/>
          <a:stretch/>
        </p:blipFill>
        <p:spPr>
          <a:xfrm>
            <a:off x="4040796" y="1462879"/>
            <a:ext cx="4809066" cy="4741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AA9838-3615-4262-6079-74EC3A1C42BB}"/>
              </a:ext>
            </a:extLst>
          </p:cNvPr>
          <p:cNvSpPr txBox="1"/>
          <p:nvPr/>
        </p:nvSpPr>
        <p:spPr>
          <a:xfrm>
            <a:off x="6750413" y="3738518"/>
            <a:ext cx="152204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FAIR &amp; NICA  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AD04B975-BFD7-8922-EBC8-E4D790AC3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71" y="1735294"/>
            <a:ext cx="28850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>
                <a:latin typeface="Arial" charset="0"/>
                <a:ea typeface="ＭＳ Ｐゴシック" charset="0"/>
                <a:cs typeface="Arial" charset="0"/>
              </a:rPr>
              <a:t>Cabbibo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 and </a:t>
            </a:r>
            <a:r>
              <a:rPr lang="en-US" sz="1200" dirty="0" err="1">
                <a:latin typeface="Arial" charset="0"/>
                <a:ea typeface="ＭＳ Ｐゴシック" charset="0"/>
                <a:cs typeface="Arial" charset="0"/>
              </a:rPr>
              <a:t>Parisi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</a:rPr>
              <a:t>, PLB 59 (1975) 67</a:t>
            </a:r>
          </a:p>
        </p:txBody>
      </p:sp>
    </p:spTree>
    <p:extLst>
      <p:ext uri="{BB962C8B-B14F-4D97-AF65-F5344CB8AC3E}">
        <p14:creationId xmlns:p14="http://schemas.microsoft.com/office/powerpoint/2010/main" val="24202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defRPr i="1" smtClean="0">
            <a:latin typeface="Cambria Math" panose="020405030504060302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2_שורק חדש">
  <a:themeElements>
    <a:clrScheme name="כחול ממג">
      <a:dk1>
        <a:sysClr val="windowText" lastClr="000000"/>
      </a:dk1>
      <a:lt1>
        <a:sysClr val="window" lastClr="FFFFFF"/>
      </a:lt1>
      <a:dk2>
        <a:srgbClr val="2262A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שורק חדש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שורק חד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et">
  <a:themeElements>
    <a:clrScheme name="Custom 1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000000"/>
      </a:hlink>
      <a:folHlink>
        <a:srgbClr val="3333C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j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133487</TotalTime>
  <Words>2784</Words>
  <Application>Microsoft Macintosh PowerPoint</Application>
  <PresentationFormat>On-screen Show (4:3)</PresentationFormat>
  <Paragraphs>522</Paragraphs>
  <Slides>40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Arial</vt:lpstr>
      <vt:lpstr>Calibri</vt:lpstr>
      <vt:lpstr>Cambria Math</vt:lpstr>
      <vt:lpstr>Helvetica</vt:lpstr>
      <vt:lpstr>Monotype Sorts</vt:lpstr>
      <vt:lpstr>Symbol</vt:lpstr>
      <vt:lpstr>Tahoma</vt:lpstr>
      <vt:lpstr>Times</vt:lpstr>
      <vt:lpstr>Times New Roman</vt:lpstr>
      <vt:lpstr>Wingdings</vt:lpstr>
      <vt:lpstr>Thème Office</vt:lpstr>
      <vt:lpstr>12_שורק חדש</vt:lpstr>
      <vt:lpstr>jet</vt:lpstr>
      <vt:lpstr>משוואה</vt:lpstr>
      <vt:lpstr>Equation</vt:lpstr>
      <vt:lpstr>Chart</vt:lpstr>
      <vt:lpstr>Worksheet</vt:lpstr>
      <vt:lpstr>VISIO</vt:lpstr>
      <vt:lpstr>PowerPoint Presentation</vt:lpstr>
      <vt:lpstr>Outline</vt:lpstr>
      <vt:lpstr>PowerPoint Presentation</vt:lpstr>
      <vt:lpstr>Relativistic Heavy-Ion Collisisons: Why?</vt:lpstr>
      <vt:lpstr>Nuclear matter</vt:lpstr>
      <vt:lpstr>Relativistic Heavy-Ion Collisisons: Why?</vt:lpstr>
      <vt:lpstr>History of the Universe</vt:lpstr>
      <vt:lpstr>Relativistic Heavy-Ion Collisisons: Why?</vt:lpstr>
      <vt:lpstr>QCD Phase Diagram then and now</vt:lpstr>
      <vt:lpstr>Coining of a name</vt:lpstr>
      <vt:lpstr>Relativistic Heavy-Ion Collisisons: Why?</vt:lpstr>
      <vt:lpstr>LQCD key result</vt:lpstr>
      <vt:lpstr>Order of the transition?</vt:lpstr>
      <vt:lpstr>Hagedorn temperature: Limiting temperature  of a hadronic system</vt:lpstr>
      <vt:lpstr>Relativistic Heavy-Ion Collisisons: Why?</vt:lpstr>
      <vt:lpstr>Deconfinement and Chiral Symmetry Restoration</vt:lpstr>
      <vt:lpstr>Screening in the QGP</vt:lpstr>
      <vt:lpstr> Screening in LQCD</vt:lpstr>
      <vt:lpstr>Deconfinement and Chiral Symmetry Restoration</vt:lpstr>
      <vt:lpstr>PowerPoint Presentation</vt:lpstr>
      <vt:lpstr> Quark Matter formation</vt:lpstr>
      <vt:lpstr>When and where </vt:lpstr>
      <vt:lpstr>Spectacular events</vt:lpstr>
      <vt:lpstr>Spectacular events</vt:lpstr>
      <vt:lpstr>Collision simulation</vt:lpstr>
      <vt:lpstr>Collision Modeling  </vt:lpstr>
      <vt:lpstr>Collision simulation (II)</vt:lpstr>
      <vt:lpstr>PowerPoint Presentation</vt:lpstr>
      <vt:lpstr> Geometry of Heavy-Ion Collisions</vt:lpstr>
      <vt:lpstr>Methodology </vt:lpstr>
      <vt:lpstr>Analytic Glauber model</vt:lpstr>
      <vt:lpstr> Monte Carlo Glauber Model</vt:lpstr>
      <vt:lpstr> MC Glauber event</vt:lpstr>
      <vt:lpstr>&lt;Npart&gt; and &lt;Ncoll&gt;</vt:lpstr>
      <vt:lpstr>PowerPoint Presentation</vt:lpstr>
      <vt:lpstr>Nuclear modification factor</vt:lpstr>
      <vt:lpstr>Expectations</vt:lpstr>
      <vt:lpstr> Glauber test at RHIC</vt:lpstr>
      <vt:lpstr>PowerPoint Presentation</vt:lpstr>
      <vt:lpstr>Observables Menu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 on the implementation of the PAC 31st meeting and on the work towards optimization of the research programme</dc:title>
  <dc:creator>egle</dc:creator>
  <cp:lastModifiedBy>Itzhak Tserruya</cp:lastModifiedBy>
  <cp:revision>1473</cp:revision>
  <cp:lastPrinted>2013-01-21T16:58:15Z</cp:lastPrinted>
  <dcterms:created xsi:type="dcterms:W3CDTF">2010-01-13T11:24:08Z</dcterms:created>
  <dcterms:modified xsi:type="dcterms:W3CDTF">2023-10-02T08:04:43Z</dcterms:modified>
</cp:coreProperties>
</file>