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4" r:id="rId2"/>
    <p:sldMasterId id="2147483894" r:id="rId3"/>
  </p:sldMasterIdLst>
  <p:notesMasterIdLst>
    <p:notesMasterId r:id="rId49"/>
  </p:notesMasterIdLst>
  <p:handoutMasterIdLst>
    <p:handoutMasterId r:id="rId50"/>
  </p:handoutMasterIdLst>
  <p:sldIdLst>
    <p:sldId id="2406" r:id="rId4"/>
    <p:sldId id="2407" r:id="rId5"/>
    <p:sldId id="786" r:id="rId6"/>
    <p:sldId id="2397" r:id="rId7"/>
    <p:sldId id="719" r:id="rId8"/>
    <p:sldId id="772" r:id="rId9"/>
    <p:sldId id="2300" r:id="rId10"/>
    <p:sldId id="2301" r:id="rId11"/>
    <p:sldId id="2398" r:id="rId12"/>
    <p:sldId id="778" r:id="rId13"/>
    <p:sldId id="2399" r:id="rId14"/>
    <p:sldId id="2304" r:id="rId15"/>
    <p:sldId id="2307" r:id="rId16"/>
    <p:sldId id="2310" r:id="rId17"/>
    <p:sldId id="2308" r:id="rId18"/>
    <p:sldId id="2309" r:id="rId19"/>
    <p:sldId id="2306" r:id="rId20"/>
    <p:sldId id="792" r:id="rId21"/>
    <p:sldId id="2305" r:id="rId22"/>
    <p:sldId id="801" r:id="rId23"/>
    <p:sldId id="2312" r:id="rId24"/>
    <p:sldId id="805" r:id="rId25"/>
    <p:sldId id="2316" r:id="rId26"/>
    <p:sldId id="2315" r:id="rId27"/>
    <p:sldId id="2411" r:id="rId28"/>
    <p:sldId id="2412" r:id="rId29"/>
    <p:sldId id="812" r:id="rId30"/>
    <p:sldId id="2318" r:id="rId31"/>
    <p:sldId id="2401" r:id="rId32"/>
    <p:sldId id="2320" r:id="rId33"/>
    <p:sldId id="2413" r:id="rId34"/>
    <p:sldId id="2383" r:id="rId35"/>
    <p:sldId id="826" r:id="rId36"/>
    <p:sldId id="2325" r:id="rId37"/>
    <p:sldId id="829" r:id="rId38"/>
    <p:sldId id="2331" r:id="rId39"/>
    <p:sldId id="2333" r:id="rId40"/>
    <p:sldId id="2332" r:id="rId41"/>
    <p:sldId id="2334" r:id="rId42"/>
    <p:sldId id="2404" r:id="rId43"/>
    <p:sldId id="2384" r:id="rId44"/>
    <p:sldId id="2414" r:id="rId45"/>
    <p:sldId id="2409" r:id="rId46"/>
    <p:sldId id="1660" r:id="rId47"/>
    <p:sldId id="2408" r:id="rId4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5A69B1-AA12-DB4F-B38B-1205CCD542B2}">
          <p14:sldIdLst>
            <p14:sldId id="2406"/>
            <p14:sldId id="2407"/>
            <p14:sldId id="786"/>
            <p14:sldId id="2397"/>
            <p14:sldId id="719"/>
            <p14:sldId id="772"/>
            <p14:sldId id="2300"/>
            <p14:sldId id="2301"/>
            <p14:sldId id="2398"/>
            <p14:sldId id="778"/>
            <p14:sldId id="2399"/>
            <p14:sldId id="2304"/>
            <p14:sldId id="2307"/>
            <p14:sldId id="2310"/>
            <p14:sldId id="2308"/>
            <p14:sldId id="2309"/>
            <p14:sldId id="2306"/>
            <p14:sldId id="792"/>
            <p14:sldId id="2305"/>
            <p14:sldId id="801"/>
            <p14:sldId id="2312"/>
            <p14:sldId id="805"/>
            <p14:sldId id="2316"/>
            <p14:sldId id="2315"/>
            <p14:sldId id="2411"/>
            <p14:sldId id="2412"/>
            <p14:sldId id="812"/>
            <p14:sldId id="2318"/>
            <p14:sldId id="2401"/>
            <p14:sldId id="2320"/>
            <p14:sldId id="2413"/>
            <p14:sldId id="2383"/>
            <p14:sldId id="826"/>
            <p14:sldId id="2325"/>
            <p14:sldId id="829"/>
            <p14:sldId id="2331"/>
            <p14:sldId id="2333"/>
            <p14:sldId id="2332"/>
            <p14:sldId id="2334"/>
            <p14:sldId id="2404"/>
            <p14:sldId id="2384"/>
            <p14:sldId id="2414"/>
            <p14:sldId id="2409"/>
            <p14:sldId id="1660"/>
            <p14:sldId id="2408"/>
          </p14:sldIdLst>
        </p14:section>
        <p14:section name="Untitled Section" id="{E81C898F-BF76-6A40-95D5-9918B132CBB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0090"/>
    <a:srgbClr val="E64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14" autoAdjust="0"/>
    <p:restoredTop sz="94508" autoAdjust="0"/>
  </p:normalViewPr>
  <p:slideViewPr>
    <p:cSldViewPr>
      <p:cViewPr varScale="1">
        <p:scale>
          <a:sx n="99" d="100"/>
          <a:sy n="99" d="100"/>
        </p:scale>
        <p:origin x="15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7B11F-1872-FF4E-8417-E8326F7E5C7D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40A13-A293-E34A-9031-D4F6BB95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3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E4A4F9-A070-414F-BF03-02A213254846}" type="datetimeFigureOut">
              <a:rPr lang="fr-FR"/>
              <a:pPr>
                <a:defRPr/>
              </a:pPr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3898CE-70A6-4B1D-B309-B108AE0FB1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9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898CE-70A6-4B1D-B309-B108AE0FB14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288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7FDE5782-B849-A063-76DD-4F36189EA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A285CF-38EE-7541-8855-27FAE38228AB}" type="slidenum">
              <a:rPr lang="en-US" altLang="en-IL" sz="1200"/>
              <a:pPr eaLnBrk="1" hangingPunct="1"/>
              <a:t>10</a:t>
            </a:fld>
            <a:endParaRPr lang="en-US" altLang="en-IL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127DFFD7-A137-E6EA-447A-84983A621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4A6EE005-6A20-161F-E1DC-DEC6B0D4C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4522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CC247A8D-0B71-5476-264C-C8C9987BD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FF79B-94EE-A045-8770-7F5C8D3CE2B1}" type="slidenum">
              <a:rPr kumimoji="0" lang="en-US" altLang="en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606B5831-7235-863F-B767-D7DA7E64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6D40F3D-1175-4C70-5CDD-1E443A3A1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4792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9929E50F-8472-C356-DFAB-D0C142319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15152A-2050-6649-B3FF-0383AD7D6FDC}" type="slidenum">
              <a:rPr lang="he-IL" altLang="en-IL" sz="1200"/>
              <a:pPr eaLnBrk="1" hangingPunct="1"/>
              <a:t>12</a:t>
            </a:fld>
            <a:endParaRPr lang="en-US" altLang="en-IL" sz="1200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069324A3-B2E2-B813-9C9E-6C959FF08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2D9C841-0F52-A89D-B467-3AEECF829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IL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I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8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>
            <a:extLst>
              <a:ext uri="{FF2B5EF4-FFF2-40B4-BE49-F238E27FC236}">
                <a16:creationId xmlns:a16="http://schemas.microsoft.com/office/drawing/2014/main" id="{0EDE38D7-8D36-F296-F497-994DEA435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CD4FC4-9EFC-6545-B0AB-236E206816FE}" type="slidenum">
              <a:rPr lang="en-US" altLang="en-IL" sz="1200"/>
              <a:pPr eaLnBrk="1" hangingPunct="1"/>
              <a:t>13</a:t>
            </a:fld>
            <a:endParaRPr lang="en-US" altLang="en-IL" sz="12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12CE585F-6397-E26E-5B23-D9BE39974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6BFF056E-FBDE-7653-7A3B-4FC083B28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L" altLang="en-I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3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EE5C32B2-0306-F05E-C72B-46574792D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EBC2F9D0-4711-7179-C2B7-124496A9F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L" altLang="en-I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6F6273E2-8DFB-0CCD-2F5B-E5EBA40DB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A95DC4-5D01-3B42-9F7C-4C39AAF3693D}" type="slidenum">
              <a:rPr lang="he-IL" altLang="en-IL" sz="1200"/>
              <a:pPr eaLnBrk="1" hangingPunct="1"/>
              <a:t>14</a:t>
            </a:fld>
            <a:endParaRPr lang="en-US" altLang="en-IL" sz="1200"/>
          </a:p>
        </p:txBody>
      </p:sp>
    </p:spTree>
    <p:extLst>
      <p:ext uri="{BB962C8B-B14F-4D97-AF65-F5344CB8AC3E}">
        <p14:creationId xmlns:p14="http://schemas.microsoft.com/office/powerpoint/2010/main" val="308077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D5B48E19-3AD7-8F4E-63C7-C352C9B12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A63EC2-E940-964E-A444-2BCEE0243E9C}" type="slidenum">
              <a:rPr lang="en-US" altLang="en-IL" sz="1200"/>
              <a:pPr eaLnBrk="1" hangingPunct="1"/>
              <a:t>15</a:t>
            </a:fld>
            <a:endParaRPr lang="en-US" altLang="en-IL" sz="12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75E525EB-9861-6011-ADC6-1FB2C90CD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36918B6-B098-55E2-8D00-BA56A5C15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57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>
            <a:extLst>
              <a:ext uri="{FF2B5EF4-FFF2-40B4-BE49-F238E27FC236}">
                <a16:creationId xmlns:a16="http://schemas.microsoft.com/office/drawing/2014/main" id="{4075CDF5-8929-F26D-083D-E425675F3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647FCE-3594-704F-BC7C-3C9A3C36534B}" type="slidenum">
              <a:rPr lang="en-US" altLang="en-IL" sz="1200"/>
              <a:pPr eaLnBrk="1" hangingPunct="1"/>
              <a:t>16</a:t>
            </a:fld>
            <a:endParaRPr lang="en-US" altLang="en-IL" sz="1200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A3975732-9A34-DA62-AFF4-13CC8FB62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A6D3C2B7-8C71-B873-8AAC-6558323CB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L" altLang="en-I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531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>
            <a:extLst>
              <a:ext uri="{FF2B5EF4-FFF2-40B4-BE49-F238E27FC236}">
                <a16:creationId xmlns:a16="http://schemas.microsoft.com/office/drawing/2014/main" id="{A9556AA9-F942-E0BD-3BF9-630D205AD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334731-752F-1F43-96BC-B7588EA3F503}" type="slidenum">
              <a:rPr lang="he-IL" altLang="en-IL" sz="1200"/>
              <a:pPr eaLnBrk="1" hangingPunct="1"/>
              <a:t>17</a:t>
            </a:fld>
            <a:endParaRPr lang="en-US" altLang="en-IL" sz="1200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4332D2E3-1214-1AA8-1CFE-DCA85BD20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4DE3BD5F-0A6B-6129-7F85-2D3D67926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471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>
            <a:extLst>
              <a:ext uri="{FF2B5EF4-FFF2-40B4-BE49-F238E27FC236}">
                <a16:creationId xmlns:a16="http://schemas.microsoft.com/office/drawing/2014/main" id="{9FDC6284-88CF-12E2-C473-C8A382C69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8B543C-3848-2346-8E10-A7B7AA5B0983}" type="slidenum">
              <a:rPr lang="en-US" altLang="en-IL" sz="1200"/>
              <a:pPr eaLnBrk="1" hangingPunct="1"/>
              <a:t>18</a:t>
            </a:fld>
            <a:endParaRPr lang="en-US" altLang="en-IL" sz="1200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809723B-A841-A75E-E1B1-7A85D6FFB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90FF42C-9C38-7543-1EE3-1DE8509E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309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>
            <a:extLst>
              <a:ext uri="{FF2B5EF4-FFF2-40B4-BE49-F238E27FC236}">
                <a16:creationId xmlns:a16="http://schemas.microsoft.com/office/drawing/2014/main" id="{F4C07DDC-4E26-4858-80E7-C32F40E53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DFD738-CAC3-134F-BE35-C6A409A869DE}" type="slidenum">
              <a:rPr lang="en-US" altLang="en-IL" sz="1200"/>
              <a:pPr eaLnBrk="1" hangingPunct="1"/>
              <a:t>19</a:t>
            </a:fld>
            <a:endParaRPr lang="en-US" altLang="en-IL" sz="1200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991F4E9F-235B-22CE-3115-1E1FC68D9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C887AD1-037D-7797-117D-E1D0A3447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818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898CE-70A6-4B1D-B309-B108AE0FB1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06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>
            <a:extLst>
              <a:ext uri="{FF2B5EF4-FFF2-40B4-BE49-F238E27FC236}">
                <a16:creationId xmlns:a16="http://schemas.microsoft.com/office/drawing/2014/main" id="{D65DDF2C-9644-8EBE-C1FB-D21FC5066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5C90DB-7406-924A-B5B1-88A7422498AE}" type="slidenum">
              <a:rPr lang="en-US" altLang="en-IL" sz="1200"/>
              <a:pPr eaLnBrk="1" hangingPunct="1"/>
              <a:t>20</a:t>
            </a:fld>
            <a:endParaRPr lang="en-US" altLang="en-IL" sz="1200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FCD27695-D4C5-8FCC-BFE7-06DB0F147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DF26A350-7D58-37E2-4816-E175C287E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8786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74FF6-3DB8-B449-8197-43C358843D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>
            <a:extLst>
              <a:ext uri="{FF2B5EF4-FFF2-40B4-BE49-F238E27FC236}">
                <a16:creationId xmlns:a16="http://schemas.microsoft.com/office/drawing/2014/main" id="{63679B6F-53BF-18D1-E150-E5A2EE42DA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698AEC-FCE3-C545-88E3-217D5ABE1B49}" type="slidenum">
              <a:rPr lang="en-US" altLang="en-IL" sz="1200"/>
              <a:pPr eaLnBrk="1" hangingPunct="1"/>
              <a:t>22</a:t>
            </a:fld>
            <a:endParaRPr lang="en-US" altLang="en-IL" sz="1200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23024437-E60F-9FE3-F6E0-A4188CC4F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F9E9112-D43E-4C26-28F6-080AD1BAE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4436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>
            <a:extLst>
              <a:ext uri="{FF2B5EF4-FFF2-40B4-BE49-F238E27FC236}">
                <a16:creationId xmlns:a16="http://schemas.microsoft.com/office/drawing/2014/main" id="{2D143ECD-59F2-3E22-1366-0B7EF06FB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DB649-F4F2-A84E-BBE9-9DB9B6AFC97F}" type="slidenum">
              <a:rPr lang="en-US" altLang="en-IL" sz="1200"/>
              <a:pPr eaLnBrk="1" hangingPunct="1"/>
              <a:t>23</a:t>
            </a:fld>
            <a:endParaRPr lang="en-US" altLang="en-IL" sz="1200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94648D39-9F82-41DA-6296-3CBE7278F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75C1BD85-3ED3-35E7-8C87-EB50491A4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159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>
            <a:extLst>
              <a:ext uri="{FF2B5EF4-FFF2-40B4-BE49-F238E27FC236}">
                <a16:creationId xmlns:a16="http://schemas.microsoft.com/office/drawing/2014/main" id="{3B2B88F8-563F-84E5-CAE6-B82A571C6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84CB22-6465-824D-97EF-8F041397D267}" type="slidenum">
              <a:rPr lang="en-US" altLang="en-IL" sz="1200"/>
              <a:pPr eaLnBrk="1" hangingPunct="1"/>
              <a:t>24</a:t>
            </a:fld>
            <a:endParaRPr lang="en-US" altLang="en-IL" sz="1200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F50012F6-4E1F-5939-0CE7-5D43FAAAF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5BB5AFD3-E7EF-91BD-1DBD-9E715D098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3628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>
            <a:extLst>
              <a:ext uri="{FF2B5EF4-FFF2-40B4-BE49-F238E27FC236}">
                <a16:creationId xmlns:a16="http://schemas.microsoft.com/office/drawing/2014/main" id="{C6A07300-A634-0AD7-F785-CC2D82F07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7570" name="Rectangle 3">
            <a:extLst>
              <a:ext uri="{FF2B5EF4-FFF2-40B4-BE49-F238E27FC236}">
                <a16:creationId xmlns:a16="http://schemas.microsoft.com/office/drawing/2014/main" id="{FA629B90-AEBA-BC0A-A1EA-90907AC6F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648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>
            <a:extLst>
              <a:ext uri="{FF2B5EF4-FFF2-40B4-BE49-F238E27FC236}">
                <a16:creationId xmlns:a16="http://schemas.microsoft.com/office/drawing/2014/main" id="{C319FD24-2081-C7AF-39A5-F39B30912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132923-76D9-5447-92DD-52BFD769263F}" type="slidenum">
              <a:rPr lang="en-US" altLang="en-IL" sz="1200"/>
              <a:pPr eaLnBrk="1" hangingPunct="1"/>
              <a:t>27</a:t>
            </a:fld>
            <a:endParaRPr lang="en-US" altLang="en-IL" sz="1200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E34343D0-C1A4-A9A6-223F-98A446EDD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BBE411A3-D8B5-69CB-E2DC-078773C23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9819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>
            <a:extLst>
              <a:ext uri="{FF2B5EF4-FFF2-40B4-BE49-F238E27FC236}">
                <a16:creationId xmlns:a16="http://schemas.microsoft.com/office/drawing/2014/main" id="{E2E6005F-6D16-644D-2671-B43A5774A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154A70-C882-1747-ABDB-00AF0511D278}" type="slidenum">
              <a:rPr lang="en-US" altLang="en-IL" sz="1200"/>
              <a:pPr eaLnBrk="1" hangingPunct="1"/>
              <a:t>28</a:t>
            </a:fld>
            <a:endParaRPr lang="en-US" altLang="en-IL" sz="1200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F5DBF557-D268-477E-87C7-0489E2056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5BA343DF-2E33-4D1B-57D9-1BFBCA6E6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102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>
            <a:extLst>
              <a:ext uri="{FF2B5EF4-FFF2-40B4-BE49-F238E27FC236}">
                <a16:creationId xmlns:a16="http://schemas.microsoft.com/office/drawing/2014/main" id="{4F7C0D39-57F1-3D46-754F-4509D8EEB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873E06-9221-8D4C-AFB8-655269FF2658}" type="slidenum">
              <a:rPr lang="en-US" altLang="en-IL" sz="1200"/>
              <a:pPr eaLnBrk="1" hangingPunct="1"/>
              <a:t>29</a:t>
            </a:fld>
            <a:endParaRPr lang="en-US" altLang="en-IL" sz="1200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CB8913A5-E9CB-D0D9-42DC-08AD4F4BB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B74BE92C-ADB2-BF20-F7FB-AE874AE75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08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>
            <a:extLst>
              <a:ext uri="{FF2B5EF4-FFF2-40B4-BE49-F238E27FC236}">
                <a16:creationId xmlns:a16="http://schemas.microsoft.com/office/drawing/2014/main" id="{6F7E4297-E784-FDE8-9731-49A26392F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1EB8A1-4521-4946-8BBC-64E6A6921B83}" type="slidenum">
              <a:rPr lang="en-US" altLang="en-IL" sz="1200"/>
              <a:pPr eaLnBrk="1" hangingPunct="1"/>
              <a:t>30</a:t>
            </a:fld>
            <a:endParaRPr lang="en-US" altLang="en-IL" sz="1200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57E02117-EDA3-AD3C-A085-F35D31762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C4DCCC90-E578-E041-0C6E-04AF5D4E8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44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>
            <a:extLst>
              <a:ext uri="{FF2B5EF4-FFF2-40B4-BE49-F238E27FC236}">
                <a16:creationId xmlns:a16="http://schemas.microsoft.com/office/drawing/2014/main" id="{7473E661-92FE-EF97-1CCB-55741E1B07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0E142A-0420-D446-BA3B-0C0A1D70FAF7}" type="slidenum">
              <a:rPr lang="en-US" altLang="en-IL" sz="1200"/>
              <a:pPr eaLnBrk="1" hangingPunct="1"/>
              <a:t>3</a:t>
            </a:fld>
            <a:endParaRPr lang="en-US" altLang="en-IL" sz="1200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2C61A308-3E42-901A-C112-89E687DB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A2509EF-D3F9-5C4D-4EDA-ED7986043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66216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>
            <a:extLst>
              <a:ext uri="{FF2B5EF4-FFF2-40B4-BE49-F238E27FC236}">
                <a16:creationId xmlns:a16="http://schemas.microsoft.com/office/drawing/2014/main" id="{D3E68EA1-4C88-CE08-BDDA-81AF806C2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355E4D-CB0B-C14E-9F66-1A8280EC6DAC}" type="slidenum">
              <a:rPr lang="en-US" altLang="en-IL" sz="1200"/>
              <a:pPr eaLnBrk="1" hangingPunct="1"/>
              <a:t>31</a:t>
            </a:fld>
            <a:endParaRPr lang="en-US" altLang="en-IL" sz="1200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9DBB2EAF-653E-0301-1EE3-4AB9A191D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23ABEF50-7507-1686-4F47-B4A14A5D2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en-IL" sz="1200" dirty="0">
                <a:latin typeface="Verdana" panose="020B0604030504040204" pitchFamily="34" charset="0"/>
              </a:rPr>
              <a:t> </a:t>
            </a:r>
            <a:endParaRPr lang="it-IT" altLang="en-I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808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>
            <a:extLst>
              <a:ext uri="{FF2B5EF4-FFF2-40B4-BE49-F238E27FC236}">
                <a16:creationId xmlns:a16="http://schemas.microsoft.com/office/drawing/2014/main" id="{058B6A85-4F7E-AF09-21D6-36A6BE84A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F1986A-C19F-FC46-969C-EA95D0B89630}" type="slidenum">
              <a:rPr lang="en-US" altLang="en-IL" sz="1200"/>
              <a:pPr eaLnBrk="1" hangingPunct="1"/>
              <a:t>32</a:t>
            </a:fld>
            <a:endParaRPr lang="en-US" altLang="en-IL" sz="1200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AD6E1D0C-6EF4-39CB-0967-4EB9C2202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261C80A-D8AF-8BBC-0852-75E1FF8AE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998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>
            <a:extLst>
              <a:ext uri="{FF2B5EF4-FFF2-40B4-BE49-F238E27FC236}">
                <a16:creationId xmlns:a16="http://schemas.microsoft.com/office/drawing/2014/main" id="{1A77469E-3841-EC18-DAAC-8C086D996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47810" name="Rectangle 3">
            <a:extLst>
              <a:ext uri="{FF2B5EF4-FFF2-40B4-BE49-F238E27FC236}">
                <a16:creationId xmlns:a16="http://schemas.microsoft.com/office/drawing/2014/main" id="{B3E1FBE0-7796-5722-B28F-1986C7E59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620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>
            <a:extLst>
              <a:ext uri="{FF2B5EF4-FFF2-40B4-BE49-F238E27FC236}">
                <a16:creationId xmlns:a16="http://schemas.microsoft.com/office/drawing/2014/main" id="{7B1274EB-7284-54AD-8EC8-800E6480A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51906" name="Rectangle 3">
            <a:extLst>
              <a:ext uri="{FF2B5EF4-FFF2-40B4-BE49-F238E27FC236}">
                <a16:creationId xmlns:a16="http://schemas.microsoft.com/office/drawing/2014/main" id="{B7644880-4520-51D3-8D52-9B19BD9A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360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>
            <a:extLst>
              <a:ext uri="{FF2B5EF4-FFF2-40B4-BE49-F238E27FC236}">
                <a16:creationId xmlns:a16="http://schemas.microsoft.com/office/drawing/2014/main" id="{45139F0D-E37E-DD9E-C5A6-BA8C6214C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55B31A-46B8-FE4E-9BF1-B957E6E0300E}" type="slidenum">
              <a:rPr lang="en-US" altLang="en-IL" sz="1200"/>
              <a:pPr eaLnBrk="1" hangingPunct="1"/>
              <a:t>35</a:t>
            </a:fld>
            <a:endParaRPr lang="en-US" altLang="en-IL" sz="1200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2CFEEEE0-F635-D980-BFFA-4D86099B8F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81B805B7-6C12-B5C6-3C41-B26C2943B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1535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>
            <a:extLst>
              <a:ext uri="{FF2B5EF4-FFF2-40B4-BE49-F238E27FC236}">
                <a16:creationId xmlns:a16="http://schemas.microsoft.com/office/drawing/2014/main" id="{CE9CE308-2E3D-67B4-4F9C-5D9C1D358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0098" name="Rectangle 3">
            <a:extLst>
              <a:ext uri="{FF2B5EF4-FFF2-40B4-BE49-F238E27FC236}">
                <a16:creationId xmlns:a16="http://schemas.microsoft.com/office/drawing/2014/main" id="{864D6567-E54A-FA83-3373-D15A5A8CF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413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lide Image Placeholder 1">
            <a:extLst>
              <a:ext uri="{FF2B5EF4-FFF2-40B4-BE49-F238E27FC236}">
                <a16:creationId xmlns:a16="http://schemas.microsoft.com/office/drawing/2014/main" id="{85401842-4F18-28F6-C4AF-802030923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0338" name="Notes Placeholder 2">
            <a:extLst>
              <a:ext uri="{FF2B5EF4-FFF2-40B4-BE49-F238E27FC236}">
                <a16:creationId xmlns:a16="http://schemas.microsoft.com/office/drawing/2014/main" id="{8D58DB56-4E51-252B-9547-02B4D9A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270339" name="Slide Number Placeholder 3">
            <a:extLst>
              <a:ext uri="{FF2B5EF4-FFF2-40B4-BE49-F238E27FC236}">
                <a16:creationId xmlns:a16="http://schemas.microsoft.com/office/drawing/2014/main" id="{B97CEAFB-F08B-2CEC-391A-5DE84C6F4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205B21-D65B-3B41-A795-63CD4DC0C68A}" type="slidenum">
              <a:rPr lang="en-US" altLang="en-IL" sz="1200"/>
              <a:pPr eaLnBrk="1" hangingPunct="1"/>
              <a:t>37</a:t>
            </a:fld>
            <a:endParaRPr lang="en-US" altLang="en-IL" sz="1200"/>
          </a:p>
        </p:txBody>
      </p:sp>
    </p:spTree>
    <p:extLst>
      <p:ext uri="{BB962C8B-B14F-4D97-AF65-F5344CB8AC3E}">
        <p14:creationId xmlns:p14="http://schemas.microsoft.com/office/powerpoint/2010/main" val="4047377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>
            <a:extLst>
              <a:ext uri="{FF2B5EF4-FFF2-40B4-BE49-F238E27FC236}">
                <a16:creationId xmlns:a16="http://schemas.microsoft.com/office/drawing/2014/main" id="{3081FD0A-E3FB-631C-8990-3711C64C4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4194" name="Notes Placeholder 2">
            <a:extLst>
              <a:ext uri="{FF2B5EF4-FFF2-40B4-BE49-F238E27FC236}">
                <a16:creationId xmlns:a16="http://schemas.microsoft.com/office/drawing/2014/main" id="{8EC33AA5-4F5C-6B08-71B0-D7F4CEE49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the cocktail ha no rho here</a:t>
            </a:r>
          </a:p>
        </p:txBody>
      </p:sp>
      <p:sp>
        <p:nvSpPr>
          <p:cNvPr id="264195" name="Slide Number Placeholder 3">
            <a:extLst>
              <a:ext uri="{FF2B5EF4-FFF2-40B4-BE49-F238E27FC236}">
                <a16:creationId xmlns:a16="http://schemas.microsoft.com/office/drawing/2014/main" id="{7E1B8386-A9F7-A1FF-76F2-EBB73371A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D64EB3-9FD6-7B42-96C0-8966E8A0088C}" type="slidenum">
              <a:rPr lang="en-US" altLang="en-IL" sz="1200"/>
              <a:pPr eaLnBrk="1" hangingPunct="1"/>
              <a:t>38</a:t>
            </a:fld>
            <a:endParaRPr lang="en-US" altLang="en-IL" sz="1200"/>
          </a:p>
        </p:txBody>
      </p:sp>
    </p:spTree>
    <p:extLst>
      <p:ext uri="{BB962C8B-B14F-4D97-AF65-F5344CB8AC3E}">
        <p14:creationId xmlns:p14="http://schemas.microsoft.com/office/powerpoint/2010/main" val="2108612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>
            <a:extLst>
              <a:ext uri="{FF2B5EF4-FFF2-40B4-BE49-F238E27FC236}">
                <a16:creationId xmlns:a16="http://schemas.microsoft.com/office/drawing/2014/main" id="{0D360FEC-AF72-B825-DDF3-CB6C4E455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DFF39E-3D0C-E24E-AEF4-F3B898889636}" type="slidenum">
              <a:rPr lang="en-US" altLang="en-IL" sz="1200"/>
              <a:pPr eaLnBrk="1" hangingPunct="1"/>
              <a:t>39</a:t>
            </a:fld>
            <a:endParaRPr lang="en-US" altLang="en-IL" sz="1200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110885B8-B948-3E6F-5295-43B78A8FF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21797088-331B-65F1-92E1-A2516428D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q"/>
            </a:pPr>
            <a:endParaRPr lang="en-US" altLang="en-IL" sz="1200" dirty="0"/>
          </a:p>
          <a:p>
            <a:pPr eaLnBrk="1" hangingPunct="1"/>
            <a:endParaRPr lang="en-US" altLang="en-I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632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5" eaLnBrk="1" hangingPunct="1"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898CE-70A6-4B1D-B309-B108AE0FB1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8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898CE-70A6-4B1D-B309-B108AE0FB1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898CE-70A6-4B1D-B309-B108AE0FB14F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23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26D24CE4-41B8-7D40-9D78-5E69310DD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8450" y="858838"/>
            <a:ext cx="3914775" cy="2936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9E65069-9EF6-1344-B034-CDE8BC7AD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6325" y="4081463"/>
            <a:ext cx="4905375" cy="325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437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898CE-70A6-4B1D-B309-B108AE0FB1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57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043D7717-C519-ED41-A8AF-9DAC9528F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EA5FF62A-C33D-D647-AA60-6104C5E5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I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36361409-844E-F64F-9E67-6C618426A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3589D3-17F8-4E47-B4B8-E2675622AE50}" type="slidenum">
              <a:rPr lang="en-US" altLang="en-IL" sz="1200"/>
              <a:pPr eaLnBrk="1" hangingPunct="1"/>
              <a:t>44</a:t>
            </a:fld>
            <a:endParaRPr lang="en-US" altLang="en-IL" sz="1200"/>
          </a:p>
        </p:txBody>
      </p:sp>
    </p:spTree>
    <p:extLst>
      <p:ext uri="{BB962C8B-B14F-4D97-AF65-F5344CB8AC3E}">
        <p14:creationId xmlns:p14="http://schemas.microsoft.com/office/powerpoint/2010/main" val="3049107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D5B48E19-3AD7-8F4E-63C7-C352C9B12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A63EC2-E940-964E-A444-2BCEE0243E9C}" type="slidenum">
              <a:rPr lang="en-US" altLang="en-IL" sz="1200"/>
              <a:pPr eaLnBrk="1" hangingPunct="1"/>
              <a:t>45</a:t>
            </a:fld>
            <a:endParaRPr lang="en-US" altLang="en-IL" sz="12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75E525EB-9861-6011-ADC6-1FB2C90CD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36918B6-B098-55E2-8D00-BA56A5C15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A5F7BEC4-2A80-FFB6-4E24-00B680289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1A7563-EE0B-FE42-A034-698E33092E4E}" type="slidenum">
              <a:rPr lang="en-US" altLang="en-IL" sz="1200"/>
              <a:pPr eaLnBrk="1" hangingPunct="1"/>
              <a:t>5</a:t>
            </a:fld>
            <a:endParaRPr lang="en-US" altLang="en-IL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77EBCC80-99CD-0BFA-2F1D-7B91237F6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D05A0D6-181B-3F69-75EC-55C40D9E4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30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0619F98C-C8A3-3165-F93D-B3F91D7F1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AB9A3B-78AD-B34D-A2CC-D9DECECDC720}" type="slidenum">
              <a:rPr lang="en-US" altLang="en-IL" sz="1200"/>
              <a:pPr eaLnBrk="1" hangingPunct="1"/>
              <a:t>6</a:t>
            </a:fld>
            <a:endParaRPr lang="en-US" altLang="en-IL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C69121BB-211A-CC84-2361-6A4B73BCC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EECD28AF-4629-2DE3-5466-B9D9C8BAE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IL"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850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9AB4EB3A-FFA2-D383-F521-2543966E7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99038B-E2F3-F74B-ADF8-37DF0774242B}" type="slidenum">
              <a:rPr lang="en-US" altLang="en-IL" sz="1200"/>
              <a:pPr eaLnBrk="1" hangingPunct="1"/>
              <a:t>7</a:t>
            </a:fld>
            <a:endParaRPr lang="en-US" altLang="en-IL" sz="1200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DF129E5-46D1-C736-0B41-7CF37A29A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A89E02D2-C20B-2180-9B6F-B4B979DDB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I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57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2296CC0F-D61F-29BD-0FF7-58B02E10F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44D9BA-C8FE-C944-9A3A-56869DAB35C5}" type="slidenum">
              <a:rPr lang="en-US" altLang="en-IL" sz="1200"/>
              <a:pPr eaLnBrk="1" hangingPunct="1"/>
              <a:t>8</a:t>
            </a:fld>
            <a:endParaRPr lang="en-US" altLang="en-IL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95EDF2C9-A187-4FBF-DE54-452D61521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267ABB7-2D98-0B14-BF85-06E7F043A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IL" sz="100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I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8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991E6B42-0942-94AD-3BD5-1F54C62EC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7D80E-D102-F84C-957D-0B54789D814D}" type="slidenum">
              <a:rPr kumimoji="0" lang="en-US" altLang="en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3F4944F7-A6FA-43D4-AE7E-9D0B3A53A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5C37F1F-B4F2-EF34-F261-EC28FCBD1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IL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IL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I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58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5F94-DAA2-4BB4-9AAA-475D9D2882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18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D737-4228-4C38-B33A-4B49E5614A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55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4E4E-0493-4C8B-A2F2-AEEF986F6E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6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B89B43D-173C-21D5-6B83-C08D16F1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5A5EB7-53A9-1431-8C27-0C328183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010AFF-5B25-55FC-70BC-A1336534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04D6-BDEE-5C4A-B91F-46F964B52FED}" type="slidenum">
              <a:rPr lang="en-US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1744226283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8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8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8D7315-C078-ACF5-32A8-82A40DF7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847BD0-01FB-DE5E-6AAD-C0764C2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8D239E-0090-6CA3-364B-572ED039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22C9-BFC7-3F46-82FD-42421A15B80D}" type="slidenum">
              <a:rPr lang="en-US" altLang="en-IL"/>
              <a:pPr/>
              <a:t>‹#›</a:t>
            </a:fld>
            <a:endParaRPr lang="en-US" altLang="en-IL"/>
          </a:p>
        </p:txBody>
      </p:sp>
    </p:spTree>
    <p:extLst>
      <p:ext uri="{BB962C8B-B14F-4D97-AF65-F5344CB8AC3E}">
        <p14:creationId xmlns:p14="http://schemas.microsoft.com/office/powerpoint/2010/main" val="2950226704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70A5E-2307-B3C4-02E6-0531EE2A9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6294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fld id="{B9E9F190-DEBE-D348-A633-EDEC8513401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86EDD-2B60-7181-8AFA-B17A0934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6613525"/>
            <a:ext cx="7086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2236694435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74860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96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07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ahoma" pitchFamily="34" charset="0"/>
              </a:rPr>
              <a:t>Itzhak Tserruya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>
                <a:solidFill>
                  <a:srgbClr val="000000"/>
                </a:solidFill>
                <a:latin typeface="Tahoma" pitchFamily="34" charset="0"/>
              </a:rPr>
              <a:t>NICA Days, Belgrade, October 2-3,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32D67CBB-CE05-40EE-9E13-47D49B56A81E}" type="slidenum">
              <a:rPr lang="he-IL" altLang="en-US">
                <a:solidFill>
                  <a:srgbClr val="000000"/>
                </a:solidFill>
                <a:latin typeface="Tahoma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5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3505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8229600" cy="2185987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327525"/>
            <a:ext cx="8229600" cy="2187575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1338" y="6497638"/>
            <a:ext cx="982662" cy="360362"/>
          </a:xfr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fld id="{B4477E7C-3F44-4F46-88FC-10B996112D57}" type="slidenum">
              <a:rPr lang="he-IL">
                <a:solidFill>
                  <a:srgbClr val="000000"/>
                </a:solidFill>
                <a:latin typeface="Tahoma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he-IL" dirty="0">
                <a:solidFill>
                  <a:srgbClr val="000000"/>
                </a:solidFill>
                <a:latin typeface="Tahoma" pitchFamily="34" charset="0"/>
              </a:rPr>
              <a:t>   </a:t>
            </a: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A047-8AEF-4C69-86C3-C9A2808901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0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3488" y="1773238"/>
            <a:ext cx="6389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1" y="3429000"/>
            <a:ext cx="6375400" cy="44026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57237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0"/>
          </p:nvPr>
        </p:nvSpPr>
        <p:spPr>
          <a:xfrm>
            <a:off x="34925" y="6497638"/>
            <a:ext cx="1954213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>
                <a:solidFill>
                  <a:prstClr val="black"/>
                </a:solidFill>
                <a:latin typeface="Tahoma" pitchFamily="34" charset="0"/>
              </a:rPr>
              <a:t>שקף </a:t>
            </a:r>
            <a:fld id="{D3BBC942-AC20-443C-9682-998945D5322E}" type="slidenum">
              <a:rPr lang="he-IL">
                <a:solidFill>
                  <a:prstClr val="black"/>
                </a:solidFill>
                <a:latin typeface="Tahoma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he-IL">
                <a:solidFill>
                  <a:prstClr val="black"/>
                </a:solidFill>
                <a:latin typeface="Tahoma" pitchFamily="34" charset="0"/>
              </a:rPr>
              <a:t>   </a:t>
            </a: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65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762000" y="381000"/>
            <a:ext cx="317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0" tIns="45672" rIns="91340" bIns="45672" anchor="ctr"/>
          <a:lstStyle/>
          <a:p>
            <a:pPr algn="ctr"/>
            <a:endParaRPr kumimoji="1" lang="en-US" sz="1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1"/>
            <a:ext cx="6400800" cy="1752600"/>
          </a:xfrm>
        </p:spPr>
        <p:txBody>
          <a:bodyPr/>
          <a:lstStyle>
            <a:lvl1pPr marL="0" indent="0">
              <a:defRPr sz="2800"/>
            </a:lvl1pPr>
          </a:lstStyle>
          <a:p>
            <a:r>
              <a:rPr lang="en-US" altLang="zh-CN"/>
              <a:t>  </a:t>
            </a:r>
            <a:r>
              <a:rPr lang="zh-CN" altLang="en-US"/>
              <a:t>单击此处编辑母版副标题样式</a:t>
            </a:r>
          </a:p>
          <a:p>
            <a:r>
              <a:rPr lang="zh-CN" altLang="en-US"/>
              <a:t> 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8956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6732-651C-F04F-B609-2685E055DE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432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1F2E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0"/>
            <a:ext cx="900112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92DBB1-76DE-AC40-BD7C-3F866C3644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01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EBAC-4C3B-6145-8E4D-F7180F2EA0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3063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10"/>
            <a:ext cx="3810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10"/>
            <a:ext cx="3810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EDA2-C373-C74C-8304-9955A0DF20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9755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FF6E-41C3-1C41-9166-67E62F68E5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68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655D-53F1-7740-BCAB-3AC3B7B2C8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5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9534-783B-0541-98B6-6A61F13716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979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168C-7F21-1049-A742-94E37FF9A5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09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0F82-76D5-4D77-BC21-5A4268D496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98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A52-5BA7-4A4A-9005-BA18F5AE57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0095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1557-E111-7147-8627-3E6623051D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3565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5"/>
            <a:ext cx="1966912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"/>
            <a:ext cx="5751513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FF54-1B6A-184D-8892-E3E756A9F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95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0E01-1DDF-4704-8DDC-978A7A0AD2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70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A4F5-7B53-4BFD-86F4-1EDCF116C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74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D37E-EE59-41F9-9DC3-0CD03DC07E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79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42A-3396-4E26-B660-1DA9C9F599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3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E9A2-7386-464B-8932-B8D904D0A6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29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3C74-01FF-4C14-995A-2652EA7BD5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4CB46-E9BE-4A8A-A36A-EAF21D9345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88" r:id="rId12"/>
    <p:sldLayoutId id="2147483906" r:id="rId13"/>
    <p:sldLayoutId id="214748390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3"/>
          <p:cNvSpPr>
            <a:spLocks/>
          </p:cNvSpPr>
          <p:nvPr/>
        </p:nvSpPr>
        <p:spPr bwMode="auto">
          <a:xfrm rot="10800000">
            <a:off x="-6350" y="6100688"/>
            <a:ext cx="9153526" cy="1081132"/>
          </a:xfrm>
          <a:custGeom>
            <a:avLst/>
            <a:gdLst>
              <a:gd name="connsiteX0" fmla="*/ 9986 w 10000"/>
              <a:gd name="connsiteY0" fmla="*/ 3005 h 7838"/>
              <a:gd name="connsiteX1" fmla="*/ 0 w 10000"/>
              <a:gd name="connsiteY1" fmla="*/ 2878 h 7838"/>
              <a:gd name="connsiteX2" fmla="*/ 0 w 10000"/>
              <a:gd name="connsiteY2" fmla="*/ 5000 h 7838"/>
              <a:gd name="connsiteX3" fmla="*/ 10000 w 10000"/>
              <a:gd name="connsiteY3" fmla="*/ 5000 h 7838"/>
              <a:gd name="connsiteX4" fmla="*/ 9986 w 10000"/>
              <a:gd name="connsiteY4" fmla="*/ 3005 h 7838"/>
              <a:gd name="connsiteX0" fmla="*/ 9986 w 10000"/>
              <a:gd name="connsiteY0" fmla="*/ 1988 h 8154"/>
              <a:gd name="connsiteX1" fmla="*/ 0 w 10000"/>
              <a:gd name="connsiteY1" fmla="*/ 1826 h 8154"/>
              <a:gd name="connsiteX2" fmla="*/ 0 w 10000"/>
              <a:gd name="connsiteY2" fmla="*/ 4533 h 8154"/>
              <a:gd name="connsiteX3" fmla="*/ 10000 w 10000"/>
              <a:gd name="connsiteY3" fmla="*/ 4533 h 8154"/>
              <a:gd name="connsiteX4" fmla="*/ 9986 w 10000"/>
              <a:gd name="connsiteY4" fmla="*/ 1988 h 8154"/>
              <a:gd name="connsiteX0" fmla="*/ 9986 w 10000"/>
              <a:gd name="connsiteY0" fmla="*/ 2438 h 8806"/>
              <a:gd name="connsiteX1" fmla="*/ 0 w 10000"/>
              <a:gd name="connsiteY1" fmla="*/ 2239 h 8806"/>
              <a:gd name="connsiteX2" fmla="*/ 0 w 10000"/>
              <a:gd name="connsiteY2" fmla="*/ 5559 h 8806"/>
              <a:gd name="connsiteX3" fmla="*/ 10000 w 10000"/>
              <a:gd name="connsiteY3" fmla="*/ 5559 h 8806"/>
              <a:gd name="connsiteX4" fmla="*/ 9986 w 10000"/>
              <a:gd name="connsiteY4" fmla="*/ 2438 h 8806"/>
              <a:gd name="connsiteX0" fmla="*/ 9986 w 9991"/>
              <a:gd name="connsiteY0" fmla="*/ 2769 h 9619"/>
              <a:gd name="connsiteX1" fmla="*/ 0 w 9991"/>
              <a:gd name="connsiteY1" fmla="*/ 2543 h 9619"/>
              <a:gd name="connsiteX2" fmla="*/ 0 w 9991"/>
              <a:gd name="connsiteY2" fmla="*/ 6313 h 9619"/>
              <a:gd name="connsiteX3" fmla="*/ 9982 w 9991"/>
              <a:gd name="connsiteY3" fmla="*/ 5932 h 9619"/>
              <a:gd name="connsiteX4" fmla="*/ 9986 w 9991"/>
              <a:gd name="connsiteY4" fmla="*/ 2769 h 9619"/>
              <a:gd name="connsiteX0" fmla="*/ 9995 w 10000"/>
              <a:gd name="connsiteY0" fmla="*/ 2879 h 10000"/>
              <a:gd name="connsiteX1" fmla="*/ 0 w 10000"/>
              <a:gd name="connsiteY1" fmla="*/ 2644 h 10000"/>
              <a:gd name="connsiteX2" fmla="*/ 0 w 10000"/>
              <a:gd name="connsiteY2" fmla="*/ 6563 h 10000"/>
              <a:gd name="connsiteX3" fmla="*/ 9991 w 10000"/>
              <a:gd name="connsiteY3" fmla="*/ 6167 h 10000"/>
              <a:gd name="connsiteX4" fmla="*/ 9995 w 10000"/>
              <a:gd name="connsiteY4" fmla="*/ 2879 h 10000"/>
              <a:gd name="connsiteX0" fmla="*/ 9995 w 9996"/>
              <a:gd name="connsiteY0" fmla="*/ 2879 h 10000"/>
              <a:gd name="connsiteX1" fmla="*/ 0 w 9996"/>
              <a:gd name="connsiteY1" fmla="*/ 2644 h 10000"/>
              <a:gd name="connsiteX2" fmla="*/ 0 w 9996"/>
              <a:gd name="connsiteY2" fmla="*/ 6563 h 10000"/>
              <a:gd name="connsiteX3" fmla="*/ 9991 w 9996"/>
              <a:gd name="connsiteY3" fmla="*/ 6167 h 10000"/>
              <a:gd name="connsiteX4" fmla="*/ 9995 w 9996"/>
              <a:gd name="connsiteY4" fmla="*/ 28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" h="10000">
                <a:moveTo>
                  <a:pt x="9995" y="2879"/>
                </a:moveTo>
                <a:cubicBezTo>
                  <a:pt x="9870" y="2937"/>
                  <a:pt x="194" y="2700"/>
                  <a:pt x="0" y="2644"/>
                </a:cubicBezTo>
                <a:cubicBezTo>
                  <a:pt x="14" y="3641"/>
                  <a:pt x="0" y="6563"/>
                  <a:pt x="0" y="6563"/>
                </a:cubicBezTo>
                <a:cubicBezTo>
                  <a:pt x="3368" y="0"/>
                  <a:pt x="6353" y="10000"/>
                  <a:pt x="9991" y="6167"/>
                </a:cubicBezTo>
                <a:cubicBezTo>
                  <a:pt x="9996" y="2913"/>
                  <a:pt x="9990" y="6191"/>
                  <a:pt x="9995" y="2879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692696"/>
            <a:ext cx="893339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874" y="1700808"/>
            <a:ext cx="8933393" cy="46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grpSp>
        <p:nvGrpSpPr>
          <p:cNvPr id="31" name="קבוצה 30"/>
          <p:cNvGrpSpPr/>
          <p:nvPr userDrawn="1"/>
        </p:nvGrpSpPr>
        <p:grpSpPr>
          <a:xfrm flipH="1">
            <a:off x="-14706" y="-600075"/>
            <a:ext cx="9267226" cy="1997075"/>
            <a:chOff x="-113701" y="-600075"/>
            <a:chExt cx="9267226" cy="1997075"/>
          </a:xfrm>
        </p:grpSpPr>
        <p:sp>
          <p:nvSpPr>
            <p:cNvPr id="7201" name="Freeform 33"/>
            <p:cNvSpPr>
              <a:spLocks/>
            </p:cNvSpPr>
            <p:nvPr/>
          </p:nvSpPr>
          <p:spPr bwMode="auto">
            <a:xfrm flipH="1">
              <a:off x="-16935" y="-600075"/>
              <a:ext cx="9170459" cy="1997075"/>
            </a:xfrm>
            <a:custGeom>
              <a:avLst/>
              <a:gdLst/>
              <a:ahLst/>
              <a:cxnLst>
                <a:cxn ang="0">
                  <a:pos x="5760" y="378"/>
                </a:cxn>
                <a:cxn ang="0">
                  <a:pos x="0" y="362"/>
                </a:cxn>
                <a:cxn ang="0">
                  <a:pos x="0" y="629"/>
                </a:cxn>
                <a:cxn ang="0">
                  <a:pos x="5768" y="629"/>
                </a:cxn>
                <a:cxn ang="0">
                  <a:pos x="5760" y="378"/>
                </a:cxn>
              </a:cxnLst>
              <a:rect l="0" t="0" r="r" b="b"/>
              <a:pathLst>
                <a:path w="5768" h="1258">
                  <a:moveTo>
                    <a:pt x="5760" y="378"/>
                  </a:moveTo>
                  <a:cubicBezTo>
                    <a:pt x="5688" y="382"/>
                    <a:pt x="112" y="366"/>
                    <a:pt x="0" y="362"/>
                  </a:cubicBezTo>
                  <a:cubicBezTo>
                    <a:pt x="8" y="430"/>
                    <a:pt x="0" y="629"/>
                    <a:pt x="0" y="629"/>
                  </a:cubicBezTo>
                  <a:cubicBezTo>
                    <a:pt x="1923" y="0"/>
                    <a:pt x="3845" y="1258"/>
                    <a:pt x="5768" y="629"/>
                  </a:cubicBezTo>
                  <a:lnTo>
                    <a:pt x="5760" y="378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0" scaled="1"/>
            </a:gradFill>
            <a:ln w="9525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grpSp>
          <p:nvGrpSpPr>
            <p:cNvPr id="30" name="קבוצה 29"/>
            <p:cNvGrpSpPr/>
            <p:nvPr userDrawn="1"/>
          </p:nvGrpSpPr>
          <p:grpSpPr>
            <a:xfrm>
              <a:off x="-113701" y="-247673"/>
              <a:ext cx="9267226" cy="989036"/>
              <a:chOff x="-113701" y="-247673"/>
              <a:chExt cx="9267226" cy="989036"/>
            </a:xfrm>
          </p:grpSpPr>
          <p:sp>
            <p:nvSpPr>
              <p:cNvPr id="7200" name="Freeform 32"/>
              <p:cNvSpPr>
                <a:spLocks/>
              </p:cNvSpPr>
              <p:nvPr/>
            </p:nvSpPr>
            <p:spPr bwMode="auto">
              <a:xfrm>
                <a:off x="-113701" y="-247673"/>
                <a:ext cx="9259873" cy="954431"/>
              </a:xfrm>
              <a:custGeom>
                <a:avLst/>
                <a:gdLst>
                  <a:gd name="connsiteX0" fmla="*/ 269 w 10108"/>
                  <a:gd name="connsiteY0" fmla="*/ 3717 h 10000"/>
                  <a:gd name="connsiteX1" fmla="*/ 10100 w 10108"/>
                  <a:gd name="connsiteY1" fmla="*/ 8655 h 10000"/>
                  <a:gd name="connsiteX2" fmla="*/ 10108 w 10108"/>
                  <a:gd name="connsiteY2" fmla="*/ 10000 h 10000"/>
                  <a:gd name="connsiteX3" fmla="*/ 108 w 10108"/>
                  <a:gd name="connsiteY3" fmla="*/ 7650 h 10000"/>
                  <a:gd name="connsiteX4" fmla="*/ 269 w 10108"/>
                  <a:gd name="connsiteY4" fmla="*/ 3717 h 10000"/>
                  <a:gd name="connsiteX0" fmla="*/ 108 w 10108"/>
                  <a:gd name="connsiteY0" fmla="*/ 7650 h 11508"/>
                  <a:gd name="connsiteX1" fmla="*/ 10100 w 10108"/>
                  <a:gd name="connsiteY1" fmla="*/ 8655 h 11508"/>
                  <a:gd name="connsiteX2" fmla="*/ 10108 w 10108"/>
                  <a:gd name="connsiteY2" fmla="*/ 10000 h 11508"/>
                  <a:gd name="connsiteX3" fmla="*/ 108 w 10108"/>
                  <a:gd name="connsiteY3" fmla="*/ 7650 h 11508"/>
                  <a:gd name="connsiteX4" fmla="*/ 108 w 10108"/>
                  <a:gd name="connsiteY4" fmla="*/ 7650 h 11508"/>
                  <a:gd name="connsiteX0" fmla="*/ 108 w 10108"/>
                  <a:gd name="connsiteY0" fmla="*/ 6783 h 10641"/>
                  <a:gd name="connsiteX1" fmla="*/ 10100 w 10108"/>
                  <a:gd name="connsiteY1" fmla="*/ 7788 h 10641"/>
                  <a:gd name="connsiteX2" fmla="*/ 10108 w 10108"/>
                  <a:gd name="connsiteY2" fmla="*/ 9133 h 10641"/>
                  <a:gd name="connsiteX3" fmla="*/ 108 w 10108"/>
                  <a:gd name="connsiteY3" fmla="*/ 6783 h 10641"/>
                  <a:gd name="connsiteX4" fmla="*/ 108 w 10108"/>
                  <a:gd name="connsiteY4" fmla="*/ 6783 h 10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8" h="10641">
                    <a:moveTo>
                      <a:pt x="108" y="6783"/>
                    </a:moveTo>
                    <a:cubicBezTo>
                      <a:pt x="3353" y="10641"/>
                      <a:pt x="7626" y="0"/>
                      <a:pt x="10100" y="7788"/>
                    </a:cubicBezTo>
                    <a:cubicBezTo>
                      <a:pt x="10108" y="8354"/>
                      <a:pt x="10093" y="8354"/>
                      <a:pt x="10108" y="9133"/>
                    </a:cubicBezTo>
                    <a:cubicBezTo>
                      <a:pt x="8380" y="1062"/>
                      <a:pt x="0" y="7048"/>
                      <a:pt x="108" y="6783"/>
                    </a:cubicBezTo>
                    <a:lnTo>
                      <a:pt x="108" y="678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auto">
              <a:xfrm>
                <a:off x="-4763" y="49213"/>
                <a:ext cx="9158288" cy="692150"/>
              </a:xfrm>
              <a:custGeom>
                <a:avLst/>
                <a:gdLst/>
                <a:ahLst/>
                <a:cxnLst>
                  <a:cxn ang="0">
                    <a:pos x="6" y="228"/>
                  </a:cxn>
                  <a:cxn ang="0">
                    <a:pos x="1590" y="388"/>
                  </a:cxn>
                  <a:cxn ang="0">
                    <a:pos x="4326" y="30"/>
                  </a:cxn>
                  <a:cxn ang="0">
                    <a:pos x="5769" y="206"/>
                  </a:cxn>
                  <a:cxn ang="0">
                    <a:pos x="5763" y="231"/>
                  </a:cxn>
                  <a:cxn ang="0">
                    <a:pos x="4265" y="55"/>
                  </a:cxn>
                  <a:cxn ang="0">
                    <a:pos x="1632" y="404"/>
                  </a:cxn>
                  <a:cxn ang="0">
                    <a:pos x="0" y="247"/>
                  </a:cxn>
                  <a:cxn ang="0">
                    <a:pos x="6" y="228"/>
                  </a:cxn>
                </a:cxnLst>
                <a:rect l="0" t="0" r="r" b="b"/>
                <a:pathLst>
                  <a:path w="5769" h="436">
                    <a:moveTo>
                      <a:pt x="6" y="228"/>
                    </a:moveTo>
                    <a:cubicBezTo>
                      <a:pt x="253" y="270"/>
                      <a:pt x="857" y="422"/>
                      <a:pt x="1590" y="388"/>
                    </a:cubicBezTo>
                    <a:cubicBezTo>
                      <a:pt x="2310" y="355"/>
                      <a:pt x="3630" y="60"/>
                      <a:pt x="4326" y="30"/>
                    </a:cubicBezTo>
                    <a:cubicBezTo>
                      <a:pt x="5022" y="0"/>
                      <a:pt x="5523" y="147"/>
                      <a:pt x="5769" y="206"/>
                    </a:cubicBezTo>
                    <a:cubicBezTo>
                      <a:pt x="5764" y="187"/>
                      <a:pt x="5757" y="205"/>
                      <a:pt x="5763" y="231"/>
                    </a:cubicBezTo>
                    <a:cubicBezTo>
                      <a:pt x="5584" y="177"/>
                      <a:pt x="4953" y="26"/>
                      <a:pt x="4265" y="55"/>
                    </a:cubicBezTo>
                    <a:cubicBezTo>
                      <a:pt x="3577" y="84"/>
                      <a:pt x="2343" y="372"/>
                      <a:pt x="1632" y="404"/>
                    </a:cubicBezTo>
                    <a:cubicBezTo>
                      <a:pt x="921" y="436"/>
                      <a:pt x="269" y="298"/>
                      <a:pt x="0" y="247"/>
                    </a:cubicBezTo>
                    <a:cubicBezTo>
                      <a:pt x="3" y="222"/>
                      <a:pt x="6" y="240"/>
                      <a:pt x="6" y="2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/>
                  </a:gs>
                  <a:gs pos="100000">
                    <a:srgbClr val="800000"/>
                  </a:gs>
                </a:gsLst>
                <a:lin ang="0" scaled="1"/>
              </a:gradFill>
              <a:ln w="9525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>
                  <a:solidFill>
                    <a:prstClr val="black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17" name="Oval 16"/>
          <p:cNvSpPr/>
          <p:nvPr/>
        </p:nvSpPr>
        <p:spPr>
          <a:xfrm>
            <a:off x="8676456" y="6417376"/>
            <a:ext cx="396000" cy="39600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fld id="{F9059E7A-DA75-4FBC-91AB-0157B287453E}" type="slidenum">
              <a:rPr lang="en-US" sz="1400" b="1">
                <a:solidFill>
                  <a:prstClr val="white"/>
                </a:solidFill>
              </a:rPr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sz="1400" b="1" dirty="0">
              <a:solidFill>
                <a:prstClr val="white"/>
              </a:solidFill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6444208" y="188640"/>
            <a:ext cx="1181100" cy="425450"/>
            <a:chOff x="119063" y="57150"/>
            <a:chExt cx="1181100" cy="425450"/>
          </a:xfrm>
        </p:grpSpPr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739775" y="127000"/>
              <a:ext cx="122237" cy="234950"/>
            </a:xfrm>
            <a:custGeom>
              <a:avLst/>
              <a:gdLst/>
              <a:ahLst/>
              <a:cxnLst>
                <a:cxn ang="0">
                  <a:pos x="218" y="445"/>
                </a:cxn>
                <a:cxn ang="0">
                  <a:pos x="158" y="378"/>
                </a:cxn>
                <a:cxn ang="0">
                  <a:pos x="107" y="312"/>
                </a:cxn>
                <a:cxn ang="0">
                  <a:pos x="64" y="247"/>
                </a:cxn>
                <a:cxn ang="0">
                  <a:pos x="33" y="185"/>
                </a:cxn>
                <a:cxn ang="0">
                  <a:pos x="21" y="155"/>
                </a:cxn>
                <a:cxn ang="0">
                  <a:pos x="10" y="128"/>
                </a:cxn>
                <a:cxn ang="0">
                  <a:pos x="3" y="101"/>
                </a:cxn>
                <a:cxn ang="0">
                  <a:pos x="0" y="76"/>
                </a:cxn>
                <a:cxn ang="0">
                  <a:pos x="0" y="53"/>
                </a:cxn>
                <a:cxn ang="0">
                  <a:pos x="3" y="33"/>
                </a:cxn>
                <a:cxn ang="0">
                  <a:pos x="11" y="15"/>
                </a:cxn>
                <a:cxn ang="0">
                  <a:pos x="22" y="0"/>
                </a:cxn>
                <a:cxn ang="0">
                  <a:pos x="36" y="12"/>
                </a:cxn>
                <a:cxn ang="0">
                  <a:pos x="28" y="25"/>
                </a:cxn>
                <a:cxn ang="0">
                  <a:pos x="22" y="39"/>
                </a:cxn>
                <a:cxn ang="0">
                  <a:pos x="18" y="55"/>
                </a:cxn>
                <a:cxn ang="0">
                  <a:pos x="18" y="74"/>
                </a:cxn>
                <a:cxn ang="0">
                  <a:pos x="22" y="96"/>
                </a:cxn>
                <a:cxn ang="0">
                  <a:pos x="28" y="122"/>
                </a:cxn>
                <a:cxn ang="0">
                  <a:pos x="38" y="148"/>
                </a:cxn>
                <a:cxn ang="0">
                  <a:pos x="50" y="175"/>
                </a:cxn>
                <a:cxn ang="0">
                  <a:pos x="80" y="235"/>
                </a:cxn>
                <a:cxn ang="0">
                  <a:pos x="122" y="300"/>
                </a:cxn>
                <a:cxn ang="0">
                  <a:pos x="173" y="365"/>
                </a:cxn>
                <a:cxn ang="0">
                  <a:pos x="231" y="432"/>
                </a:cxn>
                <a:cxn ang="0">
                  <a:pos x="218" y="445"/>
                </a:cxn>
              </a:cxnLst>
              <a:rect l="0" t="0" r="r" b="b"/>
              <a:pathLst>
                <a:path w="231" h="445">
                  <a:moveTo>
                    <a:pt x="218" y="445"/>
                  </a:moveTo>
                  <a:lnTo>
                    <a:pt x="158" y="378"/>
                  </a:lnTo>
                  <a:lnTo>
                    <a:pt x="107" y="312"/>
                  </a:lnTo>
                  <a:lnTo>
                    <a:pt x="64" y="247"/>
                  </a:lnTo>
                  <a:lnTo>
                    <a:pt x="33" y="185"/>
                  </a:lnTo>
                  <a:lnTo>
                    <a:pt x="21" y="155"/>
                  </a:lnTo>
                  <a:lnTo>
                    <a:pt x="10" y="128"/>
                  </a:lnTo>
                  <a:lnTo>
                    <a:pt x="3" y="101"/>
                  </a:lnTo>
                  <a:lnTo>
                    <a:pt x="0" y="76"/>
                  </a:lnTo>
                  <a:lnTo>
                    <a:pt x="0" y="53"/>
                  </a:lnTo>
                  <a:lnTo>
                    <a:pt x="3" y="33"/>
                  </a:lnTo>
                  <a:lnTo>
                    <a:pt x="11" y="15"/>
                  </a:lnTo>
                  <a:lnTo>
                    <a:pt x="22" y="0"/>
                  </a:lnTo>
                  <a:lnTo>
                    <a:pt x="36" y="12"/>
                  </a:lnTo>
                  <a:lnTo>
                    <a:pt x="28" y="25"/>
                  </a:lnTo>
                  <a:lnTo>
                    <a:pt x="22" y="39"/>
                  </a:lnTo>
                  <a:lnTo>
                    <a:pt x="18" y="55"/>
                  </a:lnTo>
                  <a:lnTo>
                    <a:pt x="18" y="74"/>
                  </a:lnTo>
                  <a:lnTo>
                    <a:pt x="22" y="96"/>
                  </a:lnTo>
                  <a:lnTo>
                    <a:pt x="28" y="122"/>
                  </a:lnTo>
                  <a:lnTo>
                    <a:pt x="38" y="148"/>
                  </a:lnTo>
                  <a:lnTo>
                    <a:pt x="50" y="175"/>
                  </a:lnTo>
                  <a:lnTo>
                    <a:pt x="80" y="235"/>
                  </a:lnTo>
                  <a:lnTo>
                    <a:pt x="122" y="300"/>
                  </a:lnTo>
                  <a:lnTo>
                    <a:pt x="173" y="365"/>
                  </a:lnTo>
                  <a:lnTo>
                    <a:pt x="231" y="432"/>
                  </a:lnTo>
                  <a:lnTo>
                    <a:pt x="218" y="44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752475" y="114300"/>
              <a:ext cx="225425" cy="12858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2"/>
                </a:cxn>
                <a:cxn ang="0">
                  <a:pos x="30" y="5"/>
                </a:cxn>
                <a:cxn ang="0">
                  <a:pos x="52" y="0"/>
                </a:cxn>
                <a:cxn ang="0">
                  <a:pos x="72" y="2"/>
                </a:cxn>
                <a:cxn ang="0">
                  <a:pos x="96" y="5"/>
                </a:cxn>
                <a:cxn ang="0">
                  <a:pos x="122" y="13"/>
                </a:cxn>
                <a:cxn ang="0">
                  <a:pos x="149" y="23"/>
                </a:cxn>
                <a:cxn ang="0">
                  <a:pos x="178" y="35"/>
                </a:cxn>
                <a:cxn ang="0">
                  <a:pos x="206" y="50"/>
                </a:cxn>
                <a:cxn ang="0">
                  <a:pos x="236" y="68"/>
                </a:cxn>
                <a:cxn ang="0">
                  <a:pos x="267" y="89"/>
                </a:cxn>
                <a:cxn ang="0">
                  <a:pos x="299" y="113"/>
                </a:cxn>
                <a:cxn ang="0">
                  <a:pos x="332" y="139"/>
                </a:cxn>
                <a:cxn ang="0">
                  <a:pos x="363" y="166"/>
                </a:cxn>
                <a:cxn ang="0">
                  <a:pos x="395" y="195"/>
                </a:cxn>
                <a:cxn ang="0">
                  <a:pos x="427" y="227"/>
                </a:cxn>
                <a:cxn ang="0">
                  <a:pos x="413" y="242"/>
                </a:cxn>
                <a:cxn ang="0">
                  <a:pos x="383" y="210"/>
                </a:cxn>
                <a:cxn ang="0">
                  <a:pos x="351" y="181"/>
                </a:cxn>
                <a:cxn ang="0">
                  <a:pos x="318" y="153"/>
                </a:cxn>
                <a:cxn ang="0">
                  <a:pos x="288" y="129"/>
                </a:cxn>
                <a:cxn ang="0">
                  <a:pos x="256" y="105"/>
                </a:cxn>
                <a:cxn ang="0">
                  <a:pos x="227" y="86"/>
                </a:cxn>
                <a:cxn ang="0">
                  <a:pos x="196" y="67"/>
                </a:cxn>
                <a:cxn ang="0">
                  <a:pos x="168" y="52"/>
                </a:cxn>
                <a:cxn ang="0">
                  <a:pos x="141" y="41"/>
                </a:cxn>
                <a:cxn ang="0">
                  <a:pos x="116" y="31"/>
                </a:cxn>
                <a:cxn ang="0">
                  <a:pos x="94" y="25"/>
                </a:cxn>
                <a:cxn ang="0">
                  <a:pos x="71" y="21"/>
                </a:cxn>
                <a:cxn ang="0">
                  <a:pos x="54" y="20"/>
                </a:cxn>
                <a:cxn ang="0">
                  <a:pos x="37" y="24"/>
                </a:cxn>
                <a:cxn ang="0">
                  <a:pos x="23" y="29"/>
                </a:cxn>
                <a:cxn ang="0">
                  <a:pos x="11" y="39"/>
                </a:cxn>
                <a:cxn ang="0">
                  <a:pos x="0" y="23"/>
                </a:cxn>
              </a:cxnLst>
              <a:rect l="0" t="0" r="r" b="b"/>
              <a:pathLst>
                <a:path w="427" h="242">
                  <a:moveTo>
                    <a:pt x="0" y="23"/>
                  </a:moveTo>
                  <a:lnTo>
                    <a:pt x="13" y="12"/>
                  </a:lnTo>
                  <a:lnTo>
                    <a:pt x="30" y="5"/>
                  </a:lnTo>
                  <a:lnTo>
                    <a:pt x="52" y="0"/>
                  </a:lnTo>
                  <a:lnTo>
                    <a:pt x="72" y="2"/>
                  </a:lnTo>
                  <a:lnTo>
                    <a:pt x="96" y="5"/>
                  </a:lnTo>
                  <a:lnTo>
                    <a:pt x="122" y="13"/>
                  </a:lnTo>
                  <a:lnTo>
                    <a:pt x="149" y="23"/>
                  </a:lnTo>
                  <a:lnTo>
                    <a:pt x="178" y="35"/>
                  </a:lnTo>
                  <a:lnTo>
                    <a:pt x="206" y="50"/>
                  </a:lnTo>
                  <a:lnTo>
                    <a:pt x="236" y="68"/>
                  </a:lnTo>
                  <a:lnTo>
                    <a:pt x="267" y="89"/>
                  </a:lnTo>
                  <a:lnTo>
                    <a:pt x="299" y="113"/>
                  </a:lnTo>
                  <a:lnTo>
                    <a:pt x="332" y="139"/>
                  </a:lnTo>
                  <a:lnTo>
                    <a:pt x="363" y="166"/>
                  </a:lnTo>
                  <a:lnTo>
                    <a:pt x="395" y="195"/>
                  </a:lnTo>
                  <a:lnTo>
                    <a:pt x="427" y="227"/>
                  </a:lnTo>
                  <a:lnTo>
                    <a:pt x="413" y="242"/>
                  </a:lnTo>
                  <a:lnTo>
                    <a:pt x="383" y="210"/>
                  </a:lnTo>
                  <a:lnTo>
                    <a:pt x="351" y="181"/>
                  </a:lnTo>
                  <a:lnTo>
                    <a:pt x="318" y="153"/>
                  </a:lnTo>
                  <a:lnTo>
                    <a:pt x="288" y="129"/>
                  </a:lnTo>
                  <a:lnTo>
                    <a:pt x="256" y="105"/>
                  </a:lnTo>
                  <a:lnTo>
                    <a:pt x="227" y="86"/>
                  </a:lnTo>
                  <a:lnTo>
                    <a:pt x="196" y="67"/>
                  </a:lnTo>
                  <a:lnTo>
                    <a:pt x="168" y="52"/>
                  </a:lnTo>
                  <a:lnTo>
                    <a:pt x="141" y="41"/>
                  </a:lnTo>
                  <a:lnTo>
                    <a:pt x="116" y="31"/>
                  </a:lnTo>
                  <a:lnTo>
                    <a:pt x="94" y="25"/>
                  </a:lnTo>
                  <a:lnTo>
                    <a:pt x="71" y="21"/>
                  </a:lnTo>
                  <a:lnTo>
                    <a:pt x="54" y="20"/>
                  </a:lnTo>
                  <a:lnTo>
                    <a:pt x="37" y="24"/>
                  </a:lnTo>
                  <a:lnTo>
                    <a:pt x="23" y="29"/>
                  </a:lnTo>
                  <a:lnTo>
                    <a:pt x="11" y="3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750888" y="127000"/>
              <a:ext cx="7937" cy="79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2" y="16"/>
                </a:cxn>
                <a:cxn ang="0">
                  <a:pos x="14" y="13"/>
                </a:cxn>
                <a:cxn ang="0">
                  <a:pos x="0" y="1"/>
                </a:cxn>
              </a:cxnLst>
              <a:rect l="0" t="0" r="r" b="b"/>
              <a:pathLst>
                <a:path w="14" h="16">
                  <a:moveTo>
                    <a:pt x="0" y="1"/>
                  </a:moveTo>
                  <a:lnTo>
                    <a:pt x="1" y="0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969963" y="234950"/>
              <a:ext cx="123825" cy="2349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5" y="66"/>
                </a:cxn>
                <a:cxn ang="0">
                  <a:pos x="126" y="134"/>
                </a:cxn>
                <a:cxn ang="0">
                  <a:pos x="169" y="198"/>
                </a:cxn>
                <a:cxn ang="0">
                  <a:pos x="201" y="259"/>
                </a:cxn>
                <a:cxn ang="0">
                  <a:pos x="214" y="289"/>
                </a:cxn>
                <a:cxn ang="0">
                  <a:pos x="222" y="317"/>
                </a:cxn>
                <a:cxn ang="0">
                  <a:pos x="229" y="344"/>
                </a:cxn>
                <a:cxn ang="0">
                  <a:pos x="233" y="368"/>
                </a:cxn>
                <a:cxn ang="0">
                  <a:pos x="233" y="389"/>
                </a:cxn>
                <a:cxn ang="0">
                  <a:pos x="229" y="412"/>
                </a:cxn>
                <a:cxn ang="0">
                  <a:pos x="223" y="429"/>
                </a:cxn>
                <a:cxn ang="0">
                  <a:pos x="212" y="444"/>
                </a:cxn>
                <a:cxn ang="0">
                  <a:pos x="197" y="432"/>
                </a:cxn>
                <a:cxn ang="0">
                  <a:pos x="206" y="419"/>
                </a:cxn>
                <a:cxn ang="0">
                  <a:pos x="211" y="405"/>
                </a:cxn>
                <a:cxn ang="0">
                  <a:pos x="214" y="388"/>
                </a:cxn>
                <a:cxn ang="0">
                  <a:pos x="214" y="370"/>
                </a:cxn>
                <a:cxn ang="0">
                  <a:pos x="210" y="346"/>
                </a:cxn>
                <a:cxn ang="0">
                  <a:pos x="204" y="323"/>
                </a:cxn>
                <a:cxn ang="0">
                  <a:pos x="195" y="297"/>
                </a:cxn>
                <a:cxn ang="0">
                  <a:pos x="184" y="268"/>
                </a:cxn>
                <a:cxn ang="0">
                  <a:pos x="151" y="208"/>
                </a:cxn>
                <a:cxn ang="0">
                  <a:pos x="110" y="145"/>
                </a:cxn>
                <a:cxn ang="0">
                  <a:pos x="60" y="80"/>
                </a:cxn>
                <a:cxn ang="0">
                  <a:pos x="0" y="12"/>
                </a:cxn>
                <a:cxn ang="0">
                  <a:pos x="15" y="0"/>
                </a:cxn>
              </a:cxnLst>
              <a:rect l="0" t="0" r="r" b="b"/>
              <a:pathLst>
                <a:path w="233" h="444">
                  <a:moveTo>
                    <a:pt x="15" y="0"/>
                  </a:moveTo>
                  <a:lnTo>
                    <a:pt x="75" y="66"/>
                  </a:lnTo>
                  <a:lnTo>
                    <a:pt x="126" y="134"/>
                  </a:lnTo>
                  <a:lnTo>
                    <a:pt x="169" y="198"/>
                  </a:lnTo>
                  <a:lnTo>
                    <a:pt x="201" y="259"/>
                  </a:lnTo>
                  <a:lnTo>
                    <a:pt x="214" y="289"/>
                  </a:lnTo>
                  <a:lnTo>
                    <a:pt x="222" y="317"/>
                  </a:lnTo>
                  <a:lnTo>
                    <a:pt x="229" y="344"/>
                  </a:lnTo>
                  <a:lnTo>
                    <a:pt x="233" y="368"/>
                  </a:lnTo>
                  <a:lnTo>
                    <a:pt x="233" y="389"/>
                  </a:lnTo>
                  <a:lnTo>
                    <a:pt x="229" y="412"/>
                  </a:lnTo>
                  <a:lnTo>
                    <a:pt x="223" y="429"/>
                  </a:lnTo>
                  <a:lnTo>
                    <a:pt x="212" y="444"/>
                  </a:lnTo>
                  <a:lnTo>
                    <a:pt x="197" y="432"/>
                  </a:lnTo>
                  <a:lnTo>
                    <a:pt x="206" y="419"/>
                  </a:lnTo>
                  <a:lnTo>
                    <a:pt x="211" y="405"/>
                  </a:lnTo>
                  <a:lnTo>
                    <a:pt x="214" y="388"/>
                  </a:lnTo>
                  <a:lnTo>
                    <a:pt x="214" y="370"/>
                  </a:lnTo>
                  <a:lnTo>
                    <a:pt x="210" y="346"/>
                  </a:lnTo>
                  <a:lnTo>
                    <a:pt x="204" y="323"/>
                  </a:lnTo>
                  <a:lnTo>
                    <a:pt x="195" y="297"/>
                  </a:lnTo>
                  <a:lnTo>
                    <a:pt x="184" y="268"/>
                  </a:lnTo>
                  <a:lnTo>
                    <a:pt x="151" y="208"/>
                  </a:lnTo>
                  <a:lnTo>
                    <a:pt x="110" y="145"/>
                  </a:lnTo>
                  <a:lnTo>
                    <a:pt x="60" y="80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969963" y="234950"/>
              <a:ext cx="7937" cy="79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5" y="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14" y="0"/>
                </a:cxn>
              </a:cxnLst>
              <a:rect l="0" t="0" r="r" b="b"/>
              <a:pathLst>
                <a:path w="15" h="15">
                  <a:moveTo>
                    <a:pt x="14" y="0"/>
                  </a:moveTo>
                  <a:lnTo>
                    <a:pt x="15" y="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855663" y="354012"/>
              <a:ext cx="227012" cy="128588"/>
            </a:xfrm>
            <a:custGeom>
              <a:avLst/>
              <a:gdLst/>
              <a:ahLst/>
              <a:cxnLst>
                <a:cxn ang="0">
                  <a:pos x="429" y="220"/>
                </a:cxn>
                <a:cxn ang="0">
                  <a:pos x="415" y="231"/>
                </a:cxn>
                <a:cxn ang="0">
                  <a:pos x="397" y="238"/>
                </a:cxn>
                <a:cxn ang="0">
                  <a:pos x="378" y="242"/>
                </a:cxn>
                <a:cxn ang="0">
                  <a:pos x="355" y="242"/>
                </a:cxn>
                <a:cxn ang="0">
                  <a:pos x="332" y="238"/>
                </a:cxn>
                <a:cxn ang="0">
                  <a:pos x="306" y="231"/>
                </a:cxn>
                <a:cxn ang="0">
                  <a:pos x="278" y="221"/>
                </a:cxn>
                <a:cxn ang="0">
                  <a:pos x="251" y="209"/>
                </a:cxn>
                <a:cxn ang="0">
                  <a:pos x="222" y="193"/>
                </a:cxn>
                <a:cxn ang="0">
                  <a:pos x="191" y="175"/>
                </a:cxn>
                <a:cxn ang="0">
                  <a:pos x="161" y="154"/>
                </a:cxn>
                <a:cxn ang="0">
                  <a:pos x="129" y="130"/>
                </a:cxn>
                <a:cxn ang="0">
                  <a:pos x="96" y="105"/>
                </a:cxn>
                <a:cxn ang="0">
                  <a:pos x="65" y="77"/>
                </a:cxn>
                <a:cxn ang="0">
                  <a:pos x="32" y="47"/>
                </a:cxn>
                <a:cxn ang="0">
                  <a:pos x="0" y="15"/>
                </a:cxn>
                <a:cxn ang="0">
                  <a:pos x="13" y="0"/>
                </a:cxn>
                <a:cxn ang="0">
                  <a:pos x="45" y="32"/>
                </a:cxn>
                <a:cxn ang="0">
                  <a:pos x="78" y="63"/>
                </a:cxn>
                <a:cxn ang="0">
                  <a:pos x="110" y="90"/>
                </a:cxn>
                <a:cxn ang="0">
                  <a:pos x="141" y="115"/>
                </a:cxn>
                <a:cxn ang="0">
                  <a:pos x="172" y="138"/>
                </a:cxn>
                <a:cxn ang="0">
                  <a:pos x="202" y="159"/>
                </a:cxn>
                <a:cxn ang="0">
                  <a:pos x="232" y="177"/>
                </a:cxn>
                <a:cxn ang="0">
                  <a:pos x="260" y="191"/>
                </a:cxn>
                <a:cxn ang="0">
                  <a:pos x="287" y="204"/>
                </a:cxn>
                <a:cxn ang="0">
                  <a:pos x="312" y="212"/>
                </a:cxn>
                <a:cxn ang="0">
                  <a:pos x="337" y="220"/>
                </a:cxn>
                <a:cxn ang="0">
                  <a:pos x="357" y="224"/>
                </a:cxn>
                <a:cxn ang="0">
                  <a:pos x="376" y="224"/>
                </a:cxn>
                <a:cxn ang="0">
                  <a:pos x="391" y="220"/>
                </a:cxn>
                <a:cxn ang="0">
                  <a:pos x="404" y="215"/>
                </a:cxn>
                <a:cxn ang="0">
                  <a:pos x="416" y="205"/>
                </a:cxn>
                <a:cxn ang="0">
                  <a:pos x="429" y="220"/>
                </a:cxn>
              </a:cxnLst>
              <a:rect l="0" t="0" r="r" b="b"/>
              <a:pathLst>
                <a:path w="429" h="242">
                  <a:moveTo>
                    <a:pt x="429" y="220"/>
                  </a:moveTo>
                  <a:lnTo>
                    <a:pt x="415" y="231"/>
                  </a:lnTo>
                  <a:lnTo>
                    <a:pt x="397" y="238"/>
                  </a:lnTo>
                  <a:lnTo>
                    <a:pt x="378" y="242"/>
                  </a:lnTo>
                  <a:lnTo>
                    <a:pt x="355" y="242"/>
                  </a:lnTo>
                  <a:lnTo>
                    <a:pt x="332" y="238"/>
                  </a:lnTo>
                  <a:lnTo>
                    <a:pt x="306" y="231"/>
                  </a:lnTo>
                  <a:lnTo>
                    <a:pt x="278" y="221"/>
                  </a:lnTo>
                  <a:lnTo>
                    <a:pt x="251" y="209"/>
                  </a:lnTo>
                  <a:lnTo>
                    <a:pt x="222" y="193"/>
                  </a:lnTo>
                  <a:lnTo>
                    <a:pt x="191" y="175"/>
                  </a:lnTo>
                  <a:lnTo>
                    <a:pt x="161" y="154"/>
                  </a:lnTo>
                  <a:lnTo>
                    <a:pt x="129" y="130"/>
                  </a:lnTo>
                  <a:lnTo>
                    <a:pt x="96" y="105"/>
                  </a:lnTo>
                  <a:lnTo>
                    <a:pt x="65" y="77"/>
                  </a:lnTo>
                  <a:lnTo>
                    <a:pt x="32" y="47"/>
                  </a:lnTo>
                  <a:lnTo>
                    <a:pt x="0" y="15"/>
                  </a:lnTo>
                  <a:lnTo>
                    <a:pt x="13" y="0"/>
                  </a:lnTo>
                  <a:lnTo>
                    <a:pt x="45" y="32"/>
                  </a:lnTo>
                  <a:lnTo>
                    <a:pt x="78" y="63"/>
                  </a:lnTo>
                  <a:lnTo>
                    <a:pt x="110" y="90"/>
                  </a:lnTo>
                  <a:lnTo>
                    <a:pt x="141" y="115"/>
                  </a:lnTo>
                  <a:lnTo>
                    <a:pt x="172" y="138"/>
                  </a:lnTo>
                  <a:lnTo>
                    <a:pt x="202" y="159"/>
                  </a:lnTo>
                  <a:lnTo>
                    <a:pt x="232" y="177"/>
                  </a:lnTo>
                  <a:lnTo>
                    <a:pt x="260" y="191"/>
                  </a:lnTo>
                  <a:lnTo>
                    <a:pt x="287" y="204"/>
                  </a:lnTo>
                  <a:lnTo>
                    <a:pt x="312" y="212"/>
                  </a:lnTo>
                  <a:lnTo>
                    <a:pt x="337" y="220"/>
                  </a:lnTo>
                  <a:lnTo>
                    <a:pt x="357" y="224"/>
                  </a:lnTo>
                  <a:lnTo>
                    <a:pt x="376" y="224"/>
                  </a:lnTo>
                  <a:lnTo>
                    <a:pt x="391" y="220"/>
                  </a:lnTo>
                  <a:lnTo>
                    <a:pt x="404" y="215"/>
                  </a:lnTo>
                  <a:lnTo>
                    <a:pt x="416" y="205"/>
                  </a:lnTo>
                  <a:lnTo>
                    <a:pt x="429" y="2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1074738" y="463550"/>
              <a:ext cx="7937" cy="7938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4" y="1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5" y="14"/>
                </a:cxn>
              </a:cxnLst>
              <a:rect l="0" t="0" r="r" b="b"/>
              <a:pathLst>
                <a:path w="15" h="15">
                  <a:moveTo>
                    <a:pt x="15" y="14"/>
                  </a:moveTo>
                  <a:lnTo>
                    <a:pt x="14" y="15"/>
                  </a:lnTo>
                  <a:lnTo>
                    <a:pt x="1" y="0"/>
                  </a:lnTo>
                  <a:lnTo>
                    <a:pt x="0" y="2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855663" y="354012"/>
              <a:ext cx="6350" cy="793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3" y="2"/>
                </a:cxn>
                <a:cxn ang="0">
                  <a:pos x="13" y="0"/>
                </a:cxn>
                <a:cxn ang="0">
                  <a:pos x="0" y="15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lnTo>
                    <a:pt x="13" y="2"/>
                  </a:lnTo>
                  <a:lnTo>
                    <a:pt x="1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269875" y="57150"/>
              <a:ext cx="357187" cy="3492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36" y="57"/>
                </a:cxn>
                <a:cxn ang="0">
                  <a:pos x="336" y="66"/>
                </a:cxn>
                <a:cxn ang="0">
                  <a:pos x="676" y="66"/>
                </a:cxn>
                <a:cxn ang="0">
                  <a:pos x="654" y="0"/>
                </a:cxn>
                <a:cxn ang="0">
                  <a:pos x="22" y="0"/>
                </a:cxn>
                <a:cxn ang="0">
                  <a:pos x="0" y="57"/>
                </a:cxn>
              </a:cxnLst>
              <a:rect l="0" t="0" r="r" b="b"/>
              <a:pathLst>
                <a:path w="676" h="66">
                  <a:moveTo>
                    <a:pt x="0" y="57"/>
                  </a:moveTo>
                  <a:lnTo>
                    <a:pt x="336" y="57"/>
                  </a:lnTo>
                  <a:lnTo>
                    <a:pt x="336" y="66"/>
                  </a:lnTo>
                  <a:lnTo>
                    <a:pt x="676" y="66"/>
                  </a:lnTo>
                  <a:lnTo>
                    <a:pt x="654" y="0"/>
                  </a:lnTo>
                  <a:lnTo>
                    <a:pt x="2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252413" y="107950"/>
              <a:ext cx="396875" cy="44450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0" y="54"/>
                </a:cxn>
                <a:cxn ang="0">
                  <a:pos x="643" y="54"/>
                </a:cxn>
                <a:cxn ang="0">
                  <a:pos x="650" y="85"/>
                </a:cxn>
                <a:cxn ang="0">
                  <a:pos x="749" y="85"/>
                </a:cxn>
                <a:cxn ang="0">
                  <a:pos x="716" y="0"/>
                </a:cxn>
                <a:cxn ang="0">
                  <a:pos x="369" y="0"/>
                </a:cxn>
                <a:cxn ang="0">
                  <a:pos x="369" y="17"/>
                </a:cxn>
                <a:cxn ang="0">
                  <a:pos x="15" y="17"/>
                </a:cxn>
              </a:cxnLst>
              <a:rect l="0" t="0" r="r" b="b"/>
              <a:pathLst>
                <a:path w="749" h="85">
                  <a:moveTo>
                    <a:pt x="15" y="17"/>
                  </a:moveTo>
                  <a:lnTo>
                    <a:pt x="0" y="54"/>
                  </a:lnTo>
                  <a:lnTo>
                    <a:pt x="643" y="54"/>
                  </a:lnTo>
                  <a:lnTo>
                    <a:pt x="650" y="85"/>
                  </a:lnTo>
                  <a:lnTo>
                    <a:pt x="749" y="85"/>
                  </a:lnTo>
                  <a:lnTo>
                    <a:pt x="716" y="0"/>
                  </a:lnTo>
                  <a:lnTo>
                    <a:pt x="369" y="0"/>
                  </a:lnTo>
                  <a:lnTo>
                    <a:pt x="369" y="17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233363" y="168275"/>
              <a:ext cx="433387" cy="41275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405" y="13"/>
                </a:cxn>
                <a:cxn ang="0">
                  <a:pos x="405" y="0"/>
                </a:cxn>
                <a:cxn ang="0">
                  <a:pos x="789" y="0"/>
                </a:cxn>
                <a:cxn ang="0">
                  <a:pos x="818" y="78"/>
                </a:cxn>
                <a:cxn ang="0">
                  <a:pos x="683" y="78"/>
                </a:cxn>
                <a:cxn ang="0">
                  <a:pos x="672" y="65"/>
                </a:cxn>
                <a:cxn ang="0">
                  <a:pos x="0" y="65"/>
                </a:cxn>
                <a:cxn ang="0">
                  <a:pos x="18" y="13"/>
                </a:cxn>
              </a:cxnLst>
              <a:rect l="0" t="0" r="r" b="b"/>
              <a:pathLst>
                <a:path w="818" h="78">
                  <a:moveTo>
                    <a:pt x="18" y="13"/>
                  </a:moveTo>
                  <a:lnTo>
                    <a:pt x="405" y="13"/>
                  </a:lnTo>
                  <a:lnTo>
                    <a:pt x="405" y="0"/>
                  </a:lnTo>
                  <a:lnTo>
                    <a:pt x="789" y="0"/>
                  </a:lnTo>
                  <a:lnTo>
                    <a:pt x="818" y="78"/>
                  </a:lnTo>
                  <a:lnTo>
                    <a:pt x="683" y="78"/>
                  </a:lnTo>
                  <a:lnTo>
                    <a:pt x="672" y="65"/>
                  </a:lnTo>
                  <a:lnTo>
                    <a:pt x="0" y="65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219075" y="227012"/>
              <a:ext cx="468312" cy="46038"/>
            </a:xfrm>
            <a:custGeom>
              <a:avLst/>
              <a:gdLst/>
              <a:ahLst/>
              <a:cxnLst>
                <a:cxn ang="0">
                  <a:pos x="11" y="18"/>
                </a:cxn>
                <a:cxn ang="0">
                  <a:pos x="431" y="18"/>
                </a:cxn>
                <a:cxn ang="0">
                  <a:pos x="431" y="0"/>
                </a:cxn>
                <a:cxn ang="0">
                  <a:pos x="858" y="0"/>
                </a:cxn>
                <a:cxn ang="0">
                  <a:pos x="884" y="85"/>
                </a:cxn>
                <a:cxn ang="0">
                  <a:pos x="730" y="85"/>
                </a:cxn>
                <a:cxn ang="0">
                  <a:pos x="719" y="50"/>
                </a:cxn>
                <a:cxn ang="0">
                  <a:pos x="0" y="50"/>
                </a:cxn>
                <a:cxn ang="0">
                  <a:pos x="11" y="18"/>
                </a:cxn>
              </a:cxnLst>
              <a:rect l="0" t="0" r="r" b="b"/>
              <a:pathLst>
                <a:path w="884" h="85">
                  <a:moveTo>
                    <a:pt x="11" y="18"/>
                  </a:moveTo>
                  <a:lnTo>
                    <a:pt x="431" y="18"/>
                  </a:lnTo>
                  <a:lnTo>
                    <a:pt x="431" y="0"/>
                  </a:lnTo>
                  <a:lnTo>
                    <a:pt x="858" y="0"/>
                  </a:lnTo>
                  <a:lnTo>
                    <a:pt x="884" y="85"/>
                  </a:lnTo>
                  <a:lnTo>
                    <a:pt x="730" y="85"/>
                  </a:lnTo>
                  <a:lnTo>
                    <a:pt x="719" y="50"/>
                  </a:lnTo>
                  <a:lnTo>
                    <a:pt x="0" y="50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25413" y="287337"/>
              <a:ext cx="1174750" cy="4762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884" y="73"/>
                </a:cxn>
                <a:cxn ang="0">
                  <a:pos x="888" y="88"/>
                </a:cxn>
                <a:cxn ang="0">
                  <a:pos x="1547" y="88"/>
                </a:cxn>
                <a:cxn ang="0">
                  <a:pos x="2207" y="88"/>
                </a:cxn>
                <a:cxn ang="0">
                  <a:pos x="2221" y="0"/>
                </a:cxn>
                <a:cxn ang="0">
                  <a:pos x="1418" y="0"/>
                </a:cxn>
                <a:cxn ang="0">
                  <a:pos x="613" y="0"/>
                </a:cxn>
                <a:cxn ang="0">
                  <a:pos x="613" y="39"/>
                </a:cxn>
                <a:cxn ang="0">
                  <a:pos x="18" y="36"/>
                </a:cxn>
                <a:cxn ang="0">
                  <a:pos x="0" y="73"/>
                </a:cxn>
              </a:cxnLst>
              <a:rect l="0" t="0" r="r" b="b"/>
              <a:pathLst>
                <a:path w="2221" h="88">
                  <a:moveTo>
                    <a:pt x="0" y="73"/>
                  </a:moveTo>
                  <a:lnTo>
                    <a:pt x="884" y="73"/>
                  </a:lnTo>
                  <a:lnTo>
                    <a:pt x="888" y="88"/>
                  </a:lnTo>
                  <a:lnTo>
                    <a:pt x="1547" y="88"/>
                  </a:lnTo>
                  <a:lnTo>
                    <a:pt x="2207" y="88"/>
                  </a:lnTo>
                  <a:lnTo>
                    <a:pt x="2221" y="0"/>
                  </a:lnTo>
                  <a:lnTo>
                    <a:pt x="1418" y="0"/>
                  </a:lnTo>
                  <a:lnTo>
                    <a:pt x="613" y="0"/>
                  </a:lnTo>
                  <a:lnTo>
                    <a:pt x="613" y="39"/>
                  </a:lnTo>
                  <a:lnTo>
                    <a:pt x="18" y="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119063" y="355600"/>
              <a:ext cx="1082675" cy="349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862" y="47"/>
                </a:cxn>
                <a:cxn ang="0">
                  <a:pos x="1729" y="47"/>
                </a:cxn>
                <a:cxn ang="0">
                  <a:pos x="1740" y="64"/>
                </a:cxn>
                <a:cxn ang="0">
                  <a:pos x="2027" y="64"/>
                </a:cxn>
                <a:cxn ang="0">
                  <a:pos x="2046" y="0"/>
                </a:cxn>
                <a:cxn ang="0">
                  <a:pos x="1118" y="0"/>
                </a:cxn>
                <a:cxn ang="0">
                  <a:pos x="190" y="0"/>
                </a:cxn>
                <a:cxn ang="0">
                  <a:pos x="176" y="12"/>
                </a:cxn>
                <a:cxn ang="0">
                  <a:pos x="15" y="12"/>
                </a:cxn>
                <a:cxn ang="0">
                  <a:pos x="0" y="47"/>
                </a:cxn>
              </a:cxnLst>
              <a:rect l="0" t="0" r="r" b="b"/>
              <a:pathLst>
                <a:path w="2046" h="64">
                  <a:moveTo>
                    <a:pt x="0" y="47"/>
                  </a:moveTo>
                  <a:lnTo>
                    <a:pt x="862" y="47"/>
                  </a:lnTo>
                  <a:lnTo>
                    <a:pt x="1729" y="47"/>
                  </a:lnTo>
                  <a:lnTo>
                    <a:pt x="1740" y="64"/>
                  </a:lnTo>
                  <a:lnTo>
                    <a:pt x="2027" y="64"/>
                  </a:lnTo>
                  <a:lnTo>
                    <a:pt x="2046" y="0"/>
                  </a:lnTo>
                  <a:lnTo>
                    <a:pt x="1118" y="0"/>
                  </a:lnTo>
                  <a:lnTo>
                    <a:pt x="190" y="0"/>
                  </a:lnTo>
                  <a:lnTo>
                    <a:pt x="176" y="12"/>
                  </a:lnTo>
                  <a:lnTo>
                    <a:pt x="15" y="1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>
              <a:off x="876300" y="147637"/>
              <a:ext cx="57150" cy="650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32" name="Rectangle 11"/>
          <p:cNvSpPr/>
          <p:nvPr userDrawn="1"/>
        </p:nvSpPr>
        <p:spPr>
          <a:xfrm>
            <a:off x="6836548" y="84333"/>
            <a:ext cx="936103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2262A2"/>
                </a:solidFill>
                <a:latin typeface="Tahoma" pitchFamily="34" charset="0"/>
                <a:ea typeface="Times New Roman"/>
              </a:rPr>
              <a:t>Soreq NRC</a:t>
            </a:r>
            <a:endParaRPr lang="he-IL" sz="9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600" b="1">
          <a:solidFill>
            <a:srgbClr val="0066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ts val="1200"/>
        </a:spcBef>
        <a:spcAft>
          <a:spcPts val="1200"/>
        </a:spcAft>
        <a:buClr>
          <a:schemeClr val="tx2"/>
        </a:buClr>
        <a:buSzPct val="85000"/>
        <a:buFont typeface="Wingdings" pitchFamily="2" charset="2"/>
        <a:buChar char="v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ts val="1200"/>
        </a:spcBef>
        <a:spcAft>
          <a:spcPts val="1200"/>
        </a:spcAft>
        <a:buClr>
          <a:schemeClr val="tx1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ts val="1200"/>
        </a:spcBef>
        <a:spcAft>
          <a:spcPts val="1200"/>
        </a:spcAft>
        <a:buClr>
          <a:schemeClr val="tx2">
            <a:lumMod val="60000"/>
            <a:lumOff val="40000"/>
          </a:schemeClr>
        </a:buClr>
        <a:buSzPct val="85000"/>
        <a:buFont typeface="Wingdings" pitchFamily="2" charset="2"/>
        <a:buChar char="v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ts val="1200"/>
        </a:spcBef>
        <a:spcAft>
          <a:spcPts val="1200"/>
        </a:spcAft>
        <a:buClr>
          <a:schemeClr val="tx2">
            <a:lumMod val="60000"/>
            <a:lumOff val="40000"/>
          </a:schemeClr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ts val="1200"/>
        </a:spcBef>
        <a:spcAft>
          <a:spcPts val="1200"/>
        </a:spcAft>
        <a:buClr>
          <a:schemeClr val="tx2">
            <a:lumMod val="60000"/>
            <a:lumOff val="40000"/>
          </a:schemeClr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7946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0" tIns="45672" rIns="91340" bIns="45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Itzhak Tserruya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FEE368B4-D2BB-A042-8993-078199F1DB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81750"/>
            <a:ext cx="481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40" tIns="45672" rIns="91340" bIns="45672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82483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pitchFamily="34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pitchFamily="34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pitchFamily="34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Tahoma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400">
          <a:solidFill>
            <a:schemeClr val="folHlink"/>
          </a:solidFill>
          <a:latin typeface="+mn-lt"/>
          <a:ea typeface="ＭＳ Ｐゴシック" charset="0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>
          <a:solidFill>
            <a:schemeClr val="tx1"/>
          </a:solidFill>
          <a:latin typeface="+mn-lt"/>
          <a:ea typeface="宋体" pitchFamily="2" charset="-122"/>
          <a:cs typeface="宋体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9148" y="2996952"/>
            <a:ext cx="236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NICA Days, Belgrade</a:t>
            </a:r>
          </a:p>
          <a:p>
            <a:pPr algn="ctr"/>
            <a:r>
              <a:rPr lang="en-US" dirty="0"/>
              <a:t>October 2-3, 2023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611560" y="790917"/>
            <a:ext cx="792088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FFFF00"/>
                </a:solidFill>
              </a:rPr>
              <a:t>Heavy Ion Physics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560840" cy="612068"/>
          </a:xfrm>
        </p:spPr>
        <p:txBody>
          <a:bodyPr/>
          <a:lstStyle/>
          <a:p>
            <a:r>
              <a:rPr lang="fr-FR" b="1" dirty="0">
                <a:solidFill>
                  <a:srgbClr val="000090"/>
                </a:solidFill>
              </a:rPr>
              <a:t>Itzhak </a:t>
            </a:r>
            <a:r>
              <a:rPr lang="fr-FR" b="1" dirty="0" err="1">
                <a:solidFill>
                  <a:srgbClr val="000090"/>
                </a:solidFill>
              </a:rPr>
              <a:t>Tserruya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10" name="Picture 4" descr="tree">
            <a:extLst>
              <a:ext uri="{FF2B5EF4-FFF2-40B4-BE49-F238E27FC236}">
                <a16:creationId xmlns:a16="http://schemas.microsoft.com/office/drawing/2014/main" id="{8B6F998F-AE9E-9B45-B685-64AD0DDA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25244"/>
            <a:ext cx="4191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4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>
            <a:extLst>
              <a:ext uri="{FF2B5EF4-FFF2-40B4-BE49-F238E27FC236}">
                <a16:creationId xmlns:a16="http://schemas.microsoft.com/office/drawing/2014/main" id="{97D1089B-5F73-26F7-6180-4EC3F074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D0F2D0-75E9-8C49-AFD1-B03B08D9A568}" type="slidenum">
              <a:rPr lang="en-US" altLang="en-IL" sz="1200">
                <a:cs typeface="Arial" panose="020B0604020202020204" pitchFamily="34" charset="0"/>
              </a:rPr>
              <a:pPr eaLnBrk="1" hangingPunct="1"/>
              <a:t>10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44387" name="TextBox 1">
            <a:extLst>
              <a:ext uri="{FF2B5EF4-FFF2-40B4-BE49-F238E27FC236}">
                <a16:creationId xmlns:a16="http://schemas.microsoft.com/office/drawing/2014/main" id="{8E6755AF-470C-FB09-5FEC-02B6D8610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906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dirty="0"/>
              <a:t>If CS is restored the masses of the a</a:t>
            </a:r>
            <a:r>
              <a:rPr lang="en-US" altLang="en-IL" baseline="-25000" dirty="0"/>
              <a:t>1</a:t>
            </a:r>
            <a:r>
              <a:rPr lang="en-US" altLang="en-IL" dirty="0"/>
              <a:t> and ρ mesons should become equal.</a:t>
            </a:r>
          </a:p>
          <a:p>
            <a:pPr algn="ctr" eaLnBrk="1" hangingPunct="1"/>
            <a:endParaRPr lang="en-US" altLang="en-IL" sz="1200" dirty="0"/>
          </a:p>
          <a:p>
            <a:pPr algn="ctr" eaLnBrk="1" hangingPunct="1"/>
            <a:r>
              <a:rPr lang="en-US" altLang="en-IL" dirty="0"/>
              <a:t>Problem: very hard to measure the a</a:t>
            </a:r>
            <a:r>
              <a:rPr lang="en-US" altLang="en-IL" baseline="-25000" dirty="0"/>
              <a:t>1</a:t>
            </a:r>
            <a:r>
              <a:rPr lang="en-US" altLang="en-IL" dirty="0"/>
              <a:t> meson</a:t>
            </a:r>
          </a:p>
        </p:txBody>
      </p:sp>
      <p:pic>
        <p:nvPicPr>
          <p:cNvPr id="144388" name="Picture 1">
            <a:extLst>
              <a:ext uri="{FF2B5EF4-FFF2-40B4-BE49-F238E27FC236}">
                <a16:creationId xmlns:a16="http://schemas.microsoft.com/office/drawing/2014/main" id="{D4C44FE0-B48E-F6D4-F438-5B2C6D491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1"/>
          <a:stretch>
            <a:fillRect/>
          </a:stretch>
        </p:blipFill>
        <p:spPr bwMode="auto">
          <a:xfrm>
            <a:off x="1524000" y="2438400"/>
            <a:ext cx="60674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TextBox 2">
            <a:extLst>
              <a:ext uri="{FF2B5EF4-FFF2-40B4-BE49-F238E27FC236}">
                <a16:creationId xmlns:a16="http://schemas.microsoft.com/office/drawing/2014/main" id="{B2D764CC-70BB-C9F3-1683-C8A852B48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943600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dirty="0"/>
              <a:t>Experimental efforts focused on the ρ meson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CC1E07E8-8158-5EED-E6E9-B6F2037F8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83284"/>
            <a:ext cx="5971753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altLang="en-IL" sz="40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ρ – a</a:t>
            </a:r>
            <a:r>
              <a:rPr lang="en-US" altLang="en-IL" sz="4000" baseline="-250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endParaRPr lang="en-US" sz="40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063B1-FC3F-1C57-7A61-747CA39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80101-5DFB-CDDB-6091-3367EB76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1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>
            <a:extLst>
              <a:ext uri="{FF2B5EF4-FFF2-40B4-BE49-F238E27FC236}">
                <a16:creationId xmlns:a16="http://schemas.microsoft.com/office/drawing/2014/main" id="{7F1ABCB4-82A9-11F5-2434-BD5E0F6D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04" y="987136"/>
            <a:ext cx="9144000" cy="64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prstClr val="black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ρ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π</a:t>
            </a:r>
            <a:r>
              <a:rPr kumimoji="0" lang="en-US" altLang="en-I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+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π</a:t>
            </a:r>
            <a:r>
              <a:rPr kumimoji="0" lang="en-US" altLang="en-I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-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BR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~100</a:t>
            </a:r>
            <a:r>
              <a:rPr kumimoji="0" lang="en-US" altLang="en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%               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ρ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0" lang="en-US" altLang="en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kumimoji="0" lang="en-US" altLang="en-IL" sz="24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kumimoji="0" lang="en-US" altLang="en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kumimoji="0" lang="en-US" altLang="en-I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 BR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= 4.7 10</a:t>
            </a:r>
            <a:r>
              <a:rPr kumimoji="0" lang="en-US" altLang="en-I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-5</a:t>
            </a:r>
            <a:r>
              <a:rPr kumimoji="0" lang="en-US" altLang="en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   </a:t>
            </a:r>
            <a:endParaRPr kumimoji="0" lang="en-US" altLang="en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53996" name="Rectangle 12">
            <a:extLst>
              <a:ext uri="{FF2B5EF4-FFF2-40B4-BE49-F238E27FC236}">
                <a16:creationId xmlns:a16="http://schemas.microsoft.com/office/drawing/2014/main" id="{3EFC8D08-BDE3-CF41-3DD4-DBE59C40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4345211"/>
            <a:ext cx="5638800" cy="127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m [MeV]    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G</a:t>
            </a:r>
            <a:r>
              <a:rPr kumimoji="0" lang="en-US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[MeV]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 [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fm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/c]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r           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770               150              1.3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w          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782                 8.6              23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f            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1020               4.4              44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Arial" charset="0"/>
            </a:endParaRPr>
          </a:p>
        </p:txBody>
      </p:sp>
      <p:sp>
        <p:nvSpPr>
          <p:cNvPr id="148484" name="AutoShape 13">
            <a:extLst>
              <a:ext uri="{FF2B5EF4-FFF2-40B4-BE49-F238E27FC236}">
                <a16:creationId xmlns:a16="http://schemas.microsoft.com/office/drawing/2014/main" id="{A9824E5E-0A0C-2F75-999F-C120C2EC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40833"/>
            <a:ext cx="8534400" cy="10668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1" lang="en-US" altLang="en-I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1" lang="en-US" altLang="en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candidate:   the </a:t>
            </a:r>
            <a:r>
              <a:rPr kumimoji="1" lang="en-US" altLang="en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-meson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short lifetime compared to the medium lifetime ( ≈ 10 </a:t>
            </a:r>
            <a:r>
              <a:rPr kumimoji="1" lang="en-US" altLang="en-I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fm</a:t>
            </a: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/c)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 can decay and be regenerated in the medium</a:t>
            </a:r>
            <a:endParaRPr kumimoji="1" lang="en-US" altLang="en-IL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9FA31908-B506-5E68-8E67-975B21737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4673"/>
            <a:ext cx="8229600" cy="758364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altLang="en-IL" sz="40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ρ </a:t>
            </a:r>
            <a:r>
              <a:rPr lang="en-US" altLang="en-IL" sz="40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en-IL" sz="4000" u="sng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en-US" altLang="en-IL" sz="4000" u="sng" baseline="30000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US" altLang="en-IL" sz="4000" u="sng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en-US" altLang="en-IL" sz="4000" u="sng" baseline="300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en-US" altLang="en-IL" sz="40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 decay </a:t>
            </a:r>
            <a:r>
              <a:rPr lang="en-US" altLang="en-IL" sz="40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CSR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2169BE0-B403-04EC-3B36-F65DD085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2" y="3210802"/>
            <a:ext cx="8291264" cy="11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Low-mass dileptons are the best probes to look for CSR effects:</a:t>
            </a:r>
            <a:endParaRPr kumimoji="0" lang="en-US" altLang="en-IL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90000"/>
              <a:buFontTx/>
              <a:buNone/>
              <a:tabLst/>
              <a:defRPr/>
            </a:pPr>
            <a:r>
              <a:rPr kumimoji="0" lang="en-US" altLang="en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* Large </a:t>
            </a:r>
            <a:r>
              <a:rPr kumimoji="0" lang="en-US" altLang="en-I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mfp</a:t>
            </a:r>
            <a:r>
              <a:rPr kumimoji="0" lang="en-US" altLang="en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  </a:t>
            </a:r>
            <a:r>
              <a:rPr kumimoji="0" lang="en-US" altLang="en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 final state interaction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90000"/>
              <a:buFontTx/>
              <a:buNone/>
              <a:tabLst/>
              <a:defRPr/>
            </a:pPr>
            <a:r>
              <a:rPr kumimoji="0" lang="en-US" altLang="en-I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</a:t>
            </a: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carry information from place of creation to detectors.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6B008-DA7B-9872-8207-6CB1F20AD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9" t="65088"/>
          <a:stretch/>
        </p:blipFill>
        <p:spPr>
          <a:xfrm>
            <a:off x="5076056" y="1489802"/>
            <a:ext cx="2674288" cy="15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FF0C0-9794-21C7-645A-3F4E482E4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603" r="55531"/>
          <a:stretch/>
        </p:blipFill>
        <p:spPr>
          <a:xfrm>
            <a:off x="945866" y="1532964"/>
            <a:ext cx="2883688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6" grpId="0"/>
      <p:bldP spid="1484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8">
            <a:extLst>
              <a:ext uri="{FF2B5EF4-FFF2-40B4-BE49-F238E27FC236}">
                <a16:creationId xmlns:a16="http://schemas.microsoft.com/office/drawing/2014/main" id="{5922EC67-CDD9-FA5D-E868-A8333BCB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53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CA" altLang="zh-CN">
                <a:ea typeface="SimSun" panose="02010600030101010101" pitchFamily="2" charset="-122"/>
              </a:rPr>
              <a:t>No final state interaction: large mfp compared to the size of the system. Once produced they leave the fireball without any further interaction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r>
              <a:rPr lang="en-CA" altLang="zh-CN">
                <a:ea typeface="SimSun" panose="02010600030101010101" pitchFamily="2" charset="-122"/>
              </a:rPr>
              <a:t>            </a:t>
            </a:r>
            <a:r>
              <a:rPr lang="en-CA" altLang="zh-CN">
                <a:solidFill>
                  <a:srgbClr val="FF9900"/>
                </a:solidFill>
                <a:ea typeface="SimSun" panose="02010600030101010101" pitchFamily="2" charset="-122"/>
              </a:rPr>
              <a:t>carry direct information from place of production to 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r>
              <a:rPr lang="en-CA" altLang="zh-CN">
                <a:solidFill>
                  <a:srgbClr val="FF9900"/>
                </a:solidFill>
                <a:ea typeface="SimSun" panose="02010600030101010101" pitchFamily="2" charset="-122"/>
              </a:rPr>
              <a:t>            detectors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endParaRPr lang="en-CA" altLang="zh-CN">
              <a:solidFill>
                <a:srgbClr val="FF9900"/>
              </a:solidFill>
              <a:ea typeface="SimSun" panose="02010600030101010101" pitchFamily="2" charset="-122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CA" altLang="zh-CN">
                <a:ea typeface="SimSun" panose="02010600030101010101" pitchFamily="2" charset="-122"/>
              </a:rPr>
              <a:t>Production rate strongly increasing function of T and density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r>
              <a:rPr lang="en-CA" altLang="zh-CN">
                <a:ea typeface="SimSun" panose="02010600030101010101" pitchFamily="2" charset="-122"/>
              </a:rPr>
              <a:t>             </a:t>
            </a:r>
            <a:r>
              <a:rPr lang="en-CA" altLang="zh-CN">
                <a:solidFill>
                  <a:srgbClr val="FF9900"/>
                </a:solidFill>
                <a:ea typeface="SimSun" panose="02010600030101010101" pitchFamily="2" charset="-122"/>
              </a:rPr>
              <a:t>most abundantly produced at the early stage of  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r>
              <a:rPr lang="en-CA" altLang="zh-CN">
                <a:solidFill>
                  <a:srgbClr val="FF9900"/>
                </a:solidFill>
                <a:ea typeface="SimSun" panose="02010600030101010101" pitchFamily="2" charset="-122"/>
              </a:rPr>
              <a:t>             the collisions</a:t>
            </a:r>
          </a:p>
          <a:p>
            <a:pPr lvl="1" eaLnBrk="1" hangingPunct="1">
              <a:buClr>
                <a:schemeClr val="tx1"/>
              </a:buClr>
              <a:buSzPct val="80000"/>
            </a:pPr>
            <a:endParaRPr lang="en-CA" altLang="zh-CN">
              <a:solidFill>
                <a:srgbClr val="FF9900"/>
              </a:solidFill>
              <a:ea typeface="SimSun" panose="02010600030101010101" pitchFamily="2" charset="-122"/>
            </a:endParaRPr>
          </a:p>
        </p:txBody>
      </p:sp>
      <p:graphicFrame>
        <p:nvGraphicFramePr>
          <p:cNvPr id="176131" name="Object 3">
            <a:extLst>
              <a:ext uri="{FF2B5EF4-FFF2-40B4-BE49-F238E27FC236}">
                <a16:creationId xmlns:a16="http://schemas.microsoft.com/office/drawing/2014/main" id="{37368B0A-B7B1-DDC7-A3F7-6C68D1BF502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176131" name="Object 3">
                        <a:extLst>
                          <a:ext uri="{FF2B5EF4-FFF2-40B4-BE49-F238E27FC236}">
                            <a16:creationId xmlns:a16="http://schemas.microsoft.com/office/drawing/2014/main" id="{37368B0A-B7B1-DDC7-A3F7-6C68D1BF502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B8229-9512-E844-0910-727584B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F58AA5-2F85-2545-BBAE-ECADB9AC7E71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6F0F7EF-6C80-70C4-CE9D-D9B053775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00400"/>
            <a:ext cx="474663" cy="15557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99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B1A9AD4-34A9-A5B8-E0B7-85A0E1EE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474663" cy="15557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89DB48-8A62-AE95-2FB9-0442403290A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73513"/>
            <a:ext cx="8534400" cy="2133600"/>
            <a:chOff x="381000" y="3810000"/>
            <a:chExt cx="8534400" cy="2133600"/>
          </a:xfrm>
        </p:grpSpPr>
        <p:sp>
          <p:nvSpPr>
            <p:cNvPr id="176139" name="Rectangle 8">
              <a:extLst>
                <a:ext uri="{FF2B5EF4-FFF2-40B4-BE49-F238E27FC236}">
                  <a16:creationId xmlns:a16="http://schemas.microsoft.com/office/drawing/2014/main" id="{BA981986-0485-A26A-5172-90DAEFE3D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810000"/>
              <a:ext cx="85344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80000"/>
                <a:buFont typeface="Wingdings" pitchFamily="2" charset="2"/>
                <a:buChar char="q"/>
              </a:pPr>
              <a:r>
                <a:rPr lang="en-CA" altLang="zh-CN" dirty="0">
                  <a:ea typeface="SimSun" panose="02010600030101010101" pitchFamily="2" charset="-122"/>
                </a:rPr>
                <a:t>…But very difficult measurements</a:t>
              </a:r>
            </a:p>
            <a:p>
              <a:pPr lvl="1" eaLnBrk="1" hangingPunct="1">
                <a:buClr>
                  <a:schemeClr val="tx1"/>
                </a:buClr>
                <a:buSzPct val="80000"/>
              </a:pPr>
              <a:r>
                <a:rPr lang="en-CA" altLang="zh-CN" dirty="0">
                  <a:ea typeface="SimSun" panose="02010600030101010101" pitchFamily="2" charset="-122"/>
                </a:rPr>
                <a:t>             </a:t>
              </a:r>
              <a:r>
                <a:rPr lang="en-CA" altLang="zh-CN" dirty="0">
                  <a:solidFill>
                    <a:srgbClr val="FF9900"/>
                  </a:solidFill>
                  <a:ea typeface="SimSun" panose="02010600030101010101" pitchFamily="2" charset="-122"/>
                </a:rPr>
                <a:t> large combinatorial background</a:t>
              </a:r>
            </a:p>
            <a:p>
              <a:pPr lvl="1" eaLnBrk="1" hangingPunct="1">
                <a:buClr>
                  <a:schemeClr val="tx1"/>
                </a:buClr>
                <a:buSzPct val="80000"/>
              </a:pPr>
              <a:endParaRPr lang="en-CA" altLang="zh-CN" dirty="0">
                <a:solidFill>
                  <a:srgbClr val="FF9900"/>
                </a:solidFill>
                <a:ea typeface="SimSun" panose="02010600030101010101" pitchFamily="2" charset="-122"/>
              </a:endParaRPr>
            </a:p>
            <a:p>
              <a:pPr eaLnBrk="1" hangingPunct="1">
                <a:buClr>
                  <a:schemeClr val="tx1"/>
                </a:buClr>
                <a:buSzPct val="80000"/>
                <a:buFont typeface="Wingdings" pitchFamily="2" charset="2"/>
                <a:buChar char="q"/>
              </a:pPr>
              <a:r>
                <a:rPr lang="en-CA" altLang="zh-CN" dirty="0">
                  <a:ea typeface="SimSun" panose="02010600030101010101" pitchFamily="2" charset="-122"/>
                </a:rPr>
                <a:t>Emitted by a variety of sources all along the history of the collision</a:t>
              </a:r>
            </a:p>
            <a:p>
              <a:pPr lvl="1" eaLnBrk="1" hangingPunct="1">
                <a:buClr>
                  <a:schemeClr val="tx1"/>
                </a:buClr>
                <a:buSzPct val="80000"/>
              </a:pPr>
              <a:r>
                <a:rPr lang="en-CA" altLang="zh-CN" dirty="0">
                  <a:solidFill>
                    <a:srgbClr val="FF9900"/>
                  </a:solidFill>
                  <a:ea typeface="SimSun" panose="02010600030101010101" pitchFamily="2" charset="-122"/>
                </a:rPr>
                <a:t>              need a very good understanding of all these sources to disentangle the interesting ones.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0DD3DF34-3E19-BDF2-B3D2-4D4C71F87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181600"/>
              <a:ext cx="474663" cy="155575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99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D04BEF19-32B0-F47C-465B-087183D63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4267200"/>
              <a:ext cx="474663" cy="155575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99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BA1F2-9328-46BA-259A-9BC420B6CE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3A984-831F-CB84-6E5D-C56B302A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9DD43D48-C05B-45B9-EC98-F6A217DB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7838"/>
            <a:ext cx="822960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and </a:t>
            </a:r>
            <a:r>
              <a:rPr lang="en-US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Chellenges</a:t>
            </a:r>
            <a:endParaRPr lang="en-US" sz="40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957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4">
            <a:extLst>
              <a:ext uri="{FF2B5EF4-FFF2-40B4-BE49-F238E27FC236}">
                <a16:creationId xmlns:a16="http://schemas.microsoft.com/office/drawing/2014/main" id="{125391F9-4C49-14D1-F722-8636668C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13F853-1284-DC44-A626-40A36553725E}" type="slidenum">
              <a:rPr lang="en-US" altLang="en-IL" sz="1200">
                <a:cs typeface="Arial" panose="020B0604020202020204" pitchFamily="34" charset="0"/>
              </a:rPr>
              <a:pPr eaLnBrk="1" hangingPunct="1"/>
              <a:t>13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86371" name="Text Box 4">
            <a:extLst>
              <a:ext uri="{FF2B5EF4-FFF2-40B4-BE49-F238E27FC236}">
                <a16:creationId xmlns:a16="http://schemas.microsoft.com/office/drawing/2014/main" id="{0C2785D5-A25C-A319-1871-97E69F86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8630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kumimoji="1" lang="en-US" altLang="en-IL" sz="1800" b="1" dirty="0"/>
              <a:t>  </a:t>
            </a:r>
            <a:r>
              <a:rPr kumimoji="1" lang="en-US" altLang="en-IL" sz="1800" dirty="0"/>
              <a:t>Need to detect a very weak source of </a:t>
            </a:r>
            <a:r>
              <a:rPr kumimoji="1" lang="en-US" altLang="en-IL" sz="1800" i="1" dirty="0" err="1"/>
              <a:t>e</a:t>
            </a:r>
            <a:r>
              <a:rPr kumimoji="1" lang="en-US" altLang="en-IL" sz="1800" i="1" baseline="30000" dirty="0" err="1"/>
              <a:t>+</a:t>
            </a:r>
            <a:r>
              <a:rPr kumimoji="1" lang="en-US" altLang="en-IL" sz="1800" i="1" dirty="0" err="1"/>
              <a:t>e</a:t>
            </a:r>
            <a:r>
              <a:rPr kumimoji="1" lang="en-US" altLang="en-IL" sz="1800" i="1" baseline="30000" dirty="0"/>
              <a:t>-</a:t>
            </a:r>
            <a:r>
              <a:rPr kumimoji="1" lang="en-US" altLang="en-IL" sz="1800" i="1" dirty="0"/>
              <a:t> </a:t>
            </a:r>
            <a:r>
              <a:rPr kumimoji="1" lang="en-US" altLang="en-IL" sz="1800" dirty="0"/>
              <a:t>pairs</a:t>
            </a:r>
            <a:r>
              <a:rPr kumimoji="1" lang="en-US" altLang="en-IL" sz="1800" b="1" dirty="0"/>
              <a:t>    </a:t>
            </a:r>
          </a:p>
          <a:p>
            <a:pPr>
              <a:spcBef>
                <a:spcPts val="600"/>
              </a:spcBef>
            </a:pPr>
            <a:r>
              <a:rPr kumimoji="1" lang="en-US" altLang="en-IL" sz="1800" b="1" dirty="0"/>
              <a:t>          </a:t>
            </a:r>
            <a:r>
              <a:rPr kumimoji="1" lang="en-US" altLang="en-IL" sz="1800" dirty="0"/>
              <a:t>hadron decays</a:t>
            </a:r>
            <a:r>
              <a:rPr kumimoji="1" lang="en-US" altLang="en-IL" sz="1800" b="1" dirty="0"/>
              <a:t> </a:t>
            </a:r>
            <a:r>
              <a:rPr kumimoji="1" lang="en-US" altLang="en-IL" sz="1400" dirty="0"/>
              <a:t>(m&gt;150 MeV/c</a:t>
            </a:r>
            <a:r>
              <a:rPr kumimoji="1" lang="en-US" altLang="en-IL" sz="1400" baseline="30000" dirty="0"/>
              <a:t>2  </a:t>
            </a:r>
            <a:r>
              <a:rPr kumimoji="1" lang="en-US" altLang="en-IL" sz="1400" dirty="0"/>
              <a:t>p</a:t>
            </a:r>
            <a:r>
              <a:rPr kumimoji="1" lang="en-US" altLang="en-IL" sz="1400" baseline="-25000" dirty="0"/>
              <a:t>T </a:t>
            </a:r>
            <a:r>
              <a:rPr kumimoji="1" lang="en-US" altLang="en-IL" sz="1400" dirty="0"/>
              <a:t>&gt; 200 MeV/c)                              </a:t>
            </a:r>
            <a:r>
              <a:rPr kumimoji="1" lang="en-US" altLang="en-IL" sz="1800" dirty="0"/>
              <a:t> ~ 10</a:t>
            </a:r>
            <a:r>
              <a:rPr kumimoji="1" lang="en-US" altLang="en-IL" sz="1800" baseline="30000" dirty="0"/>
              <a:t>-6 </a:t>
            </a:r>
            <a:r>
              <a:rPr kumimoji="1" lang="en-US" altLang="en-IL" sz="1800" dirty="0"/>
              <a:t> / </a:t>
            </a:r>
            <a:r>
              <a:rPr kumimoji="1" lang="en-US" altLang="en-IL" sz="1800" dirty="0">
                <a:sym typeface="Symbol" pitchFamily="2" charset="2"/>
              </a:rPr>
              <a:t></a:t>
            </a:r>
            <a:r>
              <a:rPr kumimoji="1" lang="en-US" altLang="en-IL" sz="1800" baseline="30000" dirty="0">
                <a:sym typeface="Symbol" pitchFamily="2" charset="2"/>
              </a:rPr>
              <a:t>0</a:t>
            </a:r>
          </a:p>
          <a:p>
            <a:pPr>
              <a:spcBef>
                <a:spcPts val="600"/>
              </a:spcBef>
            </a:pPr>
            <a:endParaRPr kumimoji="1" lang="en-US" altLang="en-IL" sz="1800" b="1" baseline="30000" dirty="0">
              <a:sym typeface="Symbol" pitchFamily="2" charset="2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kumimoji="1" lang="en-US" altLang="en-IL" sz="1800" b="1" baseline="30000" dirty="0">
                <a:sym typeface="Symbol" pitchFamily="2" charset="2"/>
              </a:rPr>
              <a:t> </a:t>
            </a:r>
            <a:r>
              <a:rPr kumimoji="1" lang="en-US" altLang="en-IL" sz="1800" b="1" dirty="0">
                <a:sym typeface="Symbol" pitchFamily="2" charset="2"/>
              </a:rPr>
              <a:t> </a:t>
            </a:r>
            <a:r>
              <a:rPr kumimoji="1" lang="en-US" altLang="en-IL" sz="1800" dirty="0">
                <a:sym typeface="Symbol" pitchFamily="2" charset="2"/>
              </a:rPr>
              <a:t>in the presence of hundreds of charged particles</a:t>
            </a:r>
          </a:p>
          <a:p>
            <a:pPr>
              <a:spcBef>
                <a:spcPts val="600"/>
              </a:spcBef>
            </a:pPr>
            <a:r>
              <a:rPr kumimoji="1" lang="en-US" altLang="en-IL" sz="1800" dirty="0"/>
              <a:t>          central mid-rapidity Au-Au collision at RHIC  (</a:t>
            </a:r>
            <a:r>
              <a:rPr kumimoji="1" lang="en-US" altLang="en-IL" sz="1800" dirty="0" err="1"/>
              <a:t>dN</a:t>
            </a:r>
            <a:r>
              <a:rPr kumimoji="1" lang="en-US" altLang="en-IL" sz="1800" baseline="-25000" dirty="0" err="1"/>
              <a:t>ch</a:t>
            </a:r>
            <a:r>
              <a:rPr kumimoji="1" lang="en-US" altLang="en-IL" sz="1800" dirty="0"/>
              <a:t>/d</a:t>
            </a:r>
            <a:r>
              <a:rPr kumimoji="1" lang="en-US" altLang="en-IL" sz="1800" dirty="0">
                <a:latin typeface="Symbol" pitchFamily="2" charset="2"/>
              </a:rPr>
              <a:t>h)</a:t>
            </a:r>
            <a:r>
              <a:rPr kumimoji="1" lang="en-US" altLang="en-IL" sz="1800" dirty="0"/>
              <a:t>    </a:t>
            </a:r>
            <a:r>
              <a:rPr kumimoji="1" lang="en-US" altLang="en-IL" sz="1800" dirty="0">
                <a:sym typeface="Symbol" pitchFamily="2" charset="2"/>
              </a:rPr>
              <a:t>     650</a:t>
            </a:r>
          </a:p>
          <a:p>
            <a:pPr>
              <a:spcBef>
                <a:spcPts val="600"/>
              </a:spcBef>
            </a:pPr>
            <a:endParaRPr kumimoji="1" lang="en-US" altLang="en-IL" sz="1800" b="1" dirty="0">
              <a:sym typeface="Symbol" pitchFamily="2" charset="2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kumimoji="1" lang="en-US" altLang="en-IL" sz="1800" dirty="0"/>
              <a:t> and several pairs per event from trivial origin</a:t>
            </a:r>
          </a:p>
          <a:p>
            <a:pPr>
              <a:spcBef>
                <a:spcPts val="600"/>
              </a:spcBef>
            </a:pPr>
            <a:r>
              <a:rPr kumimoji="1" lang="en-US" altLang="en-IL" sz="1800" dirty="0">
                <a:sym typeface="Symbol" pitchFamily="2" charset="2"/>
              </a:rPr>
              <a:t>  </a:t>
            </a:r>
            <a:r>
              <a:rPr kumimoji="1" lang="en-US" altLang="en-IL" sz="1800" baseline="30000" dirty="0">
                <a:sym typeface="Symbol" pitchFamily="2" charset="2"/>
              </a:rPr>
              <a:t>o </a:t>
            </a:r>
            <a:r>
              <a:rPr kumimoji="1" lang="en-US" altLang="en-IL" sz="1800" dirty="0">
                <a:sym typeface="Symbol" pitchFamily="2" charset="2"/>
              </a:rPr>
              <a:t> </a:t>
            </a:r>
            <a:r>
              <a:rPr kumimoji="1" lang="en-US" altLang="en-IL" sz="1800" dirty="0" err="1">
                <a:sym typeface="Symbol" pitchFamily="2" charset="2"/>
              </a:rPr>
              <a:t>Dalitz</a:t>
            </a:r>
            <a:r>
              <a:rPr kumimoji="1" lang="en-US" altLang="en-IL" sz="1800" dirty="0">
                <a:sym typeface="Symbol" pitchFamily="2" charset="2"/>
              </a:rPr>
              <a:t> decays                                                                         ~ 10</a:t>
            </a:r>
            <a:r>
              <a:rPr kumimoji="1" lang="en-US" altLang="en-IL" sz="1800" baseline="30000" dirty="0">
                <a:sym typeface="Symbol" pitchFamily="2" charset="2"/>
              </a:rPr>
              <a:t>-2 </a:t>
            </a:r>
            <a:r>
              <a:rPr kumimoji="1" lang="en-US" altLang="en-IL" sz="1800" dirty="0">
                <a:sym typeface="Symbol" pitchFamily="2" charset="2"/>
              </a:rPr>
              <a:t> / </a:t>
            </a:r>
            <a:r>
              <a:rPr kumimoji="1" lang="en-US" altLang="en-IL" sz="1800" baseline="30000" dirty="0">
                <a:sym typeface="Symbol" pitchFamily="2" charset="2"/>
              </a:rPr>
              <a:t>0 </a:t>
            </a:r>
          </a:p>
          <a:p>
            <a:pPr>
              <a:spcBef>
                <a:spcPts val="600"/>
              </a:spcBef>
            </a:pPr>
            <a:r>
              <a:rPr kumimoji="1" lang="en-US" altLang="en-IL" sz="1800" baseline="30000" dirty="0">
                <a:sym typeface="Symbol" pitchFamily="2" charset="2"/>
              </a:rPr>
              <a:t>  </a:t>
            </a:r>
            <a:r>
              <a:rPr kumimoji="1" lang="en-US" altLang="en-IL" sz="1800" dirty="0">
                <a:sym typeface="Symbol" pitchFamily="2" charset="2"/>
              </a:rPr>
              <a:t> +  conversions  (assume 1% radiation length)                       2 . 10</a:t>
            </a:r>
            <a:r>
              <a:rPr kumimoji="1" lang="en-US" altLang="en-IL" sz="1800" baseline="30000" dirty="0">
                <a:sym typeface="Symbol" pitchFamily="2" charset="2"/>
              </a:rPr>
              <a:t>-2 </a:t>
            </a:r>
            <a:r>
              <a:rPr kumimoji="1" lang="en-US" altLang="en-IL" sz="1800" dirty="0">
                <a:sym typeface="Symbol" pitchFamily="2" charset="2"/>
              </a:rPr>
              <a:t> / </a:t>
            </a:r>
            <a:r>
              <a:rPr kumimoji="1" lang="en-US" altLang="en-IL" sz="1800" baseline="30000" dirty="0">
                <a:sym typeface="Symbol" pitchFamily="2" charset="2"/>
              </a:rPr>
              <a:t>0 </a:t>
            </a:r>
          </a:p>
        </p:txBody>
      </p:sp>
      <p:sp>
        <p:nvSpPr>
          <p:cNvPr id="63492" name="AutoShape 5">
            <a:extLst>
              <a:ext uri="{FF2B5EF4-FFF2-40B4-BE49-F238E27FC236}">
                <a16:creationId xmlns:a16="http://schemas.microsoft.com/office/drawing/2014/main" id="{EE26CF89-2596-1AF3-64EE-68C907A55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05400"/>
            <a:ext cx="457200" cy="681038"/>
          </a:xfrm>
          <a:prstGeom prst="curvedRightArrow">
            <a:avLst>
              <a:gd name="adj1" fmla="val 23123"/>
              <a:gd name="adj2" fmla="val 46253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IL" altLang="en-IL" sz="5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3" name="Text Box 6">
            <a:extLst>
              <a:ext uri="{FF2B5EF4-FFF2-40B4-BE49-F238E27FC236}">
                <a16:creationId xmlns:a16="http://schemas.microsoft.com/office/drawing/2014/main" id="{4AE6BE9E-247F-DB11-5189-7F065498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701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IL" sz="2400" b="1">
                <a:solidFill>
                  <a:srgbClr val="FF0000"/>
                </a:solidFill>
              </a:rPr>
              <a:t>huge combinatorial background  </a:t>
            </a:r>
            <a:r>
              <a:rPr kumimoji="1" lang="en-US" altLang="en-IL" sz="2400" b="1">
                <a:solidFill>
                  <a:srgbClr val="FF0000"/>
                </a:solidFill>
                <a:sym typeface="Symbol" pitchFamily="2" charset="2"/>
              </a:rPr>
              <a:t> (</a:t>
            </a:r>
            <a:r>
              <a:rPr kumimoji="1" lang="en-US" altLang="en-IL" sz="2400" b="1">
                <a:solidFill>
                  <a:srgbClr val="FF0000"/>
                </a:solidFill>
              </a:rPr>
              <a:t>dN</a:t>
            </a:r>
            <a:r>
              <a:rPr kumimoji="1" lang="en-US" altLang="en-IL" sz="2400" b="1" baseline="-25000">
                <a:solidFill>
                  <a:srgbClr val="FF0000"/>
                </a:solidFill>
              </a:rPr>
              <a:t>ch</a:t>
            </a:r>
            <a:r>
              <a:rPr kumimoji="1" lang="en-US" altLang="en-IL" sz="2400" b="1">
                <a:solidFill>
                  <a:srgbClr val="FF0000"/>
                </a:solidFill>
              </a:rPr>
              <a:t> / dy )</a:t>
            </a:r>
            <a:r>
              <a:rPr kumimoji="1" lang="en-US" altLang="en-IL" sz="24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6374" name="AutoShape 12">
            <a:extLst>
              <a:ext uri="{FF2B5EF4-FFF2-40B4-BE49-F238E27FC236}">
                <a16:creationId xmlns:a16="http://schemas.microsoft.com/office/drawing/2014/main" id="{395D4FB6-8079-DF2A-4A9B-54569F52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4114800" cy="5334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IL" sz="2400" b="1">
                <a:solidFill>
                  <a:srgbClr val="000066"/>
                </a:solidFill>
                <a:sym typeface="Wingdings" pitchFamily="2" charset="2"/>
              </a:rPr>
              <a:t>1. Experimental challenge </a:t>
            </a:r>
            <a:endParaRPr lang="en-US" altLang="en-IL" sz="2400" b="1" i="1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DE86-6EC5-BBF5-CCB1-0F4089D9C1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534BD-9184-86ED-C9EF-95C32FC8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72381AAC-D2E6-040D-223C-D87D68417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34609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double challenge (I)</a:t>
            </a:r>
          </a:p>
        </p:txBody>
      </p:sp>
    </p:spTree>
    <p:extLst>
      <p:ext uri="{BB962C8B-B14F-4D97-AF65-F5344CB8AC3E}">
        <p14:creationId xmlns:p14="http://schemas.microsoft.com/office/powerpoint/2010/main" val="14364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4" descr="Phenix_2004">
            <a:extLst>
              <a:ext uri="{FF2B5EF4-FFF2-40B4-BE49-F238E27FC236}">
                <a16:creationId xmlns:a16="http://schemas.microsoft.com/office/drawing/2014/main" id="{BE655C2D-12FE-13C7-A518-8304A4B3BB4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10065" b="46582"/>
          <a:stretch>
            <a:fillRect/>
          </a:stretch>
        </p:blipFill>
        <p:spPr>
          <a:xfrm>
            <a:off x="352425" y="1439863"/>
            <a:ext cx="4538663" cy="3716337"/>
          </a:xfrm>
        </p:spPr>
      </p:pic>
      <p:sp>
        <p:nvSpPr>
          <p:cNvPr id="497707" name="Freeform 43">
            <a:extLst>
              <a:ext uri="{FF2B5EF4-FFF2-40B4-BE49-F238E27FC236}">
                <a16:creationId xmlns:a16="http://schemas.microsoft.com/office/drawing/2014/main" id="{539FDD23-ACFB-0648-629B-46B39C0B99D9}"/>
              </a:ext>
            </a:extLst>
          </p:cNvPr>
          <p:cNvSpPr>
            <a:spLocks/>
          </p:cNvSpPr>
          <p:nvPr/>
        </p:nvSpPr>
        <p:spPr bwMode="auto">
          <a:xfrm>
            <a:off x="2574925" y="715963"/>
            <a:ext cx="2427288" cy="2690812"/>
          </a:xfrm>
          <a:custGeom>
            <a:avLst/>
            <a:gdLst>
              <a:gd name="T0" fmla="*/ 0 w 1529"/>
              <a:gd name="T1" fmla="*/ 2147483647 h 1695"/>
              <a:gd name="T2" fmla="*/ 2147483647 w 1529"/>
              <a:gd name="T3" fmla="*/ 2147483647 h 1695"/>
              <a:gd name="T4" fmla="*/ 2147483647 w 1529"/>
              <a:gd name="T5" fmla="*/ 2147483647 h 1695"/>
              <a:gd name="T6" fmla="*/ 2147483647 w 1529"/>
              <a:gd name="T7" fmla="*/ 2147483647 h 1695"/>
              <a:gd name="T8" fmla="*/ 2147483647 w 1529"/>
              <a:gd name="T9" fmla="*/ 2147483647 h 1695"/>
              <a:gd name="T10" fmla="*/ 2147483647 w 1529"/>
              <a:gd name="T11" fmla="*/ 0 h 1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9"/>
              <a:gd name="T19" fmla="*/ 0 h 1695"/>
              <a:gd name="T20" fmla="*/ 1529 w 1529"/>
              <a:gd name="T21" fmla="*/ 1695 h 16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9" h="1695">
                <a:moveTo>
                  <a:pt x="0" y="1695"/>
                </a:moveTo>
                <a:cubicBezTo>
                  <a:pt x="16" y="1556"/>
                  <a:pt x="32" y="1417"/>
                  <a:pt x="96" y="1260"/>
                </a:cubicBezTo>
                <a:cubicBezTo>
                  <a:pt x="160" y="1103"/>
                  <a:pt x="282" y="887"/>
                  <a:pt x="384" y="754"/>
                </a:cubicBezTo>
                <a:cubicBezTo>
                  <a:pt x="486" y="621"/>
                  <a:pt x="559" y="568"/>
                  <a:pt x="711" y="461"/>
                </a:cubicBezTo>
                <a:cubicBezTo>
                  <a:pt x="863" y="354"/>
                  <a:pt x="1158" y="188"/>
                  <a:pt x="1294" y="111"/>
                </a:cubicBezTo>
                <a:cubicBezTo>
                  <a:pt x="1430" y="34"/>
                  <a:pt x="1480" y="23"/>
                  <a:pt x="1529" y="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IL"/>
          </a:p>
        </p:txBody>
      </p:sp>
      <p:sp>
        <p:nvSpPr>
          <p:cNvPr id="497708" name="Freeform 44">
            <a:extLst>
              <a:ext uri="{FF2B5EF4-FFF2-40B4-BE49-F238E27FC236}">
                <a16:creationId xmlns:a16="http://schemas.microsoft.com/office/drawing/2014/main" id="{B0EA324C-B8F4-5EEA-8ABA-02A85773D774}"/>
              </a:ext>
            </a:extLst>
          </p:cNvPr>
          <p:cNvSpPr>
            <a:spLocks/>
          </p:cNvSpPr>
          <p:nvPr/>
        </p:nvSpPr>
        <p:spPr bwMode="auto">
          <a:xfrm>
            <a:off x="2571750" y="1268413"/>
            <a:ext cx="1684338" cy="2133600"/>
          </a:xfrm>
          <a:custGeom>
            <a:avLst/>
            <a:gdLst>
              <a:gd name="T0" fmla="*/ 0 w 1061"/>
              <a:gd name="T1" fmla="*/ 2147483647 h 1344"/>
              <a:gd name="T2" fmla="*/ 2147483647 w 1061"/>
              <a:gd name="T3" fmla="*/ 2147483647 h 1344"/>
              <a:gd name="T4" fmla="*/ 2147483647 w 1061"/>
              <a:gd name="T5" fmla="*/ 2147483647 h 1344"/>
              <a:gd name="T6" fmla="*/ 2147483647 w 1061"/>
              <a:gd name="T7" fmla="*/ 2147483647 h 1344"/>
              <a:gd name="T8" fmla="*/ 2147483647 w 1061"/>
              <a:gd name="T9" fmla="*/ 2147483647 h 1344"/>
              <a:gd name="T10" fmla="*/ 2147483647 w 1061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1"/>
              <a:gd name="T19" fmla="*/ 0 h 1344"/>
              <a:gd name="T20" fmla="*/ 1061 w 1061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1" h="1344">
                <a:moveTo>
                  <a:pt x="0" y="1344"/>
                </a:moveTo>
                <a:cubicBezTo>
                  <a:pt x="41" y="1321"/>
                  <a:pt x="83" y="1298"/>
                  <a:pt x="166" y="1231"/>
                </a:cubicBezTo>
                <a:cubicBezTo>
                  <a:pt x="249" y="1164"/>
                  <a:pt x="398" y="1041"/>
                  <a:pt x="497" y="941"/>
                </a:cubicBezTo>
                <a:cubicBezTo>
                  <a:pt x="596" y="841"/>
                  <a:pt x="678" y="751"/>
                  <a:pt x="761" y="629"/>
                </a:cubicBezTo>
                <a:cubicBezTo>
                  <a:pt x="844" y="507"/>
                  <a:pt x="946" y="312"/>
                  <a:pt x="996" y="207"/>
                </a:cubicBezTo>
                <a:cubicBezTo>
                  <a:pt x="1046" y="102"/>
                  <a:pt x="1050" y="34"/>
                  <a:pt x="1061" y="0"/>
                </a:cubicBezTo>
              </a:path>
            </a:pathLst>
          </a:cu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IL"/>
          </a:p>
        </p:txBody>
      </p:sp>
      <p:sp>
        <p:nvSpPr>
          <p:cNvPr id="497709" name="Freeform 45">
            <a:extLst>
              <a:ext uri="{FF2B5EF4-FFF2-40B4-BE49-F238E27FC236}">
                <a16:creationId xmlns:a16="http://schemas.microsoft.com/office/drawing/2014/main" id="{F56D39A2-E62E-5632-6AF1-84C36C2F61EF}"/>
              </a:ext>
            </a:extLst>
          </p:cNvPr>
          <p:cNvSpPr>
            <a:spLocks/>
          </p:cNvSpPr>
          <p:nvPr/>
        </p:nvSpPr>
        <p:spPr bwMode="auto">
          <a:xfrm>
            <a:off x="849313" y="1374775"/>
            <a:ext cx="1714500" cy="2038350"/>
          </a:xfrm>
          <a:custGeom>
            <a:avLst/>
            <a:gdLst>
              <a:gd name="T0" fmla="*/ 2147483647 w 1080"/>
              <a:gd name="T1" fmla="*/ 2147483647 h 1284"/>
              <a:gd name="T2" fmla="*/ 2147483647 w 1080"/>
              <a:gd name="T3" fmla="*/ 2147483647 h 1284"/>
              <a:gd name="T4" fmla="*/ 2147483647 w 1080"/>
              <a:gd name="T5" fmla="*/ 2147483647 h 1284"/>
              <a:gd name="T6" fmla="*/ 2147483647 w 1080"/>
              <a:gd name="T7" fmla="*/ 2147483647 h 1284"/>
              <a:gd name="T8" fmla="*/ 2147483647 w 1080"/>
              <a:gd name="T9" fmla="*/ 2147483647 h 1284"/>
              <a:gd name="T10" fmla="*/ 0 w 1080"/>
              <a:gd name="T11" fmla="*/ 0 h 1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0"/>
              <a:gd name="T19" fmla="*/ 0 h 1284"/>
              <a:gd name="T20" fmla="*/ 1080 w 1080"/>
              <a:gd name="T21" fmla="*/ 1284 h 1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0" h="1284">
                <a:moveTo>
                  <a:pt x="1080" y="1284"/>
                </a:moveTo>
                <a:cubicBezTo>
                  <a:pt x="994" y="1230"/>
                  <a:pt x="909" y="1177"/>
                  <a:pt x="821" y="1107"/>
                </a:cubicBezTo>
                <a:cubicBezTo>
                  <a:pt x="733" y="1037"/>
                  <a:pt x="633" y="947"/>
                  <a:pt x="550" y="864"/>
                </a:cubicBezTo>
                <a:cubicBezTo>
                  <a:pt x="467" y="781"/>
                  <a:pt x="398" y="712"/>
                  <a:pt x="322" y="610"/>
                </a:cubicBezTo>
                <a:cubicBezTo>
                  <a:pt x="246" y="508"/>
                  <a:pt x="148" y="351"/>
                  <a:pt x="94" y="250"/>
                </a:cubicBezTo>
                <a:cubicBezTo>
                  <a:pt x="40" y="149"/>
                  <a:pt x="20" y="52"/>
                  <a:pt x="0" y="0"/>
                </a:cubicBezTo>
              </a:path>
            </a:pathLst>
          </a:custGeom>
          <a:noFill/>
          <a:ln w="9525" cap="flat" cmpd="sng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IL"/>
          </a:p>
        </p:txBody>
      </p:sp>
      <p:sp>
        <p:nvSpPr>
          <p:cNvPr id="497710" name="Freeform 46">
            <a:extLst>
              <a:ext uri="{FF2B5EF4-FFF2-40B4-BE49-F238E27FC236}">
                <a16:creationId xmlns:a16="http://schemas.microsoft.com/office/drawing/2014/main" id="{2CE201AC-5F07-5F92-1B72-BC658CF89D82}"/>
              </a:ext>
            </a:extLst>
          </p:cNvPr>
          <p:cNvSpPr>
            <a:spLocks/>
          </p:cNvSpPr>
          <p:nvPr/>
        </p:nvSpPr>
        <p:spPr bwMode="auto">
          <a:xfrm>
            <a:off x="1924050" y="2981325"/>
            <a:ext cx="646113" cy="690563"/>
          </a:xfrm>
          <a:custGeom>
            <a:avLst/>
            <a:gdLst>
              <a:gd name="T0" fmla="*/ 2147483647 w 407"/>
              <a:gd name="T1" fmla="*/ 2147483647 h 435"/>
              <a:gd name="T2" fmla="*/ 2147483647 w 407"/>
              <a:gd name="T3" fmla="*/ 2147483647 h 435"/>
              <a:gd name="T4" fmla="*/ 2147483647 w 407"/>
              <a:gd name="T5" fmla="*/ 2147483647 h 435"/>
              <a:gd name="T6" fmla="*/ 2147483647 w 407"/>
              <a:gd name="T7" fmla="*/ 2147483647 h 435"/>
              <a:gd name="T8" fmla="*/ 2147483647 w 407"/>
              <a:gd name="T9" fmla="*/ 2147483647 h 435"/>
              <a:gd name="T10" fmla="*/ 2147483647 w 407"/>
              <a:gd name="T11" fmla="*/ 2147483647 h 435"/>
              <a:gd name="T12" fmla="*/ 2147483647 w 407"/>
              <a:gd name="T13" fmla="*/ 2147483647 h 435"/>
              <a:gd name="T14" fmla="*/ 2147483647 w 407"/>
              <a:gd name="T15" fmla="*/ 2147483647 h 435"/>
              <a:gd name="T16" fmla="*/ 2147483647 w 407"/>
              <a:gd name="T17" fmla="*/ 2147483647 h 435"/>
              <a:gd name="T18" fmla="*/ 2147483647 w 407"/>
              <a:gd name="T19" fmla="*/ 2147483647 h 435"/>
              <a:gd name="T20" fmla="*/ 2147483647 w 407"/>
              <a:gd name="T21" fmla="*/ 2147483647 h 435"/>
              <a:gd name="T22" fmla="*/ 2147483647 w 407"/>
              <a:gd name="T23" fmla="*/ 2147483647 h 435"/>
              <a:gd name="T24" fmla="*/ 2147483647 w 407"/>
              <a:gd name="T25" fmla="*/ 2147483647 h 435"/>
              <a:gd name="T26" fmla="*/ 2147483647 w 407"/>
              <a:gd name="T27" fmla="*/ 2147483647 h 435"/>
              <a:gd name="T28" fmla="*/ 2147483647 w 407"/>
              <a:gd name="T29" fmla="*/ 2147483647 h 435"/>
              <a:gd name="T30" fmla="*/ 2147483647 w 407"/>
              <a:gd name="T31" fmla="*/ 2147483647 h 435"/>
              <a:gd name="T32" fmla="*/ 2147483647 w 407"/>
              <a:gd name="T33" fmla="*/ 2147483647 h 435"/>
              <a:gd name="T34" fmla="*/ 2147483647 w 407"/>
              <a:gd name="T35" fmla="*/ 2147483647 h 435"/>
              <a:gd name="T36" fmla="*/ 2147483647 w 407"/>
              <a:gd name="T37" fmla="*/ 2147483647 h 435"/>
              <a:gd name="T38" fmla="*/ 2147483647 w 407"/>
              <a:gd name="T39" fmla="*/ 2147483647 h 435"/>
              <a:gd name="T40" fmla="*/ 2147483647 w 407"/>
              <a:gd name="T41" fmla="*/ 2147483647 h 435"/>
              <a:gd name="T42" fmla="*/ 2147483647 w 407"/>
              <a:gd name="T43" fmla="*/ 2147483647 h 435"/>
              <a:gd name="T44" fmla="*/ 2147483647 w 407"/>
              <a:gd name="T45" fmla="*/ 2147483647 h 435"/>
              <a:gd name="T46" fmla="*/ 2147483647 w 407"/>
              <a:gd name="T47" fmla="*/ 2147483647 h 435"/>
              <a:gd name="T48" fmla="*/ 2147483647 w 407"/>
              <a:gd name="T49" fmla="*/ 2147483647 h 435"/>
              <a:gd name="T50" fmla="*/ 2147483647 w 407"/>
              <a:gd name="T51" fmla="*/ 2147483647 h 435"/>
              <a:gd name="T52" fmla="*/ 2147483647 w 407"/>
              <a:gd name="T53" fmla="*/ 2147483647 h 43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7"/>
              <a:gd name="T82" fmla="*/ 0 h 435"/>
              <a:gd name="T83" fmla="*/ 407 w 407"/>
              <a:gd name="T84" fmla="*/ 435 h 43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7" h="435">
                <a:moveTo>
                  <a:pt x="407" y="268"/>
                </a:moveTo>
                <a:cubicBezTo>
                  <a:pt x="402" y="219"/>
                  <a:pt x="397" y="171"/>
                  <a:pt x="391" y="141"/>
                </a:cubicBezTo>
                <a:cubicBezTo>
                  <a:pt x="385" y="111"/>
                  <a:pt x="381" y="105"/>
                  <a:pt x="369" y="87"/>
                </a:cubicBezTo>
                <a:cubicBezTo>
                  <a:pt x="357" y="69"/>
                  <a:pt x="341" y="49"/>
                  <a:pt x="322" y="36"/>
                </a:cubicBezTo>
                <a:cubicBezTo>
                  <a:pt x="303" y="23"/>
                  <a:pt x="279" y="12"/>
                  <a:pt x="252" y="7"/>
                </a:cubicBezTo>
                <a:cubicBezTo>
                  <a:pt x="225" y="2"/>
                  <a:pt x="186" y="0"/>
                  <a:pt x="161" y="4"/>
                </a:cubicBezTo>
                <a:cubicBezTo>
                  <a:pt x="136" y="8"/>
                  <a:pt x="118" y="20"/>
                  <a:pt x="100" y="32"/>
                </a:cubicBezTo>
                <a:cubicBezTo>
                  <a:pt x="82" y="44"/>
                  <a:pt x="68" y="59"/>
                  <a:pt x="54" y="77"/>
                </a:cubicBezTo>
                <a:cubicBezTo>
                  <a:pt x="40" y="95"/>
                  <a:pt x="26" y="115"/>
                  <a:pt x="17" y="138"/>
                </a:cubicBezTo>
                <a:cubicBezTo>
                  <a:pt x="8" y="161"/>
                  <a:pt x="2" y="189"/>
                  <a:pt x="2" y="218"/>
                </a:cubicBezTo>
                <a:cubicBezTo>
                  <a:pt x="2" y="247"/>
                  <a:pt x="0" y="281"/>
                  <a:pt x="15" y="312"/>
                </a:cubicBezTo>
                <a:cubicBezTo>
                  <a:pt x="30" y="343"/>
                  <a:pt x="63" y="384"/>
                  <a:pt x="94" y="404"/>
                </a:cubicBezTo>
                <a:cubicBezTo>
                  <a:pt x="125" y="424"/>
                  <a:pt x="167" y="429"/>
                  <a:pt x="202" y="432"/>
                </a:cubicBezTo>
                <a:cubicBezTo>
                  <a:pt x="237" y="435"/>
                  <a:pt x="278" y="435"/>
                  <a:pt x="305" y="420"/>
                </a:cubicBezTo>
                <a:cubicBezTo>
                  <a:pt x="332" y="405"/>
                  <a:pt x="353" y="377"/>
                  <a:pt x="367" y="341"/>
                </a:cubicBezTo>
                <a:cubicBezTo>
                  <a:pt x="381" y="305"/>
                  <a:pt x="391" y="244"/>
                  <a:pt x="388" y="204"/>
                </a:cubicBezTo>
                <a:cubicBezTo>
                  <a:pt x="385" y="164"/>
                  <a:pt x="366" y="126"/>
                  <a:pt x="348" y="100"/>
                </a:cubicBezTo>
                <a:cubicBezTo>
                  <a:pt x="330" y="74"/>
                  <a:pt x="308" y="58"/>
                  <a:pt x="281" y="45"/>
                </a:cubicBezTo>
                <a:cubicBezTo>
                  <a:pt x="254" y="32"/>
                  <a:pt x="217" y="22"/>
                  <a:pt x="188" y="24"/>
                </a:cubicBezTo>
                <a:cubicBezTo>
                  <a:pt x="159" y="26"/>
                  <a:pt x="127" y="45"/>
                  <a:pt x="108" y="58"/>
                </a:cubicBezTo>
                <a:cubicBezTo>
                  <a:pt x="89" y="71"/>
                  <a:pt x="84" y="85"/>
                  <a:pt x="73" y="103"/>
                </a:cubicBezTo>
                <a:cubicBezTo>
                  <a:pt x="62" y="121"/>
                  <a:pt x="49" y="140"/>
                  <a:pt x="44" y="165"/>
                </a:cubicBezTo>
                <a:cubicBezTo>
                  <a:pt x="39" y="190"/>
                  <a:pt x="37" y="228"/>
                  <a:pt x="41" y="255"/>
                </a:cubicBezTo>
                <a:cubicBezTo>
                  <a:pt x="45" y="282"/>
                  <a:pt x="51" y="304"/>
                  <a:pt x="66" y="325"/>
                </a:cubicBezTo>
                <a:cubicBezTo>
                  <a:pt x="81" y="346"/>
                  <a:pt x="105" y="370"/>
                  <a:pt x="134" y="383"/>
                </a:cubicBezTo>
                <a:cubicBezTo>
                  <a:pt x="163" y="396"/>
                  <a:pt x="210" y="403"/>
                  <a:pt x="241" y="402"/>
                </a:cubicBezTo>
                <a:cubicBezTo>
                  <a:pt x="272" y="401"/>
                  <a:pt x="295" y="388"/>
                  <a:pt x="318" y="37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IL"/>
          </a:p>
        </p:txBody>
      </p:sp>
      <p:sp>
        <p:nvSpPr>
          <p:cNvPr id="497690" name="Oval 26">
            <a:extLst>
              <a:ext uri="{FF2B5EF4-FFF2-40B4-BE49-F238E27FC236}">
                <a16:creationId xmlns:a16="http://schemas.microsoft.com/office/drawing/2014/main" id="{32ED0198-964C-57D8-B452-228F2383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3346450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/>
          </a:p>
        </p:txBody>
      </p:sp>
      <p:sp>
        <p:nvSpPr>
          <p:cNvPr id="497703" name="Oval 39">
            <a:extLst>
              <a:ext uri="{FF2B5EF4-FFF2-40B4-BE49-F238E27FC236}">
                <a16:creationId xmlns:a16="http://schemas.microsoft.com/office/drawing/2014/main" id="{DCD3C358-F086-63E9-79DB-BA78AD7CE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3348038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/>
          </a:p>
        </p:txBody>
      </p:sp>
      <p:sp>
        <p:nvSpPr>
          <p:cNvPr id="497704" name="Oval 40">
            <a:extLst>
              <a:ext uri="{FF2B5EF4-FFF2-40B4-BE49-F238E27FC236}">
                <a16:creationId xmlns:a16="http://schemas.microsoft.com/office/drawing/2014/main" id="{FC06FDC0-CCDA-060C-A518-9D2489B48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3351213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/>
          </a:p>
        </p:txBody>
      </p:sp>
      <p:sp>
        <p:nvSpPr>
          <p:cNvPr id="497705" name="Oval 41">
            <a:extLst>
              <a:ext uri="{FF2B5EF4-FFF2-40B4-BE49-F238E27FC236}">
                <a16:creationId xmlns:a16="http://schemas.microsoft.com/office/drawing/2014/main" id="{1AF36CF3-8D60-6DAE-E530-2CED6FA3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352800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C3205-04DB-7E11-AFC7-948DAB807B65}"/>
              </a:ext>
            </a:extLst>
          </p:cNvPr>
          <p:cNvSpPr txBox="1"/>
          <p:nvPr/>
        </p:nvSpPr>
        <p:spPr>
          <a:xfrm>
            <a:off x="381000" y="5410200"/>
            <a:ext cx="838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Since the origin of each track is unknown, must pair all electrons with all positrons in the same event </a:t>
            </a:r>
          </a:p>
          <a:p>
            <a:pPr marL="342900" indent="-342900">
              <a:buFont typeface="Wingdings" charset="0"/>
              <a:buChar char="à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Signal (S) and combinatorial Background (B)</a:t>
            </a:r>
          </a:p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     B must be subtracted using a mixed event technique or using the like sign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A1CA8-DDB2-DEF3-F1FC-8C870653EE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91FA66-60CF-1F40-8763-89F2311E098E}" type="slidenum">
              <a:rPr lang="zh-CN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0A235-37D2-8891-2DBC-D8147A91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NICA Days, Belgrade, October 2-3, 2023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38393B1E-8068-2B00-1E47-6BB187A2C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98891"/>
            <a:ext cx="72008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Combinatorial background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3EF9BEC9-7500-C5FD-A2B2-3819740C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416" y="1820195"/>
            <a:ext cx="4343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047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1"/>
              </a:buClr>
              <a:buSzPct val="100000"/>
            </a:pPr>
            <a:r>
              <a:rPr lang="en-US" altLang="zh-CN" sz="1600" dirty="0">
                <a:ea typeface="SimSun" panose="02010600030101010101" pitchFamily="2" charset="-122"/>
                <a:sym typeface="Wingdings" pitchFamily="2" charset="2"/>
              </a:rPr>
              <a:t>It often happens that only one electron is detected and the other is lost due to:</a:t>
            </a:r>
          </a:p>
          <a:p>
            <a:pPr lvl="1" eaLnBrk="1" hangingPunct="1"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CA" altLang="zh-CN" sz="1600" dirty="0">
                <a:ea typeface="SimSun" panose="02010600030101010101" pitchFamily="2" charset="-122"/>
                <a:sym typeface="Wingdings" pitchFamily="2" charset="2"/>
              </a:rPr>
              <a:t> limited geometrical acceptance</a:t>
            </a:r>
          </a:p>
          <a:p>
            <a:pPr lvl="1" eaLnBrk="1" hangingPunct="1"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CA" altLang="zh-CN" sz="1600" dirty="0">
                <a:ea typeface="SimSun" panose="02010600030101010101" pitchFamily="2" charset="-122"/>
                <a:sym typeface="Wingdings" pitchFamily="2" charset="2"/>
              </a:rPr>
              <a:t> </a:t>
            </a:r>
            <a:r>
              <a:rPr lang="en-CA" altLang="zh-CN" sz="1600" dirty="0">
                <a:cs typeface="Arial" panose="020B0604020202020204" pitchFamily="34" charset="0"/>
                <a:sym typeface="Wingdings" pitchFamily="2" charset="2"/>
              </a:rPr>
              <a:t>low </a:t>
            </a:r>
            <a:r>
              <a:rPr lang="en-CA" altLang="zh-CN" sz="1600" dirty="0" err="1">
                <a:cs typeface="Arial" panose="020B0604020202020204" pitchFamily="34" charset="0"/>
                <a:sym typeface="Wingdings" pitchFamily="2" charset="2"/>
              </a:rPr>
              <a:t>p</a:t>
            </a:r>
            <a:r>
              <a:rPr lang="en-CA" altLang="zh-CN" sz="1600" baseline="-25000" dirty="0" err="1">
                <a:cs typeface="Arial" panose="020B0604020202020204" pitchFamily="34" charset="0"/>
                <a:sym typeface="Wingdings" pitchFamily="2" charset="2"/>
              </a:rPr>
              <a:t>T</a:t>
            </a:r>
            <a:r>
              <a:rPr lang="en-CA" altLang="zh-CN" sz="1600" dirty="0">
                <a:cs typeface="Arial" panose="020B0604020202020204" pitchFamily="34" charset="0"/>
                <a:sym typeface="Wingdings" pitchFamily="2" charset="2"/>
              </a:rPr>
              <a:t> particle curling in the magnetic field </a:t>
            </a:r>
          </a:p>
          <a:p>
            <a:pPr lvl="1" eaLnBrk="1" hangingPunct="1"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CA" altLang="zh-CN" sz="1600" dirty="0">
                <a:cs typeface="Arial" panose="020B0604020202020204" pitchFamily="34" charset="0"/>
                <a:sym typeface="Wingdings" pitchFamily="2" charset="2"/>
              </a:rPr>
              <a:t> particle not reconstructed</a:t>
            </a:r>
            <a:endParaRPr lang="en-US" altLang="zh-CN" sz="1600" dirty="0">
              <a:ea typeface="SimSun" panose="02010600030101010101" pitchFamily="2" charset="-122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391972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0227E-7 C 0.0165 -0.01529 0.03316 -0.03035 0.05243 -0.05328 C 0.07153 -0.07621 0.09653 -0.10702 0.11528 -0.13829 C 0.13386 -0.16933 0.15295 -0.21126 0.16441 -0.24045 C 0.17622 -0.26963 0.18038 -0.29164 0.1849 -0.3136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9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156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4007E-6 C 0.0033 -0.01853 0.00764 -0.07019 0.02136 -0.11072 C 0.03525 -0.15103 0.05643 -0.20477 0.08247 -0.24207 C 0.10868 -0.27936 0.14844 -0.30808 0.179 -0.33356 C 0.20955 -0.35881 0.24809 -0.38151 0.26615 -0.39402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497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19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-0.01684 -0.01459 -0.03385 -0.02894 -0.05347 -0.05093 C -0.07274 -0.07269 -0.09826 -0.10209 -0.11736 -0.13195 C -0.13628 -0.16135 -0.15555 -0.20139 -0.16736 -0.22917 C -0.17934 -0.25695 -0.1835 -0.27801 -0.18802 -0.2988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97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49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7037E-7 C -0.00104 -0.00694 -0.00191 -0.03102 -0.0059 -0.0412 C -0.0099 -0.05139 -0.01684 -0.05764 -0.02378 -0.06065 C -0.03073 -0.06366 -0.04045 -0.06366 -0.04757 -0.05903 C -0.05469 -0.0544 -0.06319 -0.04352 -0.06667 -0.03333 C -0.07014 -0.02315 -0.07031 -0.0081 -0.06875 0.00208 C -0.06719 0.01227 -0.06267 0.0213 -0.05712 0.02708 C -0.05156 0.03287 -0.04271 0.03588 -0.03576 0.03657 C -0.02882 0.03727 -0.02118 0.03681 -0.0158 0.03056 C -0.01042 0.02431 -0.00469 0.01088 -0.00382 -0.00116 C -0.00295 -0.01319 -0.00521 -0.03241 -0.01076 -0.04167 C -0.01632 -0.05093 -0.02847 -0.05972 -0.03715 -0.05671 C -0.04583 -0.0537 -0.06059 -0.03634 -0.06337 -0.02384 C -0.06615 -0.01134 -0.05937 0.00903 -0.05417 0.01782 C -0.04896 0.02662 -0.03906 0.02731 -0.03247 0.02824 C -0.02587 0.02917 -0.01858 0.02477 -0.01493 0.02384 " pathEditMode="relative" rAng="0" ptsTypes="aaaaaaaaaaaaaaaa">
                                      <p:cBhvr>
                                        <p:cTn id="24" dur="2000" fill="hold"/>
                                        <p:tgtEl>
                                          <p:spTgt spid="497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3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90" grpId="0" animBg="1"/>
      <p:bldP spid="497690" grpId="1" animBg="1"/>
      <p:bldP spid="497703" grpId="0" animBg="1"/>
      <p:bldP spid="497703" grpId="1" animBg="1"/>
      <p:bldP spid="497704" grpId="0" animBg="1"/>
      <p:bldP spid="497704" grpId="1" animBg="1"/>
      <p:bldP spid="497705" grpId="0" animBg="1"/>
      <p:bldP spid="497705" grpId="1" animBg="1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357C4-4B41-EDCF-8119-F104B743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0D850B-2D79-6241-85E2-905A9B1ADCCE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324FBA4-C233-3283-AEFF-1A743400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2100" indent="-2921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FF0000"/>
              </a:buClr>
              <a:buSzPct val="52000"/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 The signal is obtained by subtracting the combinatorial background (estimated by  the like-sign pair yield or a mixed event technique) from the total unlike sign yield:</a:t>
            </a:r>
          </a:p>
          <a:p>
            <a:pPr>
              <a:buClr>
                <a:srgbClr val="FF0000"/>
              </a:buClr>
              <a:buSzPct val="52000"/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                     S  = U – B</a:t>
            </a:r>
          </a:p>
          <a:p>
            <a:pPr>
              <a:spcBef>
                <a:spcPct val="25000"/>
              </a:spcBef>
              <a:buClr>
                <a:srgbClr val="FFFFFF"/>
              </a:buClr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 The </a:t>
            </a:r>
            <a:r>
              <a:rPr kumimoji="1" lang="en-US" altLang="en-IL" sz="1800" b="1" i="1" u="sng" dirty="0">
                <a:sym typeface="Symbol" pitchFamily="2" charset="2"/>
              </a:rPr>
              <a:t>statistical error</a:t>
            </a:r>
            <a:r>
              <a:rPr kumimoji="1" lang="en-US" altLang="en-IL" sz="1800" dirty="0">
                <a:sym typeface="Symbol" pitchFamily="2" charset="2"/>
              </a:rPr>
              <a:t> of S is not dictated by the magnitude of S but by the magnitude of the background. In the case S&lt;&lt;B</a:t>
            </a:r>
          </a:p>
          <a:p>
            <a:pPr>
              <a:spcAft>
                <a:spcPts val="1063"/>
              </a:spcAft>
              <a:buClr>
                <a:srgbClr val="FFFFFF"/>
              </a:buClr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                      S ≈ √2B</a:t>
            </a:r>
          </a:p>
          <a:p>
            <a:pPr>
              <a:buClr>
                <a:srgbClr val="FFFFFF"/>
              </a:buClr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 It is useful to consider the </a:t>
            </a:r>
            <a:r>
              <a:rPr kumimoji="1" lang="en-US" altLang="en-US" sz="1800" i="1" u="sng" dirty="0">
                <a:sym typeface="Symbol" pitchFamily="2" charset="2"/>
              </a:rPr>
              <a:t>“</a:t>
            </a:r>
            <a:r>
              <a:rPr kumimoji="1" lang="en-US" altLang="en-IL" sz="1800" i="1" u="sng" dirty="0">
                <a:sym typeface="Symbol" pitchFamily="2" charset="2"/>
              </a:rPr>
              <a:t>background free equivalent</a:t>
            </a:r>
            <a:r>
              <a:rPr kumimoji="1" lang="en-US" altLang="en-US" sz="1800" i="1" u="sng" dirty="0">
                <a:sym typeface="Symbol" pitchFamily="2" charset="2"/>
              </a:rPr>
              <a:t>”</a:t>
            </a:r>
            <a:r>
              <a:rPr kumimoji="1" lang="en-US" altLang="ja-JP" sz="1800" dirty="0">
                <a:sym typeface="Symbol" pitchFamily="2" charset="2"/>
              </a:rPr>
              <a:t> signal, i.e. the signal with the same relative error as in a situation of zero background:</a:t>
            </a:r>
          </a:p>
          <a:p>
            <a:pPr>
              <a:spcAft>
                <a:spcPts val="1063"/>
              </a:spcAft>
              <a:buClr>
                <a:srgbClr val="FFFFFF"/>
              </a:buClr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                      </a:t>
            </a:r>
            <a:r>
              <a:rPr kumimoji="1" lang="en-US" altLang="en-IL" sz="1800" dirty="0" err="1">
                <a:sym typeface="Symbol" pitchFamily="2" charset="2"/>
              </a:rPr>
              <a:t>S</a:t>
            </a:r>
            <a:r>
              <a:rPr kumimoji="1" lang="en-US" altLang="en-IL" sz="1800" baseline="-25000" dirty="0" err="1">
                <a:sym typeface="Symbol" pitchFamily="2" charset="2"/>
              </a:rPr>
              <a:t>bfe</a:t>
            </a:r>
            <a:r>
              <a:rPr kumimoji="1" lang="en-US" altLang="en-IL" sz="1800" dirty="0">
                <a:sym typeface="Symbol" pitchFamily="2" charset="2"/>
              </a:rPr>
              <a:t> = S</a:t>
            </a:r>
            <a:r>
              <a:rPr kumimoji="1" lang="en-US" altLang="en-IL" sz="1800" baseline="30000" dirty="0">
                <a:sym typeface="Symbol" pitchFamily="2" charset="2"/>
              </a:rPr>
              <a:t>2</a:t>
            </a:r>
            <a:r>
              <a:rPr kumimoji="1" lang="en-US" altLang="en-IL" sz="1800" dirty="0">
                <a:sym typeface="Symbol" pitchFamily="2" charset="2"/>
              </a:rPr>
              <a:t> / 2B</a:t>
            </a:r>
          </a:p>
          <a:p>
            <a:pPr>
              <a:spcAft>
                <a:spcPts val="1063"/>
              </a:spcAft>
              <a:buClr>
                <a:srgbClr val="FFFFFF"/>
              </a:buClr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    A signal S = 10</a:t>
            </a:r>
            <a:r>
              <a:rPr kumimoji="1" lang="en-US" altLang="en-IL" sz="1800" baseline="30000" dirty="0">
                <a:sym typeface="Symbol" pitchFamily="2" charset="2"/>
              </a:rPr>
              <a:t>4</a:t>
            </a:r>
            <a:r>
              <a:rPr kumimoji="1" lang="en-US" altLang="en-IL" sz="1800" dirty="0">
                <a:sym typeface="Symbol" pitchFamily="2" charset="2"/>
              </a:rPr>
              <a:t> pairs measured with a S/B = 1/200 has the same relative statistical error as 25 pairs measured in free background conditions.</a:t>
            </a:r>
          </a:p>
          <a:p>
            <a:pPr>
              <a:spcAft>
                <a:spcPts val="1063"/>
              </a:spcAft>
              <a:buClr>
                <a:srgbClr val="FF0000"/>
              </a:buClr>
              <a:buSzPct val="52000"/>
              <a:buFont typeface="Bookshelf Symbol 3" pitchFamily="18" charset="2"/>
              <a:buNone/>
            </a:pPr>
            <a:r>
              <a:rPr kumimoji="1" lang="en-US" altLang="en-IL" sz="1800" dirty="0">
                <a:sym typeface="Symbol" pitchFamily="2" charset="2"/>
              </a:rPr>
              <a:t>   The </a:t>
            </a:r>
            <a:r>
              <a:rPr kumimoji="1" lang="en-US" altLang="en-IL" sz="1800" b="1" i="1" u="sng" dirty="0">
                <a:sym typeface="Symbol" pitchFamily="2" charset="2"/>
              </a:rPr>
              <a:t>systematic uncertainty</a:t>
            </a:r>
            <a:r>
              <a:rPr kumimoji="1" lang="en-US" altLang="en-IL" sz="1800" dirty="0">
                <a:sym typeface="Symbol" pitchFamily="2" charset="2"/>
              </a:rPr>
              <a:t> in S is dominated by the systematic uncertainty in B. Even if the event mixing technique is mastered to a fantastic precision of ±0.25%,  the resulting systematic uncertainty in </a:t>
            </a:r>
            <a:r>
              <a:rPr kumimoji="1" lang="en-US" altLang="en-IL" sz="1800" dirty="0">
                <a:latin typeface="Symbol" pitchFamily="2" charset="2"/>
                <a:sym typeface="Symbol" pitchFamily="2" charset="2"/>
              </a:rPr>
              <a:t>D</a:t>
            </a:r>
            <a:r>
              <a:rPr kumimoji="1" lang="en-US" altLang="en-IL" sz="1800" dirty="0">
                <a:sym typeface="Symbol" pitchFamily="2" charset="2"/>
              </a:rPr>
              <a:t>S/S is ~50% (assuming S/B=1/200). Even in an infinite statistics measurement the systematic uncertainty will be very large.</a:t>
            </a:r>
            <a:endParaRPr kumimoji="1" lang="en-GB" altLang="en-IL" sz="1800" dirty="0">
              <a:sym typeface="Symbol" pitchFamily="2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DFEF2-191B-F877-7122-140745D01B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BF977-87A0-2EEF-A941-C123A41B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264745EB-B503-9705-62AF-3B42CDCE4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8904" y="166388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 of poor S/B ratio</a:t>
            </a:r>
          </a:p>
        </p:txBody>
      </p:sp>
    </p:spTree>
    <p:extLst>
      <p:ext uri="{BB962C8B-B14F-4D97-AF65-F5344CB8AC3E}">
        <p14:creationId xmlns:p14="http://schemas.microsoft.com/office/powerpoint/2010/main" val="449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Number Placeholder 4">
            <a:extLst>
              <a:ext uri="{FF2B5EF4-FFF2-40B4-BE49-F238E27FC236}">
                <a16:creationId xmlns:a16="http://schemas.microsoft.com/office/drawing/2014/main" id="{BFE182BB-4402-4816-9AEE-19308F84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782E51-E201-AF4A-B343-76675ED1AC26}" type="slidenum">
              <a:rPr lang="en-US" altLang="en-IL" sz="1200">
                <a:cs typeface="Arial" panose="020B0604020202020204" pitchFamily="34" charset="0"/>
              </a:rPr>
              <a:pPr eaLnBrk="1" hangingPunct="1"/>
              <a:t>16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95587" name="Text Box 10">
            <a:extLst>
              <a:ext uri="{FF2B5EF4-FFF2-40B4-BE49-F238E27FC236}">
                <a16:creationId xmlns:a16="http://schemas.microsoft.com/office/drawing/2014/main" id="{F460B467-B188-A154-9ED5-19FC1B72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8382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IL" sz="1800"/>
              <a:t>   Electron pairs are emitted through the whole history of the collision ( from the QGP phase, mixed phase, HG phase and after freeze-out)</a:t>
            </a:r>
          </a:p>
          <a:p>
            <a:pPr>
              <a:lnSpc>
                <a:spcPct val="30000"/>
              </a:lnSpc>
            </a:pPr>
            <a:r>
              <a:rPr kumimoji="1" lang="en-US" altLang="en-IL" sz="1800"/>
              <a:t>                   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q"/>
            </a:pPr>
            <a:r>
              <a:rPr kumimoji="1" lang="en-US" altLang="en-IL" sz="1800"/>
              <a:t>   need to disentangle the different sources. 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q"/>
            </a:pPr>
            <a:r>
              <a:rPr kumimoji="1" lang="en-US" altLang="en-IL" sz="1800"/>
              <a:t>   need excellent reference pp and dA data.</a:t>
            </a:r>
          </a:p>
          <a:p>
            <a:pPr lvl="2">
              <a:spcBef>
                <a:spcPts val="1800"/>
              </a:spcBef>
              <a:buFont typeface="Wingdings" pitchFamily="2" charset="2"/>
              <a:buChar char="q"/>
            </a:pPr>
            <a:r>
              <a:rPr kumimoji="1" lang="en-US" altLang="en-IL" sz="1800"/>
              <a:t>   need independent information about the known sources in nuclear collisions</a:t>
            </a:r>
          </a:p>
        </p:txBody>
      </p:sp>
      <p:sp>
        <p:nvSpPr>
          <p:cNvPr id="195588" name="AutoShape 14">
            <a:extLst>
              <a:ext uri="{FF2B5EF4-FFF2-40B4-BE49-F238E27FC236}">
                <a16:creationId xmlns:a16="http://schemas.microsoft.com/office/drawing/2014/main" id="{40E741AF-B821-2CC5-9AE3-8D8074F4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3733800" cy="5334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IL" sz="2400" b="1">
                <a:solidFill>
                  <a:srgbClr val="000066"/>
                </a:solidFill>
                <a:sym typeface="Wingdings" pitchFamily="2" charset="2"/>
              </a:rPr>
              <a:t>2. Analysis challenge </a:t>
            </a:r>
            <a:endParaRPr lang="en-US" altLang="en-IL" sz="2400" b="1" i="1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C7C1-F223-C04E-7459-2EEB3284D3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4232F-3150-77C2-7EDD-E6FD8680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20C58F30-D2EF-469B-D0B4-7BFA4AF91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314740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double challenge (II)</a:t>
            </a:r>
          </a:p>
        </p:txBody>
      </p:sp>
    </p:spTree>
    <p:extLst>
      <p:ext uri="{BB962C8B-B14F-4D97-AF65-F5344CB8AC3E}">
        <p14:creationId xmlns:p14="http://schemas.microsoft.com/office/powerpoint/2010/main" val="64362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6" name="Object 3">
            <a:extLst>
              <a:ext uri="{FF2B5EF4-FFF2-40B4-BE49-F238E27FC236}">
                <a16:creationId xmlns:a16="http://schemas.microsoft.com/office/drawing/2014/main" id="{40BB9212-3C3C-970F-9268-B98A865C161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3" imgW="2628900" imgH="4978400" progId="Equation.3">
                  <p:embed/>
                </p:oleObj>
              </mc:Choice>
              <mc:Fallback>
                <p:oleObj name="משוואה" r:id="rId3" imgW="2628900" imgH="4978400" progId="Equation.3">
                  <p:embed/>
                  <p:pic>
                    <p:nvPicPr>
                      <p:cNvPr id="180226" name="Object 3">
                        <a:extLst>
                          <a:ext uri="{FF2B5EF4-FFF2-40B4-BE49-F238E27FC236}">
                            <a16:creationId xmlns:a16="http://schemas.microsoft.com/office/drawing/2014/main" id="{40BB9212-3C3C-970F-9268-B98A865C161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4">
            <a:extLst>
              <a:ext uri="{FF2B5EF4-FFF2-40B4-BE49-F238E27FC236}">
                <a16:creationId xmlns:a16="http://schemas.microsoft.com/office/drawing/2014/main" id="{DBEDFAF6-16B2-A090-ECA8-A87BDD11930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900" imgH="4978400" progId="Equation.3">
                  <p:embed/>
                </p:oleObj>
              </mc:Choice>
              <mc:Fallback>
                <p:oleObj name="Equation" r:id="rId5" imgW="2628900" imgH="4978400" progId="Equation.3">
                  <p:embed/>
                  <p:pic>
                    <p:nvPicPr>
                      <p:cNvPr id="180227" name="Object 4">
                        <a:extLst>
                          <a:ext uri="{FF2B5EF4-FFF2-40B4-BE49-F238E27FC236}">
                            <a16:creationId xmlns:a16="http://schemas.microsoft.com/office/drawing/2014/main" id="{DBEDFAF6-16B2-A090-ECA8-A87BDD11930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05988-2F0E-D9F7-B90C-59C6BF6B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59B3F8-5C61-8746-A3A2-ACFFF31A4410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pic>
        <p:nvPicPr>
          <p:cNvPr id="180229" name="Picture 7" descr="spectra_new.png">
            <a:extLst>
              <a:ext uri="{FF2B5EF4-FFF2-40B4-BE49-F238E27FC236}">
                <a16:creationId xmlns:a16="http://schemas.microsoft.com/office/drawing/2014/main" id="{4EB4D49C-EC4A-0AFE-2721-C3C0A0DF4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200" y="12374563"/>
            <a:ext cx="6416675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8" descr="spectra_new.png">
            <a:extLst>
              <a:ext uri="{FF2B5EF4-FFF2-40B4-BE49-F238E27FC236}">
                <a16:creationId xmlns:a16="http://schemas.microsoft.com/office/drawing/2014/main" id="{2D33AF4F-5AEC-D29C-9CA9-9207D7B78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600" y="12526963"/>
            <a:ext cx="6416675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E070AC-D61D-F98F-BDB0-25CE0DCB5CC4}"/>
              </a:ext>
            </a:extLst>
          </p:cNvPr>
          <p:cNvSpPr txBox="1"/>
          <p:nvPr/>
        </p:nvSpPr>
        <p:spPr>
          <a:xfrm>
            <a:off x="152400" y="3429000"/>
            <a:ext cx="3962400" cy="26161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altLang="en-IL" sz="1800" dirty="0">
                <a:latin typeface="Symbol" pitchFamily="2" charset="2"/>
              </a:rPr>
              <a:t>π</a:t>
            </a:r>
            <a:r>
              <a:rPr lang="en-US" altLang="en-IL" sz="1800" baseline="30000" dirty="0">
                <a:latin typeface="Symbol" pitchFamily="2" charset="2"/>
              </a:rPr>
              <a:t>0</a:t>
            </a:r>
            <a:r>
              <a:rPr lang="en-US" altLang="en-IL" sz="1800" dirty="0">
                <a:latin typeface="Symbol" pitchFamily="2" charset="2"/>
              </a:rPr>
              <a:t> </a:t>
            </a:r>
            <a:r>
              <a:rPr lang="en-US" altLang="en-IL" sz="1800" dirty="0">
                <a:latin typeface="Calibri" panose="020F0502020204030204" pitchFamily="34" charset="0"/>
              </a:rPr>
              <a:t>and charged</a:t>
            </a:r>
            <a:r>
              <a:rPr lang="en-US" altLang="en-IL" sz="1800" dirty="0">
                <a:latin typeface="Symbol" pitchFamily="2" charset="2"/>
              </a:rPr>
              <a:t> π </a:t>
            </a:r>
            <a:r>
              <a:rPr lang="en-US" altLang="en-IL" sz="1800" dirty="0">
                <a:latin typeface="Calibri" panose="020F0502020204030204" pitchFamily="34" charset="0"/>
              </a:rPr>
              <a:t>data fit to a modified Hagedorn function: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IL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20000"/>
            </a:pPr>
            <a:endParaRPr lang="en-US" altLang="en-IL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altLang="en-IL" sz="1800" dirty="0">
                <a:latin typeface="Calibri" panose="020F0502020204030204" pitchFamily="34" charset="0"/>
              </a:rPr>
              <a:t>Use </a:t>
            </a:r>
            <a:r>
              <a:rPr lang="en-US" altLang="en-IL" sz="1800" dirty="0" err="1">
                <a:latin typeface="Calibri" panose="020F0502020204030204" pitchFamily="34" charset="0"/>
              </a:rPr>
              <a:t>m</a:t>
            </a:r>
            <a:r>
              <a:rPr lang="en-US" altLang="en-IL" sz="1800" baseline="-25000" dirty="0" err="1">
                <a:latin typeface="Calibri" panose="020F0502020204030204" pitchFamily="34" charset="0"/>
              </a:rPr>
              <a:t>T</a:t>
            </a:r>
            <a:r>
              <a:rPr lang="en-US" altLang="en-IL" sz="1800" dirty="0">
                <a:latin typeface="Calibri" panose="020F0502020204030204" pitchFamily="34" charset="0"/>
              </a:rPr>
              <a:t> scaling for shape of other hadrons, normalize to measured data</a:t>
            </a:r>
          </a:p>
          <a:p>
            <a:pPr eaLnBrk="1" hangingPunct="1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altLang="en-IL" sz="1800" dirty="0">
                <a:latin typeface="Calibri" panose="020F0502020204030204" pitchFamily="34" charset="0"/>
              </a:rPr>
              <a:t>Fits are done independently for each particle and each centrality</a:t>
            </a:r>
            <a:endParaRPr lang="en-US" altLang="en-IL" sz="1800" dirty="0">
              <a:latin typeface="Symbol" pitchFamily="2" charset="2"/>
            </a:endParaRPr>
          </a:p>
        </p:txBody>
      </p:sp>
      <p:pic>
        <p:nvPicPr>
          <p:cNvPr id="180232" name="Picture 6">
            <a:extLst>
              <a:ext uri="{FF2B5EF4-FFF2-40B4-BE49-F238E27FC236}">
                <a16:creationId xmlns:a16="http://schemas.microsoft.com/office/drawing/2014/main" id="{25A091A9-62D6-86DC-9ABE-DCEE99EFA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35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3" name="Picture 9">
            <a:extLst>
              <a:ext uri="{FF2B5EF4-FFF2-40B4-BE49-F238E27FC236}">
                <a16:creationId xmlns:a16="http://schemas.microsoft.com/office/drawing/2014/main" id="{69E644FD-D1CA-AB29-368C-305D1BF43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38200"/>
            <a:ext cx="49149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4" name="TextBox 10">
            <a:extLst>
              <a:ext uri="{FF2B5EF4-FFF2-40B4-BE49-F238E27FC236}">
                <a16:creationId xmlns:a16="http://schemas.microsoft.com/office/drawing/2014/main" id="{9BE4D711-77A9-F7F8-E5C4-ED366751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34925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20000"/>
              <a:buFont typeface="Arial"/>
              <a:buChar char="•"/>
              <a:defRPr/>
            </a:pPr>
            <a:r>
              <a:rPr lang="en-US" sz="1800" dirty="0">
                <a:latin typeface="+mj-lt"/>
              </a:rPr>
              <a:t>Open heavy flavor (</a:t>
            </a:r>
            <a:r>
              <a:rPr lang="en-US" sz="1800" dirty="0" err="1">
                <a:latin typeface="+mj-lt"/>
              </a:rPr>
              <a:t>c,b</a:t>
            </a:r>
            <a:r>
              <a:rPr lang="en-US" sz="1800" dirty="0">
                <a:latin typeface="+mj-lt"/>
              </a:rPr>
              <a:t>) contributions determined using PYTHIA fitted to </a:t>
            </a:r>
            <a:r>
              <a:rPr lang="en-US" sz="1800" dirty="0" err="1">
                <a:latin typeface="+mj-lt"/>
              </a:rPr>
              <a:t>pp</a:t>
            </a:r>
            <a:r>
              <a:rPr lang="en-US" sz="1800" dirty="0">
                <a:latin typeface="+mj-lt"/>
              </a:rPr>
              <a:t> data and scaled to </a:t>
            </a:r>
            <a:r>
              <a:rPr lang="en-US" sz="1800" dirty="0" err="1">
                <a:latin typeface="+mj-lt"/>
              </a:rPr>
              <a:t>Au+Au</a:t>
            </a:r>
            <a:r>
              <a:rPr lang="en-US" sz="1800" dirty="0">
                <a:latin typeface="+mj-lt"/>
              </a:rPr>
              <a:t> with </a:t>
            </a:r>
            <a:r>
              <a:rPr lang="en-US" sz="1800" dirty="0" err="1">
                <a:latin typeface="+mj-lt"/>
              </a:rPr>
              <a:t>N</a:t>
            </a:r>
            <a:r>
              <a:rPr lang="en-US" sz="1800" baseline="-25000" dirty="0" err="1">
                <a:latin typeface="+mj-lt"/>
              </a:rPr>
              <a:t>coll</a:t>
            </a:r>
            <a:endParaRPr lang="en-US" sz="1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F9B97-4350-3D30-4F58-AB8204CAD316}"/>
              </a:ext>
            </a:extLst>
          </p:cNvPr>
          <p:cNvSpPr txBox="1"/>
          <p:nvPr/>
        </p:nvSpPr>
        <p:spPr>
          <a:xfrm>
            <a:off x="152400" y="914400"/>
            <a:ext cx="3962400" cy="240065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2400" b="1" dirty="0">
                <a:latin typeface="+mj-lt"/>
                <a:cs typeface="Arial" panose="020B0604020202020204" pitchFamily="34" charset="0"/>
              </a:rPr>
              <a:t>Cocktail of known sources: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Dalitz</a:t>
            </a:r>
            <a:r>
              <a:rPr lang="en-US" altLang="en-IL" sz="1800" dirty="0">
                <a:latin typeface="+mj-lt"/>
                <a:cs typeface="Arial" panose="020B0604020202020204" pitchFamily="34" charset="0"/>
              </a:rPr>
              <a:t> decays:</a:t>
            </a:r>
          </a:p>
          <a:p>
            <a:pPr marL="457200" lvl="1" indent="0" eaLnBrk="1" hangingPunct="1"/>
            <a:r>
              <a:rPr lang="en-US" altLang="en-IL" sz="1800" dirty="0">
                <a:latin typeface="+mj-lt"/>
              </a:rPr>
              <a:t>π</a:t>
            </a:r>
            <a:r>
              <a:rPr lang="en-US" altLang="en-IL" sz="1800" baseline="30000" dirty="0">
                <a:latin typeface="+mj-lt"/>
                <a:cs typeface="Arial" panose="020B0604020202020204" pitchFamily="34" charset="0"/>
              </a:rPr>
              <a:t>0</a:t>
            </a:r>
            <a:r>
              <a:rPr lang="en-US" altLang="en-IL" sz="1800" dirty="0">
                <a:latin typeface="+mj-lt"/>
                <a:cs typeface="Arial" panose="020B0604020202020204" pitchFamily="34" charset="0"/>
              </a:rPr>
              <a:t>,</a:t>
            </a:r>
            <a:r>
              <a:rPr lang="en-US" altLang="en-IL" sz="1800" dirty="0">
                <a:latin typeface="+mj-lt"/>
              </a:rPr>
              <a:t>η</a:t>
            </a:r>
            <a:r>
              <a:rPr lang="en-US" altLang="en-IL" sz="1800" dirty="0">
                <a:latin typeface="+mj-lt"/>
                <a:cs typeface="Arial" panose="020B0604020202020204" pitchFamily="34" charset="0"/>
              </a:rPr>
              <a:t>,</a:t>
            </a:r>
            <a:r>
              <a:rPr lang="en-US" altLang="en-IL" sz="1800" dirty="0">
                <a:latin typeface="+mj-lt"/>
              </a:rPr>
              <a:t>η</a:t>
            </a:r>
            <a:r>
              <a:rPr lang="en-US" altLang="en-US" sz="1800" dirty="0">
                <a:latin typeface="+mj-lt"/>
                <a:cs typeface="Arial" panose="020B0604020202020204" pitchFamily="34" charset="0"/>
              </a:rPr>
              <a:t>’</a:t>
            </a:r>
            <a:r>
              <a:rPr lang="en-US" altLang="en-IL" sz="1800" dirty="0">
                <a:latin typeface="+mj-lt"/>
                <a:cs typeface="Arial" panose="020B0604020202020204" pitchFamily="34" charset="0"/>
              </a:rPr>
              <a:t>        </a:t>
            </a: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 err="1">
                <a:latin typeface="+mj-lt"/>
                <a:cs typeface="Arial" panose="020B0604020202020204" pitchFamily="34" charset="0"/>
              </a:rPr>
              <a:t>+</a:t>
            </a: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 err="1">
                <a:latin typeface="+mj-lt"/>
                <a:cs typeface="Arial" panose="020B0604020202020204" pitchFamily="34" charset="0"/>
              </a:rPr>
              <a:t>-</a:t>
            </a:r>
            <a:r>
              <a:rPr lang="en-US" altLang="en-IL" sz="1800" dirty="0" err="1">
                <a:latin typeface="+mj-lt"/>
              </a:rPr>
              <a:t>γ</a:t>
            </a:r>
            <a:endParaRPr lang="en-US" altLang="en-IL" sz="1800" dirty="0">
              <a:latin typeface="+mj-lt"/>
            </a:endParaRPr>
          </a:p>
          <a:p>
            <a:pPr marL="457200" lvl="1" indent="0" eaLnBrk="1" hangingPunct="1"/>
            <a:r>
              <a:rPr lang="en-US" altLang="en-IL" sz="1800" dirty="0">
                <a:latin typeface="Symbol" pitchFamily="2" charset="2"/>
              </a:rPr>
              <a:t>w</a:t>
            </a:r>
            <a:r>
              <a:rPr lang="en-US" altLang="en-IL" sz="1800" dirty="0">
                <a:latin typeface="+mj-lt"/>
              </a:rPr>
              <a:t>          π</a:t>
            </a:r>
            <a:r>
              <a:rPr lang="en-US" altLang="en-IL" sz="1800" baseline="30000" dirty="0">
                <a:latin typeface="+mj-lt"/>
                <a:cs typeface="Arial" panose="020B0604020202020204" pitchFamily="34" charset="0"/>
              </a:rPr>
              <a:t>0</a:t>
            </a:r>
            <a:r>
              <a:rPr lang="en-US" altLang="en-IL" sz="1800" dirty="0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>
                <a:latin typeface="+mj-lt"/>
                <a:cs typeface="Arial" panose="020B0604020202020204" pitchFamily="34" charset="0"/>
              </a:rPr>
              <a:t>+</a:t>
            </a:r>
            <a:r>
              <a:rPr lang="en-US" altLang="en-IL" sz="1800" dirty="0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>
                <a:latin typeface="+mj-lt"/>
                <a:cs typeface="Arial" panose="020B0604020202020204" pitchFamily="34" charset="0"/>
              </a:rPr>
              <a:t>-</a:t>
            </a:r>
            <a:endParaRPr lang="en-US" altLang="en-IL" sz="18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800" dirty="0">
                <a:latin typeface="+mj-lt"/>
              </a:rPr>
              <a:t>Resonance decays:</a:t>
            </a:r>
          </a:p>
          <a:p>
            <a:pPr eaLnBrk="1" hangingPunct="1"/>
            <a:r>
              <a:rPr lang="en-US" altLang="en-IL" sz="1800" dirty="0">
                <a:latin typeface="+mj-lt"/>
              </a:rPr>
              <a:t>       ρ, </a:t>
            </a:r>
            <a:r>
              <a:rPr lang="en-US" altLang="en-IL" sz="1800" dirty="0" err="1">
                <a:latin typeface="+mj-lt"/>
              </a:rPr>
              <a:t>ω</a:t>
            </a:r>
            <a:r>
              <a:rPr lang="en-US" altLang="en-IL" sz="1800" dirty="0">
                <a:latin typeface="+mj-lt"/>
              </a:rPr>
              <a:t>, </a:t>
            </a:r>
            <a:r>
              <a:rPr lang="en-US" altLang="en-IL" sz="1800" dirty="0" err="1">
                <a:latin typeface="+mj-lt"/>
              </a:rPr>
              <a:t>ϕ</a:t>
            </a:r>
            <a:r>
              <a:rPr lang="en-US" altLang="en-IL" sz="1800" dirty="0">
                <a:latin typeface="+mj-lt"/>
              </a:rPr>
              <a:t>           </a:t>
            </a: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 err="1">
                <a:latin typeface="+mj-lt"/>
                <a:cs typeface="Arial" panose="020B0604020202020204" pitchFamily="34" charset="0"/>
              </a:rPr>
              <a:t>+</a:t>
            </a: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>
                <a:latin typeface="+mj-lt"/>
                <a:cs typeface="Arial" panose="020B0604020202020204" pitchFamily="34" charset="0"/>
              </a:rPr>
              <a:t>-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800" dirty="0">
                <a:latin typeface="+mj-lt"/>
                <a:cs typeface="Arial" panose="020B0604020202020204" pitchFamily="34" charset="0"/>
              </a:rPr>
              <a:t>Semi-leptonic decays of HF:</a:t>
            </a:r>
          </a:p>
          <a:p>
            <a:pPr eaLnBrk="1" hangingPunct="1"/>
            <a:r>
              <a:rPr lang="en-US" altLang="en-IL" sz="1800" dirty="0">
                <a:latin typeface="+mj-lt"/>
                <a:cs typeface="Arial" panose="020B0604020202020204" pitchFamily="34" charset="0"/>
              </a:rPr>
              <a:t>       cc, bb          </a:t>
            </a:r>
            <a:r>
              <a:rPr lang="en-US" altLang="en-IL" sz="1800" dirty="0"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 err="1">
                <a:latin typeface="+mj-lt"/>
                <a:cs typeface="Arial" panose="020B0604020202020204" pitchFamily="34" charset="0"/>
              </a:rPr>
              <a:t>+</a:t>
            </a:r>
            <a:r>
              <a:rPr lang="en-US" altLang="en-IL" sz="1800" dirty="0" err="1">
                <a:latin typeface="+mj-lt"/>
                <a:cs typeface="Arial" panose="020B0604020202020204" pitchFamily="34" charset="0"/>
              </a:rPr>
              <a:t>e</a:t>
            </a:r>
            <a:r>
              <a:rPr lang="en-US" altLang="en-IL" sz="1800" baseline="30000" dirty="0">
                <a:latin typeface="+mj-lt"/>
                <a:cs typeface="Arial" panose="020B0604020202020204" pitchFamily="34" charset="0"/>
              </a:rPr>
              <a:t>-</a:t>
            </a:r>
            <a:endParaRPr lang="en-US" altLang="en-IL" sz="1800" dirty="0"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45C116-9DE1-0F05-0008-C30CC568E8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2875" y="1700808"/>
            <a:ext cx="2698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A83551-CC2A-B70B-AB3E-8F2BF81DA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8062" y="1944000"/>
            <a:ext cx="2698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A0E268-8FAD-B1D4-8320-F998E7564D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2875" y="2492896"/>
            <a:ext cx="2698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2DB43F-8EFE-0439-8E06-65C7D7B815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67848" y="3024000"/>
            <a:ext cx="2698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AutoShape 18">
            <a:extLst>
              <a:ext uri="{FF2B5EF4-FFF2-40B4-BE49-F238E27FC236}">
                <a16:creationId xmlns:a16="http://schemas.microsoft.com/office/drawing/2014/main" id="{814268E2-E6E4-2FCA-51AB-A6D4DEB34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7720"/>
            <a:ext cx="822960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Au+Au</a:t>
            </a: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Cocktail</a:t>
            </a:r>
          </a:p>
        </p:txBody>
      </p:sp>
    </p:spTree>
    <p:extLst>
      <p:ext uri="{BB962C8B-B14F-4D97-AF65-F5344CB8AC3E}">
        <p14:creationId xmlns:p14="http://schemas.microsoft.com/office/powerpoint/2010/main" val="3971177654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5">
            <a:extLst>
              <a:ext uri="{FF2B5EF4-FFF2-40B4-BE49-F238E27FC236}">
                <a16:creationId xmlns:a16="http://schemas.microsoft.com/office/drawing/2014/main" id="{4709BF37-D7C5-948D-8C2E-84C0C8F9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B59E16-3024-4D42-8201-26F6F027AAE9}" type="slidenum">
              <a:rPr lang="en-US" altLang="en-IL" sz="1200">
                <a:cs typeface="Arial" panose="020B0604020202020204" pitchFamily="34" charset="0"/>
              </a:rPr>
              <a:pPr eaLnBrk="1" hangingPunct="1"/>
              <a:t>18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4C0B0-A435-91A3-ECBB-E52273CE78E6}"/>
              </a:ext>
            </a:extLst>
          </p:cNvPr>
          <p:cNvSpPr txBox="1"/>
          <p:nvPr/>
        </p:nvSpPr>
        <p:spPr>
          <a:xfrm>
            <a:off x="5591174" y="1952329"/>
            <a:ext cx="3433763" cy="33750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dirty="0">
                <a:cs typeface="Arial" panose="020B0604020202020204" pitchFamily="34" charset="0"/>
              </a:rPr>
              <a:t>Cocktail of known sources:</a:t>
            </a:r>
          </a:p>
          <a:p>
            <a:pPr eaLnBrk="1" hangingPunct="1"/>
            <a:endParaRPr lang="en-US" altLang="en-IL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dirty="0" err="1">
                <a:cs typeface="Arial" panose="020B0604020202020204" pitchFamily="34" charset="0"/>
              </a:rPr>
              <a:t>Dalitz</a:t>
            </a:r>
            <a:r>
              <a:rPr lang="en-US" altLang="en-IL" dirty="0">
                <a:cs typeface="Arial" panose="020B0604020202020204" pitchFamily="34" charset="0"/>
              </a:rPr>
              <a:t> decays:</a:t>
            </a:r>
          </a:p>
          <a:p>
            <a:pPr eaLnBrk="1" hangingPunct="1">
              <a:buFont typeface="Symbol" pitchFamily="2" charset="2"/>
              <a:buChar char=" "/>
            </a:pPr>
            <a:r>
              <a:rPr lang="en-US" altLang="en-IL" dirty="0">
                <a:latin typeface="Symbol" pitchFamily="2" charset="2"/>
              </a:rPr>
              <a:t>    π</a:t>
            </a:r>
            <a:r>
              <a:rPr lang="en-US" altLang="en-IL" baseline="30000" dirty="0">
                <a:cs typeface="Arial" panose="020B0604020202020204" pitchFamily="34" charset="0"/>
              </a:rPr>
              <a:t>0</a:t>
            </a:r>
            <a:r>
              <a:rPr lang="en-US" altLang="en-IL" dirty="0">
                <a:cs typeface="Arial" panose="020B0604020202020204" pitchFamily="34" charset="0"/>
              </a:rPr>
              <a:t>,</a:t>
            </a:r>
            <a:r>
              <a:rPr lang="en-US" altLang="en-IL" dirty="0">
                <a:latin typeface="Symbol" pitchFamily="2" charset="2"/>
              </a:rPr>
              <a:t>η</a:t>
            </a:r>
            <a:r>
              <a:rPr lang="en-US" altLang="en-IL" dirty="0">
                <a:cs typeface="Arial" panose="020B0604020202020204" pitchFamily="34" charset="0"/>
              </a:rPr>
              <a:t>,</a:t>
            </a:r>
            <a:r>
              <a:rPr lang="en-US" altLang="en-IL" dirty="0">
                <a:latin typeface="Symbol" pitchFamily="2" charset="2"/>
              </a:rPr>
              <a:t>η</a:t>
            </a:r>
            <a:r>
              <a:rPr lang="en-US" altLang="en-US" dirty="0">
                <a:cs typeface="Arial" panose="020B0604020202020204" pitchFamily="34" charset="0"/>
              </a:rPr>
              <a:t>’</a:t>
            </a:r>
            <a:r>
              <a:rPr lang="en-US" altLang="en-IL" dirty="0">
                <a:cs typeface="Arial" panose="020B0604020202020204" pitchFamily="34" charset="0"/>
              </a:rPr>
              <a:t>        </a:t>
            </a:r>
            <a:r>
              <a:rPr lang="en-US" altLang="en-IL" dirty="0" err="1">
                <a:cs typeface="Arial" panose="020B0604020202020204" pitchFamily="34" charset="0"/>
              </a:rPr>
              <a:t>e</a:t>
            </a:r>
            <a:r>
              <a:rPr lang="en-US" altLang="en-IL" baseline="30000" dirty="0" err="1">
                <a:cs typeface="Arial" panose="020B0604020202020204" pitchFamily="34" charset="0"/>
              </a:rPr>
              <a:t>+</a:t>
            </a:r>
            <a:r>
              <a:rPr lang="en-US" altLang="en-IL" dirty="0" err="1">
                <a:cs typeface="Arial" panose="020B0604020202020204" pitchFamily="34" charset="0"/>
              </a:rPr>
              <a:t>e</a:t>
            </a:r>
            <a:r>
              <a:rPr lang="en-US" altLang="en-IL" baseline="30000" dirty="0" err="1">
                <a:cs typeface="Arial" panose="020B0604020202020204" pitchFamily="34" charset="0"/>
              </a:rPr>
              <a:t>-</a:t>
            </a:r>
            <a:r>
              <a:rPr lang="en-US" altLang="en-IL" dirty="0" err="1">
                <a:latin typeface="Symbol" pitchFamily="2" charset="2"/>
              </a:rPr>
              <a:t>γ</a:t>
            </a:r>
            <a:endParaRPr lang="en-US" altLang="en-IL" dirty="0">
              <a:latin typeface="Symbol" pitchFamily="2" charset="2"/>
            </a:endParaRPr>
          </a:p>
          <a:p>
            <a:pPr eaLnBrk="1" hangingPunct="1">
              <a:buFont typeface="Symbol" pitchFamily="2" charset="2"/>
              <a:buChar char=" "/>
            </a:pPr>
            <a:r>
              <a:rPr lang="en-US" altLang="en-IL" dirty="0">
                <a:latin typeface="Symbol" pitchFamily="2" charset="2"/>
              </a:rPr>
              <a:t>    </a:t>
            </a:r>
            <a:r>
              <a:rPr lang="en-US" altLang="en-IL" dirty="0" err="1">
                <a:latin typeface="Symbol" pitchFamily="2" charset="2"/>
              </a:rPr>
              <a:t>ω</a:t>
            </a:r>
            <a:r>
              <a:rPr lang="en-US" altLang="en-IL" dirty="0">
                <a:latin typeface="Symbol" pitchFamily="2" charset="2"/>
              </a:rPr>
              <a:t>         π</a:t>
            </a:r>
            <a:r>
              <a:rPr lang="en-US" altLang="en-IL" baseline="30000" dirty="0">
                <a:cs typeface="Arial" panose="020B0604020202020204" pitchFamily="34" charset="0"/>
              </a:rPr>
              <a:t>0</a:t>
            </a:r>
            <a:r>
              <a:rPr lang="en-US" altLang="en-IL" dirty="0">
                <a:cs typeface="Arial" panose="020B0604020202020204" pitchFamily="34" charset="0"/>
              </a:rPr>
              <a:t>e</a:t>
            </a:r>
            <a:r>
              <a:rPr lang="en-US" altLang="en-IL" baseline="30000" dirty="0">
                <a:cs typeface="Arial" panose="020B0604020202020204" pitchFamily="34" charset="0"/>
              </a:rPr>
              <a:t>+</a:t>
            </a:r>
            <a:r>
              <a:rPr lang="en-US" altLang="en-IL" dirty="0">
                <a:cs typeface="Arial" panose="020B0604020202020204" pitchFamily="34" charset="0"/>
              </a:rPr>
              <a:t>e</a:t>
            </a:r>
            <a:r>
              <a:rPr lang="en-US" altLang="en-IL" baseline="30000" dirty="0">
                <a:cs typeface="Arial" panose="020B0604020202020204" pitchFamily="34" charset="0"/>
              </a:rPr>
              <a:t>-</a:t>
            </a:r>
          </a:p>
          <a:p>
            <a:pPr eaLnBrk="1" hangingPunct="1">
              <a:buFont typeface="Symbol" pitchFamily="2" charset="2"/>
              <a:buChar char=" "/>
            </a:pPr>
            <a:endParaRPr lang="en-US" altLang="en-IL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dirty="0">
                <a:latin typeface="Calibri" panose="020F0502020204030204" pitchFamily="34" charset="0"/>
              </a:rPr>
              <a:t>Resonance decays:</a:t>
            </a:r>
          </a:p>
          <a:p>
            <a:pPr eaLnBrk="1" hangingPunct="1"/>
            <a:r>
              <a:rPr lang="en-US" altLang="en-IL" dirty="0">
                <a:latin typeface="Calibri" panose="020F0502020204030204" pitchFamily="34" charset="0"/>
              </a:rPr>
              <a:t>      ρ, </a:t>
            </a:r>
            <a:r>
              <a:rPr lang="en-US" altLang="en-IL" dirty="0" err="1">
                <a:latin typeface="Calibri" panose="020F0502020204030204" pitchFamily="34" charset="0"/>
              </a:rPr>
              <a:t>ω</a:t>
            </a:r>
            <a:r>
              <a:rPr lang="en-US" altLang="en-IL" dirty="0">
                <a:latin typeface="Calibri" panose="020F0502020204030204" pitchFamily="34" charset="0"/>
              </a:rPr>
              <a:t>, </a:t>
            </a:r>
            <a:r>
              <a:rPr lang="en-US" altLang="en-IL" dirty="0" err="1">
                <a:latin typeface="Calibri" panose="020F0502020204030204" pitchFamily="34" charset="0"/>
              </a:rPr>
              <a:t>ϕ</a:t>
            </a:r>
            <a:r>
              <a:rPr lang="en-US" altLang="en-IL" dirty="0">
                <a:latin typeface="Calibri" panose="020F0502020204030204" pitchFamily="34" charset="0"/>
              </a:rPr>
              <a:t>          </a:t>
            </a:r>
            <a:r>
              <a:rPr lang="en-US" altLang="en-IL" dirty="0" err="1">
                <a:cs typeface="Arial" panose="020B0604020202020204" pitchFamily="34" charset="0"/>
              </a:rPr>
              <a:t>e</a:t>
            </a:r>
            <a:r>
              <a:rPr lang="en-US" altLang="en-IL" baseline="30000" dirty="0" err="1">
                <a:cs typeface="Arial" panose="020B0604020202020204" pitchFamily="34" charset="0"/>
              </a:rPr>
              <a:t>+</a:t>
            </a:r>
            <a:r>
              <a:rPr lang="en-US" altLang="en-IL" dirty="0" err="1">
                <a:cs typeface="Arial" panose="020B0604020202020204" pitchFamily="34" charset="0"/>
              </a:rPr>
              <a:t>e</a:t>
            </a:r>
            <a:r>
              <a:rPr lang="en-US" altLang="en-IL" baseline="30000" dirty="0">
                <a:cs typeface="Arial" panose="020B0604020202020204" pitchFamily="34" charset="0"/>
              </a:rPr>
              <a:t>-</a:t>
            </a:r>
          </a:p>
          <a:p>
            <a:pPr eaLnBrk="1" hangingPunct="1"/>
            <a:endParaRPr lang="en-US" altLang="en-IL" baseline="30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dirty="0">
                <a:latin typeface="Calibri" panose="020F0502020204030204" pitchFamily="34" charset="0"/>
                <a:cs typeface="Arial" panose="020B0604020202020204" pitchFamily="34" charset="0"/>
              </a:rPr>
              <a:t>Semi-leptonic decays of HF:</a:t>
            </a:r>
          </a:p>
          <a:p>
            <a:pPr eaLnBrk="1" hangingPunct="1"/>
            <a:r>
              <a:rPr lang="en-US" altLang="en-IL" dirty="0">
                <a:latin typeface="Calibri" panose="020F0502020204030204" pitchFamily="34" charset="0"/>
                <a:cs typeface="Arial" panose="020B0604020202020204" pitchFamily="34" charset="0"/>
              </a:rPr>
              <a:t>      cc, bb          </a:t>
            </a:r>
            <a:r>
              <a:rPr lang="en-US" altLang="en-IL" dirty="0"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IL" dirty="0" err="1">
                <a:cs typeface="Arial" panose="020B0604020202020204" pitchFamily="34" charset="0"/>
              </a:rPr>
              <a:t>e</a:t>
            </a:r>
            <a:r>
              <a:rPr lang="en-US" altLang="en-IL" baseline="30000" dirty="0" err="1">
                <a:cs typeface="Arial" panose="020B0604020202020204" pitchFamily="34" charset="0"/>
              </a:rPr>
              <a:t>+</a:t>
            </a:r>
            <a:r>
              <a:rPr lang="en-US" altLang="en-IL" dirty="0" err="1">
                <a:cs typeface="Arial" panose="020B0604020202020204" pitchFamily="34" charset="0"/>
              </a:rPr>
              <a:t>e</a:t>
            </a:r>
            <a:r>
              <a:rPr lang="en-US" altLang="en-IL" baseline="30000" dirty="0">
                <a:cs typeface="Arial" panose="020B0604020202020204" pitchFamily="34" charset="0"/>
              </a:rPr>
              <a:t>-</a:t>
            </a:r>
            <a:endParaRPr lang="en-US" altLang="en-IL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1BD155-243B-2194-382A-68F14E4FA4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68000" y="30960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36B08-0E88-BA51-0F9F-08ACBC55B7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63237" y="51120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CAFDEF-5A0B-40E4-923D-1255064FA4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86500" y="34290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2280" name="Picture 3" descr="Fig27_Variation_Cocktail_PYTHIA_only.pdf">
            <a:extLst>
              <a:ext uri="{FF2B5EF4-FFF2-40B4-BE49-F238E27FC236}">
                <a16:creationId xmlns:a16="http://schemas.microsoft.com/office/drawing/2014/main" id="{4EAEA2DB-B649-1513-289F-81279D8C2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176" y="1020149"/>
            <a:ext cx="4883984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581FCC-7FD7-7F36-A6C7-D8939D92A7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40000" y="4320000"/>
            <a:ext cx="381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79FDA9-5B89-C34A-EEAF-5621720FE4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5525" y="5013176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CA7D6D-6360-2BF8-6733-AC98E3C940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4000" y="49680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B2B9B-DEDC-73A6-8DB8-92328A228C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ED4E5-D20D-5F1C-F50D-0B8BE2A4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65AC9819-1288-CF52-6F21-8C963D8BD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36525"/>
            <a:ext cx="8229600" cy="8640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Au+Au</a:t>
            </a: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Cocktail</a:t>
            </a:r>
          </a:p>
        </p:txBody>
      </p:sp>
    </p:spTree>
    <p:extLst>
      <p:ext uri="{BB962C8B-B14F-4D97-AF65-F5344CB8AC3E}">
        <p14:creationId xmlns:p14="http://schemas.microsoft.com/office/powerpoint/2010/main" val="384341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Content Placeholder 2" descr="schematic-dilepton-no-labels.gif">
            <a:extLst>
              <a:ext uri="{FF2B5EF4-FFF2-40B4-BE49-F238E27FC236}">
                <a16:creationId xmlns:a16="http://schemas.microsoft.com/office/drawing/2014/main" id="{1D4643D3-3E0C-B1BB-793D-9D0FD9997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r="-581"/>
          <a:stretch>
            <a:fillRect/>
          </a:stretch>
        </p:blipFill>
        <p:spPr>
          <a:xfrm>
            <a:off x="353327" y="1229735"/>
            <a:ext cx="5683250" cy="5148263"/>
          </a:xfrm>
        </p:spPr>
      </p:pic>
      <p:sp>
        <p:nvSpPr>
          <p:cNvPr id="178179" name="Slide Number Placeholder 5">
            <a:extLst>
              <a:ext uri="{FF2B5EF4-FFF2-40B4-BE49-F238E27FC236}">
                <a16:creationId xmlns:a16="http://schemas.microsoft.com/office/drawing/2014/main" id="{5292BFD2-579F-F6F0-050C-E60877F1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C695A3-064B-994B-84F6-4338ED771AC0}" type="slidenum">
              <a:rPr lang="en-US" altLang="en-IL" sz="1200">
                <a:cs typeface="Arial" panose="020B0604020202020204" pitchFamily="34" charset="0"/>
              </a:rPr>
              <a:pPr eaLnBrk="1" hangingPunct="1"/>
              <a:t>19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78180" name="TextBox 8">
            <a:extLst>
              <a:ext uri="{FF2B5EF4-FFF2-40B4-BE49-F238E27FC236}">
                <a16:creationId xmlns:a16="http://schemas.microsoft.com/office/drawing/2014/main" id="{94D6A410-7C24-20C6-B45D-BF806FE8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0540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400">
                <a:solidFill>
                  <a:srgbClr val="00004D"/>
                </a:solidFill>
              </a:rPr>
              <a:t>Low</a:t>
            </a:r>
          </a:p>
        </p:txBody>
      </p:sp>
      <p:sp>
        <p:nvSpPr>
          <p:cNvPr id="178181" name="TextBox 10">
            <a:extLst>
              <a:ext uri="{FF2B5EF4-FFF2-40B4-BE49-F238E27FC236}">
                <a16:creationId xmlns:a16="http://schemas.microsoft.com/office/drawing/2014/main" id="{3755610C-BAF7-1753-3F5A-B37F4396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1182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400">
                <a:solidFill>
                  <a:srgbClr val="00004D"/>
                </a:solidFill>
              </a:rPr>
              <a:t>Intermediate</a:t>
            </a:r>
          </a:p>
        </p:txBody>
      </p:sp>
      <p:sp>
        <p:nvSpPr>
          <p:cNvPr id="178182" name="TextBox 13">
            <a:extLst>
              <a:ext uri="{FF2B5EF4-FFF2-40B4-BE49-F238E27FC236}">
                <a16:creationId xmlns:a16="http://schemas.microsoft.com/office/drawing/2014/main" id="{87DC3CB6-699F-C9FF-9A80-E8CD5C32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05400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400">
                <a:solidFill>
                  <a:srgbClr val="00004D"/>
                </a:solidFill>
              </a:rPr>
              <a:t>High</a:t>
            </a:r>
          </a:p>
        </p:txBody>
      </p:sp>
      <p:sp>
        <p:nvSpPr>
          <p:cNvPr id="178183" name="TextBox 6">
            <a:extLst>
              <a:ext uri="{FF2B5EF4-FFF2-40B4-BE49-F238E27FC236}">
                <a16:creationId xmlns:a16="http://schemas.microsoft.com/office/drawing/2014/main" id="{477F6599-CC8E-89E6-35D2-BD694D4B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13477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600">
                <a:cs typeface="Arial" panose="020B0604020202020204" pitchFamily="34" charset="0"/>
              </a:rPr>
              <a:t>m</a:t>
            </a:r>
            <a:r>
              <a:rPr lang="en-US" altLang="en-IL" sz="1600" baseline="-25000">
                <a:cs typeface="Arial" panose="020B0604020202020204" pitchFamily="34" charset="0"/>
              </a:rPr>
              <a:t>ee</a:t>
            </a:r>
            <a:r>
              <a:rPr lang="en-US" altLang="en-IL" sz="1600">
                <a:cs typeface="Arial" panose="020B0604020202020204" pitchFamily="34" charset="0"/>
              </a:rPr>
              <a:t> (GeV/c</a:t>
            </a:r>
            <a:r>
              <a:rPr lang="en-US" altLang="en-IL" sz="1600" baseline="30000">
                <a:cs typeface="Arial" panose="020B0604020202020204" pitchFamily="34" charset="0"/>
              </a:rPr>
              <a:t>2</a:t>
            </a:r>
            <a:r>
              <a:rPr lang="en-US" altLang="en-IL" sz="160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78184" name="TextBox 7">
            <a:extLst>
              <a:ext uri="{FF2B5EF4-FFF2-40B4-BE49-F238E27FC236}">
                <a16:creationId xmlns:a16="http://schemas.microsoft.com/office/drawing/2014/main" id="{2CC4C480-5470-FE50-71A0-5C113243FDE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2000" y="1836000"/>
            <a:ext cx="144202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200" dirty="0" err="1">
                <a:solidFill>
                  <a:srgbClr val="00004D"/>
                </a:solidFill>
              </a:rPr>
              <a:t>dN</a:t>
            </a:r>
            <a:r>
              <a:rPr lang="en-US" altLang="en-IL" sz="1200" baseline="-25000" dirty="0" err="1">
                <a:solidFill>
                  <a:srgbClr val="00004D"/>
                </a:solidFill>
              </a:rPr>
              <a:t>ee</a:t>
            </a:r>
            <a:r>
              <a:rPr lang="en-US" altLang="en-IL" sz="1200" dirty="0">
                <a:solidFill>
                  <a:srgbClr val="00004D"/>
                </a:solidFill>
              </a:rPr>
              <a:t>/</a:t>
            </a:r>
            <a:r>
              <a:rPr lang="en-US" altLang="en-IL" sz="1200" dirty="0" err="1">
                <a:solidFill>
                  <a:srgbClr val="00004D"/>
                </a:solidFill>
              </a:rPr>
              <a:t>dydm</a:t>
            </a:r>
            <a:r>
              <a:rPr lang="en-US" altLang="en-IL" sz="1200" dirty="0">
                <a:solidFill>
                  <a:srgbClr val="00004D"/>
                </a:solidFill>
              </a:rPr>
              <a:t> [</a:t>
            </a:r>
            <a:r>
              <a:rPr lang="en-US" altLang="en-IL" sz="1200" dirty="0" err="1">
                <a:solidFill>
                  <a:srgbClr val="00004D"/>
                </a:solidFill>
              </a:rPr>
              <a:t>a.u</a:t>
            </a:r>
            <a:r>
              <a:rPr lang="en-US" altLang="en-IL" sz="1200" dirty="0">
                <a:solidFill>
                  <a:srgbClr val="00004D"/>
                </a:solidFill>
              </a:rPr>
              <a:t>.]</a:t>
            </a:r>
          </a:p>
        </p:txBody>
      </p:sp>
      <p:sp>
        <p:nvSpPr>
          <p:cNvPr id="36878" name="AutoShape 17">
            <a:extLst>
              <a:ext uri="{FF2B5EF4-FFF2-40B4-BE49-F238E27FC236}">
                <a16:creationId xmlns:a16="http://schemas.microsoft.com/office/drawing/2014/main" id="{7FA8B3D1-DA7B-49A5-18F0-92D03B1E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092947"/>
            <a:ext cx="2514600" cy="908863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indent="-1031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0" eaLnBrk="1" hangingPunct="1"/>
            <a:r>
              <a:rPr lang="en-US" altLang="en-IL" sz="1200" b="1" dirty="0">
                <a:solidFill>
                  <a:schemeClr val="bg1"/>
                </a:solidFill>
              </a:rPr>
              <a:t>Low-mass region: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200" dirty="0">
                <a:solidFill>
                  <a:schemeClr val="bg1"/>
                </a:solidFill>
              </a:rPr>
              <a:t>CSR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200" dirty="0">
                <a:solidFill>
                  <a:schemeClr val="bg1"/>
                </a:solidFill>
              </a:rPr>
              <a:t>In-medium modification of LVM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200" dirty="0">
                <a:solidFill>
                  <a:schemeClr val="bg1"/>
                </a:solidFill>
              </a:rPr>
              <a:t>HG thermal radiation</a:t>
            </a:r>
          </a:p>
        </p:txBody>
      </p:sp>
      <p:sp>
        <p:nvSpPr>
          <p:cNvPr id="36879" name="AutoShape 17">
            <a:extLst>
              <a:ext uri="{FF2B5EF4-FFF2-40B4-BE49-F238E27FC236}">
                <a16:creationId xmlns:a16="http://schemas.microsoft.com/office/drawing/2014/main" id="{D7A65F6F-44A6-0B26-4CE0-D6E99EEE4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71763"/>
            <a:ext cx="2514600" cy="681037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indent="-1031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0" eaLnBrk="1" hangingPunct="1"/>
            <a:r>
              <a:rPr lang="en-US" altLang="en-IL" sz="1200" b="1" dirty="0">
                <a:solidFill>
                  <a:srgbClr val="FFFFFF"/>
                </a:solidFill>
              </a:rPr>
              <a:t>Intermediate mass region: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200" dirty="0">
                <a:solidFill>
                  <a:srgbClr val="FFFFFF"/>
                </a:solidFill>
              </a:rPr>
              <a:t>Charm in-medium modification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200" dirty="0">
                <a:solidFill>
                  <a:srgbClr val="FFFFFF"/>
                </a:solidFill>
              </a:rPr>
              <a:t>QGP thermal radiation</a:t>
            </a:r>
          </a:p>
        </p:txBody>
      </p:sp>
      <p:sp>
        <p:nvSpPr>
          <p:cNvPr id="36880" name="AutoShape 17">
            <a:extLst>
              <a:ext uri="{FF2B5EF4-FFF2-40B4-BE49-F238E27FC236}">
                <a16:creationId xmlns:a16="http://schemas.microsoft.com/office/drawing/2014/main" id="{7D627E03-FFA1-2060-2133-FEB02CE4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29000"/>
            <a:ext cx="1447800" cy="3048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indent="-1031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IL" sz="1200">
                <a:solidFill>
                  <a:srgbClr val="FFFFFF"/>
                </a:solidFill>
              </a:rPr>
              <a:t>cc suppression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8F26ED-FA6E-BE5A-046E-2D3764C9D7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5675" y="3527425"/>
            <a:ext cx="90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E0AB6-2665-664F-280C-1D0562E345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F3D7-45FB-C782-93C3-C27873E8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4F614CDD-479B-5629-A86A-3C7388D4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008" y="89062"/>
            <a:ext cx="8928992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physics expected in HI collisions</a:t>
            </a:r>
          </a:p>
        </p:txBody>
      </p:sp>
    </p:spTree>
    <p:extLst>
      <p:ext uri="{BB962C8B-B14F-4D97-AF65-F5344CB8AC3E}">
        <p14:creationId xmlns:p14="http://schemas.microsoft.com/office/powerpoint/2010/main" val="22751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animBg="1"/>
      <p:bldP spid="36879" grpId="0" animBg="1"/>
      <p:bldP spid="368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9024" y="1164877"/>
            <a:ext cx="878497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SzPct val="80000"/>
            </a:pPr>
            <a:r>
              <a:rPr lang="en-US" sz="2000" b="1" dirty="0">
                <a:solidFill>
                  <a:srgbClr val="000000">
                    <a:alpha val="30084"/>
                  </a:srgbClr>
                </a:solidFill>
              </a:rPr>
              <a:t>LECTURE I</a:t>
            </a:r>
          </a:p>
          <a:p>
            <a:pPr marL="457200" indent="-457200">
              <a:spcAft>
                <a:spcPts val="600"/>
              </a:spcAft>
              <a:buSzPct val="80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>
                    <a:alpha val="30084"/>
                  </a:srgbClr>
                </a:solidFill>
              </a:rPr>
              <a:t>Introduction 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Why?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QCD phase diagram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Deconfinement and Chiral symmetry Restoration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When and where?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Centrality, Glauber model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Nuclear modification factor</a:t>
            </a:r>
          </a:p>
          <a:p>
            <a:pPr marL="800100" lvl="1" indent="-3429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1600" dirty="0">
                <a:solidFill>
                  <a:srgbClr val="000000">
                    <a:alpha val="30084"/>
                  </a:srgbClr>
                </a:solidFill>
              </a:rPr>
              <a:t>Physics Menu</a:t>
            </a:r>
          </a:p>
          <a:p>
            <a:pPr lvl="1">
              <a:spcAft>
                <a:spcPts val="0"/>
              </a:spcAft>
              <a:buSzPct val="80000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SzPct val="80000"/>
            </a:pPr>
            <a:r>
              <a:rPr lang="fr-FR" sz="2000" b="1" dirty="0">
                <a:solidFill>
                  <a:srgbClr val="000000"/>
                </a:solidFill>
              </a:rPr>
              <a:t>LECTURE II</a:t>
            </a:r>
          </a:p>
          <a:p>
            <a:pPr marL="457200" indent="-457200">
              <a:spcAft>
                <a:spcPts val="1200"/>
              </a:spcAft>
              <a:buSzPct val="80000"/>
              <a:buFont typeface="Wingdings" pitchFamily="2" charset="2"/>
              <a:buChar char="v"/>
            </a:pPr>
            <a:r>
              <a:rPr lang="fr-FR" sz="2000" dirty="0" err="1">
                <a:solidFill>
                  <a:srgbClr val="000000"/>
                </a:solidFill>
              </a:rPr>
              <a:t>Dileptons</a:t>
            </a:r>
            <a:endParaRPr lang="fr-FR" sz="2000" dirty="0">
              <a:solidFill>
                <a:srgbClr val="000000"/>
              </a:solidFill>
            </a:endParaRPr>
          </a:p>
          <a:p>
            <a:pPr marL="914400" lvl="1" indent="-4572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Motivation</a:t>
            </a:r>
          </a:p>
          <a:p>
            <a:pPr marL="914400" lvl="1" indent="-4572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Challenges of </a:t>
            </a:r>
            <a:r>
              <a:rPr lang="fr-FR" sz="2000" dirty="0" err="1">
                <a:solidFill>
                  <a:srgbClr val="000000"/>
                </a:solidFill>
              </a:rPr>
              <a:t>measurement</a:t>
            </a:r>
            <a:endParaRPr lang="fr-FR" sz="2000" dirty="0">
              <a:solidFill>
                <a:srgbClr val="000000"/>
              </a:solidFill>
            </a:endParaRPr>
          </a:p>
          <a:p>
            <a:pPr marL="914400" lvl="1" indent="-4572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SPS </a:t>
            </a:r>
            <a:r>
              <a:rPr lang="fr-FR" sz="2000" dirty="0" err="1">
                <a:solidFill>
                  <a:srgbClr val="000000"/>
                </a:solidFill>
              </a:rPr>
              <a:t>results</a:t>
            </a:r>
            <a:r>
              <a:rPr lang="fr-FR" sz="2000" dirty="0">
                <a:solidFill>
                  <a:srgbClr val="000000"/>
                </a:solidFill>
              </a:rPr>
              <a:t>: CERES, NA60</a:t>
            </a:r>
          </a:p>
          <a:p>
            <a:pPr marL="914400" lvl="1" indent="-4572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RHIC </a:t>
            </a:r>
            <a:r>
              <a:rPr lang="fr-FR" sz="2000" dirty="0" err="1">
                <a:solidFill>
                  <a:srgbClr val="000000"/>
                </a:solidFill>
              </a:rPr>
              <a:t>results</a:t>
            </a:r>
            <a:r>
              <a:rPr lang="fr-FR" sz="2000" dirty="0">
                <a:solidFill>
                  <a:srgbClr val="000000"/>
                </a:solidFill>
              </a:rPr>
              <a:t>: PHENIX, STAR</a:t>
            </a:r>
          </a:p>
          <a:p>
            <a:pPr marL="914400" lvl="1" indent="-457200"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fr-FR" sz="2000" dirty="0">
                <a:solidFill>
                  <a:srgbClr val="000000"/>
                </a:solidFill>
              </a:rPr>
              <a:t>Prospects </a:t>
            </a:r>
          </a:p>
        </p:txBody>
      </p:sp>
      <p:sp>
        <p:nvSpPr>
          <p:cNvPr id="11" name="AutoShape 18"/>
          <p:cNvSpPr>
            <a:spLocks noGrp="1" noChangeArrowheads="1"/>
          </p:cNvSpPr>
          <p:nvPr>
            <p:ph type="title"/>
          </p:nvPr>
        </p:nvSpPr>
        <p:spPr bwMode="auto">
          <a:xfrm>
            <a:off x="511534" y="157487"/>
            <a:ext cx="8229600" cy="794544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4214D-E7AA-1C47-88AF-41C2546A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BD782-D46B-B142-BD2B-1EE44611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NICA Days, Belgrade, October 2-3,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DE8B-A4DB-844F-85F0-DC1CF709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A047-8AEF-4C69-86C3-C9A28089018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>
            <a:extLst>
              <a:ext uri="{FF2B5EF4-FFF2-40B4-BE49-F238E27FC236}">
                <a16:creationId xmlns:a16="http://schemas.microsoft.com/office/drawing/2014/main" id="{25F8F2EC-070A-9CA5-4E09-E969A8E44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L" altLang="en-IL">
              <a:ea typeface="ＭＳ Ｐゴシック" panose="020B0600070205080204" pitchFamily="34" charset="-128"/>
            </a:endParaRPr>
          </a:p>
        </p:txBody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7D989074-E499-0623-67AD-350DEEFB2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4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002060"/>
                </a:solidFill>
                <a:ea typeface="+mn-ea"/>
                <a:cs typeface="+mn-cs"/>
              </a:rPr>
              <a:t>Dilepton</a:t>
            </a:r>
            <a:r>
              <a:rPr lang="en-US" sz="4400" dirty="0">
                <a:solidFill>
                  <a:srgbClr val="002060"/>
                </a:solidFill>
                <a:ea typeface="+mn-ea"/>
                <a:cs typeface="+mn-cs"/>
              </a:rPr>
              <a:t> Experiments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sz="24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endParaRPr lang="en-US" sz="5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197635" name="Slide Number Placeholder 5">
            <a:extLst>
              <a:ext uri="{FF2B5EF4-FFF2-40B4-BE49-F238E27FC236}">
                <a16:creationId xmlns:a16="http://schemas.microsoft.com/office/drawing/2014/main" id="{CD47BF58-4AC9-5EE8-2FF0-1F28E7A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A29534-F8A2-3347-9500-5E238CAC116C}" type="slidenum">
              <a:rPr lang="en-US" altLang="en-IL" sz="1200">
                <a:cs typeface="Arial" panose="020B0604020202020204" pitchFamily="34" charset="0"/>
              </a:rPr>
              <a:pPr eaLnBrk="1" hangingPunct="1"/>
              <a:t>20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6A7F6-DFDE-7A12-3F30-91A4B253A0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C81FB-8C37-4A44-AD30-B518172D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147596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99"/>
          <p:cNvSpPr txBox="1">
            <a:spLocks noChangeArrowheads="1"/>
          </p:cNvSpPr>
          <p:nvPr/>
        </p:nvSpPr>
        <p:spPr bwMode="auto">
          <a:xfrm>
            <a:off x="808038" y="712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8066" name="Text Box 168"/>
          <p:cNvSpPr txBox="1">
            <a:spLocks noChangeArrowheads="1"/>
          </p:cNvSpPr>
          <p:nvPr/>
        </p:nvSpPr>
        <p:spPr bwMode="auto">
          <a:xfrm>
            <a:off x="-200025" y="1504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8068" name="TextBox 72"/>
          <p:cNvSpPr txBox="1">
            <a:spLocks noChangeArrowheads="1"/>
          </p:cNvSpPr>
          <p:nvPr/>
        </p:nvSpPr>
        <p:spPr bwMode="auto">
          <a:xfrm>
            <a:off x="7605713" y="4724400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√S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NN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 [GeV]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8069" name="Left Arrow 76"/>
          <p:cNvSpPr>
            <a:spLocks noChangeArrowheads="1"/>
          </p:cNvSpPr>
          <p:nvPr/>
        </p:nvSpPr>
        <p:spPr bwMode="auto">
          <a:xfrm>
            <a:off x="2209806" y="3927474"/>
            <a:ext cx="2614608" cy="210933"/>
          </a:xfrm>
          <a:prstGeom prst="leftArrow">
            <a:avLst>
              <a:gd name="adj1" fmla="val 50000"/>
              <a:gd name="adj2" fmla="val 50067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88070" name="Group 7"/>
          <p:cNvGrpSpPr>
            <a:grpSpLocks/>
          </p:cNvGrpSpPr>
          <p:nvPr/>
        </p:nvGrpSpPr>
        <p:grpSpPr bwMode="auto">
          <a:xfrm>
            <a:off x="381000" y="4876800"/>
            <a:ext cx="7148513" cy="477838"/>
            <a:chOff x="395288" y="5943600"/>
            <a:chExt cx="7148243" cy="477225"/>
          </a:xfrm>
        </p:grpSpPr>
        <p:sp>
          <p:nvSpPr>
            <p:cNvPr id="88136" name="TextBox 74"/>
            <p:cNvSpPr txBox="1">
              <a:spLocks noChangeArrowheads="1"/>
            </p:cNvSpPr>
            <p:nvPr/>
          </p:nvSpPr>
          <p:spPr bwMode="auto">
            <a:xfrm flipH="1">
              <a:off x="395288" y="5943600"/>
              <a:ext cx="360037" cy="40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8137" name="TextBox 75"/>
            <p:cNvSpPr txBox="1">
              <a:spLocks noChangeArrowheads="1"/>
            </p:cNvSpPr>
            <p:nvPr/>
          </p:nvSpPr>
          <p:spPr bwMode="auto">
            <a:xfrm>
              <a:off x="3563612" y="5980696"/>
              <a:ext cx="504051" cy="40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8138" name="TextBox 76"/>
            <p:cNvSpPr txBox="1">
              <a:spLocks noChangeArrowheads="1"/>
            </p:cNvSpPr>
            <p:nvPr/>
          </p:nvSpPr>
          <p:spPr bwMode="auto">
            <a:xfrm>
              <a:off x="6731935" y="6020761"/>
              <a:ext cx="811596" cy="40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  <a:r>
                <a:rPr kumimoji="0" lang="en-US" sz="2000" b="1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ru-RU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8071" name="Group 5"/>
          <p:cNvGrpSpPr>
            <a:grpSpLocks/>
          </p:cNvGrpSpPr>
          <p:nvPr/>
        </p:nvGrpSpPr>
        <p:grpSpPr bwMode="auto">
          <a:xfrm>
            <a:off x="457200" y="1168173"/>
            <a:ext cx="8686800" cy="3838801"/>
            <a:chOff x="457200" y="2235067"/>
            <a:chExt cx="8686800" cy="3838096"/>
          </a:xfrm>
        </p:grpSpPr>
        <p:sp>
          <p:nvSpPr>
            <p:cNvPr id="88100" name="Text Box 21"/>
            <p:cNvSpPr txBox="1">
              <a:spLocks noChangeArrowheads="1"/>
            </p:cNvSpPr>
            <p:nvPr/>
          </p:nvSpPr>
          <p:spPr bwMode="auto">
            <a:xfrm>
              <a:off x="1763713" y="5229225"/>
              <a:ext cx="17414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HADES (GSI)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8101" name="Rectangle 42"/>
            <p:cNvSpPr>
              <a:spLocks noChangeArrowheads="1"/>
            </p:cNvSpPr>
            <p:nvPr/>
          </p:nvSpPr>
          <p:spPr bwMode="auto">
            <a:xfrm>
              <a:off x="5867400" y="4876800"/>
              <a:ext cx="3276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    STAR (RHIC) </a:t>
              </a: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grpSp>
          <p:nvGrpSpPr>
            <p:cNvPr id="88102" name="Группа 75"/>
            <p:cNvGrpSpPr>
              <a:grpSpLocks/>
            </p:cNvGrpSpPr>
            <p:nvPr/>
          </p:nvGrpSpPr>
          <p:grpSpPr bwMode="auto">
            <a:xfrm>
              <a:off x="539488" y="5585955"/>
              <a:ext cx="8280244" cy="487208"/>
              <a:chOff x="827088" y="5732463"/>
              <a:chExt cx="8281985" cy="486243"/>
            </a:xfrm>
          </p:grpSpPr>
          <p:grpSp>
            <p:nvGrpSpPr>
              <p:cNvPr id="88114" name="Группа 73"/>
              <p:cNvGrpSpPr>
                <a:grpSpLocks/>
              </p:cNvGrpSpPr>
              <p:nvPr/>
            </p:nvGrpSpPr>
            <p:grpSpPr bwMode="auto">
              <a:xfrm>
                <a:off x="827088" y="5732463"/>
                <a:ext cx="8281985" cy="288925"/>
                <a:chOff x="827088" y="5732463"/>
                <a:chExt cx="8281985" cy="288925"/>
              </a:xfrm>
            </p:grpSpPr>
            <p:sp>
              <p:nvSpPr>
                <p:cNvPr id="88124" name="Line 6"/>
                <p:cNvSpPr>
                  <a:spLocks noChangeShapeType="1"/>
                </p:cNvSpPr>
                <p:nvPr/>
              </p:nvSpPr>
              <p:spPr bwMode="auto">
                <a:xfrm>
                  <a:off x="844550" y="5734050"/>
                  <a:ext cx="0" cy="2873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25" name="Line 7"/>
                <p:cNvSpPr>
                  <a:spLocks noChangeShapeType="1"/>
                </p:cNvSpPr>
                <p:nvPr/>
              </p:nvSpPr>
              <p:spPr bwMode="auto">
                <a:xfrm>
                  <a:off x="4065588" y="5734050"/>
                  <a:ext cx="0" cy="2873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26" name="Line 8"/>
                <p:cNvSpPr>
                  <a:spLocks noChangeShapeType="1"/>
                </p:cNvSpPr>
                <p:nvPr/>
              </p:nvSpPr>
              <p:spPr bwMode="auto">
                <a:xfrm>
                  <a:off x="1835150" y="5768975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27" name="Line 9"/>
                <p:cNvSpPr>
                  <a:spLocks noChangeShapeType="1"/>
                </p:cNvSpPr>
                <p:nvPr/>
              </p:nvSpPr>
              <p:spPr bwMode="auto">
                <a:xfrm>
                  <a:off x="277177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28" name="Line 10"/>
                <p:cNvSpPr>
                  <a:spLocks noChangeShapeType="1"/>
                </p:cNvSpPr>
                <p:nvPr/>
              </p:nvSpPr>
              <p:spPr bwMode="auto">
                <a:xfrm>
                  <a:off x="7304088" y="5734050"/>
                  <a:ext cx="0" cy="2873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2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827088" y="5735851"/>
                  <a:ext cx="8281985" cy="2201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30" name="Line 9"/>
                <p:cNvSpPr>
                  <a:spLocks noChangeShapeType="1"/>
                </p:cNvSpPr>
                <p:nvPr/>
              </p:nvSpPr>
              <p:spPr bwMode="auto">
                <a:xfrm>
                  <a:off x="3348038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31" name="Line 9"/>
                <p:cNvSpPr>
                  <a:spLocks noChangeShapeType="1"/>
                </p:cNvSpPr>
                <p:nvPr/>
              </p:nvSpPr>
              <p:spPr bwMode="auto">
                <a:xfrm>
                  <a:off x="3779838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32" name="Line 8"/>
                <p:cNvSpPr>
                  <a:spLocks noChangeShapeType="1"/>
                </p:cNvSpPr>
                <p:nvPr/>
              </p:nvSpPr>
              <p:spPr bwMode="auto">
                <a:xfrm>
                  <a:off x="507682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33" name="Line 9"/>
                <p:cNvSpPr>
                  <a:spLocks noChangeShapeType="1"/>
                </p:cNvSpPr>
                <p:nvPr/>
              </p:nvSpPr>
              <p:spPr bwMode="auto">
                <a:xfrm>
                  <a:off x="6011863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34" name="Line 9"/>
                <p:cNvSpPr>
                  <a:spLocks noChangeShapeType="1"/>
                </p:cNvSpPr>
                <p:nvPr/>
              </p:nvSpPr>
              <p:spPr bwMode="auto">
                <a:xfrm>
                  <a:off x="658812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88135" name="Line 9"/>
                <p:cNvSpPr>
                  <a:spLocks noChangeShapeType="1"/>
                </p:cNvSpPr>
                <p:nvPr/>
              </p:nvSpPr>
              <p:spPr bwMode="auto">
                <a:xfrm>
                  <a:off x="7019925" y="5732463"/>
                  <a:ext cx="0" cy="1809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endParaRPr>
                </a:p>
              </p:txBody>
            </p:sp>
          </p:grpSp>
          <p:grpSp>
            <p:nvGrpSpPr>
              <p:cNvPr id="88115" name="Группа 74"/>
              <p:cNvGrpSpPr>
                <a:grpSpLocks/>
              </p:cNvGrpSpPr>
              <p:nvPr/>
            </p:nvGrpSpPr>
            <p:grpSpPr bwMode="auto">
              <a:xfrm>
                <a:off x="1692275" y="5876925"/>
                <a:ext cx="5759574" cy="341781"/>
                <a:chOff x="1692275" y="5876925"/>
                <a:chExt cx="5759574" cy="341781"/>
              </a:xfrm>
            </p:grpSpPr>
            <p:sp>
              <p:nvSpPr>
                <p:cNvPr id="88116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1692275" y="5876925"/>
                  <a:ext cx="35877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2</a:t>
                  </a: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17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2627313" y="5876925"/>
                  <a:ext cx="360362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4</a:t>
                  </a:r>
                  <a:endParaRPr kumimoji="0" lang="ru-RU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18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3203575" y="5876925"/>
                  <a:ext cx="360363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6</a:t>
                  </a:r>
                  <a:endParaRPr kumimoji="0" lang="ru-RU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19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3635375" y="5876925"/>
                  <a:ext cx="360363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8</a:t>
                  </a:r>
                  <a:endParaRPr kumimoji="0" lang="ru-RU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20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877272"/>
                  <a:ext cx="50437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20</a:t>
                  </a:r>
                  <a:endParaRPr kumimoji="0" lang="ru-RU" sz="1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21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5796557" y="5877272"/>
                  <a:ext cx="575643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40</a:t>
                  </a: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22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878981"/>
                  <a:ext cx="431825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60</a:t>
                  </a: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23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6804248" y="5877272"/>
                  <a:ext cx="64760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80</a:t>
                  </a: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8103" name="Group 3"/>
            <p:cNvGrpSpPr>
              <a:grpSpLocks/>
            </p:cNvGrpSpPr>
            <p:nvPr/>
          </p:nvGrpSpPr>
          <p:grpSpPr bwMode="auto">
            <a:xfrm>
              <a:off x="457200" y="2235067"/>
              <a:ext cx="6096000" cy="1898843"/>
              <a:chOff x="423863" y="939667"/>
              <a:chExt cx="6096000" cy="1898843"/>
            </a:xfrm>
          </p:grpSpPr>
          <p:sp>
            <p:nvSpPr>
              <p:cNvPr id="42057" name="Rectangle 48"/>
              <p:cNvSpPr>
                <a:spLocks noChangeArrowheads="1"/>
              </p:cNvSpPr>
              <p:nvPr/>
            </p:nvSpPr>
            <p:spPr bwMode="auto">
              <a:xfrm>
                <a:off x="1490663" y="2514600"/>
                <a:ext cx="2362200" cy="30480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0"/>
                    </a:srgbClr>
                  </a:gs>
                  <a:gs pos="45000">
                    <a:srgbClr val="FF0000"/>
                  </a:gs>
                  <a:gs pos="1000">
                    <a:srgbClr val="FFFF00"/>
                  </a:gs>
                </a:gsLst>
                <a:lin ang="0" scaled="1"/>
              </a:gra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8108" name="Rectangle 49"/>
              <p:cNvSpPr>
                <a:spLocks noChangeArrowheads="1"/>
              </p:cNvSpPr>
              <p:nvPr/>
            </p:nvSpPr>
            <p:spPr bwMode="auto">
              <a:xfrm>
                <a:off x="3929063" y="2438400"/>
                <a:ext cx="2590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MPD, BM@N (NICA) 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8109" name="Rectangle 53"/>
              <p:cNvSpPr>
                <a:spLocks noChangeArrowheads="1"/>
              </p:cNvSpPr>
              <p:nvPr/>
            </p:nvSpPr>
            <p:spPr bwMode="auto">
              <a:xfrm>
                <a:off x="2786063" y="1981200"/>
                <a:ext cx="26590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CBM (FAIR SIS-100)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8110" name="Rectangle 55"/>
              <p:cNvSpPr>
                <a:spLocks noChangeArrowheads="1"/>
              </p:cNvSpPr>
              <p:nvPr/>
            </p:nvSpPr>
            <p:spPr bwMode="auto">
              <a:xfrm>
                <a:off x="3748177" y="939667"/>
                <a:ext cx="27098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CBM (FAIR SIS-300)</a:t>
                </a:r>
              </a:p>
            </p:txBody>
          </p:sp>
          <p:sp>
            <p:nvSpPr>
              <p:cNvPr id="88111" name="Text Box 159"/>
              <p:cNvSpPr txBox="1">
                <a:spLocks noChangeArrowheads="1"/>
              </p:cNvSpPr>
              <p:nvPr/>
            </p:nvSpPr>
            <p:spPr bwMode="auto">
              <a:xfrm>
                <a:off x="436563" y="2420938"/>
                <a:ext cx="813043" cy="40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mic Sans MS" charset="0"/>
                    <a:ea typeface="ＭＳ Ｐゴシック" charset="0"/>
                  </a:rPr>
                  <a:t>2024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112" name="Rectangle 160"/>
              <p:cNvSpPr>
                <a:spLocks noChangeArrowheads="1"/>
              </p:cNvSpPr>
              <p:nvPr/>
            </p:nvSpPr>
            <p:spPr bwMode="auto">
              <a:xfrm>
                <a:off x="423863" y="1962150"/>
                <a:ext cx="813043" cy="40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mic Sans MS" charset="0"/>
                    <a:ea typeface="ＭＳ Ｐゴシック" panose="020B0600070205080204" pitchFamily="34" charset="-128"/>
                    <a:cs typeface="Arial"/>
                  </a:rPr>
                  <a:t>2027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mic Sans MS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88113" name="Rectangle 161"/>
              <p:cNvSpPr>
                <a:spLocks noChangeArrowheads="1"/>
              </p:cNvSpPr>
              <p:nvPr/>
            </p:nvSpPr>
            <p:spPr bwMode="auto">
              <a:xfrm>
                <a:off x="465138" y="1447800"/>
                <a:ext cx="790601" cy="40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mic Sans MS" charset="0"/>
                    <a:ea typeface="ＭＳ Ｐゴシック" panose="020B0600070205080204" pitchFamily="34" charset="-128"/>
                    <a:cs typeface="Arial"/>
                  </a:rPr>
                  <a:t>202?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mic Sans MS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</p:grpSp>
        <p:sp>
          <p:nvSpPr>
            <p:cNvPr id="88104" name="TextBox 77"/>
            <p:cNvSpPr txBox="1">
              <a:spLocks noChangeArrowheads="1"/>
            </p:cNvSpPr>
            <p:nvPr/>
          </p:nvSpPr>
          <p:spPr bwMode="auto">
            <a:xfrm>
              <a:off x="3505200" y="4724400"/>
              <a:ext cx="838691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BES II</a:t>
              </a:r>
            </a:p>
          </p:txBody>
        </p:sp>
      </p:grpSp>
      <p:sp>
        <p:nvSpPr>
          <p:cNvPr id="88072" name="Rectangle 42"/>
          <p:cNvSpPr>
            <a:spLocks noChangeArrowheads="1"/>
          </p:cNvSpPr>
          <p:nvPr/>
        </p:nvSpPr>
        <p:spPr bwMode="auto">
          <a:xfrm>
            <a:off x="4679610" y="1678202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NA60+ (SPS)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073" name="Rectangle 41"/>
          <p:cNvSpPr>
            <a:spLocks noChangeArrowheads="1"/>
          </p:cNvSpPr>
          <p:nvPr/>
        </p:nvSpPr>
        <p:spPr bwMode="auto">
          <a:xfrm>
            <a:off x="3352800" y="1728000"/>
            <a:ext cx="1152525" cy="26987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rgbClr val="FF33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074" name="Rectangle 42"/>
          <p:cNvSpPr>
            <a:spLocks noChangeArrowheads="1"/>
          </p:cNvSpPr>
          <p:nvPr/>
        </p:nvSpPr>
        <p:spPr bwMode="auto">
          <a:xfrm>
            <a:off x="6584610" y="3395738"/>
            <a:ext cx="1949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ALICE (LHC)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05800" y="3436005"/>
            <a:ext cx="677863" cy="269875"/>
          </a:xfrm>
          <a:prstGeom prst="rightArrow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89831" y="3352800"/>
            <a:ext cx="8893832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77" name="Rectangle 161"/>
          <p:cNvSpPr>
            <a:spLocks noChangeArrowheads="1"/>
          </p:cNvSpPr>
          <p:nvPr/>
        </p:nvSpPr>
        <p:spPr bwMode="auto">
          <a:xfrm>
            <a:off x="533400" y="1143000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charset="0"/>
                <a:ea typeface="ＭＳ Ｐゴシック" panose="020B0600070205080204" pitchFamily="34" charset="-128"/>
                <a:cs typeface="Arial"/>
              </a:rPr>
              <a:t>20??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078" name="Rectangle 12"/>
          <p:cNvSpPr>
            <a:spLocks noChangeArrowheads="1"/>
          </p:cNvSpPr>
          <p:nvPr/>
        </p:nvSpPr>
        <p:spPr bwMode="auto">
          <a:xfrm>
            <a:off x="1558925" y="6400800"/>
            <a:ext cx="292100" cy="258763"/>
          </a:xfrm>
          <a:prstGeom prst="rect">
            <a:avLst/>
          </a:prstGeom>
          <a:solidFill>
            <a:srgbClr val="FFFF00">
              <a:alpha val="78038"/>
            </a:srgbClr>
          </a:solidFill>
          <a:ln w="28575" cap="rnd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079" name="Text Box 21"/>
          <p:cNvSpPr txBox="1">
            <a:spLocks noChangeArrowheads="1"/>
          </p:cNvSpPr>
          <p:nvPr/>
        </p:nvSpPr>
        <p:spPr bwMode="auto">
          <a:xfrm>
            <a:off x="1905000" y="6324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DLS (BEVALAC)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8080" name="Rectangle 41"/>
          <p:cNvSpPr>
            <a:spLocks noChangeArrowheads="1"/>
          </p:cNvSpPr>
          <p:nvPr/>
        </p:nvSpPr>
        <p:spPr bwMode="auto">
          <a:xfrm>
            <a:off x="3581400" y="5943600"/>
            <a:ext cx="1000125" cy="346075"/>
          </a:xfrm>
          <a:prstGeom prst="rect">
            <a:avLst/>
          </a:prstGeom>
          <a:solidFill>
            <a:srgbClr val="FFFF00">
              <a:alpha val="78038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081" name="Rectangle 42"/>
          <p:cNvSpPr>
            <a:spLocks noChangeArrowheads="1"/>
          </p:cNvSpPr>
          <p:nvPr/>
        </p:nvSpPr>
        <p:spPr bwMode="auto">
          <a:xfrm>
            <a:off x="4648200" y="594360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CERES, NA60 (SPS)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24" name="Rectangle 48"/>
          <p:cNvSpPr>
            <a:spLocks noChangeArrowheads="1"/>
          </p:cNvSpPr>
          <p:nvPr/>
        </p:nvSpPr>
        <p:spPr bwMode="auto">
          <a:xfrm>
            <a:off x="1524000" y="2286000"/>
            <a:ext cx="1211094" cy="304800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" name="Rectangle 48"/>
          <p:cNvSpPr>
            <a:spLocks noChangeArrowheads="1"/>
          </p:cNvSpPr>
          <p:nvPr/>
        </p:nvSpPr>
        <p:spPr bwMode="auto">
          <a:xfrm>
            <a:off x="2743200" y="1188000"/>
            <a:ext cx="830094" cy="342507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96631" y="5486400"/>
            <a:ext cx="8887032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089" name="Rectangle 41"/>
          <p:cNvSpPr>
            <a:spLocks noChangeArrowheads="1"/>
          </p:cNvSpPr>
          <p:nvPr/>
        </p:nvSpPr>
        <p:spPr bwMode="auto">
          <a:xfrm>
            <a:off x="6921500" y="5638800"/>
            <a:ext cx="152400" cy="346075"/>
          </a:xfrm>
          <a:prstGeom prst="rect">
            <a:avLst/>
          </a:prstGeom>
          <a:solidFill>
            <a:srgbClr val="FFFF00">
              <a:alpha val="78038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8090" name="Text Box 21"/>
          <p:cNvSpPr txBox="1">
            <a:spLocks noChangeArrowheads="1"/>
          </p:cNvSpPr>
          <p:nvPr/>
        </p:nvSpPr>
        <p:spPr bwMode="auto">
          <a:xfrm>
            <a:off x="7162800" y="56388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PHENIX (RHIC)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" name="Rectangle 48"/>
          <p:cNvSpPr>
            <a:spLocks noChangeArrowheads="1"/>
          </p:cNvSpPr>
          <p:nvPr/>
        </p:nvSpPr>
        <p:spPr bwMode="auto">
          <a:xfrm>
            <a:off x="4724400" y="3886200"/>
            <a:ext cx="3352800" cy="270000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STAR (RHIC)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99EC67-8954-5940-87EA-F5661DA25D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1524000" y="4114800"/>
            <a:ext cx="228600" cy="304800"/>
          </a:xfrm>
          <a:prstGeom prst="rect">
            <a:avLst/>
          </a:prstGeom>
          <a:gradFill rotWithShape="1">
            <a:gsLst>
              <a:gs pos="0">
                <a:srgbClr val="FF0000">
                  <a:alpha val="0"/>
                </a:srgbClr>
              </a:gs>
              <a:gs pos="45000">
                <a:srgbClr val="FF0000"/>
              </a:gs>
              <a:gs pos="1000">
                <a:srgbClr val="FFFF00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FEC1E-8931-CB43-B888-71F94D8D41D3}"/>
              </a:ext>
            </a:extLst>
          </p:cNvPr>
          <p:cNvSpPr txBox="1"/>
          <p:nvPr/>
        </p:nvSpPr>
        <p:spPr>
          <a:xfrm rot="16200000">
            <a:off x="-111855" y="5943570"/>
            <a:ext cx="83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PAST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C2B95-E8FE-5040-A64D-51B86E94BAF3}"/>
              </a:ext>
            </a:extLst>
          </p:cNvPr>
          <p:cNvSpPr txBox="1"/>
          <p:nvPr/>
        </p:nvSpPr>
        <p:spPr>
          <a:xfrm rot="16200000">
            <a:off x="-324224" y="1955242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FUTURE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E0C610-C3F6-464F-8E35-AAA9172340BD}"/>
              </a:ext>
            </a:extLst>
          </p:cNvPr>
          <p:cNvSpPr txBox="1"/>
          <p:nvPr/>
        </p:nvSpPr>
        <p:spPr>
          <a:xfrm rot="16200000">
            <a:off x="-403185" y="4251715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PRESENT</a:t>
            </a:r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110BF88E-66D2-DB95-2F3A-319BB536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62" y="76052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Dilepton experiments</a:t>
            </a:r>
          </a:p>
        </p:txBody>
      </p:sp>
    </p:spTree>
    <p:extLst>
      <p:ext uri="{BB962C8B-B14F-4D97-AF65-F5344CB8AC3E}">
        <p14:creationId xmlns:p14="http://schemas.microsoft.com/office/powerpoint/2010/main" val="83191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>
            <a:extLst>
              <a:ext uri="{FF2B5EF4-FFF2-40B4-BE49-F238E27FC236}">
                <a16:creationId xmlns:a16="http://schemas.microsoft.com/office/drawing/2014/main" id="{8D7F8FAB-DDAF-DB34-2C6A-0264AB1EC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L" altLang="en-IL">
              <a:ea typeface="ＭＳ Ｐゴシック" panose="020B0600070205080204" pitchFamily="34" charset="-128"/>
            </a:endParaRPr>
          </a:p>
        </p:txBody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CB390719-71A3-3695-F4D8-27C2FE01FD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2133600"/>
            <a:ext cx="8229600" cy="2590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Blip>
                <a:blip r:embed="rId3"/>
              </a:buBlip>
            </a:pPr>
            <a:r>
              <a:rPr lang="en-US" altLang="en-IL" sz="4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IL" sz="66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SPS results: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IL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CERES – low masses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IL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NA60 – low and intermediate masses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IL" sz="24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Blip>
                <a:blip r:embed="rId3"/>
              </a:buBlip>
            </a:pPr>
            <a:endParaRPr lang="en-US" altLang="en-IL" sz="5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03" name="Slide Number Placeholder 5">
            <a:extLst>
              <a:ext uri="{FF2B5EF4-FFF2-40B4-BE49-F238E27FC236}">
                <a16:creationId xmlns:a16="http://schemas.microsoft.com/office/drawing/2014/main" id="{5CBE813E-E1BB-389C-6131-F242906F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E131BD-36A2-7F4C-A5F3-1F881A3F87CB}" type="slidenum">
              <a:rPr lang="en-US" altLang="en-IL" sz="1200">
                <a:cs typeface="Arial" panose="020B0604020202020204" pitchFamily="34" charset="0"/>
              </a:rPr>
              <a:pPr eaLnBrk="1" hangingPunct="1"/>
              <a:t>22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2D241-4C71-F5C1-CC3E-46B23641B6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56D6A-2F62-3369-3556-571C6E15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302810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Content Placeholder 5" descr="CERES-s.jpg">
            <a:extLst>
              <a:ext uri="{FF2B5EF4-FFF2-40B4-BE49-F238E27FC236}">
                <a16:creationId xmlns:a16="http://schemas.microsoft.com/office/drawing/2014/main" id="{F6B86D3A-DA84-A574-BCD8-4FF0B1D3F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373" y="853064"/>
            <a:ext cx="2301875" cy="2514600"/>
          </a:xfrm>
        </p:spPr>
      </p:pic>
      <p:sp>
        <p:nvSpPr>
          <p:cNvPr id="215043" name="Slide Number Placeholder 15">
            <a:extLst>
              <a:ext uri="{FF2B5EF4-FFF2-40B4-BE49-F238E27FC236}">
                <a16:creationId xmlns:a16="http://schemas.microsoft.com/office/drawing/2014/main" id="{65403B43-759B-5FE6-6BDA-627EC9D5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D149C3-33AB-6F4A-81C5-4557ABEFED45}" type="slidenum">
              <a:rPr lang="en-US" altLang="en-IL" sz="1200">
                <a:cs typeface="Arial" panose="020B0604020202020204" pitchFamily="34" charset="0"/>
              </a:rPr>
              <a:pPr eaLnBrk="1" hangingPunct="1"/>
              <a:t>23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420685C8-962C-498C-4197-4A720868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171" y="5555881"/>
            <a:ext cx="3358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IL" sz="1600" b="1" dirty="0">
                <a:cs typeface="Arial" panose="020B0604020202020204" pitchFamily="34" charset="0"/>
              </a:rPr>
              <a:t>Strong enhancement of low-mass </a:t>
            </a:r>
            <a:r>
              <a:rPr kumimoji="1" lang="en-US" altLang="en-IL" sz="1600" b="1" dirty="0" err="1">
                <a:cs typeface="Arial" panose="020B0604020202020204" pitchFamily="34" charset="0"/>
              </a:rPr>
              <a:t>e</a:t>
            </a:r>
            <a:r>
              <a:rPr kumimoji="1" lang="en-US" altLang="en-IL" sz="1600" b="1" baseline="30000" dirty="0" err="1">
                <a:cs typeface="Arial" panose="020B0604020202020204" pitchFamily="34" charset="0"/>
              </a:rPr>
              <a:t>+</a:t>
            </a:r>
            <a:r>
              <a:rPr kumimoji="1" lang="en-US" altLang="en-IL" sz="1600" b="1" dirty="0" err="1">
                <a:cs typeface="Arial" panose="020B0604020202020204" pitchFamily="34" charset="0"/>
              </a:rPr>
              <a:t>e</a:t>
            </a:r>
            <a:r>
              <a:rPr kumimoji="1" lang="en-US" altLang="en-IL" sz="1600" b="1" baseline="30000" dirty="0">
                <a:cs typeface="Arial" panose="020B0604020202020204" pitchFamily="34" charset="0"/>
              </a:rPr>
              <a:t>-</a:t>
            </a:r>
            <a:r>
              <a:rPr kumimoji="1" lang="en-US" altLang="en-IL" sz="1600" b="1" dirty="0">
                <a:cs typeface="Arial" panose="020B0604020202020204" pitchFamily="34" charset="0"/>
              </a:rPr>
              <a:t> pairs in all A-A systems studied</a:t>
            </a:r>
          </a:p>
        </p:txBody>
      </p:sp>
      <p:pic>
        <p:nvPicPr>
          <p:cNvPr id="215045" name="Picture 17" descr="pb40-qm2002_almost-equal_to_final.gif">
            <a:extLst>
              <a:ext uri="{FF2B5EF4-FFF2-40B4-BE49-F238E27FC236}">
                <a16:creationId xmlns:a16="http://schemas.microsoft.com/office/drawing/2014/main" id="{0937429B-0507-BD1C-732D-84B7EF129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80" y="3551633"/>
            <a:ext cx="2335420" cy="24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6" name="Picture 22" descr="Fig33-7.1.jpeg">
            <a:extLst>
              <a:ext uri="{FF2B5EF4-FFF2-40B4-BE49-F238E27FC236}">
                <a16:creationId xmlns:a16="http://schemas.microsoft.com/office/drawing/2014/main" id="{CFB4AA69-476B-0FBC-1F18-530788438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9191"/>
            <a:ext cx="27432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7" name="Text Box 12">
            <a:extLst>
              <a:ext uri="{FF2B5EF4-FFF2-40B4-BE49-F238E27FC236}">
                <a16:creationId xmlns:a16="http://schemas.microsoft.com/office/drawing/2014/main" id="{2EF685B4-8E96-6AFA-1D22-0B961AA2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43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800" dirty="0">
                <a:cs typeface="Arial" panose="020B0604020202020204" pitchFamily="34" charset="0"/>
              </a:rPr>
              <a:t>First CERES result </a:t>
            </a:r>
          </a:p>
          <a:p>
            <a:pPr algn="ctr" eaLnBrk="1" hangingPunct="1"/>
            <a:r>
              <a:rPr lang="en-US" altLang="en-IL" sz="1100" dirty="0">
                <a:cs typeface="Arial" panose="020B0604020202020204" pitchFamily="34" charset="0"/>
              </a:rPr>
              <a:t>PRL  75, (1995) 1272</a:t>
            </a:r>
          </a:p>
        </p:txBody>
      </p:sp>
      <p:sp>
        <p:nvSpPr>
          <p:cNvPr id="215048" name="Text Box 12">
            <a:extLst>
              <a:ext uri="{FF2B5EF4-FFF2-40B4-BE49-F238E27FC236}">
                <a16:creationId xmlns:a16="http://schemas.microsoft.com/office/drawing/2014/main" id="{9EA5398D-9834-7281-29DD-0767E34D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76400"/>
            <a:ext cx="21336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800" dirty="0">
                <a:cs typeface="Arial" panose="020B0604020202020204" pitchFamily="34" charset="0"/>
              </a:rPr>
              <a:t>Last CERES result </a:t>
            </a:r>
          </a:p>
          <a:p>
            <a:pPr algn="ctr" eaLnBrk="1" hangingPunct="1"/>
            <a:r>
              <a:rPr lang="en-US" altLang="en-IL" sz="1100" dirty="0">
                <a:cs typeface="Arial" panose="020B0604020202020204" pitchFamily="34" charset="0"/>
              </a:rPr>
              <a:t>PLB 666 (2008) 425 </a:t>
            </a:r>
          </a:p>
        </p:txBody>
      </p:sp>
      <p:sp>
        <p:nvSpPr>
          <p:cNvPr id="215049" name="Text Box 12">
            <a:extLst>
              <a:ext uri="{FF2B5EF4-FFF2-40B4-BE49-F238E27FC236}">
                <a16:creationId xmlns:a16="http://schemas.microsoft.com/office/drawing/2014/main" id="{17B8CE0B-CB78-D268-B22C-F6972D9E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08" y="5961437"/>
            <a:ext cx="2438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CA" altLang="en-IL" sz="1100" dirty="0">
                <a:cs typeface="Arial" panose="020B0604020202020204" pitchFamily="34" charset="0"/>
              </a:rPr>
              <a:t>EPJ C41 (2005) 475</a:t>
            </a:r>
            <a:endParaRPr lang="en-US" altLang="en-IL" sz="1100" dirty="0">
              <a:cs typeface="Arial" panose="020B0604020202020204" pitchFamily="34" charset="0"/>
            </a:endParaRPr>
          </a:p>
        </p:txBody>
      </p:sp>
      <p:sp>
        <p:nvSpPr>
          <p:cNvPr id="215050" name="Text Box 12">
            <a:extLst>
              <a:ext uri="{FF2B5EF4-FFF2-40B4-BE49-F238E27FC236}">
                <a16:creationId xmlns:a16="http://schemas.microsoft.com/office/drawing/2014/main" id="{621B5223-3E11-5888-0898-7E70883F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078" y="5962359"/>
            <a:ext cx="1794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100" dirty="0">
                <a:cs typeface="Arial" panose="020B0604020202020204" pitchFamily="34" charset="0"/>
              </a:rPr>
              <a:t>PRL  91 (2003) 042301</a:t>
            </a:r>
          </a:p>
        </p:txBody>
      </p:sp>
      <p:sp>
        <p:nvSpPr>
          <p:cNvPr id="215055" name="AutoShape 4">
            <a:extLst>
              <a:ext uri="{FF2B5EF4-FFF2-40B4-BE49-F238E27FC236}">
                <a16:creationId xmlns:a16="http://schemas.microsoft.com/office/drawing/2014/main" id="{19852B6E-09B5-E86A-F9D6-0EE6CF8C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983" y="3964219"/>
            <a:ext cx="3912316" cy="13620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600" b="1" dirty="0">
                <a:solidFill>
                  <a:srgbClr val="000090"/>
                </a:solidFill>
              </a:rPr>
              <a:t>Better tracking and better mass resolution (</a:t>
            </a:r>
            <a:r>
              <a:rPr lang="en-US" altLang="en-IL" sz="1600" b="1" dirty="0">
                <a:solidFill>
                  <a:srgbClr val="000090"/>
                </a:solidFill>
                <a:sym typeface="Symbol" pitchFamily="2" charset="2"/>
              </a:rPr>
              <a:t>m/m = 3.8%) </a:t>
            </a:r>
            <a:r>
              <a:rPr lang="en-US" altLang="en-IL" sz="1600" b="1" dirty="0">
                <a:solidFill>
                  <a:srgbClr val="000090"/>
                </a:solidFill>
              </a:rPr>
              <a:t>due to: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altLang="en-IL" sz="1600" b="1" dirty="0">
                <a:solidFill>
                  <a:srgbClr val="000090"/>
                </a:solidFill>
              </a:rPr>
              <a:t> Doublet of </a:t>
            </a:r>
            <a:r>
              <a:rPr lang="en-US" altLang="en-IL" sz="1600" b="1" dirty="0" err="1">
                <a:solidFill>
                  <a:srgbClr val="000090"/>
                </a:solidFill>
              </a:rPr>
              <a:t>SiDC</a:t>
            </a:r>
            <a:r>
              <a:rPr lang="en-US" altLang="en-IL" sz="1600" b="1" dirty="0">
                <a:solidFill>
                  <a:srgbClr val="000090"/>
                </a:solidFill>
              </a:rPr>
              <a:t> close to vertex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altLang="en-IL" sz="1600" b="1" dirty="0">
                <a:solidFill>
                  <a:srgbClr val="000090"/>
                </a:solidFill>
              </a:rPr>
              <a:t> Radial TPC upgrade downstream of double RICH spectrometer</a:t>
            </a:r>
          </a:p>
        </p:txBody>
      </p:sp>
      <p:sp>
        <p:nvSpPr>
          <p:cNvPr id="215056" name="Curved Up Arrow 16">
            <a:extLst>
              <a:ext uri="{FF2B5EF4-FFF2-40B4-BE49-F238E27FC236}">
                <a16:creationId xmlns:a16="http://schemas.microsoft.com/office/drawing/2014/main" id="{AB3FF41C-01FC-0170-49B0-8B490F52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591" y="3403041"/>
            <a:ext cx="1216025" cy="307777"/>
          </a:xfrm>
          <a:prstGeom prst="curvedUpArrow">
            <a:avLst>
              <a:gd name="adj1" fmla="val 24986"/>
              <a:gd name="adj2" fmla="val 49973"/>
              <a:gd name="adj3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>
              <a:solidFill>
                <a:srgbClr val="000090"/>
              </a:solidFill>
            </a:endParaRPr>
          </a:p>
        </p:txBody>
      </p:sp>
      <p:pic>
        <p:nvPicPr>
          <p:cNvPr id="215052" name="Picture 6" descr="CERES_2000_cocktail.jpg">
            <a:extLst>
              <a:ext uri="{FF2B5EF4-FFF2-40B4-BE49-F238E27FC236}">
                <a16:creationId xmlns:a16="http://schemas.microsoft.com/office/drawing/2014/main" id="{4B3F85FB-3728-4AA3-602F-094F77D0C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1297"/>
          <a:stretch>
            <a:fillRect/>
          </a:stretch>
        </p:blipFill>
        <p:spPr bwMode="auto">
          <a:xfrm>
            <a:off x="4570412" y="886619"/>
            <a:ext cx="254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54934-4A94-BE72-4BF2-7D0CC3F2D3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0FF34-B302-3049-2A1F-1C965EC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en-US" dirty="0"/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E5BD954B-6605-BAFF-4874-E0DC5324491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2907" y="110945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Pioneering Results (I) </a:t>
            </a:r>
          </a:p>
        </p:txBody>
      </p:sp>
    </p:spTree>
    <p:extLst>
      <p:ext uri="{BB962C8B-B14F-4D97-AF65-F5344CB8AC3E}">
        <p14:creationId xmlns:p14="http://schemas.microsoft.com/office/powerpoint/2010/main" val="18957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5" grpId="0" animBg="1"/>
      <p:bldP spid="2150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6" descr="CERES_2000_cocktail.jpg">
            <a:extLst>
              <a:ext uri="{FF2B5EF4-FFF2-40B4-BE49-F238E27FC236}">
                <a16:creationId xmlns:a16="http://schemas.microsoft.com/office/drawing/2014/main" id="{20789B54-F660-9077-A50E-64C6FD17C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414" y="859556"/>
            <a:ext cx="2836613" cy="2713943"/>
          </a:xfrm>
          <a:noFill/>
        </p:spPr>
      </p:pic>
      <p:sp>
        <p:nvSpPr>
          <p:cNvPr id="212995" name="Text Box 3">
            <a:extLst>
              <a:ext uri="{FF2B5EF4-FFF2-40B4-BE49-F238E27FC236}">
                <a16:creationId xmlns:a16="http://schemas.microsoft.com/office/drawing/2014/main" id="{01F6C8F3-470C-75C4-2A73-419DE098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902" y="1705797"/>
            <a:ext cx="455726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IL" sz="1600" b="1" dirty="0">
                <a:cs typeface="Arial" panose="020B0604020202020204" pitchFamily="34" charset="0"/>
              </a:rPr>
              <a:t>Strong enhancement of low-mass </a:t>
            </a:r>
            <a:r>
              <a:rPr kumimoji="1" lang="en-US" altLang="en-IL" sz="1600" b="1" dirty="0" err="1">
                <a:cs typeface="Arial" panose="020B0604020202020204" pitchFamily="34" charset="0"/>
              </a:rPr>
              <a:t>e</a:t>
            </a:r>
            <a:r>
              <a:rPr kumimoji="1" lang="en-US" altLang="en-IL" sz="1600" b="1" baseline="30000" dirty="0" err="1">
                <a:cs typeface="Arial" panose="020B0604020202020204" pitchFamily="34" charset="0"/>
              </a:rPr>
              <a:t>+</a:t>
            </a:r>
            <a:r>
              <a:rPr kumimoji="1" lang="en-US" altLang="en-IL" sz="1600" b="1" dirty="0" err="1">
                <a:cs typeface="Arial" panose="020B0604020202020204" pitchFamily="34" charset="0"/>
              </a:rPr>
              <a:t>e</a:t>
            </a:r>
            <a:r>
              <a:rPr kumimoji="1" lang="en-US" altLang="en-IL" sz="1600" b="1" baseline="30000" dirty="0">
                <a:cs typeface="Arial" panose="020B0604020202020204" pitchFamily="34" charset="0"/>
              </a:rPr>
              <a:t>-</a:t>
            </a:r>
            <a:r>
              <a:rPr kumimoji="1" lang="en-US" altLang="en-IL" sz="1600" b="1" dirty="0">
                <a:cs typeface="Arial" panose="020B0604020202020204" pitchFamily="34" charset="0"/>
              </a:rPr>
              <a:t> pairs  </a:t>
            </a:r>
          </a:p>
          <a:p>
            <a:pPr algn="ctr" eaLnBrk="1" hangingPunct="1"/>
            <a:r>
              <a:rPr kumimoji="1" lang="en-US" altLang="en-IL" sz="1600" b="1" dirty="0">
                <a:cs typeface="Arial" panose="020B0604020202020204" pitchFamily="34" charset="0"/>
              </a:rPr>
              <a:t>(</a:t>
            </a:r>
            <a:r>
              <a:rPr kumimoji="1" lang="en-US" altLang="en-IL" sz="1600" b="1" dirty="0" err="1">
                <a:cs typeface="Arial" panose="020B0604020202020204" pitchFamily="34" charset="0"/>
              </a:rPr>
              <a:t>wrt</a:t>
            </a:r>
            <a:r>
              <a:rPr kumimoji="1" lang="en-US" altLang="en-IL" sz="1600" b="1" dirty="0">
                <a:cs typeface="Arial" panose="020B0604020202020204" pitchFamily="34" charset="0"/>
              </a:rPr>
              <a:t> to expected yield from known sources)</a:t>
            </a:r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8B1C4A66-316D-3731-CBCF-43B18E40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026" y="2386628"/>
            <a:ext cx="4191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en-IL" sz="1400" b="1" dirty="0">
                <a:solidFill>
                  <a:srgbClr val="FF0000"/>
                </a:solidFill>
              </a:rPr>
              <a:t>Enhancement factor (0.2 &lt;m &lt; 1.1 GeV/c</a:t>
            </a:r>
            <a:r>
              <a:rPr kumimoji="1" lang="en-US" altLang="en-IL" sz="1400" b="1" baseline="30000" dirty="0">
                <a:solidFill>
                  <a:srgbClr val="FF0000"/>
                </a:solidFill>
              </a:rPr>
              <a:t>2</a:t>
            </a:r>
            <a:r>
              <a:rPr kumimoji="1" lang="en-US" altLang="en-IL" sz="1400" b="1" dirty="0">
                <a:solidFill>
                  <a:srgbClr val="FF0000"/>
                </a:solidFill>
              </a:rPr>
              <a:t> ):  2.45 ± 0.21 (stat) ± 0.35 (syst) ± 0.58 (decays) </a:t>
            </a:r>
          </a:p>
        </p:txBody>
      </p:sp>
      <p:pic>
        <p:nvPicPr>
          <p:cNvPr id="213003" name="Picture 7" descr="pbe">
            <a:extLst>
              <a:ext uri="{FF2B5EF4-FFF2-40B4-BE49-F238E27FC236}">
                <a16:creationId xmlns:a16="http://schemas.microsoft.com/office/drawing/2014/main" id="{8653C114-A0BF-061E-F00A-5147BBD37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37933"/>
            <a:ext cx="3586571" cy="32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9" descr="pau">
            <a:extLst>
              <a:ext uri="{FF2B5EF4-FFF2-40B4-BE49-F238E27FC236}">
                <a16:creationId xmlns:a16="http://schemas.microsoft.com/office/drawing/2014/main" id="{8978920C-6FC7-3601-E7F8-0032FB44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64" y="3645515"/>
            <a:ext cx="3586571" cy="32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1" name="Text Box 10">
            <a:extLst>
              <a:ext uri="{FF2B5EF4-FFF2-40B4-BE49-F238E27FC236}">
                <a16:creationId xmlns:a16="http://schemas.microsoft.com/office/drawing/2014/main" id="{7635E446-B457-FECC-C3EE-6A815436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3404430"/>
            <a:ext cx="1082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IL" sz="1600" b="1" dirty="0">
                <a:cs typeface="Arial" panose="020B0604020202020204" pitchFamily="34" charset="0"/>
              </a:rPr>
              <a:t>nor in </a:t>
            </a:r>
            <a:r>
              <a:rPr kumimoji="1" lang="en-US" altLang="en-IL" sz="1600" b="1" dirty="0" err="1">
                <a:cs typeface="Arial" panose="020B0604020202020204" pitchFamily="34" charset="0"/>
              </a:rPr>
              <a:t>pA</a:t>
            </a:r>
            <a:endParaRPr kumimoji="1" lang="en-US" altLang="en-IL" sz="1600" b="1" dirty="0">
              <a:cs typeface="Arial" panose="020B0604020202020204" pitchFamily="34" charset="0"/>
            </a:endParaRPr>
          </a:p>
        </p:txBody>
      </p:sp>
      <p:sp>
        <p:nvSpPr>
          <p:cNvPr id="212999" name="Text Box 12">
            <a:extLst>
              <a:ext uri="{FF2B5EF4-FFF2-40B4-BE49-F238E27FC236}">
                <a16:creationId xmlns:a16="http://schemas.microsoft.com/office/drawing/2014/main" id="{F726810C-7630-EA76-2426-9AFF7527F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49" y="1137861"/>
            <a:ext cx="36615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800" dirty="0">
                <a:cs typeface="Arial" panose="020B0604020202020204" pitchFamily="34" charset="0"/>
              </a:rPr>
              <a:t>Last CERES result (2000 Pb run) </a:t>
            </a:r>
          </a:p>
          <a:p>
            <a:pPr algn="ctr" eaLnBrk="1" hangingPunct="1"/>
            <a:r>
              <a:rPr lang="en-US" altLang="en-IL" sz="1200" dirty="0">
                <a:cs typeface="Arial" panose="020B0604020202020204" pitchFamily="34" charset="0"/>
              </a:rPr>
              <a:t>PLB 666(2008) 425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231480F2-3EE5-AD69-A9E7-44CAF49037C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98475" y="121481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Pioneering Results (II) </a:t>
            </a:r>
          </a:p>
        </p:txBody>
      </p:sp>
      <p:sp>
        <p:nvSpPr>
          <p:cNvPr id="213002" name="Text Box 6">
            <a:extLst>
              <a:ext uri="{FF2B5EF4-FFF2-40B4-BE49-F238E27FC236}">
                <a16:creationId xmlns:a16="http://schemas.microsoft.com/office/drawing/2014/main" id="{602B7EC1-FC26-F029-0320-FA771D80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407" y="3429000"/>
            <a:ext cx="2384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kumimoji="1" lang="en-US" altLang="en-IL" sz="1600" b="1" dirty="0">
                <a:cs typeface="Arial" panose="020B0604020202020204" pitchFamily="34" charset="0"/>
              </a:rPr>
              <a:t>No enhancement in pp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5062C-5E7F-D6C6-C865-C40C5543A499}"/>
              </a:ext>
            </a:extLst>
          </p:cNvPr>
          <p:cNvSpPr txBox="1"/>
          <p:nvPr/>
        </p:nvSpPr>
        <p:spPr>
          <a:xfrm>
            <a:off x="3827045" y="6551853"/>
            <a:ext cx="13914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IL" sz="1200" dirty="0">
                <a:cs typeface="Arial" panose="020B0604020202020204" pitchFamily="34" charset="0"/>
              </a:rPr>
              <a:t>EPJ C4, 231 (1998) </a:t>
            </a:r>
          </a:p>
        </p:txBody>
      </p:sp>
    </p:spTree>
    <p:extLst>
      <p:ext uri="{BB962C8B-B14F-4D97-AF65-F5344CB8AC3E}">
        <p14:creationId xmlns:p14="http://schemas.microsoft.com/office/powerpoint/2010/main" val="336112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Number Placeholder 3">
            <a:extLst>
              <a:ext uri="{FF2B5EF4-FFF2-40B4-BE49-F238E27FC236}">
                <a16:creationId xmlns:a16="http://schemas.microsoft.com/office/drawing/2014/main" id="{4BDE719F-789A-8039-9725-6A8891F6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17BFA7-7B73-7147-A8C1-D87F55310FA7}" type="slidenum">
              <a:rPr lang="en-US" altLang="en-IL" sz="1200">
                <a:cs typeface="Arial" panose="020B0604020202020204" pitchFamily="34" charset="0"/>
              </a:rPr>
              <a:pPr eaLnBrk="1" hangingPunct="1"/>
              <a:t>25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33475" name="Oval 3">
            <a:extLst>
              <a:ext uri="{FF2B5EF4-FFF2-40B4-BE49-F238E27FC236}">
                <a16:creationId xmlns:a16="http://schemas.microsoft.com/office/drawing/2014/main" id="{A2A0D88F-AA43-80F8-0624-1E639479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438" y="2276475"/>
            <a:ext cx="215900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/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7A7B16B4-5513-B776-0AC9-166604D8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43400"/>
            <a:ext cx="382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GB" altLang="en-IL" sz="2400">
                <a:solidFill>
                  <a:schemeClr val="tx2"/>
                </a:solidFill>
                <a:sym typeface="Symbol" pitchFamily="2" charset="2"/>
              </a:rPr>
              <a:t>  ,  and even  peaks clearly visible in  dimuon channel </a:t>
            </a:r>
          </a:p>
        </p:txBody>
      </p:sp>
      <p:sp>
        <p:nvSpPr>
          <p:cNvPr id="233477" name="Text Box 5">
            <a:extLst>
              <a:ext uri="{FF2B5EF4-FFF2-40B4-BE49-F238E27FC236}">
                <a16:creationId xmlns:a16="http://schemas.microsoft.com/office/drawing/2014/main" id="{B812343A-D700-EA60-A814-E36D2033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4290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GB" altLang="en-IL" sz="2400">
                <a:solidFill>
                  <a:schemeClr val="tx2"/>
                </a:solidFill>
                <a:sym typeface="Symbol" pitchFamily="2" charset="2"/>
              </a:rPr>
              <a:t>  S/B = 1/7</a:t>
            </a:r>
            <a:endParaRPr lang="en-GB" altLang="en-IL">
              <a:solidFill>
                <a:schemeClr val="bg2"/>
              </a:solidFill>
              <a:sym typeface="Symbol" pitchFamily="2" charset="2"/>
            </a:endParaRPr>
          </a:p>
        </p:txBody>
      </p:sp>
      <p:sp>
        <p:nvSpPr>
          <p:cNvPr id="233478" name="Text Box 6">
            <a:extLst>
              <a:ext uri="{FF2B5EF4-FFF2-40B4-BE49-F238E27FC236}">
                <a16:creationId xmlns:a16="http://schemas.microsoft.com/office/drawing/2014/main" id="{04727781-3CBA-7589-0A46-6505C81C4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363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GB" altLang="en-IL" sz="2400">
                <a:sym typeface="Symbol" pitchFamily="2" charset="2"/>
              </a:rPr>
              <a:t>  Mass resolution:</a:t>
            </a:r>
            <a:br>
              <a:rPr lang="en-GB" altLang="en-IL" sz="2400">
                <a:sym typeface="Symbol" pitchFamily="2" charset="2"/>
              </a:rPr>
            </a:br>
            <a:r>
              <a:rPr lang="en-GB" altLang="en-IL" sz="2400">
                <a:sym typeface="Symbol" pitchFamily="2" charset="2"/>
              </a:rPr>
              <a:t>23 MeV at the  position</a:t>
            </a:r>
          </a:p>
        </p:txBody>
      </p:sp>
      <p:sp>
        <p:nvSpPr>
          <p:cNvPr id="233479" name="Oval 7">
            <a:extLst>
              <a:ext uri="{FF2B5EF4-FFF2-40B4-BE49-F238E27FC236}">
                <a16:creationId xmlns:a16="http://schemas.microsoft.com/office/drawing/2014/main" id="{F34AD387-48DC-7989-4A0B-7C083559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47900"/>
            <a:ext cx="215900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/>
          </a:p>
        </p:txBody>
      </p:sp>
      <p:sp>
        <p:nvSpPr>
          <p:cNvPr id="233481" name="AutoShape 15">
            <a:extLst>
              <a:ext uri="{FF2B5EF4-FFF2-40B4-BE49-F238E27FC236}">
                <a16:creationId xmlns:a16="http://schemas.microsoft.com/office/drawing/2014/main" id="{78DCC2E2-789E-B1A2-74DE-297BA74F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1293813"/>
            <a:ext cx="2455863" cy="4778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1050"/>
              </a:spcAft>
              <a:buClr>
                <a:srgbClr val="000000"/>
              </a:buClr>
              <a:buSzPct val="45000"/>
            </a:pPr>
            <a:r>
              <a:rPr lang="en-US" altLang="en-IL" sz="2800" b="1">
                <a:solidFill>
                  <a:srgbClr val="000090"/>
                </a:solidFill>
              </a:rPr>
              <a:t>Superb data!!!</a:t>
            </a:r>
          </a:p>
        </p:txBody>
      </p:sp>
      <p:sp>
        <p:nvSpPr>
          <p:cNvPr id="233486" name="Oval 8">
            <a:extLst>
              <a:ext uri="{FF2B5EF4-FFF2-40B4-BE49-F238E27FC236}">
                <a16:creationId xmlns:a16="http://schemas.microsoft.com/office/drawing/2014/main" id="{B4A8A35B-BB78-4FA3-394F-A9210EE4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887538"/>
            <a:ext cx="201613" cy="200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L" altLang="en-IL"/>
          </a:p>
        </p:txBody>
      </p:sp>
      <p:pic>
        <p:nvPicPr>
          <p:cNvPr id="233487" name="Picture 9" descr="RawData_FullStat_v1">
            <a:extLst>
              <a:ext uri="{FF2B5EF4-FFF2-40B4-BE49-F238E27FC236}">
                <a16:creationId xmlns:a16="http://schemas.microsoft.com/office/drawing/2014/main" id="{1F4FE5BF-36BA-0FDA-0059-7681CAA2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7516"/>
          <a:stretch>
            <a:fillRect/>
          </a:stretch>
        </p:blipFill>
        <p:spPr bwMode="auto">
          <a:xfrm>
            <a:off x="262348" y="1494836"/>
            <a:ext cx="4241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1123E-81E8-842F-69F6-B3C7663B2B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1FCF1-DC62-77C1-BA2C-CEAE95EE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78F8A798-3298-64E2-FFBE-C9E4C9882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5840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NA60 low-mass dimuons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482" name="TextBox 1">
            <a:extLst>
              <a:ext uri="{FF2B5EF4-FFF2-40B4-BE49-F238E27FC236}">
                <a16:creationId xmlns:a16="http://schemas.microsoft.com/office/drawing/2014/main" id="{8B37FEAB-15A6-A1AF-53EA-136B298E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45" y="1060572"/>
            <a:ext cx="2055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dirty="0" err="1"/>
              <a:t>In+In</a:t>
            </a:r>
            <a:r>
              <a:rPr lang="en-US" altLang="en-IL" dirty="0"/>
              <a:t> 158 A GeV</a:t>
            </a:r>
          </a:p>
          <a:p>
            <a:pPr algn="ctr" eaLnBrk="1" hangingPunct="1"/>
            <a:r>
              <a:rPr lang="en-US" altLang="en-IL" sz="1200" dirty="0"/>
              <a:t>PRL 96, 162302 (2006)</a:t>
            </a:r>
          </a:p>
        </p:txBody>
      </p:sp>
    </p:spTree>
    <p:extLst>
      <p:ext uri="{BB962C8B-B14F-4D97-AF65-F5344CB8AC3E}">
        <p14:creationId xmlns:p14="http://schemas.microsoft.com/office/powerpoint/2010/main" val="299790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7" descr="IsolationProcedure_FullStat_v2">
            <a:extLst>
              <a:ext uri="{FF2B5EF4-FFF2-40B4-BE49-F238E27FC236}">
                <a16:creationId xmlns:a16="http://schemas.microsoft.com/office/drawing/2014/main" id="{10FE134B-6431-342D-89EF-93DCAF3CD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>
            <a:fillRect/>
          </a:stretch>
        </p:blipFill>
        <p:spPr>
          <a:xfrm>
            <a:off x="77961" y="1268378"/>
            <a:ext cx="2770611" cy="3270452"/>
          </a:xfrm>
          <a:noFill/>
        </p:spPr>
      </p:pic>
      <p:sp>
        <p:nvSpPr>
          <p:cNvPr id="236547" name="Slide Number Placeholder 7">
            <a:extLst>
              <a:ext uri="{FF2B5EF4-FFF2-40B4-BE49-F238E27FC236}">
                <a16:creationId xmlns:a16="http://schemas.microsoft.com/office/drawing/2014/main" id="{AD7F4324-B57E-9C82-CD90-537B8F68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D5092A-2011-084E-B671-A37D293968B8}" type="slidenum">
              <a:rPr lang="en-US" altLang="en-IL" sz="1200">
                <a:cs typeface="Arial" panose="020B0604020202020204" pitchFamily="34" charset="0"/>
              </a:rPr>
              <a:pPr eaLnBrk="1" hangingPunct="1"/>
              <a:t>26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36548" name="Text Box 13">
            <a:extLst>
              <a:ext uri="{FF2B5EF4-FFF2-40B4-BE49-F238E27FC236}">
                <a16:creationId xmlns:a16="http://schemas.microsoft.com/office/drawing/2014/main" id="{1F8B6DFD-3362-CAD9-F727-059C1F7E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1" y="334115"/>
            <a:ext cx="1787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IL" sz="1200" i="1" dirty="0"/>
              <a:t>PRL 96, 162302 (2006)</a:t>
            </a:r>
            <a:endParaRPr lang="en-US" altLang="en-IL" sz="1200" i="1" dirty="0"/>
          </a:p>
        </p:txBody>
      </p:sp>
      <p:sp>
        <p:nvSpPr>
          <p:cNvPr id="236549" name="Text Box 8">
            <a:extLst>
              <a:ext uri="{FF2B5EF4-FFF2-40B4-BE49-F238E27FC236}">
                <a16:creationId xmlns:a16="http://schemas.microsoft.com/office/drawing/2014/main" id="{2CE1D8D0-F682-0EEC-AF94-382B32202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4" y="870532"/>
            <a:ext cx="7776864" cy="369332"/>
          </a:xfrm>
          <a:prstGeom prst="rect">
            <a:avLst/>
          </a:prstGeom>
          <a:noFill/>
          <a:ln w="0">
            <a:solidFill>
              <a:srgbClr val="0000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800"/>
              <a:t>Dimuon excess isolated by subtracting the hadron cocktail (without the </a:t>
            </a:r>
            <a:r>
              <a:rPr lang="en-US" altLang="en-IL" sz="1800">
                <a:sym typeface="Symbol" pitchFamily="2" charset="2"/>
              </a:rPr>
              <a:t></a:t>
            </a:r>
            <a:r>
              <a:rPr lang="en-US" altLang="en-IL" sz="1800"/>
              <a:t>)             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100E812E-4E7F-715D-CF76-9F9A867D6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46408" y="84130"/>
            <a:ext cx="5343484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</a:rPr>
              <a:t> Low-mass excess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18AB4-17CC-A932-B5D2-28B359181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464" y="1317234"/>
            <a:ext cx="4591268" cy="3285218"/>
          </a:xfrm>
          <a:prstGeom prst="rect">
            <a:avLst/>
          </a:prstGeom>
        </p:spPr>
      </p:pic>
      <p:sp>
        <p:nvSpPr>
          <p:cNvPr id="6" name="AutoShape 11">
            <a:extLst>
              <a:ext uri="{FF2B5EF4-FFF2-40B4-BE49-F238E27FC236}">
                <a16:creationId xmlns:a16="http://schemas.microsoft.com/office/drawing/2014/main" id="{DE15A901-9DEA-2370-0F3D-EA075BA4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91" y="4883493"/>
            <a:ext cx="5939507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Ø"/>
            </a:pPr>
            <a:r>
              <a:rPr lang="it-IT" altLang="en-IL" b="1" dirty="0" err="1"/>
              <a:t>confirms</a:t>
            </a:r>
            <a:r>
              <a:rPr lang="it-IT" altLang="en-IL" b="1" dirty="0"/>
              <a:t> and </a:t>
            </a:r>
            <a:r>
              <a:rPr lang="it-IT" altLang="en-IL" b="1" dirty="0" err="1"/>
              <a:t>consistent</a:t>
            </a:r>
            <a:r>
              <a:rPr lang="it-IT" altLang="en-IL" b="1" dirty="0"/>
              <a:t> with CERES </a:t>
            </a:r>
            <a:r>
              <a:rPr lang="it-IT" altLang="en-IL" b="1" dirty="0" err="1"/>
              <a:t>results</a:t>
            </a:r>
            <a:r>
              <a:rPr lang="it-IT" altLang="en-IL" dirty="0"/>
              <a:t> </a:t>
            </a:r>
          </a:p>
          <a:p>
            <a:pPr marL="342900" indent="-342900"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Ø"/>
            </a:pPr>
            <a:r>
              <a:rPr lang="it-IT" altLang="en-IL" b="1" dirty="0" err="1"/>
              <a:t>rises</a:t>
            </a:r>
            <a:r>
              <a:rPr lang="it-IT" altLang="en-IL" b="1" dirty="0"/>
              <a:t> and </a:t>
            </a:r>
            <a:r>
              <a:rPr lang="it-IT" altLang="en-IL" b="1" dirty="0" err="1"/>
              <a:t>broadens</a:t>
            </a:r>
            <a:r>
              <a:rPr lang="it-IT" altLang="en-IL" b="1" dirty="0"/>
              <a:t> with </a:t>
            </a:r>
            <a:r>
              <a:rPr lang="it-IT" altLang="en-IL" b="1" dirty="0" err="1"/>
              <a:t>centrality</a:t>
            </a:r>
            <a:endParaRPr lang="it-IT" altLang="en-IL" b="1" dirty="0"/>
          </a:p>
          <a:p>
            <a:pPr marL="342900" indent="-342900"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Ø"/>
            </a:pPr>
            <a:r>
              <a:rPr lang="it-IT" altLang="en-IL" b="1" dirty="0"/>
              <a:t>more </a:t>
            </a:r>
            <a:r>
              <a:rPr lang="it-IT" altLang="en-IL" b="1" dirty="0" err="1"/>
              <a:t>pronounced</a:t>
            </a:r>
            <a:r>
              <a:rPr lang="it-IT" altLang="en-IL" b="1" dirty="0"/>
              <a:t> </a:t>
            </a:r>
            <a:r>
              <a:rPr lang="it-IT" altLang="en-IL" b="1" dirty="0" err="1"/>
              <a:t>at</a:t>
            </a:r>
            <a:r>
              <a:rPr lang="it-IT" altLang="en-IL" b="1" dirty="0"/>
              <a:t> low </a:t>
            </a:r>
            <a:r>
              <a:rPr lang="it-IT" altLang="en-IL" b="1" dirty="0" err="1"/>
              <a:t>p</a:t>
            </a:r>
            <a:r>
              <a:rPr lang="it-IT" altLang="en-IL" b="1" baseline="-25000" dirty="0" err="1"/>
              <a:t>T</a:t>
            </a:r>
            <a:endParaRPr lang="en-US" altLang="en-IL" b="1" baseline="-25000" dirty="0"/>
          </a:p>
        </p:txBody>
      </p:sp>
      <p:pic>
        <p:nvPicPr>
          <p:cNvPr id="7" name="Picture 3" descr="new_specht_1">
            <a:extLst>
              <a:ext uri="{FF2B5EF4-FFF2-40B4-BE49-F238E27FC236}">
                <a16:creationId xmlns:a16="http://schemas.microsoft.com/office/drawing/2014/main" id="{5A55B93C-7C55-D533-BB07-6CB1D8933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r="4878"/>
          <a:stretch/>
        </p:blipFill>
        <p:spPr bwMode="auto">
          <a:xfrm>
            <a:off x="6500794" y="4538830"/>
            <a:ext cx="2508900" cy="23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F4979-CC57-3AD6-C544-70CCAB48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40208-5B47-FAC9-C6A4-2F8F5588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07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>
            <a:extLst>
              <a:ext uri="{FF2B5EF4-FFF2-40B4-BE49-F238E27FC236}">
                <a16:creationId xmlns:a16="http://schemas.microsoft.com/office/drawing/2014/main" id="{EF7D40F7-6D3B-2F24-528F-07B995C60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L" altLang="en-IL">
              <a:ea typeface="ＭＳ Ｐゴシック" panose="020B0600070205080204" pitchFamily="34" charset="-128"/>
            </a:endParaRPr>
          </a:p>
        </p:txBody>
      </p:sp>
      <p:sp>
        <p:nvSpPr>
          <p:cNvPr id="219138" name="Rectangle 3">
            <a:extLst>
              <a:ext uri="{FF2B5EF4-FFF2-40B4-BE49-F238E27FC236}">
                <a16:creationId xmlns:a16="http://schemas.microsoft.com/office/drawing/2014/main" id="{25A6304C-9A07-775D-E340-E75A6665E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2057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Blip>
                <a:blip r:embed="rId3"/>
              </a:buBlip>
            </a:pPr>
            <a:r>
              <a:rPr lang="en-US" altLang="en-IL" sz="5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Interpretation (s)?</a:t>
            </a:r>
            <a:endParaRPr lang="en-US" altLang="en-IL" sz="66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9139" name="Slide Number Placeholder 5">
            <a:extLst>
              <a:ext uri="{FF2B5EF4-FFF2-40B4-BE49-F238E27FC236}">
                <a16:creationId xmlns:a16="http://schemas.microsoft.com/office/drawing/2014/main" id="{4F30E516-9485-F280-B167-54D9F951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E8C4DE-A0B9-0549-9AF8-BA217C2D45C0}" type="slidenum">
              <a:rPr lang="en-US" altLang="en-IL" sz="1200">
                <a:cs typeface="Arial" panose="020B0604020202020204" pitchFamily="34" charset="0"/>
              </a:rPr>
              <a:pPr eaLnBrk="1" hangingPunct="1"/>
              <a:t>27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EE2AD-9722-1A6B-ACC3-CC64969D97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874E1-B6FE-8A29-186D-BCA8547D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3141039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Content Placeholder 17" descr="Fig39-8.2.jpeg">
            <a:extLst>
              <a:ext uri="{FF2B5EF4-FFF2-40B4-BE49-F238E27FC236}">
                <a16:creationId xmlns:a16="http://schemas.microsoft.com/office/drawing/2014/main" id="{9ED24339-4377-B184-DEAA-47FB60C4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2" y="1238250"/>
            <a:ext cx="4410075" cy="4530725"/>
          </a:xfrm>
        </p:spPr>
      </p:pic>
      <p:sp>
        <p:nvSpPr>
          <p:cNvPr id="221187" name="Slide Number Placeholder 16">
            <a:extLst>
              <a:ext uri="{FF2B5EF4-FFF2-40B4-BE49-F238E27FC236}">
                <a16:creationId xmlns:a16="http://schemas.microsoft.com/office/drawing/2014/main" id="{ABAC40A2-08B0-2BD9-1F00-2E74434C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F030B6-F63C-CE4E-BA62-7139169CCF82}" type="slidenum">
              <a:rPr lang="en-US" altLang="en-IL" sz="1200">
                <a:cs typeface="Arial" panose="020B0604020202020204" pitchFamily="34" charset="0"/>
              </a:rPr>
              <a:pPr eaLnBrk="1" hangingPunct="1"/>
              <a:t>28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grpSp>
        <p:nvGrpSpPr>
          <p:cNvPr id="221188" name="Group 21">
            <a:extLst>
              <a:ext uri="{FF2B5EF4-FFF2-40B4-BE49-F238E27FC236}">
                <a16:creationId xmlns:a16="http://schemas.microsoft.com/office/drawing/2014/main" id="{0F1AF425-187D-0BF5-7FC8-03E26FFE9A1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95400"/>
            <a:ext cx="4114800" cy="2924175"/>
            <a:chOff x="96" y="816"/>
            <a:chExt cx="2592" cy="1842"/>
          </a:xfrm>
        </p:grpSpPr>
        <p:sp>
          <p:nvSpPr>
            <p:cNvPr id="221195" name="Text Box 3">
              <a:extLst>
                <a:ext uri="{FF2B5EF4-FFF2-40B4-BE49-F238E27FC236}">
                  <a16:creationId xmlns:a16="http://schemas.microsoft.com/office/drawing/2014/main" id="{D32357C5-13A2-1FD4-BD10-1BC671263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816"/>
              <a:ext cx="2592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 * Invoke new source not present in pp or </a:t>
              </a:r>
              <a:r>
                <a:rPr kumimoji="1" lang="en-US" altLang="en-IL" sz="1600" dirty="0" err="1">
                  <a:cs typeface="Arial" panose="020B0604020202020204" pitchFamily="34" charset="0"/>
                  <a:sym typeface="Symbol" pitchFamily="2" charset="2"/>
                </a:rPr>
                <a:t>pA</a:t>
              </a:r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 collisions:</a:t>
              </a: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Symbol" pitchFamily="2" charset="2"/>
              </a:endParaRPr>
            </a:p>
            <a:p>
              <a:pPr eaLnBrk="1" hangingPunct="1"/>
              <a:r>
                <a:rPr kumimoji="1" lang="en-US" altLang="en-IL" sz="1600" dirty="0">
                  <a:cs typeface="Arial" panose="020B0604020202020204" pitchFamily="34" charset="0"/>
                  <a:sym typeface="Wingdings" pitchFamily="2" charset="2"/>
                </a:rPr>
                <a:t>              </a:t>
              </a:r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</a:t>
              </a:r>
              <a:r>
                <a:rPr kumimoji="1" lang="en-US" altLang="en-IL" sz="1600" baseline="30000" dirty="0">
                  <a:cs typeface="Arial" panose="020B0604020202020204" pitchFamily="34" charset="0"/>
                  <a:sym typeface="Symbol" pitchFamily="2" charset="2"/>
                </a:rPr>
                <a:t>+</a:t>
              </a:r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</a:t>
              </a:r>
              <a:r>
                <a:rPr kumimoji="1" lang="en-US" altLang="en-IL" sz="1600" baseline="30000" dirty="0">
                  <a:cs typeface="Arial" panose="020B0604020202020204" pitchFamily="34" charset="0"/>
                  <a:sym typeface="Symbol" pitchFamily="2" charset="2"/>
                </a:rPr>
                <a:t>- </a:t>
              </a:r>
              <a:r>
                <a:rPr kumimoji="1" lang="en-US" altLang="en-IL" sz="1600" dirty="0"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</a:t>
              </a:r>
              <a:r>
                <a:rPr kumimoji="1" lang="en-US" altLang="en-IL" sz="1600" dirty="0"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</a:t>
              </a:r>
              <a:r>
                <a:rPr kumimoji="1" lang="en-US" altLang="en-IL" sz="1600" baseline="30000" dirty="0">
                  <a:cs typeface="Arial" panose="020B0604020202020204" pitchFamily="34" charset="0"/>
                  <a:sym typeface="Symbol" pitchFamily="2" charset="2"/>
                </a:rPr>
                <a:t>*</a:t>
              </a:r>
              <a:r>
                <a:rPr kumimoji="1" lang="en-US" altLang="en-IL" sz="1600" dirty="0">
                  <a:cs typeface="Arial" panose="020B0604020202020204" pitchFamily="34" charset="0"/>
                  <a:sym typeface="Symbol" pitchFamily="2" charset="2"/>
                </a:rPr>
                <a:t> </a:t>
              </a:r>
              <a:r>
                <a:rPr kumimoji="1" lang="en-US" altLang="en-IL" sz="1600" dirty="0"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kumimoji="1" lang="en-US" altLang="en-IL" sz="1600" dirty="0" err="1">
                  <a:cs typeface="Arial" panose="020B0604020202020204" pitchFamily="34" charset="0"/>
                  <a:sym typeface="Wingdings" pitchFamily="2" charset="2"/>
                </a:rPr>
                <a:t>e</a:t>
              </a:r>
              <a:r>
                <a:rPr kumimoji="1" lang="en-US" altLang="en-IL" sz="1600" baseline="30000" dirty="0" err="1">
                  <a:cs typeface="Arial" panose="020B0604020202020204" pitchFamily="34" charset="0"/>
                  <a:sym typeface="Wingdings" pitchFamily="2" charset="2"/>
                </a:rPr>
                <a:t>+</a:t>
              </a:r>
              <a:r>
                <a:rPr kumimoji="1" lang="en-US" altLang="en-IL" sz="1600" dirty="0" err="1">
                  <a:cs typeface="Arial" panose="020B0604020202020204" pitchFamily="34" charset="0"/>
                  <a:sym typeface="Wingdings" pitchFamily="2" charset="2"/>
                </a:rPr>
                <a:t>e</a:t>
              </a:r>
              <a:r>
                <a:rPr kumimoji="1" lang="en-US" altLang="en-IL" sz="1600" baseline="30000" dirty="0">
                  <a:cs typeface="Arial" panose="020B0604020202020204" pitchFamily="34" charset="0"/>
                  <a:sym typeface="Wingdings" pitchFamily="2" charset="2"/>
                </a:rPr>
                <a:t>-    </a:t>
              </a:r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 dirty="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r>
                <a:rPr kumimoji="1" lang="en-US" altLang="en-IL" sz="2400" dirty="0">
                  <a:cs typeface="Arial" panose="020B0604020202020204" pitchFamily="34" charset="0"/>
                  <a:sym typeface="Wingdings" pitchFamily="2" charset="2"/>
                </a:rPr>
                <a:t>   </a:t>
              </a:r>
              <a:r>
                <a:rPr kumimoji="1" lang="en-US" altLang="en-IL" sz="2400" dirty="0">
                  <a:solidFill>
                    <a:srgbClr val="FF0000"/>
                  </a:solidFill>
                  <a:cs typeface="Arial" panose="020B0604020202020204" pitchFamily="34" charset="0"/>
                  <a:sym typeface="Wingdings" pitchFamily="2" charset="2"/>
                </a:rPr>
                <a:t>thermal radiation from HG</a:t>
              </a:r>
              <a:endParaRPr kumimoji="1" lang="en-US" altLang="en-IL" sz="2400" dirty="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endParaRPr>
            </a:p>
          </p:txBody>
        </p:sp>
        <p:pic>
          <p:nvPicPr>
            <p:cNvPr id="221196" name="Picture 4" descr="feynman-rho">
              <a:extLst>
                <a:ext uri="{FF2B5EF4-FFF2-40B4-BE49-F238E27FC236}">
                  <a16:creationId xmlns:a16="http://schemas.microsoft.com/office/drawing/2014/main" id="{CFFEB4AA-B850-06EC-F7C0-4BF30BE0C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96"/>
              <a:ext cx="145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3602" name="Comment 18">
            <a:extLst>
              <a:ext uri="{FF2B5EF4-FFF2-40B4-BE49-F238E27FC236}">
                <a16:creationId xmlns:a16="http://schemas.microsoft.com/office/drawing/2014/main" id="{A82C5CCE-9260-3442-D83C-A0946DB93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572000" cy="4000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CERES </a:t>
            </a:r>
            <a:r>
              <a:rPr lang="en-US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Pb</a:t>
            </a: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-Au 158 A </a:t>
            </a:r>
            <a:r>
              <a:rPr lang="en-US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GeV</a:t>
            </a: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 95/96 data</a:t>
            </a:r>
            <a:endParaRPr kumimoji="1" lang="en-US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1190" name="Group 25">
            <a:extLst>
              <a:ext uri="{FF2B5EF4-FFF2-40B4-BE49-F238E27FC236}">
                <a16:creationId xmlns:a16="http://schemas.microsoft.com/office/drawing/2014/main" id="{E544E59A-81B7-123C-CD15-9DBD9850E3D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581400"/>
            <a:ext cx="5943600" cy="2108200"/>
            <a:chOff x="336" y="1392"/>
            <a:chExt cx="3744" cy="1328"/>
          </a:xfrm>
        </p:grpSpPr>
        <p:sp>
          <p:nvSpPr>
            <p:cNvPr id="221193" name="Line 6">
              <a:extLst>
                <a:ext uri="{FF2B5EF4-FFF2-40B4-BE49-F238E27FC236}">
                  <a16:creationId xmlns:a16="http://schemas.microsoft.com/office/drawing/2014/main" id="{845DB097-D219-EE79-A4BA-8F0BF1EC2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392"/>
              <a:ext cx="2064" cy="105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L"/>
            </a:p>
          </p:txBody>
        </p:sp>
        <p:sp>
          <p:nvSpPr>
            <p:cNvPr id="221194" name="Text Box 22">
              <a:extLst>
                <a:ext uri="{FF2B5EF4-FFF2-40B4-BE49-F238E27FC236}">
                  <a16:creationId xmlns:a16="http://schemas.microsoft.com/office/drawing/2014/main" id="{009377DC-E09E-120B-8494-BDD71E257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352"/>
              <a:ext cx="16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*  vacuum </a:t>
              </a:r>
              <a:r>
                <a:rPr kumimoji="1" lang="el-GR" altLang="en-IL" sz="1600">
                  <a:cs typeface="Arial" panose="020B0604020202020204" pitchFamily="34" charset="0"/>
                  <a:sym typeface="Wingdings" pitchFamily="2" charset="2"/>
                </a:rPr>
                <a:t>ρ</a:t>
              </a:r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 not enough to  </a:t>
              </a:r>
            </a:p>
            <a:p>
              <a:pPr eaLnBrk="1" hangingPunct="1"/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      reproduce data </a:t>
              </a:r>
              <a:endParaRPr lang="en-US" altLang="en-IL" sz="1600">
                <a:cs typeface="Arial" panose="020B06040202020202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5040D-D17F-2725-4540-D8A9809807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53E61-BE31-E91A-3E88-5E531CC2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284CFE81-F1CF-A0AB-D10E-C53B8B62EE4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92015" y="61156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IL" sz="40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Dropping Mass or Broadening (I) ?</a:t>
            </a: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BC45A3F-B49B-6B57-ECCB-6C6DAE594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799" y="5718647"/>
            <a:ext cx="2438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CA" altLang="en-IL" sz="1100" dirty="0">
                <a:cs typeface="Arial" panose="020B0604020202020204" pitchFamily="34" charset="0"/>
              </a:rPr>
              <a:t>EPJ C41 (2005) 475</a:t>
            </a:r>
            <a:endParaRPr lang="en-US" altLang="en-IL" sz="1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7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11" descr="brown-rho">
            <a:extLst>
              <a:ext uri="{FF2B5EF4-FFF2-40B4-BE49-F238E27FC236}">
                <a16:creationId xmlns:a16="http://schemas.microsoft.com/office/drawing/2014/main" id="{689201AD-91DA-503A-6452-CB1CCD13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2725"/>
            <a:ext cx="30067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AutoShape 13">
            <a:extLst>
              <a:ext uri="{FF2B5EF4-FFF2-40B4-BE49-F238E27FC236}">
                <a16:creationId xmlns:a16="http://schemas.microsoft.com/office/drawing/2014/main" id="{B8533194-C6F2-2AF5-0142-056035DE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147" y="5641649"/>
            <a:ext cx="5638800" cy="11430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IL" dirty="0">
                <a:solidFill>
                  <a:srgbClr val="000066"/>
                </a:solidFill>
                <a:sym typeface="Symbol" pitchFamily="2" charset="2"/>
              </a:rPr>
              <a:t>At SPS both the mass drop and the  broadening of the -meson are due to the high baryon density.</a:t>
            </a:r>
            <a:r>
              <a:rPr lang="en-US" altLang="en-IL" dirty="0"/>
              <a:t> </a:t>
            </a:r>
            <a:r>
              <a:rPr lang="en-US" altLang="en-I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3236" name="AutoShape 15">
            <a:extLst>
              <a:ext uri="{FF2B5EF4-FFF2-40B4-BE49-F238E27FC236}">
                <a16:creationId xmlns:a16="http://schemas.microsoft.com/office/drawing/2014/main" id="{68303B48-D87B-4161-3399-A16E24CA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6" y="1110712"/>
            <a:ext cx="4419600" cy="11430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IL" sz="1800">
                <a:solidFill>
                  <a:srgbClr val="000090"/>
                </a:solidFill>
              </a:rPr>
              <a:t>Brown-Rho conjecture that links hadron masses to the quark condensate.</a:t>
            </a:r>
          </a:p>
          <a:p>
            <a:pPr algn="ctr"/>
            <a:r>
              <a:rPr lang="en-US" altLang="en-IL" sz="1800">
                <a:solidFill>
                  <a:srgbClr val="000090"/>
                </a:solidFill>
              </a:rPr>
              <a:t>Effective QCD Lagrangian, quarks are the relevant d.o.f.</a:t>
            </a:r>
          </a:p>
        </p:txBody>
      </p:sp>
      <p:sp>
        <p:nvSpPr>
          <p:cNvPr id="93190" name="AutoShape 17">
            <a:extLst>
              <a:ext uri="{FF2B5EF4-FFF2-40B4-BE49-F238E27FC236}">
                <a16:creationId xmlns:a16="http://schemas.microsoft.com/office/drawing/2014/main" id="{785CB55E-04B5-4E6B-8A7C-931E69E4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47" y="1858871"/>
            <a:ext cx="4419600" cy="9360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800" dirty="0">
                <a:solidFill>
                  <a:srgbClr val="000090"/>
                </a:solidFill>
                <a:sym typeface="Symbol" pitchFamily="2" charset="2"/>
              </a:rPr>
              <a:t></a:t>
            </a:r>
            <a:r>
              <a:rPr lang="en-US" altLang="en-IL" sz="1800" dirty="0">
                <a:solidFill>
                  <a:srgbClr val="000090"/>
                </a:solidFill>
              </a:rPr>
              <a:t>-meson scatters off baryons in</a:t>
            </a:r>
          </a:p>
          <a:p>
            <a:pPr algn="ctr" eaLnBrk="1" hangingPunct="1"/>
            <a:r>
              <a:rPr lang="en-US" altLang="en-IL" sz="1800" dirty="0">
                <a:solidFill>
                  <a:srgbClr val="000090"/>
                </a:solidFill>
              </a:rPr>
              <a:t>the high density medium </a:t>
            </a:r>
            <a:r>
              <a:rPr lang="en-US" altLang="en-IL" sz="1800" dirty="0">
                <a:solidFill>
                  <a:srgbClr val="000090"/>
                </a:solidFill>
                <a:sym typeface="Wingdings" pitchFamily="2" charset="2"/>
              </a:rPr>
              <a:t> collision broadening. </a:t>
            </a:r>
            <a:r>
              <a:rPr lang="en-US" altLang="en-IL" sz="1800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93191" name="Text Box 18">
            <a:extLst>
              <a:ext uri="{FF2B5EF4-FFF2-40B4-BE49-F238E27FC236}">
                <a16:creationId xmlns:a16="http://schemas.microsoft.com/office/drawing/2014/main" id="{F6CC9162-3F39-20B5-535B-C5AE254D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10" y="1257786"/>
            <a:ext cx="2550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 sz="1400" dirty="0"/>
              <a:t>Rapp &amp; Wambach</a:t>
            </a:r>
          </a:p>
          <a:p>
            <a:pPr algn="ctr" eaLnBrk="1" hangingPunct="1"/>
            <a:r>
              <a:rPr lang="en-US" altLang="en-IL" sz="1400" dirty="0"/>
              <a:t>Adv. </a:t>
            </a:r>
            <a:r>
              <a:rPr lang="en-US" altLang="en-IL" sz="1400" dirty="0" err="1"/>
              <a:t>Nucl</a:t>
            </a:r>
            <a:r>
              <a:rPr lang="en-US" altLang="en-IL" sz="1400" dirty="0"/>
              <a:t>. Phys. 25, 1 (2000)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058AD1-7079-4888-0BD0-C4F9642593C2}"/>
              </a:ext>
            </a:extLst>
          </p:cNvPr>
          <p:cNvGrpSpPr/>
          <p:nvPr/>
        </p:nvGrpSpPr>
        <p:grpSpPr>
          <a:xfrm>
            <a:off x="152400" y="2282509"/>
            <a:ext cx="4112029" cy="1732104"/>
            <a:chOff x="152400" y="2282509"/>
            <a:chExt cx="4112029" cy="1732104"/>
          </a:xfrm>
        </p:grpSpPr>
        <p:grpSp>
          <p:nvGrpSpPr>
            <p:cNvPr id="223243" name="Group 32">
              <a:extLst>
                <a:ext uri="{FF2B5EF4-FFF2-40B4-BE49-F238E27FC236}">
                  <a16:creationId xmlns:a16="http://schemas.microsoft.com/office/drawing/2014/main" id="{08AC8913-DC28-81E9-2A30-4BF8A931B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523697"/>
              <a:ext cx="4112029" cy="1359423"/>
              <a:chOff x="384" y="2749"/>
              <a:chExt cx="3079" cy="1294"/>
            </a:xfrm>
          </p:grpSpPr>
          <p:graphicFrame>
            <p:nvGraphicFramePr>
              <p:cNvPr id="223247" name="Object 34">
                <a:extLst>
                  <a:ext uri="{FF2B5EF4-FFF2-40B4-BE49-F238E27FC236}">
                    <a16:creationId xmlns:a16="http://schemas.microsoft.com/office/drawing/2014/main" id="{2D74E13D-67EE-9DFC-FC16-EBE128F1F8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56" y="3442"/>
              <a:ext cx="1152" cy="6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0193000" imgH="10528300" progId="Equation.3">
                      <p:embed/>
                    </p:oleObj>
                  </mc:Choice>
                  <mc:Fallback>
                    <p:oleObj name="Equation" r:id="rId4" imgW="20193000" imgH="10528300" progId="Equation.3">
                      <p:embed/>
                      <p:pic>
                        <p:nvPicPr>
                          <p:cNvPr id="223247" name="Object 34">
                            <a:extLst>
                              <a:ext uri="{FF2B5EF4-FFF2-40B4-BE49-F238E27FC236}">
                                <a16:creationId xmlns:a16="http://schemas.microsoft.com/office/drawing/2014/main" id="{2D74E13D-67EE-9DFC-FC16-EBE128F1F8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442"/>
                            <a:ext cx="1152" cy="60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3248" name="Rectangle 35">
                <a:extLst>
                  <a:ext uri="{FF2B5EF4-FFF2-40B4-BE49-F238E27FC236}">
                    <a16:creationId xmlns:a16="http://schemas.microsoft.com/office/drawing/2014/main" id="{69F6F977-5334-FBDB-472F-63A3269AA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289"/>
                <a:ext cx="1872" cy="6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IL" altLang="en-IL">
                  <a:solidFill>
                    <a:srgbClr val="000090"/>
                  </a:solidFill>
                </a:endParaRPr>
              </a:p>
            </p:txBody>
          </p:sp>
          <p:graphicFrame>
            <p:nvGraphicFramePr>
              <p:cNvPr id="223246" name="Object 33">
                <a:extLst>
                  <a:ext uri="{FF2B5EF4-FFF2-40B4-BE49-F238E27FC236}">
                    <a16:creationId xmlns:a16="http://schemas.microsoft.com/office/drawing/2014/main" id="{1D2B8C68-EA9D-E512-93DD-A8640201FDC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9" y="2749"/>
              <a:ext cx="3024" cy="7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משוואה" r:id="rId6" imgW="57924700" imgH="13754100" progId="Equation.3">
                      <p:embed/>
                    </p:oleObj>
                  </mc:Choice>
                  <mc:Fallback>
                    <p:oleObj name="משוואה" r:id="rId6" imgW="57924700" imgH="13754100" progId="Equation.3">
                      <p:embed/>
                      <p:pic>
                        <p:nvPicPr>
                          <p:cNvPr id="223246" name="Object 33">
                            <a:extLst>
                              <a:ext uri="{FF2B5EF4-FFF2-40B4-BE49-F238E27FC236}">
                                <a16:creationId xmlns:a16="http://schemas.microsoft.com/office/drawing/2014/main" id="{1D2B8C68-EA9D-E512-93DD-A8640201FDC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" y="2749"/>
                            <a:ext cx="3024" cy="71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3244" name="Text Box 36">
              <a:extLst>
                <a:ext uri="{FF2B5EF4-FFF2-40B4-BE49-F238E27FC236}">
                  <a16:creationId xmlns:a16="http://schemas.microsoft.com/office/drawing/2014/main" id="{B7C220B0-9D4F-C1A5-EE25-A64449328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76" y="2282509"/>
              <a:ext cx="3462103" cy="3084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IL" sz="1400" dirty="0">
                  <a:solidFill>
                    <a:srgbClr val="000090"/>
                  </a:solidFill>
                </a:rPr>
                <a:t>Brown-Rho scaling PRL 66, (1991) 2720</a:t>
              </a:r>
            </a:p>
          </p:txBody>
        </p:sp>
        <p:sp>
          <p:nvSpPr>
            <p:cNvPr id="223245" name="Text Box 37">
              <a:extLst>
                <a:ext uri="{FF2B5EF4-FFF2-40B4-BE49-F238E27FC236}">
                  <a16:creationId xmlns:a16="http://schemas.microsoft.com/office/drawing/2014/main" id="{68B6793F-788C-78F4-58B6-BC693B006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52" y="3706185"/>
              <a:ext cx="3090271" cy="308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IL" sz="1400" dirty="0" err="1">
                  <a:solidFill>
                    <a:srgbClr val="000090"/>
                  </a:solidFill>
                </a:rPr>
                <a:t>Hatsuda</a:t>
              </a:r>
              <a:r>
                <a:rPr lang="en-US" altLang="en-IL" sz="1400" dirty="0">
                  <a:solidFill>
                    <a:srgbClr val="000090"/>
                  </a:solidFill>
                </a:rPr>
                <a:t> &amp; Lee PR C46, (1992) R34 </a:t>
              </a:r>
            </a:p>
          </p:txBody>
        </p:sp>
      </p:grpSp>
      <p:pic>
        <p:nvPicPr>
          <p:cNvPr id="20" name="Picture 6" descr="C:\Documents and Settings\physics\My Documents\ITP-figures\rapp-rho.jpeg">
            <a:extLst>
              <a:ext uri="{FF2B5EF4-FFF2-40B4-BE49-F238E27FC236}">
                <a16:creationId xmlns:a16="http://schemas.microsoft.com/office/drawing/2014/main" id="{2A7958A7-CAD0-6D4A-A5C4-427BA2C0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58" y="2997605"/>
            <a:ext cx="3252625" cy="253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42E5C40F-4879-FEFB-F831-3D18DF569D11}"/>
              </a:ext>
            </a:extLst>
          </p:cNvPr>
          <p:cNvSpPr txBox="1">
            <a:spLocks noGrp="1" noChangeArrowheads="1"/>
          </p:cNvSpPr>
          <p:nvPr>
            <p:ph type="title" sz="quarter"/>
          </p:nvPr>
        </p:nvSpPr>
        <p:spPr bwMode="auto">
          <a:xfrm>
            <a:off x="670992" y="50087"/>
            <a:ext cx="8015808" cy="592645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IL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In-medium modification of the </a:t>
            </a:r>
            <a:r>
              <a:rPr lang="en-US" altLang="en-IL" u="sng" dirty="0">
                <a:solidFill>
                  <a:srgbClr val="FFFF00"/>
                </a:solidFill>
                <a:latin typeface="Symbol" pitchFamily="2" charset="2"/>
                <a:ea typeface="ＭＳ Ｐゴシック" panose="020B0600070205080204" pitchFamily="34" charset="-128"/>
                <a:cs typeface="Arial" panose="020B0604020202020204" pitchFamily="34" charset="0"/>
              </a:rPr>
              <a:t>r</a:t>
            </a:r>
            <a:r>
              <a:rPr lang="en-US" altLang="en-IL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meson </a:t>
            </a:r>
            <a:endParaRPr lang="en-US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226DBBBD-D098-D32B-264B-BA7B4251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29" y="613058"/>
            <a:ext cx="2982777" cy="44522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2400" b="1" u="sng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Dropping mass</a:t>
            </a:r>
            <a:endParaRPr lang="en-U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6094EA98-448A-ACD8-0424-DB6611B0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194" y="745738"/>
            <a:ext cx="2982777" cy="445228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2400" b="1" u="sng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Broadening</a:t>
            </a:r>
            <a:endParaRPr lang="en-U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01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223236" grpId="0" animBg="1"/>
      <p:bldP spid="93190" grpId="0" animBg="1"/>
      <p:bldP spid="9319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>
            <a:extLst>
              <a:ext uri="{FF2B5EF4-FFF2-40B4-BE49-F238E27FC236}">
                <a16:creationId xmlns:a16="http://schemas.microsoft.com/office/drawing/2014/main" id="{DC3291E5-B7B5-7E66-EBB7-468B3DC22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L" altLang="en-IL" dirty="0">
              <a:ea typeface="ＭＳ Ｐゴシック" panose="020B0600070205080204" pitchFamily="34" charset="-128"/>
            </a:endParaRPr>
          </a:p>
        </p:txBody>
      </p:sp>
      <p:sp>
        <p:nvSpPr>
          <p:cNvPr id="172034" name="Rectangle 3">
            <a:extLst>
              <a:ext uri="{FF2B5EF4-FFF2-40B4-BE49-F238E27FC236}">
                <a16:creationId xmlns:a16="http://schemas.microsoft.com/office/drawing/2014/main" id="{653F8AFB-E4A0-F851-80BA-DA49CD5454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667000"/>
            <a:ext cx="8229600" cy="137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Blip>
                <a:blip r:embed="rId3"/>
              </a:buBlip>
            </a:pPr>
            <a:r>
              <a:rPr lang="en-US" altLang="en-IL" sz="8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Dileptons</a:t>
            </a:r>
          </a:p>
          <a:p>
            <a:pPr lvl="3" algn="ctr" eaLnBrk="1" hangingPunct="1">
              <a:buBlip>
                <a:blip r:embed="rId3"/>
              </a:buBlip>
            </a:pPr>
            <a:r>
              <a:rPr lang="en-US" altLang="en-IL" sz="68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Motivation </a:t>
            </a:r>
            <a:endParaRPr lang="en-US" altLang="en-IL" sz="8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2035" name="Slide Number Placeholder 5">
            <a:extLst>
              <a:ext uri="{FF2B5EF4-FFF2-40B4-BE49-F238E27FC236}">
                <a16:creationId xmlns:a16="http://schemas.microsoft.com/office/drawing/2014/main" id="{AD9A7F4A-74F0-7D3C-2929-C4252912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67D6D4-B2C2-204F-BB88-A17C17463306}" type="slidenum">
              <a:rPr lang="en-US" altLang="en-IL" sz="1200">
                <a:cs typeface="Arial" panose="020B0604020202020204" pitchFamily="34" charset="0"/>
              </a:rPr>
              <a:pPr eaLnBrk="1" hangingPunct="1"/>
              <a:t>3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63D5D-0D42-98FE-D9BE-89CB25D831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12DA7-06DB-F3B1-9752-580574DA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357293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Content Placeholder 17" descr="Fig39-8.2.jpeg">
            <a:extLst>
              <a:ext uri="{FF2B5EF4-FFF2-40B4-BE49-F238E27FC236}">
                <a16:creationId xmlns:a16="http://schemas.microsoft.com/office/drawing/2014/main" id="{FE1DC855-CBF5-B028-97F1-CBD0D0D1E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1219200"/>
            <a:ext cx="4410075" cy="4530725"/>
          </a:xfrm>
        </p:spPr>
      </p:pic>
      <p:sp>
        <p:nvSpPr>
          <p:cNvPr id="225283" name="Slide Number Placeholder 16">
            <a:extLst>
              <a:ext uri="{FF2B5EF4-FFF2-40B4-BE49-F238E27FC236}">
                <a16:creationId xmlns:a16="http://schemas.microsoft.com/office/drawing/2014/main" id="{3D1BC5EC-1C48-EF07-8578-951A88E8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635A9E-15CC-5946-9627-83AECE5F1EE3}" type="slidenum">
              <a:rPr lang="en-US" altLang="en-IL" sz="1200">
                <a:cs typeface="Arial" panose="020B0604020202020204" pitchFamily="34" charset="0"/>
              </a:rPr>
              <a:pPr eaLnBrk="1" hangingPunct="1"/>
              <a:t>30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grpSp>
        <p:nvGrpSpPr>
          <p:cNvPr id="225284" name="Group 21">
            <a:extLst>
              <a:ext uri="{FF2B5EF4-FFF2-40B4-BE49-F238E27FC236}">
                <a16:creationId xmlns:a16="http://schemas.microsoft.com/office/drawing/2014/main" id="{7FDEADC2-3898-04EE-380E-E0D3E6F367F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762000"/>
            <a:ext cx="4267200" cy="2432050"/>
            <a:chOff x="96" y="480"/>
            <a:chExt cx="2688" cy="1532"/>
          </a:xfrm>
        </p:grpSpPr>
        <p:sp>
          <p:nvSpPr>
            <p:cNvPr id="225296" name="Text Box 3">
              <a:extLst>
                <a:ext uri="{FF2B5EF4-FFF2-40B4-BE49-F238E27FC236}">
                  <a16:creationId xmlns:a16="http://schemas.microsoft.com/office/drawing/2014/main" id="{AA699545-C870-BC63-F426-07A4CFF43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480"/>
              <a:ext cx="2688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en-IL" sz="1600">
                  <a:cs typeface="Arial" panose="020B0604020202020204" pitchFamily="34" charset="0"/>
                  <a:sym typeface="Symbol" pitchFamily="2" charset="2"/>
                </a:rPr>
                <a:t> * Interpretations invoke:</a:t>
              </a:r>
            </a:p>
            <a:p>
              <a:pPr eaLnBrk="1" hangingPunct="1"/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       </a:t>
              </a:r>
              <a:r>
                <a:rPr kumimoji="1" lang="en-US" altLang="en-IL" sz="1600">
                  <a:cs typeface="Arial" panose="020B0604020202020204" pitchFamily="34" charset="0"/>
                  <a:sym typeface="Symbol" pitchFamily="2" charset="2"/>
                </a:rPr>
                <a:t> </a:t>
              </a:r>
              <a:r>
                <a:rPr kumimoji="1" lang="en-US" altLang="en-IL" sz="1600" baseline="30000">
                  <a:cs typeface="Arial" panose="020B0604020202020204" pitchFamily="34" charset="0"/>
                  <a:sym typeface="Symbol" pitchFamily="2" charset="2"/>
                </a:rPr>
                <a:t>+</a:t>
              </a:r>
              <a:r>
                <a:rPr kumimoji="1" lang="en-US" altLang="en-IL" sz="1600">
                  <a:cs typeface="Arial" panose="020B0604020202020204" pitchFamily="34" charset="0"/>
                  <a:sym typeface="Symbol" pitchFamily="2" charset="2"/>
                </a:rPr>
                <a:t></a:t>
              </a:r>
              <a:r>
                <a:rPr kumimoji="1" lang="en-US" altLang="en-IL" sz="1600" baseline="30000">
                  <a:cs typeface="Arial" panose="020B0604020202020204" pitchFamily="34" charset="0"/>
                  <a:sym typeface="Symbol" pitchFamily="2" charset="2"/>
                </a:rPr>
                <a:t>- </a:t>
              </a:r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kumimoji="1" lang="en-US" altLang="en-IL" sz="1600">
                  <a:cs typeface="Arial" panose="020B0604020202020204" pitchFamily="34" charset="0"/>
                  <a:sym typeface="Symbol" pitchFamily="2" charset="2"/>
                </a:rPr>
                <a:t></a:t>
              </a:r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 </a:t>
              </a:r>
              <a:r>
                <a:rPr kumimoji="1" lang="en-US" altLang="en-IL" sz="1600">
                  <a:cs typeface="Arial" panose="020B0604020202020204" pitchFamily="34" charset="0"/>
                  <a:sym typeface="Symbol" pitchFamily="2" charset="2"/>
                </a:rPr>
                <a:t></a:t>
              </a:r>
              <a:r>
                <a:rPr kumimoji="1" lang="en-US" altLang="en-IL" sz="1600" baseline="30000">
                  <a:cs typeface="Arial" panose="020B0604020202020204" pitchFamily="34" charset="0"/>
                  <a:sym typeface="Symbol" pitchFamily="2" charset="2"/>
                </a:rPr>
                <a:t>*</a:t>
              </a:r>
              <a:r>
                <a:rPr kumimoji="1" lang="en-US" altLang="en-IL" sz="1600">
                  <a:cs typeface="Arial" panose="020B0604020202020204" pitchFamily="34" charset="0"/>
                  <a:sym typeface="Symbol" pitchFamily="2" charset="2"/>
                </a:rPr>
                <a:t> </a:t>
              </a:r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 e</a:t>
              </a:r>
              <a:r>
                <a:rPr kumimoji="1" lang="en-US" altLang="en-IL" sz="1600" baseline="30000">
                  <a:cs typeface="Arial" panose="020B0604020202020204" pitchFamily="34" charset="0"/>
                  <a:sym typeface="Wingdings" pitchFamily="2" charset="2"/>
                </a:rPr>
                <a:t>+</a:t>
              </a:r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e</a:t>
              </a:r>
              <a:r>
                <a:rPr kumimoji="1" lang="en-US" altLang="en-IL" sz="1600" baseline="30000">
                  <a:cs typeface="Arial" panose="020B0604020202020204" pitchFamily="34" charset="0"/>
                  <a:sym typeface="Wingdings" pitchFamily="2" charset="2"/>
                </a:rPr>
                <a:t>-    </a:t>
              </a:r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endParaRPr kumimoji="1" lang="en-US" altLang="en-IL" sz="1600">
                <a:cs typeface="Arial" panose="020B0604020202020204" pitchFamily="34" charset="0"/>
                <a:sym typeface="Wingdings" pitchFamily="2" charset="2"/>
              </a:endParaRPr>
            </a:p>
            <a:p>
              <a:pPr eaLnBrk="1" hangingPunct="1"/>
              <a:r>
                <a:rPr kumimoji="1" lang="en-US" altLang="en-IL" sz="2400">
                  <a:cs typeface="Arial" panose="020B0604020202020204" pitchFamily="34" charset="0"/>
                  <a:sym typeface="Wingdings" pitchFamily="2" charset="2"/>
                </a:rPr>
                <a:t>   </a:t>
              </a:r>
              <a:r>
                <a:rPr kumimoji="1" lang="en-US" altLang="en-IL" sz="2400">
                  <a:solidFill>
                    <a:srgbClr val="FF0000"/>
                  </a:solidFill>
                  <a:cs typeface="Arial" panose="020B0604020202020204" pitchFamily="34" charset="0"/>
                  <a:sym typeface="Wingdings" pitchFamily="2" charset="2"/>
                </a:rPr>
                <a:t>thermal radiation from HG</a:t>
              </a:r>
              <a:endParaRPr kumimoji="1" lang="en-US" altLang="en-IL" sz="2400">
                <a:solidFill>
                  <a:srgbClr val="FF0000"/>
                </a:solidFill>
                <a:cs typeface="Arial" panose="020B0604020202020204" pitchFamily="34" charset="0"/>
                <a:sym typeface="Symbol" pitchFamily="2" charset="2"/>
              </a:endParaRPr>
            </a:p>
          </p:txBody>
        </p:sp>
        <p:pic>
          <p:nvPicPr>
            <p:cNvPr id="225297" name="Picture 4" descr="feynman-rho">
              <a:extLst>
                <a:ext uri="{FF2B5EF4-FFF2-40B4-BE49-F238E27FC236}">
                  <a16:creationId xmlns:a16="http://schemas.microsoft.com/office/drawing/2014/main" id="{841E9204-02E6-B377-427C-9C02F7E4C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145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285" name="Group 26">
            <a:extLst>
              <a:ext uri="{FF2B5EF4-FFF2-40B4-BE49-F238E27FC236}">
                <a16:creationId xmlns:a16="http://schemas.microsoft.com/office/drawing/2014/main" id="{5E42FEEE-857F-2C55-C2BC-E7EEECB17BD8}"/>
              </a:ext>
            </a:extLst>
          </p:cNvPr>
          <p:cNvGrpSpPr>
            <a:grpSpLocks/>
          </p:cNvGrpSpPr>
          <p:nvPr/>
        </p:nvGrpSpPr>
        <p:grpSpPr bwMode="auto">
          <a:xfrm>
            <a:off x="0" y="3352800"/>
            <a:ext cx="7315200" cy="3073400"/>
            <a:chOff x="0" y="2112"/>
            <a:chExt cx="4608" cy="1936"/>
          </a:xfrm>
        </p:grpSpPr>
        <p:sp>
          <p:nvSpPr>
            <p:cNvPr id="225292" name="Rectangle 8">
              <a:extLst>
                <a:ext uri="{FF2B5EF4-FFF2-40B4-BE49-F238E27FC236}">
                  <a16:creationId xmlns:a16="http://schemas.microsoft.com/office/drawing/2014/main" id="{1C379929-04E9-943E-7DF2-0234C6A9A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96"/>
              <a:ext cx="288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70000"/>
                </a:lnSpc>
                <a:buClr>
                  <a:srgbClr val="FFFF00"/>
                </a:buClr>
                <a:buFont typeface="Wingdings" pitchFamily="2" charset="2"/>
                <a:buChar char="v"/>
              </a:pPr>
              <a:r>
                <a:rPr kumimoji="1" lang="en-US" altLang="en-IL" sz="1800">
                  <a:solidFill>
                    <a:srgbClr val="CC9900"/>
                  </a:solidFill>
                  <a:sym typeface="Symbol" pitchFamily="2" charset="2"/>
                </a:rPr>
                <a:t> </a:t>
              </a:r>
              <a:r>
                <a:rPr kumimoji="1" lang="en-US" altLang="en-IL" sz="2400">
                  <a:solidFill>
                    <a:srgbClr val="FF0000"/>
                  </a:solidFill>
                  <a:sym typeface="Symbol" pitchFamily="2" charset="2"/>
                </a:rPr>
                <a:t>dropping  meson mass</a:t>
              </a:r>
              <a:r>
                <a:rPr kumimoji="1" lang="en-US" altLang="en-IL" sz="1800">
                  <a:solidFill>
                    <a:srgbClr val="FF0000"/>
                  </a:solidFill>
                  <a:sym typeface="Symbol" pitchFamily="2" charset="2"/>
                </a:rPr>
                <a:t> </a:t>
              </a:r>
            </a:p>
            <a:p>
              <a:pPr eaLnBrk="1" hangingPunct="1">
                <a:lnSpc>
                  <a:spcPct val="70000"/>
                </a:lnSpc>
              </a:pPr>
              <a:r>
                <a:rPr kumimoji="1" lang="en-US" altLang="en-IL" sz="1800">
                  <a:solidFill>
                    <a:srgbClr val="FF0000"/>
                  </a:solidFill>
                  <a:sym typeface="Symbol" pitchFamily="2" charset="2"/>
                </a:rPr>
                <a:t>      </a:t>
              </a:r>
              <a:r>
                <a:rPr kumimoji="1" lang="en-US" altLang="en-IL" sz="1400">
                  <a:sym typeface="Symbol" pitchFamily="2" charset="2"/>
                </a:rPr>
                <a:t>(Brown et al)</a:t>
              </a:r>
              <a:endParaRPr kumimoji="1" lang="en-US" altLang="en-IL" sz="1400">
                <a:solidFill>
                  <a:srgbClr val="FFFFFF"/>
                </a:solidFill>
                <a:sym typeface="Symbol" pitchFamily="2" charset="2"/>
              </a:endParaRPr>
            </a:p>
          </p:txBody>
        </p:sp>
        <p:sp>
          <p:nvSpPr>
            <p:cNvPr id="225293" name="Line 9">
              <a:extLst>
                <a:ext uri="{FF2B5EF4-FFF2-40B4-BE49-F238E27FC236}">
                  <a16:creationId xmlns:a16="http://schemas.microsoft.com/office/drawing/2014/main" id="{A4C9B858-425C-7906-CF65-0E454198A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400"/>
              <a:ext cx="2256" cy="129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L"/>
            </a:p>
          </p:txBody>
        </p:sp>
        <p:sp>
          <p:nvSpPr>
            <p:cNvPr id="225294" name="Rectangle 11">
              <a:extLst>
                <a:ext uri="{FF2B5EF4-FFF2-40B4-BE49-F238E27FC236}">
                  <a16:creationId xmlns:a16="http://schemas.microsoft.com/office/drawing/2014/main" id="{45730389-B2F6-C865-2890-CF8F2E389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3072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en-IL" sz="1800">
                  <a:solidFill>
                    <a:srgbClr val="FF0000"/>
                  </a:solidFill>
                  <a:sym typeface="Symbol" pitchFamily="2" charset="2"/>
                </a:rPr>
                <a:t> </a:t>
              </a:r>
              <a:r>
                <a:rPr kumimoji="1" lang="en-US" altLang="en-IL" sz="1800">
                  <a:sym typeface="Wingdings" pitchFamily="2" charset="2"/>
                </a:rPr>
                <a:t>* </a:t>
              </a:r>
              <a:r>
                <a:rPr kumimoji="1" lang="en-US" altLang="en-IL">
                  <a:sym typeface="Wingdings" pitchFamily="2" charset="2"/>
                </a:rPr>
                <a:t>in-medium modifications of </a:t>
              </a:r>
              <a:r>
                <a:rPr kumimoji="1" lang="en-US" altLang="en-IL">
                  <a:sym typeface="Symbol" pitchFamily="2" charset="2"/>
                </a:rPr>
                <a:t>:</a:t>
              </a:r>
            </a:p>
            <a:p>
              <a:pPr eaLnBrk="1" hangingPunct="1">
                <a:buClr>
                  <a:srgbClr val="FFFF00"/>
                </a:buClr>
                <a:buFont typeface="Wingdings" pitchFamily="2" charset="2"/>
                <a:buChar char="v"/>
              </a:pPr>
              <a:r>
                <a:rPr kumimoji="1" lang="en-US" altLang="en-IL" sz="1800">
                  <a:sym typeface="Symbol" pitchFamily="2" charset="2"/>
                </a:rPr>
                <a:t> </a:t>
              </a:r>
              <a:r>
                <a:rPr kumimoji="1" lang="en-US" altLang="en-IL" sz="2400">
                  <a:solidFill>
                    <a:srgbClr val="FF0000"/>
                  </a:solidFill>
                  <a:sym typeface="Symbol" pitchFamily="2" charset="2"/>
                </a:rPr>
                <a:t>broadening  spectral  shape</a:t>
              </a:r>
            </a:p>
            <a:p>
              <a:pPr eaLnBrk="1" hangingPunct="1"/>
              <a:r>
                <a:rPr kumimoji="1" lang="en-US" altLang="en-IL" sz="1800">
                  <a:solidFill>
                    <a:srgbClr val="CC9900"/>
                  </a:solidFill>
                  <a:sym typeface="Symbol" pitchFamily="2" charset="2"/>
                </a:rPr>
                <a:t>      </a:t>
              </a:r>
              <a:r>
                <a:rPr kumimoji="1" lang="en-US" altLang="en-IL" sz="1400">
                  <a:solidFill>
                    <a:srgbClr val="FFFFFF"/>
                  </a:solidFill>
                  <a:sym typeface="Symbol" pitchFamily="2" charset="2"/>
                </a:rPr>
                <a:t>(</a:t>
              </a:r>
              <a:r>
                <a:rPr kumimoji="1" lang="en-US" altLang="en-IL" sz="1400">
                  <a:sym typeface="Symbol" pitchFamily="2" charset="2"/>
                </a:rPr>
                <a:t>Rapp and Wambach</a:t>
              </a:r>
              <a:r>
                <a:rPr kumimoji="1" lang="en-US" altLang="en-IL" sz="1400">
                  <a:solidFill>
                    <a:srgbClr val="FFFFFF"/>
                  </a:solidFill>
                  <a:sym typeface="Symbol" pitchFamily="2" charset="2"/>
                </a:rPr>
                <a:t>) </a:t>
              </a:r>
            </a:p>
          </p:txBody>
        </p:sp>
        <p:sp>
          <p:nvSpPr>
            <p:cNvPr id="225295" name="Line 10">
              <a:extLst>
                <a:ext uri="{FF2B5EF4-FFF2-40B4-BE49-F238E27FC236}">
                  <a16:creationId xmlns:a16="http://schemas.microsoft.com/office/drawing/2014/main" id="{BC5E17F3-80C2-972C-A18D-773656B7B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2112"/>
              <a:ext cx="1872" cy="105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323602" name="Comment 18">
            <a:extLst>
              <a:ext uri="{FF2B5EF4-FFF2-40B4-BE49-F238E27FC236}">
                <a16:creationId xmlns:a16="http://schemas.microsoft.com/office/drawing/2014/main" id="{0AAC7378-6EFD-B94A-9061-11FF4D3B8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572000" cy="4000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CERES </a:t>
            </a:r>
            <a:r>
              <a:rPr lang="en-US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Pb</a:t>
            </a: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-Au 158 A </a:t>
            </a:r>
            <a:r>
              <a:rPr lang="en-US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GeV</a:t>
            </a: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 95/96 data</a:t>
            </a:r>
            <a:endParaRPr kumimoji="1" lang="en-US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25287" name="Group 25">
            <a:extLst>
              <a:ext uri="{FF2B5EF4-FFF2-40B4-BE49-F238E27FC236}">
                <a16:creationId xmlns:a16="http://schemas.microsoft.com/office/drawing/2014/main" id="{71DDCC00-6D82-0AD7-FF2D-9DE0E306C41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81400"/>
            <a:ext cx="6019800" cy="584200"/>
            <a:chOff x="288" y="2256"/>
            <a:chExt cx="3792" cy="368"/>
          </a:xfrm>
        </p:grpSpPr>
        <p:sp>
          <p:nvSpPr>
            <p:cNvPr id="225290" name="Line 6">
              <a:extLst>
                <a:ext uri="{FF2B5EF4-FFF2-40B4-BE49-F238E27FC236}">
                  <a16:creationId xmlns:a16="http://schemas.microsoft.com/office/drawing/2014/main" id="{EA1397E1-4751-E187-C905-97E4DAFDB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256"/>
              <a:ext cx="2064" cy="19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L"/>
            </a:p>
          </p:txBody>
        </p:sp>
        <p:sp>
          <p:nvSpPr>
            <p:cNvPr id="225291" name="Text Box 22">
              <a:extLst>
                <a:ext uri="{FF2B5EF4-FFF2-40B4-BE49-F238E27FC236}">
                  <a16:creationId xmlns:a16="http://schemas.microsoft.com/office/drawing/2014/main" id="{C9CC239C-EB2B-C766-7722-204991657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256"/>
              <a:ext cx="16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*  vacuum </a:t>
              </a:r>
              <a:r>
                <a:rPr kumimoji="1" lang="el-GR" altLang="en-IL" sz="1600">
                  <a:cs typeface="Arial" panose="020B0604020202020204" pitchFamily="34" charset="0"/>
                  <a:sym typeface="Wingdings" pitchFamily="2" charset="2"/>
                </a:rPr>
                <a:t>ρ</a:t>
              </a:r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 not enough to  </a:t>
              </a:r>
            </a:p>
            <a:p>
              <a:pPr eaLnBrk="1" hangingPunct="1"/>
              <a:r>
                <a:rPr kumimoji="1" lang="en-US" altLang="en-IL" sz="1600">
                  <a:cs typeface="Arial" panose="020B0604020202020204" pitchFamily="34" charset="0"/>
                  <a:sym typeface="Wingdings" pitchFamily="2" charset="2"/>
                </a:rPr>
                <a:t>      reproduce data </a:t>
              </a:r>
              <a:endParaRPr lang="en-US" altLang="en-IL" sz="1600">
                <a:cs typeface="Arial" panose="020B06040202020202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26679-D456-87D1-5166-1B8A6D10B3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08FE7-4DE6-11E5-52C1-FEC0FCB8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7CE5AA76-848C-25C8-B643-67AF79EAA29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3271" y="112438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Dropping Mass or Broadening (I) ?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B7670D90-5AED-CAF9-BDBF-459F9A2C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96278"/>
            <a:ext cx="2438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CA" altLang="en-IL" sz="1100" dirty="0">
                <a:cs typeface="Arial" panose="020B0604020202020204" pitchFamily="34" charset="0"/>
              </a:rPr>
              <a:t>EPJ C41 (2005) 475</a:t>
            </a:r>
            <a:endParaRPr lang="en-US" altLang="en-IL" sz="1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98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4">
            <a:extLst>
              <a:ext uri="{FF2B5EF4-FFF2-40B4-BE49-F238E27FC236}">
                <a16:creationId xmlns:a16="http://schemas.microsoft.com/office/drawing/2014/main" id="{2A2464E0-6A79-58D5-71B1-85131F82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021" y="5048621"/>
            <a:ext cx="291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en-IL" sz="1600" dirty="0">
                <a:latin typeface="Verdana" panose="020B0604030504040204" pitchFamily="34" charset="0"/>
              </a:rPr>
              <a:t> </a:t>
            </a:r>
            <a:r>
              <a:rPr lang="it-IT" altLang="en-IL" sz="1600" dirty="0" err="1">
                <a:latin typeface="Verdana" panose="020B0604030504040204" pitchFamily="34" charset="0"/>
              </a:rPr>
              <a:t>Conclusions</a:t>
            </a:r>
            <a:r>
              <a:rPr lang="it-IT" altLang="en-IL" sz="1600" dirty="0">
                <a:latin typeface="Verdana" panose="020B0604030504040204" pitchFamily="34" charset="0"/>
              </a:rPr>
              <a:t> </a:t>
            </a:r>
            <a:r>
              <a:rPr lang="it-IT" altLang="en-IL" sz="1600" dirty="0" err="1">
                <a:latin typeface="Verdana" panose="020B0604030504040204" pitchFamily="34" charset="0"/>
              </a:rPr>
              <a:t>valid</a:t>
            </a:r>
            <a:r>
              <a:rPr lang="it-IT" altLang="en-IL" sz="1600" dirty="0">
                <a:latin typeface="Verdana" panose="020B0604030504040204" pitchFamily="34" charset="0"/>
              </a:rPr>
              <a:t> </a:t>
            </a:r>
            <a:r>
              <a:rPr lang="it-IT" altLang="en-IL" sz="1600" dirty="0" err="1">
                <a:latin typeface="Verdana" panose="020B0604030504040204" pitchFamily="34" charset="0"/>
              </a:rPr>
              <a:t>also</a:t>
            </a:r>
            <a:r>
              <a:rPr lang="it-IT" altLang="en-IL" sz="1600" dirty="0">
                <a:latin typeface="Verdana" panose="020B0604030504040204" pitchFamily="34" charset="0"/>
              </a:rPr>
              <a:t> </a:t>
            </a:r>
            <a:r>
              <a:rPr lang="it-IT" altLang="en-IL" sz="1600" dirty="0" err="1">
                <a:latin typeface="Verdana" panose="020B0604030504040204" pitchFamily="34" charset="0"/>
              </a:rPr>
              <a:t>as</a:t>
            </a:r>
            <a:r>
              <a:rPr lang="it-IT" altLang="en-IL" sz="1600" dirty="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it-IT" altLang="en-IL" sz="1600" dirty="0">
                <a:latin typeface="Verdana" panose="020B0604030504040204" pitchFamily="34" charset="0"/>
              </a:rPr>
              <a:t>   a </a:t>
            </a:r>
            <a:r>
              <a:rPr lang="it-IT" altLang="en-IL" sz="1600" dirty="0" err="1">
                <a:latin typeface="Verdana" panose="020B0604030504040204" pitchFamily="34" charset="0"/>
              </a:rPr>
              <a:t>function</a:t>
            </a:r>
            <a:r>
              <a:rPr lang="it-IT" altLang="en-IL" sz="1600" dirty="0">
                <a:latin typeface="Verdana" panose="020B0604030504040204" pitchFamily="34" charset="0"/>
              </a:rPr>
              <a:t> of </a:t>
            </a:r>
            <a:r>
              <a:rPr lang="it-IT" altLang="en-IL" sz="1600" dirty="0" err="1">
                <a:latin typeface="Verdana" panose="020B0604030504040204" pitchFamily="34" charset="0"/>
              </a:rPr>
              <a:t>p</a:t>
            </a:r>
            <a:r>
              <a:rPr lang="it-IT" altLang="en-IL" sz="1600" baseline="-25000" dirty="0" err="1">
                <a:latin typeface="Verdana" panose="020B0604030504040204" pitchFamily="34" charset="0"/>
              </a:rPr>
              <a:t>T</a:t>
            </a:r>
            <a:r>
              <a:rPr lang="it-IT" altLang="en-IL" sz="1600" baseline="-25000" dirty="0">
                <a:latin typeface="Verdana" panose="020B0604030504040204" pitchFamily="34" charset="0"/>
              </a:rPr>
              <a:t> </a:t>
            </a:r>
            <a:r>
              <a:rPr lang="it-IT" altLang="en-IL" sz="16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38597" name="AutoShape 7">
            <a:extLst>
              <a:ext uri="{FF2B5EF4-FFF2-40B4-BE49-F238E27FC236}">
                <a16:creationId xmlns:a16="http://schemas.microsoft.com/office/drawing/2014/main" id="{518515E9-224D-BF51-2313-58881FAC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032" y="2992015"/>
            <a:ext cx="3444875" cy="1022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rgbClr val="000090"/>
              </a:buClr>
              <a:buFont typeface="Wingdings" pitchFamily="2" charset="2"/>
              <a:buChar char="q"/>
            </a:pPr>
            <a:r>
              <a:rPr lang="it-IT" altLang="en-IL" b="1" dirty="0">
                <a:solidFill>
                  <a:srgbClr val="000090"/>
                </a:solidFill>
              </a:rPr>
              <a:t> </a:t>
            </a:r>
            <a:r>
              <a:rPr lang="it-IT" altLang="en-IL" b="1" dirty="0" err="1">
                <a:solidFill>
                  <a:srgbClr val="000090"/>
                </a:solidFill>
              </a:rPr>
              <a:t>Excess</a:t>
            </a:r>
            <a:r>
              <a:rPr lang="it-IT" altLang="en-IL" b="1" dirty="0">
                <a:solidFill>
                  <a:srgbClr val="000090"/>
                </a:solidFill>
              </a:rPr>
              <a:t> </a:t>
            </a:r>
            <a:r>
              <a:rPr lang="it-IT" altLang="en-IL" b="1" dirty="0" err="1">
                <a:solidFill>
                  <a:srgbClr val="000090"/>
                </a:solidFill>
              </a:rPr>
              <a:t>shape</a:t>
            </a:r>
            <a:r>
              <a:rPr lang="it-IT" altLang="en-IL" b="1" dirty="0">
                <a:solidFill>
                  <a:srgbClr val="000090"/>
                </a:solidFill>
              </a:rPr>
              <a:t> </a:t>
            </a:r>
            <a:r>
              <a:rPr lang="it-IT" altLang="en-IL" b="1" dirty="0" err="1">
                <a:solidFill>
                  <a:srgbClr val="000090"/>
                </a:solidFill>
              </a:rPr>
              <a:t>consistent</a:t>
            </a:r>
            <a:r>
              <a:rPr lang="it-IT" altLang="en-IL" b="1" dirty="0">
                <a:solidFill>
                  <a:srgbClr val="000090"/>
                </a:solidFill>
              </a:rPr>
              <a:t> </a:t>
            </a:r>
          </a:p>
          <a:p>
            <a:pPr algn="ctr">
              <a:buClr>
                <a:srgbClr val="000000"/>
              </a:buClr>
              <a:buSzPct val="45000"/>
            </a:pPr>
            <a:r>
              <a:rPr lang="it-IT" altLang="en-IL" b="1" dirty="0">
                <a:solidFill>
                  <a:srgbClr val="000090"/>
                </a:solidFill>
              </a:rPr>
              <a:t>   with </a:t>
            </a:r>
            <a:r>
              <a:rPr lang="it-IT" altLang="en-IL" b="1" dirty="0" err="1">
                <a:solidFill>
                  <a:srgbClr val="000090"/>
                </a:solidFill>
              </a:rPr>
              <a:t>broadening</a:t>
            </a:r>
            <a:r>
              <a:rPr lang="it-IT" altLang="en-IL" b="1" dirty="0">
                <a:solidFill>
                  <a:srgbClr val="000090"/>
                </a:solidFill>
              </a:rPr>
              <a:t> of the </a:t>
            </a:r>
            <a:r>
              <a:rPr lang="it-IT" altLang="en-IL" b="1" dirty="0">
                <a:solidFill>
                  <a:srgbClr val="000090"/>
                </a:solidFill>
                <a:sym typeface="Symbol" pitchFamily="2" charset="2"/>
              </a:rPr>
              <a:t> </a:t>
            </a:r>
          </a:p>
          <a:p>
            <a:pPr algn="ctr">
              <a:buClr>
                <a:srgbClr val="000000"/>
              </a:buClr>
              <a:buSzPct val="45000"/>
            </a:pPr>
            <a:r>
              <a:rPr lang="it-IT" altLang="en-IL" b="1" dirty="0">
                <a:solidFill>
                  <a:srgbClr val="000090"/>
                </a:solidFill>
                <a:sym typeface="Symbol" pitchFamily="2" charset="2"/>
              </a:rPr>
              <a:t>   (Rapp-</a:t>
            </a:r>
            <a:r>
              <a:rPr lang="it-IT" altLang="en-IL" b="1" dirty="0" err="1">
                <a:solidFill>
                  <a:srgbClr val="000090"/>
                </a:solidFill>
                <a:sym typeface="Symbol" pitchFamily="2" charset="2"/>
              </a:rPr>
              <a:t>Wambach</a:t>
            </a:r>
            <a:r>
              <a:rPr lang="it-IT" altLang="en-IL" b="1" dirty="0">
                <a:solidFill>
                  <a:srgbClr val="000090"/>
                </a:solidFill>
                <a:sym typeface="Symbol" pitchFamily="2" charset="2"/>
              </a:rPr>
              <a:t>)</a:t>
            </a:r>
            <a:r>
              <a:rPr lang="en-US" altLang="en-IL" b="1" dirty="0">
                <a:solidFill>
                  <a:srgbClr val="000090"/>
                </a:solidFill>
              </a:rPr>
              <a:t> </a:t>
            </a:r>
            <a:endParaRPr lang="en-US" altLang="en-IL" b="1" dirty="0">
              <a:solidFill>
                <a:srgbClr val="000090"/>
              </a:solidFill>
              <a:sym typeface="Symbol" pitchFamily="2" charset="2"/>
            </a:endParaRPr>
          </a:p>
        </p:txBody>
      </p:sp>
      <p:sp>
        <p:nvSpPr>
          <p:cNvPr id="238598" name="AutoShape 8">
            <a:extLst>
              <a:ext uri="{FF2B5EF4-FFF2-40B4-BE49-F238E27FC236}">
                <a16:creationId xmlns:a16="http://schemas.microsoft.com/office/drawing/2014/main" id="{E1B6FEDA-BF30-A62F-8421-6AFC8FF8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300" y="4255541"/>
            <a:ext cx="4120340" cy="681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rgbClr val="000090"/>
              </a:buClr>
              <a:buFont typeface="Wingdings" pitchFamily="2" charset="2"/>
              <a:buChar char="q"/>
            </a:pPr>
            <a:r>
              <a:rPr lang="en-US" altLang="en-IL" b="1" dirty="0">
                <a:solidFill>
                  <a:srgbClr val="000090"/>
                </a:solidFill>
              </a:rPr>
              <a:t>  Dropping mass of the </a:t>
            </a:r>
            <a:r>
              <a:rPr lang="en-US" altLang="en-IL" b="1" dirty="0">
                <a:solidFill>
                  <a:srgbClr val="000090"/>
                </a:solidFill>
                <a:sym typeface="Symbol" pitchFamily="2" charset="2"/>
              </a:rPr>
              <a:t> (Brown-Rho) ruled out</a:t>
            </a:r>
          </a:p>
        </p:txBody>
      </p:sp>
      <p:sp>
        <p:nvSpPr>
          <p:cNvPr id="238599" name="AutoShape 9">
            <a:extLst>
              <a:ext uri="{FF2B5EF4-FFF2-40B4-BE49-F238E27FC236}">
                <a16:creationId xmlns:a16="http://schemas.microsoft.com/office/drawing/2014/main" id="{2CA77D40-212F-6A66-77C8-AE647B68A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445" y="5873997"/>
            <a:ext cx="3702050" cy="681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rgbClr val="000090"/>
              </a:buClr>
              <a:buFont typeface="Wingdings" pitchFamily="2" charset="2"/>
              <a:buChar char="q"/>
            </a:pPr>
            <a:r>
              <a:rPr lang="en-US" altLang="en-IL" b="1" dirty="0">
                <a:solidFill>
                  <a:srgbClr val="000090"/>
                </a:solidFill>
              </a:rPr>
              <a:t>  Is this telling us something </a:t>
            </a:r>
          </a:p>
          <a:p>
            <a:pPr algn="ctr">
              <a:buClr>
                <a:schemeClr val="bg1"/>
              </a:buClr>
              <a:buFont typeface="Wingdings" pitchFamily="2" charset="2"/>
              <a:buNone/>
            </a:pPr>
            <a:r>
              <a:rPr lang="en-US" altLang="en-IL" b="1" dirty="0">
                <a:solidFill>
                  <a:srgbClr val="000090"/>
                </a:solidFill>
              </a:rPr>
              <a:t>about CSR?</a:t>
            </a:r>
            <a:endParaRPr lang="en-US" altLang="en-IL" b="1" dirty="0">
              <a:solidFill>
                <a:srgbClr val="000090"/>
              </a:solidFill>
              <a:sym typeface="Symbol" pitchFamily="2" charset="2"/>
            </a:endParaRPr>
          </a:p>
        </p:txBody>
      </p:sp>
      <p:sp>
        <p:nvSpPr>
          <p:cNvPr id="238600" name="AutoShape 10">
            <a:extLst>
              <a:ext uri="{FF2B5EF4-FFF2-40B4-BE49-F238E27FC236}">
                <a16:creationId xmlns:a16="http://schemas.microsoft.com/office/drawing/2014/main" id="{E518B7CD-6812-6158-B8B4-3E5A3FFC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688" y="1575259"/>
            <a:ext cx="4278312" cy="10215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1050"/>
              </a:spcAft>
              <a:buClr>
                <a:srgbClr val="000090"/>
              </a:buClr>
              <a:buFont typeface="Wingdings" pitchFamily="2" charset="2"/>
              <a:buChar char="q"/>
            </a:pPr>
            <a:r>
              <a:rPr lang="it-IT" altLang="en-IL" b="1" dirty="0">
                <a:solidFill>
                  <a:srgbClr val="000090"/>
                </a:solidFill>
              </a:rPr>
              <a:t> Isolate </a:t>
            </a:r>
            <a:r>
              <a:rPr lang="it-IT" altLang="en-IL" b="1" dirty="0" err="1">
                <a:solidFill>
                  <a:srgbClr val="000090"/>
                </a:solidFill>
              </a:rPr>
              <a:t>excess</a:t>
            </a:r>
            <a:r>
              <a:rPr lang="it-IT" altLang="en-IL" b="1" dirty="0">
                <a:solidFill>
                  <a:srgbClr val="000090"/>
                </a:solidFill>
              </a:rPr>
              <a:t> by </a:t>
            </a:r>
            <a:r>
              <a:rPr lang="it-IT" altLang="en-IL" b="1" dirty="0" err="1">
                <a:solidFill>
                  <a:srgbClr val="000090"/>
                </a:solidFill>
              </a:rPr>
              <a:t>subtracting</a:t>
            </a:r>
            <a:r>
              <a:rPr lang="it-IT" altLang="en-IL" b="1" dirty="0">
                <a:solidFill>
                  <a:srgbClr val="000090"/>
                </a:solidFill>
              </a:rPr>
              <a:t>  the cocktail (</a:t>
            </a:r>
            <a:r>
              <a:rPr lang="it-IT" altLang="en-IL" b="1" dirty="0" err="1">
                <a:solidFill>
                  <a:srgbClr val="000090"/>
                </a:solidFill>
              </a:rPr>
              <a:t>without</a:t>
            </a:r>
            <a:r>
              <a:rPr lang="it-IT" altLang="en-IL" b="1" dirty="0">
                <a:solidFill>
                  <a:srgbClr val="000090"/>
                </a:solidFill>
              </a:rPr>
              <a:t> the </a:t>
            </a:r>
            <a:r>
              <a:rPr lang="it-IT" altLang="en-IL" b="1" dirty="0">
                <a:solidFill>
                  <a:srgbClr val="000090"/>
                </a:solidFill>
                <a:sym typeface="Symbol" pitchFamily="2" charset="2"/>
              </a:rPr>
              <a:t>) from the data</a:t>
            </a:r>
            <a:endParaRPr lang="en-US" altLang="en-IL" b="1" dirty="0">
              <a:solidFill>
                <a:srgbClr val="000090"/>
              </a:solidFill>
              <a:sym typeface="Symbol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24850-557C-220C-4ABC-DEBDD3D2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2A7993-4692-C64B-B7B0-F0F4A20DFED6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31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pic>
        <p:nvPicPr>
          <p:cNvPr id="238602" name="Picture 1">
            <a:extLst>
              <a:ext uri="{FF2B5EF4-FFF2-40B4-BE49-F238E27FC236}">
                <a16:creationId xmlns:a16="http://schemas.microsoft.com/office/drawing/2014/main" id="{D04AA8A2-E9CB-2E70-9E0F-4303FA02C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9366"/>
            <a:ext cx="45720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522DB3A1-9E05-3687-CB30-997D4AC22CB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12217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NA60 low-mass dimuons excess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BA445-BCBC-C7B5-2F64-DD7C5168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700866"/>
            <a:ext cx="17723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200" dirty="0"/>
              <a:t>PRL 96, 162302 (2006)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3EBCD-A675-76EC-51C3-E885A7F6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144CC-F3EE-CA73-192C-7C1A0498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63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Content Placeholder 16" descr="pb2000-fig2b.jpeg">
            <a:extLst>
              <a:ext uri="{FF2B5EF4-FFF2-40B4-BE49-F238E27FC236}">
                <a16:creationId xmlns:a16="http://schemas.microsoft.com/office/drawing/2014/main" id="{D3A8652F-8AAF-C1B4-DACF-39DB6061E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0263" y="1371600"/>
            <a:ext cx="4503737" cy="4267200"/>
          </a:xfrm>
        </p:spPr>
      </p:pic>
      <p:sp>
        <p:nvSpPr>
          <p:cNvPr id="227331" name="Text Box 3">
            <a:extLst>
              <a:ext uri="{FF2B5EF4-FFF2-40B4-BE49-F238E27FC236}">
                <a16:creationId xmlns:a16="http://schemas.microsoft.com/office/drawing/2014/main" id="{FA00A487-276D-55D2-F323-409E3FE7F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4267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IL" sz="1600">
                <a:cs typeface="Arial" panose="020B0604020202020204" pitchFamily="34" charset="0"/>
                <a:sym typeface="Symbol" pitchFamily="2" charset="2"/>
              </a:rPr>
              <a:t>* Interpretations invoke:</a:t>
            </a:r>
          </a:p>
          <a:p>
            <a:pPr eaLnBrk="1" hangingPunct="1"/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       </a:t>
            </a:r>
            <a:r>
              <a:rPr kumimoji="1" lang="en-US" altLang="en-IL" sz="1600">
                <a:cs typeface="Arial" panose="020B0604020202020204" pitchFamily="34" charset="0"/>
                <a:sym typeface="Symbol" pitchFamily="2" charset="2"/>
              </a:rPr>
              <a:t> </a:t>
            </a:r>
            <a:r>
              <a:rPr kumimoji="1" lang="en-US" altLang="en-IL" sz="1600" baseline="30000">
                <a:cs typeface="Arial" panose="020B0604020202020204" pitchFamily="34" charset="0"/>
                <a:sym typeface="Symbol" pitchFamily="2" charset="2"/>
              </a:rPr>
              <a:t>+</a:t>
            </a:r>
            <a:r>
              <a:rPr kumimoji="1" lang="en-US" altLang="en-IL" sz="1600">
                <a:cs typeface="Arial" panose="020B0604020202020204" pitchFamily="34" charset="0"/>
                <a:sym typeface="Symbol" pitchFamily="2" charset="2"/>
              </a:rPr>
              <a:t></a:t>
            </a:r>
            <a:r>
              <a:rPr kumimoji="1" lang="en-US" altLang="en-IL" sz="1600" baseline="30000">
                <a:cs typeface="Arial" panose="020B0604020202020204" pitchFamily="34" charset="0"/>
                <a:sym typeface="Symbol" pitchFamily="2" charset="2"/>
              </a:rPr>
              <a:t>- </a:t>
            </a:r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1" lang="en-US" altLang="en-IL" sz="1600">
                <a:cs typeface="Arial" panose="020B0604020202020204" pitchFamily="34" charset="0"/>
                <a:sym typeface="Symbol" pitchFamily="2" charset="2"/>
              </a:rPr>
              <a:t></a:t>
            </a:r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1" lang="en-US" altLang="en-IL" sz="1600">
                <a:cs typeface="Arial" panose="020B0604020202020204" pitchFamily="34" charset="0"/>
                <a:sym typeface="Symbol" pitchFamily="2" charset="2"/>
              </a:rPr>
              <a:t></a:t>
            </a:r>
            <a:r>
              <a:rPr kumimoji="1" lang="en-US" altLang="en-IL" sz="1600" baseline="30000">
                <a:cs typeface="Arial" panose="020B0604020202020204" pitchFamily="34" charset="0"/>
                <a:sym typeface="Symbol" pitchFamily="2" charset="2"/>
              </a:rPr>
              <a:t>*</a:t>
            </a:r>
            <a:r>
              <a:rPr kumimoji="1" lang="en-US" altLang="en-IL" sz="1600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 e</a:t>
            </a:r>
            <a:r>
              <a:rPr kumimoji="1" lang="en-US" altLang="en-IL" sz="1600" baseline="30000"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kumimoji="1" lang="en-US" altLang="en-IL" sz="1600" baseline="30000">
                <a:cs typeface="Arial" panose="020B0604020202020204" pitchFamily="34" charset="0"/>
                <a:sym typeface="Wingdings" pitchFamily="2" charset="2"/>
              </a:rPr>
              <a:t>-    </a:t>
            </a:r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kumimoji="1" lang="en-US" altLang="en-IL" sz="1600"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kumimoji="1" lang="en-US" altLang="en-IL" sz="2400"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kumimoji="1" lang="en-US" altLang="en-IL" sz="24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thermal radiation from HG</a:t>
            </a:r>
            <a:endParaRPr kumimoji="1" lang="en-US" altLang="en-IL" sz="2400">
              <a:solidFill>
                <a:srgbClr val="FF0000"/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pic>
        <p:nvPicPr>
          <p:cNvPr id="227332" name="Picture 4" descr="feynman-rho">
            <a:extLst>
              <a:ext uri="{FF2B5EF4-FFF2-40B4-BE49-F238E27FC236}">
                <a16:creationId xmlns:a16="http://schemas.microsoft.com/office/drawing/2014/main" id="{3B65F603-77B2-AB24-9ECA-5C2EC917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308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>
            <a:extLst>
              <a:ext uri="{FF2B5EF4-FFF2-40B4-BE49-F238E27FC236}">
                <a16:creationId xmlns:a16="http://schemas.microsoft.com/office/drawing/2014/main" id="{162EF22B-AF00-4A50-14FB-3784D76850AA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0"/>
            <a:ext cx="7315200" cy="2541588"/>
            <a:chOff x="0" y="2400"/>
            <a:chExt cx="4608" cy="1601"/>
          </a:xfrm>
        </p:grpSpPr>
        <p:sp>
          <p:nvSpPr>
            <p:cNvPr id="227341" name="Line 9">
              <a:extLst>
                <a:ext uri="{FF2B5EF4-FFF2-40B4-BE49-F238E27FC236}">
                  <a16:creationId xmlns:a16="http://schemas.microsoft.com/office/drawing/2014/main" id="{E59D0199-2431-3CDC-5956-8CDCB99A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592"/>
              <a:ext cx="2160" cy="91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L"/>
            </a:p>
          </p:txBody>
        </p:sp>
        <p:sp>
          <p:nvSpPr>
            <p:cNvPr id="227342" name="Rectangle 11">
              <a:extLst>
                <a:ext uri="{FF2B5EF4-FFF2-40B4-BE49-F238E27FC236}">
                  <a16:creationId xmlns:a16="http://schemas.microsoft.com/office/drawing/2014/main" id="{6AF47156-5FB3-DA8E-9E07-B94DD2F39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36"/>
              <a:ext cx="3072" cy="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altLang="en-IL" sz="1800" dirty="0">
                  <a:sym typeface="Symbol" pitchFamily="2" charset="2"/>
                </a:rPr>
                <a:t> </a:t>
              </a:r>
              <a:r>
                <a:rPr kumimoji="1" lang="en-US" altLang="en-IL" sz="1800" dirty="0">
                  <a:sym typeface="Wingdings" pitchFamily="2" charset="2"/>
                </a:rPr>
                <a:t>* </a:t>
              </a:r>
              <a:r>
                <a:rPr kumimoji="1" lang="en-US" altLang="en-IL" dirty="0">
                  <a:sym typeface="Wingdings" pitchFamily="2" charset="2"/>
                </a:rPr>
                <a:t>in-medium modifications of </a:t>
              </a:r>
              <a:r>
                <a:rPr kumimoji="1" lang="en-US" altLang="en-IL" dirty="0">
                  <a:sym typeface="Symbol" pitchFamily="2" charset="2"/>
                </a:rPr>
                <a:t>:</a:t>
              </a:r>
            </a:p>
            <a:p>
              <a:pPr eaLnBrk="1" hangingPunct="1">
                <a:lnSpc>
                  <a:spcPct val="7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itchFamily="2" charset="2"/>
                <a:buChar char="v"/>
              </a:pPr>
              <a:r>
                <a:rPr kumimoji="1" lang="en-US" altLang="en-IL" sz="1800" dirty="0">
                  <a:sym typeface="Symbol" pitchFamily="2" charset="2"/>
                </a:rPr>
                <a:t> </a:t>
              </a:r>
              <a:r>
                <a:rPr kumimoji="1" lang="en-US" altLang="en-IL" sz="2400" dirty="0">
                  <a:sym typeface="Symbol" pitchFamily="2" charset="2"/>
                </a:rPr>
                <a:t>broadening  spectral  shape</a:t>
              </a:r>
            </a:p>
            <a:p>
              <a:pPr eaLnBrk="1" hangingPunct="1">
                <a:lnSpc>
                  <a:spcPct val="7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kumimoji="1" lang="en-US" altLang="en-IL" sz="1200" dirty="0">
                  <a:sym typeface="Symbol" pitchFamily="2" charset="2"/>
                </a:rPr>
                <a:t>      (Rapp and Wambach) </a:t>
              </a:r>
            </a:p>
            <a:p>
              <a:pPr eaLnBrk="1" hangingPunct="1">
                <a:lnSpc>
                  <a:spcPct val="7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Font typeface="Wingdings" pitchFamily="2" charset="2"/>
                <a:buChar char="v"/>
              </a:pPr>
              <a:r>
                <a:rPr kumimoji="1" lang="en-US" altLang="en-IL" sz="2400" dirty="0">
                  <a:sym typeface="Symbol" pitchFamily="2" charset="2"/>
                </a:rPr>
                <a:t>dropping  meson mass </a:t>
              </a:r>
            </a:p>
            <a:p>
              <a:pPr eaLnBrk="1" hangingPunct="1">
                <a:lnSpc>
                  <a:spcPct val="70000"/>
                </a:lnSpc>
                <a:spcAft>
                  <a:spcPts val="600"/>
                </a:spcAft>
              </a:pPr>
              <a:r>
                <a:rPr kumimoji="1" lang="en-US" altLang="en-IL" sz="1200" dirty="0">
                  <a:sym typeface="Symbol" pitchFamily="2" charset="2"/>
                </a:rPr>
                <a:t>           (Brown et al)</a:t>
              </a:r>
            </a:p>
            <a:p>
              <a:pPr eaLnBrk="1" hangingPunct="1">
                <a:lnSpc>
                  <a:spcPct val="70000"/>
                </a:lnSpc>
              </a:pPr>
              <a:endParaRPr kumimoji="1" lang="en-US" altLang="en-IL" sz="1400" dirty="0">
                <a:sym typeface="Symbol" pitchFamily="2" charset="2"/>
              </a:endParaRPr>
            </a:p>
            <a:p>
              <a:pPr eaLnBrk="1" hangingPunct="1">
                <a:lnSpc>
                  <a:spcPct val="70000"/>
                </a:lnSpc>
              </a:pPr>
              <a:r>
                <a:rPr kumimoji="1" lang="en-US" altLang="en-IL" sz="1400" dirty="0">
                  <a:sym typeface="Symbol" pitchFamily="2" charset="2"/>
                </a:rPr>
                <a:t> </a:t>
              </a:r>
            </a:p>
            <a:p>
              <a:pPr eaLnBrk="1" hangingPunct="1">
                <a:lnSpc>
                  <a:spcPct val="70000"/>
                </a:lnSpc>
              </a:pPr>
              <a:endParaRPr kumimoji="1" lang="en-US" altLang="en-IL" sz="1400" dirty="0">
                <a:sym typeface="Symbol" pitchFamily="2" charset="2"/>
              </a:endParaRPr>
            </a:p>
          </p:txBody>
        </p:sp>
        <p:sp>
          <p:nvSpPr>
            <p:cNvPr id="227343" name="Line 10">
              <a:extLst>
                <a:ext uri="{FF2B5EF4-FFF2-40B4-BE49-F238E27FC236}">
                  <a16:creationId xmlns:a16="http://schemas.microsoft.com/office/drawing/2014/main" id="{D78A1F5F-8103-3F86-B490-7D6780FB9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400"/>
              <a:ext cx="1824" cy="57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L"/>
            </a:p>
          </p:txBody>
        </p:sp>
      </p:grpSp>
      <p:sp>
        <p:nvSpPr>
          <p:cNvPr id="323602" name="Comment 18">
            <a:extLst>
              <a:ext uri="{FF2B5EF4-FFF2-40B4-BE49-F238E27FC236}">
                <a16:creationId xmlns:a16="http://schemas.microsoft.com/office/drawing/2014/main" id="{955B32C0-A5D8-A084-0AEC-C50A03F8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990600"/>
            <a:ext cx="4432300" cy="4000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CERES </a:t>
            </a:r>
            <a:r>
              <a:rPr lang="en-US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Pb</a:t>
            </a: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-A 158 A </a:t>
            </a:r>
            <a:r>
              <a:rPr lang="en-US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GeV</a:t>
            </a:r>
            <a:r>
              <a:rPr lang="en-US" b="1" dirty="0">
                <a:solidFill>
                  <a:srgbClr val="000000"/>
                </a:solidFill>
                <a:ea typeface="+mn-ea"/>
                <a:cs typeface="Arial" pitchFamily="34" charset="0"/>
              </a:rPr>
              <a:t> 2000 data</a:t>
            </a:r>
            <a:endParaRPr kumimoji="1" lang="en-US" b="1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9463" name="Text Box 22">
            <a:extLst>
              <a:ext uri="{FF2B5EF4-FFF2-40B4-BE49-F238E27FC236}">
                <a16:creationId xmlns:a16="http://schemas.microsoft.com/office/drawing/2014/main" id="{759E5924-62CD-BB19-3A4B-D53D6EF2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3581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*  vacuum </a:t>
            </a:r>
            <a:r>
              <a:rPr kumimoji="1" lang="el-GR" altLang="en-IL" sz="1600">
                <a:cs typeface="Arial" panose="020B0604020202020204" pitchFamily="34" charset="0"/>
                <a:sym typeface="Wingdings" pitchFamily="2" charset="2"/>
              </a:rPr>
              <a:t>ρ</a:t>
            </a:r>
            <a:r>
              <a:rPr kumimoji="1" lang="en-US" altLang="en-IL" sz="1600">
                <a:cs typeface="Arial" panose="020B0604020202020204" pitchFamily="34" charset="0"/>
                <a:sym typeface="Wingdings" pitchFamily="2" charset="2"/>
              </a:rPr>
              <a:t> not enough to  reproduce data </a:t>
            </a:r>
            <a:endParaRPr lang="en-US" altLang="en-IL" sz="1600">
              <a:cs typeface="Arial" panose="020B0604020202020204" pitchFamily="34" charset="0"/>
            </a:endParaRPr>
          </a:p>
        </p:txBody>
      </p:sp>
      <p:sp>
        <p:nvSpPr>
          <p:cNvPr id="19464" name="AutoShape 4">
            <a:extLst>
              <a:ext uri="{FF2B5EF4-FFF2-40B4-BE49-F238E27FC236}">
                <a16:creationId xmlns:a16="http://schemas.microsoft.com/office/drawing/2014/main" id="{FD4926B9-40C6-AAD1-5215-2DB8BFC8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10263"/>
            <a:ext cx="3352800" cy="6810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>
                <a:solidFill>
                  <a:srgbClr val="000090"/>
                </a:solidFill>
              </a:rPr>
              <a:t> Data favor the broadening scenario.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F47E1-E616-B556-A20E-4FD2B63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703F36-D3E7-FC4B-8201-83FE6580A157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75049-1307-107F-C573-80854E4D41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1FA8E-C4C8-FA87-8DC0-F709E834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7EADC76D-C560-FFC8-BA2A-199B7F5DE84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25463" y="95840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Dropping Mass or Broadening (II) ?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B1F37-2357-E9E3-0968-799AF79578B3}"/>
              </a:ext>
            </a:extLst>
          </p:cNvPr>
          <p:cNvSpPr txBox="1"/>
          <p:nvPr/>
        </p:nvSpPr>
        <p:spPr>
          <a:xfrm>
            <a:off x="5702444" y="5431559"/>
            <a:ext cx="24508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IL" sz="1100" dirty="0">
                <a:cs typeface="Arial" panose="020B0604020202020204" pitchFamily="34" charset="0"/>
              </a:rPr>
              <a:t>PLB 666 (2008) 425 </a:t>
            </a:r>
          </a:p>
        </p:txBody>
      </p:sp>
    </p:spTree>
    <p:extLst>
      <p:ext uri="{BB962C8B-B14F-4D97-AF65-F5344CB8AC3E}">
        <p14:creationId xmlns:p14="http://schemas.microsoft.com/office/powerpoint/2010/main" val="36031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Number Placeholder 7">
            <a:extLst>
              <a:ext uri="{FF2B5EF4-FFF2-40B4-BE49-F238E27FC236}">
                <a16:creationId xmlns:a16="http://schemas.microsoft.com/office/drawing/2014/main" id="{EB525032-ABA2-E8AA-4556-C8BD80BA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DE6985-EA72-1644-8AC5-B69F93656C5F}" type="slidenum">
              <a:rPr lang="en-US" altLang="en-IL" sz="1200">
                <a:cs typeface="Arial" panose="020B0604020202020204" pitchFamily="34" charset="0"/>
              </a:rPr>
              <a:pPr eaLnBrk="1" hangingPunct="1"/>
              <a:t>33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46787" name="Text Box 2">
            <a:extLst>
              <a:ext uri="{FF2B5EF4-FFF2-40B4-BE49-F238E27FC236}">
                <a16:creationId xmlns:a16="http://schemas.microsoft.com/office/drawing/2014/main" id="{6E48B468-5D78-9CEF-344D-46CF174D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66800"/>
            <a:ext cx="337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IL" sz="1400"/>
              <a:t>Renk/Ruppert, PRL 100,162301 (2008)</a:t>
            </a:r>
          </a:p>
        </p:txBody>
      </p:sp>
      <p:pic>
        <p:nvPicPr>
          <p:cNvPr id="246788" name="Picture 6" descr="RenkRuppert">
            <a:extLst>
              <a:ext uri="{FF2B5EF4-FFF2-40B4-BE49-F238E27FC236}">
                <a16:creationId xmlns:a16="http://schemas.microsoft.com/office/drawing/2014/main" id="{DF0CA5C3-2C8D-8628-D729-9029DF58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r="1241"/>
          <a:stretch>
            <a:fillRect/>
          </a:stretch>
        </p:blipFill>
        <p:spPr bwMode="auto">
          <a:xfrm>
            <a:off x="2438400" y="1371600"/>
            <a:ext cx="4400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9" name="Text Box 3">
            <a:extLst>
              <a:ext uri="{FF2B5EF4-FFF2-40B4-BE49-F238E27FC236}">
                <a16:creationId xmlns:a16="http://schemas.microsoft.com/office/drawing/2014/main" id="{50B21DB4-0028-7AD8-7D85-4C0D348B0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73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IL"/>
              <a:t>Dominant process in mass region m &gt; 1 GeV/c</a:t>
            </a:r>
            <a:r>
              <a:rPr lang="en-GB" altLang="en-IL" baseline="30000"/>
              <a:t>2</a:t>
            </a:r>
            <a:r>
              <a:rPr lang="en-GB" altLang="en-IL"/>
              <a:t>:  </a:t>
            </a:r>
          </a:p>
        </p:txBody>
      </p:sp>
      <p:sp>
        <p:nvSpPr>
          <p:cNvPr id="246791" name="AutoShape 4">
            <a:extLst>
              <a:ext uri="{FF2B5EF4-FFF2-40B4-BE49-F238E27FC236}">
                <a16:creationId xmlns:a16="http://schemas.microsoft.com/office/drawing/2014/main" id="{9BB3077B-06AA-4144-FCC4-FC1519C6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43600"/>
            <a:ext cx="2286000" cy="3413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IL" b="1" dirty="0" err="1">
                <a:solidFill>
                  <a:srgbClr val="002060"/>
                </a:solidFill>
              </a:rPr>
              <a:t>qq</a:t>
            </a:r>
            <a:r>
              <a:rPr lang="en-GB" altLang="en-IL" b="1" dirty="0">
                <a:solidFill>
                  <a:srgbClr val="002060"/>
                </a:solidFill>
              </a:rPr>
              <a:t> annihilation</a:t>
            </a:r>
            <a:endParaRPr lang="en-US" altLang="en-IL" b="1" dirty="0">
              <a:solidFill>
                <a:srgbClr val="00206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E5D7B-3A23-055B-6A7B-DE9C8995E1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2EF15-5ACA-1FBB-4891-08692F74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782A3249-BBEC-F066-D2A7-FCB49398AE0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35695" y="303162"/>
            <a:ext cx="6012905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Origin of IMR excess  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E4D3E2-9C89-F65D-5DB7-12C7852F67B5}"/>
              </a:ext>
            </a:extLst>
          </p:cNvPr>
          <p:cNvCxnSpPr/>
          <p:nvPr/>
        </p:nvCxnSpPr>
        <p:spPr>
          <a:xfrm>
            <a:off x="3923928" y="6021288"/>
            <a:ext cx="144016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7367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Number Placeholder 7">
            <a:extLst>
              <a:ext uri="{FF2B5EF4-FFF2-40B4-BE49-F238E27FC236}">
                <a16:creationId xmlns:a16="http://schemas.microsoft.com/office/drawing/2014/main" id="{08DCE6D2-BE11-2674-4323-04916FA2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6BC3A5-D230-454F-B958-29537191EA18}" type="slidenum">
              <a:rPr lang="en-US" altLang="en-IL" sz="1200">
                <a:cs typeface="Arial" panose="020B0604020202020204" pitchFamily="34" charset="0"/>
              </a:rPr>
              <a:pPr eaLnBrk="1" hangingPunct="1"/>
              <a:t>34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pic>
        <p:nvPicPr>
          <p:cNvPr id="250883" name="Picture 6" descr="M-spec-comp-EoSL-fb8-seq-fo-allpT-NATURE.pdf">
            <a:extLst>
              <a:ext uri="{FF2B5EF4-FFF2-40B4-BE49-F238E27FC236}">
                <a16:creationId xmlns:a16="http://schemas.microsoft.com/office/drawing/2014/main" id="{188F5A47-4826-CDE8-7F1E-C62F2E5CD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586413" cy="381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Text Box 9">
            <a:extLst>
              <a:ext uri="{FF2B5EF4-FFF2-40B4-BE49-F238E27FC236}">
                <a16:creationId xmlns:a16="http://schemas.microsoft.com/office/drawing/2014/main" id="{23207CBF-7236-185B-BBC9-F7E8727C2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985837"/>
            <a:ext cx="327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IL" sz="1400" dirty="0">
                <a:cs typeface="Arial" panose="020B0604020202020204" pitchFamily="34" charset="0"/>
              </a:rPr>
              <a:t>Rapp and </a:t>
            </a:r>
            <a:r>
              <a:rPr lang="it-IT" altLang="en-IL" sz="1400" dirty="0" err="1">
                <a:cs typeface="Arial" panose="020B0604020202020204" pitchFamily="34" charset="0"/>
              </a:rPr>
              <a:t>Hees</a:t>
            </a:r>
            <a:r>
              <a:rPr lang="it-IT" altLang="en-IL" sz="1400" dirty="0">
                <a:cs typeface="Arial" panose="020B0604020202020204" pitchFamily="34" charset="0"/>
              </a:rPr>
              <a:t> PLB</a:t>
            </a:r>
            <a:r>
              <a:rPr lang="en-US" altLang="en-IL" sz="1400" dirty="0">
                <a:cs typeface="Arial" panose="020B0604020202020204" pitchFamily="34" charset="0"/>
              </a:rPr>
              <a:t> 753, 586 (2016) </a:t>
            </a:r>
          </a:p>
        </p:txBody>
      </p:sp>
      <p:grpSp>
        <p:nvGrpSpPr>
          <p:cNvPr id="250885" name="Group 7">
            <a:extLst>
              <a:ext uri="{FF2B5EF4-FFF2-40B4-BE49-F238E27FC236}">
                <a16:creationId xmlns:a16="http://schemas.microsoft.com/office/drawing/2014/main" id="{94D162B0-A82E-8E9F-DCE7-35D04225CCF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029200"/>
            <a:ext cx="7010400" cy="1738313"/>
            <a:chOff x="1066800" y="4565064"/>
            <a:chExt cx="7010400" cy="17389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672AD1-3C8B-DF95-5AD4-743455DDCE22}"/>
                </a:ext>
              </a:extLst>
            </p:cNvPr>
            <p:cNvSpPr txBox="1"/>
            <p:nvPr/>
          </p:nvSpPr>
          <p:spPr>
            <a:xfrm>
              <a:off x="1066800" y="4565064"/>
              <a:ext cx="7010400" cy="1738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q"/>
                <a:defRPr/>
              </a:pPr>
              <a:r>
                <a:rPr lang="en-US" sz="1800" dirty="0">
                  <a:latin typeface="Arial" charset="0"/>
                  <a:ea typeface="ＭＳ Ｐゴシック" charset="0"/>
                  <a:cs typeface="ＭＳ Ｐゴシック" charset="0"/>
                </a:rPr>
                <a:t>LMR: </a:t>
              </a:r>
            </a:p>
            <a:p>
              <a:pPr marL="800100" lvl="1" indent="-342900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Ø"/>
                <a:defRPr/>
              </a:pPr>
              <a:r>
                <a:rPr lang="en-US" sz="1800" dirty="0">
                  <a:latin typeface="Arial" charset="0"/>
                  <a:ea typeface="ＭＳ Ｐゴシック" charset="0"/>
                  <a:cs typeface="ＭＳ Ｐゴシック" charset="0"/>
                </a:rPr>
                <a:t>Thermal radiation from HG:   </a:t>
              </a:r>
              <a:r>
                <a:rPr lang="en-GB" sz="1800" dirty="0" err="1">
                  <a:latin typeface="Symbol" pitchFamily="18" charset="2"/>
                  <a:ea typeface="ＭＳ Ｐゴシック" charset="0"/>
                  <a:cs typeface="ＭＳ Ｐゴシック" charset="0"/>
                </a:rPr>
                <a:t>p</a:t>
              </a:r>
              <a:r>
                <a:rPr lang="en-GB" sz="1800" baseline="30000" dirty="0" err="1">
                  <a:latin typeface="Symbol" pitchFamily="18" charset="2"/>
                  <a:ea typeface="ＭＳ Ｐゴシック" charset="0"/>
                  <a:cs typeface="ＭＳ Ｐゴシック" charset="0"/>
                </a:rPr>
                <a:t>+</a:t>
              </a:r>
              <a:r>
                <a:rPr lang="en-GB" sz="1800" dirty="0" err="1">
                  <a:latin typeface="Symbol" pitchFamily="18" charset="2"/>
                  <a:ea typeface="ＭＳ Ｐゴシック" charset="0"/>
                  <a:cs typeface="ＭＳ Ｐゴシック" charset="0"/>
                </a:rPr>
                <a:t>p</a:t>
              </a:r>
              <a:r>
                <a:rPr lang="en-GB" sz="1800" baseline="30000" dirty="0">
                  <a:latin typeface="Symbol" pitchFamily="18" charset="2"/>
                  <a:ea typeface="ＭＳ Ｐゴシック" charset="0"/>
                  <a:cs typeface="ＭＳ Ｐゴシック" charset="0"/>
                </a:rPr>
                <a:t>-</a:t>
              </a:r>
              <a:r>
                <a:rPr lang="en-GB" sz="1800" dirty="0">
                  <a:latin typeface="Symbol" pitchFamily="18" charset="2"/>
                  <a:ea typeface="ＭＳ Ｐゴシック" charset="0"/>
                  <a:cs typeface="ＭＳ Ｐゴシック" charset="0"/>
                </a:rPr>
                <a:t> </a:t>
              </a:r>
              <a:r>
                <a:rPr lang="en-GB" sz="1800" dirty="0"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 </a:t>
              </a:r>
              <a:r>
                <a:rPr lang="en-GB" sz="1800" dirty="0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r</a:t>
              </a:r>
              <a:r>
                <a:rPr lang="en-GB" sz="1800" dirty="0"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  </a:t>
              </a:r>
              <a:r>
                <a:rPr lang="en-GB" sz="1800" dirty="0" err="1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lang="en-GB" sz="1800" baseline="30000" dirty="0" err="1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+</a:t>
              </a:r>
              <a:r>
                <a:rPr lang="en-GB" sz="1800" dirty="0" err="1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lang="en-GB" sz="1800" baseline="30000" dirty="0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-</a:t>
              </a:r>
            </a:p>
            <a:p>
              <a:pPr marL="800100" lvl="3" indent="-342900">
                <a:spcBef>
                  <a:spcPts val="600"/>
                </a:spcBef>
                <a:spcAft>
                  <a:spcPts val="0"/>
                </a:spcAft>
                <a:buFont typeface="Wingdings" charset="2"/>
                <a:buChar char="Ø"/>
                <a:defRPr/>
              </a:pPr>
              <a:r>
                <a:rPr lang="en-GB" sz="1800" dirty="0">
                  <a:latin typeface="Arial"/>
                  <a:ea typeface="ＭＳ Ｐゴシック" charset="0"/>
                  <a:cs typeface="Arial"/>
                  <a:sym typeface="Symbol" pitchFamily="18" charset="2"/>
                </a:rPr>
                <a:t>Resonances melt as the system approaches  CSR?  </a:t>
              </a:r>
            </a:p>
            <a:p>
              <a:pPr marL="0" lvl="2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aseline="30000" dirty="0">
                <a:latin typeface="Symbol" pitchFamily="18" charset="2"/>
                <a:ea typeface="ＭＳ Ｐゴシック" charset="0"/>
                <a:cs typeface="ＭＳ Ｐゴシック" charset="0"/>
                <a:sym typeface="Symbol" pitchFamily="18" charset="2"/>
              </a:endParaRPr>
            </a:p>
            <a:p>
              <a:pPr marL="342900" lvl="2" indent="-342900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q"/>
                <a:defRPr/>
              </a:pPr>
              <a:r>
                <a:rPr lang="en-GB" sz="1800" dirty="0">
                  <a:latin typeface="Arial"/>
                  <a:ea typeface="ＭＳ Ｐゴシック" charset="0"/>
                  <a:cs typeface="Arial"/>
                  <a:sym typeface="Symbol" pitchFamily="18" charset="2"/>
                </a:rPr>
                <a:t>IMR: </a:t>
              </a:r>
            </a:p>
            <a:p>
              <a:pPr marL="800100" lvl="3" indent="-342900">
                <a:spcBef>
                  <a:spcPts val="0"/>
                </a:spcBef>
                <a:spcAft>
                  <a:spcPts val="0"/>
                </a:spcAft>
                <a:buFont typeface="Wingdings" charset="2"/>
                <a:buChar char="Ø"/>
                <a:defRPr/>
              </a:pPr>
              <a:r>
                <a:rPr lang="en-US" sz="1800" dirty="0">
                  <a:latin typeface="Arial" charset="0"/>
                  <a:ea typeface="ＭＳ Ｐゴシック" charset="0"/>
                  <a:cs typeface="ＭＳ Ｐゴシック" charset="0"/>
                </a:rPr>
                <a:t>Thermal radiation from QGP:  </a:t>
              </a:r>
              <a:r>
                <a:rPr lang="en-GB" sz="1800" dirty="0" err="1">
                  <a:latin typeface="Arial" charset="0"/>
                  <a:ea typeface="ＭＳ Ｐゴシック" charset="0"/>
                  <a:cs typeface="ＭＳ Ｐゴシック" charset="0"/>
                </a:rPr>
                <a:t>qq</a:t>
              </a:r>
              <a:r>
                <a:rPr lang="en-GB" sz="1800" dirty="0"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GB" sz="1800" dirty="0"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 </a:t>
              </a:r>
              <a:r>
                <a:rPr lang="en-GB" sz="1800" dirty="0" err="1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lang="en-GB" sz="1800" baseline="30000" dirty="0" err="1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+</a:t>
              </a:r>
              <a:r>
                <a:rPr lang="en-GB" sz="1800" dirty="0" err="1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lang="en-GB" sz="1800" baseline="30000" dirty="0"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-</a:t>
              </a:r>
              <a:r>
                <a:rPr lang="en-GB" sz="1800" dirty="0"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   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909868-B72E-877F-9858-78BFD1B8B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6019737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AutoShape 18">
            <a:extLst>
              <a:ext uri="{FF2B5EF4-FFF2-40B4-BE49-F238E27FC236}">
                <a16:creationId xmlns:a16="http://schemas.microsoft.com/office/drawing/2014/main" id="{1A26E65D-6EFA-EBFA-6CA7-0DD97203CF5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7504" y="36529"/>
            <a:ext cx="9036496" cy="59370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Acceptance corrected invariant mass spectrum</a:t>
            </a:r>
            <a:endParaRPr lang="en-US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80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>
            <a:extLst>
              <a:ext uri="{FF2B5EF4-FFF2-40B4-BE49-F238E27FC236}">
                <a16:creationId xmlns:a16="http://schemas.microsoft.com/office/drawing/2014/main" id="{79AD1471-E57C-65A9-067C-B090BB912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L" altLang="en-IL">
              <a:ea typeface="ＭＳ Ｐゴシック" panose="020B0600070205080204" pitchFamily="34" charset="-128"/>
            </a:endParaRPr>
          </a:p>
        </p:txBody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13F78074-AFB4-7E21-25C6-6F6985396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3733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en-US" sz="44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72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RHIC results  </a:t>
            </a:r>
            <a:endParaRPr lang="en-US" sz="36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3000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PHENIX, STAR</a:t>
            </a:r>
            <a:endParaRPr lang="en-US" sz="28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             PHENIX: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p+p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d+Au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and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Au+Au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at 200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GeV</a:t>
            </a: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             STAR:    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p+p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and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Au+Au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at 200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GeV</a:t>
            </a:r>
            <a:endParaRPr lang="en-US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BES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Au+Au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at 62.4, 39, 27 and 19.6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GeV</a:t>
            </a:r>
            <a:endParaRPr lang="en-US" sz="24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Blip>
                <a:blip r:embed="rId3"/>
              </a:buBlip>
              <a:defRPr/>
            </a:pPr>
            <a:endParaRPr lang="en-US" sz="54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252931" name="Slide Number Placeholder 5">
            <a:extLst>
              <a:ext uri="{FF2B5EF4-FFF2-40B4-BE49-F238E27FC236}">
                <a16:creationId xmlns:a16="http://schemas.microsoft.com/office/drawing/2014/main" id="{CFE832AE-36E1-253A-FEC8-7D0F577F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E81DF4-5A1E-3045-BC90-F11CEA24D068}" type="slidenum">
              <a:rPr lang="en-US" altLang="en-IL" sz="1200">
                <a:cs typeface="Arial" panose="020B0604020202020204" pitchFamily="34" charset="0"/>
              </a:rPr>
              <a:pPr eaLnBrk="1" hangingPunct="1"/>
              <a:t>35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F00B6-3B63-9324-A8AF-1A2CFE45CE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52547-A77D-8F1C-5FCD-90F0F856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2278558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Number Placeholder 7">
            <a:extLst>
              <a:ext uri="{FF2B5EF4-FFF2-40B4-BE49-F238E27FC236}">
                <a16:creationId xmlns:a16="http://schemas.microsoft.com/office/drawing/2014/main" id="{C6B6E782-1050-C03B-FF13-E672D155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36AFDD-82A7-554F-9001-91D801C360A7}" type="slidenum">
              <a:rPr lang="en-US" altLang="en-IL" sz="1200">
                <a:cs typeface="Arial" panose="020B0604020202020204" pitchFamily="34" charset="0"/>
              </a:rPr>
              <a:pPr eaLnBrk="1" hangingPunct="1"/>
              <a:t>36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259075" name="TextBox 6">
            <a:extLst>
              <a:ext uri="{FF2B5EF4-FFF2-40B4-BE49-F238E27FC236}">
                <a16:creationId xmlns:a16="http://schemas.microsoft.com/office/drawing/2014/main" id="{72608F3B-9128-17F3-11D2-BCA16485B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572000"/>
            <a:ext cx="3587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CA" altLang="en-IL" sz="1400"/>
              <a:t> Mass spectrum measured from  m=0 up to m~10 GeV/c</a:t>
            </a:r>
            <a:r>
              <a:rPr lang="en-CA" altLang="en-IL" sz="1400" baseline="30000"/>
              <a:t>2</a:t>
            </a:r>
            <a:endParaRPr lang="en-CA" altLang="en-IL" sz="1400"/>
          </a:p>
          <a:p>
            <a:pPr eaLnBrk="1" hangingPunct="1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CA" altLang="en-IL" sz="1400"/>
              <a:t>  Very well understood  in terms of: </a:t>
            </a:r>
          </a:p>
          <a:p>
            <a:pPr lvl="1" eaLnBrk="1" hangingPunct="1">
              <a:buClr>
                <a:schemeClr val="tx2"/>
              </a:buClr>
              <a:buSzPct val="80000"/>
              <a:buFont typeface="Wingdings" pitchFamily="2" charset="2"/>
              <a:buChar char="Ø"/>
            </a:pPr>
            <a:r>
              <a:rPr lang="en-CA" altLang="en-IL" sz="1400"/>
              <a:t> hadron cocktail at low masses</a:t>
            </a:r>
          </a:p>
          <a:p>
            <a:pPr lvl="1" eaLnBrk="1" hangingPunct="1">
              <a:buClr>
                <a:schemeClr val="tx2"/>
              </a:buClr>
              <a:buSzPct val="80000"/>
              <a:buFont typeface="Wingdings" pitchFamily="2" charset="2"/>
              <a:buChar char="Ø"/>
            </a:pPr>
            <a:r>
              <a:rPr lang="en-CA" altLang="en-IL" sz="1400"/>
              <a:t> heavy flavor + DY at high masses using PYTHIA </a:t>
            </a:r>
            <a:endParaRPr lang="en-US" altLang="en-IL" sz="1400"/>
          </a:p>
        </p:txBody>
      </p:sp>
      <p:sp>
        <p:nvSpPr>
          <p:cNvPr id="259077" name="TextBox 3">
            <a:extLst>
              <a:ext uri="{FF2B5EF4-FFF2-40B4-BE49-F238E27FC236}">
                <a16:creationId xmlns:a16="http://schemas.microsoft.com/office/drawing/2014/main" id="{461DC8B4-DF7B-78F9-F157-BE275292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627" y="877258"/>
            <a:ext cx="16738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100" dirty="0"/>
              <a:t>PRC 96, 024907 (2017)</a:t>
            </a:r>
          </a:p>
          <a:p>
            <a:pPr eaLnBrk="1" hangingPunct="1"/>
            <a:r>
              <a:rPr lang="en-US" altLang="en-IL" sz="1100" dirty="0"/>
              <a:t>PLB 670, 313 (2009)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EC5AE3-303B-D40E-E59F-9053FFA1BF22}"/>
              </a:ext>
            </a:extLst>
          </p:cNvPr>
          <p:cNvSpPr txBox="1"/>
          <p:nvPr/>
        </p:nvSpPr>
        <p:spPr>
          <a:xfrm>
            <a:off x="1447800" y="3505200"/>
            <a:ext cx="2209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PRC 91, 014907 (2015)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A377E252-3FFA-37E3-FB79-6C6E09F900D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5620" y="40237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Dileptons in PHENIX: </a:t>
            </a:r>
            <a:r>
              <a:rPr lang="en-US" altLang="en-IL" sz="3600" u="sng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p+p</a:t>
            </a: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en-US" altLang="en-IL" sz="3600" u="sng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d+Au</a:t>
            </a: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 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F5D7-C4D0-7660-0C8E-894A2D807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051" y="739309"/>
            <a:ext cx="5481949" cy="3124200"/>
          </a:xfrm>
          <a:prstGeom prst="rect">
            <a:avLst/>
          </a:prstGeom>
        </p:spPr>
      </p:pic>
      <p:pic>
        <p:nvPicPr>
          <p:cNvPr id="259078" name="Picture 1" descr="phenixdAudielectron.png">
            <a:extLst>
              <a:ext uri="{FF2B5EF4-FFF2-40B4-BE49-F238E27FC236}">
                <a16:creationId xmlns:a16="http://schemas.microsoft.com/office/drawing/2014/main" id="{7CDCDD1E-1AD6-4814-424B-D0FF811C8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514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BE1BC-F285-3BBE-8CCF-8A2673D2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24E1-94D4-BD97-5955-6E225372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274049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EB11E84-EED1-C682-B420-B17BE111276A}"/>
              </a:ext>
            </a:extLst>
          </p:cNvPr>
          <p:cNvSpPr txBox="1"/>
          <p:nvPr/>
        </p:nvSpPr>
        <p:spPr>
          <a:xfrm>
            <a:off x="1908748" y="5660015"/>
            <a:ext cx="7235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LMR: clear enhancement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wrt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to cocktail 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    small centrality dependence</a:t>
            </a:r>
          </a:p>
          <a:p>
            <a:pPr>
              <a:defRPr/>
            </a:pPr>
            <a:r>
              <a:rPr lang="en-US" altLang="en-IL" dirty="0">
                <a:cs typeface="Arial" panose="020B0604020202020204" pitchFamily="34" charset="0"/>
                <a:sym typeface="Symbol" pitchFamily="2" charset="2"/>
              </a:rPr>
              <a:t>               observed at all energies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down to 19.6 GeV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69C89-F772-93C3-8073-11EAA038C6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525C53-CE61-E683-67A6-8CD1D6BE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A1F882-89D8-0442-90CD-1FF67DE08EAB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pic>
        <p:nvPicPr>
          <p:cNvPr id="269320" name="Picture 3" descr="STAR.pdf">
            <a:extLst>
              <a:ext uri="{FF2B5EF4-FFF2-40B4-BE49-F238E27FC236}">
                <a16:creationId xmlns:a16="http://schemas.microsoft.com/office/drawing/2014/main" id="{F641DDD9-AD54-EEFA-8000-21830CCFE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-3433" r="48630" b="-2549"/>
          <a:stretch/>
        </p:blipFill>
        <p:spPr bwMode="auto">
          <a:xfrm>
            <a:off x="828697" y="1127307"/>
            <a:ext cx="2982912" cy="439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4A6B4606-3FD2-D070-86C4-22D88FECED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7728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Dileptons in STAR: </a:t>
            </a:r>
            <a:r>
              <a:rPr lang="en-US" altLang="en-IL" sz="3600" u="sng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Au+Au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43611-D598-34C3-AFA4-5A1BB635157E}"/>
              </a:ext>
            </a:extLst>
          </p:cNvPr>
          <p:cNvSpPr txBox="1"/>
          <p:nvPr/>
        </p:nvSpPr>
        <p:spPr>
          <a:xfrm>
            <a:off x="1503285" y="879939"/>
            <a:ext cx="2308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IL" dirty="0">
                <a:cs typeface="Arial" panose="020B0604020202020204" pitchFamily="34" charset="0"/>
              </a:rPr>
              <a:t>Centrality dependence</a:t>
            </a:r>
          </a:p>
        </p:txBody>
      </p:sp>
      <p:sp>
        <p:nvSpPr>
          <p:cNvPr id="269317" name="TextBox 2">
            <a:extLst>
              <a:ext uri="{FF2B5EF4-FFF2-40B4-BE49-F238E27FC236}">
                <a16:creationId xmlns:a16="http://schemas.microsoft.com/office/drawing/2014/main" id="{2EC552BF-B4FA-CB3E-AE9D-044DE6EF7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1" y="5197572"/>
            <a:ext cx="16882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100" dirty="0"/>
              <a:t>PRL 113, 22301 (2014) </a:t>
            </a:r>
          </a:p>
          <a:p>
            <a:pPr eaLnBrk="1" hangingPunct="1"/>
            <a:r>
              <a:rPr lang="en-US" altLang="en-IL" sz="1100" dirty="0"/>
              <a:t>PRC 92, 24912 (2015)</a:t>
            </a:r>
          </a:p>
        </p:txBody>
      </p:sp>
      <p:pic>
        <p:nvPicPr>
          <p:cNvPr id="9" name="Picture 1" descr="stackQM14.jpg">
            <a:extLst>
              <a:ext uri="{FF2B5EF4-FFF2-40B4-BE49-F238E27FC236}">
                <a16:creationId xmlns:a16="http://schemas.microsoft.com/office/drawing/2014/main" id="{D6243CB5-3072-F585-E580-D4D94D28A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8535"/>
            <a:ext cx="3584854" cy="466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1A1000-7C4C-733F-C7C7-0C437B728CF2}"/>
              </a:ext>
            </a:extLst>
          </p:cNvPr>
          <p:cNvSpPr txBox="1"/>
          <p:nvPr/>
        </p:nvSpPr>
        <p:spPr>
          <a:xfrm>
            <a:off x="6019800" y="820365"/>
            <a:ext cx="19236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IL" dirty="0">
                <a:cs typeface="Arial" panose="020B0604020202020204" pitchFamily="34" charset="0"/>
              </a:rPr>
              <a:t>Beam energy scan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1489F-2C16-135C-E711-6E42A896895A}"/>
              </a:ext>
            </a:extLst>
          </p:cNvPr>
          <p:cNvSpPr txBox="1"/>
          <p:nvPr/>
        </p:nvSpPr>
        <p:spPr>
          <a:xfrm>
            <a:off x="2760131" y="6570679"/>
            <a:ext cx="278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IMR: no clear picture</a:t>
            </a:r>
          </a:p>
        </p:txBody>
      </p:sp>
    </p:spTree>
    <p:extLst>
      <p:ext uri="{BB962C8B-B14F-4D97-AF65-F5344CB8AC3E}">
        <p14:creationId xmlns:p14="http://schemas.microsoft.com/office/powerpoint/2010/main" val="469632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78C6-E3BC-0857-275B-D081D1F77D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C46B-F553-BB03-2848-8D363B72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263172" name="TextBox 2">
            <a:extLst>
              <a:ext uri="{FF2B5EF4-FFF2-40B4-BE49-F238E27FC236}">
                <a16:creationId xmlns:a16="http://schemas.microsoft.com/office/drawing/2014/main" id="{9151B9A4-62B6-7EB5-5E66-91044CB5F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118451"/>
            <a:ext cx="1674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1100" dirty="0"/>
              <a:t>PRC 93, 014904 (2016)</a:t>
            </a:r>
          </a:p>
        </p:txBody>
      </p:sp>
      <p:pic>
        <p:nvPicPr>
          <p:cNvPr id="263173" name="Picture 7">
            <a:extLst>
              <a:ext uri="{FF2B5EF4-FFF2-40B4-BE49-F238E27FC236}">
                <a16:creationId xmlns:a16="http://schemas.microsoft.com/office/drawing/2014/main" id="{B3D35EA6-50CC-9B17-7D3E-0D3474D50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03"/>
          <a:stretch/>
        </p:blipFill>
        <p:spPr bwMode="auto">
          <a:xfrm>
            <a:off x="102586" y="1327150"/>
            <a:ext cx="4366279" cy="46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E82BD7-8E2B-DE2D-6831-4DE42395D621}"/>
              </a:ext>
            </a:extLst>
          </p:cNvPr>
          <p:cNvSpPr txBox="1"/>
          <p:nvPr/>
        </p:nvSpPr>
        <p:spPr>
          <a:xfrm>
            <a:off x="4419600" y="1219200"/>
            <a:ext cx="47244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q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HBD upgrade: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Improved hadron rejection: 30%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5%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Improved signal sensitivity </a:t>
            </a:r>
          </a:p>
          <a:p>
            <a:pPr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 marL="285750" indent="-285750">
              <a:buFont typeface="Wingdings" charset="2"/>
              <a:buChar char="q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New improved analysis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Neural network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Flow modulation incorporated in the mixed event using an exact analytical method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Absolutely normalized correlated BG</a:t>
            </a:r>
          </a:p>
          <a:p>
            <a:pPr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3175" name="TextBox 11">
            <a:extLst>
              <a:ext uri="{FF2B5EF4-FFF2-40B4-BE49-F238E27FC236}">
                <a16:creationId xmlns:a16="http://schemas.microsoft.com/office/drawing/2014/main" id="{5DF63C3E-250D-7C3F-3937-15F8BF21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109" y="5956240"/>
            <a:ext cx="3628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dirty="0"/>
              <a:t>Consistent with STAR results  </a:t>
            </a:r>
          </a:p>
        </p:txBody>
      </p:sp>
      <p:sp>
        <p:nvSpPr>
          <p:cNvPr id="263177" name="TextBox 13">
            <a:extLst>
              <a:ext uri="{FF2B5EF4-FFF2-40B4-BE49-F238E27FC236}">
                <a16:creationId xmlns:a16="http://schemas.microsoft.com/office/drawing/2014/main" id="{824DA7B7-8049-C034-AD07-A18CFA0BE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4153505"/>
            <a:ext cx="2932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dirty="0"/>
              <a:t>MB Enhancement factor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D53DF-E336-AC2F-CDAF-BC2F12D8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D22933-BA55-434E-B9FD-1A1FB08B8781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8CE794D4-3A5E-5A55-29C9-2FD36FC640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0805" y="160833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Dileptons in PHENIX: </a:t>
            </a:r>
            <a:r>
              <a:rPr lang="en-US" altLang="en-IL" sz="3600" u="sng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Au+Au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4169A21D-FFA8-29B1-DB92-951EED7E70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08164" y="4611310"/>
              <a:ext cx="381000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3681300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L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Data/Cocktail </a:t>
                          </a:r>
                          <a14:m>
                            <m:oMath xmlns:m="http://schemas.openxmlformats.org/officeDocument/2006/math">
                              <m:r>
                                <a:rPr lang="en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L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stat </a:t>
                          </a:r>
                          <a14:m>
                            <m:oMath xmlns:m="http://schemas.openxmlformats.org/officeDocument/2006/math">
                              <m:r>
                                <a:rPr lang="en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L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syst </a:t>
                          </a:r>
                          <a14:m>
                            <m:oMath xmlns:m="http://schemas.openxmlformats.org/officeDocument/2006/math">
                              <m:r>
                                <a:rPr lang="en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L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model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L" b="0" dirty="0"/>
                            <a:t>m=0.3 – 0. 76 (GeV/c</a:t>
                          </a:r>
                          <a:r>
                            <a:rPr lang="en-IL" b="0" baseline="30000" dirty="0"/>
                            <a:t>2</a:t>
                          </a:r>
                          <a:r>
                            <a:rPr lang="en-IL" b="0" baseline="0" dirty="0"/>
                            <a:t>)</a:t>
                          </a:r>
                          <a:endParaRPr lang="en-IL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954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L" dirty="0"/>
                            <a:t>2.3 </a:t>
                          </a:r>
                          <a14:m>
                            <m:oMath xmlns:m="http://schemas.openxmlformats.org/officeDocument/2006/math">
                              <m:r>
                                <a:rPr lang="en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L" dirty="0"/>
                            <a:t> 0.4 </a:t>
                          </a:r>
                          <a14:m>
                            <m:oMath xmlns:m="http://schemas.openxmlformats.org/officeDocument/2006/math">
                              <m:r>
                                <a:rPr lang="en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L" dirty="0"/>
                            <a:t> 0.4 </a:t>
                          </a:r>
                          <a14:m>
                            <m:oMath xmlns:m="http://schemas.openxmlformats.org/officeDocument/2006/math">
                              <m:r>
                                <a:rPr lang="en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IL" dirty="0"/>
                            <a:t> 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98472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4169A21D-FFA8-29B1-DB92-951EED7E7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630168"/>
                  </p:ext>
                </p:extLst>
              </p:nvPr>
            </p:nvGraphicFramePr>
            <p:xfrm>
              <a:off x="4608164" y="4611310"/>
              <a:ext cx="381000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36813006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332" t="-5882" r="-997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954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4"/>
                          <a:stretch>
                            <a:fillRect l="-332" t="-186207" r="-997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98472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8850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2">
            <a:extLst>
              <a:ext uri="{FF2B5EF4-FFF2-40B4-BE49-F238E27FC236}">
                <a16:creationId xmlns:a16="http://schemas.microsoft.com/office/drawing/2014/main" id="{DEE65E6B-8785-71D0-039A-28F82B36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3" y="3068960"/>
            <a:ext cx="3516654" cy="23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E8F6703D-5272-4EF3-2891-B5718820C3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85179"/>
            <a:ext cx="8229600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altLang="en-IL" sz="3600" u="sng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Comparison to Rapp model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anelQM14.jpg">
            <a:extLst>
              <a:ext uri="{FF2B5EF4-FFF2-40B4-BE49-F238E27FC236}">
                <a16:creationId xmlns:a16="http://schemas.microsoft.com/office/drawing/2014/main" id="{349BA4D7-7228-6364-C848-D7D50943A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14" y="876305"/>
            <a:ext cx="4784576" cy="47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A3135471-7BD5-6ECC-16F6-0762CCA6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32" y="5641176"/>
            <a:ext cx="8588658" cy="681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buSzPct val="80000"/>
            </a:pPr>
            <a:r>
              <a:rPr lang="en-US" altLang="en-IL" b="1" dirty="0">
                <a:solidFill>
                  <a:srgbClr val="000090"/>
                </a:solidFill>
              </a:rPr>
              <a:t>Same model that describes the SPS data reproduces the dilepton excess all the way up to top RHIC energy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A365D-8B69-35D1-A456-B4CCD2B6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EC09B-DDE6-3BAB-5B2D-1D1A9CCB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7A10A-738E-26B0-94D6-31951581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A047-8AEF-4C69-86C3-C9A280890182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275458" name="Picture 1">
            <a:extLst>
              <a:ext uri="{FF2B5EF4-FFF2-40B4-BE49-F238E27FC236}">
                <a16:creationId xmlns:a16="http://schemas.microsoft.com/office/drawing/2014/main" id="{5CB87847-35C1-9AC4-A2F2-0D6277011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2" y="765577"/>
            <a:ext cx="3516654" cy="23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78759"/>
            <a:ext cx="822960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</a:rPr>
              <a:t> Motivation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4214D-E7AA-1C47-88AF-41C2546A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Itzhak Tserruya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BD782-D46B-B142-BD2B-1EE44611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NICA Days, Belgrade, October 2-3, 2023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DE8B-A4DB-844F-85F0-DC1CF709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AA047-8AEF-4C69-86C3-C9A28089018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24F1389-8FDB-1BE6-4D6B-FF6A5FB1F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Quark Gluon Plasma created in relativistic heavy ion collisions is characterized by two fundamental properties: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Deconfinement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Chiral Symmetry Restoration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Virtual photons  i.e. dileptons (</a:t>
            </a:r>
            <a:r>
              <a:rPr kumimoji="0" lang="en-US" altLang="en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</a:t>
            </a:r>
            <a:r>
              <a:rPr kumimoji="0" lang="en-US" altLang="en-IL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r>
              <a:rPr kumimoji="0" lang="en-US" altLang="en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</a:t>
            </a:r>
            <a:r>
              <a:rPr kumimoji="0" lang="en-US" altLang="en-IL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kumimoji="0" lang="en-US" altLang="en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μ</a:t>
            </a:r>
            <a:r>
              <a:rPr kumimoji="0" lang="en-US" altLang="en-IL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+</a:t>
            </a:r>
            <a:r>
              <a:rPr kumimoji="0" lang="en-US" altLang="en-I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μ</a:t>
            </a:r>
            <a:r>
              <a:rPr kumimoji="0" lang="en-US" altLang="en-IL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are sensitive probes of both properties and in particular di</a:t>
            </a: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eptons are unique probes of CSR.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Thermal radiation emitted in the form of real photons or virtual  photons (dileptons) provides a direct fingerprint of the matter formed (QGP and HG) and a measurement of its temperature.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   QGP   </a:t>
            </a:r>
            <a:r>
              <a:rPr kumimoji="0" lang="en-CA" altLang="zh-C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qq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       </a:t>
            </a:r>
            <a:r>
              <a:rPr kumimoji="0" lang="en-CA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SimSun" panose="02010600030101010101" pitchFamily="2" charset="-122"/>
                <a:cs typeface="+mn-cs"/>
              </a:rPr>
              <a:t>γ</a:t>
            </a:r>
            <a:r>
              <a:rPr kumimoji="0" lang="en-CA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SimSun" panose="02010600030101010101" pitchFamily="2" charset="-122"/>
                <a:cs typeface="+mn-cs"/>
              </a:rPr>
              <a:t>*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SimSun" panose="02010600030101010101" pitchFamily="2" charset="-122"/>
                <a:cs typeface="+mn-cs"/>
              </a:rPr>
              <a:t>         </a:t>
            </a:r>
            <a:r>
              <a:rPr kumimoji="0" lang="en-CA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l</a:t>
            </a:r>
            <a:r>
              <a:rPr kumimoji="0" lang="en-CA" altLang="zh-CN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+</a:t>
            </a:r>
            <a:r>
              <a:rPr kumimoji="0" lang="en-CA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l</a:t>
            </a:r>
            <a:r>
              <a:rPr kumimoji="0" lang="en-CA" altLang="zh-CN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endParaRPr kumimoji="0" lang="en-CA" altLang="zh-CN" sz="20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CA" altLang="zh-CN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CA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        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HG 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   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SimSun" panose="02010600030101010101" pitchFamily="2" charset="-122"/>
                <a:cs typeface="+mn-cs"/>
              </a:rPr>
              <a:t>π</a:t>
            </a:r>
            <a:r>
              <a:rPr kumimoji="0" lang="en-CA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+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π</a:t>
            </a:r>
            <a:r>
              <a:rPr kumimoji="0" lang="en-CA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- 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         </a:t>
            </a:r>
            <a:r>
              <a:rPr kumimoji="0" lang="en-CA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ρ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           </a:t>
            </a:r>
            <a:r>
              <a:rPr kumimoji="0" lang="en-CA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γ</a:t>
            </a:r>
            <a:r>
              <a:rPr kumimoji="0" lang="en-CA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*</a:t>
            </a:r>
            <a:r>
              <a:rPr kumimoji="0" lang="en-CA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CA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           </a:t>
            </a:r>
            <a:r>
              <a:rPr kumimoji="0" lang="en-CA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CA" altLang="zh-CN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+</a:t>
            </a:r>
            <a:r>
              <a:rPr kumimoji="0" lang="en-CA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CA" altLang="zh-CN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-</a:t>
            </a:r>
            <a:endParaRPr kumimoji="0" lang="en-CA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itchFamily="2" charset="2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  <a:sym typeface="Wingdings" pitchFamily="2" charset="2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B86227-2FFB-2740-FB63-554FFEACD8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5500" y="4930777"/>
            <a:ext cx="4603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BB8DAF-CA86-34E6-1966-75ACA70E35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4012" y="4941168"/>
            <a:ext cx="4603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2CC46-8998-BB4B-D1C5-5AEE998FF3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5500" y="5602366"/>
            <a:ext cx="4603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6A62D9-A564-E46C-7917-A41FB07CE4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7824" y="5602366"/>
            <a:ext cx="4603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8BE997-A2A6-7FCB-928F-77D2FC307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912" y="5603950"/>
            <a:ext cx="4603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E8F57B-4542-ECE1-8843-CBB9FABFE7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5696" y="4797152"/>
            <a:ext cx="157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027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267"/>
            <a:ext cx="8229600" cy="6480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</a:rPr>
              <a:t> Dilepton measurements -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DE8B-A4DB-844F-85F0-DC1CF709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AA047-8AEF-4C69-86C3-C9A28089018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4D15ED9-A27F-4358-43A7-6A2C03FED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46297" r="8704" b="7777"/>
          <a:stretch>
            <a:fillRect/>
          </a:stretch>
        </p:blipFill>
        <p:spPr bwMode="auto">
          <a:xfrm>
            <a:off x="4789028" y="4352771"/>
            <a:ext cx="3908116" cy="162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077366EF-81F2-9A8C-23AD-F21AC467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844" y="864700"/>
            <a:ext cx="3162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NA60 data: Eur. Phys. J. C61, 711 (2009)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Curves: Rapp and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Hees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PLB 753, 586 (2016)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BC58E-48F4-CB47-0DF9-F190EDA3C2B7}"/>
              </a:ext>
            </a:extLst>
          </p:cNvPr>
          <p:cNvSpPr txBox="1"/>
          <p:nvPr/>
        </p:nvSpPr>
        <p:spPr>
          <a:xfrm>
            <a:off x="5652120" y="4141644"/>
            <a:ext cx="2512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Hohler and Rapp PLB 73, 103 (2014)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FD9EB6-DD00-BDD3-5A00-745259787F87}"/>
              </a:ext>
            </a:extLst>
          </p:cNvPr>
          <p:cNvGrpSpPr/>
          <p:nvPr/>
        </p:nvGrpSpPr>
        <p:grpSpPr>
          <a:xfrm>
            <a:off x="166482" y="2570797"/>
            <a:ext cx="4191000" cy="2457083"/>
            <a:chOff x="175571" y="3237818"/>
            <a:chExt cx="4191000" cy="24570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CEC8A6-8888-3C58-9279-6BC8C334070A}"/>
                </a:ext>
              </a:extLst>
            </p:cNvPr>
            <p:cNvSpPr txBox="1"/>
            <p:nvPr/>
          </p:nvSpPr>
          <p:spPr>
            <a:xfrm>
              <a:off x="175571" y="3237818"/>
              <a:ext cx="4191000" cy="24570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q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LMR: </a:t>
              </a:r>
            </a:p>
            <a:p>
              <a:pPr marL="8001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Ø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Thermal radiation from HG</a:t>
              </a:r>
            </a:p>
            <a:p>
              <a:pPr marL="342900" marR="0" lvl="2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charset="0"/>
                <a:buChar char=" 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</a:rPr>
                <a:t>              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GB" sz="16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</a:rPr>
                <a:t>+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</a:rPr>
                <a:t>p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</a:rPr>
                <a:t>-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</a:rPr>
                <a:t>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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r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 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kumimoji="0" lang="en-GB" sz="16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+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-</a:t>
              </a:r>
            </a:p>
            <a:p>
              <a:pPr marL="800100" marR="0" lvl="3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charset="2"/>
                <a:buChar char="Ø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  <a:sym typeface="Symbol" pitchFamily="18" charset="2"/>
                </a:rPr>
                <a:t>Tracks the medium lifetime</a:t>
              </a:r>
            </a:p>
            <a:p>
              <a:pPr marL="0" marR="0" lvl="2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charset="0"/>
                <a:cs typeface="ＭＳ Ｐゴシック" charset="0"/>
                <a:sym typeface="Symbol" pitchFamily="18" charset="2"/>
              </a:endParaRPr>
            </a:p>
            <a:p>
              <a:pPr marL="342900" marR="0" lvl="2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q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  <a:sym typeface="Symbol" pitchFamily="18" charset="2"/>
                </a:rPr>
                <a:t>IMR: </a:t>
              </a:r>
            </a:p>
            <a:p>
              <a:pPr marL="800100" marR="0" lvl="3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Ø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Thermal radiation from QGP</a:t>
              </a:r>
            </a:p>
            <a:p>
              <a:pPr marL="0" marR="0" lvl="2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                  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qq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  <a:sym typeface="Symbol" pitchFamily="18" charset="2"/>
                </a:rPr>
                <a:t>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kumimoji="0" lang="en-GB" sz="16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+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m</a:t>
              </a:r>
              <a:r>
                <a:rPr kumimoji="0" lang="en-GB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charset="0"/>
                  <a:cs typeface="ＭＳ Ｐゴシック" charset="0"/>
                  <a:sym typeface="Symbol" pitchFamily="18" charset="2"/>
                </a:rPr>
                <a:t>-</a:t>
              </a:r>
            </a:p>
            <a:p>
              <a:pPr marL="742950" marR="0" lvl="3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ＭＳ Ｐゴシック" charset="0"/>
                  <a:sym typeface="Symbol" pitchFamily="18" charset="2"/>
                </a:rPr>
                <a:t>Provides a measurement  of &lt;T&gt;  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559E34-CD50-2F08-7A87-CB37D94913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9089" y="4735021"/>
              <a:ext cx="10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Box 1">
            <a:extLst>
              <a:ext uri="{FF2B5EF4-FFF2-40B4-BE49-F238E27FC236}">
                <a16:creationId xmlns:a16="http://schemas.microsoft.com/office/drawing/2014/main" id="{2FC559D7-FAD4-DD73-B667-313CADC0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82" y="1150678"/>
            <a:ext cx="469073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All HI systems at all energies studied show an excess of dileptons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wrt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to hadronic  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Excess consistently reproduced by microscopic many body model (Rapp et al.)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A5C9BF0-DC87-C470-A233-BD9D33CF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85" y="5079274"/>
            <a:ext cx="4591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Emerging picture for the realization of CSR: the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ρ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meson  broadens in the medium, the a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1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mass drops and becomes degenerate with the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ρ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meson.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118E22AC-109D-94C7-02F0-77C2B49A9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961" y="6268912"/>
            <a:ext cx="6867548" cy="5400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90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/>
              </a:rPr>
              <a:t>Effects exclusively observed in AA collisions</a:t>
            </a:r>
          </a:p>
        </p:txBody>
      </p:sp>
      <p:pic>
        <p:nvPicPr>
          <p:cNvPr id="5" name="Picture 4" descr="M-spec-comp-EoSL-fb8-seq-fo-allpT-NATURE.pdf">
            <a:extLst>
              <a:ext uri="{FF2B5EF4-FFF2-40B4-BE49-F238E27FC236}">
                <a16:creationId xmlns:a16="http://schemas.microsoft.com/office/drawing/2014/main" id="{D35F733A-39EC-E3F2-F521-634DC5F9E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16" y="1235449"/>
            <a:ext cx="4106702" cy="28006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8"/>
          <p:cNvSpPr>
            <a:spLocks noGrp="1" noChangeArrowheads="1"/>
          </p:cNvSpPr>
          <p:nvPr>
            <p:ph type="title"/>
          </p:nvPr>
        </p:nvSpPr>
        <p:spPr bwMode="auto">
          <a:xfrm>
            <a:off x="463951" y="136525"/>
            <a:ext cx="822960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</a:rPr>
              <a:t>Prospects (I)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4214D-E7AA-1C47-88AF-41C2546A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BD782-D46B-B142-BD2B-1EE44611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DE8B-A4DB-844F-85F0-DC1CF709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A047-8AEF-4C69-86C3-C9A280890182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FC2527E-F68D-5A17-E278-6CD8EC48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52736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Onset of deconfinement? Onset of CSR? Energy scan of dilepton excess </a:t>
            </a: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Char char="-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Integrated yield in the LMR tracks the fireball lifetime</a:t>
            </a: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Char char="-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Inverse slope of the mass spectrum in the IMR provides a measurement of &lt;T&gt;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    First order phase transition?</a:t>
            </a: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Char char="-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Thermal radiation down to √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</a:t>
            </a:r>
            <a:r>
              <a:rPr kumimoji="0" lang="en-US" altLang="en-US" sz="16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– 6 GeV ?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9944F24-5B4E-F4C9-453A-6D76FF668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/>
          <a:stretch/>
        </p:blipFill>
        <p:spPr bwMode="auto">
          <a:xfrm>
            <a:off x="4427984" y="3452042"/>
            <a:ext cx="4612215" cy="34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D561342-84C5-C8C2-F6DB-065CE68053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1210"/>
          <a:stretch/>
        </p:blipFill>
        <p:spPr bwMode="auto">
          <a:xfrm>
            <a:off x="110552" y="3393109"/>
            <a:ext cx="4461448" cy="34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E207206-B692-B66C-8C69-FD6506118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259" y="6580585"/>
            <a:ext cx="14847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PLB 753, 586 (2016)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1F1F2-1252-5FDE-38C0-0B850B8FAFC0}"/>
              </a:ext>
            </a:extLst>
          </p:cNvPr>
          <p:cNvSpPr txBox="1"/>
          <p:nvPr/>
        </p:nvSpPr>
        <p:spPr>
          <a:xfrm>
            <a:off x="1039184" y="2921150"/>
            <a:ext cx="3103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IL" sz="2000" b="1" dirty="0"/>
              <a:t>LMR as chronometer</a:t>
            </a:r>
            <a:endParaRPr lang="en-IL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68ADB-B7FB-4528-B715-CDC0C51715FF}"/>
              </a:ext>
            </a:extLst>
          </p:cNvPr>
          <p:cNvSpPr txBox="1"/>
          <p:nvPr/>
        </p:nvSpPr>
        <p:spPr>
          <a:xfrm>
            <a:off x="5580112" y="3022526"/>
            <a:ext cx="2790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IL" sz="2000" b="1" dirty="0"/>
              <a:t>IMR as thermometer  </a:t>
            </a:r>
            <a:endParaRPr lang="en-US" altLang="en-IL" sz="2000" b="1" dirty="0"/>
          </a:p>
        </p:txBody>
      </p:sp>
    </p:spTree>
    <p:extLst>
      <p:ext uri="{BB962C8B-B14F-4D97-AF65-F5344CB8AC3E}">
        <p14:creationId xmlns:p14="http://schemas.microsoft.com/office/powerpoint/2010/main" val="552453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F06B24DE-A594-684E-8A8D-B9004CE49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5288" y="4073525"/>
            <a:ext cx="14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0A0E9262-B27E-AC43-9763-55A18E76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24" y="6265825"/>
            <a:ext cx="8457149" cy="5400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90900" indent="-342900">
              <a:spcAft>
                <a:spcPts val="600"/>
              </a:spcAft>
              <a:buFont typeface="Wingdings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</a:rPr>
              <a:t>MPD experiment well suited for dilepton studies</a:t>
            </a:r>
            <a:r>
              <a:rPr lang="en-IL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C84F576F-8CA3-5D4C-959C-C90BE789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117" y="2985312"/>
            <a:ext cx="17556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002060"/>
                </a:solidFill>
              </a:rPr>
              <a:t> </a:t>
            </a:r>
            <a:r>
              <a:rPr lang="en-US" altLang="en-US" sz="800" dirty="0">
                <a:solidFill>
                  <a:srgbClr val="002060"/>
                </a:solidFill>
              </a:rPr>
              <a:t>PHENIX, PRC 93, 014904 (2016)</a:t>
            </a:r>
            <a:endParaRPr lang="en-US" altLang="en-US" sz="1100" dirty="0">
              <a:solidFill>
                <a:srgbClr val="00206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46A7B9D-9B29-F043-9C53-351EE5675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48" y="882966"/>
            <a:ext cx="84474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SzPct val="80000"/>
              <a:buFont typeface="Wingdings" pitchFamily="2" charset="2"/>
              <a:buChar char="q"/>
            </a:pPr>
            <a:r>
              <a:rPr lang="en-US" altLang="en-US" sz="1600" dirty="0"/>
              <a:t>v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 of thermal radiation</a:t>
            </a:r>
          </a:p>
          <a:p>
            <a:pPr marL="685800" lvl="1" indent="-285750" eaLnBrk="1" hangingPunct="1">
              <a:spcAft>
                <a:spcPts val="600"/>
              </a:spcAft>
              <a:buSzPct val="80000"/>
              <a:buFontTx/>
              <a:buChar char="-"/>
            </a:pPr>
            <a:r>
              <a:rPr lang="en-US" altLang="en-US" sz="1600" dirty="0"/>
              <a:t>Very challenging measurement </a:t>
            </a:r>
          </a:p>
          <a:p>
            <a:pPr marL="685800" lvl="1" indent="-285750" eaLnBrk="1" hangingPunct="1">
              <a:spcAft>
                <a:spcPts val="600"/>
              </a:spcAft>
              <a:buSzPct val="80000"/>
              <a:buFontTx/>
              <a:buChar char="-"/>
            </a:pPr>
            <a:r>
              <a:rPr lang="en-US" altLang="en-US" sz="1600" dirty="0"/>
              <a:t>Could provide an independent confirmation about the origin of the thermal radiation 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2A137B63-A07E-6249-8AFD-B381AF763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71" y="2423123"/>
            <a:ext cx="4513253" cy="328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85A945EE-4CC9-284F-9658-D396811B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535" y="1964916"/>
            <a:ext cx="22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Inclusive </a:t>
            </a:r>
            <a:r>
              <a:rPr lang="en-US" altLang="en-US" sz="1200" dirty="0" err="1"/>
              <a:t>dielectron</a:t>
            </a:r>
            <a:r>
              <a:rPr lang="en-US" altLang="en-US" sz="1200" dirty="0"/>
              <a:t> v</a:t>
            </a:r>
            <a:r>
              <a:rPr lang="en-US" altLang="en-US" sz="1200" baseline="-25000" dirty="0"/>
              <a:t>2</a:t>
            </a:r>
          </a:p>
          <a:p>
            <a:pPr algn="ctr" eaLnBrk="1" hangingPunct="1"/>
            <a:r>
              <a:rPr lang="en-US" altLang="en-US" sz="1200" dirty="0"/>
              <a:t> STAR PRC 90, 64904 (2014)</a:t>
            </a: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79C70D70-F5EB-0D4F-A5E0-DD28E92C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55852"/>
            <a:ext cx="5475633" cy="23836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buSzPct val="80000"/>
            </a:pPr>
            <a:r>
              <a:rPr lang="en-US" altLang="en-US" sz="1400" b="1" dirty="0"/>
              <a:t>Challenge: isolate the v</a:t>
            </a:r>
            <a:r>
              <a:rPr lang="en-US" altLang="en-US" sz="1400" b="1" baseline="-25000" dirty="0"/>
              <a:t>2</a:t>
            </a:r>
            <a:r>
              <a:rPr lang="en-US" altLang="en-US" sz="1400" b="1" dirty="0"/>
              <a:t> of the excess dileptons </a:t>
            </a:r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1FE71978-0B09-063D-034C-12D50487B0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68363" y="9756"/>
            <a:ext cx="7353300" cy="758364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altLang="ja-JP" sz="40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Prospects (II)</a:t>
            </a:r>
            <a:endParaRPr lang="en-US" sz="40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1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BDE8B-A4DB-844F-85F0-DC1CF709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AA047-8AEF-4C69-86C3-C9A28089018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717FD146-4F90-CB1A-619B-AD198B51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610" y="136525"/>
            <a:ext cx="396044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MPD at NICA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C7CF0C-4812-61B1-0325-19970FF3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98" y="1280690"/>
            <a:ext cx="5669403" cy="56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9BAAC-2AD2-B1BB-F5D9-126F97CAD771}"/>
              </a:ext>
            </a:extLst>
          </p:cNvPr>
          <p:cNvSpPr txBox="1"/>
          <p:nvPr/>
        </p:nvSpPr>
        <p:spPr>
          <a:xfrm>
            <a:off x="647564" y="901023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√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 4 - 11 GeV  Expected to start operation in 2025</a:t>
            </a: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12FDA-F2A3-D221-CAAD-7239C3EF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12A4721-914C-9203-FD3C-529F68015BEC}"/>
              </a:ext>
            </a:extLst>
          </p:cNvPr>
          <p:cNvSpPr txBox="1"/>
          <p:nvPr/>
        </p:nvSpPr>
        <p:spPr>
          <a:xfrm>
            <a:off x="1429490" y="587170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Interaction rate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D0C4D03-7B54-CBCC-3155-05B4FE68570D}"/>
              </a:ext>
            </a:extLst>
          </p:cNvPr>
          <p:cNvGrpSpPr/>
          <p:nvPr/>
        </p:nvGrpSpPr>
        <p:grpSpPr>
          <a:xfrm>
            <a:off x="8249" y="968905"/>
            <a:ext cx="5029199" cy="4103093"/>
            <a:chOff x="8249" y="1066800"/>
            <a:chExt cx="5029199" cy="410309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928318-1AB6-E680-D20A-524071F1089F}"/>
                </a:ext>
              </a:extLst>
            </p:cNvPr>
            <p:cNvGrpSpPr/>
            <p:nvPr/>
          </p:nvGrpSpPr>
          <p:grpSpPr>
            <a:xfrm>
              <a:off x="8249" y="1066800"/>
              <a:ext cx="5029199" cy="4103093"/>
              <a:chOff x="152400" y="1695039"/>
              <a:chExt cx="5691519" cy="4548587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974FCE6-C6B8-5130-39CB-A7D568E4272E}"/>
                  </a:ext>
                </a:extLst>
              </p:cNvPr>
              <p:cNvGrpSpPr/>
              <p:nvPr/>
            </p:nvGrpSpPr>
            <p:grpSpPr>
              <a:xfrm>
                <a:off x="152400" y="1695039"/>
                <a:ext cx="5691519" cy="4548587"/>
                <a:chOff x="858384" y="1825557"/>
                <a:chExt cx="5691519" cy="4548587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CE227B48-E306-9BF6-A7EC-341DE872E6D3}"/>
                    </a:ext>
                  </a:extLst>
                </p:cNvPr>
                <p:cNvGrpSpPr/>
                <p:nvPr/>
              </p:nvGrpSpPr>
              <p:grpSpPr>
                <a:xfrm>
                  <a:off x="858384" y="1825557"/>
                  <a:ext cx="5691519" cy="4548587"/>
                  <a:chOff x="868540" y="1825557"/>
                  <a:chExt cx="5691519" cy="4548587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20B36A79-E2BD-B5D7-179C-C0A4A1E97F41}"/>
                      </a:ext>
                    </a:extLst>
                  </p:cNvPr>
                  <p:cNvGrpSpPr/>
                  <p:nvPr/>
                </p:nvGrpSpPr>
                <p:grpSpPr>
                  <a:xfrm>
                    <a:off x="868540" y="1825557"/>
                    <a:ext cx="5691519" cy="4548587"/>
                    <a:chOff x="913134" y="1829394"/>
                    <a:chExt cx="5691519" cy="4548587"/>
                  </a:xfrm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38B7F787-61B9-C31F-ABA2-F50A77A25D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3134" y="1829394"/>
                      <a:ext cx="5691519" cy="4548587"/>
                      <a:chOff x="913134" y="1829394"/>
                      <a:chExt cx="5691519" cy="4548587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F30923E8-A2F4-2233-73E0-57D3229748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13134" y="1829394"/>
                        <a:ext cx="5691519" cy="4548587"/>
                        <a:chOff x="913134" y="1829394"/>
                        <a:chExt cx="5691519" cy="4548587"/>
                      </a:xfrm>
                    </p:grpSpPr>
                    <p:grpSp>
                      <p:nvGrpSpPr>
                        <p:cNvPr id="49" name="Group 48">
                          <a:extLst>
                            <a:ext uri="{FF2B5EF4-FFF2-40B4-BE49-F238E27FC236}">
                              <a16:creationId xmlns:a16="http://schemas.microsoft.com/office/drawing/2014/main" id="{7558812E-621F-CBDF-4FEB-8ED8951E002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13134" y="1829394"/>
                          <a:ext cx="5691519" cy="4548587"/>
                          <a:chOff x="913134" y="1829394"/>
                          <a:chExt cx="5691519" cy="4548587"/>
                        </a:xfrm>
                      </p:grpSpPr>
                      <p:grpSp>
                        <p:nvGrpSpPr>
                          <p:cNvPr id="2" name="Group 1">
                            <a:extLst>
                              <a:ext uri="{FF2B5EF4-FFF2-40B4-BE49-F238E27FC236}">
                                <a16:creationId xmlns:a16="http://schemas.microsoft.com/office/drawing/2014/main" id="{DFC7BEA2-5C2E-1D3F-3281-77A06BABDB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13134" y="1829394"/>
                            <a:ext cx="5691519" cy="4548587"/>
                            <a:chOff x="1184276" y="1169988"/>
                            <a:chExt cx="6741021" cy="5436000"/>
                          </a:xfrm>
                        </p:grpSpPr>
                        <p:pic>
                          <p:nvPicPr>
                            <p:cNvPr id="4" name="Picture 1">
                              <a:extLst>
                                <a:ext uri="{FF2B5EF4-FFF2-40B4-BE49-F238E27FC236}">
                                  <a16:creationId xmlns:a16="http://schemas.microsoft.com/office/drawing/2014/main" id="{699A9584-6318-F0E3-29FE-13D1352D4EDC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t="2771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84276" y="1169988"/>
                              <a:ext cx="6741021" cy="5436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sp>
                          <p:nvSpPr>
                            <p:cNvPr id="5" name="Flowchart: Connector 8">
                              <a:extLst>
                                <a:ext uri="{FF2B5EF4-FFF2-40B4-BE49-F238E27FC236}">
                                  <a16:creationId xmlns:a16="http://schemas.microsoft.com/office/drawing/2014/main" id="{5F3613FD-A39E-3B40-CD1E-4E72FA403F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695825" y="3541713"/>
                              <a:ext cx="114300" cy="114300"/>
                            </a:xfrm>
                            <a:prstGeom prst="flowChartConnector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6" name="Flowchart: Connector 9">
                              <a:extLst>
                                <a:ext uri="{FF2B5EF4-FFF2-40B4-BE49-F238E27FC236}">
                                  <a16:creationId xmlns:a16="http://schemas.microsoft.com/office/drawing/2014/main" id="{38F5F27E-E9BB-F222-1993-358656DB8A4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000625" y="3360738"/>
                              <a:ext cx="114300" cy="114300"/>
                            </a:xfrm>
                            <a:prstGeom prst="flowChartConnector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9" name="Flowchart: Connector 10">
                              <a:extLst>
                                <a:ext uri="{FF2B5EF4-FFF2-40B4-BE49-F238E27FC236}">
                                  <a16:creationId xmlns:a16="http://schemas.microsoft.com/office/drawing/2014/main" id="{6B0FDDBC-E469-0063-0C99-68A5AE335AE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2238" y="3349625"/>
                              <a:ext cx="114300" cy="114300"/>
                            </a:xfrm>
                            <a:prstGeom prst="flowChartConnector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0" name="Flowchart: Connector 11">
                              <a:extLst>
                                <a:ext uri="{FF2B5EF4-FFF2-40B4-BE49-F238E27FC236}">
                                  <a16:creationId xmlns:a16="http://schemas.microsoft.com/office/drawing/2014/main" id="{A4971AC5-C653-BEA4-86F6-A03C222B7C7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507038" y="3349625"/>
                              <a:ext cx="114300" cy="114300"/>
                            </a:xfrm>
                            <a:prstGeom prst="flowChartConnector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1" name="TextBox 3">
                              <a:extLst>
                                <a:ext uri="{FF2B5EF4-FFF2-40B4-BE49-F238E27FC236}">
                                  <a16:creationId xmlns:a16="http://schemas.microsoft.com/office/drawing/2014/main" id="{5F8A7B40-9A3A-D52F-B3EF-C84F5CDD004A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79333" y="3024936"/>
                              <a:ext cx="1705916" cy="32620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sz="1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NICA/MPD (2024)</a:t>
                              </a:r>
                              <a:endParaRPr lang="ru-RU" sz="1000" b="1" dirty="0">
                                <a:solidFill>
                                  <a:srgbClr val="FF0000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12" name="5-Point Star 11">
                              <a:extLst>
                                <a:ext uri="{FF2B5EF4-FFF2-40B4-BE49-F238E27FC236}">
                                  <a16:creationId xmlns:a16="http://schemas.microsoft.com/office/drawing/2014/main" id="{B4C0BBA4-4CDB-E1F2-08A0-9354192407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26158" y="3752851"/>
                              <a:ext cx="123825" cy="163512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3" name="5-Point Star 12">
                              <a:extLst>
                                <a:ext uri="{FF2B5EF4-FFF2-40B4-BE49-F238E27FC236}">
                                  <a16:creationId xmlns:a16="http://schemas.microsoft.com/office/drawing/2014/main" id="{4AD3D08E-1E8A-9F23-AB4F-7ECEEB9C997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373982" y="3765654"/>
                              <a:ext cx="122237" cy="165100"/>
                            </a:xfrm>
                            <a:prstGeom prst="star5">
                              <a:avLst/>
                            </a:prstGeom>
                            <a:solidFill>
                              <a:schemeClr val="accent3">
                                <a:lumMod val="50000"/>
                              </a:schemeClr>
                            </a:solidFill>
                            <a:ln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4" name="5-Point Star 13">
                              <a:extLst>
                                <a:ext uri="{FF2B5EF4-FFF2-40B4-BE49-F238E27FC236}">
                                  <a16:creationId xmlns:a16="http://schemas.microsoft.com/office/drawing/2014/main" id="{301C8A71-D4A4-3B08-1E35-CA96942CE4C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44950" y="3759963"/>
                              <a:ext cx="122238" cy="163513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5" name="TextBox 14">
                              <a:extLst>
                                <a:ext uri="{FF2B5EF4-FFF2-40B4-BE49-F238E27FC236}">
                                  <a16:creationId xmlns:a16="http://schemas.microsoft.com/office/drawing/2014/main" id="{20382E15-5D89-8617-7B35-C553E989DB5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804782" y="3892550"/>
                              <a:ext cx="1499384" cy="3364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r>
                                <a:rPr lang="en-US" sz="1000" b="1" dirty="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libri"/>
                                  <a:ea typeface="+mn-ea"/>
                                  <a:cs typeface="Arial" charset="0"/>
                                </a:rPr>
                                <a:t>RHIC / STAR F.T.</a:t>
                              </a:r>
                              <a:endParaRPr lang="ru-RU" sz="1000" b="1" dirty="0">
                                <a:solidFill>
                                  <a:srgbClr val="9BBB59">
                                    <a:lumMod val="50000"/>
                                  </a:srgbClr>
                                </a:solidFill>
                                <a:latin typeface="Calibri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16" name="TextBox 24">
                              <a:extLst>
                                <a:ext uri="{FF2B5EF4-FFF2-40B4-BE49-F238E27FC236}">
                                  <a16:creationId xmlns:a16="http://schemas.microsoft.com/office/drawing/2014/main" id="{BF8C0869-1EC0-2736-C5ED-EE66C00FBD61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43062" y="4018958"/>
                              <a:ext cx="1318353" cy="32620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sz="1000" b="1" dirty="0">
                                  <a:solidFill>
                                    <a:srgbClr val="7030A0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SPS / NA-61</a:t>
                              </a:r>
                              <a:endParaRPr lang="ru-RU" sz="1000" b="1" dirty="0">
                                <a:solidFill>
                                  <a:srgbClr val="7030A0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17" name="Isosceles Triangle 85">
                              <a:extLst>
                                <a:ext uri="{FF2B5EF4-FFF2-40B4-BE49-F238E27FC236}">
                                  <a16:creationId xmlns:a16="http://schemas.microsoft.com/office/drawing/2014/main" id="{E1C910F9-4E01-5774-955B-818B0CF05D8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19425" y="3005138"/>
                              <a:ext cx="147638" cy="136525"/>
                            </a:xfrm>
                            <a:prstGeom prst="triangle">
                              <a:avLst/>
                            </a:prstGeom>
                            <a:solidFill>
                              <a:srgbClr val="000090"/>
                            </a:solidFill>
                            <a:ln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8" name="Isosceles Triangle 86">
                              <a:extLst>
                                <a:ext uri="{FF2B5EF4-FFF2-40B4-BE49-F238E27FC236}">
                                  <a16:creationId xmlns:a16="http://schemas.microsoft.com/office/drawing/2014/main" id="{CF4247D8-3850-A4E7-2086-BD62CA2907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30613" y="3013075"/>
                              <a:ext cx="146050" cy="136525"/>
                            </a:xfrm>
                            <a:prstGeom prst="triangle">
                              <a:avLst/>
                            </a:prstGeom>
                            <a:solidFill>
                              <a:srgbClr val="000090"/>
                            </a:solidFill>
                            <a:ln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19" name="TextBox 27">
                              <a:extLst>
                                <a:ext uri="{FF2B5EF4-FFF2-40B4-BE49-F238E27FC236}">
                                  <a16:creationId xmlns:a16="http://schemas.microsoft.com/office/drawing/2014/main" id="{54F636F6-A861-0AFD-6891-EDF00EBF0E25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38475" y="3122801"/>
                              <a:ext cx="774700" cy="33640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sz="1000" b="1" dirty="0">
                                  <a:solidFill>
                                    <a:srgbClr val="000090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HADES</a:t>
                              </a:r>
                              <a:endParaRPr lang="ru-RU" sz="1000" b="1" dirty="0">
                                <a:solidFill>
                                  <a:srgbClr val="000090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0" name="Diamond 19">
                              <a:extLst>
                                <a:ext uri="{FF2B5EF4-FFF2-40B4-BE49-F238E27FC236}">
                                  <a16:creationId xmlns:a16="http://schemas.microsoft.com/office/drawing/2014/main" id="{ABD2DB5E-9690-1F60-5C9A-1D63980DD5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439086" y="1339010"/>
                              <a:ext cx="149225" cy="176212"/>
                            </a:xfrm>
                            <a:prstGeom prst="diamond">
                              <a:avLst/>
                            </a:prstGeom>
                            <a:solidFill>
                              <a:srgbClr val="000090"/>
                            </a:solidFill>
                            <a:ln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1" name="Diamond 20">
                              <a:extLst>
                                <a:ext uri="{FF2B5EF4-FFF2-40B4-BE49-F238E27FC236}">
                                  <a16:creationId xmlns:a16="http://schemas.microsoft.com/office/drawing/2014/main" id="{4337AF92-88BD-1D37-8576-800D82BB92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37896" y="1339010"/>
                              <a:ext cx="149225" cy="177800"/>
                            </a:xfrm>
                            <a:prstGeom prst="diamond">
                              <a:avLst/>
                            </a:prstGeom>
                            <a:solidFill>
                              <a:srgbClr val="000090"/>
                            </a:solidFill>
                            <a:ln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2" name="Diamond 21">
                              <a:extLst>
                                <a:ext uri="{FF2B5EF4-FFF2-40B4-BE49-F238E27FC236}">
                                  <a16:creationId xmlns:a16="http://schemas.microsoft.com/office/drawing/2014/main" id="{283841ED-3A8D-C2E7-D4A7-F8C1D7472C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017963" y="1339010"/>
                              <a:ext cx="149225" cy="177800"/>
                            </a:xfrm>
                            <a:prstGeom prst="diamond">
                              <a:avLst/>
                            </a:prstGeom>
                            <a:solidFill>
                              <a:srgbClr val="000090"/>
                            </a:solidFill>
                            <a:ln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3" name="Diamond 22">
                              <a:extLst>
                                <a:ext uri="{FF2B5EF4-FFF2-40B4-BE49-F238E27FC236}">
                                  <a16:creationId xmlns:a16="http://schemas.microsoft.com/office/drawing/2014/main" id="{48093C42-97AE-A351-693F-5556686CEC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350311" y="1339010"/>
                              <a:ext cx="150812" cy="177800"/>
                            </a:xfrm>
                            <a:prstGeom prst="diamond">
                              <a:avLst/>
                            </a:prstGeom>
                            <a:solidFill>
                              <a:srgbClr val="000090"/>
                            </a:solidFill>
                            <a:ln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4" name="5-Point Star 23">
                              <a:extLst>
                                <a:ext uri="{FF2B5EF4-FFF2-40B4-BE49-F238E27FC236}">
                                  <a16:creationId xmlns:a16="http://schemas.microsoft.com/office/drawing/2014/main" id="{E749A80E-8832-9AD6-0CAE-24CB65FFAD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935663" y="4033838"/>
                              <a:ext cx="122237" cy="163512"/>
                            </a:xfrm>
                            <a:prstGeom prst="star5">
                              <a:avLst/>
                            </a:prstGeom>
                            <a:solidFill>
                              <a:srgbClr val="002060"/>
                            </a:solidFill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25" name="TextBox 44">
                              <a:extLst>
                                <a:ext uri="{FF2B5EF4-FFF2-40B4-BE49-F238E27FC236}">
                                  <a16:creationId xmlns:a16="http://schemas.microsoft.com/office/drawing/2014/main" id="{57488132-48D6-5B8F-9563-35E77442D07B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015038" y="3377946"/>
                              <a:ext cx="1661737" cy="32620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sz="1000" b="1" dirty="0">
                                  <a:solidFill>
                                    <a:srgbClr val="002060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RHIC /STAR BES II</a:t>
                              </a:r>
                              <a:endParaRPr lang="ru-RU" sz="1000" b="1" dirty="0">
                                <a:solidFill>
                                  <a:srgbClr val="002060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6" name="TextBox 21">
                              <a:extLst>
                                <a:ext uri="{FF2B5EF4-FFF2-40B4-BE49-F238E27FC236}">
                                  <a16:creationId xmlns:a16="http://schemas.microsoft.com/office/drawing/2014/main" id="{02DD74AA-2FB7-914B-4E3D-70E6A20E2A99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rot="16200000">
                              <a:off x="-109535" y="3258729"/>
                              <a:ext cx="3181350" cy="47388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b="1" dirty="0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Interaction rate [Hz]</a:t>
                              </a:r>
                              <a:endParaRPr lang="ru-RU" b="1" dirty="0">
                                <a:solidFill>
                                  <a:prstClr val="black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27" name="Straight Connector 26">
                              <a:extLst>
                                <a:ext uri="{FF2B5EF4-FFF2-40B4-BE49-F238E27FC236}">
                                  <a16:creationId xmlns:a16="http://schemas.microsoft.com/office/drawing/2014/main" id="{188B26B9-636B-9A0E-B942-68EAD9DA540B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3443474" y="1419969"/>
                              <a:ext cx="1035579" cy="7428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rgbClr val="00009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" name="Straight Connector 27">
                              <a:extLst>
                                <a:ext uri="{FF2B5EF4-FFF2-40B4-BE49-F238E27FC236}">
                                  <a16:creationId xmlns:a16="http://schemas.microsoft.com/office/drawing/2014/main" id="{B0D61D77-B00B-54A3-8BAF-2BA263300C7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6876000" y="3774490"/>
                              <a:ext cx="756000" cy="10904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9" name="Straight Connector 28">
                              <a:extLst>
                                <a:ext uri="{FF2B5EF4-FFF2-40B4-BE49-F238E27FC236}">
                                  <a16:creationId xmlns:a16="http://schemas.microsoft.com/office/drawing/2014/main" id="{BCA31801-3E53-839C-DAEF-D8D0EBD6C59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5010150" y="4751388"/>
                              <a:ext cx="174625" cy="473075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" name="Straight Connector 29">
                              <a:extLst>
                                <a:ext uri="{FF2B5EF4-FFF2-40B4-BE49-F238E27FC236}">
                                  <a16:creationId xmlns:a16="http://schemas.microsoft.com/office/drawing/2014/main" id="{D90EF825-B82F-46E0-9870-C0B0376B34E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5205413" y="4364038"/>
                              <a:ext cx="382587" cy="365125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Straight Connector 30">
                              <a:extLst>
                                <a:ext uri="{FF2B5EF4-FFF2-40B4-BE49-F238E27FC236}">
                                  <a16:creationId xmlns:a16="http://schemas.microsoft.com/office/drawing/2014/main" id="{96E4E64E-3FE5-E34F-333C-C52B648E16C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292725" y="3406775"/>
                              <a:ext cx="257175" cy="0"/>
                            </a:xfrm>
                            <a:prstGeom prst="line">
                              <a:avLst/>
                            </a:prstGeom>
                            <a:ln w="22225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Straight Connector 31">
                              <a:extLst>
                                <a:ext uri="{FF2B5EF4-FFF2-40B4-BE49-F238E27FC236}">
                                  <a16:creationId xmlns:a16="http://schemas.microsoft.com/office/drawing/2014/main" id="{66510B39-2592-8827-C6F4-6C400F898C5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4265613" y="4005263"/>
                              <a:ext cx="168275" cy="250825"/>
                            </a:xfrm>
                            <a:prstGeom prst="line">
                              <a:avLst/>
                            </a:prstGeom>
                            <a:ln w="22225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33" name="Flowchart: Connector 105">
                              <a:extLst>
                                <a:ext uri="{FF2B5EF4-FFF2-40B4-BE49-F238E27FC236}">
                                  <a16:creationId xmlns:a16="http://schemas.microsoft.com/office/drawing/2014/main" id="{DBC8B0DA-6830-300A-D8C7-E1D2735B1D0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32125" y="2740025"/>
                              <a:ext cx="114300" cy="114300"/>
                            </a:xfrm>
                            <a:prstGeom prst="flowChartConnector">
                              <a:avLst/>
                            </a:prstGeom>
                            <a:noFill/>
                            <a:ln w="25400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34" name="Flowchart: Connector 106">
                              <a:extLst>
                                <a:ext uri="{FF2B5EF4-FFF2-40B4-BE49-F238E27FC236}">
                                  <a16:creationId xmlns:a16="http://schemas.microsoft.com/office/drawing/2014/main" id="{02CD04CE-214E-254B-5AFE-36D9F3E389D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773488" y="2747963"/>
                              <a:ext cx="114300" cy="114300"/>
                            </a:xfrm>
                            <a:prstGeom prst="flowChartConnector">
                              <a:avLst/>
                            </a:prstGeom>
                            <a:noFill/>
                            <a:ln w="25400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prstClr val="white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35" name="TextBox 114">
                              <a:extLst>
                                <a:ext uri="{FF2B5EF4-FFF2-40B4-BE49-F238E27FC236}">
                                  <a16:creationId xmlns:a16="http://schemas.microsoft.com/office/drawing/2014/main" id="{59583AAE-6311-866D-51E1-82A6662EFFBB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62650" y="2390944"/>
                              <a:ext cx="1356462" cy="3465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sz="105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NICA/BM@N </a:t>
                              </a:r>
                              <a:endParaRPr lang="ru-RU" sz="1050" b="1" dirty="0">
                                <a:solidFill>
                                  <a:srgbClr val="FF0000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6" name="TextBox 35">
                              <a:extLst>
                                <a:ext uri="{FF2B5EF4-FFF2-40B4-BE49-F238E27FC236}">
                                  <a16:creationId xmlns:a16="http://schemas.microsoft.com/office/drawing/2014/main" id="{B8815484-CA94-D8B9-4A48-8257EA8A4C1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683445" y="1523688"/>
                              <a:ext cx="2456506" cy="3465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r>
                                <a:rPr lang="en-US" sz="1100" b="1" dirty="0">
                                  <a:solidFill>
                                    <a:srgbClr val="000090"/>
                                  </a:solidFill>
                                  <a:latin typeface="Calibri"/>
                                  <a:ea typeface="+mn-ea"/>
                                  <a:cs typeface="Arial" charset="0"/>
                                </a:rPr>
                                <a:t>FAIR SIS-100 / CBM  (2027)</a:t>
                              </a:r>
                              <a:endParaRPr lang="ru-RU" sz="1100" b="1" dirty="0">
                                <a:solidFill>
                                  <a:srgbClr val="000090"/>
                                </a:solidFill>
                                <a:latin typeface="Calibri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7" name="TextBox 46">
                              <a:extLst>
                                <a:ext uri="{FF2B5EF4-FFF2-40B4-BE49-F238E27FC236}">
                                  <a16:creationId xmlns:a16="http://schemas.microsoft.com/office/drawing/2014/main" id="{7F1D35D1-8FCA-3014-27AA-2D346CD846A9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37541" y="6081713"/>
                              <a:ext cx="4571999" cy="47817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>
                                <a:defRPr/>
                              </a:pPr>
                              <a:r>
                                <a:rPr lang="en-US" b="1" dirty="0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Collision energy √</a:t>
                              </a:r>
                              <a:r>
                                <a:rPr lang="en-US" b="1" dirty="0" err="1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s</a:t>
                              </a:r>
                              <a:r>
                                <a:rPr lang="en-US" b="1" baseline="-25000" dirty="0" err="1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NN</a:t>
                              </a:r>
                              <a:r>
                                <a:rPr lang="en-US" b="1" dirty="0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 [</a:t>
                              </a:r>
                              <a:r>
                                <a:rPr lang="en-US" b="1" dirty="0" err="1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GeV</a:t>
                              </a:r>
                              <a:r>
                                <a:rPr lang="en-US" b="1" dirty="0">
                                  <a:solidFill>
                                    <a:prstClr val="black"/>
                                  </a:solidFill>
                                  <a:latin typeface="Calibri" pitchFamily="34" charset="0"/>
                                  <a:ea typeface="+mn-ea"/>
                                  <a:cs typeface="Arial" charset="0"/>
                                </a:rPr>
                                <a:t>]</a:t>
                              </a:r>
                              <a:endParaRPr lang="ru-RU" b="1" dirty="0">
                                <a:solidFill>
                                  <a:prstClr val="black"/>
                                </a:solidFill>
                                <a:latin typeface="Calibri" pitchFamily="34" charset="0"/>
                                <a:ea typeface="+mn-ea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38" name="5-Point Star 37">
                              <a:extLst>
                                <a:ext uri="{FF2B5EF4-FFF2-40B4-BE49-F238E27FC236}">
                                  <a16:creationId xmlns:a16="http://schemas.microsoft.com/office/drawing/2014/main" id="{6AD392A6-4DAF-E8C2-190D-B525ABB4FF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28173" y="3752851"/>
                              <a:ext cx="123825" cy="163512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 38">
                              <a:extLst>
                                <a:ext uri="{FF2B5EF4-FFF2-40B4-BE49-F238E27FC236}">
                                  <a16:creationId xmlns:a16="http://schemas.microsoft.com/office/drawing/2014/main" id="{BBADF86B-AEDD-6BE1-F28E-0F2530B53C8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656556" y="2482978"/>
                              <a:ext cx="90000" cy="90000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IL"/>
                            </a:p>
                          </p:txBody>
                        </p:sp>
                        <p:sp>
                          <p:nvSpPr>
                            <p:cNvPr id="40" name="Rectangle 39">
                              <a:extLst>
                                <a:ext uri="{FF2B5EF4-FFF2-40B4-BE49-F238E27FC236}">
                                  <a16:creationId xmlns:a16="http://schemas.microsoft.com/office/drawing/2014/main" id="{9DA908A9-0C73-3C0C-DB0C-AEEBE30A2B9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184000" y="2484000"/>
                              <a:ext cx="90000" cy="90000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IL"/>
                            </a:p>
                          </p:txBody>
                        </p:sp>
                        <p:sp>
                          <p:nvSpPr>
                            <p:cNvPr id="41" name="Rectangle 40">
                              <a:extLst>
                                <a:ext uri="{FF2B5EF4-FFF2-40B4-BE49-F238E27FC236}">
                                  <a16:creationId xmlns:a16="http://schemas.microsoft.com/office/drawing/2014/main" id="{B58D54C6-C597-60AE-D47E-1CE69F74948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048000" y="2484000"/>
                              <a:ext cx="90000" cy="90000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IL"/>
                            </a:p>
                          </p:txBody>
                        </p:sp>
                        <p:sp>
                          <p:nvSpPr>
                            <p:cNvPr id="42" name="TextBox 41">
                              <a:extLst>
                                <a:ext uri="{FF2B5EF4-FFF2-40B4-BE49-F238E27FC236}">
                                  <a16:creationId xmlns:a16="http://schemas.microsoft.com/office/drawing/2014/main" id="{24A34E88-8A93-6C52-0E5F-53B32331AF8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878272" y="2219871"/>
                              <a:ext cx="1822935" cy="32620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IL" sz="1000" b="1" dirty="0">
                                  <a:solidFill>
                                    <a:srgbClr val="002060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a:t>SPS / NA60+ (202?)</a:t>
                              </a:r>
                            </a:p>
                          </p:txBody>
                        </p:sp>
                        <p:sp>
                          <p:nvSpPr>
                            <p:cNvPr id="43" name="5-Point Star 42">
                              <a:extLst>
                                <a:ext uri="{FF2B5EF4-FFF2-40B4-BE49-F238E27FC236}">
                                  <a16:creationId xmlns:a16="http://schemas.microsoft.com/office/drawing/2014/main" id="{D60DFBA3-F7C8-D598-7A73-687C4801CBF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392738" y="3752851"/>
                              <a:ext cx="123825" cy="163512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4" name="5-Point Star 43">
                              <a:extLst>
                                <a:ext uri="{FF2B5EF4-FFF2-40B4-BE49-F238E27FC236}">
                                  <a16:creationId xmlns:a16="http://schemas.microsoft.com/office/drawing/2014/main" id="{93EAAB18-9E36-86BA-641F-9614366393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644950" y="3752851"/>
                              <a:ext cx="123825" cy="163512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5" name="5-Point Star 44">
                              <a:extLst>
                                <a:ext uri="{FF2B5EF4-FFF2-40B4-BE49-F238E27FC236}">
                                  <a16:creationId xmlns:a16="http://schemas.microsoft.com/office/drawing/2014/main" id="{A3817526-3526-F5D4-176D-982BF4F52F9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04114" y="3752851"/>
                              <a:ext cx="123825" cy="163512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sp>
                          <p:nvSpPr>
                            <p:cNvPr id="46" name="5-Point Star 45">
                              <a:extLst>
                                <a:ext uri="{FF2B5EF4-FFF2-40B4-BE49-F238E27FC236}">
                                  <a16:creationId xmlns:a16="http://schemas.microsoft.com/office/drawing/2014/main" id="{86564877-1CE3-FAC0-7E01-3EA61C5B4B7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205807" y="3744121"/>
                              <a:ext cx="123825" cy="163512"/>
                            </a:xfrm>
                            <a:prstGeom prst="star5">
                              <a:avLst/>
                            </a:prstGeom>
                            <a:solidFill>
                              <a:srgbClr val="4F6228"/>
                            </a:solidFill>
                            <a:ln>
                              <a:solidFill>
                                <a:srgbClr val="4F6228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sz="1800">
                                <a:solidFill>
                                  <a:srgbClr val="00B050"/>
                                </a:solidFill>
                                <a:latin typeface="Calibri"/>
                              </a:endParaRPr>
                            </a:p>
                          </p:txBody>
                        </p:sp>
                        <p:cxnSp>
                          <p:nvCxnSpPr>
                            <p:cNvPr id="47" name="Straight Connector 46">
                              <a:extLst>
                                <a:ext uri="{FF2B5EF4-FFF2-40B4-BE49-F238E27FC236}">
                                  <a16:creationId xmlns:a16="http://schemas.microsoft.com/office/drawing/2014/main" id="{37CC8470-79C0-5ADA-4A0F-DB98FA0DE80B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6344768" y="3785394"/>
                              <a:ext cx="532606" cy="122239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48" name="Straight Connector 47">
                            <a:extLst>
                              <a:ext uri="{FF2B5EF4-FFF2-40B4-BE49-F238E27FC236}">
                                <a16:creationId xmlns:a16="http://schemas.microsoft.com/office/drawing/2014/main" id="{33E141BB-C2BC-ABAF-9CFA-7F79076E068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556000" y="3187811"/>
                            <a:ext cx="576000" cy="21792"/>
                          </a:xfrm>
                          <a:prstGeom prst="line">
                            <a:avLst/>
                          </a:prstGeom>
                          <a:ln w="22225">
                            <a:solidFill>
                              <a:srgbClr val="FF0000"/>
                            </a:solidFill>
                          </a:ln>
                          <a:scene3d>
                            <a:camera prst="orthographicFront">
                              <a:rot lat="0" lon="0" rev="90000"/>
                            </a:camera>
                            <a:lightRig rig="threePt" dir="t"/>
                          </a:scene3d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0" name="Straight Connector 49">
                          <a:extLst>
                            <a:ext uri="{FF2B5EF4-FFF2-40B4-BE49-F238E27FC236}">
                              <a16:creationId xmlns:a16="http://schemas.microsoft.com/office/drawing/2014/main" id="{0A6025FC-04E9-0181-6C0A-79560ED938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60000">
                          <a:off x="2988000" y="4077000"/>
                          <a:ext cx="1736444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4F6228"/>
                          </a:solidFill>
                        </a:ln>
                        <a:scene3d>
                          <a:camera prst="orthographicFront">
                            <a:rot lat="0" lon="0" rev="60000"/>
                          </a:camera>
                          <a:lightRig rig="threePt" dir="t"/>
                        </a:scene3d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0" name="Straight Connector 59">
                        <a:extLst>
                          <a:ext uri="{FF2B5EF4-FFF2-40B4-BE49-F238E27FC236}">
                            <a16:creationId xmlns:a16="http://schemas.microsoft.com/office/drawing/2014/main" id="{E3BDE5A9-888D-D010-E498-6B95069D29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328433" y="4497585"/>
                        <a:ext cx="135718" cy="309958"/>
                      </a:xfrm>
                      <a:prstGeom prst="line">
                        <a:avLst/>
                      </a:prstGeom>
                      <a:ln w="2222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>
                        <a:extLst>
                          <a:ext uri="{FF2B5EF4-FFF2-40B4-BE49-F238E27FC236}">
                            <a16:creationId xmlns:a16="http://schemas.microsoft.com/office/drawing/2014/main" id="{9300ADA4-000B-9B82-BED7-3EC8B391A3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672000" y="3908193"/>
                        <a:ext cx="229197" cy="276807"/>
                      </a:xfrm>
                      <a:prstGeom prst="line">
                        <a:avLst/>
                      </a:prstGeom>
                      <a:ln w="2222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>
                        <a:extLst>
                          <a:ext uri="{FF2B5EF4-FFF2-40B4-BE49-F238E27FC236}">
                            <a16:creationId xmlns:a16="http://schemas.microsoft.com/office/drawing/2014/main" id="{C96AF524-C002-1B53-9779-FA4D4EDF2F94}"/>
                          </a:ext>
                        </a:extLst>
                      </p:cNvPr>
                      <p:cNvCxnSpPr>
                        <a:cxnSpLocks/>
                        <a:stCxn id="5" idx="7"/>
                      </p:cNvCxnSpPr>
                      <p:nvPr/>
                    </p:nvCxnSpPr>
                    <p:spPr>
                      <a:xfrm flipV="1">
                        <a:off x="3960346" y="3699021"/>
                        <a:ext cx="205809" cy="128926"/>
                      </a:xfrm>
                      <a:prstGeom prst="line">
                        <a:avLst/>
                      </a:prstGeom>
                      <a:ln w="2222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>
                        <a:extLst>
                          <a:ext uri="{FF2B5EF4-FFF2-40B4-BE49-F238E27FC236}">
                            <a16:creationId xmlns:a16="http://schemas.microsoft.com/office/drawing/2014/main" id="{157D6464-481B-A328-31E0-B748DFE8F1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139293" y="3686792"/>
                        <a:ext cx="201162" cy="16050"/>
                      </a:xfrm>
                      <a:prstGeom prst="line">
                        <a:avLst/>
                      </a:prstGeom>
                      <a:ln w="2222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>
                        <a:extLst>
                          <a:ext uri="{FF2B5EF4-FFF2-40B4-BE49-F238E27FC236}">
                            <a16:creationId xmlns:a16="http://schemas.microsoft.com/office/drawing/2014/main" id="{725871DC-6500-392D-629E-934D24F6B2E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877974" y="2961000"/>
                        <a:ext cx="1217644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11355839-5FF1-90F8-A9B5-4840051A958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46149" y="4176237"/>
                      <a:ext cx="1260000" cy="6350"/>
                    </a:xfrm>
                    <a:prstGeom prst="line">
                      <a:avLst/>
                    </a:prstGeom>
                    <a:ln w="19050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E2476108-2EAF-443B-10EC-F4752E48B4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5831" y="4003464"/>
                      <a:ext cx="30489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IL" sz="1600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06ED146-0674-0BF2-DB3F-4D9B79F16E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17721" y="4003464"/>
                      <a:ext cx="30489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IL" sz="1600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142F592-61A3-B8E1-1E31-CED1A3746E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01300" y="4023994"/>
                      <a:ext cx="30489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IL" sz="1600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p:txBody>
                </p:sp>
              </p:grpSp>
              <p:sp>
                <p:nvSpPr>
                  <p:cNvPr id="67" name="Flowchart: Connector 13">
                    <a:extLst>
                      <a:ext uri="{FF2B5EF4-FFF2-40B4-BE49-F238E27FC236}">
                        <a16:creationId xmlns:a16="http://schemas.microsoft.com/office/drawing/2014/main" id="{548B5C7B-DB69-CD63-CBC5-EA4AFE416359}"/>
                      </a:ext>
                    </a:extLst>
                  </p:cNvPr>
                  <p:cNvSpPr/>
                  <p:nvPr/>
                </p:nvSpPr>
                <p:spPr>
                  <a:xfrm>
                    <a:off x="3564000" y="4151700"/>
                    <a:ext cx="114300" cy="1143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" name="Flowchart: Connector 13">
                    <a:extLst>
                      <a:ext uri="{FF2B5EF4-FFF2-40B4-BE49-F238E27FC236}">
                        <a16:creationId xmlns:a16="http://schemas.microsoft.com/office/drawing/2014/main" id="{BA811D3B-4B31-403F-D01F-C7FE79D2D3B8}"/>
                      </a:ext>
                    </a:extLst>
                  </p:cNvPr>
                  <p:cNvSpPr/>
                  <p:nvPr/>
                </p:nvSpPr>
                <p:spPr>
                  <a:xfrm>
                    <a:off x="3420000" y="4383895"/>
                    <a:ext cx="114300" cy="1143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" name="Flowchart: Connector 13">
                    <a:extLst>
                      <a:ext uri="{FF2B5EF4-FFF2-40B4-BE49-F238E27FC236}">
                        <a16:creationId xmlns:a16="http://schemas.microsoft.com/office/drawing/2014/main" id="{9F8DB1DE-481B-D2EA-9843-265A1C6F0446}"/>
                      </a:ext>
                    </a:extLst>
                  </p:cNvPr>
                  <p:cNvSpPr/>
                  <p:nvPr/>
                </p:nvSpPr>
                <p:spPr>
                  <a:xfrm>
                    <a:off x="3276000" y="4718885"/>
                    <a:ext cx="114300" cy="1143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3A80AA5E-1B73-886D-F7C9-746015AD1C32}"/>
                    </a:ext>
                  </a:extLst>
                </p:cNvPr>
                <p:cNvGrpSpPr/>
                <p:nvPr/>
              </p:nvGrpSpPr>
              <p:grpSpPr>
                <a:xfrm>
                  <a:off x="4057217" y="3929078"/>
                  <a:ext cx="2028137" cy="1352316"/>
                  <a:chOff x="4057217" y="3929078"/>
                  <a:chExt cx="2028137" cy="1352316"/>
                </a:xfrm>
              </p:grpSpPr>
              <p:sp>
                <p:nvSpPr>
                  <p:cNvPr id="79" name="5-Point Star 78">
                    <a:extLst>
                      <a:ext uri="{FF2B5EF4-FFF2-40B4-BE49-F238E27FC236}">
                        <a16:creationId xmlns:a16="http://schemas.microsoft.com/office/drawing/2014/main" id="{75C0FAB7-E5D2-973E-B10F-1A24A40705EA}"/>
                      </a:ext>
                    </a:extLst>
                  </p:cNvPr>
                  <p:cNvSpPr/>
                  <p:nvPr/>
                </p:nvSpPr>
                <p:spPr>
                  <a:xfrm>
                    <a:off x="4526338" y="4410802"/>
                    <a:ext cx="103206" cy="136819"/>
                  </a:xfrm>
                  <a:prstGeom prst="star5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5-Point Star 79">
                    <a:extLst>
                      <a:ext uri="{FF2B5EF4-FFF2-40B4-BE49-F238E27FC236}">
                        <a16:creationId xmlns:a16="http://schemas.microsoft.com/office/drawing/2014/main" id="{4DD33221-6B35-D1FB-D748-9306CA9F4644}"/>
                      </a:ext>
                    </a:extLst>
                  </p:cNvPr>
                  <p:cNvSpPr/>
                  <p:nvPr/>
                </p:nvSpPr>
                <p:spPr>
                  <a:xfrm>
                    <a:off x="4195280" y="4761569"/>
                    <a:ext cx="103206" cy="136819"/>
                  </a:xfrm>
                  <a:prstGeom prst="star5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" name="5-Point Star 80">
                    <a:extLst>
                      <a:ext uri="{FF2B5EF4-FFF2-40B4-BE49-F238E27FC236}">
                        <a16:creationId xmlns:a16="http://schemas.microsoft.com/office/drawing/2014/main" id="{6E96A894-8558-B8B3-00E5-D48FDD8D1813}"/>
                      </a:ext>
                    </a:extLst>
                  </p:cNvPr>
                  <p:cNvSpPr/>
                  <p:nvPr/>
                </p:nvSpPr>
                <p:spPr>
                  <a:xfrm>
                    <a:off x="4057217" y="5144575"/>
                    <a:ext cx="103206" cy="136819"/>
                  </a:xfrm>
                  <a:prstGeom prst="star5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" name="5-Point Star 82">
                    <a:extLst>
                      <a:ext uri="{FF2B5EF4-FFF2-40B4-BE49-F238E27FC236}">
                        <a16:creationId xmlns:a16="http://schemas.microsoft.com/office/drawing/2014/main" id="{22D40057-3E6F-F467-71B6-98A02A853A81}"/>
                      </a:ext>
                    </a:extLst>
                  </p:cNvPr>
                  <p:cNvSpPr/>
                  <p:nvPr/>
                </p:nvSpPr>
                <p:spPr>
                  <a:xfrm>
                    <a:off x="5600868" y="3951966"/>
                    <a:ext cx="103206" cy="136819"/>
                  </a:xfrm>
                  <a:prstGeom prst="star5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" name="5-Point Star 83">
                    <a:extLst>
                      <a:ext uri="{FF2B5EF4-FFF2-40B4-BE49-F238E27FC236}">
                        <a16:creationId xmlns:a16="http://schemas.microsoft.com/office/drawing/2014/main" id="{29109CE0-47E9-62D2-6663-E2D9678DC5DE}"/>
                      </a:ext>
                    </a:extLst>
                  </p:cNvPr>
                  <p:cNvSpPr/>
                  <p:nvPr/>
                </p:nvSpPr>
                <p:spPr>
                  <a:xfrm>
                    <a:off x="5982148" y="3929078"/>
                    <a:ext cx="103206" cy="136819"/>
                  </a:xfrm>
                  <a:prstGeom prst="star5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sz="1800">
                      <a:solidFill>
                        <a:srgbClr val="00B050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B89D1055-3AE6-E999-B21D-0DC4DC82015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V="1">
                    <a:off x="4644000" y="4287958"/>
                    <a:ext cx="266174" cy="175104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D7070F22-713F-5CBE-ECA3-D8100E4EB2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47206" y="4130492"/>
                    <a:ext cx="272794" cy="140764"/>
                  </a:xfrm>
                  <a:prstGeom prst="line">
                    <a:avLst/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F0FE276-7D6D-77EC-0A3E-4C450128B8C3}"/>
                  </a:ext>
                </a:extLst>
              </p:cNvPr>
              <p:cNvCxnSpPr/>
              <p:nvPr/>
            </p:nvCxnSpPr>
            <p:spPr>
              <a:xfrm>
                <a:off x="1783016" y="3299711"/>
                <a:ext cx="503999" cy="9989"/>
              </a:xfrm>
              <a:prstGeom prst="line">
                <a:avLst/>
              </a:prstGeom>
              <a:ln w="19050">
                <a:solidFill>
                  <a:srgbClr val="000090"/>
                </a:solidFill>
              </a:ln>
              <a:scene3d>
                <a:camera prst="orthographicFront">
                  <a:rot lat="0" lon="0" rev="3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5-Point Star 101">
              <a:extLst>
                <a:ext uri="{FF2B5EF4-FFF2-40B4-BE49-F238E27FC236}">
                  <a16:creationId xmlns:a16="http://schemas.microsoft.com/office/drawing/2014/main" id="{1BACCC26-DC75-1662-A311-0DFD4D0D9D0D}"/>
                </a:ext>
              </a:extLst>
            </p:cNvPr>
            <p:cNvSpPr/>
            <p:nvPr/>
          </p:nvSpPr>
          <p:spPr>
            <a:xfrm>
              <a:off x="3806198" y="3071465"/>
              <a:ext cx="91196" cy="123419"/>
            </a:xfrm>
            <a:prstGeom prst="star5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B050"/>
                </a:solidFill>
                <a:latin typeface="Calibri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7AA34ECD-A722-D897-3B8E-F66A58C640C5}"/>
              </a:ext>
            </a:extLst>
          </p:cNvPr>
          <p:cNvSpPr txBox="1"/>
          <p:nvPr/>
        </p:nvSpPr>
        <p:spPr>
          <a:xfrm>
            <a:off x="358602" y="5771529"/>
            <a:ext cx="8020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IL" dirty="0"/>
              <a:t>Challenge: overwhelming yield of combinatorial background dileptons from </a:t>
            </a:r>
            <a:r>
              <a:rPr lang="en-IL" dirty="0">
                <a:latin typeface="Symbol" pitchFamily="2" charset="2"/>
              </a:rPr>
              <a:t>π</a:t>
            </a:r>
            <a:r>
              <a:rPr lang="en-IL" baseline="30000" dirty="0">
                <a:latin typeface="+mj-lt"/>
              </a:rPr>
              <a:t>0</a:t>
            </a:r>
            <a:r>
              <a:rPr lang="en-IL" dirty="0">
                <a:latin typeface="+mj-lt"/>
              </a:rPr>
              <a:t> Dalitz decays and</a:t>
            </a:r>
            <a:r>
              <a:rPr lang="en-IL" dirty="0"/>
              <a:t> </a:t>
            </a:r>
            <a:r>
              <a:rPr lang="en-IL" dirty="0">
                <a:latin typeface="Symbol" pitchFamily="2" charset="2"/>
              </a:rPr>
              <a:t>γ </a:t>
            </a:r>
            <a:r>
              <a:rPr lang="en-IL" dirty="0">
                <a:cs typeface="Arial" panose="020B0604020202020204" pitchFamily="34" charset="0"/>
              </a:rPr>
              <a:t>conversions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IL" dirty="0">
                <a:cs typeface="Arial" panose="020B0604020202020204" pitchFamily="34" charset="0"/>
              </a:rPr>
              <a:t>Efforts underway to reduce the CB.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005715-F89B-902E-F111-978BDDB64FC4}"/>
              </a:ext>
            </a:extLst>
          </p:cNvPr>
          <p:cNvSpPr txBox="1"/>
          <p:nvPr/>
        </p:nvSpPr>
        <p:spPr>
          <a:xfrm>
            <a:off x="5532665" y="890496"/>
            <a:ext cx="284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Electron identification: </a:t>
            </a:r>
          </a:p>
          <a:p>
            <a:r>
              <a:rPr lang="en-IL" dirty="0"/>
              <a:t>- TPC dE/dx</a:t>
            </a:r>
          </a:p>
          <a:p>
            <a:r>
              <a:rPr lang="en-IL" dirty="0"/>
              <a:t>- ToF</a:t>
            </a:r>
          </a:p>
          <a:p>
            <a:r>
              <a:rPr lang="en-IL" dirty="0"/>
              <a:t>- E</a:t>
            </a:r>
            <a:r>
              <a:rPr lang="en-US" dirty="0"/>
              <a:t>c</a:t>
            </a:r>
            <a:r>
              <a:rPr lang="en-IL" dirty="0"/>
              <a:t>al (E/p =1)</a:t>
            </a:r>
          </a:p>
        </p:txBody>
      </p:sp>
      <p:pic>
        <p:nvPicPr>
          <p:cNvPr id="54" name="Рисунок 11" descr="dedx_m2.png">
            <a:extLst>
              <a:ext uri="{FF2B5EF4-FFF2-40B4-BE49-F238E27FC236}">
                <a16:creationId xmlns:a16="http://schemas.microsoft.com/office/drawing/2014/main" id="{E1BB10D0-D630-FD2F-C012-07ED10312AA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15591" r="10309" b="8505"/>
          <a:stretch>
            <a:fillRect/>
          </a:stretch>
        </p:blipFill>
        <p:spPr bwMode="auto">
          <a:xfrm>
            <a:off x="4350536" y="2194277"/>
            <a:ext cx="4824548" cy="35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18">
            <a:extLst>
              <a:ext uri="{FF2B5EF4-FFF2-40B4-BE49-F238E27FC236}">
                <a16:creationId xmlns:a16="http://schemas.microsoft.com/office/drawing/2014/main" id="{31FC4771-3CAF-328A-17B1-E799ADAEC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2158" y="31557"/>
            <a:ext cx="8229600" cy="8640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altLang="en-IL" sz="40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MPD  Experiment</a:t>
            </a:r>
            <a:endParaRPr lang="en-US" sz="40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357C4-4B41-EDCF-8119-F104B743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0D850B-2D79-6241-85E2-905A9B1ADCCE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45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324FBA4-C233-3283-AEFF-1A743400F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48" y="1490207"/>
            <a:ext cx="8479904" cy="387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92100" indent="-2921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L" dirty="0"/>
              <a:t>Dileptons are excellent probes of the high temperature and high density matter produced in RHI collisions.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L" dirty="0"/>
              <a:t>Unique sensitivity to deconfinement and chiral symmetry restoration.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IL" dirty="0"/>
              <a:t>A lot of progress from the SPS and RHIC programs.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en-US" dirty="0">
                <a:solidFill>
                  <a:prstClr val="black"/>
                </a:solidFill>
                <a:cs typeface="Arial"/>
              </a:rPr>
              <a:t>Emerging picture for the realization of CSR: the </a:t>
            </a:r>
            <a:r>
              <a:rPr lang="en-US" altLang="en-US" dirty="0" err="1">
                <a:solidFill>
                  <a:prstClr val="black"/>
                </a:solidFill>
                <a:cs typeface="Arial"/>
              </a:rPr>
              <a:t>ρ</a:t>
            </a:r>
            <a:r>
              <a:rPr lang="en-US" altLang="en-US" dirty="0">
                <a:solidFill>
                  <a:prstClr val="black"/>
                </a:solidFill>
                <a:cs typeface="Arial"/>
              </a:rPr>
              <a:t> meson  broadens in the medium, the a</a:t>
            </a:r>
            <a:r>
              <a:rPr lang="en-US" altLang="en-US" baseline="-25000" dirty="0">
                <a:solidFill>
                  <a:prstClr val="black"/>
                </a:solidFill>
                <a:cs typeface="Arial"/>
              </a:rPr>
              <a:t>1 </a:t>
            </a:r>
            <a:r>
              <a:rPr lang="en-US" altLang="en-US" dirty="0">
                <a:solidFill>
                  <a:prstClr val="black"/>
                </a:solidFill>
                <a:cs typeface="Arial"/>
              </a:rPr>
              <a:t>mass drops and becomes degenerate with the </a:t>
            </a:r>
            <a:r>
              <a:rPr lang="en-US" altLang="en-US" dirty="0" err="1">
                <a:solidFill>
                  <a:prstClr val="black"/>
                </a:solidFill>
                <a:cs typeface="Arial"/>
              </a:rPr>
              <a:t>ρ</a:t>
            </a:r>
            <a:r>
              <a:rPr lang="en-US" altLang="en-US" dirty="0">
                <a:solidFill>
                  <a:prstClr val="black"/>
                </a:solidFill>
                <a:cs typeface="Arial"/>
              </a:rPr>
              <a:t>.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en-US" dirty="0">
                <a:solidFill>
                  <a:prstClr val="black"/>
                </a:solidFill>
                <a:cs typeface="Arial"/>
              </a:rPr>
              <a:t>Interesting prospects in the measurement of dileptons at low energies: onset of deconfinement, onset of CSR effects, first order phase transition?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en-US" altLang="en-US" dirty="0">
                <a:solidFill>
                  <a:prstClr val="black"/>
                </a:solidFill>
                <a:cs typeface="Arial"/>
              </a:rPr>
              <a:t>The MPD detector is very well suited to address these questions.</a:t>
            </a:r>
          </a:p>
          <a:p>
            <a:pPr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spcBef>
                <a:spcPct val="2500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kumimoji="1" lang="en-GB" altLang="en-IL" dirty="0">
              <a:sym typeface="Symbol" pitchFamily="2" charset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DFEF2-191B-F877-7122-140745D01B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BF977-87A0-2EEF-A941-C123A41B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264745EB-B503-9705-62AF-3B42CDCE4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8904" y="166388"/>
            <a:ext cx="8229600" cy="74211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347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4">
            <a:extLst>
              <a:ext uri="{FF2B5EF4-FFF2-40B4-BE49-F238E27FC236}">
                <a16:creationId xmlns:a16="http://schemas.microsoft.com/office/drawing/2014/main" id="{09C30EE6-6829-7CF6-1411-3925D1F91C6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3" imgW="2628900" imgH="4978400" progId="Equation.3">
                  <p:embed/>
                </p:oleObj>
              </mc:Choice>
              <mc:Fallback>
                <p:oleObj name="משוואה" r:id="rId3" imgW="2628900" imgH="4978400" progId="Equation.3">
                  <p:embed/>
                  <p:pic>
                    <p:nvPicPr>
                      <p:cNvPr id="132098" name="Object 4">
                        <a:extLst>
                          <a:ext uri="{FF2B5EF4-FFF2-40B4-BE49-F238E27FC236}">
                            <a16:creationId xmlns:a16="http://schemas.microsoft.com/office/drawing/2014/main" id="{09C30EE6-6829-7CF6-1411-3925D1F91C6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8">
            <a:extLst>
              <a:ext uri="{FF2B5EF4-FFF2-40B4-BE49-F238E27FC236}">
                <a16:creationId xmlns:a16="http://schemas.microsoft.com/office/drawing/2014/main" id="{D03D96F4-AE61-5D8D-8D50-C12CEB2C427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5" imgW="2628900" imgH="4978400" progId="Equation.3">
                  <p:embed/>
                </p:oleObj>
              </mc:Choice>
              <mc:Fallback>
                <p:oleObj name="משוואה" r:id="rId5" imgW="2628900" imgH="4978400" progId="Equation.3">
                  <p:embed/>
                  <p:pic>
                    <p:nvPicPr>
                      <p:cNvPr id="132099" name="Object 8">
                        <a:extLst>
                          <a:ext uri="{FF2B5EF4-FFF2-40B4-BE49-F238E27FC236}">
                            <a16:creationId xmlns:a16="http://schemas.microsoft.com/office/drawing/2014/main" id="{D03D96F4-AE61-5D8D-8D50-C12CEB2C427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0" name="Slide Number Placeholder 7">
            <a:extLst>
              <a:ext uri="{FF2B5EF4-FFF2-40B4-BE49-F238E27FC236}">
                <a16:creationId xmlns:a16="http://schemas.microsoft.com/office/drawing/2014/main" id="{AA1D7B0C-FC12-8BB5-8EEC-E7DDD49D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AF1247-8317-5B49-ACDE-EEEEB5FFCF0B}" type="slidenum">
              <a:rPr lang="en-US" altLang="en-IL" sz="1200">
                <a:cs typeface="Arial" panose="020B0604020202020204" pitchFamily="34" charset="0"/>
              </a:rPr>
              <a:pPr eaLnBrk="1" hangingPunct="1"/>
              <a:t>5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32101" name="Text Box 6">
            <a:extLst>
              <a:ext uri="{FF2B5EF4-FFF2-40B4-BE49-F238E27FC236}">
                <a16:creationId xmlns:a16="http://schemas.microsoft.com/office/drawing/2014/main" id="{135B3542-5948-FBA2-F02F-CFFBE9BF6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76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2400" b="1" u="sng">
                <a:solidFill>
                  <a:srgbClr val="000090"/>
                </a:solidFill>
              </a:rPr>
              <a:t>What is chirality?</a:t>
            </a:r>
          </a:p>
          <a:p>
            <a:pPr lvl="1" eaLnBrk="1" hangingPunct="1">
              <a:buFontTx/>
              <a:buChar char="•"/>
            </a:pPr>
            <a:r>
              <a:rPr lang="en-US" altLang="en-IL"/>
              <a:t>  Comes from the greek  word </a:t>
            </a:r>
            <a:r>
              <a:rPr lang="ja-JP" altLang="en-US"/>
              <a:t>“</a:t>
            </a:r>
            <a:r>
              <a:rPr lang="en-US" altLang="ja-JP">
                <a:sym typeface="Symbol" pitchFamily="2" charset="2"/>
              </a:rPr>
              <a:t></a:t>
            </a:r>
            <a:r>
              <a:rPr lang="ja-JP" altLang="en-US">
                <a:sym typeface="Symbol" pitchFamily="2" charset="2"/>
              </a:rPr>
              <a:t>”</a:t>
            </a:r>
            <a:r>
              <a:rPr lang="en-US" altLang="ja-JP">
                <a:sym typeface="Symbol" pitchFamily="2" charset="2"/>
              </a:rPr>
              <a:t> meaning hand</a:t>
            </a:r>
          </a:p>
          <a:p>
            <a:pPr lvl="1" eaLnBrk="1" hangingPunct="1">
              <a:buFontTx/>
              <a:buChar char="•"/>
            </a:pPr>
            <a:r>
              <a:rPr lang="en-US" altLang="en-IL">
                <a:sym typeface="Symbol" pitchFamily="2" charset="2"/>
              </a:rPr>
              <a:t>  An object or a system has </a:t>
            </a:r>
            <a:r>
              <a:rPr lang="en-US" altLang="en-IL" b="1" i="1">
                <a:sym typeface="Symbol" pitchFamily="2" charset="2"/>
              </a:rPr>
              <a:t>chirality</a:t>
            </a:r>
            <a:r>
              <a:rPr lang="en-US" altLang="en-IL">
                <a:sym typeface="Symbol" pitchFamily="2" charset="2"/>
              </a:rPr>
              <a:t> if it differs from its mirror image. </a:t>
            </a:r>
          </a:p>
          <a:p>
            <a:pPr eaLnBrk="1" hangingPunct="1"/>
            <a:r>
              <a:rPr lang="en-US" altLang="en-IL">
                <a:sym typeface="Symbol" pitchFamily="2" charset="2"/>
              </a:rPr>
              <a:t>Such objects then come in two forms, L and R, which are mirror images of each other.</a:t>
            </a:r>
          </a:p>
        </p:txBody>
      </p:sp>
      <p:sp>
        <p:nvSpPr>
          <p:cNvPr id="132102" name="Text Box 7">
            <a:extLst>
              <a:ext uri="{FF2B5EF4-FFF2-40B4-BE49-F238E27FC236}">
                <a16:creationId xmlns:a16="http://schemas.microsoft.com/office/drawing/2014/main" id="{531E2D07-6963-5A2E-B17E-A6189301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76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IL" sz="2400" b="1" u="sng" dirty="0">
                <a:solidFill>
                  <a:srgbClr val="000090"/>
                </a:solidFill>
              </a:rPr>
              <a:t>Simple definition:</a:t>
            </a:r>
            <a:endParaRPr lang="en-US" altLang="en-IL" dirty="0">
              <a:solidFill>
                <a:srgbClr val="00009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IL" dirty="0"/>
              <a:t>   The chirality of a particle is determined by the projection of its spin along its momentum direction (this is in fact the definition of helicity. In the high energy limit chirality ≈ helicity).</a:t>
            </a:r>
            <a:endParaRPr lang="en-US" altLang="en-IL" dirty="0">
              <a:sym typeface="Symbol" pitchFamily="2" charset="2"/>
            </a:endParaRPr>
          </a:p>
        </p:txBody>
      </p:sp>
      <p:pic>
        <p:nvPicPr>
          <p:cNvPr id="132103" name="Picture 1">
            <a:extLst>
              <a:ext uri="{FF2B5EF4-FFF2-40B4-BE49-F238E27FC236}">
                <a16:creationId xmlns:a16="http://schemas.microsoft.com/office/drawing/2014/main" id="{69EDA498-DDAE-5A63-7D6B-34247B12A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0" y="4224122"/>
            <a:ext cx="7467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B75F7E05-4F88-7A29-8EB0-5383648A6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36525"/>
            <a:ext cx="822960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</a:rPr>
              <a:t>Chirality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10A3B-4091-A97E-DFB3-F7EFA166B00C}"/>
              </a:ext>
            </a:extLst>
          </p:cNvPr>
          <p:cNvSpPr txBox="1"/>
          <p:nvPr/>
        </p:nvSpPr>
        <p:spPr>
          <a:xfrm>
            <a:off x="755576" y="6426905"/>
            <a:ext cx="572913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L" sz="2000" dirty="0">
                <a:cs typeface="Arial" panose="020B0604020202020204" pitchFamily="34" charset="0"/>
              </a:rPr>
              <a:t>For massive particles, chirality is not conserved.</a:t>
            </a:r>
          </a:p>
        </p:txBody>
      </p:sp>
    </p:spTree>
    <p:extLst>
      <p:ext uri="{BB962C8B-B14F-4D97-AF65-F5344CB8AC3E}">
        <p14:creationId xmlns:p14="http://schemas.microsoft.com/office/powerpoint/2010/main" val="2106558045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>
            <a:extLst>
              <a:ext uri="{FF2B5EF4-FFF2-40B4-BE49-F238E27FC236}">
                <a16:creationId xmlns:a16="http://schemas.microsoft.com/office/drawing/2014/main" id="{212D52F8-8C4D-638D-E340-7D9D77AEE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IL" u="sng">
                <a:solidFill>
                  <a:srgbClr val="000090"/>
                </a:solidFill>
                <a:ea typeface="ＭＳ Ｐゴシック" panose="020B0600070205080204" pitchFamily="34" charset="-128"/>
              </a:rPr>
              <a:t>Chiral Symmetry  </a:t>
            </a:r>
            <a:endParaRPr lang="en-US" altLang="en-IL" sz="4000" u="sng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4146" name="Slide Number Placeholder 6">
            <a:extLst>
              <a:ext uri="{FF2B5EF4-FFF2-40B4-BE49-F238E27FC236}">
                <a16:creationId xmlns:a16="http://schemas.microsoft.com/office/drawing/2014/main" id="{47A5215E-A4D1-F7DC-DD6E-88BDD580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B3F141-FEAC-254C-8C19-73078459F4A0}" type="slidenum">
              <a:rPr lang="en-US" altLang="en-IL" sz="1200">
                <a:cs typeface="Arial" panose="020B0604020202020204" pitchFamily="34" charset="0"/>
              </a:rPr>
              <a:pPr eaLnBrk="1" hangingPunct="1"/>
              <a:t>6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34147" name="AutoShape 18">
            <a:extLst>
              <a:ext uri="{FF2B5EF4-FFF2-40B4-BE49-F238E27FC236}">
                <a16:creationId xmlns:a16="http://schemas.microsoft.com/office/drawing/2014/main" id="{3E0C28C9-143E-6A87-4AC5-A2E9D1E2E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8763000" cy="2057400"/>
          </a:xfrm>
          <a:prstGeom prst="flowChartAlternateProcess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kumimoji="1" lang="en-US" altLang="en-IL"/>
              <a:t> If a particle has mass </a:t>
            </a:r>
            <a:r>
              <a:rPr lang="en-US" altLang="en-IL">
                <a:sym typeface="Wingdings" pitchFamily="2" charset="2"/>
              </a:rPr>
              <a:t>both right- and left-handed components must exist. </a:t>
            </a:r>
          </a:p>
          <a:p>
            <a:pPr eaLnBrk="1" hangingPunct="1"/>
            <a:r>
              <a:rPr lang="en-US" altLang="en-IL">
                <a:sym typeface="Wingdings" pitchFamily="2" charset="2"/>
              </a:rPr>
              <a:t>The reason is that massive particles travel slower than the speed of light </a:t>
            </a:r>
          </a:p>
          <a:p>
            <a:pPr eaLnBrk="1" hangingPunct="1"/>
            <a:r>
              <a:rPr lang="en-US" altLang="en-IL">
                <a:sym typeface="Wingdings" pitchFamily="2" charset="2"/>
              </a:rPr>
              <a:t>and a particle that appears left-handed in a particular reference frame</a:t>
            </a:r>
          </a:p>
          <a:p>
            <a:pPr eaLnBrk="1" hangingPunct="1"/>
            <a:r>
              <a:rPr lang="en-US" altLang="en-IL">
                <a:sym typeface="Wingdings" pitchFamily="2" charset="2"/>
              </a:rPr>
              <a:t>will look right-handed from a reference frame moving faster than the </a:t>
            </a:r>
          </a:p>
          <a:p>
            <a:pPr eaLnBrk="1" hangingPunct="1"/>
            <a:r>
              <a:rPr lang="en-US" altLang="en-IL">
                <a:sym typeface="Wingdings" pitchFamily="2" charset="2"/>
              </a:rPr>
              <a:t>particle </a:t>
            </a:r>
            <a:r>
              <a:rPr lang="en-US" altLang="en-IL" b="1" i="1">
                <a:solidFill>
                  <a:srgbClr val="FF0000"/>
                </a:solidFill>
                <a:sym typeface="Wingdings" pitchFamily="2" charset="2"/>
              </a:rPr>
              <a:t> chirality is not conserved</a:t>
            </a:r>
          </a:p>
        </p:txBody>
      </p:sp>
      <p:pic>
        <p:nvPicPr>
          <p:cNvPr id="134148" name="Picture 10" descr="witch2">
            <a:extLst>
              <a:ext uri="{FF2B5EF4-FFF2-40B4-BE49-F238E27FC236}">
                <a16:creationId xmlns:a16="http://schemas.microsoft.com/office/drawing/2014/main" id="{9ACC63E1-17B9-BB44-178B-1F332DBE5A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048000"/>
            <a:ext cx="4800600" cy="3289300"/>
          </a:xfrm>
          <a:noFill/>
        </p:spPr>
      </p:pic>
      <p:sp>
        <p:nvSpPr>
          <p:cNvPr id="134149" name="AutoShape 16">
            <a:extLst>
              <a:ext uri="{FF2B5EF4-FFF2-40B4-BE49-F238E27FC236}">
                <a16:creationId xmlns:a16="http://schemas.microsoft.com/office/drawing/2014/main" id="{1A34B549-6331-E1BE-9C12-47C8340DC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5753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>
                <a:solidFill>
                  <a:srgbClr val="000090"/>
                </a:solidFill>
              </a:rPr>
              <a:t>Left-handed</a:t>
            </a:r>
          </a:p>
        </p:txBody>
      </p:sp>
      <p:sp>
        <p:nvSpPr>
          <p:cNvPr id="134150" name="AutoShape 15">
            <a:extLst>
              <a:ext uri="{FF2B5EF4-FFF2-40B4-BE49-F238E27FC236}">
                <a16:creationId xmlns:a16="http://schemas.microsoft.com/office/drawing/2014/main" id="{AEE47B85-6D75-386F-1A20-07386A9D6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670300"/>
            <a:ext cx="1676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>
                <a:solidFill>
                  <a:srgbClr val="000090"/>
                </a:solidFill>
              </a:rPr>
              <a:t>Right-handed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7F63A-31DC-637C-6C3A-0B5E4F59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D96BB-2035-FE97-F11E-78F5CBFE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4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4">
            <a:extLst>
              <a:ext uri="{FF2B5EF4-FFF2-40B4-BE49-F238E27FC236}">
                <a16:creationId xmlns:a16="http://schemas.microsoft.com/office/drawing/2014/main" id="{4D60BD8F-9906-4B6D-F435-A8364BFAD6A0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3" imgW="2628900" imgH="4978400" progId="Equation.3">
                  <p:embed/>
                </p:oleObj>
              </mc:Choice>
              <mc:Fallback>
                <p:oleObj name="משוואה" r:id="rId3" imgW="2628900" imgH="4978400" progId="Equation.3">
                  <p:embed/>
                  <p:pic>
                    <p:nvPicPr>
                      <p:cNvPr id="136194" name="Object 4">
                        <a:extLst>
                          <a:ext uri="{FF2B5EF4-FFF2-40B4-BE49-F238E27FC236}">
                            <a16:creationId xmlns:a16="http://schemas.microsoft.com/office/drawing/2014/main" id="{4D60BD8F-9906-4B6D-F435-A8364BFAD6A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6">
            <a:extLst>
              <a:ext uri="{FF2B5EF4-FFF2-40B4-BE49-F238E27FC236}">
                <a16:creationId xmlns:a16="http://schemas.microsoft.com/office/drawing/2014/main" id="{54B14958-7EF4-B63F-9919-939F9D8B329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5" imgW="2628900" imgH="4978400" progId="Equation.3">
                  <p:embed/>
                </p:oleObj>
              </mc:Choice>
              <mc:Fallback>
                <p:oleObj name="משוואה" r:id="rId5" imgW="2628900" imgH="4978400" progId="Equation.3">
                  <p:embed/>
                  <p:pic>
                    <p:nvPicPr>
                      <p:cNvPr id="136195" name="Object 6">
                        <a:extLst>
                          <a:ext uri="{FF2B5EF4-FFF2-40B4-BE49-F238E27FC236}">
                            <a16:creationId xmlns:a16="http://schemas.microsoft.com/office/drawing/2014/main" id="{54B14958-7EF4-B63F-9919-939F9D8B329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196" name="Picture 8" descr="\begin{displaymath}&#10;{\cal L} = -{\textstyle{\frac{1}{4}}}F^\alpha_{\mu\nu}F_\alp...&#10;...gA^\alpha_\mu t_\alpha]\psi_n&#10;- \sum_n m_n \bar{\psi}_n\psi_n&#10;\end{displaymath}">
            <a:extLst>
              <a:ext uri="{FF2B5EF4-FFF2-40B4-BE49-F238E27FC236}">
                <a16:creationId xmlns:a16="http://schemas.microsoft.com/office/drawing/2014/main" id="{2DA38905-9EBC-BC5C-CEFA-BBF202510EF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7772400" cy="793750"/>
          </a:xfrm>
          <a:solidFill>
            <a:srgbClr val="FFFFFF"/>
          </a:solidFill>
        </p:spPr>
      </p:pic>
      <p:sp>
        <p:nvSpPr>
          <p:cNvPr id="136197" name="Slide Number Placeholder 8">
            <a:extLst>
              <a:ext uri="{FF2B5EF4-FFF2-40B4-BE49-F238E27FC236}">
                <a16:creationId xmlns:a16="http://schemas.microsoft.com/office/drawing/2014/main" id="{B837F361-33AF-8041-3E0A-F79ED306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DEBDE1-B1F7-5D49-B685-74E1B8F2DE7D}" type="slidenum">
              <a:rPr lang="en-US" altLang="en-IL" sz="1200">
                <a:cs typeface="Arial" panose="020B0604020202020204" pitchFamily="34" charset="0"/>
              </a:rPr>
              <a:pPr eaLnBrk="1" hangingPunct="1"/>
              <a:t>7</a:t>
            </a:fld>
            <a:endParaRPr lang="en-US" altLang="en-IL" sz="1200">
              <a:cs typeface="Arial" panose="020B0604020202020204" pitchFamily="34" charset="0"/>
            </a:endParaRPr>
          </a:p>
        </p:txBody>
      </p:sp>
      <p:sp>
        <p:nvSpPr>
          <p:cNvPr id="136198" name="Text Box 7">
            <a:extLst>
              <a:ext uri="{FF2B5EF4-FFF2-40B4-BE49-F238E27FC236}">
                <a16:creationId xmlns:a16="http://schemas.microsoft.com/office/drawing/2014/main" id="{6B4C2BAC-F4A5-A035-F376-7E43D0E01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40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IL" sz="1800"/>
              <a:t> QCD, the theory of the strong interaction, is encoded in a one line Lagrangian:</a:t>
            </a:r>
          </a:p>
        </p:txBody>
      </p:sp>
      <p:sp>
        <p:nvSpPr>
          <p:cNvPr id="136199" name="AutoShape 16">
            <a:extLst>
              <a:ext uri="{FF2B5EF4-FFF2-40B4-BE49-F238E27FC236}">
                <a16:creationId xmlns:a16="http://schemas.microsoft.com/office/drawing/2014/main" id="{83F04A34-7E90-1CEE-E9F1-F45150A8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14800"/>
            <a:ext cx="2514600" cy="685800"/>
          </a:xfrm>
          <a:prstGeom prst="wedgeRoundRectCallout">
            <a:avLst>
              <a:gd name="adj1" fmla="val 12750"/>
              <a:gd name="adj2" fmla="val -1979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/>
              <a:t>q interaction with gluon field</a:t>
            </a:r>
          </a:p>
        </p:txBody>
      </p:sp>
      <p:sp>
        <p:nvSpPr>
          <p:cNvPr id="136200" name="AutoShape 17">
            <a:extLst>
              <a:ext uri="{FF2B5EF4-FFF2-40B4-BE49-F238E27FC236}">
                <a16:creationId xmlns:a16="http://schemas.microsoft.com/office/drawing/2014/main" id="{A9418C04-9777-11A3-85ED-0AC8A6402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43400"/>
            <a:ext cx="2133600" cy="457200"/>
          </a:xfrm>
          <a:prstGeom prst="wedgeRoundRectCallout">
            <a:avLst>
              <a:gd name="adj1" fmla="val 38171"/>
              <a:gd name="adj2" fmla="val -3006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/>
              <a:t>Free gluon field</a:t>
            </a:r>
          </a:p>
        </p:txBody>
      </p:sp>
      <p:sp>
        <p:nvSpPr>
          <p:cNvPr id="136201" name="AutoShape 18">
            <a:extLst>
              <a:ext uri="{FF2B5EF4-FFF2-40B4-BE49-F238E27FC236}">
                <a16:creationId xmlns:a16="http://schemas.microsoft.com/office/drawing/2014/main" id="{893580AE-3F46-9AD3-4CC2-CD64C838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2209800" cy="762000"/>
          </a:xfrm>
          <a:prstGeom prst="wedgeRoundRectCallout">
            <a:avLst>
              <a:gd name="adj1" fmla="val 7324"/>
              <a:gd name="adj2" fmla="val -165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IL"/>
              <a:t>Free quarks of mass m</a:t>
            </a:r>
            <a:r>
              <a:rPr lang="en-US" altLang="en-IL" baseline="-25000"/>
              <a:t>n</a:t>
            </a:r>
            <a:r>
              <a:rPr lang="en-US" altLang="en-IL"/>
              <a:t> at rest</a:t>
            </a:r>
          </a:p>
        </p:txBody>
      </p:sp>
      <p:sp>
        <p:nvSpPr>
          <p:cNvPr id="136202" name="Text Box 7">
            <a:extLst>
              <a:ext uri="{FF2B5EF4-FFF2-40B4-BE49-F238E27FC236}">
                <a16:creationId xmlns:a16="http://schemas.microsoft.com/office/drawing/2014/main" id="{51ED81A6-DF7C-CBB7-3054-5BD506F76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IL" sz="1800"/>
              <a:t>  The mass term </a:t>
            </a:r>
            <a:r>
              <a:rPr lang="en-US" altLang="en-IL" sz="1800" i="1"/>
              <a:t>m</a:t>
            </a:r>
            <a:r>
              <a:rPr lang="en-US" altLang="en-IL" sz="1800" i="1" baseline="-25000"/>
              <a:t>n</a:t>
            </a:r>
            <a:r>
              <a:rPr lang="en-US" altLang="en-IL" sz="1800" i="1">
                <a:sym typeface="Symbol" pitchFamily="2" charset="2"/>
              </a:rPr>
              <a:t></a:t>
            </a:r>
            <a:r>
              <a:rPr lang="en-US" altLang="en-IL" sz="1800" i="1" baseline="-25000">
                <a:sym typeface="Symbol" pitchFamily="2" charset="2"/>
              </a:rPr>
              <a:t>n</a:t>
            </a:r>
            <a:r>
              <a:rPr lang="en-US" altLang="en-IL" sz="1800" i="1">
                <a:sym typeface="Symbol" pitchFamily="2" charset="2"/>
              </a:rPr>
              <a:t></a:t>
            </a:r>
            <a:r>
              <a:rPr lang="en-US" altLang="en-IL" sz="1800" i="1" baseline="-25000">
                <a:sym typeface="Symbol" pitchFamily="2" charset="2"/>
              </a:rPr>
              <a:t>n</a:t>
            </a:r>
            <a:r>
              <a:rPr lang="en-US" altLang="en-IL" sz="1800" baseline="-25000">
                <a:sym typeface="Symbol" pitchFamily="2" charset="2"/>
              </a:rPr>
              <a:t> </a:t>
            </a:r>
            <a:r>
              <a:rPr lang="en-US" altLang="en-IL" sz="1800" b="1" i="1" baseline="-25000">
                <a:sym typeface="Symbol" pitchFamily="2" charset="2"/>
              </a:rPr>
              <a:t> </a:t>
            </a:r>
            <a:r>
              <a:rPr lang="en-US" altLang="en-IL" sz="1800" b="1" i="1" u="sng">
                <a:solidFill>
                  <a:srgbClr val="FF0000"/>
                </a:solidFill>
                <a:sym typeface="Symbol" pitchFamily="2" charset="2"/>
              </a:rPr>
              <a:t>explicitly</a:t>
            </a:r>
            <a:r>
              <a:rPr lang="en-US" altLang="en-IL" sz="1800">
                <a:sym typeface="Symbol" pitchFamily="2" charset="2"/>
              </a:rPr>
              <a:t> breaks the chiral symmetry of the QCD Lagrangian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24787713-68A4-9AA8-97B0-ED6B98FFECC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04800" y="396561"/>
            <a:ext cx="8659688" cy="686429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3600" u="sng" dirty="0">
                <a:solidFill>
                  <a:srgbClr val="FFFF00"/>
                </a:solidFill>
              </a:rPr>
              <a:t>QCD and explicit chiral symmetry breaking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A2F57-1443-C9C2-2E57-9496A2BA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123F8-8237-75F1-4815-A18EA165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4047862694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4">
            <a:extLst>
              <a:ext uri="{FF2B5EF4-FFF2-40B4-BE49-F238E27FC236}">
                <a16:creationId xmlns:a16="http://schemas.microsoft.com/office/drawing/2014/main" id="{DCAB7B6E-A016-D907-B8A5-875723A20E7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3" imgW="2628900" imgH="4978400" progId="Equation.3">
                  <p:embed/>
                </p:oleObj>
              </mc:Choice>
              <mc:Fallback>
                <p:oleObj name="משוואה" r:id="rId3" imgW="2628900" imgH="4978400" progId="Equation.3">
                  <p:embed/>
                  <p:pic>
                    <p:nvPicPr>
                      <p:cNvPr id="138242" name="Object 4">
                        <a:extLst>
                          <a:ext uri="{FF2B5EF4-FFF2-40B4-BE49-F238E27FC236}">
                            <a16:creationId xmlns:a16="http://schemas.microsoft.com/office/drawing/2014/main" id="{DCAB7B6E-A016-D907-B8A5-875723A20E7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6">
            <a:extLst>
              <a:ext uri="{FF2B5EF4-FFF2-40B4-BE49-F238E27FC236}">
                <a16:creationId xmlns:a16="http://schemas.microsoft.com/office/drawing/2014/main" id="{A1572595-4263-25DA-272B-94189C042B1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9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5" imgW="2628900" imgH="4978400" progId="Equation.3">
                  <p:embed/>
                </p:oleObj>
              </mc:Choice>
              <mc:Fallback>
                <p:oleObj name="משוואה" r:id="rId5" imgW="2628900" imgH="4978400" progId="Equation.3">
                  <p:embed/>
                  <p:pic>
                    <p:nvPicPr>
                      <p:cNvPr id="138243" name="Object 6">
                        <a:extLst>
                          <a:ext uri="{FF2B5EF4-FFF2-40B4-BE49-F238E27FC236}">
                            <a16:creationId xmlns:a16="http://schemas.microsoft.com/office/drawing/2014/main" id="{A1572595-4263-25DA-272B-94189C042B1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9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4" name="Text Box 7">
            <a:extLst>
              <a:ext uri="{FF2B5EF4-FFF2-40B4-BE49-F238E27FC236}">
                <a16:creationId xmlns:a16="http://schemas.microsoft.com/office/drawing/2014/main" id="{6297ECB4-7C82-58EA-7B79-D99205DC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IL" sz="1800" dirty="0"/>
              <a:t>   </a:t>
            </a:r>
            <a:r>
              <a:rPr lang="en-US" altLang="en-IL" sz="1800" u="sng" dirty="0">
                <a:sym typeface="Symbol" pitchFamily="2" charset="2"/>
              </a:rPr>
              <a:t>Chiral limit:</a:t>
            </a:r>
            <a:r>
              <a:rPr lang="en-US" altLang="en-IL" sz="1800" dirty="0">
                <a:sym typeface="Symbol" pitchFamily="2" charset="2"/>
              </a:rPr>
              <a:t>  </a:t>
            </a:r>
            <a:r>
              <a:rPr lang="en-US" altLang="en-IL" sz="1800" dirty="0"/>
              <a:t>m</a:t>
            </a:r>
            <a:r>
              <a:rPr lang="en-US" altLang="en-IL" sz="1800" baseline="-25000" dirty="0"/>
              <a:t>u</a:t>
            </a:r>
            <a:r>
              <a:rPr lang="en-US" altLang="en-IL" sz="1800" dirty="0"/>
              <a:t> = m</a:t>
            </a:r>
            <a:r>
              <a:rPr lang="en-US" altLang="en-IL" sz="1800" baseline="-25000" dirty="0"/>
              <a:t>d</a:t>
            </a:r>
            <a:r>
              <a:rPr lang="en-US" altLang="en-IL" sz="1800" dirty="0"/>
              <a:t> = </a:t>
            </a:r>
            <a:r>
              <a:rPr lang="en-US" altLang="en-IL" sz="1800" dirty="0" err="1"/>
              <a:t>m</a:t>
            </a:r>
            <a:r>
              <a:rPr lang="en-US" altLang="en-IL" sz="1800" baseline="-25000" dirty="0" err="1"/>
              <a:t>s</a:t>
            </a:r>
            <a:r>
              <a:rPr lang="en-US" altLang="en-IL" sz="1800" dirty="0"/>
              <a:t> = 0</a:t>
            </a:r>
          </a:p>
          <a:p>
            <a:pPr eaLnBrk="1" hangingPunct="1"/>
            <a:r>
              <a:rPr lang="en-US" altLang="en-IL" sz="1800" dirty="0"/>
              <a:t>     In this idealized world, the interactions quark-gluon conserve the quark chirality.  (left–handed </a:t>
            </a:r>
            <a:r>
              <a:rPr lang="en-US" altLang="en-IL" sz="1800" dirty="0" err="1"/>
              <a:t>u,d,s</a:t>
            </a:r>
            <a:r>
              <a:rPr lang="en-US" altLang="en-IL" sz="1800" dirty="0"/>
              <a:t>, quarks remain left-handed forever). </a:t>
            </a:r>
          </a:p>
        </p:txBody>
      </p:sp>
      <p:sp>
        <p:nvSpPr>
          <p:cNvPr id="544777" name="Text Box 9">
            <a:extLst>
              <a:ext uri="{FF2B5EF4-FFF2-40B4-BE49-F238E27FC236}">
                <a16:creationId xmlns:a16="http://schemas.microsoft.com/office/drawing/2014/main" id="{FB5931FF-9108-17C8-0A6B-F865CE17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3810000"/>
            <a:ext cx="91170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IL" sz="1800" u="sng" dirty="0"/>
              <a:t>In reality:</a:t>
            </a:r>
          </a:p>
          <a:p>
            <a:pPr eaLnBrk="1" hangingPunct="1">
              <a:buFontTx/>
              <a:buChar char="•"/>
            </a:pPr>
            <a:r>
              <a:rPr lang="en-US" altLang="en-IL" sz="1800" dirty="0">
                <a:sym typeface="Symbol" pitchFamily="2" charset="2"/>
              </a:rPr>
              <a:t>     (J</a:t>
            </a:r>
            <a:r>
              <a:rPr lang="en-US" altLang="en-IL" sz="1800" baseline="30000" dirty="0">
                <a:sym typeface="Symbol" pitchFamily="2" charset="2"/>
              </a:rPr>
              <a:t>P</a:t>
            </a:r>
            <a:r>
              <a:rPr lang="en-US" altLang="en-IL" sz="1800" dirty="0">
                <a:sym typeface="Symbol" pitchFamily="2" charset="2"/>
              </a:rPr>
              <a:t> = 1</a:t>
            </a:r>
            <a:r>
              <a:rPr lang="en-US" altLang="en-IL" sz="1800" baseline="30000" dirty="0">
                <a:sym typeface="Symbol" pitchFamily="2" charset="2"/>
              </a:rPr>
              <a:t>-</a:t>
            </a:r>
            <a:r>
              <a:rPr lang="en-US" altLang="en-IL" sz="1800" dirty="0">
                <a:sym typeface="Symbol" pitchFamily="2" charset="2"/>
              </a:rPr>
              <a:t>)  m=770 MeV  chiral partner  a</a:t>
            </a:r>
            <a:r>
              <a:rPr lang="en-US" altLang="en-IL" sz="1800" baseline="-25000" dirty="0">
                <a:sym typeface="Symbol" pitchFamily="2" charset="2"/>
              </a:rPr>
              <a:t>1 </a:t>
            </a:r>
            <a:r>
              <a:rPr lang="en-US" altLang="en-IL" sz="1800" dirty="0">
                <a:sym typeface="Symbol" pitchFamily="2" charset="2"/>
              </a:rPr>
              <a:t>(J</a:t>
            </a:r>
            <a:r>
              <a:rPr lang="en-US" altLang="en-IL" sz="1800" baseline="30000" dirty="0">
                <a:sym typeface="Symbol" pitchFamily="2" charset="2"/>
              </a:rPr>
              <a:t>P</a:t>
            </a:r>
            <a:r>
              <a:rPr lang="en-US" altLang="en-IL" sz="1800" dirty="0">
                <a:sym typeface="Symbol" pitchFamily="2" charset="2"/>
              </a:rPr>
              <a:t> = 1</a:t>
            </a:r>
            <a:r>
              <a:rPr lang="en-US" altLang="en-IL" sz="1800" baseline="30000" dirty="0">
                <a:sym typeface="Symbol" pitchFamily="2" charset="2"/>
              </a:rPr>
              <a:t>+</a:t>
            </a:r>
            <a:r>
              <a:rPr lang="en-US" altLang="en-IL" sz="1800" dirty="0">
                <a:sym typeface="Symbol" pitchFamily="2" charset="2"/>
              </a:rPr>
              <a:t>)   m=1250 MeV </a:t>
            </a:r>
            <a:r>
              <a:rPr lang="en-US" altLang="en-IL" sz="1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IL" sz="1800" dirty="0">
                <a:solidFill>
                  <a:srgbClr val="FF0000"/>
                </a:solidFill>
                <a:sym typeface="Symbol" pitchFamily="2" charset="2"/>
              </a:rPr>
              <a:t>≈500 MeV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IL" sz="1800" dirty="0">
                <a:sym typeface="Symbol" pitchFamily="2" charset="2"/>
              </a:rPr>
              <a:t>   For the nucleons the splitting is even larger:</a:t>
            </a:r>
          </a:p>
          <a:p>
            <a:pPr eaLnBrk="1" hangingPunct="1">
              <a:buFont typeface="Symbol" pitchFamily="2" charset="2"/>
              <a:buNone/>
            </a:pPr>
            <a:r>
              <a:rPr lang="en-US" altLang="en-IL" sz="1800" dirty="0">
                <a:sym typeface="Symbol" pitchFamily="2" charset="2"/>
              </a:rPr>
              <a:t>    N (1/2</a:t>
            </a:r>
            <a:r>
              <a:rPr lang="en-US" altLang="en-IL" sz="1800" baseline="30000" dirty="0">
                <a:sym typeface="Symbol" pitchFamily="2" charset="2"/>
              </a:rPr>
              <a:t>+</a:t>
            </a:r>
            <a:r>
              <a:rPr lang="en-US" altLang="en-IL" sz="1800" dirty="0">
                <a:sym typeface="Symbol" pitchFamily="2" charset="2"/>
              </a:rPr>
              <a:t>)    m=940 MeV   chiral partner N</a:t>
            </a:r>
            <a:r>
              <a:rPr lang="en-US" altLang="en-IL" sz="1800" baseline="30000" dirty="0">
                <a:sym typeface="Symbol" pitchFamily="2" charset="2"/>
              </a:rPr>
              <a:t>*</a:t>
            </a:r>
            <a:r>
              <a:rPr lang="en-US" altLang="en-IL" sz="1800" dirty="0">
                <a:sym typeface="Symbol" pitchFamily="2" charset="2"/>
              </a:rPr>
              <a:t> (1/2</a:t>
            </a:r>
            <a:r>
              <a:rPr lang="en-US" altLang="en-IL" sz="1800" baseline="30000" dirty="0">
                <a:sym typeface="Symbol" pitchFamily="2" charset="2"/>
              </a:rPr>
              <a:t>-</a:t>
            </a:r>
            <a:r>
              <a:rPr lang="en-US" altLang="en-IL" sz="1800" dirty="0">
                <a:sym typeface="Symbol" pitchFamily="2" charset="2"/>
              </a:rPr>
              <a:t>)  m=1535 MeV  </a:t>
            </a:r>
            <a:r>
              <a:rPr lang="en-US" altLang="en-IL" sz="1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IL" sz="1800" dirty="0">
                <a:solidFill>
                  <a:srgbClr val="FF0000"/>
                </a:solidFill>
                <a:sym typeface="Symbol" pitchFamily="2" charset="2"/>
              </a:rPr>
              <a:t>≈600 MeV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IL" sz="1800" dirty="0">
                <a:sym typeface="Symbol" pitchFamily="2" charset="2"/>
              </a:rPr>
              <a:t>   The differences are too large to be explained by the small current quark masses</a:t>
            </a:r>
          </a:p>
        </p:txBody>
      </p:sp>
      <p:sp>
        <p:nvSpPr>
          <p:cNvPr id="138249" name="TextBox 2">
            <a:extLst>
              <a:ext uri="{FF2B5EF4-FFF2-40B4-BE49-F238E27FC236}">
                <a16:creationId xmlns:a16="http://schemas.microsoft.com/office/drawing/2014/main" id="{084BF306-01BB-5CA3-87A4-9D30BEF9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6275" y="1106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L" altLang="en-IL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91FB5-D4A9-10A4-0E51-411D2AAA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36E69E-9AB1-0F46-A1DE-F8D209DDB8FC}" type="slidenum">
              <a:rPr lang="en-US" altLang="en-IL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IL" sz="1200">
              <a:solidFill>
                <a:srgbClr val="898989"/>
              </a:solidFill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C56A93C9-3BB3-499D-3377-38E6278C296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257061" y="122898"/>
            <a:ext cx="8779435" cy="66784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Chiral Symmetry Breaking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754C9C4E-0727-5D68-4699-978A14A5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61" y="1992802"/>
            <a:ext cx="8622594" cy="6129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rgbClr val="000000"/>
              </a:buClr>
              <a:buSzPct val="45000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altLang="en-IL" dirty="0">
                <a:solidFill>
                  <a:srgbClr val="C00000"/>
                </a:solidFill>
              </a:rPr>
              <a:t>In the chiral limit:</a:t>
            </a:r>
          </a:p>
          <a:p>
            <a:pPr algn="ctr">
              <a:buClr>
                <a:srgbClr val="000000"/>
              </a:buClr>
              <a:buSzPct val="45000"/>
            </a:pPr>
            <a:r>
              <a:rPr kumimoji="1" lang="en-US" altLang="en-IL" dirty="0">
                <a:solidFill>
                  <a:srgbClr val="C00000"/>
                </a:solidFill>
              </a:rPr>
              <a:t>all states have a chiral partner with opposite parity and equal mass</a:t>
            </a:r>
            <a:endParaRPr lang="en-US" altLang="en-IL" b="1" i="1" dirty="0">
              <a:solidFill>
                <a:srgbClr val="C00000"/>
              </a:solidFill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478D506B-2396-3955-4A12-74EC1531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45" y="3005408"/>
            <a:ext cx="8622594" cy="6129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rgbClr val="000000"/>
              </a:buClr>
              <a:buSzPct val="45000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altLang="en-IL" dirty="0">
                <a:solidFill>
                  <a:srgbClr val="C00000"/>
                </a:solidFill>
              </a:rPr>
              <a:t> </a:t>
            </a:r>
            <a:r>
              <a:rPr lang="en-US" altLang="en-IL" sz="1800" dirty="0">
                <a:solidFill>
                  <a:srgbClr val="C00000"/>
                </a:solidFill>
              </a:rPr>
              <a:t>m</a:t>
            </a:r>
            <a:r>
              <a:rPr lang="en-US" altLang="en-IL" sz="1800" baseline="-25000" dirty="0">
                <a:solidFill>
                  <a:srgbClr val="C00000"/>
                </a:solidFill>
              </a:rPr>
              <a:t>u</a:t>
            </a:r>
            <a:r>
              <a:rPr lang="en-US" altLang="en-IL" sz="1800" dirty="0">
                <a:solidFill>
                  <a:srgbClr val="C00000"/>
                </a:solidFill>
              </a:rPr>
              <a:t> and m</a:t>
            </a:r>
            <a:r>
              <a:rPr lang="en-US" altLang="en-IL" sz="1800" baseline="-25000" dirty="0">
                <a:solidFill>
                  <a:srgbClr val="C00000"/>
                </a:solidFill>
              </a:rPr>
              <a:t>d</a:t>
            </a:r>
            <a:r>
              <a:rPr lang="en-US" altLang="en-IL" sz="1800" dirty="0">
                <a:solidFill>
                  <a:srgbClr val="C00000"/>
                </a:solidFill>
              </a:rPr>
              <a:t> are so small (m</a:t>
            </a:r>
            <a:r>
              <a:rPr lang="en-US" altLang="en-IL" sz="1800" baseline="-25000" dirty="0">
                <a:solidFill>
                  <a:srgbClr val="C00000"/>
                </a:solidFill>
              </a:rPr>
              <a:t>u</a:t>
            </a:r>
            <a:r>
              <a:rPr lang="en-US" altLang="en-IL" sz="1800" dirty="0">
                <a:solidFill>
                  <a:srgbClr val="C00000"/>
                </a:solidFill>
              </a:rPr>
              <a:t> ≈ 4 MeV   m</a:t>
            </a:r>
            <a:r>
              <a:rPr lang="en-US" altLang="en-IL" sz="1800" baseline="-25000" dirty="0">
                <a:solidFill>
                  <a:srgbClr val="C00000"/>
                </a:solidFill>
              </a:rPr>
              <a:t>d</a:t>
            </a:r>
            <a:r>
              <a:rPr lang="en-US" altLang="en-IL" sz="1800" dirty="0">
                <a:solidFill>
                  <a:srgbClr val="C00000"/>
                </a:solidFill>
              </a:rPr>
              <a:t> ≈ 7 MeV)  that our world should be very close to the chiral limit</a:t>
            </a:r>
            <a:r>
              <a:rPr kumimoji="1" lang="en-US" altLang="en-IL" sz="1800" dirty="0">
                <a:solidFill>
                  <a:srgbClr val="C00000"/>
                </a:solidFill>
              </a:rPr>
              <a:t> </a:t>
            </a:r>
            <a:endParaRPr lang="en-US" altLang="en-IL" sz="1800" b="1" i="1" dirty="0">
              <a:solidFill>
                <a:srgbClr val="C00000"/>
              </a:solidFill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FD6D8ADA-9DBD-EBDC-2503-5FF103A7E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97" y="5517232"/>
            <a:ext cx="8622594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buClr>
                <a:srgbClr val="000000"/>
              </a:buClr>
              <a:buSzPct val="45000"/>
            </a:pPr>
            <a:r>
              <a:rPr kumimoji="1" lang="en-US" altLang="en-IL" sz="1800" dirty="0">
                <a:solidFill>
                  <a:srgbClr val="C00000"/>
                </a:solidFill>
              </a:rPr>
              <a:t>Chiral symmetry is spontaneously (≡ dynamically) broken in nature</a:t>
            </a:r>
          </a:p>
          <a:p>
            <a:pPr algn="ctr">
              <a:buClr>
                <a:srgbClr val="000000"/>
              </a:buClr>
              <a:buSzPct val="45000"/>
            </a:pPr>
            <a:r>
              <a:rPr kumimoji="1" lang="en-US" altLang="en-IL" sz="1800" dirty="0">
                <a:solidFill>
                  <a:srgbClr val="C00000"/>
                </a:solidFill>
              </a:rPr>
              <a:t>Quarks have large </a:t>
            </a:r>
            <a:r>
              <a:rPr kumimoji="1" lang="en-US" altLang="en-US" sz="1800" dirty="0">
                <a:solidFill>
                  <a:srgbClr val="C00000"/>
                </a:solidFill>
              </a:rPr>
              <a:t>“</a:t>
            </a:r>
            <a:r>
              <a:rPr kumimoji="1" lang="en-US" altLang="en-IL" sz="1800" dirty="0">
                <a:solidFill>
                  <a:srgbClr val="C00000"/>
                </a:solidFill>
              </a:rPr>
              <a:t>effective</a:t>
            </a:r>
            <a:r>
              <a:rPr kumimoji="1" lang="en-US" altLang="en-US" sz="1800" dirty="0">
                <a:solidFill>
                  <a:srgbClr val="C00000"/>
                </a:solidFill>
              </a:rPr>
              <a:t>”</a:t>
            </a:r>
            <a:r>
              <a:rPr kumimoji="1" lang="en-US" altLang="en-IL" sz="1800" dirty="0">
                <a:solidFill>
                  <a:srgbClr val="C00000"/>
                </a:solidFill>
              </a:rPr>
              <a:t> mass m</a:t>
            </a:r>
            <a:r>
              <a:rPr kumimoji="1" lang="en-US" altLang="en-IL" sz="1800" baseline="-25000" dirty="0">
                <a:solidFill>
                  <a:srgbClr val="C00000"/>
                </a:solidFill>
              </a:rPr>
              <a:t>u</a:t>
            </a:r>
            <a:r>
              <a:rPr kumimoji="1" lang="en-US" altLang="en-IL" sz="1800" dirty="0">
                <a:solidFill>
                  <a:srgbClr val="C00000"/>
                </a:solidFill>
              </a:rPr>
              <a:t> ≈ m</a:t>
            </a:r>
            <a:r>
              <a:rPr kumimoji="1" lang="en-US" altLang="en-IL" sz="1800" baseline="-25000" dirty="0">
                <a:solidFill>
                  <a:srgbClr val="C00000"/>
                </a:solidFill>
              </a:rPr>
              <a:t>d</a:t>
            </a:r>
            <a:r>
              <a:rPr kumimoji="1" lang="en-US" altLang="en-IL" sz="1800" dirty="0">
                <a:solidFill>
                  <a:srgbClr val="C00000"/>
                </a:solidFill>
              </a:rPr>
              <a:t> ≈ 1/3m</a:t>
            </a:r>
            <a:r>
              <a:rPr kumimoji="1" lang="en-US" altLang="en-IL" sz="1800" baseline="-25000" dirty="0">
                <a:solidFill>
                  <a:srgbClr val="C00000"/>
                </a:solidFill>
              </a:rPr>
              <a:t>N</a:t>
            </a:r>
            <a:r>
              <a:rPr kumimoji="1" lang="en-US" altLang="en-IL" sz="1800" dirty="0">
                <a:solidFill>
                  <a:srgbClr val="C00000"/>
                </a:solidFill>
              </a:rPr>
              <a:t> ≈ 300 MeV/c</a:t>
            </a:r>
            <a:r>
              <a:rPr kumimoji="1" lang="en-US" altLang="en-IL" sz="1800" baseline="30000" dirty="0">
                <a:solidFill>
                  <a:srgbClr val="C00000"/>
                </a:solidFill>
              </a:rPr>
              <a:t>2</a:t>
            </a:r>
            <a:endParaRPr kumimoji="1" lang="en-US" altLang="en-IL" sz="1800" dirty="0">
              <a:solidFill>
                <a:srgbClr val="C00000"/>
              </a:solidFill>
            </a:endParaRPr>
          </a:p>
          <a:p>
            <a:pPr algn="ctr">
              <a:buClr>
                <a:srgbClr val="000000"/>
              </a:buClr>
              <a:buSzPct val="45000"/>
            </a:pPr>
            <a:r>
              <a:rPr kumimoji="1" lang="en-US" altLang="en-IL" sz="1800" dirty="0">
                <a:solidFill>
                  <a:srgbClr val="C00000"/>
                </a:solidFill>
              </a:rPr>
              <a:t>Constituent quark masses</a:t>
            </a:r>
            <a:endParaRPr lang="en-US" altLang="en-IL" sz="1800" dirty="0">
              <a:solidFill>
                <a:srgbClr val="C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93A37-462A-410B-CBE2-0E20F34B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Itzhak Tserruya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3FF73-FF6C-8F67-760B-B624272C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NICA Days, Belgrade, October 2-3, 2023</a:t>
            </a:r>
          </a:p>
        </p:txBody>
      </p:sp>
    </p:spTree>
    <p:extLst>
      <p:ext uri="{BB962C8B-B14F-4D97-AF65-F5344CB8AC3E}">
        <p14:creationId xmlns:p14="http://schemas.microsoft.com/office/powerpoint/2010/main" val="7234514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8" name="Object 12">
            <a:extLst>
              <a:ext uri="{FF2B5EF4-FFF2-40B4-BE49-F238E27FC236}">
                <a16:creationId xmlns:a16="http://schemas.microsoft.com/office/drawing/2014/main" id="{1333D53A-3CD9-148F-1AF9-52B58FED095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3" imgW="2628900" imgH="4978400" progId="Equation.3">
                  <p:embed/>
                </p:oleObj>
              </mc:Choice>
              <mc:Fallback>
                <p:oleObj name="משוואה" r:id="rId3" imgW="2628900" imgH="4978400" progId="Equation.3">
                  <p:embed/>
                  <p:pic>
                    <p:nvPicPr>
                      <p:cNvPr id="142338" name="Object 12">
                        <a:extLst>
                          <a:ext uri="{FF2B5EF4-FFF2-40B4-BE49-F238E27FC236}">
                            <a16:creationId xmlns:a16="http://schemas.microsoft.com/office/drawing/2014/main" id="{1333D53A-3CD9-148F-1AF9-52B58FED095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14">
            <a:extLst>
              <a:ext uri="{FF2B5EF4-FFF2-40B4-BE49-F238E27FC236}">
                <a16:creationId xmlns:a16="http://schemas.microsoft.com/office/drawing/2014/main" id="{0D043F93-0D49-0FDD-DAF0-89C305479B61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9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5" imgW="2628900" imgH="4978400" progId="Equation.3">
                  <p:embed/>
                </p:oleObj>
              </mc:Choice>
              <mc:Fallback>
                <p:oleObj name="משוואה" r:id="rId5" imgW="2628900" imgH="4978400" progId="Equation.3">
                  <p:embed/>
                  <p:pic>
                    <p:nvPicPr>
                      <p:cNvPr id="142339" name="Object 14">
                        <a:extLst>
                          <a:ext uri="{FF2B5EF4-FFF2-40B4-BE49-F238E27FC236}">
                            <a16:creationId xmlns:a16="http://schemas.microsoft.com/office/drawing/2014/main" id="{0D043F93-0D49-0FDD-DAF0-89C305479B6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9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17">
            <a:extLst>
              <a:ext uri="{FF2B5EF4-FFF2-40B4-BE49-F238E27FC236}">
                <a16:creationId xmlns:a16="http://schemas.microsoft.com/office/drawing/2014/main" id="{3209FCDC-DC6D-CE7A-44E5-79CCF055CA8E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371600" y="2057400"/>
          <a:ext cx="2206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משוואה" r:id="rId6" imgW="27800300" imgH="5562600" progId="Equation.3">
                  <p:embed/>
                </p:oleObj>
              </mc:Choice>
              <mc:Fallback>
                <p:oleObj name="משוואה" r:id="rId6" imgW="27800300" imgH="5562600" progId="Equation.3">
                  <p:embed/>
                  <p:pic>
                    <p:nvPicPr>
                      <p:cNvPr id="142340" name="Object 17">
                        <a:extLst>
                          <a:ext uri="{FF2B5EF4-FFF2-40B4-BE49-F238E27FC236}">
                            <a16:creationId xmlns:a16="http://schemas.microsoft.com/office/drawing/2014/main" id="{3209FCDC-DC6D-CE7A-44E5-79CCF055CA8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2206625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20">
            <a:extLst>
              <a:ext uri="{FF2B5EF4-FFF2-40B4-BE49-F238E27FC236}">
                <a16:creationId xmlns:a16="http://schemas.microsoft.com/office/drawing/2014/main" id="{E35F8554-E969-5D1E-48A6-8E9EB7E68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962400"/>
          <a:ext cx="1143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630400" imgH="7023100" progId="Equation.3">
                  <p:embed/>
                </p:oleObj>
              </mc:Choice>
              <mc:Fallback>
                <p:oleObj name="Equation" r:id="rId8" imgW="14630400" imgH="7023100" progId="Equation.3">
                  <p:embed/>
                  <p:pic>
                    <p:nvPicPr>
                      <p:cNvPr id="142341" name="Object 20">
                        <a:extLst>
                          <a:ext uri="{FF2B5EF4-FFF2-40B4-BE49-F238E27FC236}">
                            <a16:creationId xmlns:a16="http://schemas.microsoft.com/office/drawing/2014/main" id="{E35F8554-E969-5D1E-48A6-8E9EB7E687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114300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42" name="Picture 21" descr="Slide5">
            <a:extLst>
              <a:ext uri="{FF2B5EF4-FFF2-40B4-BE49-F238E27FC236}">
                <a16:creationId xmlns:a16="http://schemas.microsoft.com/office/drawing/2014/main" id="{A806E006-A2AD-D6FA-6ED5-A97298AA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990600"/>
            <a:ext cx="47228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3" name="AutoShape 23">
            <a:extLst>
              <a:ext uri="{FF2B5EF4-FFF2-40B4-BE49-F238E27FC236}">
                <a16:creationId xmlns:a16="http://schemas.microsoft.com/office/drawing/2014/main" id="{8EB17947-FCA1-B966-0477-6C0BF98D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611251"/>
            <a:ext cx="6400800" cy="12192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constituent mass </a:t>
            </a: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 current mass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chiral symmetry (approximately) restored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Chiral partners (e.g. ρ and a</a:t>
            </a:r>
            <a:r>
              <a:rPr kumimoji="1" lang="en-US" altLang="en-IL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1</a:t>
            </a: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) become degenerate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Coincides with the deconfinement phase transition? </a:t>
            </a:r>
          </a:p>
        </p:txBody>
      </p:sp>
      <p:sp>
        <p:nvSpPr>
          <p:cNvPr id="142344" name="AutoShape 22">
            <a:extLst>
              <a:ext uri="{FF2B5EF4-FFF2-40B4-BE49-F238E27FC236}">
                <a16:creationId xmlns:a16="http://schemas.microsoft.com/office/drawing/2014/main" id="{3BB3652A-3A54-24CD-2DD4-4ADFF53B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5965128"/>
            <a:ext cx="8037140" cy="6858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IL" sz="20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How is the quark condensate linked to the hadron properties (mass and width)? How is the degeneracy of the chiral partners achieved?</a:t>
            </a:r>
            <a:endParaRPr kumimoji="0" lang="en-US" altLang="en-IL" sz="2000" b="1" i="1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345" name="Text Box 19">
            <a:extLst>
              <a:ext uri="{FF2B5EF4-FFF2-40B4-BE49-F238E27FC236}">
                <a16:creationId xmlns:a16="http://schemas.microsoft.com/office/drawing/2014/main" id="{2AEFE148-F326-ACBC-E2E6-F7D4F8114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584324"/>
            <a:ext cx="487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en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Numerical calculations of QCD on the lattice show that at high T (T&gt;T</a:t>
            </a:r>
            <a:r>
              <a:rPr kumimoji="1" lang="en-US" altLang="en-I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1" lang="en-US" altLang="en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or high baryon densities (</a:t>
            </a:r>
            <a:r>
              <a:rPr kumimoji="1" lang="en-US" altLang="en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&gt;</a:t>
            </a:r>
            <a:r>
              <a:rPr kumimoji="1" lang="en-US" altLang="en-IL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C</a:t>
            </a:r>
            <a:r>
              <a:rPr kumimoji="1" lang="en-US" altLang="en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)</a:t>
            </a:r>
            <a:r>
              <a:rPr kumimoji="1" lang="en-US" altLang="en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the quark condensate vanishes:</a:t>
            </a:r>
          </a:p>
        </p:txBody>
      </p:sp>
      <p:sp>
        <p:nvSpPr>
          <p:cNvPr id="142347" name="Text Box 16">
            <a:extLst>
              <a:ext uri="{FF2B5EF4-FFF2-40B4-BE49-F238E27FC236}">
                <a16:creationId xmlns:a16="http://schemas.microsoft.com/office/drawing/2014/main" id="{5B6FC482-2877-0867-F5E5-4AB87D6C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037908"/>
            <a:ext cx="495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spontaneous breaking is marked by a non-zero value of an order parameter, the quark condensate: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34B6BBA4-7028-3C99-D635-11F6ED2BE0B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611560" y="167513"/>
            <a:ext cx="8229600" cy="76276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en-US" sz="4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Symmetry Restoration</a:t>
            </a:r>
          </a:p>
        </p:txBody>
      </p:sp>
    </p:spTree>
    <p:extLst>
      <p:ext uri="{BB962C8B-B14F-4D97-AF65-F5344CB8AC3E}">
        <p14:creationId xmlns:p14="http://schemas.microsoft.com/office/powerpoint/2010/main" val="29666543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i="1" smtClean="0">
            <a:latin typeface="Cambria Math" panose="0204050305040603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2_שורק חדש">
  <a:themeElements>
    <a:clrScheme name="כחול ממג">
      <a:dk1>
        <a:sysClr val="windowText" lastClr="000000"/>
      </a:dk1>
      <a:lt1>
        <a:sysClr val="window" lastClr="FFFFFF"/>
      </a:lt1>
      <a:dk2>
        <a:srgbClr val="2262A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שורק חדש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שורק חד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שורק חדש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שורק חדש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jet">
  <a:themeElements>
    <a:clrScheme name="Custom 1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000000"/>
      </a:hlink>
      <a:folHlink>
        <a:srgbClr val="3333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94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F94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je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e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et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134763</TotalTime>
  <Words>3708</Words>
  <Application>Microsoft Macintosh PowerPoint</Application>
  <PresentationFormat>On-screen Show (4:3)</PresentationFormat>
  <Paragraphs>631</Paragraphs>
  <Slides>45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Arial</vt:lpstr>
      <vt:lpstr>Bookshelf Symbol 3</vt:lpstr>
      <vt:lpstr>Calibri</vt:lpstr>
      <vt:lpstr>Cambria Math</vt:lpstr>
      <vt:lpstr>Comic Sans MS</vt:lpstr>
      <vt:lpstr>Symbol</vt:lpstr>
      <vt:lpstr>Tahoma</vt:lpstr>
      <vt:lpstr>Times New Roman</vt:lpstr>
      <vt:lpstr>Verdana</vt:lpstr>
      <vt:lpstr>Wingdings</vt:lpstr>
      <vt:lpstr>Thème Office</vt:lpstr>
      <vt:lpstr>12_שורק חדש</vt:lpstr>
      <vt:lpstr>jet</vt:lpstr>
      <vt:lpstr>משוואה</vt:lpstr>
      <vt:lpstr>Equation</vt:lpstr>
      <vt:lpstr>PowerPoint Presentation</vt:lpstr>
      <vt:lpstr>Outline</vt:lpstr>
      <vt:lpstr>PowerPoint Presentation</vt:lpstr>
      <vt:lpstr> Motivation</vt:lpstr>
      <vt:lpstr>Chirality</vt:lpstr>
      <vt:lpstr>Chiral Symmetry  </vt:lpstr>
      <vt:lpstr>QCD and explicit chiral symmetry breaking</vt:lpstr>
      <vt:lpstr>Spontaneous Chiral Symmetry Breaking</vt:lpstr>
      <vt:lpstr>Chiral Symmetry Restoration</vt:lpstr>
      <vt:lpstr>ρ – a1</vt:lpstr>
      <vt:lpstr>ρ  e+e- decay and CSR</vt:lpstr>
      <vt:lpstr>Advantages and Chellenges</vt:lpstr>
      <vt:lpstr>The double challenge (I)</vt:lpstr>
      <vt:lpstr>PowerPoint Presentation</vt:lpstr>
      <vt:lpstr>Consequences of poor S/B ratio</vt:lpstr>
      <vt:lpstr>The double challenge (II)</vt:lpstr>
      <vt:lpstr>Au+Au Cocktail</vt:lpstr>
      <vt:lpstr>Au+Au Cocktail</vt:lpstr>
      <vt:lpstr>New physics expected in HI collisions</vt:lpstr>
      <vt:lpstr>PowerPoint Presentation</vt:lpstr>
      <vt:lpstr>PowerPoint Presentation</vt:lpstr>
      <vt:lpstr>PowerPoint Presentation</vt:lpstr>
      <vt:lpstr>CERES Pioneering Results (I) </vt:lpstr>
      <vt:lpstr>CERES Pioneering Results (II) </vt:lpstr>
      <vt:lpstr>PowerPoint Presentation</vt:lpstr>
      <vt:lpstr> Low-mass excess </vt:lpstr>
      <vt:lpstr>PowerPoint Presentation</vt:lpstr>
      <vt:lpstr>Dropping Mass or Broadening (I) ? </vt:lpstr>
      <vt:lpstr>In-medium modification of the r meson </vt:lpstr>
      <vt:lpstr>Dropping Mass or Broadening (I) ? </vt:lpstr>
      <vt:lpstr>NA60 low-mass dimuons excess</vt:lpstr>
      <vt:lpstr>Dropping Mass or Broadening (II) ? </vt:lpstr>
      <vt:lpstr>Origin of IMR excess  </vt:lpstr>
      <vt:lpstr>Acceptance corrected invariant mass spectrum</vt:lpstr>
      <vt:lpstr>PowerPoint Presentation</vt:lpstr>
      <vt:lpstr>Dileptons in PHENIX: p+p and d+Au  </vt:lpstr>
      <vt:lpstr>Dileptons in STAR: Au+Au</vt:lpstr>
      <vt:lpstr>Dileptons in PHENIX: Au+Au</vt:lpstr>
      <vt:lpstr>Comparison to Rapp model</vt:lpstr>
      <vt:lpstr> Dilepton measurements - Summary</vt:lpstr>
      <vt:lpstr>Prospects (I)</vt:lpstr>
      <vt:lpstr>Prospects (II)</vt:lpstr>
      <vt:lpstr>PowerPoint Presentation</vt:lpstr>
      <vt:lpstr>MPD  Experiment</vt:lpstr>
      <vt:lpstr>Summary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 on the implementation of the PAC 31st meeting and on the work towards optimization of the research programme</dc:title>
  <dc:creator>egle</dc:creator>
  <cp:lastModifiedBy>Itzhak Tserruya</cp:lastModifiedBy>
  <cp:revision>1488</cp:revision>
  <cp:lastPrinted>2013-01-21T16:58:15Z</cp:lastPrinted>
  <dcterms:created xsi:type="dcterms:W3CDTF">2010-01-13T11:24:08Z</dcterms:created>
  <dcterms:modified xsi:type="dcterms:W3CDTF">2023-10-03T10:12:53Z</dcterms:modified>
</cp:coreProperties>
</file>